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0EF0-49A4-093F-DFAE-05F09F2D7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4FCC0-53E0-1395-47D2-894212D29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55E85-BE63-3D00-0080-3945A736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30B5-9CB4-4A2D-9669-CCFEDFC39AB3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FFC58-3D27-5961-DF73-808AD1F7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954F4-1F7E-85A0-64E6-709DDA97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258D-5D7C-48D2-AB0F-C2FAE4DA2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1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3EC7C-430C-811B-AAA7-759D7EB27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0E755-08D1-0A55-EE6C-58585B05E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B09DD-6116-5CF7-613E-64563A98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30B5-9CB4-4A2D-9669-CCFEDFC39AB3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47859-F115-A37C-BB72-6A8E70AD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CA0AE-3474-1064-38C8-15E4A2792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258D-5D7C-48D2-AB0F-C2FAE4DA2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6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47EEE1-5D8E-8C73-6BC4-CBF1F739F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43F56-6B94-9DCB-B7CF-E7A7CB898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A6852-6C0D-2B1E-BC6E-818A6315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30B5-9CB4-4A2D-9669-CCFEDFC39AB3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AB8DC-DC1B-E72D-B157-41D88FBD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5093A-2323-C93C-39EC-3C664565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258D-5D7C-48D2-AB0F-C2FAE4DA2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45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A3DC-463E-960E-9BB1-FB8659260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88059-37B6-DF57-7D08-FB14CA50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30B5-9CB4-4A2D-9669-CCFEDFC39AB3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96D74-DC1C-4FFF-A029-5C8ECB7F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8EA97-887A-E8A3-5027-C84B63A43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258D-5D7C-48D2-AB0F-C2FAE4DA2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1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4364-941B-A5D4-1E5F-8D151FB8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7A42D-F65A-DC9D-0384-6FBCE293D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8FDAED-C7BE-40EC-71A4-A2F7F59DB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30B5-9CB4-4A2D-9669-CCFEDFC39AB3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D586C7-8FF9-A1BA-C729-44517131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842518-13BF-D44D-AD57-4441B9A5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258D-5D7C-48D2-AB0F-C2FAE4DA2C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8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36FC-A2ED-460B-668E-EF050D794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30C91-C3D7-C0DA-2C17-E394968BE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909AE-C10E-D866-791F-A409D08E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30B5-9CB4-4A2D-9669-CCFEDFC39AB3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863EE-EC60-1BD9-90FA-77FB61B37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87C99-6C0E-1550-4DF6-FB6F6A75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258D-5D7C-48D2-AB0F-C2FAE4DA2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2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2D34-B06E-B95C-20BD-56549DA5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E2CFE-1226-A44D-E6D9-4E1EA3938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A061A-3180-5CA1-6BB3-FC52E3B02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FC64E-E4B4-F079-43FF-229389E26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30B5-9CB4-4A2D-9669-CCFEDFC39AB3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0C637-47F8-B441-CBB1-99BEEC66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DC1ED-B811-9CC4-EA02-1376AC67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258D-5D7C-48D2-AB0F-C2FAE4DA2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0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59AB0-5858-9A01-0832-C59FB703E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6E568-9E17-2D4C-2A8C-B60A02638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15EF2-1219-A866-28C8-A66E5E237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E94ED8-DA41-5189-5AEE-275E9EEBB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E8CA33-879D-9D45-4925-94D9856EB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9BBF8-1B8D-9081-22A9-9F8E900DF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30B5-9CB4-4A2D-9669-CCFEDFC39AB3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5DCD21-3980-1E84-C570-41285370B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97352-C98A-8E34-1290-66699A64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258D-5D7C-48D2-AB0F-C2FAE4DA2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2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473C-8C62-BE2A-0940-3887A995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97686-91BD-6077-0EE8-B7134154A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30B5-9CB4-4A2D-9669-CCFEDFC39AB3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963A5-1A8D-72C0-B4D6-BD48FAEE2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376C7-1D95-8564-E742-0C6FB584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258D-5D7C-48D2-AB0F-C2FAE4DA2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5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680306-2261-7412-7D46-E3491527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30B5-9CB4-4A2D-9669-CCFEDFC39AB3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DC648-13E9-1343-F1F4-B7D3DE10A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EFC01-72BE-9902-2987-77FF4F74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258D-5D7C-48D2-AB0F-C2FAE4DA2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6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21973-85B7-C714-25AE-2F4CBE43E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E1625-697E-E1AD-7807-0CE260FD6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05E96-1F83-EEEB-D8C6-4A24FDAA5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4276F-F167-5FB8-05CE-0F8EF77D7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30B5-9CB4-4A2D-9669-CCFEDFC39AB3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09F63-B681-0F7B-0A2E-4CAB951C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7444E-6015-0F5D-CA7F-4B1A4245F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258D-5D7C-48D2-AB0F-C2FAE4DA2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7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C329-2327-4D31-942C-F739E993B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D6CE6F-E62B-4EB6-3D99-31FCE5404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B4496-1FE0-90DE-CFEA-F2C6BE7C2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47776-F8C7-6A88-B452-0ADCA2E6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30B5-9CB4-4A2D-9669-CCFEDFC39AB3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24550-6FD5-861B-A20D-8CD2AB6E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18C2B-FF22-571A-AE2B-D434557F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3258D-5D7C-48D2-AB0F-C2FAE4DA2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6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49CB5-D88D-DA82-521F-AD06517CB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3F69F-4D0E-A8A2-FEB1-F7FE3D16E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11F8C-FEC7-3FBF-5680-38DD2D614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F230B5-9CB4-4A2D-9669-CCFEDFC39AB3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8FA5F-1915-F3CE-5E25-95252289C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49AF8-63EC-5A1B-9FAC-8ABAF2995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43258D-5D7C-48D2-AB0F-C2FAE4DA2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2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8F639-D51C-A3AE-C8BC-671890BBC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13: Generics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DE6A9-7221-330C-A38B-2CF7262E73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Disclaimer: This is a harder one to grasp, if there’s one to pay attention to, this is it.</a:t>
            </a:r>
          </a:p>
        </p:txBody>
      </p:sp>
    </p:spTree>
    <p:extLst>
      <p:ext uri="{BB962C8B-B14F-4D97-AF65-F5344CB8AC3E}">
        <p14:creationId xmlns:p14="http://schemas.microsoft.com/office/powerpoint/2010/main" val="1703274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D2F3-2E4E-0F31-6CDB-D1DEE3B8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Method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EA7C9-2D02-6626-918C-E2C3AC5F9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define generic methods that work with any type</a:t>
            </a:r>
          </a:p>
          <a:p>
            <a:r>
              <a:rPr lang="en-US" dirty="0"/>
              <a:t>This way, only the method is generic, not the whole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0B8E55-CAAF-DAD8-20FC-EFDBA7C73028}"/>
              </a:ext>
            </a:extLst>
          </p:cNvPr>
          <p:cNvSpPr txBox="1"/>
          <p:nvPr/>
        </p:nvSpPr>
        <p:spPr>
          <a:xfrm>
            <a:off x="998620" y="3010793"/>
            <a:ext cx="7467109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Util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 Generic method to print any type of object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&lt;T&gt; void print(T item)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Main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("Hello, World!");  // Works with String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(100);              // Works with Integer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Util.print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(3.14);             // Works with Double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8478F-B99E-F0CA-83C3-8C00B828CB5B}"/>
              </a:ext>
            </a:extLst>
          </p:cNvPr>
          <p:cNvSpPr txBox="1"/>
          <p:nvPr/>
        </p:nvSpPr>
        <p:spPr>
          <a:xfrm>
            <a:off x="8097900" y="6148149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- </a:t>
            </a:r>
            <a:r>
              <a:rPr lang="en-US" b="1" dirty="0" err="1">
                <a:solidFill>
                  <a:srgbClr val="FF0000"/>
                </a:solidFill>
              </a:rPr>
              <a:t>GenericMethod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48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B5919-3767-2A23-1315-37672738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35B81-F61C-608A-222C-50BE14691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 classes can also be restricted using bounded types.</a:t>
            </a:r>
          </a:p>
          <a:p>
            <a:r>
              <a:rPr lang="en-US" dirty="0"/>
              <a:t>For example, a generic class T can be restricted to only work with Number and its subclasses (Integer, Double,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Note the </a:t>
            </a:r>
            <a:r>
              <a:rPr lang="en-US" b="1" dirty="0"/>
              <a:t>extends</a:t>
            </a:r>
            <a:r>
              <a:rPr lang="en-US" dirty="0"/>
              <a:t> is contained within the </a:t>
            </a:r>
            <a:r>
              <a:rPr lang="en-US" b="1" dirty="0"/>
              <a:t>&lt;&gt;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318F2-3E4C-003D-81BE-473F366E5264}"/>
              </a:ext>
            </a:extLst>
          </p:cNvPr>
          <p:cNvSpPr txBox="1"/>
          <p:nvPr/>
        </p:nvSpPr>
        <p:spPr>
          <a:xfrm>
            <a:off x="1203157" y="3687901"/>
            <a:ext cx="1374808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Only accepts Number or its subclasses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Calculator&lt;T extends Number&gt; {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T num;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Calculator(T num)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num;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double square()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num.doubleValue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num.doubleValue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4321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C662-0979-C459-D1A6-43B420EF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00AE5-8F42-60B0-855E-FD505EAFD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we’re equipped with </a:t>
            </a:r>
            <a:r>
              <a:rPr lang="en-US" dirty="0" err="1"/>
              <a:t>ArrayLists</a:t>
            </a:r>
            <a:r>
              <a:rPr lang="en-US" dirty="0"/>
              <a:t>, let’s put them to use revising the Stack class we’d made earlier on.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7C75129-34A1-FE66-1B05-CBF0424DF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5326" y="2892813"/>
            <a:ext cx="3104648" cy="38086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83A3CA-086C-B02B-04F6-8B844C81F37D}"/>
              </a:ext>
            </a:extLst>
          </p:cNvPr>
          <p:cNvSpPr txBox="1"/>
          <p:nvPr/>
        </p:nvSpPr>
        <p:spPr>
          <a:xfrm>
            <a:off x="8219609" y="6140701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- </a:t>
            </a:r>
            <a:r>
              <a:rPr lang="en-US" b="1" dirty="0" err="1">
                <a:solidFill>
                  <a:srgbClr val="FF0000"/>
                </a:solidFill>
              </a:rPr>
              <a:t>GenericStack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898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5CAB-8EE6-AC22-4B22-5F72A97DE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15376-AAF4-0B82-5A6B-B959ED5B0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raw type is a generic class or interface used without specifying the type parameter.</a:t>
            </a:r>
          </a:p>
          <a:p>
            <a:r>
              <a:rPr lang="en-US" dirty="0"/>
              <a:t>Before Java 5 (in 2004), all collections operated on Object, requiring explicit type casting.</a:t>
            </a:r>
          </a:p>
          <a:p>
            <a:r>
              <a:rPr lang="en-US" dirty="0"/>
              <a:t>Mixing types and requiring explicit type casting can lead to </a:t>
            </a:r>
            <a:r>
              <a:rPr lang="en-US" dirty="0" err="1"/>
              <a:t>ClassCastExceptions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214602-20DC-7664-4EA3-9EECF33C4BDD}"/>
              </a:ext>
            </a:extLst>
          </p:cNvPr>
          <p:cNvSpPr txBox="1"/>
          <p:nvPr/>
        </p:nvSpPr>
        <p:spPr>
          <a:xfrm>
            <a:off x="838200" y="4555958"/>
            <a:ext cx="1034129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Main {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 = 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// Raw type usage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(10); // No compile-time check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s = (String)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(0); // Explicit casting required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8403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A71C-BADB-2D89-D7B9-ECBB062F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Raw Types Exist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80ABB-162D-C3FB-2A5F-07AC59D00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Backwards Compatibility</a:t>
            </a:r>
          </a:p>
          <a:p>
            <a:pPr lvl="1"/>
            <a:r>
              <a:rPr lang="en-US" dirty="0"/>
              <a:t>Raw types allow old code to work without modification</a:t>
            </a:r>
          </a:p>
          <a:p>
            <a:r>
              <a:rPr lang="en-US" dirty="0"/>
              <a:t>Transition to Generics</a:t>
            </a:r>
          </a:p>
          <a:p>
            <a:pPr lvl="1"/>
            <a:r>
              <a:rPr lang="en-US" dirty="0"/>
              <a:t>Raw types enable smooth adoption of generics in codebases</a:t>
            </a:r>
          </a:p>
          <a:p>
            <a:r>
              <a:rPr lang="en-US" dirty="0"/>
              <a:t>Works with both raw and generic lists, maintaining compatibility: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A82A51-F157-4009-9070-1CD2A567A3C5}"/>
              </a:ext>
            </a:extLst>
          </p:cNvPr>
          <p:cNvSpPr txBox="1"/>
          <p:nvPr/>
        </p:nvSpPr>
        <p:spPr>
          <a:xfrm>
            <a:off x="838200" y="4209739"/>
            <a:ext cx="9879628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LegacyPrinter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list) { // Accepts raw type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(Object item : list)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06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337C7-08BF-7CD9-6245-0C2E4CEA5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 Generic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5DAD6-9DA2-F3D0-9E64-E31B333BF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Wildcard generic types use a question mark (?) to represent an unknown type in a generic class, interface, or method.</a:t>
            </a:r>
          </a:p>
          <a:p>
            <a:r>
              <a:rPr lang="en-US" dirty="0"/>
              <a:t>This allows generic code to handle different parameterized types without knowing their exact type.</a:t>
            </a:r>
          </a:p>
          <a:p>
            <a:r>
              <a:rPr lang="en-US" dirty="0"/>
              <a:t>This can resolve issues where the class is parameterized to take in one class object but one of its methods can take any subtype of that class object.</a:t>
            </a:r>
          </a:p>
          <a:p>
            <a:r>
              <a:rPr lang="en-US" dirty="0"/>
              <a:t>Note: Unbounded wildcards should only be used when method can be handled by functionality provided by the Object class!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706F6-1380-A798-2821-C4C5388B2FC1}"/>
              </a:ext>
            </a:extLst>
          </p:cNvPr>
          <p:cNvSpPr txBox="1"/>
          <p:nvPr/>
        </p:nvSpPr>
        <p:spPr>
          <a:xfrm>
            <a:off x="7427495" y="6047874"/>
            <a:ext cx="366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- </a:t>
            </a:r>
            <a:r>
              <a:rPr lang="en-US" b="1" dirty="0" err="1">
                <a:solidFill>
                  <a:srgbClr val="FF0000"/>
                </a:solidFill>
              </a:rPr>
              <a:t>WildCardGenerics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190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F5D38-AC22-051D-7C78-0D27EE80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Bounded 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1A518-5E3A-4110-DF01-1208CF7F5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wildcards can be used when you want to relax the restrictions on a variable.</a:t>
            </a:r>
          </a:p>
          <a:p>
            <a:r>
              <a:rPr lang="en-US" dirty="0"/>
              <a:t>If we want to write a method that works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List&lt;Integer&gt;, List&lt;Double&gt;, List&lt;Float&gt;</a:t>
            </a:r>
            <a:r>
              <a:rPr lang="en-US" dirty="0"/>
              <a:t>, etc. we can instead write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List&lt;? extends Number&gt;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Use Case: When you need to read elements but not modify the collection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Syntax: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&lt;? extends Type&gt;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1A333F-6D18-AF2D-C255-84A338759977}"/>
              </a:ext>
            </a:extLst>
          </p:cNvPr>
          <p:cNvSpPr txBox="1"/>
          <p:nvPr/>
        </p:nvSpPr>
        <p:spPr>
          <a:xfrm>
            <a:off x="7571874" y="6176963"/>
            <a:ext cx="4245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- </a:t>
            </a:r>
            <a:r>
              <a:rPr lang="en-US" b="1" dirty="0" err="1">
                <a:solidFill>
                  <a:srgbClr val="FF0000"/>
                </a:solidFill>
              </a:rPr>
              <a:t>UpperBoundedWildcard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624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52B1-C47B-626F-4489-431B0793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Bounded 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7E0A-8FE6-F797-B622-57B7D78D6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Restricts a type T to T or any of its </a:t>
            </a:r>
            <a:r>
              <a:rPr lang="en-US" dirty="0" err="1"/>
              <a:t>superclasses</a:t>
            </a:r>
            <a:r>
              <a:rPr lang="en-US" dirty="0"/>
              <a:t>.</a:t>
            </a:r>
          </a:p>
          <a:p>
            <a:r>
              <a:rPr lang="en-US" dirty="0"/>
              <a:t>Use case: When you need to modify the collection but don’t care about reading exact types.</a:t>
            </a:r>
          </a:p>
          <a:p>
            <a:r>
              <a:rPr lang="en-US" dirty="0"/>
              <a:t>Syntax: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 super Type&gt;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144FDE-F621-2E6E-A19F-E00EDDB1B5DF}"/>
              </a:ext>
            </a:extLst>
          </p:cNvPr>
          <p:cNvSpPr txBox="1"/>
          <p:nvPr/>
        </p:nvSpPr>
        <p:spPr>
          <a:xfrm>
            <a:off x="6689557" y="6145631"/>
            <a:ext cx="4348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- </a:t>
            </a:r>
            <a:r>
              <a:rPr lang="en-US" b="1" dirty="0" err="1">
                <a:solidFill>
                  <a:srgbClr val="FF0000"/>
                </a:solidFill>
              </a:rPr>
              <a:t>LowerBoundedWildcards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711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963B-2BD4-2822-92D9-AB7DA5D9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Erasure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83327-5B23-D9FF-89C7-E682BC88C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Generics are implemented using an approach called </a:t>
            </a:r>
            <a:r>
              <a:rPr lang="en-US" i="1" dirty="0"/>
              <a:t>type erasure</a:t>
            </a:r>
            <a:r>
              <a:rPr lang="en-US" dirty="0"/>
              <a:t>.</a:t>
            </a:r>
          </a:p>
          <a:p>
            <a:r>
              <a:rPr lang="en-US" dirty="0"/>
              <a:t>The compiler uses the generic-type information to compile the code, but erases it afterwards.</a:t>
            </a:r>
          </a:p>
          <a:p>
            <a:r>
              <a:rPr lang="en-US" dirty="0"/>
              <a:t>Generics are present at compile time, but once the compiler confirms the generic type is used safely, it converts the generic type to a raw type.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42EA2E-717D-527B-DFDB-E0964BE14772}"/>
              </a:ext>
            </a:extLst>
          </p:cNvPr>
          <p:cNvSpPr txBox="1"/>
          <p:nvPr/>
        </p:nvSpPr>
        <p:spPr>
          <a:xfrm>
            <a:off x="645695" y="4796590"/>
            <a:ext cx="451277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list =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(“example”);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word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7A95D-CE3C-C58E-F3F7-A5FB1A6F6524}"/>
              </a:ext>
            </a:extLst>
          </p:cNvPr>
          <p:cNvSpPr txBox="1"/>
          <p:nvPr/>
        </p:nvSpPr>
        <p:spPr>
          <a:xfrm>
            <a:off x="6674458" y="4796590"/>
            <a:ext cx="487184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list =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(“example”);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word = (String)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BC264-5B4C-E016-76FC-2EA7EEA02A93}"/>
              </a:ext>
            </a:extLst>
          </p:cNvPr>
          <p:cNvSpPr txBox="1"/>
          <p:nvPr/>
        </p:nvSpPr>
        <p:spPr>
          <a:xfrm>
            <a:off x="5277853" y="4334925"/>
            <a:ext cx="1636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Becomes the equivalent at runtime to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47ECBE-6065-C3F0-99D3-5B0B08A6289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158469" y="5396755"/>
            <a:ext cx="15159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229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492B-5D90-5A23-5CBD-AC85A81CF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Compilation to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C2746-731C-4F67-AC26-B1D7253F9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generic classes, interfaces, and methods are compiled, the compiler replaces the generic type with the Object type. </a:t>
            </a:r>
          </a:p>
          <a:p>
            <a:r>
              <a:rPr lang="en-US" dirty="0"/>
              <a:t>If the generic type is bounded, the compiler replaces it with the bounded type.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6F4D8B-8583-4F81-CD65-75FE5FFF7133}"/>
              </a:ext>
            </a:extLst>
          </p:cNvPr>
          <p:cNvSpPr txBox="1"/>
          <p:nvPr/>
        </p:nvSpPr>
        <p:spPr>
          <a:xfrm>
            <a:off x="1109699" y="3753852"/>
            <a:ext cx="997260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&lt;E extends Shape&gt;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equalArea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 shape1, E shape2)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shape1.getArea() == shape2.getArea();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FC6450-BAAE-F44B-4A00-74F67A1F6CE4}"/>
              </a:ext>
            </a:extLst>
          </p:cNvPr>
          <p:cNvSpPr txBox="1"/>
          <p:nvPr/>
        </p:nvSpPr>
        <p:spPr>
          <a:xfrm>
            <a:off x="1798990" y="5253633"/>
            <a:ext cx="859401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equalArea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(Shape shape1, Shape shape2)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shape1.getArea() == shape2.getArea();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5CCF1-063F-D301-F6A9-C3C65060D9F4}"/>
              </a:ext>
            </a:extLst>
          </p:cNvPr>
          <p:cNvSpPr txBox="1"/>
          <p:nvPr/>
        </p:nvSpPr>
        <p:spPr>
          <a:xfrm>
            <a:off x="5103420" y="478074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becomes</a:t>
            </a:r>
          </a:p>
        </p:txBody>
      </p:sp>
    </p:spTree>
    <p:extLst>
      <p:ext uri="{BB962C8B-B14F-4D97-AF65-F5344CB8AC3E}">
        <p14:creationId xmlns:p14="http://schemas.microsoft.com/office/powerpoint/2010/main" val="378417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8E79B-916C-7CBF-950F-88AE6164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E7D4B-247C-171C-CF5A-337F293D3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ArrayLists</a:t>
            </a:r>
            <a:r>
              <a:rPr lang="en-US" dirty="0"/>
              <a:t> are resizable array implementations of the List interface in Java. Unlike regular arrays, these can grow and shrink dynamically.</a:t>
            </a:r>
          </a:p>
          <a:p>
            <a:r>
              <a:rPr lang="en-US" dirty="0"/>
              <a:t>Some nice features of </a:t>
            </a:r>
            <a:r>
              <a:rPr lang="en-US" dirty="0" err="1"/>
              <a:t>ArrayLists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Dynamic Resizing: No fixed size required.</a:t>
            </a:r>
          </a:p>
          <a:p>
            <a:pPr lvl="1"/>
            <a:r>
              <a:rPr lang="en-US" dirty="0"/>
              <a:t>Fast Random Access: Uses array-like indexing</a:t>
            </a:r>
          </a:p>
          <a:p>
            <a:pPr lvl="1"/>
            <a:r>
              <a:rPr lang="en-US" dirty="0"/>
              <a:t>Maintains insertion order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E50EA-CE0C-10A8-6DD9-9E4C90BBC110}"/>
              </a:ext>
            </a:extLst>
          </p:cNvPr>
          <p:cNvSpPr txBox="1"/>
          <p:nvPr/>
        </p:nvSpPr>
        <p:spPr>
          <a:xfrm>
            <a:off x="1078832" y="4924926"/>
            <a:ext cx="77428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 list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</p:txBody>
      </p:sp>
    </p:spTree>
    <p:extLst>
      <p:ext uri="{BB962C8B-B14F-4D97-AF65-F5344CB8AC3E}">
        <p14:creationId xmlns:p14="http://schemas.microsoft.com/office/powerpoint/2010/main" val="2087956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6E02-25DD-1978-FAD4-CF56EEBA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java.lang.reflect.Array.newInstance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2D6-0C92-9552-1441-959EDDFE6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959"/>
            <a:ext cx="10515600" cy="4851916"/>
          </a:xfrm>
        </p:spPr>
        <p:txBody>
          <a:bodyPr>
            <a:noAutofit/>
          </a:bodyPr>
          <a:lstStyle/>
          <a:p>
            <a:r>
              <a:rPr lang="en-US" dirty="0"/>
              <a:t>Due to type erasure, we cannot directly create arrays of generic types at runtime (like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 E[size]</a:t>
            </a:r>
            <a:r>
              <a:rPr lang="en-US" dirty="0"/>
              <a:t>) because the compiler doesn’t know what concrete type E actually is during execution.</a:t>
            </a:r>
          </a:p>
          <a:p>
            <a:r>
              <a:rPr lang="en-US" dirty="0"/>
              <a:t>Instead, we must define a generic array as follows:</a:t>
            </a:r>
          </a:p>
          <a:p>
            <a:endParaRPr lang="en-US" dirty="0"/>
          </a:p>
          <a:p>
            <a:r>
              <a:rPr lang="en-US" dirty="0"/>
              <a:t>Here, list[0].</a:t>
            </a:r>
            <a:r>
              <a:rPr lang="en-US" dirty="0" err="1"/>
              <a:t>getClass</a:t>
            </a:r>
            <a:r>
              <a:rPr lang="en-US" dirty="0"/>
              <a:t>() gets the actual runtime Class object</a:t>
            </a:r>
          </a:p>
          <a:p>
            <a:pPr lvl="1"/>
            <a:r>
              <a:rPr lang="en-US" dirty="0"/>
              <a:t>For example, if E is Integer, this returns the Integer class</a:t>
            </a:r>
          </a:p>
          <a:p>
            <a:r>
              <a:rPr lang="en-US" dirty="0" err="1"/>
              <a:t>Array.newInstance</a:t>
            </a:r>
            <a:r>
              <a:rPr lang="en-US" dirty="0"/>
              <a:t>() creates the new Object array with the specified class and dimension</a:t>
            </a:r>
          </a:p>
          <a:p>
            <a:r>
              <a:rPr lang="en-US" dirty="0"/>
              <a:t>Finally, we cast to E[] because </a:t>
            </a:r>
            <a:r>
              <a:rPr lang="en-US" dirty="0" err="1"/>
              <a:t>newInstance</a:t>
            </a:r>
            <a:r>
              <a:rPr lang="en-US" dirty="0"/>
              <a:t>() returns an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253722-6FFE-0CCA-A4D2-06FD46C0722B}"/>
              </a:ext>
            </a:extLst>
          </p:cNvPr>
          <p:cNvSpPr txBox="1"/>
          <p:nvPr/>
        </p:nvSpPr>
        <p:spPr>
          <a:xfrm>
            <a:off x="1400242" y="3437520"/>
            <a:ext cx="969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E[] result = (E[])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Array.newInstance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(list[0].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6764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85FE-E6B6-523D-57B3-C347E103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java.lang.reflect.Array.newInstance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6E5FE-EBD2-48B7-AABE-503A6178C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r>
              <a:rPr lang="en-US" dirty="0"/>
              <a:t>This is necessary because the straightforward attempt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 E[5]</a:t>
            </a:r>
            <a:r>
              <a:rPr lang="en-US" dirty="0"/>
              <a:t> results in compilation error </a:t>
            </a:r>
          </a:p>
          <a:p>
            <a:r>
              <a:rPr lang="en-US" dirty="0"/>
              <a:t>Another way would be to blindly downcast.</a:t>
            </a:r>
          </a:p>
          <a:p>
            <a:pPr lvl="1"/>
            <a:r>
              <a:rPr lang="en-US" dirty="0"/>
              <a:t>Assuming E extends Number, this would look like: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 we discussed earlier on, this is not safe.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is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/>
              <a:t>, we would have an array that claims to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Integer[]</a:t>
            </a:r>
            <a:r>
              <a:rPr lang="en-US" dirty="0"/>
              <a:t>but is actually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Number[]</a:t>
            </a:r>
            <a:endParaRPr lang="en-US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Since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dirty="0"/>
              <a:t> is an abstract class it doesn’t have implementations for arithmetic operations.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3EBD7D-25FE-84D9-3CCA-D6196B0A1805}"/>
              </a:ext>
            </a:extLst>
          </p:cNvPr>
          <p:cNvSpPr txBox="1"/>
          <p:nvPr/>
        </p:nvSpPr>
        <p:spPr>
          <a:xfrm>
            <a:off x="1379622" y="3801239"/>
            <a:ext cx="6647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E[] result = (E[])new Number[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720939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665A-707C-EEB0-70CC-A2AC38470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Generic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5DF83-874A-3016-A4A5-247D00612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783"/>
            <a:ext cx="10515600" cy="4351338"/>
          </a:xfrm>
        </p:spPr>
        <p:txBody>
          <a:bodyPr/>
          <a:lstStyle/>
          <a:p>
            <a:r>
              <a:rPr lang="en-US" dirty="0"/>
              <a:t># means protected</a:t>
            </a:r>
          </a:p>
          <a:p>
            <a:r>
              <a:rPr lang="en-US" dirty="0"/>
              <a:t> </a:t>
            </a:r>
            <a:r>
              <a:rPr lang="en-US" i="1" dirty="0"/>
              <a:t>italicized</a:t>
            </a:r>
            <a:r>
              <a:rPr lang="en-US" dirty="0"/>
              <a:t> means abstract</a:t>
            </a:r>
            <a:br>
              <a:rPr lang="en-US" i="1" dirty="0"/>
            </a:br>
            <a:r>
              <a:rPr lang="en-US" dirty="0"/>
              <a:t>(pretend the first 3 are italicized)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08601AA-CDCE-848F-C177-B4F9834A4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0985" y="1690688"/>
            <a:ext cx="5109541" cy="49313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2E8BE1-4E03-B64D-D33B-B94E977BD055}"/>
              </a:ext>
            </a:extLst>
          </p:cNvPr>
          <p:cNvSpPr txBox="1"/>
          <p:nvPr/>
        </p:nvSpPr>
        <p:spPr>
          <a:xfrm>
            <a:off x="2374232" y="6368716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– </a:t>
            </a:r>
            <a:r>
              <a:rPr lang="en-US" b="1" dirty="0" err="1">
                <a:solidFill>
                  <a:srgbClr val="FF0000"/>
                </a:solidFill>
              </a:rPr>
              <a:t>GenericMatrix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85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980BD-0095-DD34-C354-5816DD68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 on </a:t>
            </a:r>
            <a:r>
              <a:rPr lang="en-US" dirty="0" err="1"/>
              <a:t>ArrayLists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57BE9-36CC-9727-C6E4-87629785B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Elements: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Accessing Elements: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Updating Elements: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121EA2-9889-7980-E5FC-7591BBF33D80}"/>
              </a:ext>
            </a:extLst>
          </p:cNvPr>
          <p:cNvSpPr txBox="1"/>
          <p:nvPr/>
        </p:nvSpPr>
        <p:spPr>
          <a:xfrm>
            <a:off x="4244161" y="1825625"/>
            <a:ext cx="71096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names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("Alice");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("Bob");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(names); // [Alice, Bob]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7AD05-6C05-9AC6-D6D2-569DD76BE211}"/>
              </a:ext>
            </a:extLst>
          </p:cNvPr>
          <p:cNvSpPr txBox="1"/>
          <p:nvPr/>
        </p:nvSpPr>
        <p:spPr>
          <a:xfrm>
            <a:off x="1411705" y="4001294"/>
            <a:ext cx="6647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(0)); // Alice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937F09-055B-5BF3-13BF-419CFE00DE9D}"/>
              </a:ext>
            </a:extLst>
          </p:cNvPr>
          <p:cNvSpPr txBox="1"/>
          <p:nvPr/>
        </p:nvSpPr>
        <p:spPr>
          <a:xfrm>
            <a:off x="1411705" y="5541249"/>
            <a:ext cx="7263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"Charlie");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(names); // [Alice, Charlie]</a:t>
            </a:r>
          </a:p>
        </p:txBody>
      </p:sp>
    </p:spTree>
    <p:extLst>
      <p:ext uri="{BB962C8B-B14F-4D97-AF65-F5344CB8AC3E}">
        <p14:creationId xmlns:p14="http://schemas.microsoft.com/office/powerpoint/2010/main" val="166860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F6E16-3B51-41D9-E23C-D5B00F497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8ECF2-0ED6-174C-65B3-A477EEB1F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 on </a:t>
            </a:r>
            <a:r>
              <a:rPr lang="en-US" dirty="0" err="1"/>
              <a:t>ArrayLists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685B8-0B48-C132-D62B-735E52B25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Removing Elements: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Iterating over Elements via For-Each: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Iterating over Elements via Traditional For: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B390B-75A5-D6D2-CA16-8F1A6ADDF792}"/>
              </a:ext>
            </a:extLst>
          </p:cNvPr>
          <p:cNvSpPr txBox="1"/>
          <p:nvPr/>
        </p:nvSpPr>
        <p:spPr>
          <a:xfrm>
            <a:off x="1411705" y="2369543"/>
            <a:ext cx="6186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names.remove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("Alice");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(names); // [Charlie]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65EC8-5910-DA64-B460-E3504415E5E6}"/>
              </a:ext>
            </a:extLst>
          </p:cNvPr>
          <p:cNvSpPr txBox="1"/>
          <p:nvPr/>
        </p:nvSpPr>
        <p:spPr>
          <a:xfrm>
            <a:off x="1411705" y="3801507"/>
            <a:ext cx="46474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(String name : names)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(name);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4C6416-F07E-2690-2FDF-7EDC0BAADC92}"/>
              </a:ext>
            </a:extLst>
          </p:cNvPr>
          <p:cNvSpPr txBox="1"/>
          <p:nvPr/>
        </p:nvSpPr>
        <p:spPr>
          <a:xfrm>
            <a:off x="1411705" y="5541249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8296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5B2C-D4DC-7F7D-C630-C199A382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vs Arrays: Key Differences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136E73-2608-EE08-89AA-3B7DC74946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153316"/>
              </p:ext>
            </p:extLst>
          </p:nvPr>
        </p:nvGraphicFramePr>
        <p:xfrm>
          <a:off x="723900" y="1690688"/>
          <a:ext cx="10744200" cy="293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159536828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865335836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3440049034"/>
                    </a:ext>
                  </a:extLst>
                </a:gridCol>
              </a:tblGrid>
              <a:tr h="587776">
                <a:tc>
                  <a:txBody>
                    <a:bodyPr/>
                    <a:lstStyle/>
                    <a:p>
                      <a:r>
                        <a:rPr lang="en-US" sz="2400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ArrayList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255887"/>
                  </a:ext>
                </a:extLst>
              </a:tr>
              <a:tr h="587776">
                <a:tc>
                  <a:txBody>
                    <a:bodyPr/>
                    <a:lstStyle/>
                    <a:p>
                      <a:r>
                        <a:rPr lang="en-US" sz="2400"/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Fixed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Dynamic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8440339"/>
                  </a:ext>
                </a:extLst>
              </a:tr>
              <a:tr h="587776">
                <a:tc>
                  <a:txBody>
                    <a:bodyPr/>
                    <a:lstStyle/>
                    <a:p>
                      <a:r>
                        <a:rPr lang="en-US" sz="2400"/>
                        <a:t>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Faster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Slightly slower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6643809"/>
                  </a:ext>
                </a:extLst>
              </a:tr>
              <a:tr h="587776">
                <a:tc>
                  <a:txBody>
                    <a:bodyPr/>
                    <a:lstStyle/>
                    <a:p>
                      <a:r>
                        <a:rPr lang="en-US" sz="2400"/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Basic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Rich API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6222230"/>
                  </a:ext>
                </a:extLst>
              </a:tr>
              <a:tr h="587776">
                <a:tc>
                  <a:txBody>
                    <a:bodyPr/>
                    <a:lstStyle/>
                    <a:p>
                      <a:r>
                        <a:rPr lang="en-US" sz="2400"/>
                        <a:t>Type Safety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Enforced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Enforced (with Generics)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818767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74AFED18-0AC9-2542-BC6F-24CFDCF26DD0}"/>
              </a:ext>
            </a:extLst>
          </p:cNvPr>
          <p:cNvSpPr txBox="1"/>
          <p:nvPr/>
        </p:nvSpPr>
        <p:spPr>
          <a:xfrm>
            <a:off x="838200" y="5015547"/>
            <a:ext cx="8943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to use </a:t>
            </a:r>
            <a:r>
              <a:rPr lang="en-US" sz="2400" dirty="0" err="1"/>
              <a:t>ArrayLists</a:t>
            </a:r>
            <a:r>
              <a:rPr lang="en-US" sz="2400" dirty="0"/>
              <a:t> over default arrays?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Basically always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Dynamic resizing is a blessing for adding and removing elements</a:t>
            </a:r>
          </a:p>
        </p:txBody>
      </p:sp>
    </p:spTree>
    <p:extLst>
      <p:ext uri="{BB962C8B-B14F-4D97-AF65-F5344CB8AC3E}">
        <p14:creationId xmlns:p14="http://schemas.microsoft.com/office/powerpoint/2010/main" val="223270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F6D5-847F-33A8-3A6B-D5BA04D9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generics?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14FB8-D010-9499-0FC6-D5D22C8FC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Generics allow classes, interfaces, and methods to work with type parameters, ensuring type safety and code reusability.</a:t>
            </a:r>
          </a:p>
          <a:p>
            <a:pPr lvl="1"/>
            <a:r>
              <a:rPr lang="en-US" dirty="0"/>
              <a:t>Type Safety: Ensure a collection only contains elements of a specific type. This prevents runtime errors caused by type mismatches.</a:t>
            </a:r>
          </a:p>
          <a:p>
            <a:pPr lvl="1"/>
            <a:r>
              <a:rPr lang="en-US" dirty="0"/>
              <a:t>Code Reusability: Generics allow you to write methods, classes, and interfaces that work with any object type, so you don’t need to replicate the same code for different data types.</a:t>
            </a:r>
          </a:p>
          <a:p>
            <a:pPr lvl="1"/>
            <a:r>
              <a:rPr lang="en-US" dirty="0"/>
              <a:t>Elimination of Type Casting: self-explanatory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BB9D0F-6EA6-3FD4-8AF0-CA8727D5D6CB}"/>
              </a:ext>
            </a:extLst>
          </p:cNvPr>
          <p:cNvSpPr txBox="1"/>
          <p:nvPr/>
        </p:nvSpPr>
        <p:spPr>
          <a:xfrm>
            <a:off x="962526" y="5111571"/>
            <a:ext cx="7189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List&lt;String&gt; list =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(“Java”);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</p:txBody>
      </p:sp>
    </p:spTree>
    <p:extLst>
      <p:ext uri="{BB962C8B-B14F-4D97-AF65-F5344CB8AC3E}">
        <p14:creationId xmlns:p14="http://schemas.microsoft.com/office/powerpoint/2010/main" val="371723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FE61-BA4A-249A-4C66-06C8516C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with </a:t>
            </a:r>
            <a:r>
              <a:rPr lang="en-US" dirty="0" err="1"/>
              <a:t>ArrayLists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42DD-CFE4-570C-0845-3E9883BE0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ArrayLists</a:t>
            </a:r>
            <a:r>
              <a:rPr lang="en-US" dirty="0"/>
              <a:t> in Java are typically used with generics to ensure the list only contains elements of a particular type.</a:t>
            </a:r>
          </a:p>
          <a:p>
            <a:r>
              <a:rPr lang="en-US" dirty="0"/>
              <a:t>Without generics, you could add any type of object to an </a:t>
            </a:r>
            <a:r>
              <a:rPr lang="en-US" dirty="0" err="1"/>
              <a:t>ArrayList</a:t>
            </a:r>
            <a:r>
              <a:rPr lang="en-US" dirty="0"/>
              <a:t>, leading to potential issues later on, like requiring explicit casting to cast the objects back to some standard type: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136B0D-C7DF-11AE-01EF-900D6DAD9FDC}"/>
              </a:ext>
            </a:extLst>
          </p:cNvPr>
          <p:cNvSpPr txBox="1"/>
          <p:nvPr/>
        </p:nvSpPr>
        <p:spPr>
          <a:xfrm>
            <a:off x="1235242" y="3745832"/>
            <a:ext cx="1395663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Main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list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// No type safety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(10); // Allowed, but problematic later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 s = (String)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(0); // Explicit casting required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s.toUpperCase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 // Works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790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B71EE-3209-737F-5588-900FF154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C4790-2460-D0E1-CDA6-1E4DF59F6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specify the type of the elements the </a:t>
            </a:r>
            <a:r>
              <a:rPr lang="en-US" dirty="0" err="1"/>
              <a:t>ArrayList</a:t>
            </a:r>
            <a:r>
              <a:rPr lang="en-US" dirty="0"/>
              <a:t> should hold.</a:t>
            </a:r>
          </a:p>
          <a:p>
            <a:r>
              <a:rPr lang="en-US" dirty="0"/>
              <a:t>If you try to add the wrong type, the compiler will catch the error before the program runs.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CB004-76C5-3534-3F66-77AE8E2D3754}"/>
              </a:ext>
            </a:extLst>
          </p:cNvPr>
          <p:cNvSpPr txBox="1"/>
          <p:nvPr/>
        </p:nvSpPr>
        <p:spPr>
          <a:xfrm>
            <a:off x="619601" y="3309060"/>
            <a:ext cx="11572399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Main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list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 // Type-safe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(10); // Compilation error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// (intended to prevent mixing types)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 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(0); // No casting needed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s.toUpperCase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 // Works safely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210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7BB15-36FE-8648-6C90-A79FF0D4E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F0E2C-CDC7-3B7B-EB9D-52ECB8F01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DataStructure</a:t>
            </a:r>
            <a:r>
              <a:rPr lang="en-US" dirty="0"/>
              <a:t>&lt;Type of element stored within&gt;</a:t>
            </a:r>
          </a:p>
          <a:p>
            <a:r>
              <a:rPr lang="en-US" dirty="0"/>
              <a:t>In </a:t>
            </a:r>
            <a:r>
              <a:rPr lang="en-US" dirty="0" err="1"/>
              <a:t>ArrayList</a:t>
            </a:r>
            <a:r>
              <a:rPr lang="en-US" dirty="0"/>
              <a:t>&lt;String&gt;</a:t>
            </a:r>
          </a:p>
          <a:p>
            <a:pPr lvl="1"/>
            <a:r>
              <a:rPr lang="en-US" dirty="0" err="1"/>
              <a:t>ArrayList</a:t>
            </a:r>
            <a:r>
              <a:rPr lang="en-US" dirty="0"/>
              <a:t> is the class you’re working with</a:t>
            </a:r>
          </a:p>
          <a:p>
            <a:pPr lvl="1"/>
            <a:r>
              <a:rPr lang="en-US" dirty="0"/>
              <a:t>&lt;String&gt; is the </a:t>
            </a:r>
            <a:r>
              <a:rPr lang="en-US" b="1" dirty="0"/>
              <a:t>type parameter</a:t>
            </a:r>
            <a:r>
              <a:rPr lang="en-US" dirty="0"/>
              <a:t> which tells Java this list can only hold String objects. </a:t>
            </a:r>
          </a:p>
          <a:p>
            <a:r>
              <a:rPr lang="en-US" dirty="0"/>
              <a:t>Type parameters can be from any class</a:t>
            </a:r>
          </a:p>
          <a:p>
            <a:pPr lvl="1"/>
            <a:r>
              <a:rPr lang="en-US" dirty="0"/>
              <a:t>e.g. Integer, Double, Book, Bird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0B53D-EF52-8E63-DCAC-351243CB151F}"/>
              </a:ext>
            </a:extLst>
          </p:cNvPr>
          <p:cNvSpPr txBox="1"/>
          <p:nvPr/>
        </p:nvSpPr>
        <p:spPr>
          <a:xfrm>
            <a:off x="7491663" y="6123543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- </a:t>
            </a:r>
            <a:r>
              <a:rPr lang="en-US" b="1" dirty="0" err="1">
                <a:solidFill>
                  <a:srgbClr val="FF0000"/>
                </a:solidFill>
              </a:rPr>
              <a:t>BasicGeneric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480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im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1881</Words>
  <Application>Microsoft Office PowerPoint</Application>
  <PresentationFormat>Widescreen</PresentationFormat>
  <Paragraphs>226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Courier New</vt:lpstr>
      <vt:lpstr>Times New Roman</vt:lpstr>
      <vt:lpstr>Office Theme</vt:lpstr>
      <vt:lpstr>Lecture 13: Generics</vt:lpstr>
      <vt:lpstr>ArrayLists</vt:lpstr>
      <vt:lpstr>Basic Operations on ArrayLists</vt:lpstr>
      <vt:lpstr>Basic Operations on ArrayLists</vt:lpstr>
      <vt:lpstr>ArrayList vs Arrays: Key Differences</vt:lpstr>
      <vt:lpstr>What are generics?</vt:lpstr>
      <vt:lpstr>Generics with ArrayLists</vt:lpstr>
      <vt:lpstr>Generic ArrayList</vt:lpstr>
      <vt:lpstr>Generic Syntax</vt:lpstr>
      <vt:lpstr>Generic Method Example</vt:lpstr>
      <vt:lpstr>Bounded Generics</vt:lpstr>
      <vt:lpstr>Generic Stack</vt:lpstr>
      <vt:lpstr>Raw Types</vt:lpstr>
      <vt:lpstr>Why Raw Types Exist</vt:lpstr>
      <vt:lpstr>Wildcard Generic Types</vt:lpstr>
      <vt:lpstr>Upper Bounded Wildcards</vt:lpstr>
      <vt:lpstr>Lower Bounded Wildcards</vt:lpstr>
      <vt:lpstr>Type Erasure</vt:lpstr>
      <vt:lpstr>From Compilation to Runtime</vt:lpstr>
      <vt:lpstr>java.lang.reflect.Array.newInstance()</vt:lpstr>
      <vt:lpstr>java.lang.reflect.Array.newInstance()</vt:lpstr>
      <vt:lpstr>Abstract Generic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Aughdon Breslin</dc:creator>
  <cp:lastModifiedBy>Aughdon Breslin</cp:lastModifiedBy>
  <cp:revision>4</cp:revision>
  <dcterms:created xsi:type="dcterms:W3CDTF">2025-03-02T01:48:20Z</dcterms:created>
  <dcterms:modified xsi:type="dcterms:W3CDTF">2025-03-02T21:16:39Z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2025-03-02T02:16:36Z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1665503c-59d9-4fef-a602-e3c5701d63ad</vt:lpwstr>
  </property>
  <property fmtid="{D5CDD505-2E9C-101B-9397-08002B2CF9AE}" pid="8" name="MSIP_Label_a73fd474-4f3c-44ed-88fb-5cc4bd2471bf_ContentBits">
    <vt:lpwstr>0</vt:lpwstr>
  </property>
  <property fmtid="{D5CDD505-2E9C-101B-9397-08002B2CF9AE}" pid="9" name="MSIP_Label_a73fd474-4f3c-44ed-88fb-5cc4bd2471bf_Tag">
    <vt:lpwstr>10, 3, 0, 1</vt:lpwstr>
  </property>
</Properties>
</file>