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9" r:id="rId19"/>
    <p:sldId id="273" r:id="rId20"/>
    <p:sldId id="274" r:id="rId21"/>
    <p:sldId id="275" r:id="rId22"/>
    <p:sldId id="276" r:id="rId23"/>
    <p:sldId id="277" r:id="rId24"/>
    <p:sldId id="278"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1" autoAdjust="0"/>
    <p:restoredTop sz="94660"/>
  </p:normalViewPr>
  <p:slideViewPr>
    <p:cSldViewPr snapToGrid="0">
      <p:cViewPr varScale="1">
        <p:scale>
          <a:sx n="45" d="100"/>
          <a:sy n="45" d="100"/>
        </p:scale>
        <p:origin x="48" y="7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23E7C5-E4A3-4E48-A970-5ECA16B3F2C7}" type="datetimeFigureOut">
              <a:rPr lang="en-US" smtClean="0"/>
              <a:t>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8A306-BC54-43DC-9578-6C5503DD45DB}" type="slidenum">
              <a:rPr lang="en-US" smtClean="0"/>
              <a:t>‹#›</a:t>
            </a:fld>
            <a:endParaRPr lang="en-US"/>
          </a:p>
        </p:txBody>
      </p:sp>
    </p:spTree>
    <p:extLst>
      <p:ext uri="{BB962C8B-B14F-4D97-AF65-F5344CB8AC3E}">
        <p14:creationId xmlns:p14="http://schemas.microsoft.com/office/powerpoint/2010/main" val="405821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2820A-BCA4-F875-2F36-E75C509C4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C7268F-08B2-D7D7-E152-D7039115B1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F70CDD-F5B6-CA1F-6065-BE38954D0C10}"/>
              </a:ext>
            </a:extLst>
          </p:cNvPr>
          <p:cNvSpPr>
            <a:spLocks noGrp="1"/>
          </p:cNvSpPr>
          <p:nvPr>
            <p:ph type="dt" sz="half" idx="10"/>
          </p:nvPr>
        </p:nvSpPr>
        <p:spPr/>
        <p:txBody>
          <a:bodyPr/>
          <a:lstStyle/>
          <a:p>
            <a:fld id="{66CB5A06-0B21-4A7B-B9A2-3BF4A74F912A}" type="datetime1">
              <a:rPr lang="en-US" smtClean="0"/>
              <a:t>3/1/2025</a:t>
            </a:fld>
            <a:endParaRPr lang="en-US"/>
          </a:p>
        </p:txBody>
      </p:sp>
      <p:sp>
        <p:nvSpPr>
          <p:cNvPr id="5" name="Footer Placeholder 4">
            <a:extLst>
              <a:ext uri="{FF2B5EF4-FFF2-40B4-BE49-F238E27FC236}">
                <a16:creationId xmlns:a16="http://schemas.microsoft.com/office/drawing/2014/main" id="{5F7FB7B5-9BCC-0DFE-BCE7-B54115CBC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6F633F-CA7C-C98A-7721-108442C394D9}"/>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3935215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37E2-6558-2041-36DE-D7FA2914BE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F6ECAD-B331-9EAB-4618-8D9CA6543A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BC627-B078-1F86-E3EB-EB3F1676C964}"/>
              </a:ext>
            </a:extLst>
          </p:cNvPr>
          <p:cNvSpPr>
            <a:spLocks noGrp="1"/>
          </p:cNvSpPr>
          <p:nvPr>
            <p:ph type="dt" sz="half" idx="10"/>
          </p:nvPr>
        </p:nvSpPr>
        <p:spPr/>
        <p:txBody>
          <a:bodyPr/>
          <a:lstStyle/>
          <a:p>
            <a:fld id="{1A650898-ECDD-4074-BDC6-EA9148642F72}" type="datetime1">
              <a:rPr lang="en-US" smtClean="0"/>
              <a:t>3/1/2025</a:t>
            </a:fld>
            <a:endParaRPr lang="en-US"/>
          </a:p>
        </p:txBody>
      </p:sp>
      <p:sp>
        <p:nvSpPr>
          <p:cNvPr id="5" name="Footer Placeholder 4">
            <a:extLst>
              <a:ext uri="{FF2B5EF4-FFF2-40B4-BE49-F238E27FC236}">
                <a16:creationId xmlns:a16="http://schemas.microsoft.com/office/drawing/2014/main" id="{DE167B5C-F928-5FF0-9011-9721B6D02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3F49B3-00B7-E7D9-44D2-2390EA89BC8B}"/>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2911860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F39D31-471D-C77E-CBF9-4A2CDFFE6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C29A26-922E-9942-C299-F3EB0AF19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BC6916-8202-1BE6-B27B-41ABC863CCAF}"/>
              </a:ext>
            </a:extLst>
          </p:cNvPr>
          <p:cNvSpPr>
            <a:spLocks noGrp="1"/>
          </p:cNvSpPr>
          <p:nvPr>
            <p:ph type="dt" sz="half" idx="10"/>
          </p:nvPr>
        </p:nvSpPr>
        <p:spPr/>
        <p:txBody>
          <a:bodyPr/>
          <a:lstStyle/>
          <a:p>
            <a:fld id="{6FFB2188-89B6-4166-B270-2C70E1844522}" type="datetime1">
              <a:rPr lang="en-US" smtClean="0"/>
              <a:t>3/1/2025</a:t>
            </a:fld>
            <a:endParaRPr lang="en-US"/>
          </a:p>
        </p:txBody>
      </p:sp>
      <p:sp>
        <p:nvSpPr>
          <p:cNvPr id="5" name="Footer Placeholder 4">
            <a:extLst>
              <a:ext uri="{FF2B5EF4-FFF2-40B4-BE49-F238E27FC236}">
                <a16:creationId xmlns:a16="http://schemas.microsoft.com/office/drawing/2014/main" id="{AB5B4775-9791-1645-E577-8F007CB6CA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92F427-5A14-956F-C425-8B1932EB162D}"/>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2114669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6337-AAB7-23D2-8130-99CFA07737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9BB139-1498-98CE-9BAA-1DC0B65733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B6285E-3EC0-D6E1-B9DA-1EFE50B4F99C}"/>
              </a:ext>
            </a:extLst>
          </p:cNvPr>
          <p:cNvSpPr>
            <a:spLocks noGrp="1"/>
          </p:cNvSpPr>
          <p:nvPr>
            <p:ph type="dt" sz="half" idx="10"/>
          </p:nvPr>
        </p:nvSpPr>
        <p:spPr/>
        <p:txBody>
          <a:bodyPr/>
          <a:lstStyle/>
          <a:p>
            <a:fld id="{DBD22D46-3A05-4B9F-B1EA-63D4B61BFE63}" type="datetime1">
              <a:rPr lang="en-US" smtClean="0"/>
              <a:t>3/1/2025</a:t>
            </a:fld>
            <a:endParaRPr lang="en-US"/>
          </a:p>
        </p:txBody>
      </p:sp>
      <p:sp>
        <p:nvSpPr>
          <p:cNvPr id="5" name="Footer Placeholder 4">
            <a:extLst>
              <a:ext uri="{FF2B5EF4-FFF2-40B4-BE49-F238E27FC236}">
                <a16:creationId xmlns:a16="http://schemas.microsoft.com/office/drawing/2014/main" id="{D6413693-D545-ECBE-B91F-0C3E5BE64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1E443D-CEBE-DC54-3D60-A0EB9B5CCF4D}"/>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2673315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DB1FF-797A-7CF8-F761-278E52DA8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4AD3FC-A9F3-CDC7-ACB2-9892015464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37414F-44D4-36C1-3629-304DC97A10C8}"/>
              </a:ext>
            </a:extLst>
          </p:cNvPr>
          <p:cNvSpPr>
            <a:spLocks noGrp="1"/>
          </p:cNvSpPr>
          <p:nvPr>
            <p:ph type="dt" sz="half" idx="10"/>
          </p:nvPr>
        </p:nvSpPr>
        <p:spPr/>
        <p:txBody>
          <a:bodyPr/>
          <a:lstStyle/>
          <a:p>
            <a:fld id="{D54678B6-39AF-4EEC-9057-24029B6E9148}" type="datetime1">
              <a:rPr lang="en-US" smtClean="0"/>
              <a:t>3/1/2025</a:t>
            </a:fld>
            <a:endParaRPr lang="en-US"/>
          </a:p>
        </p:txBody>
      </p:sp>
      <p:sp>
        <p:nvSpPr>
          <p:cNvPr id="5" name="Footer Placeholder 4">
            <a:extLst>
              <a:ext uri="{FF2B5EF4-FFF2-40B4-BE49-F238E27FC236}">
                <a16:creationId xmlns:a16="http://schemas.microsoft.com/office/drawing/2014/main" id="{4978BB47-4F26-6276-1253-5A1FEF523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1A5EB-54F7-DECC-A1DC-90FE21CDEF85}"/>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211823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EF47B-F74C-2D87-5E54-DA9884B4E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B37E81-1765-8544-3510-723F1A4C1B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0FA10AF-54BD-F124-E27E-EBF10B4966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2AF96F-5C9F-1AA4-5B0D-C5E608B365DA}"/>
              </a:ext>
            </a:extLst>
          </p:cNvPr>
          <p:cNvSpPr>
            <a:spLocks noGrp="1"/>
          </p:cNvSpPr>
          <p:nvPr>
            <p:ph type="dt" sz="half" idx="10"/>
          </p:nvPr>
        </p:nvSpPr>
        <p:spPr/>
        <p:txBody>
          <a:bodyPr/>
          <a:lstStyle/>
          <a:p>
            <a:fld id="{68B88444-A52E-44FD-A0AD-5CC9280FD247}" type="datetime1">
              <a:rPr lang="en-US" smtClean="0"/>
              <a:t>3/1/2025</a:t>
            </a:fld>
            <a:endParaRPr lang="en-US"/>
          </a:p>
        </p:txBody>
      </p:sp>
      <p:sp>
        <p:nvSpPr>
          <p:cNvPr id="6" name="Footer Placeholder 5">
            <a:extLst>
              <a:ext uri="{FF2B5EF4-FFF2-40B4-BE49-F238E27FC236}">
                <a16:creationId xmlns:a16="http://schemas.microsoft.com/office/drawing/2014/main" id="{782F6FF9-7A91-53B9-F6BD-9944657D98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2C0E4-977B-C0E1-1F92-76D5B1F99ECC}"/>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937019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8F40-84BA-374C-43C3-488A88C69A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8E73B6-0199-1B7A-B8D8-13465D6C9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2B8F8-4CF9-D7EB-7192-11D7C419C4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76EA03-2720-4229-597F-74A734F088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758A95-F898-530D-026F-767559AA47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0521A10-7F9F-3AED-0E96-7DA517F1F1FE}"/>
              </a:ext>
            </a:extLst>
          </p:cNvPr>
          <p:cNvSpPr>
            <a:spLocks noGrp="1"/>
          </p:cNvSpPr>
          <p:nvPr>
            <p:ph type="dt" sz="half" idx="10"/>
          </p:nvPr>
        </p:nvSpPr>
        <p:spPr/>
        <p:txBody>
          <a:bodyPr/>
          <a:lstStyle/>
          <a:p>
            <a:fld id="{ACFC526D-37A9-47A2-B002-A73259C26C16}" type="datetime1">
              <a:rPr lang="en-US" smtClean="0"/>
              <a:t>3/1/2025</a:t>
            </a:fld>
            <a:endParaRPr lang="en-US"/>
          </a:p>
        </p:txBody>
      </p:sp>
      <p:sp>
        <p:nvSpPr>
          <p:cNvPr id="8" name="Footer Placeholder 7">
            <a:extLst>
              <a:ext uri="{FF2B5EF4-FFF2-40B4-BE49-F238E27FC236}">
                <a16:creationId xmlns:a16="http://schemas.microsoft.com/office/drawing/2014/main" id="{811E7A63-1B98-261D-BCAE-07E5E40EFC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5120D1-112F-F797-196C-AC8D46D80C8D}"/>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3631670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1007-6B0D-F5C9-C5D7-46DD75CB3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0FFC92-8702-10D7-45D1-EFB921918173}"/>
              </a:ext>
            </a:extLst>
          </p:cNvPr>
          <p:cNvSpPr>
            <a:spLocks noGrp="1"/>
          </p:cNvSpPr>
          <p:nvPr>
            <p:ph type="dt" sz="half" idx="10"/>
          </p:nvPr>
        </p:nvSpPr>
        <p:spPr/>
        <p:txBody>
          <a:bodyPr/>
          <a:lstStyle/>
          <a:p>
            <a:fld id="{4DEC44AD-4CD0-4891-A330-90F89D504546}" type="datetime1">
              <a:rPr lang="en-US" smtClean="0"/>
              <a:t>3/1/2025</a:t>
            </a:fld>
            <a:endParaRPr lang="en-US"/>
          </a:p>
        </p:txBody>
      </p:sp>
      <p:sp>
        <p:nvSpPr>
          <p:cNvPr id="4" name="Footer Placeholder 3">
            <a:extLst>
              <a:ext uri="{FF2B5EF4-FFF2-40B4-BE49-F238E27FC236}">
                <a16:creationId xmlns:a16="http://schemas.microsoft.com/office/drawing/2014/main" id="{BC4D2DEB-6AFE-C53A-615B-59AA07EA80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BD3471-D8C8-9071-ADA8-8DE671543BEA}"/>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4293820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7CEEA2-EA84-5102-8D1D-16CB22BF697F}"/>
              </a:ext>
            </a:extLst>
          </p:cNvPr>
          <p:cNvSpPr>
            <a:spLocks noGrp="1"/>
          </p:cNvSpPr>
          <p:nvPr>
            <p:ph type="dt" sz="half" idx="10"/>
          </p:nvPr>
        </p:nvSpPr>
        <p:spPr/>
        <p:txBody>
          <a:bodyPr/>
          <a:lstStyle/>
          <a:p>
            <a:fld id="{D0134D05-544C-4B45-85B5-2C041611C0E3}" type="datetime1">
              <a:rPr lang="en-US" smtClean="0"/>
              <a:t>3/1/2025</a:t>
            </a:fld>
            <a:endParaRPr lang="en-US"/>
          </a:p>
        </p:txBody>
      </p:sp>
      <p:sp>
        <p:nvSpPr>
          <p:cNvPr id="3" name="Footer Placeholder 2">
            <a:extLst>
              <a:ext uri="{FF2B5EF4-FFF2-40B4-BE49-F238E27FC236}">
                <a16:creationId xmlns:a16="http://schemas.microsoft.com/office/drawing/2014/main" id="{310EE684-5DA7-BF07-45D3-5811D886C5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BBD84C-4E7F-EF2A-0E90-DD9896626D2A}"/>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359486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FFD6-A9FF-A680-BAA9-E3DF18E294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B3F053-AF02-1BFA-3AE9-FA74433AA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CF254-07D7-B1C4-5EC2-992C6676C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90662F-8C38-88A0-6796-5AA2E5FDDD98}"/>
              </a:ext>
            </a:extLst>
          </p:cNvPr>
          <p:cNvSpPr>
            <a:spLocks noGrp="1"/>
          </p:cNvSpPr>
          <p:nvPr>
            <p:ph type="dt" sz="half" idx="10"/>
          </p:nvPr>
        </p:nvSpPr>
        <p:spPr/>
        <p:txBody>
          <a:bodyPr/>
          <a:lstStyle/>
          <a:p>
            <a:fld id="{F975FED0-4DEB-48CE-ADA8-131FBB01A16A}" type="datetime1">
              <a:rPr lang="en-US" smtClean="0"/>
              <a:t>3/1/2025</a:t>
            </a:fld>
            <a:endParaRPr lang="en-US"/>
          </a:p>
        </p:txBody>
      </p:sp>
      <p:sp>
        <p:nvSpPr>
          <p:cNvPr id="6" name="Footer Placeholder 5">
            <a:extLst>
              <a:ext uri="{FF2B5EF4-FFF2-40B4-BE49-F238E27FC236}">
                <a16:creationId xmlns:a16="http://schemas.microsoft.com/office/drawing/2014/main" id="{62301B94-F41E-BCA4-1544-55601FFB52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7F61D-82C9-36EE-8890-766E9E3DF9A1}"/>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377346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3AB2-E66A-844A-A8BE-96ECAF781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FED75E8-35FC-EA78-72F5-0958C815C2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D78384-FDB8-4B19-A4B2-E57D952E37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0DBB80-3EE2-831F-A02C-4404367B617C}"/>
              </a:ext>
            </a:extLst>
          </p:cNvPr>
          <p:cNvSpPr>
            <a:spLocks noGrp="1"/>
          </p:cNvSpPr>
          <p:nvPr>
            <p:ph type="dt" sz="half" idx="10"/>
          </p:nvPr>
        </p:nvSpPr>
        <p:spPr/>
        <p:txBody>
          <a:bodyPr/>
          <a:lstStyle/>
          <a:p>
            <a:fld id="{1CC4A823-CA45-4721-94FA-81BC49CEF744}" type="datetime1">
              <a:rPr lang="en-US" smtClean="0"/>
              <a:t>3/1/2025</a:t>
            </a:fld>
            <a:endParaRPr lang="en-US"/>
          </a:p>
        </p:txBody>
      </p:sp>
      <p:sp>
        <p:nvSpPr>
          <p:cNvPr id="6" name="Footer Placeholder 5">
            <a:extLst>
              <a:ext uri="{FF2B5EF4-FFF2-40B4-BE49-F238E27FC236}">
                <a16:creationId xmlns:a16="http://schemas.microsoft.com/office/drawing/2014/main" id="{13D352DF-FDB2-618A-A521-F9BA47AE7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DC6FF-6366-377A-B74D-C54F12E2A622}"/>
              </a:ext>
            </a:extLst>
          </p:cNvPr>
          <p:cNvSpPr>
            <a:spLocks noGrp="1"/>
          </p:cNvSpPr>
          <p:nvPr>
            <p:ph type="sldNum" sz="quarter" idx="12"/>
          </p:nvPr>
        </p:nvSpPr>
        <p:spPr/>
        <p:txBody>
          <a:bodyPr/>
          <a:lstStyle/>
          <a:p>
            <a:fld id="{3AF93D60-8F57-409E-BDA5-37416F6514B4}" type="slidenum">
              <a:rPr lang="en-US" smtClean="0"/>
              <a:t>‹#›</a:t>
            </a:fld>
            <a:endParaRPr lang="en-US"/>
          </a:p>
        </p:txBody>
      </p:sp>
    </p:spTree>
    <p:extLst>
      <p:ext uri="{BB962C8B-B14F-4D97-AF65-F5344CB8AC3E}">
        <p14:creationId xmlns:p14="http://schemas.microsoft.com/office/powerpoint/2010/main" val="487999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2BA5CA-86CA-3C03-10DB-0FA4475250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592715-2E4F-65D9-1128-C3D2DF06F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36C5A-5F7F-1CCF-DB33-41EB14C9C1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72D8D0-7548-42DB-BB15-55F2F579AE44}" type="datetime1">
              <a:rPr lang="en-US" smtClean="0"/>
              <a:t>3/1/2025</a:t>
            </a:fld>
            <a:endParaRPr lang="en-US"/>
          </a:p>
        </p:txBody>
      </p:sp>
      <p:sp>
        <p:nvSpPr>
          <p:cNvPr id="5" name="Footer Placeholder 4">
            <a:extLst>
              <a:ext uri="{FF2B5EF4-FFF2-40B4-BE49-F238E27FC236}">
                <a16:creationId xmlns:a16="http://schemas.microsoft.com/office/drawing/2014/main" id="{4142B277-156F-B99B-BEEF-2829D6DAC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A56A08-FD3A-469A-97FE-248548E997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F93D60-8F57-409E-BDA5-37416F6514B4}" type="slidenum">
              <a:rPr lang="en-US" smtClean="0"/>
              <a:t>‹#›</a:t>
            </a:fld>
            <a:endParaRPr lang="en-US"/>
          </a:p>
        </p:txBody>
      </p:sp>
    </p:spTree>
    <p:extLst>
      <p:ext uri="{BB962C8B-B14F-4D97-AF65-F5344CB8AC3E}">
        <p14:creationId xmlns:p14="http://schemas.microsoft.com/office/powerpoint/2010/main" val="193748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75C9C-AC1A-9C39-DC5E-2AAFADA18B31}"/>
              </a:ext>
            </a:extLst>
          </p:cNvPr>
          <p:cNvSpPr>
            <a:spLocks noGrp="1"/>
          </p:cNvSpPr>
          <p:nvPr>
            <p:ph type="ctrTitle"/>
          </p:nvPr>
        </p:nvSpPr>
        <p:spPr>
          <a:xfrm>
            <a:off x="1524000" y="2036763"/>
            <a:ext cx="9144000" cy="2387600"/>
          </a:xfrm>
        </p:spPr>
        <p:txBody>
          <a:bodyPr/>
          <a:lstStyle/>
          <a:p>
            <a:r>
              <a:rPr lang="en-US" dirty="0">
                <a:latin typeface="Times New Roman" panose="02020603050405020304" pitchFamily="18" charset="0"/>
                <a:cs typeface="Times New Roman" panose="02020603050405020304" pitchFamily="18" charset="0"/>
              </a:rPr>
              <a:t>Lecture 12: Abstract Classes and Interfaces</a:t>
            </a:r>
          </a:p>
        </p:txBody>
      </p:sp>
      <p:sp>
        <p:nvSpPr>
          <p:cNvPr id="4" name="Slide Number Placeholder 3">
            <a:extLst>
              <a:ext uri="{FF2B5EF4-FFF2-40B4-BE49-F238E27FC236}">
                <a16:creationId xmlns:a16="http://schemas.microsoft.com/office/drawing/2014/main" id="{261CE3B6-0088-2DF1-941A-6FB2E93B68FF}"/>
              </a:ext>
            </a:extLst>
          </p:cNvPr>
          <p:cNvSpPr>
            <a:spLocks noGrp="1"/>
          </p:cNvSpPr>
          <p:nvPr>
            <p:ph type="sldNum" sz="quarter" idx="12"/>
          </p:nvPr>
        </p:nvSpPr>
        <p:spPr/>
        <p:txBody>
          <a:bodyPr/>
          <a:lstStyle/>
          <a:p>
            <a:fld id="{3AF93D60-8F57-409E-BDA5-37416F6514B4}" type="slidenum">
              <a:rPr lang="en-US" sz="1600" smtClean="0">
                <a:latin typeface="Times New Roman" panose="02020603050405020304" pitchFamily="18" charset="0"/>
                <a:cs typeface="Times New Roman" panose="02020603050405020304" pitchFamily="18" charset="0"/>
              </a:rPr>
              <a:t>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9826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46F79-5AEE-581C-E3C0-3108978A5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826B42-9EB7-206D-893F-0AB19F067ED8}"/>
              </a:ext>
            </a:extLst>
          </p:cNvPr>
          <p:cNvSpPr>
            <a:spLocks noGrp="1"/>
          </p:cNvSpPr>
          <p:nvPr>
            <p:ph type="title"/>
          </p:nvPr>
        </p:nvSpPr>
        <p:spPr/>
        <p:txBody>
          <a:bodyPr/>
          <a:lstStyle/>
          <a:p>
            <a:r>
              <a:rPr lang="en-US" dirty="0"/>
              <a:t>Common Abstract Classes</a:t>
            </a:r>
          </a:p>
        </p:txBody>
      </p:sp>
      <p:sp>
        <p:nvSpPr>
          <p:cNvPr id="4" name="Slide Number Placeholder 3">
            <a:extLst>
              <a:ext uri="{FF2B5EF4-FFF2-40B4-BE49-F238E27FC236}">
                <a16:creationId xmlns:a16="http://schemas.microsoft.com/office/drawing/2014/main" id="{8B1F0DA1-8C2B-1661-A817-04215C1E0E93}"/>
              </a:ext>
            </a:extLst>
          </p:cNvPr>
          <p:cNvSpPr>
            <a:spLocks noGrp="1"/>
          </p:cNvSpPr>
          <p:nvPr>
            <p:ph type="sldNum" sz="quarter" idx="12"/>
          </p:nvPr>
        </p:nvSpPr>
        <p:spPr/>
        <p:txBody>
          <a:bodyPr/>
          <a:lstStyle/>
          <a:p>
            <a:fld id="{3AF93D60-8F57-409E-BDA5-37416F6514B4}" type="slidenum">
              <a:rPr lang="en-US" smtClean="0"/>
              <a:t>10</a:t>
            </a:fld>
            <a:endParaRPr lang="en-US"/>
          </a:p>
        </p:txBody>
      </p:sp>
      <p:pic>
        <p:nvPicPr>
          <p:cNvPr id="6" name="object 3">
            <a:extLst>
              <a:ext uri="{FF2B5EF4-FFF2-40B4-BE49-F238E27FC236}">
                <a16:creationId xmlns:a16="http://schemas.microsoft.com/office/drawing/2014/main" id="{49968DCC-7D44-7CC3-B150-FD16316D136D}"/>
              </a:ext>
            </a:extLst>
          </p:cNvPr>
          <p:cNvPicPr/>
          <p:nvPr/>
        </p:nvPicPr>
        <p:blipFill>
          <a:blip r:embed="rId2" cstate="print"/>
          <a:stretch>
            <a:fillRect/>
          </a:stretch>
        </p:blipFill>
        <p:spPr>
          <a:xfrm>
            <a:off x="1083734" y="1320800"/>
            <a:ext cx="9635066" cy="5400675"/>
          </a:xfrm>
          <a:prstGeom prst="rect">
            <a:avLst/>
          </a:prstGeom>
        </p:spPr>
      </p:pic>
    </p:spTree>
    <p:extLst>
      <p:ext uri="{BB962C8B-B14F-4D97-AF65-F5344CB8AC3E}">
        <p14:creationId xmlns:p14="http://schemas.microsoft.com/office/powerpoint/2010/main" val="1536714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056A8-AC69-C5BD-970C-02D46214A38C}"/>
              </a:ext>
            </a:extLst>
          </p:cNvPr>
          <p:cNvSpPr>
            <a:spLocks noGrp="1"/>
          </p:cNvSpPr>
          <p:nvPr>
            <p:ph type="title"/>
          </p:nvPr>
        </p:nvSpPr>
        <p:spPr/>
        <p:txBody>
          <a:bodyPr/>
          <a:lstStyle/>
          <a:p>
            <a:r>
              <a:rPr lang="en-US" dirty="0"/>
              <a:t>Abstract Calendar Class and its </a:t>
            </a:r>
            <a:r>
              <a:rPr lang="en-US" dirty="0" err="1"/>
              <a:t>GregorianCalendar</a:t>
            </a:r>
            <a:r>
              <a:rPr lang="en-US" dirty="0"/>
              <a:t> Subclass</a:t>
            </a:r>
          </a:p>
        </p:txBody>
      </p:sp>
      <p:sp>
        <p:nvSpPr>
          <p:cNvPr id="3" name="Content Placeholder 2">
            <a:extLst>
              <a:ext uri="{FF2B5EF4-FFF2-40B4-BE49-F238E27FC236}">
                <a16:creationId xmlns:a16="http://schemas.microsoft.com/office/drawing/2014/main" id="{24851F72-1740-0C4C-87B8-E293AAF104BE}"/>
              </a:ext>
            </a:extLst>
          </p:cNvPr>
          <p:cNvSpPr>
            <a:spLocks noGrp="1"/>
          </p:cNvSpPr>
          <p:nvPr>
            <p:ph idx="1"/>
          </p:nvPr>
        </p:nvSpPr>
        <p:spPr/>
        <p:txBody>
          <a:bodyPr>
            <a:noAutofit/>
          </a:bodyPr>
          <a:lstStyle/>
          <a:p>
            <a:r>
              <a:rPr lang="en-US" dirty="0"/>
              <a:t>An instance of </a:t>
            </a:r>
            <a:r>
              <a:rPr lang="en-US" dirty="0" err="1"/>
              <a:t>java.util.Date</a:t>
            </a:r>
            <a:r>
              <a:rPr lang="en-US" dirty="0"/>
              <a:t> represents a specific instant in time with millisecond precision.</a:t>
            </a:r>
          </a:p>
          <a:p>
            <a:r>
              <a:rPr lang="en-US" dirty="0" err="1"/>
              <a:t>java.util.Calendar</a:t>
            </a:r>
            <a:r>
              <a:rPr lang="en-US" dirty="0"/>
              <a:t> is an abstract base class for extracting detailed information such as year, month, date, hour, minute, and second from a Date object.</a:t>
            </a:r>
          </a:p>
          <a:p>
            <a:r>
              <a:rPr lang="en-US" dirty="0"/>
              <a:t>Subclasses of Calendar implement specific calendar systems like Gregorian, Lunar, or Jewish calendars.</a:t>
            </a:r>
          </a:p>
          <a:p>
            <a:r>
              <a:rPr lang="en-US" dirty="0"/>
              <a:t>The add(field, value) is an abstract method in the Calendar class because its implementation is dependent on which concrete calendar system will be used.</a:t>
            </a:r>
          </a:p>
          <a:p>
            <a:pPr lvl="1"/>
            <a:r>
              <a:rPr lang="en-US" dirty="0"/>
              <a:t>add(</a:t>
            </a:r>
            <a:r>
              <a:rPr lang="en-US" dirty="0" err="1"/>
              <a:t>Calendar.DAY_OF_MONTH</a:t>
            </a:r>
            <a:r>
              <a:rPr lang="en-US" dirty="0"/>
              <a:t>, 7)</a:t>
            </a:r>
          </a:p>
        </p:txBody>
      </p:sp>
      <p:sp>
        <p:nvSpPr>
          <p:cNvPr id="4" name="Slide Number Placeholder 3">
            <a:extLst>
              <a:ext uri="{FF2B5EF4-FFF2-40B4-BE49-F238E27FC236}">
                <a16:creationId xmlns:a16="http://schemas.microsoft.com/office/drawing/2014/main" id="{40DBEB3D-25A9-4418-693A-BFE0F0398E2D}"/>
              </a:ext>
            </a:extLst>
          </p:cNvPr>
          <p:cNvSpPr>
            <a:spLocks noGrp="1"/>
          </p:cNvSpPr>
          <p:nvPr>
            <p:ph type="sldNum" sz="quarter" idx="12"/>
          </p:nvPr>
        </p:nvSpPr>
        <p:spPr/>
        <p:txBody>
          <a:bodyPr/>
          <a:lstStyle/>
          <a:p>
            <a:fld id="{3AF93D60-8F57-409E-BDA5-37416F6514B4}" type="slidenum">
              <a:rPr lang="en-US" smtClean="0"/>
              <a:t>11</a:t>
            </a:fld>
            <a:endParaRPr lang="en-US"/>
          </a:p>
        </p:txBody>
      </p:sp>
    </p:spTree>
    <p:extLst>
      <p:ext uri="{BB962C8B-B14F-4D97-AF65-F5344CB8AC3E}">
        <p14:creationId xmlns:p14="http://schemas.microsoft.com/office/powerpoint/2010/main" val="254883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827E-26A1-891A-FEDA-C161580E771D}"/>
              </a:ext>
            </a:extLst>
          </p:cNvPr>
          <p:cNvSpPr>
            <a:spLocks noGrp="1"/>
          </p:cNvSpPr>
          <p:nvPr>
            <p:ph type="title"/>
          </p:nvPr>
        </p:nvSpPr>
        <p:spPr/>
        <p:txBody>
          <a:bodyPr/>
          <a:lstStyle/>
          <a:p>
            <a:r>
              <a:rPr lang="en-US" dirty="0" err="1"/>
              <a:t>GregorianCalendar</a:t>
            </a:r>
            <a:r>
              <a:rPr lang="en-US" dirty="0"/>
              <a:t> Class</a:t>
            </a:r>
          </a:p>
        </p:txBody>
      </p:sp>
      <p:sp>
        <p:nvSpPr>
          <p:cNvPr id="3" name="Content Placeholder 2">
            <a:extLst>
              <a:ext uri="{FF2B5EF4-FFF2-40B4-BE49-F238E27FC236}">
                <a16:creationId xmlns:a16="http://schemas.microsoft.com/office/drawing/2014/main" id="{D6D9438E-70A7-EBAF-11A2-AB1E40F59899}"/>
              </a:ext>
            </a:extLst>
          </p:cNvPr>
          <p:cNvSpPr>
            <a:spLocks noGrp="1"/>
          </p:cNvSpPr>
          <p:nvPr>
            <p:ph idx="1"/>
          </p:nvPr>
        </p:nvSpPr>
        <p:spPr/>
        <p:txBody>
          <a:bodyPr/>
          <a:lstStyle/>
          <a:p>
            <a:r>
              <a:rPr lang="en-US" dirty="0"/>
              <a:t>Use new </a:t>
            </a:r>
            <a:r>
              <a:rPr lang="en-US" dirty="0" err="1"/>
              <a:t>GregorianCalendar</a:t>
            </a:r>
            <a:r>
              <a:rPr lang="en-US" dirty="0"/>
              <a:t>() to construct a default calendar with the current time.</a:t>
            </a:r>
          </a:p>
          <a:p>
            <a:r>
              <a:rPr lang="en-US" dirty="0"/>
              <a:t>Use new </a:t>
            </a:r>
            <a:r>
              <a:rPr lang="en-US" dirty="0" err="1"/>
              <a:t>GregorianCalendar</a:t>
            </a:r>
            <a:r>
              <a:rPr lang="en-US" dirty="0"/>
              <a:t>(year, month, date) to specify each of these properties.</a:t>
            </a:r>
          </a:p>
          <a:p>
            <a:pPr lvl="1"/>
            <a:r>
              <a:rPr lang="en-US" dirty="0"/>
              <a:t>Note the month is 0-based (0 = January, 11 = December).</a:t>
            </a:r>
          </a:p>
          <a:p>
            <a:r>
              <a:rPr lang="en-US" dirty="0"/>
              <a:t>The get(int field) method defined in Calendar is useful to extract specific elements of information from a Calendar object</a:t>
            </a:r>
          </a:p>
        </p:txBody>
      </p:sp>
      <p:sp>
        <p:nvSpPr>
          <p:cNvPr id="4" name="Slide Number Placeholder 3">
            <a:extLst>
              <a:ext uri="{FF2B5EF4-FFF2-40B4-BE49-F238E27FC236}">
                <a16:creationId xmlns:a16="http://schemas.microsoft.com/office/drawing/2014/main" id="{DCEF2E7C-E916-FA25-ADB5-C75A0CEDE18F}"/>
              </a:ext>
            </a:extLst>
          </p:cNvPr>
          <p:cNvSpPr>
            <a:spLocks noGrp="1"/>
          </p:cNvSpPr>
          <p:nvPr>
            <p:ph type="sldNum" sz="quarter" idx="12"/>
          </p:nvPr>
        </p:nvSpPr>
        <p:spPr/>
        <p:txBody>
          <a:bodyPr/>
          <a:lstStyle/>
          <a:p>
            <a:fld id="{3AF93D60-8F57-409E-BDA5-37416F6514B4}" type="slidenum">
              <a:rPr lang="en-US" smtClean="0"/>
              <a:t>12</a:t>
            </a:fld>
            <a:endParaRPr lang="en-US"/>
          </a:p>
        </p:txBody>
      </p:sp>
    </p:spTree>
    <p:extLst>
      <p:ext uri="{BB962C8B-B14F-4D97-AF65-F5344CB8AC3E}">
        <p14:creationId xmlns:p14="http://schemas.microsoft.com/office/powerpoint/2010/main" val="318385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983D4-5780-1BF0-C7B9-1BFCEFE0E8B6}"/>
              </a:ext>
            </a:extLst>
          </p:cNvPr>
          <p:cNvSpPr>
            <a:spLocks noGrp="1"/>
          </p:cNvSpPr>
          <p:nvPr>
            <p:ph type="title"/>
          </p:nvPr>
        </p:nvSpPr>
        <p:spPr/>
        <p:txBody>
          <a:bodyPr/>
          <a:lstStyle/>
          <a:p>
            <a:r>
              <a:rPr lang="en-US" dirty="0"/>
              <a:t>Calendar Constants</a:t>
            </a:r>
          </a:p>
        </p:txBody>
      </p:sp>
      <p:sp>
        <p:nvSpPr>
          <p:cNvPr id="4" name="Slide Number Placeholder 3">
            <a:extLst>
              <a:ext uri="{FF2B5EF4-FFF2-40B4-BE49-F238E27FC236}">
                <a16:creationId xmlns:a16="http://schemas.microsoft.com/office/drawing/2014/main" id="{EE147E90-3D7E-BED8-4D52-84F4CDC7CB98}"/>
              </a:ext>
            </a:extLst>
          </p:cNvPr>
          <p:cNvSpPr>
            <a:spLocks noGrp="1"/>
          </p:cNvSpPr>
          <p:nvPr>
            <p:ph type="sldNum" sz="quarter" idx="12"/>
          </p:nvPr>
        </p:nvSpPr>
        <p:spPr/>
        <p:txBody>
          <a:bodyPr/>
          <a:lstStyle/>
          <a:p>
            <a:fld id="{3AF93D60-8F57-409E-BDA5-37416F6514B4}" type="slidenum">
              <a:rPr lang="en-US" smtClean="0"/>
              <a:t>13</a:t>
            </a:fld>
            <a:endParaRPr lang="en-US"/>
          </a:p>
        </p:txBody>
      </p:sp>
      <p:pic>
        <p:nvPicPr>
          <p:cNvPr id="5" name="object 4">
            <a:extLst>
              <a:ext uri="{FF2B5EF4-FFF2-40B4-BE49-F238E27FC236}">
                <a16:creationId xmlns:a16="http://schemas.microsoft.com/office/drawing/2014/main" id="{A193B035-D0CD-6694-6E37-508225AB1A0A}"/>
              </a:ext>
            </a:extLst>
          </p:cNvPr>
          <p:cNvPicPr/>
          <p:nvPr/>
        </p:nvPicPr>
        <p:blipFill>
          <a:blip r:embed="rId2" cstate="print"/>
          <a:stretch>
            <a:fillRect/>
          </a:stretch>
        </p:blipFill>
        <p:spPr>
          <a:xfrm>
            <a:off x="838200" y="1504337"/>
            <a:ext cx="8043895" cy="4852013"/>
          </a:xfrm>
          <a:prstGeom prst="rect">
            <a:avLst/>
          </a:prstGeom>
        </p:spPr>
      </p:pic>
      <p:sp>
        <p:nvSpPr>
          <p:cNvPr id="6" name="TextBox 5">
            <a:extLst>
              <a:ext uri="{FF2B5EF4-FFF2-40B4-BE49-F238E27FC236}">
                <a16:creationId xmlns:a16="http://schemas.microsoft.com/office/drawing/2014/main" id="{1F6920E7-5709-37B0-2248-86279395CC02}"/>
              </a:ext>
            </a:extLst>
          </p:cNvPr>
          <p:cNvSpPr txBox="1"/>
          <p:nvPr/>
        </p:nvSpPr>
        <p:spPr>
          <a:xfrm>
            <a:off x="8250039" y="2370424"/>
            <a:ext cx="3941961" cy="3416320"/>
          </a:xfrm>
          <a:prstGeom prst="rect">
            <a:avLst/>
          </a:prstGeom>
          <a:noFill/>
        </p:spPr>
        <p:txBody>
          <a:bodyPr wrap="square" rtlCol="0">
            <a:spAutoFit/>
          </a:bodyPr>
          <a:lstStyle/>
          <a:p>
            <a:r>
              <a:rPr lang="en-US" sz="2400" dirty="0"/>
              <a:t>Note: All of these correspond to an integer value defined inside the Calendar class. Using the function like this: </a:t>
            </a:r>
            <a:r>
              <a:rPr lang="en-US" sz="2400" dirty="0" err="1"/>
              <a:t>calendar.get</a:t>
            </a:r>
            <a:r>
              <a:rPr lang="en-US" sz="2400" dirty="0"/>
              <a:t>(</a:t>
            </a:r>
            <a:r>
              <a:rPr lang="en-US" sz="2400" dirty="0" err="1"/>
              <a:t>Calendar.YEAR</a:t>
            </a:r>
            <a:r>
              <a:rPr lang="en-US" sz="2400" dirty="0"/>
              <a:t>)</a:t>
            </a:r>
          </a:p>
          <a:p>
            <a:r>
              <a:rPr lang="en-US" sz="2400" dirty="0"/>
              <a:t>is equivalent to saying </a:t>
            </a:r>
            <a:r>
              <a:rPr lang="en-US" sz="2400" dirty="0" err="1"/>
              <a:t>calendar.get</a:t>
            </a:r>
            <a:r>
              <a:rPr lang="en-US" sz="2400" dirty="0"/>
              <a:t>(1);</a:t>
            </a:r>
            <a:br>
              <a:rPr lang="en-US" sz="2400" dirty="0"/>
            </a:br>
            <a:r>
              <a:rPr lang="en-US" sz="2400" dirty="0" err="1"/>
              <a:t>Calendar.YEAR</a:t>
            </a:r>
            <a:r>
              <a:rPr lang="en-US" sz="2400" dirty="0"/>
              <a:t> is a constant defined with the value of 1.</a:t>
            </a:r>
          </a:p>
        </p:txBody>
      </p:sp>
    </p:spTree>
    <p:extLst>
      <p:ext uri="{BB962C8B-B14F-4D97-AF65-F5344CB8AC3E}">
        <p14:creationId xmlns:p14="http://schemas.microsoft.com/office/powerpoint/2010/main" val="1391648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ECD428-7E27-04DF-5C88-086F677CFFAB}"/>
              </a:ext>
            </a:extLst>
          </p:cNvPr>
          <p:cNvSpPr>
            <a:spLocks noGrp="1"/>
          </p:cNvSpPr>
          <p:nvPr>
            <p:ph type="ctrTitle"/>
          </p:nvPr>
        </p:nvSpPr>
        <p:spPr/>
        <p:txBody>
          <a:bodyPr/>
          <a:lstStyle/>
          <a:p>
            <a:r>
              <a:rPr lang="en-US" dirty="0"/>
              <a:t>Interfaces</a:t>
            </a:r>
          </a:p>
        </p:txBody>
      </p:sp>
      <p:sp>
        <p:nvSpPr>
          <p:cNvPr id="6" name="Subtitle 5">
            <a:extLst>
              <a:ext uri="{FF2B5EF4-FFF2-40B4-BE49-F238E27FC236}">
                <a16:creationId xmlns:a16="http://schemas.microsoft.com/office/drawing/2014/main" id="{3FE48850-E7E5-F402-FDB1-29A494C4D01C}"/>
              </a:ext>
            </a:extLst>
          </p:cNvPr>
          <p:cNvSpPr>
            <a:spLocks noGrp="1"/>
          </p:cNvSpPr>
          <p:nvPr>
            <p:ph type="subTitle" idx="1"/>
          </p:nvPr>
        </p:nvSpPr>
        <p:spPr/>
        <p:txBody>
          <a:bodyPr/>
          <a:lstStyle/>
          <a:p>
            <a:r>
              <a:rPr lang="en-US" dirty="0"/>
              <a:t>Class-like construct that contains </a:t>
            </a:r>
            <a:r>
              <a:rPr lang="en-US" b="1" dirty="0"/>
              <a:t>only</a:t>
            </a:r>
            <a:r>
              <a:rPr lang="en-US" dirty="0"/>
              <a:t> constants and abstract methods</a:t>
            </a:r>
          </a:p>
        </p:txBody>
      </p:sp>
      <p:sp>
        <p:nvSpPr>
          <p:cNvPr id="4" name="Slide Number Placeholder 3">
            <a:extLst>
              <a:ext uri="{FF2B5EF4-FFF2-40B4-BE49-F238E27FC236}">
                <a16:creationId xmlns:a16="http://schemas.microsoft.com/office/drawing/2014/main" id="{80FC06F8-7CFE-59B2-76BB-B48C4E3DADFB}"/>
              </a:ext>
            </a:extLst>
          </p:cNvPr>
          <p:cNvSpPr>
            <a:spLocks noGrp="1"/>
          </p:cNvSpPr>
          <p:nvPr>
            <p:ph type="sldNum" sz="quarter" idx="12"/>
          </p:nvPr>
        </p:nvSpPr>
        <p:spPr/>
        <p:txBody>
          <a:bodyPr/>
          <a:lstStyle/>
          <a:p>
            <a:fld id="{3AF93D60-8F57-409E-BDA5-37416F6514B4}" type="slidenum">
              <a:rPr lang="en-US" smtClean="0"/>
              <a:t>14</a:t>
            </a:fld>
            <a:endParaRPr lang="en-US"/>
          </a:p>
        </p:txBody>
      </p:sp>
    </p:spTree>
    <p:extLst>
      <p:ext uri="{BB962C8B-B14F-4D97-AF65-F5344CB8AC3E}">
        <p14:creationId xmlns:p14="http://schemas.microsoft.com/office/powerpoint/2010/main" val="35930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4990-9200-51D9-7192-5790A4864D8C}"/>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150D980E-58C0-AE5A-09EA-7822BEBF3B27}"/>
              </a:ext>
            </a:extLst>
          </p:cNvPr>
          <p:cNvSpPr>
            <a:spLocks noGrp="1"/>
          </p:cNvSpPr>
          <p:nvPr>
            <p:ph idx="1"/>
          </p:nvPr>
        </p:nvSpPr>
        <p:spPr/>
        <p:txBody>
          <a:bodyPr/>
          <a:lstStyle/>
          <a:p>
            <a:r>
              <a:rPr lang="en-US" dirty="0"/>
              <a:t>In many ways, an interface is similar to an abstract class, but the intent of an interface is to specify common behavior for objects that may be otherwise entirely unrelated.</a:t>
            </a:r>
          </a:p>
          <a:p>
            <a:r>
              <a:rPr lang="en-US" dirty="0"/>
              <a:t>For example, you can specify that the objects are comparable, edible, and/or cloneable using appropriate interfaces.</a:t>
            </a:r>
          </a:p>
          <a:p>
            <a:r>
              <a:rPr lang="en-US" dirty="0"/>
              <a:t>The keyword for an interface is </a:t>
            </a:r>
            <a:r>
              <a:rPr lang="en-US" b="1" dirty="0"/>
              <a:t>implements</a:t>
            </a:r>
            <a:r>
              <a:rPr lang="en-US" dirty="0"/>
              <a:t>.</a:t>
            </a:r>
          </a:p>
          <a:p>
            <a:r>
              <a:rPr lang="en-US" dirty="0"/>
              <a:t>Naming Conventions:</a:t>
            </a:r>
          </a:p>
          <a:p>
            <a:pPr lvl="1"/>
            <a:r>
              <a:rPr lang="en-US" dirty="0"/>
              <a:t>Ordinary Class names &amp; Abstract Classes are nouns</a:t>
            </a:r>
          </a:p>
          <a:p>
            <a:pPr lvl="1"/>
            <a:r>
              <a:rPr lang="en-US" dirty="0"/>
              <a:t>Interface names may be adjectives or nouns</a:t>
            </a:r>
          </a:p>
        </p:txBody>
      </p:sp>
      <p:sp>
        <p:nvSpPr>
          <p:cNvPr id="4" name="Slide Number Placeholder 3">
            <a:extLst>
              <a:ext uri="{FF2B5EF4-FFF2-40B4-BE49-F238E27FC236}">
                <a16:creationId xmlns:a16="http://schemas.microsoft.com/office/drawing/2014/main" id="{59F10367-0628-82BB-CFD1-A70AF2BD8EB3}"/>
              </a:ext>
            </a:extLst>
          </p:cNvPr>
          <p:cNvSpPr>
            <a:spLocks noGrp="1"/>
          </p:cNvSpPr>
          <p:nvPr>
            <p:ph type="sldNum" sz="quarter" idx="12"/>
          </p:nvPr>
        </p:nvSpPr>
        <p:spPr/>
        <p:txBody>
          <a:bodyPr/>
          <a:lstStyle/>
          <a:p>
            <a:fld id="{3AF93D60-8F57-409E-BDA5-37416F6514B4}" type="slidenum">
              <a:rPr lang="en-US" smtClean="0"/>
              <a:t>15</a:t>
            </a:fld>
            <a:endParaRPr lang="en-US"/>
          </a:p>
        </p:txBody>
      </p:sp>
    </p:spTree>
    <p:extLst>
      <p:ext uri="{BB962C8B-B14F-4D97-AF65-F5344CB8AC3E}">
        <p14:creationId xmlns:p14="http://schemas.microsoft.com/office/powerpoint/2010/main" val="1773268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0C4A-78B6-8685-814E-DF317ED65574}"/>
              </a:ext>
            </a:extLst>
          </p:cNvPr>
          <p:cNvSpPr>
            <a:spLocks noGrp="1"/>
          </p:cNvSpPr>
          <p:nvPr>
            <p:ph type="title"/>
          </p:nvPr>
        </p:nvSpPr>
        <p:spPr/>
        <p:txBody>
          <a:bodyPr/>
          <a:lstStyle/>
          <a:p>
            <a:r>
              <a:rPr lang="en-US" dirty="0"/>
              <a:t>Conceptual Difference between Abstract Classes and Interfaces</a:t>
            </a:r>
          </a:p>
        </p:txBody>
      </p:sp>
      <p:sp>
        <p:nvSpPr>
          <p:cNvPr id="3" name="Content Placeholder 2">
            <a:extLst>
              <a:ext uri="{FF2B5EF4-FFF2-40B4-BE49-F238E27FC236}">
                <a16:creationId xmlns:a16="http://schemas.microsoft.com/office/drawing/2014/main" id="{56B786EA-DA59-2E33-44A6-B8B00F2E42F8}"/>
              </a:ext>
            </a:extLst>
          </p:cNvPr>
          <p:cNvSpPr>
            <a:spLocks noGrp="1"/>
          </p:cNvSpPr>
          <p:nvPr>
            <p:ph idx="1"/>
          </p:nvPr>
        </p:nvSpPr>
        <p:spPr>
          <a:xfrm>
            <a:off x="838199" y="1825625"/>
            <a:ext cx="11201401" cy="4351338"/>
          </a:xfrm>
        </p:spPr>
        <p:txBody>
          <a:bodyPr/>
          <a:lstStyle/>
          <a:p>
            <a:r>
              <a:rPr lang="en-US" dirty="0"/>
              <a:t>Abstract Classes are primarily used for Categorization (Inheritance)</a:t>
            </a:r>
          </a:p>
          <a:p>
            <a:pPr lvl="1"/>
            <a:r>
              <a:rPr lang="en-US" dirty="0"/>
              <a:t>This must mean it falls under one primary category.</a:t>
            </a:r>
          </a:p>
          <a:p>
            <a:pPr lvl="2"/>
            <a:r>
              <a:rPr lang="en-US" dirty="0"/>
              <a:t>A Bird is an Animal, so it must not be a Shape, a Genre, a Flavor, etc.</a:t>
            </a:r>
          </a:p>
          <a:p>
            <a:pPr lvl="1"/>
            <a:r>
              <a:rPr lang="en-US" dirty="0"/>
              <a:t>Serves as a blueprint for objects that share common characteristics</a:t>
            </a:r>
          </a:p>
          <a:p>
            <a:r>
              <a:rPr lang="en-US" dirty="0"/>
              <a:t>Interfaces are primarily used for Capabilities (Behavioral Contracts)</a:t>
            </a:r>
          </a:p>
          <a:p>
            <a:pPr lvl="1"/>
            <a:r>
              <a:rPr lang="en-US" dirty="0"/>
              <a:t>This means it can have any number of capabilities</a:t>
            </a:r>
          </a:p>
          <a:p>
            <a:pPr lvl="2"/>
            <a:r>
              <a:rPr lang="en-US" dirty="0"/>
              <a:t>A Bird can Fly, it can Walk, it can Squawk, it is Weighable</a:t>
            </a:r>
          </a:p>
          <a:p>
            <a:pPr lvl="1"/>
            <a:r>
              <a:rPr lang="en-US" dirty="0"/>
              <a:t>In order to carry out these capabilities, it must implement the functions defined by the corresponding interfaces</a:t>
            </a:r>
          </a:p>
          <a:p>
            <a:pPr lvl="2"/>
            <a:r>
              <a:rPr lang="en-US" dirty="0" err="1"/>
              <a:t>bird.fly</a:t>
            </a:r>
            <a:r>
              <a:rPr lang="en-US" dirty="0"/>
              <a:t>(), </a:t>
            </a:r>
            <a:r>
              <a:rPr lang="en-US" dirty="0" err="1"/>
              <a:t>bird.walk</a:t>
            </a:r>
            <a:r>
              <a:rPr lang="en-US" dirty="0"/>
              <a:t>(), </a:t>
            </a:r>
            <a:r>
              <a:rPr lang="en-US" dirty="0" err="1"/>
              <a:t>bird.squawk</a:t>
            </a:r>
            <a:r>
              <a:rPr lang="en-US" dirty="0"/>
              <a:t>(), </a:t>
            </a:r>
            <a:r>
              <a:rPr lang="en-US" dirty="0" err="1"/>
              <a:t>bird.heavierThan</a:t>
            </a:r>
            <a:r>
              <a:rPr lang="en-US" dirty="0"/>
              <a:t>(Object other)</a:t>
            </a:r>
          </a:p>
        </p:txBody>
      </p:sp>
      <p:sp>
        <p:nvSpPr>
          <p:cNvPr id="4" name="Slide Number Placeholder 3">
            <a:extLst>
              <a:ext uri="{FF2B5EF4-FFF2-40B4-BE49-F238E27FC236}">
                <a16:creationId xmlns:a16="http://schemas.microsoft.com/office/drawing/2014/main" id="{D38F07E9-24C0-5179-F722-11E1D74420C1}"/>
              </a:ext>
            </a:extLst>
          </p:cNvPr>
          <p:cNvSpPr>
            <a:spLocks noGrp="1"/>
          </p:cNvSpPr>
          <p:nvPr>
            <p:ph type="sldNum" sz="quarter" idx="12"/>
          </p:nvPr>
        </p:nvSpPr>
        <p:spPr/>
        <p:txBody>
          <a:bodyPr/>
          <a:lstStyle/>
          <a:p>
            <a:fld id="{3AF93D60-8F57-409E-BDA5-37416F6514B4}" type="slidenum">
              <a:rPr lang="en-US" smtClean="0"/>
              <a:t>16</a:t>
            </a:fld>
            <a:endParaRPr lang="en-US"/>
          </a:p>
        </p:txBody>
      </p:sp>
      <p:sp>
        <p:nvSpPr>
          <p:cNvPr id="5" name="TextBox 4">
            <a:extLst>
              <a:ext uri="{FF2B5EF4-FFF2-40B4-BE49-F238E27FC236}">
                <a16:creationId xmlns:a16="http://schemas.microsoft.com/office/drawing/2014/main" id="{DC7332AB-288D-F38D-AF01-86BF6FB501C2}"/>
              </a:ext>
            </a:extLst>
          </p:cNvPr>
          <p:cNvSpPr txBox="1"/>
          <p:nvPr/>
        </p:nvSpPr>
        <p:spPr>
          <a:xfrm>
            <a:off x="6438899" y="6169580"/>
            <a:ext cx="4378122" cy="369332"/>
          </a:xfrm>
          <a:prstGeom prst="rect">
            <a:avLst/>
          </a:prstGeom>
          <a:noFill/>
        </p:spPr>
        <p:txBody>
          <a:bodyPr wrap="none" rtlCol="0">
            <a:spAutoFit/>
          </a:bodyPr>
          <a:lstStyle/>
          <a:p>
            <a:r>
              <a:rPr lang="en-US" b="1" dirty="0">
                <a:solidFill>
                  <a:srgbClr val="FF0000"/>
                </a:solidFill>
              </a:rPr>
              <a:t>Switch to code - </a:t>
            </a:r>
            <a:r>
              <a:rPr lang="en-US" b="1" dirty="0" err="1">
                <a:solidFill>
                  <a:srgbClr val="FF0000"/>
                </a:solidFill>
              </a:rPr>
              <a:t>InterfaceVSAbstractClass</a:t>
            </a:r>
            <a:endParaRPr lang="en-US" b="1" dirty="0">
              <a:solidFill>
                <a:srgbClr val="FF0000"/>
              </a:solidFill>
            </a:endParaRPr>
          </a:p>
        </p:txBody>
      </p:sp>
    </p:spTree>
    <p:extLst>
      <p:ext uri="{BB962C8B-B14F-4D97-AF65-F5344CB8AC3E}">
        <p14:creationId xmlns:p14="http://schemas.microsoft.com/office/powerpoint/2010/main" val="1989793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44D2-1665-793C-9C9B-33DAEE406371}"/>
              </a:ext>
            </a:extLst>
          </p:cNvPr>
          <p:cNvSpPr>
            <a:spLocks noGrp="1"/>
          </p:cNvSpPr>
          <p:nvPr>
            <p:ph type="title"/>
          </p:nvPr>
        </p:nvSpPr>
        <p:spPr/>
        <p:txBody>
          <a:bodyPr/>
          <a:lstStyle/>
          <a:p>
            <a:r>
              <a:rPr lang="en-US" dirty="0"/>
              <a:t>Defining an Interface</a:t>
            </a:r>
          </a:p>
        </p:txBody>
      </p:sp>
      <p:sp>
        <p:nvSpPr>
          <p:cNvPr id="3" name="Content Placeholder 2">
            <a:extLst>
              <a:ext uri="{FF2B5EF4-FFF2-40B4-BE49-F238E27FC236}">
                <a16:creationId xmlns:a16="http://schemas.microsoft.com/office/drawing/2014/main" id="{7228E35F-DEC4-1519-45D7-D764577FB5D8}"/>
              </a:ext>
            </a:extLst>
          </p:cNvPr>
          <p:cNvSpPr>
            <a:spLocks noGrp="1"/>
          </p:cNvSpPr>
          <p:nvPr>
            <p:ph idx="1"/>
          </p:nvPr>
        </p:nvSpPr>
        <p:spPr/>
        <p:txBody>
          <a:bodyPr/>
          <a:lstStyle/>
          <a:p>
            <a:r>
              <a:rPr lang="en-US" dirty="0"/>
              <a:t>Interfaces are not classes! Use </a:t>
            </a:r>
            <a:r>
              <a:rPr lang="en-US" b="1" dirty="0"/>
              <a:t>interface</a:t>
            </a:r>
            <a:r>
              <a:rPr lang="en-US" dirty="0"/>
              <a:t>.</a:t>
            </a:r>
          </a:p>
          <a:p>
            <a:r>
              <a:rPr lang="en-US" dirty="0"/>
              <a:t>All data fields are public final static, and all methods are public abstract in an interface.</a:t>
            </a:r>
          </a:p>
          <a:p>
            <a:pPr lvl="1"/>
            <a:r>
              <a:rPr lang="en-US" dirty="0"/>
              <a:t>For this reason, these modifiers can be omitted when defining an interface.</a:t>
            </a:r>
          </a:p>
          <a:p>
            <a:r>
              <a:rPr lang="en-US" dirty="0"/>
              <a:t>Interfaces can have static members</a:t>
            </a:r>
          </a:p>
          <a:p>
            <a:pPr lvl="1"/>
            <a:r>
              <a:rPr lang="en-US" dirty="0"/>
              <a:t>These are invoked the same way as classes:</a:t>
            </a:r>
          </a:p>
          <a:p>
            <a:pPr lvl="1"/>
            <a:r>
              <a:rPr lang="en-US" dirty="0" err="1"/>
              <a:t>InterfaceName.method</a:t>
            </a:r>
            <a:r>
              <a:rPr lang="en-US" dirty="0"/>
              <a:t>(</a:t>
            </a:r>
            <a:r>
              <a:rPr lang="en-US" dirty="0" err="1"/>
              <a:t>args</a:t>
            </a:r>
            <a:r>
              <a:rPr lang="en-US" dirty="0"/>
              <a:t>)</a:t>
            </a:r>
          </a:p>
          <a:p>
            <a:pPr lvl="1"/>
            <a:r>
              <a:rPr lang="en-US" dirty="0" err="1"/>
              <a:t>InterfaceName.VARIABLE</a:t>
            </a:r>
            <a:endParaRPr lang="en-US" dirty="0"/>
          </a:p>
        </p:txBody>
      </p:sp>
      <p:sp>
        <p:nvSpPr>
          <p:cNvPr id="4" name="Slide Number Placeholder 3">
            <a:extLst>
              <a:ext uri="{FF2B5EF4-FFF2-40B4-BE49-F238E27FC236}">
                <a16:creationId xmlns:a16="http://schemas.microsoft.com/office/drawing/2014/main" id="{E05BF0EA-3785-37B3-DB8A-7472CE4C85EA}"/>
              </a:ext>
            </a:extLst>
          </p:cNvPr>
          <p:cNvSpPr>
            <a:spLocks noGrp="1"/>
          </p:cNvSpPr>
          <p:nvPr>
            <p:ph type="sldNum" sz="quarter" idx="12"/>
          </p:nvPr>
        </p:nvSpPr>
        <p:spPr/>
        <p:txBody>
          <a:bodyPr/>
          <a:lstStyle/>
          <a:p>
            <a:fld id="{3AF93D60-8F57-409E-BDA5-37416F6514B4}" type="slidenum">
              <a:rPr lang="en-US" smtClean="0"/>
              <a:t>17</a:t>
            </a:fld>
            <a:endParaRPr lang="en-US"/>
          </a:p>
        </p:txBody>
      </p:sp>
    </p:spTree>
    <p:extLst>
      <p:ext uri="{BB962C8B-B14F-4D97-AF65-F5344CB8AC3E}">
        <p14:creationId xmlns:p14="http://schemas.microsoft.com/office/powerpoint/2010/main" val="374234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4EB6-F0C6-AED7-5095-C613CD59443F}"/>
              </a:ext>
            </a:extLst>
          </p:cNvPr>
          <p:cNvSpPr>
            <a:spLocks noGrp="1"/>
          </p:cNvSpPr>
          <p:nvPr>
            <p:ph type="title"/>
          </p:nvPr>
        </p:nvSpPr>
        <p:spPr/>
        <p:txBody>
          <a:bodyPr/>
          <a:lstStyle/>
          <a:p>
            <a:r>
              <a:rPr lang="en-US" dirty="0"/>
              <a:t>Omitting Modifiers in Interfaces</a:t>
            </a:r>
          </a:p>
        </p:txBody>
      </p:sp>
      <p:sp>
        <p:nvSpPr>
          <p:cNvPr id="3" name="Content Placeholder 2">
            <a:extLst>
              <a:ext uri="{FF2B5EF4-FFF2-40B4-BE49-F238E27FC236}">
                <a16:creationId xmlns:a16="http://schemas.microsoft.com/office/drawing/2014/main" id="{465481CE-DE45-21E6-427C-C23B6696E26A}"/>
              </a:ext>
            </a:extLst>
          </p:cNvPr>
          <p:cNvSpPr>
            <a:spLocks noGrp="1"/>
          </p:cNvSpPr>
          <p:nvPr>
            <p:ph idx="1"/>
          </p:nvPr>
        </p:nvSpPr>
        <p:spPr>
          <a:xfrm>
            <a:off x="838200" y="1825625"/>
            <a:ext cx="10515600" cy="1603375"/>
          </a:xfrm>
        </p:spPr>
        <p:txBody>
          <a:bodyPr/>
          <a:lstStyle/>
          <a:p>
            <a:r>
              <a:rPr lang="en-US" dirty="0"/>
              <a:t>All data fields are public final static, and all methods are public abstract in an interface.</a:t>
            </a:r>
          </a:p>
          <a:p>
            <a:r>
              <a:rPr lang="en-US" dirty="0"/>
              <a:t>This means the following are equivalent:</a:t>
            </a:r>
          </a:p>
          <a:p>
            <a:endParaRPr lang="en-US" dirty="0"/>
          </a:p>
        </p:txBody>
      </p:sp>
      <p:sp>
        <p:nvSpPr>
          <p:cNvPr id="4" name="Slide Number Placeholder 3">
            <a:extLst>
              <a:ext uri="{FF2B5EF4-FFF2-40B4-BE49-F238E27FC236}">
                <a16:creationId xmlns:a16="http://schemas.microsoft.com/office/drawing/2014/main" id="{71AF2BD0-B648-C7DD-56BA-9CFEBBEBF258}"/>
              </a:ext>
            </a:extLst>
          </p:cNvPr>
          <p:cNvSpPr>
            <a:spLocks noGrp="1"/>
          </p:cNvSpPr>
          <p:nvPr>
            <p:ph type="sldNum" sz="quarter" idx="12"/>
          </p:nvPr>
        </p:nvSpPr>
        <p:spPr/>
        <p:txBody>
          <a:bodyPr/>
          <a:lstStyle/>
          <a:p>
            <a:fld id="{3AF93D60-8F57-409E-BDA5-37416F6514B4}" type="slidenum">
              <a:rPr lang="en-US" smtClean="0"/>
              <a:t>18</a:t>
            </a:fld>
            <a:endParaRPr lang="en-US"/>
          </a:p>
        </p:txBody>
      </p:sp>
      <p:sp>
        <p:nvSpPr>
          <p:cNvPr id="6" name="TextBox 5">
            <a:extLst>
              <a:ext uri="{FF2B5EF4-FFF2-40B4-BE49-F238E27FC236}">
                <a16:creationId xmlns:a16="http://schemas.microsoft.com/office/drawing/2014/main" id="{19FB0F15-53DB-0D86-91C2-F3B16D6E1881}"/>
              </a:ext>
            </a:extLst>
          </p:cNvPr>
          <p:cNvSpPr txBox="1"/>
          <p:nvPr/>
        </p:nvSpPr>
        <p:spPr>
          <a:xfrm>
            <a:off x="491066" y="3563937"/>
            <a:ext cx="6083717" cy="1569660"/>
          </a:xfrm>
          <a:prstGeom prst="rect">
            <a:avLst/>
          </a:prstGeom>
          <a:noFill/>
          <a:ln>
            <a:solidFill>
              <a:schemeClr val="tx1"/>
            </a:solidFill>
          </a:ln>
        </p:spPr>
        <p:txBody>
          <a:bodyPr wrap="none" rtlCol="0">
            <a:spAutoFit/>
          </a:bodyPr>
          <a:lstStyle/>
          <a:p>
            <a:r>
              <a:rPr lang="en-US" sz="2400" dirty="0">
                <a:latin typeface="Courier New" panose="02070309020205020404" pitchFamily="49" charset="0"/>
                <a:cs typeface="Courier New" panose="02070309020205020404" pitchFamily="49" charset="0"/>
              </a:rPr>
              <a:t>public interface T1 {</a:t>
            </a:r>
          </a:p>
          <a:p>
            <a:r>
              <a:rPr lang="en-US" sz="2400" dirty="0">
                <a:latin typeface="Courier New" panose="02070309020205020404" pitchFamily="49" charset="0"/>
                <a:cs typeface="Courier New" panose="02070309020205020404" pitchFamily="49" charset="0"/>
              </a:rPr>
              <a:t>  public static final int K = 1;</a:t>
            </a:r>
          </a:p>
          <a:p>
            <a:r>
              <a:rPr lang="en-US" sz="2400" dirty="0">
                <a:latin typeface="Courier New" panose="02070309020205020404" pitchFamily="49" charset="0"/>
                <a:cs typeface="Courier New" panose="02070309020205020404" pitchFamily="49" charset="0"/>
              </a:rPr>
              <a:t>  public abstract void p();</a:t>
            </a:r>
          </a:p>
          <a:p>
            <a:r>
              <a:rPr lang="en-US" sz="24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EE6E0B96-B8A1-1095-A564-A57B716F86C2}"/>
              </a:ext>
            </a:extLst>
          </p:cNvPr>
          <p:cNvSpPr txBox="1"/>
          <p:nvPr/>
        </p:nvSpPr>
        <p:spPr>
          <a:xfrm>
            <a:off x="7645015" y="3563937"/>
            <a:ext cx="4055919" cy="1569660"/>
          </a:xfrm>
          <a:prstGeom prst="rect">
            <a:avLst/>
          </a:prstGeom>
          <a:noFill/>
          <a:ln>
            <a:solidFill>
              <a:schemeClr val="tx1"/>
            </a:solidFill>
          </a:ln>
        </p:spPr>
        <p:txBody>
          <a:bodyPr wrap="none" rtlCol="0">
            <a:spAutoFit/>
          </a:bodyPr>
          <a:lstStyle/>
          <a:p>
            <a:r>
              <a:rPr lang="en-US" sz="2400" dirty="0">
                <a:latin typeface="Courier New" panose="02070309020205020404" pitchFamily="49" charset="0"/>
                <a:cs typeface="Courier New" panose="02070309020205020404" pitchFamily="49" charset="0"/>
              </a:rPr>
              <a:t>public interface T1 {</a:t>
            </a:r>
          </a:p>
          <a:p>
            <a:r>
              <a:rPr lang="en-US" sz="2400" dirty="0">
                <a:latin typeface="Courier New" panose="02070309020205020404" pitchFamily="49" charset="0"/>
                <a:cs typeface="Courier New" panose="02070309020205020404" pitchFamily="49" charset="0"/>
              </a:rPr>
              <a:t>  int K = 1;</a:t>
            </a:r>
          </a:p>
          <a:p>
            <a:r>
              <a:rPr lang="en-US" sz="2400" dirty="0">
                <a:latin typeface="Courier New" panose="02070309020205020404" pitchFamily="49" charset="0"/>
                <a:cs typeface="Courier New" panose="02070309020205020404" pitchFamily="49" charset="0"/>
              </a:rPr>
              <a:t>  void p();</a:t>
            </a:r>
          </a:p>
          <a:p>
            <a:r>
              <a:rPr lang="en-US" sz="24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6E24853C-0BCA-73F3-5BDD-76A4EC2A5DB4}"/>
              </a:ext>
            </a:extLst>
          </p:cNvPr>
          <p:cNvSpPr txBox="1"/>
          <p:nvPr/>
        </p:nvSpPr>
        <p:spPr>
          <a:xfrm>
            <a:off x="6620376" y="3392034"/>
            <a:ext cx="1024639" cy="1862048"/>
          </a:xfrm>
          <a:prstGeom prst="rect">
            <a:avLst/>
          </a:prstGeom>
          <a:noFill/>
        </p:spPr>
        <p:txBody>
          <a:bodyPr wrap="none" rtlCol="0">
            <a:spAutoFit/>
          </a:bodyPr>
          <a:lstStyle/>
          <a:p>
            <a:r>
              <a:rPr lang="en-US" sz="11500" b="1" dirty="0"/>
              <a:t>=</a:t>
            </a:r>
            <a:endParaRPr lang="en-US" b="1" dirty="0"/>
          </a:p>
        </p:txBody>
      </p:sp>
    </p:spTree>
    <p:extLst>
      <p:ext uri="{BB962C8B-B14F-4D97-AF65-F5344CB8AC3E}">
        <p14:creationId xmlns:p14="http://schemas.microsoft.com/office/powerpoint/2010/main" val="2906486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705CA-6804-8E6C-FCCF-4B0DC9BF8ED0}"/>
              </a:ext>
            </a:extLst>
          </p:cNvPr>
          <p:cNvSpPr>
            <a:spLocks noGrp="1"/>
          </p:cNvSpPr>
          <p:nvPr>
            <p:ph type="title"/>
          </p:nvPr>
        </p:nvSpPr>
        <p:spPr/>
        <p:txBody>
          <a:bodyPr/>
          <a:lstStyle/>
          <a:p>
            <a:r>
              <a:rPr lang="en-US" dirty="0"/>
              <a:t>Default Methods</a:t>
            </a:r>
          </a:p>
        </p:txBody>
      </p:sp>
      <p:sp>
        <p:nvSpPr>
          <p:cNvPr id="3" name="Content Placeholder 2">
            <a:extLst>
              <a:ext uri="{FF2B5EF4-FFF2-40B4-BE49-F238E27FC236}">
                <a16:creationId xmlns:a16="http://schemas.microsoft.com/office/drawing/2014/main" id="{6D40C916-9281-E660-745C-63CDF22AC681}"/>
              </a:ext>
            </a:extLst>
          </p:cNvPr>
          <p:cNvSpPr>
            <a:spLocks noGrp="1"/>
          </p:cNvSpPr>
          <p:nvPr>
            <p:ph idx="1"/>
          </p:nvPr>
        </p:nvSpPr>
        <p:spPr/>
        <p:txBody>
          <a:bodyPr/>
          <a:lstStyle/>
          <a:p>
            <a:r>
              <a:rPr lang="en-US" dirty="0"/>
              <a:t>Relatively new feature (Java 8 in March 2014)</a:t>
            </a:r>
          </a:p>
          <a:p>
            <a:r>
              <a:rPr lang="en-US" dirty="0"/>
              <a:t>A </a:t>
            </a:r>
            <a:r>
              <a:rPr lang="en-US" b="1" dirty="0"/>
              <a:t>default</a:t>
            </a:r>
            <a:r>
              <a:rPr lang="en-US" dirty="0"/>
              <a:t> method provides a default implementation for the method in the interface and uses the keyword </a:t>
            </a:r>
            <a:r>
              <a:rPr lang="en-US" b="1" dirty="0"/>
              <a:t>default</a:t>
            </a:r>
            <a:r>
              <a:rPr lang="en-US" dirty="0"/>
              <a:t>.</a:t>
            </a:r>
          </a:p>
          <a:p>
            <a:r>
              <a:rPr lang="en-US" dirty="0"/>
              <a:t>A class that implements the interface may simply use the default implementation for the method or override the method with a new implementation.</a:t>
            </a:r>
          </a:p>
        </p:txBody>
      </p:sp>
      <p:sp>
        <p:nvSpPr>
          <p:cNvPr id="4" name="Slide Number Placeholder 3">
            <a:extLst>
              <a:ext uri="{FF2B5EF4-FFF2-40B4-BE49-F238E27FC236}">
                <a16:creationId xmlns:a16="http://schemas.microsoft.com/office/drawing/2014/main" id="{DA4FC5E0-5F6C-CBCD-7DEF-654E553484DE}"/>
              </a:ext>
            </a:extLst>
          </p:cNvPr>
          <p:cNvSpPr>
            <a:spLocks noGrp="1"/>
          </p:cNvSpPr>
          <p:nvPr>
            <p:ph type="sldNum" sz="quarter" idx="12"/>
          </p:nvPr>
        </p:nvSpPr>
        <p:spPr/>
        <p:txBody>
          <a:bodyPr/>
          <a:lstStyle/>
          <a:p>
            <a:fld id="{3AF93D60-8F57-409E-BDA5-37416F6514B4}" type="slidenum">
              <a:rPr lang="en-US" smtClean="0"/>
              <a:t>19</a:t>
            </a:fld>
            <a:endParaRPr lang="en-US"/>
          </a:p>
        </p:txBody>
      </p:sp>
      <p:sp>
        <p:nvSpPr>
          <p:cNvPr id="5" name="TextBox 4">
            <a:extLst>
              <a:ext uri="{FF2B5EF4-FFF2-40B4-BE49-F238E27FC236}">
                <a16:creationId xmlns:a16="http://schemas.microsoft.com/office/drawing/2014/main" id="{E37FE56A-AB00-3694-3619-2965AE3816D1}"/>
              </a:ext>
            </a:extLst>
          </p:cNvPr>
          <p:cNvSpPr txBox="1"/>
          <p:nvPr/>
        </p:nvSpPr>
        <p:spPr>
          <a:xfrm>
            <a:off x="7332133" y="5992297"/>
            <a:ext cx="3518912" cy="369332"/>
          </a:xfrm>
          <a:prstGeom prst="rect">
            <a:avLst/>
          </a:prstGeom>
          <a:noFill/>
        </p:spPr>
        <p:txBody>
          <a:bodyPr wrap="none" rtlCol="0">
            <a:spAutoFit/>
          </a:bodyPr>
          <a:lstStyle/>
          <a:p>
            <a:r>
              <a:rPr lang="en-US" b="1" dirty="0">
                <a:solidFill>
                  <a:srgbClr val="FF0000"/>
                </a:solidFill>
              </a:rPr>
              <a:t>Switch to code - </a:t>
            </a:r>
            <a:r>
              <a:rPr lang="en-US" b="1" dirty="0" err="1">
                <a:solidFill>
                  <a:srgbClr val="FF0000"/>
                </a:solidFill>
              </a:rPr>
              <a:t>InDepthInterface</a:t>
            </a:r>
            <a:endParaRPr lang="en-US" b="1" dirty="0">
              <a:solidFill>
                <a:srgbClr val="FF0000"/>
              </a:solidFill>
            </a:endParaRPr>
          </a:p>
        </p:txBody>
      </p:sp>
    </p:spTree>
    <p:extLst>
      <p:ext uri="{BB962C8B-B14F-4D97-AF65-F5344CB8AC3E}">
        <p14:creationId xmlns:p14="http://schemas.microsoft.com/office/powerpoint/2010/main" val="202231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A32C7-2692-E2B6-4293-63D4FE248CB3}"/>
              </a:ext>
            </a:extLst>
          </p:cNvPr>
          <p:cNvSpPr>
            <a:spLocks noGrp="1"/>
          </p:cNvSpPr>
          <p:nvPr>
            <p:ph type="title"/>
          </p:nvPr>
        </p:nvSpPr>
        <p:spPr/>
        <p:txBody>
          <a:bodyPr/>
          <a:lstStyle/>
          <a:p>
            <a:r>
              <a:rPr lang="en-US" dirty="0"/>
              <a:t>Abstract Classes</a:t>
            </a:r>
          </a:p>
        </p:txBody>
      </p:sp>
      <p:sp>
        <p:nvSpPr>
          <p:cNvPr id="3" name="Content Placeholder 2">
            <a:extLst>
              <a:ext uri="{FF2B5EF4-FFF2-40B4-BE49-F238E27FC236}">
                <a16:creationId xmlns:a16="http://schemas.microsoft.com/office/drawing/2014/main" id="{882BDCA3-584F-9B92-1392-75179B12F9C1}"/>
              </a:ext>
            </a:extLst>
          </p:cNvPr>
          <p:cNvSpPr>
            <a:spLocks noGrp="1"/>
          </p:cNvSpPr>
          <p:nvPr>
            <p:ph idx="1"/>
          </p:nvPr>
        </p:nvSpPr>
        <p:spPr/>
        <p:txBody>
          <a:bodyPr/>
          <a:lstStyle/>
          <a:p>
            <a:r>
              <a:rPr lang="en-US" dirty="0"/>
              <a:t>Class that:</a:t>
            </a:r>
          </a:p>
          <a:p>
            <a:pPr lvl="1"/>
            <a:r>
              <a:rPr lang="en-US" dirty="0"/>
              <a:t>Cannot be instantiated on its own (cannot exist independently)</a:t>
            </a:r>
          </a:p>
          <a:p>
            <a:pPr lvl="1"/>
            <a:r>
              <a:rPr lang="en-US" dirty="0"/>
              <a:t>Is a blueprint for other classes</a:t>
            </a:r>
          </a:p>
          <a:p>
            <a:pPr lvl="1"/>
            <a:r>
              <a:rPr lang="en-US" dirty="0"/>
              <a:t>Contains </a:t>
            </a:r>
            <a:r>
              <a:rPr lang="en-US" b="1" dirty="0"/>
              <a:t>abstract methods</a:t>
            </a:r>
            <a:r>
              <a:rPr lang="en-US" dirty="0"/>
              <a:t> that are declared but not implemented</a:t>
            </a:r>
          </a:p>
          <a:p>
            <a:pPr lvl="2"/>
            <a:r>
              <a:rPr lang="en-US" dirty="0"/>
              <a:t>These must be implemented by the subclass</a:t>
            </a:r>
          </a:p>
          <a:p>
            <a:pPr lvl="1"/>
            <a:r>
              <a:rPr lang="en-US" dirty="0"/>
              <a:t>Can have implemented functions as well</a:t>
            </a:r>
          </a:p>
          <a:p>
            <a:r>
              <a:rPr lang="en-US" dirty="0"/>
              <a:t>Used to:</a:t>
            </a:r>
          </a:p>
          <a:p>
            <a:pPr lvl="1"/>
            <a:r>
              <a:rPr lang="en-US" dirty="0"/>
              <a:t>Enforce a structure in subclasses</a:t>
            </a:r>
          </a:p>
          <a:p>
            <a:pPr lvl="1"/>
            <a:r>
              <a:rPr lang="en-US" dirty="0"/>
              <a:t>Show common features that require specific implementation</a:t>
            </a:r>
          </a:p>
          <a:p>
            <a:pPr lvl="1"/>
            <a:r>
              <a:rPr lang="en-US" dirty="0"/>
              <a:t>Restrict base class instantiation</a:t>
            </a:r>
          </a:p>
          <a:p>
            <a:pPr lvl="1"/>
            <a:endParaRPr lang="en-US" dirty="0"/>
          </a:p>
          <a:p>
            <a:pPr lvl="1"/>
            <a:endParaRPr lang="en-US" sz="2000" dirty="0"/>
          </a:p>
        </p:txBody>
      </p:sp>
      <p:sp>
        <p:nvSpPr>
          <p:cNvPr id="4" name="Slide Number Placeholder 3">
            <a:extLst>
              <a:ext uri="{FF2B5EF4-FFF2-40B4-BE49-F238E27FC236}">
                <a16:creationId xmlns:a16="http://schemas.microsoft.com/office/drawing/2014/main" id="{CA8C7973-DA1A-BC40-68E0-1E8018B81C25}"/>
              </a:ext>
            </a:extLst>
          </p:cNvPr>
          <p:cNvSpPr>
            <a:spLocks noGrp="1"/>
          </p:cNvSpPr>
          <p:nvPr>
            <p:ph type="sldNum" sz="quarter" idx="12"/>
          </p:nvPr>
        </p:nvSpPr>
        <p:spPr/>
        <p:txBody>
          <a:bodyPr/>
          <a:lstStyle/>
          <a:p>
            <a:fld id="{3AF93D60-8F57-409E-BDA5-37416F6514B4}" type="slidenum">
              <a:rPr lang="en-US" smtClean="0"/>
              <a:t>2</a:t>
            </a:fld>
            <a:endParaRPr lang="en-US" dirty="0"/>
          </a:p>
        </p:txBody>
      </p:sp>
      <p:sp>
        <p:nvSpPr>
          <p:cNvPr id="5" name="TextBox 4">
            <a:extLst>
              <a:ext uri="{FF2B5EF4-FFF2-40B4-BE49-F238E27FC236}">
                <a16:creationId xmlns:a16="http://schemas.microsoft.com/office/drawing/2014/main" id="{EE1CAFC7-0EE1-F67C-13DA-6EAE81677DCC}"/>
              </a:ext>
            </a:extLst>
          </p:cNvPr>
          <p:cNvSpPr txBox="1"/>
          <p:nvPr/>
        </p:nvSpPr>
        <p:spPr>
          <a:xfrm>
            <a:off x="7759700" y="5807631"/>
            <a:ext cx="3749744" cy="369332"/>
          </a:xfrm>
          <a:prstGeom prst="rect">
            <a:avLst/>
          </a:prstGeom>
          <a:noFill/>
        </p:spPr>
        <p:txBody>
          <a:bodyPr wrap="none" rtlCol="0">
            <a:spAutoFit/>
          </a:bodyPr>
          <a:lstStyle/>
          <a:p>
            <a:r>
              <a:rPr lang="en-US" b="1" dirty="0">
                <a:solidFill>
                  <a:srgbClr val="FF0000"/>
                </a:solidFill>
              </a:rPr>
              <a:t>Switch to code – </a:t>
            </a:r>
            <a:r>
              <a:rPr lang="en-US" b="1" dirty="0" err="1">
                <a:solidFill>
                  <a:srgbClr val="FF0000"/>
                </a:solidFill>
              </a:rPr>
              <a:t>BasicAbstractClass</a:t>
            </a:r>
            <a:endParaRPr lang="en-US" dirty="0"/>
          </a:p>
        </p:txBody>
      </p:sp>
    </p:spTree>
    <p:extLst>
      <p:ext uri="{BB962C8B-B14F-4D97-AF65-F5344CB8AC3E}">
        <p14:creationId xmlns:p14="http://schemas.microsoft.com/office/powerpoint/2010/main" val="2916779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BBB3-A706-0024-BF25-E031627A6166}"/>
              </a:ext>
            </a:extLst>
          </p:cNvPr>
          <p:cNvSpPr>
            <a:spLocks noGrp="1"/>
          </p:cNvSpPr>
          <p:nvPr>
            <p:ph type="title"/>
          </p:nvPr>
        </p:nvSpPr>
        <p:spPr/>
        <p:txBody>
          <a:bodyPr>
            <a:normAutofit/>
          </a:bodyPr>
          <a:lstStyle/>
          <a:p>
            <a:r>
              <a:rPr lang="en-US" dirty="0"/>
              <a:t>Interface’s default method vs.</a:t>
            </a:r>
            <a:br>
              <a:rPr lang="en-US" dirty="0"/>
            </a:br>
            <a:r>
              <a:rPr lang="en-US" dirty="0"/>
              <a:t>Abstract </a:t>
            </a:r>
            <a:r>
              <a:rPr lang="en-US" dirty="0" err="1"/>
              <a:t>Class’</a:t>
            </a:r>
            <a:r>
              <a:rPr lang="en-US" dirty="0"/>
              <a:t> implemented method</a:t>
            </a:r>
          </a:p>
        </p:txBody>
      </p:sp>
      <p:sp>
        <p:nvSpPr>
          <p:cNvPr id="3" name="Content Placeholder 2">
            <a:extLst>
              <a:ext uri="{FF2B5EF4-FFF2-40B4-BE49-F238E27FC236}">
                <a16:creationId xmlns:a16="http://schemas.microsoft.com/office/drawing/2014/main" id="{76E7B0D7-1983-057E-3781-0A6678A3AFD2}"/>
              </a:ext>
            </a:extLst>
          </p:cNvPr>
          <p:cNvSpPr>
            <a:spLocks noGrp="1"/>
          </p:cNvSpPr>
          <p:nvPr>
            <p:ph idx="1"/>
          </p:nvPr>
        </p:nvSpPr>
        <p:spPr/>
        <p:txBody>
          <a:bodyPr/>
          <a:lstStyle/>
          <a:p>
            <a:r>
              <a:rPr lang="en-US" dirty="0"/>
              <a:t>Default methods in an interface:</a:t>
            </a:r>
          </a:p>
          <a:p>
            <a:pPr lvl="1"/>
            <a:r>
              <a:rPr lang="en-US" dirty="0"/>
              <a:t>Cannot store or access instance information</a:t>
            </a:r>
          </a:p>
          <a:p>
            <a:pPr lvl="1"/>
            <a:r>
              <a:rPr lang="en-US" dirty="0"/>
              <a:t>Can create multiple inheritance of behavior (but beware of conflicts)</a:t>
            </a:r>
          </a:p>
          <a:p>
            <a:r>
              <a:rPr lang="en-US" dirty="0"/>
              <a:t>Implemented methods in abstract classes:</a:t>
            </a:r>
          </a:p>
          <a:p>
            <a:pPr lvl="1"/>
            <a:r>
              <a:rPr lang="en-US" dirty="0"/>
              <a:t>Can be used to store state (fields) and use them in methods</a:t>
            </a:r>
          </a:p>
          <a:p>
            <a:pPr lvl="1"/>
            <a:r>
              <a:rPr lang="en-US" dirty="0"/>
              <a:t>Will be the sole function inherited under that signature</a:t>
            </a:r>
          </a:p>
          <a:p>
            <a:pPr lvl="1"/>
            <a:endParaRPr lang="en-US" dirty="0"/>
          </a:p>
        </p:txBody>
      </p:sp>
      <p:sp>
        <p:nvSpPr>
          <p:cNvPr id="4" name="Slide Number Placeholder 3">
            <a:extLst>
              <a:ext uri="{FF2B5EF4-FFF2-40B4-BE49-F238E27FC236}">
                <a16:creationId xmlns:a16="http://schemas.microsoft.com/office/drawing/2014/main" id="{47AABCD7-58EF-B099-45D0-A09C3A2DAF08}"/>
              </a:ext>
            </a:extLst>
          </p:cNvPr>
          <p:cNvSpPr>
            <a:spLocks noGrp="1"/>
          </p:cNvSpPr>
          <p:nvPr>
            <p:ph type="sldNum" sz="quarter" idx="12"/>
          </p:nvPr>
        </p:nvSpPr>
        <p:spPr/>
        <p:txBody>
          <a:bodyPr/>
          <a:lstStyle/>
          <a:p>
            <a:fld id="{3AF93D60-8F57-409E-BDA5-37416F6514B4}" type="slidenum">
              <a:rPr lang="en-US" smtClean="0"/>
              <a:t>20</a:t>
            </a:fld>
            <a:endParaRPr lang="en-US"/>
          </a:p>
        </p:txBody>
      </p:sp>
    </p:spTree>
    <p:extLst>
      <p:ext uri="{BB962C8B-B14F-4D97-AF65-F5344CB8AC3E}">
        <p14:creationId xmlns:p14="http://schemas.microsoft.com/office/powerpoint/2010/main" val="2209570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DE8D2-A44D-609E-A9A6-103A066B6120}"/>
              </a:ext>
            </a:extLst>
          </p:cNvPr>
          <p:cNvSpPr>
            <a:spLocks noGrp="1"/>
          </p:cNvSpPr>
          <p:nvPr>
            <p:ph type="title"/>
          </p:nvPr>
        </p:nvSpPr>
        <p:spPr/>
        <p:txBody>
          <a:bodyPr/>
          <a:lstStyle/>
          <a:p>
            <a:r>
              <a:rPr lang="en-US" dirty="0"/>
              <a:t>Multiple Inheritance</a:t>
            </a:r>
          </a:p>
        </p:txBody>
      </p:sp>
      <p:sp>
        <p:nvSpPr>
          <p:cNvPr id="3" name="Content Placeholder 2">
            <a:extLst>
              <a:ext uri="{FF2B5EF4-FFF2-40B4-BE49-F238E27FC236}">
                <a16:creationId xmlns:a16="http://schemas.microsoft.com/office/drawing/2014/main" id="{62B501A6-4ACF-CF20-C116-A309C997B047}"/>
              </a:ext>
            </a:extLst>
          </p:cNvPr>
          <p:cNvSpPr>
            <a:spLocks noGrp="1"/>
          </p:cNvSpPr>
          <p:nvPr>
            <p:ph idx="1"/>
          </p:nvPr>
        </p:nvSpPr>
        <p:spPr/>
        <p:txBody>
          <a:bodyPr/>
          <a:lstStyle/>
          <a:p>
            <a:r>
              <a:rPr lang="en-US" dirty="0"/>
              <a:t>A scenario where a class inherits some method implementation from multiple sources</a:t>
            </a:r>
          </a:p>
          <a:p>
            <a:r>
              <a:rPr lang="en-US" dirty="0"/>
              <a:t>Since Java does not support multiple inheritance for classes, interfaces with default methods allow a class to inherit behavior from multiple sources.</a:t>
            </a:r>
          </a:p>
          <a:p>
            <a:r>
              <a:rPr lang="en-US" dirty="0"/>
              <a:t>A class can implement multiple interfaces, but if two interfaces have conflicting default methods, the implementing class must override the method.</a:t>
            </a:r>
          </a:p>
        </p:txBody>
      </p:sp>
      <p:sp>
        <p:nvSpPr>
          <p:cNvPr id="4" name="Slide Number Placeholder 3">
            <a:extLst>
              <a:ext uri="{FF2B5EF4-FFF2-40B4-BE49-F238E27FC236}">
                <a16:creationId xmlns:a16="http://schemas.microsoft.com/office/drawing/2014/main" id="{BC7F2BF4-D2E2-96DF-C1B2-D58CA3803127}"/>
              </a:ext>
            </a:extLst>
          </p:cNvPr>
          <p:cNvSpPr>
            <a:spLocks noGrp="1"/>
          </p:cNvSpPr>
          <p:nvPr>
            <p:ph type="sldNum" sz="quarter" idx="12"/>
          </p:nvPr>
        </p:nvSpPr>
        <p:spPr/>
        <p:txBody>
          <a:bodyPr/>
          <a:lstStyle/>
          <a:p>
            <a:fld id="{3AF93D60-8F57-409E-BDA5-37416F6514B4}" type="slidenum">
              <a:rPr lang="en-US" smtClean="0"/>
              <a:t>21</a:t>
            </a:fld>
            <a:endParaRPr lang="en-US"/>
          </a:p>
        </p:txBody>
      </p:sp>
      <p:sp>
        <p:nvSpPr>
          <p:cNvPr id="5" name="TextBox 4">
            <a:extLst>
              <a:ext uri="{FF2B5EF4-FFF2-40B4-BE49-F238E27FC236}">
                <a16:creationId xmlns:a16="http://schemas.microsoft.com/office/drawing/2014/main" id="{1FD3D93E-FA55-64E9-AE6C-8371A83BC76A}"/>
              </a:ext>
            </a:extLst>
          </p:cNvPr>
          <p:cNvSpPr txBox="1"/>
          <p:nvPr/>
        </p:nvSpPr>
        <p:spPr>
          <a:xfrm>
            <a:off x="8077200" y="6176963"/>
            <a:ext cx="3826689" cy="369332"/>
          </a:xfrm>
          <a:prstGeom prst="rect">
            <a:avLst/>
          </a:prstGeom>
          <a:noFill/>
        </p:spPr>
        <p:txBody>
          <a:bodyPr wrap="none" rtlCol="0">
            <a:spAutoFit/>
          </a:bodyPr>
          <a:lstStyle/>
          <a:p>
            <a:r>
              <a:rPr lang="en-US" b="1" dirty="0">
                <a:solidFill>
                  <a:srgbClr val="FF0000"/>
                </a:solidFill>
              </a:rPr>
              <a:t>Switch to code – </a:t>
            </a:r>
            <a:r>
              <a:rPr lang="en-US" b="1" dirty="0" err="1">
                <a:solidFill>
                  <a:srgbClr val="FF0000"/>
                </a:solidFill>
              </a:rPr>
              <a:t>MultipleInheritance</a:t>
            </a:r>
            <a:endParaRPr lang="en-US" b="1" dirty="0">
              <a:solidFill>
                <a:srgbClr val="FF0000"/>
              </a:solidFill>
            </a:endParaRPr>
          </a:p>
        </p:txBody>
      </p:sp>
    </p:spTree>
    <p:extLst>
      <p:ext uri="{BB962C8B-B14F-4D97-AF65-F5344CB8AC3E}">
        <p14:creationId xmlns:p14="http://schemas.microsoft.com/office/powerpoint/2010/main" val="81086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3BBBC-5292-4F0C-24A8-6BB0406419B3}"/>
              </a:ext>
            </a:extLst>
          </p:cNvPr>
          <p:cNvSpPr>
            <a:spLocks noGrp="1"/>
          </p:cNvSpPr>
          <p:nvPr>
            <p:ph type="title"/>
          </p:nvPr>
        </p:nvSpPr>
        <p:spPr/>
        <p:txBody>
          <a:bodyPr/>
          <a:lstStyle/>
          <a:p>
            <a:r>
              <a:rPr lang="en-US" dirty="0"/>
              <a:t>Example: The Comparable Interface</a:t>
            </a:r>
          </a:p>
        </p:txBody>
      </p:sp>
      <p:sp>
        <p:nvSpPr>
          <p:cNvPr id="3" name="Content Placeholder 2">
            <a:extLst>
              <a:ext uri="{FF2B5EF4-FFF2-40B4-BE49-F238E27FC236}">
                <a16:creationId xmlns:a16="http://schemas.microsoft.com/office/drawing/2014/main" id="{E2367DC6-2D42-25A9-01E0-8D2CB47B448F}"/>
              </a:ext>
            </a:extLst>
          </p:cNvPr>
          <p:cNvSpPr>
            <a:spLocks noGrp="1"/>
          </p:cNvSpPr>
          <p:nvPr>
            <p:ph idx="1"/>
          </p:nvPr>
        </p:nvSpPr>
        <p:spPr/>
        <p:txBody>
          <a:bodyPr/>
          <a:lstStyle/>
          <a:p>
            <a:r>
              <a:rPr lang="en-US" dirty="0"/>
              <a:t>The </a:t>
            </a:r>
            <a:r>
              <a:rPr lang="en-US" dirty="0" err="1"/>
              <a:t>java.lang.Comparable</a:t>
            </a:r>
            <a:r>
              <a:rPr lang="en-US" dirty="0"/>
              <a:t> interface defines the </a:t>
            </a:r>
            <a:r>
              <a:rPr lang="en-US" b="1" dirty="0" err="1"/>
              <a:t>compareTo</a:t>
            </a:r>
            <a:r>
              <a:rPr lang="en-US" dirty="0"/>
              <a:t> method for comparing objects</a:t>
            </a:r>
          </a:p>
          <a:p>
            <a:endParaRPr lang="en-US" dirty="0"/>
          </a:p>
          <a:p>
            <a:r>
              <a:rPr lang="en-US" dirty="0"/>
              <a:t>The </a:t>
            </a:r>
            <a:r>
              <a:rPr lang="en-US" b="1" dirty="0" err="1"/>
              <a:t>compareTo</a:t>
            </a:r>
            <a:r>
              <a:rPr lang="en-US" dirty="0"/>
              <a:t> method returns:</a:t>
            </a:r>
          </a:p>
          <a:p>
            <a:pPr lvl="1"/>
            <a:r>
              <a:rPr lang="en-US" dirty="0"/>
              <a:t>A negative integer if this object is less than other object</a:t>
            </a:r>
          </a:p>
          <a:p>
            <a:pPr lvl="1"/>
            <a:r>
              <a:rPr lang="en-US" dirty="0"/>
              <a:t>Zero if this object is equal to other object</a:t>
            </a:r>
          </a:p>
          <a:p>
            <a:pPr lvl="1"/>
            <a:r>
              <a:rPr lang="en-US" dirty="0"/>
              <a:t>A positive integer if this object is greater than other object</a:t>
            </a:r>
          </a:p>
        </p:txBody>
      </p:sp>
      <p:sp>
        <p:nvSpPr>
          <p:cNvPr id="4" name="Slide Number Placeholder 3">
            <a:extLst>
              <a:ext uri="{FF2B5EF4-FFF2-40B4-BE49-F238E27FC236}">
                <a16:creationId xmlns:a16="http://schemas.microsoft.com/office/drawing/2014/main" id="{02135F86-977F-E15C-22DE-E082DAD8F917}"/>
              </a:ext>
            </a:extLst>
          </p:cNvPr>
          <p:cNvSpPr>
            <a:spLocks noGrp="1"/>
          </p:cNvSpPr>
          <p:nvPr>
            <p:ph type="sldNum" sz="quarter" idx="12"/>
          </p:nvPr>
        </p:nvSpPr>
        <p:spPr/>
        <p:txBody>
          <a:bodyPr/>
          <a:lstStyle/>
          <a:p>
            <a:fld id="{3AF93D60-8F57-409E-BDA5-37416F6514B4}" type="slidenum">
              <a:rPr lang="en-US" smtClean="0"/>
              <a:t>22</a:t>
            </a:fld>
            <a:endParaRPr lang="en-US"/>
          </a:p>
        </p:txBody>
      </p:sp>
    </p:spTree>
    <p:extLst>
      <p:ext uri="{BB962C8B-B14F-4D97-AF65-F5344CB8AC3E}">
        <p14:creationId xmlns:p14="http://schemas.microsoft.com/office/powerpoint/2010/main" val="1526873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05E6-9FE1-1B67-D7B8-D9B9F3DFACD1}"/>
              </a:ext>
            </a:extLst>
          </p:cNvPr>
          <p:cNvSpPr>
            <a:spLocks noGrp="1"/>
          </p:cNvSpPr>
          <p:nvPr>
            <p:ph type="title"/>
          </p:nvPr>
        </p:nvSpPr>
        <p:spPr/>
        <p:txBody>
          <a:bodyPr/>
          <a:lstStyle/>
          <a:p>
            <a:r>
              <a:rPr lang="en-US" dirty="0"/>
              <a:t>Implementing from an Interface</a:t>
            </a:r>
          </a:p>
        </p:txBody>
      </p:sp>
      <p:sp>
        <p:nvSpPr>
          <p:cNvPr id="3" name="Content Placeholder 2">
            <a:extLst>
              <a:ext uri="{FF2B5EF4-FFF2-40B4-BE49-F238E27FC236}">
                <a16:creationId xmlns:a16="http://schemas.microsoft.com/office/drawing/2014/main" id="{648E4619-2002-1F75-97DE-2050B5C36E3D}"/>
              </a:ext>
            </a:extLst>
          </p:cNvPr>
          <p:cNvSpPr>
            <a:spLocks noGrp="1"/>
          </p:cNvSpPr>
          <p:nvPr>
            <p:ph idx="1"/>
          </p:nvPr>
        </p:nvSpPr>
        <p:spPr/>
        <p:txBody>
          <a:bodyPr/>
          <a:lstStyle/>
          <a:p>
            <a:r>
              <a:rPr lang="en-US" dirty="0"/>
              <a:t>Many classes (e.g. the numeric wrapper classes) in the Java library implement Comparable to define a natural order for Objects.</a:t>
            </a:r>
          </a:p>
          <a:p>
            <a:pPr lvl="1"/>
            <a:r>
              <a:rPr lang="en-US" dirty="0"/>
              <a:t>The </a:t>
            </a:r>
            <a:r>
              <a:rPr lang="en-US" b="1" dirty="0" err="1"/>
              <a:t>compareTo</a:t>
            </a:r>
            <a:r>
              <a:rPr lang="en-US" dirty="0"/>
              <a:t> method is implemented in these classes.</a:t>
            </a:r>
          </a:p>
          <a:p>
            <a:r>
              <a:rPr lang="en-US" dirty="0"/>
              <a:t>Each wrapper class also overrides the core methods defined in the Object class: </a:t>
            </a:r>
            <a:r>
              <a:rPr lang="en-US" dirty="0" err="1"/>
              <a:t>toString</a:t>
            </a:r>
            <a:r>
              <a:rPr lang="en-US" dirty="0"/>
              <a:t>, equals, and </a:t>
            </a:r>
            <a:r>
              <a:rPr lang="en-US" dirty="0" err="1"/>
              <a:t>hashCode</a:t>
            </a:r>
            <a:endParaRPr lang="en-US" dirty="0"/>
          </a:p>
          <a:p>
            <a:endParaRPr lang="en-US" dirty="0"/>
          </a:p>
          <a:p>
            <a:r>
              <a:rPr lang="en-US" dirty="0"/>
              <a:t>Note: The Comparable interfaces uses Generics. This is a whole lecture. For now, think of it as the data type to be used in place of an Object.</a:t>
            </a:r>
          </a:p>
        </p:txBody>
      </p:sp>
      <p:sp>
        <p:nvSpPr>
          <p:cNvPr id="4" name="Slide Number Placeholder 3">
            <a:extLst>
              <a:ext uri="{FF2B5EF4-FFF2-40B4-BE49-F238E27FC236}">
                <a16:creationId xmlns:a16="http://schemas.microsoft.com/office/drawing/2014/main" id="{E7A53040-0A63-D5DB-AA17-810DDD2A2518}"/>
              </a:ext>
            </a:extLst>
          </p:cNvPr>
          <p:cNvSpPr>
            <a:spLocks noGrp="1"/>
          </p:cNvSpPr>
          <p:nvPr>
            <p:ph type="sldNum" sz="quarter" idx="12"/>
          </p:nvPr>
        </p:nvSpPr>
        <p:spPr/>
        <p:txBody>
          <a:bodyPr/>
          <a:lstStyle/>
          <a:p>
            <a:fld id="{3AF93D60-8F57-409E-BDA5-37416F6514B4}" type="slidenum">
              <a:rPr lang="en-US" smtClean="0"/>
              <a:t>23</a:t>
            </a:fld>
            <a:endParaRPr lang="en-US"/>
          </a:p>
        </p:txBody>
      </p:sp>
      <p:sp>
        <p:nvSpPr>
          <p:cNvPr id="5" name="TextBox 4">
            <a:extLst>
              <a:ext uri="{FF2B5EF4-FFF2-40B4-BE49-F238E27FC236}">
                <a16:creationId xmlns:a16="http://schemas.microsoft.com/office/drawing/2014/main" id="{3DD237E6-42DA-BBB7-16CA-65DDAD21D386}"/>
              </a:ext>
            </a:extLst>
          </p:cNvPr>
          <p:cNvSpPr txBox="1"/>
          <p:nvPr/>
        </p:nvSpPr>
        <p:spPr>
          <a:xfrm>
            <a:off x="7145866" y="6176963"/>
            <a:ext cx="3903633" cy="369332"/>
          </a:xfrm>
          <a:prstGeom prst="rect">
            <a:avLst/>
          </a:prstGeom>
          <a:noFill/>
        </p:spPr>
        <p:txBody>
          <a:bodyPr wrap="none" rtlCol="0">
            <a:spAutoFit/>
          </a:bodyPr>
          <a:lstStyle/>
          <a:p>
            <a:r>
              <a:rPr lang="en-US" b="1" dirty="0">
                <a:solidFill>
                  <a:srgbClr val="FF0000"/>
                </a:solidFill>
              </a:rPr>
              <a:t>Switch to code - </a:t>
            </a:r>
            <a:r>
              <a:rPr lang="en-US" b="1" dirty="0" err="1">
                <a:solidFill>
                  <a:srgbClr val="FF0000"/>
                </a:solidFill>
              </a:rPr>
              <a:t>ComparableExample</a:t>
            </a:r>
            <a:endParaRPr lang="en-US" b="1" dirty="0">
              <a:solidFill>
                <a:srgbClr val="FF0000"/>
              </a:solidFill>
            </a:endParaRPr>
          </a:p>
        </p:txBody>
      </p:sp>
    </p:spTree>
    <p:extLst>
      <p:ext uri="{BB962C8B-B14F-4D97-AF65-F5344CB8AC3E}">
        <p14:creationId xmlns:p14="http://schemas.microsoft.com/office/powerpoint/2010/main" val="3687815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DE64D-3135-500C-6D9C-F134D06EB65C}"/>
              </a:ext>
            </a:extLst>
          </p:cNvPr>
          <p:cNvSpPr>
            <a:spLocks noGrp="1"/>
          </p:cNvSpPr>
          <p:nvPr>
            <p:ph type="title"/>
          </p:nvPr>
        </p:nvSpPr>
        <p:spPr/>
        <p:txBody>
          <a:bodyPr/>
          <a:lstStyle/>
          <a:p>
            <a:r>
              <a:rPr lang="en-US" dirty="0"/>
              <a:t>The Comparable Interface</a:t>
            </a:r>
          </a:p>
        </p:txBody>
      </p:sp>
      <p:sp>
        <p:nvSpPr>
          <p:cNvPr id="13" name="Content Placeholder 12">
            <a:extLst>
              <a:ext uri="{FF2B5EF4-FFF2-40B4-BE49-F238E27FC236}">
                <a16:creationId xmlns:a16="http://schemas.microsoft.com/office/drawing/2014/main" id="{9335319E-6A2B-5E14-B386-6C1A9EBA6C77}"/>
              </a:ext>
            </a:extLst>
          </p:cNvPr>
          <p:cNvSpPr>
            <a:spLocks noGrp="1"/>
          </p:cNvSpPr>
          <p:nvPr>
            <p:ph sz="half" idx="1"/>
          </p:nvPr>
        </p:nvSpPr>
        <p:spPr>
          <a:xfrm>
            <a:off x="186267" y="1825625"/>
            <a:ext cx="6146800" cy="4351338"/>
          </a:xfrm>
        </p:spPr>
        <p:txBody>
          <a:bodyPr>
            <a:normAutofit/>
          </a:bodyPr>
          <a:lstStyle/>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public class </a:t>
            </a:r>
            <a:r>
              <a:rPr lang="en-US" sz="2000" b="1" dirty="0" err="1">
                <a:latin typeface="Courier New" panose="02070309020205020404" pitchFamily="49" charset="0"/>
                <a:ea typeface="FiraCode Nerd Font Mono" panose="020B0809050000020004" pitchFamily="49" charset="0"/>
                <a:cs typeface="Courier New" panose="02070309020205020404" pitchFamily="49" charset="0"/>
              </a:rPr>
              <a:t>BigInteger</a:t>
            </a:r>
            <a:r>
              <a:rPr lang="en-US" sz="2000" dirty="0">
                <a:latin typeface="Courier New" panose="02070309020205020404" pitchFamily="49" charset="0"/>
                <a:ea typeface="FiraCode Nerd Font Mono" panose="020B0809050000020004" pitchFamily="49" charset="0"/>
                <a:cs typeface="Courier New" panose="02070309020205020404" pitchFamily="49" charset="0"/>
              </a:rPr>
              <a:t> extends Number implements </a:t>
            </a:r>
            <a:r>
              <a:rPr lang="en-US" sz="2000" b="1" dirty="0">
                <a:latin typeface="Courier New" panose="02070309020205020404" pitchFamily="49" charset="0"/>
                <a:ea typeface="FiraCode Nerd Font Mono" panose="020B0809050000020004" pitchFamily="49" charset="0"/>
                <a:cs typeface="Courier New" panose="02070309020205020404" pitchFamily="49" charset="0"/>
              </a:rPr>
              <a:t>Comparable&lt;</a:t>
            </a:r>
            <a:r>
              <a:rPr lang="en-US" sz="2000" b="1" dirty="0" err="1">
                <a:latin typeface="Courier New" panose="02070309020205020404" pitchFamily="49" charset="0"/>
                <a:ea typeface="FiraCode Nerd Font Mono" panose="020B0809050000020004" pitchFamily="49" charset="0"/>
                <a:cs typeface="Courier New" panose="02070309020205020404" pitchFamily="49" charset="0"/>
              </a:rPr>
              <a:t>BigInteger</a:t>
            </a:r>
            <a:r>
              <a:rPr lang="en-US" sz="2000" dirty="0">
                <a:latin typeface="Courier New" panose="02070309020205020404" pitchFamily="49" charset="0"/>
                <a:ea typeface="FiraCode Nerd Font Mono" panose="020B0809050000020004" pitchFamily="49" charset="0"/>
                <a:cs typeface="Courier New" panose="02070309020205020404" pitchFamily="49" charset="0"/>
              </a:rPr>
              <a:t>&gt; {</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  // class body omitted	</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  @Override</a:t>
            </a:r>
          </a:p>
          <a:p>
            <a:pPr marL="0" indent="0">
              <a:buNone/>
            </a:pPr>
            <a:r>
              <a:rPr lang="en-US" sz="2000" b="1" dirty="0">
                <a:latin typeface="Courier New" panose="02070309020205020404" pitchFamily="49" charset="0"/>
                <a:ea typeface="FiraCode Nerd Font Mono" panose="020B0809050000020004" pitchFamily="49" charset="0"/>
                <a:cs typeface="Courier New" panose="02070309020205020404" pitchFamily="49" charset="0"/>
              </a:rPr>
              <a:t>  public int </a:t>
            </a:r>
            <a:r>
              <a:rPr lang="en-US" sz="2000" b="1" dirty="0" err="1">
                <a:latin typeface="Courier New" panose="02070309020205020404" pitchFamily="49" charset="0"/>
                <a:ea typeface="FiraCode Nerd Font Mono" panose="020B0809050000020004" pitchFamily="49" charset="0"/>
                <a:cs typeface="Courier New" panose="02070309020205020404" pitchFamily="49" charset="0"/>
              </a:rPr>
              <a:t>compareTo</a:t>
            </a:r>
            <a:r>
              <a:rPr lang="en-US" sz="2000" b="1" dirty="0">
                <a:latin typeface="Courier New" panose="02070309020205020404" pitchFamily="49" charset="0"/>
                <a:ea typeface="FiraCode Nerd Font Mono" panose="020B0809050000020004" pitchFamily="49" charset="0"/>
                <a:cs typeface="Courier New" panose="02070309020205020404" pitchFamily="49" charset="0"/>
              </a:rPr>
              <a:t>(</a:t>
            </a:r>
            <a:r>
              <a:rPr lang="en-US" sz="2000" b="1" dirty="0" err="1">
                <a:latin typeface="Courier New" panose="02070309020205020404" pitchFamily="49" charset="0"/>
                <a:ea typeface="FiraCode Nerd Font Mono" panose="020B0809050000020004" pitchFamily="49" charset="0"/>
                <a:cs typeface="Courier New" panose="02070309020205020404" pitchFamily="49" charset="0"/>
              </a:rPr>
              <a:t>BigInteger</a:t>
            </a:r>
            <a:r>
              <a:rPr lang="en-US" sz="2000" b="1" dirty="0">
                <a:latin typeface="Courier New" panose="02070309020205020404" pitchFamily="49" charset="0"/>
                <a:ea typeface="FiraCode Nerd Font Mono" panose="020B0809050000020004" pitchFamily="49" charset="0"/>
                <a:cs typeface="Courier New" panose="02070309020205020404" pitchFamily="49" charset="0"/>
              </a:rPr>
              <a:t> o) {</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    // Implementation omitted</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  }</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a:t>
            </a:r>
          </a:p>
          <a:p>
            <a:endParaRPr lang="en-US" dirty="0"/>
          </a:p>
        </p:txBody>
      </p:sp>
      <p:sp>
        <p:nvSpPr>
          <p:cNvPr id="14" name="Content Placeholder 13">
            <a:extLst>
              <a:ext uri="{FF2B5EF4-FFF2-40B4-BE49-F238E27FC236}">
                <a16:creationId xmlns:a16="http://schemas.microsoft.com/office/drawing/2014/main" id="{61D3C4B3-73A0-E682-142E-D7B826EE2681}"/>
              </a:ext>
            </a:extLst>
          </p:cNvPr>
          <p:cNvSpPr>
            <a:spLocks noGrp="1"/>
          </p:cNvSpPr>
          <p:nvPr>
            <p:ph sz="half" idx="2"/>
          </p:nvPr>
        </p:nvSpPr>
        <p:spPr>
          <a:xfrm>
            <a:off x="6493933" y="1825625"/>
            <a:ext cx="5833533" cy="4351338"/>
          </a:xfrm>
        </p:spPr>
        <p:txBody>
          <a:bodyPr>
            <a:normAutofit/>
          </a:bodyPr>
          <a:lstStyle/>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public class </a:t>
            </a:r>
            <a:r>
              <a:rPr lang="en-US" sz="2000" b="1" dirty="0">
                <a:latin typeface="Courier New" panose="02070309020205020404" pitchFamily="49" charset="0"/>
                <a:ea typeface="FiraCode Nerd Font Mono" panose="020B0809050000020004" pitchFamily="49" charset="0"/>
                <a:cs typeface="Courier New" panose="02070309020205020404" pitchFamily="49" charset="0"/>
              </a:rPr>
              <a:t>String</a:t>
            </a:r>
            <a:r>
              <a:rPr lang="en-US" sz="2000" dirty="0">
                <a:latin typeface="Courier New" panose="02070309020205020404" pitchFamily="49" charset="0"/>
                <a:ea typeface="FiraCode Nerd Font Mono" panose="020B0809050000020004" pitchFamily="49" charset="0"/>
                <a:cs typeface="Courier New" panose="02070309020205020404" pitchFamily="49" charset="0"/>
              </a:rPr>
              <a:t> extends Object implements </a:t>
            </a:r>
            <a:r>
              <a:rPr lang="en-US" sz="2000" b="1" dirty="0">
                <a:latin typeface="Courier New" panose="02070309020205020404" pitchFamily="49" charset="0"/>
                <a:ea typeface="FiraCode Nerd Font Mono" panose="020B0809050000020004" pitchFamily="49" charset="0"/>
                <a:cs typeface="Courier New" panose="02070309020205020404" pitchFamily="49" charset="0"/>
              </a:rPr>
              <a:t>Comparable&lt;String&gt;</a:t>
            </a:r>
            <a:r>
              <a:rPr lang="en-US" sz="2000" dirty="0">
                <a:latin typeface="Courier New" panose="02070309020205020404" pitchFamily="49" charset="0"/>
                <a:ea typeface="FiraCode Nerd Font Mono" panose="020B0809050000020004" pitchFamily="49" charset="0"/>
                <a:cs typeface="Courier New" panose="02070309020205020404" pitchFamily="49" charset="0"/>
              </a:rPr>
              <a:t> {</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  // class body omitted	</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  @Override</a:t>
            </a:r>
          </a:p>
          <a:p>
            <a:pPr marL="0" indent="0">
              <a:buNone/>
            </a:pPr>
            <a:r>
              <a:rPr lang="en-US" sz="2000" b="1" dirty="0">
                <a:latin typeface="Courier New" panose="02070309020205020404" pitchFamily="49" charset="0"/>
                <a:ea typeface="FiraCode Nerd Font Mono" panose="020B0809050000020004" pitchFamily="49" charset="0"/>
                <a:cs typeface="Courier New" panose="02070309020205020404" pitchFamily="49" charset="0"/>
              </a:rPr>
              <a:t>  public int </a:t>
            </a:r>
            <a:r>
              <a:rPr lang="en-US" sz="2000" b="1" dirty="0" err="1">
                <a:latin typeface="Courier New" panose="02070309020205020404" pitchFamily="49" charset="0"/>
                <a:ea typeface="FiraCode Nerd Font Mono" panose="020B0809050000020004" pitchFamily="49" charset="0"/>
                <a:cs typeface="Courier New" panose="02070309020205020404" pitchFamily="49" charset="0"/>
              </a:rPr>
              <a:t>compareTo</a:t>
            </a:r>
            <a:r>
              <a:rPr lang="en-US" sz="2000" b="1" dirty="0">
                <a:latin typeface="Courier New" panose="02070309020205020404" pitchFamily="49" charset="0"/>
                <a:ea typeface="FiraCode Nerd Font Mono" panose="020B0809050000020004" pitchFamily="49" charset="0"/>
                <a:cs typeface="Courier New" panose="02070309020205020404" pitchFamily="49" charset="0"/>
              </a:rPr>
              <a:t>(String o) {</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    // Implementation omitted</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  }</a:t>
            </a:r>
          </a:p>
          <a:p>
            <a:pPr marL="0" indent="0">
              <a:buNone/>
            </a:pPr>
            <a:r>
              <a:rPr lang="en-US" sz="2000" dirty="0">
                <a:latin typeface="Courier New" panose="02070309020205020404" pitchFamily="49" charset="0"/>
                <a:ea typeface="FiraCode Nerd Font Mono" panose="020B0809050000020004" pitchFamily="49" charset="0"/>
                <a:cs typeface="Courier New" panose="02070309020205020404" pitchFamily="49" charset="0"/>
              </a:rPr>
              <a:t>}</a:t>
            </a:r>
          </a:p>
          <a:p>
            <a:pPr marL="0" indent="0">
              <a:buNone/>
            </a:pPr>
            <a:endParaRPr lang="en-US" dirty="0"/>
          </a:p>
        </p:txBody>
      </p:sp>
      <p:sp>
        <p:nvSpPr>
          <p:cNvPr id="4" name="Slide Number Placeholder 3">
            <a:extLst>
              <a:ext uri="{FF2B5EF4-FFF2-40B4-BE49-F238E27FC236}">
                <a16:creationId xmlns:a16="http://schemas.microsoft.com/office/drawing/2014/main" id="{DFDCBCF0-2F05-7B27-619C-6E6E66FF3F6C}"/>
              </a:ext>
            </a:extLst>
          </p:cNvPr>
          <p:cNvSpPr>
            <a:spLocks noGrp="1"/>
          </p:cNvSpPr>
          <p:nvPr>
            <p:ph type="sldNum" sz="quarter" idx="12"/>
          </p:nvPr>
        </p:nvSpPr>
        <p:spPr/>
        <p:txBody>
          <a:bodyPr/>
          <a:lstStyle/>
          <a:p>
            <a:fld id="{3AF93D60-8F57-409E-BDA5-37416F6514B4}" type="slidenum">
              <a:rPr lang="en-US" smtClean="0"/>
              <a:t>24</a:t>
            </a:fld>
            <a:endParaRPr lang="en-US"/>
          </a:p>
        </p:txBody>
      </p:sp>
    </p:spTree>
    <p:extLst>
      <p:ext uri="{BB962C8B-B14F-4D97-AF65-F5344CB8AC3E}">
        <p14:creationId xmlns:p14="http://schemas.microsoft.com/office/powerpoint/2010/main" val="2200321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6EF1F5-AACE-A842-A49C-60476E4DC087}"/>
              </a:ext>
            </a:extLst>
          </p:cNvPr>
          <p:cNvSpPr>
            <a:spLocks noGrp="1"/>
          </p:cNvSpPr>
          <p:nvPr>
            <p:ph type="title"/>
          </p:nvPr>
        </p:nvSpPr>
        <p:spPr/>
        <p:txBody>
          <a:bodyPr/>
          <a:lstStyle/>
          <a:p>
            <a:r>
              <a:rPr lang="en-US" dirty="0"/>
              <a:t>Examples</a:t>
            </a:r>
          </a:p>
        </p:txBody>
      </p:sp>
      <p:sp>
        <p:nvSpPr>
          <p:cNvPr id="7" name="Content Placeholder 6">
            <a:extLst>
              <a:ext uri="{FF2B5EF4-FFF2-40B4-BE49-F238E27FC236}">
                <a16:creationId xmlns:a16="http://schemas.microsoft.com/office/drawing/2014/main" id="{F463A909-F781-8F95-6E1E-832F528C0FD9}"/>
              </a:ext>
            </a:extLst>
          </p:cNvPr>
          <p:cNvSpPr>
            <a:spLocks noGrp="1"/>
          </p:cNvSpPr>
          <p:nvPr>
            <p:ph idx="1"/>
          </p:nvPr>
        </p:nvSpPr>
        <p:spPr>
          <a:xfrm>
            <a:off x="135467" y="1825625"/>
            <a:ext cx="11785600" cy="4351338"/>
          </a:xfrm>
        </p:spPr>
        <p:txBody>
          <a:bodyPr>
            <a:normAutofit/>
          </a:bodyPr>
          <a:lstStyle/>
          <a:p>
            <a:r>
              <a:rPr lang="en-US" dirty="0" err="1">
                <a:latin typeface="Courier New" panose="02070309020205020404" pitchFamily="49" charset="0"/>
                <a:cs typeface="Courier New" panose="02070309020205020404" pitchFamily="49" charset="0"/>
              </a:rPr>
              <a:t>sout</a:t>
            </a:r>
            <a:r>
              <a:rPr lang="en-US" dirty="0">
                <a:latin typeface="Courier New" panose="02070309020205020404" pitchFamily="49" charset="0"/>
                <a:cs typeface="Courier New" panose="02070309020205020404" pitchFamily="49" charset="0"/>
              </a:rPr>
              <a:t>(new </a:t>
            </a:r>
            <a:r>
              <a:rPr lang="en-US" dirty="0" err="1">
                <a:latin typeface="Courier New" panose="02070309020205020404" pitchFamily="49" charset="0"/>
                <a:cs typeface="Courier New" panose="02070309020205020404" pitchFamily="49" charset="0"/>
              </a:rPr>
              <a:t>BigInteger</a:t>
            </a:r>
            <a:r>
              <a:rPr lang="en-US" dirty="0">
                <a:latin typeface="Courier New" panose="02070309020205020404" pitchFamily="49" charset="0"/>
                <a:cs typeface="Courier New" panose="02070309020205020404" pitchFamily="49" charset="0"/>
              </a:rPr>
              <a:t>(“3”).</a:t>
            </a:r>
            <a:r>
              <a:rPr lang="en-US" dirty="0" err="1">
                <a:latin typeface="Courier New" panose="02070309020205020404" pitchFamily="49" charset="0"/>
                <a:cs typeface="Courier New" panose="02070309020205020404" pitchFamily="49" charset="0"/>
              </a:rPr>
              <a:t>compareTo</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new </a:t>
            </a:r>
            <a:r>
              <a:rPr lang="en-US" dirty="0" err="1">
                <a:latin typeface="Courier New" panose="02070309020205020404" pitchFamily="49" charset="0"/>
                <a:cs typeface="Courier New" panose="02070309020205020404" pitchFamily="49" charset="0"/>
              </a:rPr>
              <a:t>BigInteger</a:t>
            </a:r>
            <a:r>
              <a:rPr lang="en-US" dirty="0">
                <a:latin typeface="Courier New" panose="02070309020205020404" pitchFamily="49" charset="0"/>
                <a:cs typeface="Courier New" panose="02070309020205020404" pitchFamily="49" charset="0"/>
              </a:rPr>
              <a:t>(“5”));</a:t>
            </a:r>
          </a:p>
          <a:p>
            <a:r>
              <a:rPr lang="en-US" dirty="0" err="1">
                <a:latin typeface="Courier New" panose="02070309020205020404" pitchFamily="49" charset="0"/>
                <a:cs typeface="Courier New" panose="02070309020205020404" pitchFamily="49" charset="0"/>
              </a:rPr>
              <a:t>sout</a:t>
            </a:r>
            <a:r>
              <a:rPr lang="en-US" dirty="0">
                <a:latin typeface="Courier New" panose="02070309020205020404" pitchFamily="49" charset="0"/>
                <a:cs typeface="Courier New" panose="02070309020205020404" pitchFamily="49" charset="0"/>
              </a:rPr>
              <a:t>(“ABC”.</a:t>
            </a:r>
            <a:r>
              <a:rPr lang="en-US" dirty="0" err="1">
                <a:latin typeface="Courier New" panose="02070309020205020404" pitchFamily="49" charset="0"/>
                <a:cs typeface="Courier New" panose="02070309020205020404" pitchFamily="49" charset="0"/>
              </a:rPr>
              <a:t>compareTo</a:t>
            </a:r>
            <a:r>
              <a:rPr lang="en-US" dirty="0">
                <a:latin typeface="Courier New" panose="02070309020205020404" pitchFamily="49" charset="0"/>
                <a:cs typeface="Courier New" panose="02070309020205020404" pitchFamily="49" charset="0"/>
              </a:rPr>
              <a:t>(“ABE”));</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LocalDate</a:t>
            </a:r>
            <a:r>
              <a:rPr lang="en-US" dirty="0">
                <a:latin typeface="Courier New" panose="02070309020205020404" pitchFamily="49" charset="0"/>
                <a:cs typeface="Courier New" panose="02070309020205020404" pitchFamily="49" charset="0"/>
              </a:rPr>
              <a:t> date1 = </a:t>
            </a:r>
            <a:r>
              <a:rPr lang="en-US" dirty="0" err="1">
                <a:latin typeface="Courier New" panose="02070309020205020404" pitchFamily="49" charset="0"/>
                <a:cs typeface="Courier New" panose="02070309020205020404" pitchFamily="49" charset="0"/>
              </a:rPr>
              <a:t>LocalDate.of</a:t>
            </a:r>
            <a:r>
              <a:rPr lang="en-US" dirty="0">
                <a:latin typeface="Courier New" panose="02070309020205020404" pitchFamily="49" charset="0"/>
                <a:cs typeface="Courier New" panose="02070309020205020404" pitchFamily="49" charset="0"/>
              </a:rPr>
              <a:t>(2013, 1, 1);</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LocalDate</a:t>
            </a:r>
            <a:r>
              <a:rPr lang="en-US" dirty="0">
                <a:latin typeface="Courier New" panose="02070309020205020404" pitchFamily="49" charset="0"/>
                <a:cs typeface="Courier New" panose="02070309020205020404" pitchFamily="49" charset="0"/>
              </a:rPr>
              <a:t> date2 = </a:t>
            </a:r>
            <a:r>
              <a:rPr lang="en-US" dirty="0" err="1">
                <a:latin typeface="Courier New" panose="02070309020205020404" pitchFamily="49" charset="0"/>
                <a:cs typeface="Courier New" panose="02070309020205020404" pitchFamily="49" charset="0"/>
              </a:rPr>
              <a:t>LocalDate.of</a:t>
            </a:r>
            <a:r>
              <a:rPr lang="en-US" dirty="0">
                <a:latin typeface="Courier New" panose="02070309020205020404" pitchFamily="49" charset="0"/>
                <a:cs typeface="Courier New" panose="02070309020205020404" pitchFamily="49" charset="0"/>
              </a:rPr>
              <a:t>(2012, 1, 1);</a:t>
            </a:r>
          </a:p>
          <a:p>
            <a:r>
              <a:rPr lang="en-US" dirty="0" err="1">
                <a:latin typeface="Courier New" panose="02070309020205020404" pitchFamily="49" charset="0"/>
                <a:cs typeface="Courier New" panose="02070309020205020404" pitchFamily="49" charset="0"/>
              </a:rPr>
              <a:t>sout</a:t>
            </a:r>
            <a:r>
              <a:rPr lang="en-US" dirty="0">
                <a:latin typeface="Courier New" panose="02070309020205020404" pitchFamily="49" charset="0"/>
                <a:cs typeface="Courier New" panose="02070309020205020404" pitchFamily="49" charset="0"/>
              </a:rPr>
              <a:t>(date1.compareTo(date2));</a:t>
            </a:r>
          </a:p>
        </p:txBody>
      </p:sp>
      <p:sp>
        <p:nvSpPr>
          <p:cNvPr id="5" name="Slide Number Placeholder 4">
            <a:extLst>
              <a:ext uri="{FF2B5EF4-FFF2-40B4-BE49-F238E27FC236}">
                <a16:creationId xmlns:a16="http://schemas.microsoft.com/office/drawing/2014/main" id="{C0195555-07A1-267B-C7CE-6FC047656630}"/>
              </a:ext>
            </a:extLst>
          </p:cNvPr>
          <p:cNvSpPr>
            <a:spLocks noGrp="1"/>
          </p:cNvSpPr>
          <p:nvPr>
            <p:ph type="sldNum" sz="quarter" idx="12"/>
          </p:nvPr>
        </p:nvSpPr>
        <p:spPr/>
        <p:txBody>
          <a:bodyPr/>
          <a:lstStyle/>
          <a:p>
            <a:fld id="{3AF93D60-8F57-409E-BDA5-37416F6514B4}" type="slidenum">
              <a:rPr lang="en-US" smtClean="0"/>
              <a:t>25</a:t>
            </a:fld>
            <a:endParaRPr lang="en-US"/>
          </a:p>
        </p:txBody>
      </p:sp>
      <p:sp>
        <p:nvSpPr>
          <p:cNvPr id="9" name="TextBox 8">
            <a:extLst>
              <a:ext uri="{FF2B5EF4-FFF2-40B4-BE49-F238E27FC236}">
                <a16:creationId xmlns:a16="http://schemas.microsoft.com/office/drawing/2014/main" id="{B5B40FB8-0696-331B-D20A-5BFFAE471EBA}"/>
              </a:ext>
            </a:extLst>
          </p:cNvPr>
          <p:cNvSpPr txBox="1"/>
          <p:nvPr/>
        </p:nvSpPr>
        <p:spPr>
          <a:xfrm>
            <a:off x="7552267" y="5808133"/>
            <a:ext cx="3655809" cy="369332"/>
          </a:xfrm>
          <a:prstGeom prst="rect">
            <a:avLst/>
          </a:prstGeom>
          <a:noFill/>
        </p:spPr>
        <p:txBody>
          <a:bodyPr wrap="none" rtlCol="0">
            <a:spAutoFit/>
          </a:bodyPr>
          <a:lstStyle/>
          <a:p>
            <a:r>
              <a:rPr lang="en-US" b="1" dirty="0">
                <a:solidFill>
                  <a:srgbClr val="FF0000"/>
                </a:solidFill>
              </a:rPr>
              <a:t>Switch to code - </a:t>
            </a:r>
            <a:r>
              <a:rPr lang="en-US" b="1" dirty="0" err="1">
                <a:solidFill>
                  <a:srgbClr val="FF0000"/>
                </a:solidFill>
              </a:rPr>
              <a:t>MoreComparables</a:t>
            </a:r>
            <a:endParaRPr lang="en-US" b="1" dirty="0">
              <a:solidFill>
                <a:srgbClr val="FF0000"/>
              </a:solidFill>
            </a:endParaRPr>
          </a:p>
        </p:txBody>
      </p:sp>
    </p:spTree>
    <p:extLst>
      <p:ext uri="{BB962C8B-B14F-4D97-AF65-F5344CB8AC3E}">
        <p14:creationId xmlns:p14="http://schemas.microsoft.com/office/powerpoint/2010/main" val="2073478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BE081-03CD-B780-57B6-E70903507DE0}"/>
              </a:ext>
            </a:extLst>
          </p:cNvPr>
          <p:cNvSpPr>
            <a:spLocks noGrp="1"/>
          </p:cNvSpPr>
          <p:nvPr>
            <p:ph type="title"/>
          </p:nvPr>
        </p:nvSpPr>
        <p:spPr/>
        <p:txBody>
          <a:bodyPr/>
          <a:lstStyle/>
          <a:p>
            <a:r>
              <a:rPr lang="en-US" dirty="0"/>
              <a:t>Marker Interfaces</a:t>
            </a:r>
          </a:p>
        </p:txBody>
      </p:sp>
      <p:sp>
        <p:nvSpPr>
          <p:cNvPr id="3" name="Content Placeholder 2">
            <a:extLst>
              <a:ext uri="{FF2B5EF4-FFF2-40B4-BE49-F238E27FC236}">
                <a16:creationId xmlns:a16="http://schemas.microsoft.com/office/drawing/2014/main" id="{219EB27A-6112-26A9-A58E-B463F1F62DA5}"/>
              </a:ext>
            </a:extLst>
          </p:cNvPr>
          <p:cNvSpPr>
            <a:spLocks noGrp="1"/>
          </p:cNvSpPr>
          <p:nvPr>
            <p:ph idx="1"/>
          </p:nvPr>
        </p:nvSpPr>
        <p:spPr/>
        <p:txBody>
          <a:bodyPr/>
          <a:lstStyle/>
          <a:p>
            <a:r>
              <a:rPr lang="en-US" dirty="0"/>
              <a:t>An interface with an empty body is known as a marker interface.</a:t>
            </a:r>
          </a:p>
          <a:p>
            <a:r>
              <a:rPr lang="en-US" dirty="0"/>
              <a:t>Used to indicate a class possesses certain characteristics or behaviors</a:t>
            </a:r>
          </a:p>
          <a:p>
            <a:pPr lvl="1"/>
            <a:r>
              <a:rPr lang="en-US" dirty="0"/>
              <a:t>This allows Java’s runtime, libraries, or frameworks to process objects of that class in some special way</a:t>
            </a:r>
          </a:p>
          <a:p>
            <a:r>
              <a:rPr lang="en-US" dirty="0"/>
              <a:t>Common Marker Interfaces:</a:t>
            </a:r>
          </a:p>
          <a:p>
            <a:pPr lvl="1"/>
            <a:r>
              <a:rPr lang="en-US" dirty="0"/>
              <a:t>Serializable (from java.io): Allows its objects to be converted into a byte stream (essential for easy storing, transmitting, and processing)</a:t>
            </a:r>
          </a:p>
          <a:p>
            <a:pPr lvl="1"/>
            <a:r>
              <a:rPr lang="en-US" dirty="0"/>
              <a:t>Cloneable (from </a:t>
            </a:r>
            <a:r>
              <a:rPr lang="en-US" dirty="0" err="1"/>
              <a:t>java.lang</a:t>
            </a:r>
            <a:r>
              <a:rPr lang="en-US" dirty="0"/>
              <a:t>): Marks a class as cloneable, allowing it to be copied with </a:t>
            </a:r>
            <a:r>
              <a:rPr lang="en-US" dirty="0" err="1"/>
              <a:t>Object.clone</a:t>
            </a:r>
            <a:r>
              <a:rPr lang="en-US" dirty="0"/>
              <a:t>() (otherwise throws a </a:t>
            </a:r>
            <a:r>
              <a:rPr lang="en-US" dirty="0" err="1"/>
              <a:t>CloneNotSupportedException</a:t>
            </a:r>
            <a:r>
              <a:rPr lang="en-US" dirty="0"/>
              <a:t>)</a:t>
            </a:r>
          </a:p>
          <a:p>
            <a:pPr lvl="2"/>
            <a:r>
              <a:rPr lang="en-US" dirty="0"/>
              <a:t>Requires overriding clone()</a:t>
            </a:r>
          </a:p>
          <a:p>
            <a:pPr lvl="2"/>
            <a:endParaRPr lang="en-US" dirty="0"/>
          </a:p>
        </p:txBody>
      </p:sp>
      <p:sp>
        <p:nvSpPr>
          <p:cNvPr id="4" name="Slide Number Placeholder 3">
            <a:extLst>
              <a:ext uri="{FF2B5EF4-FFF2-40B4-BE49-F238E27FC236}">
                <a16:creationId xmlns:a16="http://schemas.microsoft.com/office/drawing/2014/main" id="{CB42C4EE-8D51-AB24-21DA-893452E29FC2}"/>
              </a:ext>
            </a:extLst>
          </p:cNvPr>
          <p:cNvSpPr>
            <a:spLocks noGrp="1"/>
          </p:cNvSpPr>
          <p:nvPr>
            <p:ph type="sldNum" sz="quarter" idx="12"/>
          </p:nvPr>
        </p:nvSpPr>
        <p:spPr/>
        <p:txBody>
          <a:bodyPr/>
          <a:lstStyle/>
          <a:p>
            <a:fld id="{3AF93D60-8F57-409E-BDA5-37416F6514B4}" type="slidenum">
              <a:rPr lang="en-US" smtClean="0"/>
              <a:t>26</a:t>
            </a:fld>
            <a:endParaRPr lang="en-US"/>
          </a:p>
        </p:txBody>
      </p:sp>
      <p:sp>
        <p:nvSpPr>
          <p:cNvPr id="5" name="TextBox 4">
            <a:extLst>
              <a:ext uri="{FF2B5EF4-FFF2-40B4-BE49-F238E27FC236}">
                <a16:creationId xmlns:a16="http://schemas.microsoft.com/office/drawing/2014/main" id="{8C095582-D326-0E4C-8236-7C9F14EBEF63}"/>
              </a:ext>
            </a:extLst>
          </p:cNvPr>
          <p:cNvSpPr txBox="1"/>
          <p:nvPr/>
        </p:nvSpPr>
        <p:spPr>
          <a:xfrm>
            <a:off x="7467600" y="6200246"/>
            <a:ext cx="3595856" cy="369332"/>
          </a:xfrm>
          <a:prstGeom prst="rect">
            <a:avLst/>
          </a:prstGeom>
          <a:noFill/>
        </p:spPr>
        <p:txBody>
          <a:bodyPr wrap="none" rtlCol="0">
            <a:spAutoFit/>
          </a:bodyPr>
          <a:lstStyle/>
          <a:p>
            <a:r>
              <a:rPr lang="en-US" b="1" dirty="0">
                <a:solidFill>
                  <a:srgbClr val="FF0000"/>
                </a:solidFill>
              </a:rPr>
              <a:t>Switch to code – </a:t>
            </a:r>
            <a:r>
              <a:rPr lang="en-US" b="1" dirty="0" err="1">
                <a:solidFill>
                  <a:srgbClr val="FF0000"/>
                </a:solidFill>
              </a:rPr>
              <a:t>MarkerInterfaces</a:t>
            </a:r>
            <a:endParaRPr lang="en-US" b="1" dirty="0">
              <a:solidFill>
                <a:srgbClr val="FF0000"/>
              </a:solidFill>
            </a:endParaRPr>
          </a:p>
        </p:txBody>
      </p:sp>
    </p:spTree>
    <p:extLst>
      <p:ext uri="{BB962C8B-B14F-4D97-AF65-F5344CB8AC3E}">
        <p14:creationId xmlns:p14="http://schemas.microsoft.com/office/powerpoint/2010/main" val="3548058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8E83-9D8E-E67B-2966-B6A387346570}"/>
              </a:ext>
            </a:extLst>
          </p:cNvPr>
          <p:cNvSpPr>
            <a:spLocks noGrp="1"/>
          </p:cNvSpPr>
          <p:nvPr>
            <p:ph type="title"/>
          </p:nvPr>
        </p:nvSpPr>
        <p:spPr/>
        <p:txBody>
          <a:bodyPr/>
          <a:lstStyle/>
          <a:p>
            <a:r>
              <a:rPr lang="en-US" dirty="0"/>
              <a:t>Shallow vs Deep Copy</a:t>
            </a:r>
          </a:p>
        </p:txBody>
      </p:sp>
      <p:sp>
        <p:nvSpPr>
          <p:cNvPr id="3" name="Content Placeholder 2">
            <a:extLst>
              <a:ext uri="{FF2B5EF4-FFF2-40B4-BE49-F238E27FC236}">
                <a16:creationId xmlns:a16="http://schemas.microsoft.com/office/drawing/2014/main" id="{52ABF493-ECEC-D3C8-8649-B9519699F65B}"/>
              </a:ext>
            </a:extLst>
          </p:cNvPr>
          <p:cNvSpPr>
            <a:spLocks noGrp="1"/>
          </p:cNvSpPr>
          <p:nvPr>
            <p:ph idx="1"/>
          </p:nvPr>
        </p:nvSpPr>
        <p:spPr/>
        <p:txBody>
          <a:bodyPr/>
          <a:lstStyle/>
          <a:p>
            <a:r>
              <a:rPr lang="en-US" dirty="0"/>
              <a:t>Shallow Copy: Creates a new object but does not create new copies of referenced objects. Instead it copies references to the same memory locations, meaning both the original and clone objects share the same referenced objects.</a:t>
            </a:r>
          </a:p>
          <a:p>
            <a:r>
              <a:rPr lang="en-US" dirty="0"/>
              <a:t>Deep Copy: Creates a completely new object and creates new copies of any referenced objects, ensuring the cloned object is fully independent of the original.</a:t>
            </a:r>
          </a:p>
        </p:txBody>
      </p:sp>
      <p:sp>
        <p:nvSpPr>
          <p:cNvPr id="4" name="Slide Number Placeholder 3">
            <a:extLst>
              <a:ext uri="{FF2B5EF4-FFF2-40B4-BE49-F238E27FC236}">
                <a16:creationId xmlns:a16="http://schemas.microsoft.com/office/drawing/2014/main" id="{88A93089-B021-2A72-CB13-7B4E09DD55FF}"/>
              </a:ext>
            </a:extLst>
          </p:cNvPr>
          <p:cNvSpPr>
            <a:spLocks noGrp="1"/>
          </p:cNvSpPr>
          <p:nvPr>
            <p:ph type="sldNum" sz="quarter" idx="12"/>
          </p:nvPr>
        </p:nvSpPr>
        <p:spPr/>
        <p:txBody>
          <a:bodyPr/>
          <a:lstStyle/>
          <a:p>
            <a:fld id="{3AF93D60-8F57-409E-BDA5-37416F6514B4}" type="slidenum">
              <a:rPr lang="en-US" smtClean="0"/>
              <a:t>27</a:t>
            </a:fld>
            <a:endParaRPr lang="en-US"/>
          </a:p>
        </p:txBody>
      </p:sp>
    </p:spTree>
    <p:extLst>
      <p:ext uri="{BB962C8B-B14F-4D97-AF65-F5344CB8AC3E}">
        <p14:creationId xmlns:p14="http://schemas.microsoft.com/office/powerpoint/2010/main" val="400488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3473E-C4F8-C53F-091D-B5EB2F76EFA2}"/>
              </a:ext>
            </a:extLst>
          </p:cNvPr>
          <p:cNvSpPr>
            <a:spLocks noGrp="1"/>
          </p:cNvSpPr>
          <p:nvPr>
            <p:ph type="title"/>
          </p:nvPr>
        </p:nvSpPr>
        <p:spPr/>
        <p:txBody>
          <a:bodyPr/>
          <a:lstStyle/>
          <a:p>
            <a:r>
              <a:rPr lang="en-US" dirty="0"/>
              <a:t>Interfaces</a:t>
            </a:r>
          </a:p>
        </p:txBody>
      </p:sp>
      <p:sp>
        <p:nvSpPr>
          <p:cNvPr id="3" name="Content Placeholder 2">
            <a:extLst>
              <a:ext uri="{FF2B5EF4-FFF2-40B4-BE49-F238E27FC236}">
                <a16:creationId xmlns:a16="http://schemas.microsoft.com/office/drawing/2014/main" id="{7D58FA80-BC78-1E73-7C6F-762615CDC2FC}"/>
              </a:ext>
            </a:extLst>
          </p:cNvPr>
          <p:cNvSpPr>
            <a:spLocks noGrp="1"/>
          </p:cNvSpPr>
          <p:nvPr>
            <p:ph idx="1"/>
          </p:nvPr>
        </p:nvSpPr>
        <p:spPr/>
        <p:txBody>
          <a:bodyPr/>
          <a:lstStyle/>
          <a:p>
            <a:r>
              <a:rPr lang="en-US" dirty="0"/>
              <a:t>Not a class!</a:t>
            </a:r>
          </a:p>
          <a:p>
            <a:pPr lvl="1"/>
            <a:r>
              <a:rPr lang="en-US" dirty="0"/>
              <a:t>Cannot be instantiated on its own (cannot exist independently)</a:t>
            </a:r>
          </a:p>
          <a:p>
            <a:pPr lvl="1"/>
            <a:r>
              <a:rPr lang="en-US" dirty="0"/>
              <a:t>Is a blueprint for other classes</a:t>
            </a:r>
          </a:p>
          <a:p>
            <a:pPr lvl="1"/>
            <a:r>
              <a:rPr lang="en-US" dirty="0"/>
              <a:t>Is a collection of abstract methods and constants</a:t>
            </a:r>
          </a:p>
          <a:p>
            <a:pPr lvl="2"/>
            <a:r>
              <a:rPr lang="en-US" dirty="0"/>
              <a:t>No implemented functions!</a:t>
            </a:r>
          </a:p>
          <a:p>
            <a:pPr lvl="1"/>
            <a:r>
              <a:rPr lang="en-US" dirty="0"/>
              <a:t>Can only contain method signatures</a:t>
            </a:r>
          </a:p>
          <a:p>
            <a:r>
              <a:rPr lang="en-US" dirty="0"/>
              <a:t>Used to:</a:t>
            </a:r>
          </a:p>
          <a:p>
            <a:pPr lvl="1"/>
            <a:r>
              <a:rPr lang="en-US" dirty="0"/>
              <a:t>Enforce a contract across multiple unrelated classes</a:t>
            </a:r>
          </a:p>
          <a:p>
            <a:pPr lvl="1"/>
            <a:r>
              <a:rPr lang="en-US" dirty="0"/>
              <a:t>Support multiple inheritance</a:t>
            </a:r>
          </a:p>
          <a:p>
            <a:pPr lvl="1"/>
            <a:endParaRPr lang="en-US" dirty="0"/>
          </a:p>
        </p:txBody>
      </p:sp>
      <p:sp>
        <p:nvSpPr>
          <p:cNvPr id="4" name="Slide Number Placeholder 3">
            <a:extLst>
              <a:ext uri="{FF2B5EF4-FFF2-40B4-BE49-F238E27FC236}">
                <a16:creationId xmlns:a16="http://schemas.microsoft.com/office/drawing/2014/main" id="{86215278-8960-AABD-0487-15C922274E5D}"/>
              </a:ext>
            </a:extLst>
          </p:cNvPr>
          <p:cNvSpPr>
            <a:spLocks noGrp="1"/>
          </p:cNvSpPr>
          <p:nvPr>
            <p:ph type="sldNum" sz="quarter" idx="12"/>
          </p:nvPr>
        </p:nvSpPr>
        <p:spPr/>
        <p:txBody>
          <a:bodyPr/>
          <a:lstStyle/>
          <a:p>
            <a:fld id="{3AF93D60-8F57-409E-BDA5-37416F6514B4}" type="slidenum">
              <a:rPr lang="en-US" smtClean="0"/>
              <a:t>3</a:t>
            </a:fld>
            <a:endParaRPr lang="en-US"/>
          </a:p>
        </p:txBody>
      </p:sp>
      <p:sp>
        <p:nvSpPr>
          <p:cNvPr id="5" name="TextBox 4">
            <a:extLst>
              <a:ext uri="{FF2B5EF4-FFF2-40B4-BE49-F238E27FC236}">
                <a16:creationId xmlns:a16="http://schemas.microsoft.com/office/drawing/2014/main" id="{CBD412D1-104C-8B9A-A2DA-16E14C7185CB}"/>
              </a:ext>
            </a:extLst>
          </p:cNvPr>
          <p:cNvSpPr txBox="1"/>
          <p:nvPr/>
        </p:nvSpPr>
        <p:spPr>
          <a:xfrm>
            <a:off x="7759700" y="5807631"/>
            <a:ext cx="3262432" cy="369332"/>
          </a:xfrm>
          <a:prstGeom prst="rect">
            <a:avLst/>
          </a:prstGeom>
          <a:noFill/>
        </p:spPr>
        <p:txBody>
          <a:bodyPr wrap="none" rtlCol="0">
            <a:spAutoFit/>
          </a:bodyPr>
          <a:lstStyle/>
          <a:p>
            <a:r>
              <a:rPr lang="en-US" b="1" dirty="0">
                <a:solidFill>
                  <a:srgbClr val="FF0000"/>
                </a:solidFill>
              </a:rPr>
              <a:t>Switch to code – </a:t>
            </a:r>
            <a:r>
              <a:rPr lang="en-US" b="1" dirty="0" err="1">
                <a:solidFill>
                  <a:srgbClr val="FF0000"/>
                </a:solidFill>
              </a:rPr>
              <a:t>BasicInterface</a:t>
            </a:r>
            <a:endParaRPr lang="en-US" dirty="0"/>
          </a:p>
        </p:txBody>
      </p:sp>
    </p:spTree>
    <p:extLst>
      <p:ext uri="{BB962C8B-B14F-4D97-AF65-F5344CB8AC3E}">
        <p14:creationId xmlns:p14="http://schemas.microsoft.com/office/powerpoint/2010/main" val="397474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29915-1833-E9D8-8055-F3A2871C95DB}"/>
              </a:ext>
            </a:extLst>
          </p:cNvPr>
          <p:cNvSpPr>
            <a:spLocks noGrp="1"/>
          </p:cNvSpPr>
          <p:nvPr>
            <p:ph type="title"/>
          </p:nvPr>
        </p:nvSpPr>
        <p:spPr/>
        <p:txBody>
          <a:bodyPr/>
          <a:lstStyle/>
          <a:p>
            <a:r>
              <a:rPr lang="en-US" dirty="0"/>
              <a:t>Abstract Class vs Interface</a:t>
            </a:r>
          </a:p>
        </p:txBody>
      </p:sp>
      <p:graphicFrame>
        <p:nvGraphicFramePr>
          <p:cNvPr id="5" name="Content Placeholder 4">
            <a:extLst>
              <a:ext uri="{FF2B5EF4-FFF2-40B4-BE49-F238E27FC236}">
                <a16:creationId xmlns:a16="http://schemas.microsoft.com/office/drawing/2014/main" id="{08800AFB-67A9-367F-5338-87B06B4F5D78}"/>
              </a:ext>
            </a:extLst>
          </p:cNvPr>
          <p:cNvGraphicFramePr>
            <a:graphicFrameLocks noGrp="1"/>
          </p:cNvGraphicFramePr>
          <p:nvPr>
            <p:ph idx="1"/>
            <p:extLst>
              <p:ext uri="{D42A27DB-BD31-4B8C-83A1-F6EECF244321}">
                <p14:modId xmlns:p14="http://schemas.microsoft.com/office/powerpoint/2010/main" val="3503712232"/>
              </p:ext>
            </p:extLst>
          </p:nvPr>
        </p:nvGraphicFramePr>
        <p:xfrm>
          <a:off x="431801" y="1435523"/>
          <a:ext cx="11599332" cy="4683760"/>
        </p:xfrm>
        <a:graphic>
          <a:graphicData uri="http://schemas.openxmlformats.org/drawingml/2006/table">
            <a:tbl>
              <a:tblPr firstRow="1" bandRow="1">
                <a:tableStyleId>{5C22544A-7EE6-4342-B048-85BDC9FD1C3A}</a:tableStyleId>
              </a:tblPr>
              <a:tblGrid>
                <a:gridCol w="2133599">
                  <a:extLst>
                    <a:ext uri="{9D8B030D-6E8A-4147-A177-3AD203B41FA5}">
                      <a16:colId xmlns:a16="http://schemas.microsoft.com/office/drawing/2014/main" val="103693769"/>
                    </a:ext>
                  </a:extLst>
                </a:gridCol>
                <a:gridCol w="4504267">
                  <a:extLst>
                    <a:ext uri="{9D8B030D-6E8A-4147-A177-3AD203B41FA5}">
                      <a16:colId xmlns:a16="http://schemas.microsoft.com/office/drawing/2014/main" val="906451646"/>
                    </a:ext>
                  </a:extLst>
                </a:gridCol>
                <a:gridCol w="4961466">
                  <a:extLst>
                    <a:ext uri="{9D8B030D-6E8A-4147-A177-3AD203B41FA5}">
                      <a16:colId xmlns:a16="http://schemas.microsoft.com/office/drawing/2014/main" val="1213700881"/>
                    </a:ext>
                  </a:extLst>
                </a:gridCol>
              </a:tblGrid>
              <a:tr h="370840">
                <a:tc>
                  <a:txBody>
                    <a:bodyPr/>
                    <a:lstStyle/>
                    <a:p>
                      <a:r>
                        <a:rPr lang="en-US" dirty="0"/>
                        <a:t>Feature</a:t>
                      </a:r>
                    </a:p>
                  </a:txBody>
                  <a:tcPr/>
                </a:tc>
                <a:tc>
                  <a:txBody>
                    <a:bodyPr/>
                    <a:lstStyle/>
                    <a:p>
                      <a:r>
                        <a:rPr lang="en-US" dirty="0"/>
                        <a:t>Abstract Class</a:t>
                      </a:r>
                    </a:p>
                  </a:txBody>
                  <a:tcPr/>
                </a:tc>
                <a:tc>
                  <a:txBody>
                    <a:bodyPr/>
                    <a:lstStyle/>
                    <a:p>
                      <a:r>
                        <a:rPr lang="en-US" dirty="0"/>
                        <a:t>Interface</a:t>
                      </a:r>
                    </a:p>
                  </a:txBody>
                  <a:tcPr/>
                </a:tc>
                <a:extLst>
                  <a:ext uri="{0D108BD9-81ED-4DB2-BD59-A6C34878D82A}">
                    <a16:rowId xmlns:a16="http://schemas.microsoft.com/office/drawing/2014/main" val="2052931773"/>
                  </a:ext>
                </a:extLst>
              </a:tr>
              <a:tr h="370840">
                <a:tc>
                  <a:txBody>
                    <a:bodyPr/>
                    <a:lstStyle/>
                    <a:p>
                      <a:r>
                        <a:rPr lang="en-US" dirty="0"/>
                        <a:t>Instantiation</a:t>
                      </a:r>
                    </a:p>
                  </a:txBody>
                  <a:tcPr/>
                </a:tc>
                <a:tc>
                  <a:txBody>
                    <a:bodyPr/>
                    <a:lstStyle/>
                    <a:p>
                      <a:r>
                        <a:rPr lang="en-US" dirty="0"/>
                        <a:t>Cannot be instantiated</a:t>
                      </a:r>
                    </a:p>
                  </a:txBody>
                  <a:tcPr/>
                </a:tc>
                <a:tc>
                  <a:txBody>
                    <a:bodyPr/>
                    <a:lstStyle/>
                    <a:p>
                      <a:r>
                        <a:rPr lang="en-US" dirty="0"/>
                        <a:t>Cannot be instantiated</a:t>
                      </a:r>
                    </a:p>
                  </a:txBody>
                  <a:tcPr/>
                </a:tc>
                <a:extLst>
                  <a:ext uri="{0D108BD9-81ED-4DB2-BD59-A6C34878D82A}">
                    <a16:rowId xmlns:a16="http://schemas.microsoft.com/office/drawing/2014/main" val="3065376532"/>
                  </a:ext>
                </a:extLst>
              </a:tr>
              <a:tr h="370840">
                <a:tc>
                  <a:txBody>
                    <a:bodyPr/>
                    <a:lstStyle/>
                    <a:p>
                      <a:r>
                        <a:rPr lang="en-US" dirty="0"/>
                        <a:t>Methods</a:t>
                      </a:r>
                    </a:p>
                  </a:txBody>
                  <a:tcPr/>
                </a:tc>
                <a:tc>
                  <a:txBody>
                    <a:bodyPr/>
                    <a:lstStyle/>
                    <a:p>
                      <a:r>
                        <a:rPr lang="en-US" dirty="0"/>
                        <a:t>Can have abstract and concrete (implemented) methods</a:t>
                      </a:r>
                    </a:p>
                  </a:txBody>
                  <a:tcPr/>
                </a:tc>
                <a:tc>
                  <a:txBody>
                    <a:bodyPr/>
                    <a:lstStyle/>
                    <a:p>
                      <a:r>
                        <a:rPr lang="en-US" dirty="0"/>
                        <a:t>Only abstract methods (except default/static methods)</a:t>
                      </a:r>
                    </a:p>
                  </a:txBody>
                  <a:tcPr/>
                </a:tc>
                <a:extLst>
                  <a:ext uri="{0D108BD9-81ED-4DB2-BD59-A6C34878D82A}">
                    <a16:rowId xmlns:a16="http://schemas.microsoft.com/office/drawing/2014/main" val="4093493282"/>
                  </a:ext>
                </a:extLst>
              </a:tr>
              <a:tr h="370840">
                <a:tc>
                  <a:txBody>
                    <a:bodyPr/>
                    <a:lstStyle/>
                    <a:p>
                      <a:r>
                        <a:rPr lang="en-US" dirty="0"/>
                        <a:t>Method Modifiers</a:t>
                      </a:r>
                    </a:p>
                  </a:txBody>
                  <a:tcPr/>
                </a:tc>
                <a:tc>
                  <a:txBody>
                    <a:bodyPr/>
                    <a:lstStyle/>
                    <a:p>
                      <a:r>
                        <a:rPr lang="en-US" dirty="0"/>
                        <a:t>Methods can be public, default, protected, or private visibility.</a:t>
                      </a:r>
                    </a:p>
                  </a:txBody>
                  <a:tcPr/>
                </a:tc>
                <a:tc>
                  <a:txBody>
                    <a:bodyPr/>
                    <a:lstStyle/>
                    <a:p>
                      <a:r>
                        <a:rPr lang="en-US" dirty="0"/>
                        <a:t>Methods are public and abstract by default (except default/static methods)</a:t>
                      </a:r>
                    </a:p>
                  </a:txBody>
                  <a:tcPr/>
                </a:tc>
                <a:extLst>
                  <a:ext uri="{0D108BD9-81ED-4DB2-BD59-A6C34878D82A}">
                    <a16:rowId xmlns:a16="http://schemas.microsoft.com/office/drawing/2014/main" val="3661100044"/>
                  </a:ext>
                </a:extLst>
              </a:tr>
              <a:tr h="370840">
                <a:tc>
                  <a:txBody>
                    <a:bodyPr/>
                    <a:lstStyle/>
                    <a:p>
                      <a:r>
                        <a:rPr lang="en-US" dirty="0"/>
                        <a:t>Variables</a:t>
                      </a:r>
                    </a:p>
                  </a:txBody>
                  <a:tcPr/>
                </a:tc>
                <a:tc>
                  <a:txBody>
                    <a:bodyPr/>
                    <a:lstStyle/>
                    <a:p>
                      <a:r>
                        <a:rPr lang="en-US" dirty="0"/>
                        <a:t>Can have instance variables</a:t>
                      </a:r>
                    </a:p>
                  </a:txBody>
                  <a:tcPr/>
                </a:tc>
                <a:tc>
                  <a:txBody>
                    <a:bodyPr/>
                    <a:lstStyle/>
                    <a:p>
                      <a:r>
                        <a:rPr lang="en-US" dirty="0"/>
                        <a:t>Only static and final variables (constants)</a:t>
                      </a:r>
                    </a:p>
                  </a:txBody>
                  <a:tcPr/>
                </a:tc>
                <a:extLst>
                  <a:ext uri="{0D108BD9-81ED-4DB2-BD59-A6C34878D82A}">
                    <a16:rowId xmlns:a16="http://schemas.microsoft.com/office/drawing/2014/main" val="2990399852"/>
                  </a:ext>
                </a:extLst>
              </a:tr>
              <a:tr h="370840">
                <a:tc>
                  <a:txBody>
                    <a:bodyPr/>
                    <a:lstStyle/>
                    <a:p>
                      <a:r>
                        <a:rPr lang="en-US" dirty="0"/>
                        <a:t>Multiple Inheritance</a:t>
                      </a:r>
                    </a:p>
                  </a:txBody>
                  <a:tcPr/>
                </a:tc>
                <a:tc>
                  <a:txBody>
                    <a:bodyPr/>
                    <a:lstStyle/>
                    <a:p>
                      <a:r>
                        <a:rPr lang="en-US" dirty="0"/>
                        <a:t>A class can </a:t>
                      </a:r>
                      <a:r>
                        <a:rPr lang="en-US" b="1" dirty="0"/>
                        <a:t>extend</a:t>
                      </a:r>
                      <a:r>
                        <a:rPr lang="en-US" dirty="0"/>
                        <a:t> </a:t>
                      </a:r>
                      <a:r>
                        <a:rPr lang="en-US" b="1" dirty="0"/>
                        <a:t>only one</a:t>
                      </a:r>
                      <a:r>
                        <a:rPr lang="en-US" b="0" dirty="0"/>
                        <a:t> abstract class.</a:t>
                      </a:r>
                      <a:endParaRPr lang="en-US" b="1" dirty="0"/>
                    </a:p>
                  </a:txBody>
                  <a:tcPr/>
                </a:tc>
                <a:tc>
                  <a:txBody>
                    <a:bodyPr/>
                    <a:lstStyle/>
                    <a:p>
                      <a:r>
                        <a:rPr lang="en-US" dirty="0"/>
                        <a:t>A class can </a:t>
                      </a:r>
                      <a:r>
                        <a:rPr lang="en-US" b="1" dirty="0"/>
                        <a:t>implement multiple interfaces</a:t>
                      </a:r>
                      <a:r>
                        <a:rPr lang="en-US" b="0" dirty="0"/>
                        <a:t>.</a:t>
                      </a:r>
                      <a:r>
                        <a:rPr lang="en-US" dirty="0"/>
                        <a:t> </a:t>
                      </a:r>
                    </a:p>
                  </a:txBody>
                  <a:tcPr/>
                </a:tc>
                <a:extLst>
                  <a:ext uri="{0D108BD9-81ED-4DB2-BD59-A6C34878D82A}">
                    <a16:rowId xmlns:a16="http://schemas.microsoft.com/office/drawing/2014/main" val="3969089084"/>
                  </a:ext>
                </a:extLst>
              </a:tr>
              <a:tr h="370840">
                <a:tc>
                  <a:txBody>
                    <a:bodyPr/>
                    <a:lstStyle/>
                    <a:p>
                      <a:r>
                        <a:rPr lang="en-US" dirty="0"/>
                        <a:t>Usage</a:t>
                      </a:r>
                    </a:p>
                  </a:txBody>
                  <a:tcPr/>
                </a:tc>
                <a:tc>
                  <a:txBody>
                    <a:bodyPr/>
                    <a:lstStyle/>
                    <a:p>
                      <a:r>
                        <a:rPr lang="en-US" dirty="0"/>
                        <a:t>Used for shared behavior between related classes</a:t>
                      </a:r>
                    </a:p>
                  </a:txBody>
                  <a:tcPr/>
                </a:tc>
                <a:tc>
                  <a:txBody>
                    <a:bodyPr/>
                    <a:lstStyle/>
                    <a:p>
                      <a:r>
                        <a:rPr lang="en-US" dirty="0"/>
                        <a:t>Used for defining a contract that multiple classes can implement</a:t>
                      </a:r>
                    </a:p>
                  </a:txBody>
                  <a:tcPr/>
                </a:tc>
                <a:extLst>
                  <a:ext uri="{0D108BD9-81ED-4DB2-BD59-A6C34878D82A}">
                    <a16:rowId xmlns:a16="http://schemas.microsoft.com/office/drawing/2014/main" val="3625551090"/>
                  </a:ext>
                </a:extLst>
              </a:tr>
              <a:tr h="370840">
                <a:tc>
                  <a:txBody>
                    <a:bodyPr/>
                    <a:lstStyle/>
                    <a:p>
                      <a:r>
                        <a:rPr lang="en-US" dirty="0"/>
                        <a:t>Constructor</a:t>
                      </a:r>
                    </a:p>
                  </a:txBody>
                  <a:tcPr/>
                </a:tc>
                <a:tc>
                  <a:txBody>
                    <a:bodyPr/>
                    <a:lstStyle/>
                    <a:p>
                      <a:r>
                        <a:rPr lang="en-US" dirty="0"/>
                        <a:t>Can have a constructor (which is called when subclass is instantiated)</a:t>
                      </a:r>
                    </a:p>
                  </a:txBody>
                  <a:tcPr/>
                </a:tc>
                <a:tc>
                  <a:txBody>
                    <a:bodyPr/>
                    <a:lstStyle/>
                    <a:p>
                      <a:r>
                        <a:rPr lang="en-US" dirty="0"/>
                        <a:t>Cannot have a constructor</a:t>
                      </a:r>
                    </a:p>
                  </a:txBody>
                  <a:tcPr/>
                </a:tc>
                <a:extLst>
                  <a:ext uri="{0D108BD9-81ED-4DB2-BD59-A6C34878D82A}">
                    <a16:rowId xmlns:a16="http://schemas.microsoft.com/office/drawing/2014/main" val="1142661747"/>
                  </a:ext>
                </a:extLst>
              </a:tr>
              <a:tr h="370840">
                <a:tc>
                  <a:txBody>
                    <a:bodyPr/>
                    <a:lstStyle/>
                    <a:p>
                      <a:r>
                        <a:rPr lang="en-US" dirty="0"/>
                        <a:t>Blueprint</a:t>
                      </a:r>
                    </a:p>
                  </a:txBody>
                  <a:tcPr/>
                </a:tc>
                <a:tc>
                  <a:txBody>
                    <a:bodyPr/>
                    <a:lstStyle/>
                    <a:p>
                      <a:r>
                        <a:rPr lang="en-US" dirty="0"/>
                        <a:t>Provide default behavior and structures for similar classes.</a:t>
                      </a:r>
                    </a:p>
                  </a:txBody>
                  <a:tcPr/>
                </a:tc>
                <a:tc>
                  <a:txBody>
                    <a:bodyPr/>
                    <a:lstStyle/>
                    <a:p>
                      <a:r>
                        <a:rPr lang="en-US" dirty="0"/>
                        <a:t>Enforce a strict structure across different implementations.</a:t>
                      </a:r>
                    </a:p>
                  </a:txBody>
                  <a:tcPr/>
                </a:tc>
                <a:extLst>
                  <a:ext uri="{0D108BD9-81ED-4DB2-BD59-A6C34878D82A}">
                    <a16:rowId xmlns:a16="http://schemas.microsoft.com/office/drawing/2014/main" val="299853742"/>
                  </a:ext>
                </a:extLst>
              </a:tr>
            </a:tbl>
          </a:graphicData>
        </a:graphic>
      </p:graphicFrame>
      <p:sp>
        <p:nvSpPr>
          <p:cNvPr id="4" name="Slide Number Placeholder 3">
            <a:extLst>
              <a:ext uri="{FF2B5EF4-FFF2-40B4-BE49-F238E27FC236}">
                <a16:creationId xmlns:a16="http://schemas.microsoft.com/office/drawing/2014/main" id="{B3988C66-1670-6BBD-DA5C-D938D133BCC2}"/>
              </a:ext>
            </a:extLst>
          </p:cNvPr>
          <p:cNvSpPr>
            <a:spLocks noGrp="1"/>
          </p:cNvSpPr>
          <p:nvPr>
            <p:ph type="sldNum" sz="quarter" idx="12"/>
          </p:nvPr>
        </p:nvSpPr>
        <p:spPr/>
        <p:txBody>
          <a:bodyPr/>
          <a:lstStyle/>
          <a:p>
            <a:fld id="{3AF93D60-8F57-409E-BDA5-37416F6514B4}" type="slidenum">
              <a:rPr lang="en-US" smtClean="0"/>
              <a:t>4</a:t>
            </a:fld>
            <a:endParaRPr lang="en-US"/>
          </a:p>
        </p:txBody>
      </p:sp>
    </p:spTree>
    <p:extLst>
      <p:ext uri="{BB962C8B-B14F-4D97-AF65-F5344CB8AC3E}">
        <p14:creationId xmlns:p14="http://schemas.microsoft.com/office/powerpoint/2010/main" val="3836456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90CF2-2C61-ECB7-F37D-86B13D67FDA3}"/>
              </a:ext>
            </a:extLst>
          </p:cNvPr>
          <p:cNvSpPr>
            <a:spLocks noGrp="1"/>
          </p:cNvSpPr>
          <p:nvPr>
            <p:ph type="title"/>
          </p:nvPr>
        </p:nvSpPr>
        <p:spPr/>
        <p:txBody>
          <a:bodyPr/>
          <a:lstStyle/>
          <a:p>
            <a:r>
              <a:rPr lang="en-US" dirty="0"/>
              <a:t>Abstract Modifier</a:t>
            </a:r>
          </a:p>
        </p:txBody>
      </p:sp>
      <p:sp>
        <p:nvSpPr>
          <p:cNvPr id="3" name="Content Placeholder 2">
            <a:extLst>
              <a:ext uri="{FF2B5EF4-FFF2-40B4-BE49-F238E27FC236}">
                <a16:creationId xmlns:a16="http://schemas.microsoft.com/office/drawing/2014/main" id="{E382631E-C74B-165B-757A-FE1BEEAE7E40}"/>
              </a:ext>
            </a:extLst>
          </p:cNvPr>
          <p:cNvSpPr>
            <a:spLocks noGrp="1"/>
          </p:cNvSpPr>
          <p:nvPr>
            <p:ph idx="1"/>
          </p:nvPr>
        </p:nvSpPr>
        <p:spPr/>
        <p:txBody>
          <a:bodyPr/>
          <a:lstStyle/>
          <a:p>
            <a:r>
              <a:rPr lang="en-US" dirty="0"/>
              <a:t>Abstract classes and abstract methods are denoted using the abstract modifier. </a:t>
            </a:r>
          </a:p>
          <a:p>
            <a:r>
              <a:rPr lang="en-US" dirty="0"/>
              <a:t>You cannot implement an abstract method in the same abstract class where it is declared.</a:t>
            </a:r>
          </a:p>
          <a:p>
            <a:r>
              <a:rPr lang="en-US" dirty="0"/>
              <a:t>It can be implemented in the subclass that </a:t>
            </a:r>
            <a:r>
              <a:rPr lang="en-US" b="1" dirty="0"/>
              <a:t>extends</a:t>
            </a:r>
            <a:r>
              <a:rPr lang="en-US" dirty="0"/>
              <a:t> it</a:t>
            </a:r>
          </a:p>
          <a:p>
            <a:r>
              <a:rPr lang="en-US" dirty="0"/>
              <a:t>Abstract methods are only allowed in abstract classes</a:t>
            </a:r>
          </a:p>
          <a:p>
            <a:r>
              <a:rPr lang="en-US" dirty="0"/>
              <a:t>In nonabstract subclasses, all abstract methods must be implemented even if they aren’t used in the subclass (could be a sign of bad design)</a:t>
            </a:r>
          </a:p>
          <a:p>
            <a:endParaRPr lang="en-US" dirty="0"/>
          </a:p>
        </p:txBody>
      </p:sp>
      <p:sp>
        <p:nvSpPr>
          <p:cNvPr id="4" name="Slide Number Placeholder 3">
            <a:extLst>
              <a:ext uri="{FF2B5EF4-FFF2-40B4-BE49-F238E27FC236}">
                <a16:creationId xmlns:a16="http://schemas.microsoft.com/office/drawing/2014/main" id="{C6851E01-CCB2-A4DB-7A90-4560D36CDFBF}"/>
              </a:ext>
            </a:extLst>
          </p:cNvPr>
          <p:cNvSpPr>
            <a:spLocks noGrp="1"/>
          </p:cNvSpPr>
          <p:nvPr>
            <p:ph type="sldNum" sz="quarter" idx="12"/>
          </p:nvPr>
        </p:nvSpPr>
        <p:spPr/>
        <p:txBody>
          <a:bodyPr/>
          <a:lstStyle/>
          <a:p>
            <a:fld id="{3AF93D60-8F57-409E-BDA5-37416F6514B4}" type="slidenum">
              <a:rPr lang="en-US" smtClean="0"/>
              <a:t>5</a:t>
            </a:fld>
            <a:endParaRPr lang="en-US"/>
          </a:p>
        </p:txBody>
      </p:sp>
    </p:spTree>
    <p:extLst>
      <p:ext uri="{BB962C8B-B14F-4D97-AF65-F5344CB8AC3E}">
        <p14:creationId xmlns:p14="http://schemas.microsoft.com/office/powerpoint/2010/main" val="2820833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399D0-E384-AC9D-B9E0-AEBB7AACFCE1}"/>
              </a:ext>
            </a:extLst>
          </p:cNvPr>
          <p:cNvSpPr>
            <a:spLocks noGrp="1"/>
          </p:cNvSpPr>
          <p:nvPr>
            <p:ph type="title"/>
          </p:nvPr>
        </p:nvSpPr>
        <p:spPr/>
        <p:txBody>
          <a:bodyPr/>
          <a:lstStyle/>
          <a:p>
            <a:r>
              <a:rPr lang="en-US" dirty="0"/>
              <a:t>Abstract Constructors</a:t>
            </a:r>
          </a:p>
        </p:txBody>
      </p:sp>
      <p:sp>
        <p:nvSpPr>
          <p:cNvPr id="3" name="Content Placeholder 2">
            <a:extLst>
              <a:ext uri="{FF2B5EF4-FFF2-40B4-BE49-F238E27FC236}">
                <a16:creationId xmlns:a16="http://schemas.microsoft.com/office/drawing/2014/main" id="{E5C50E78-90B1-7A27-8BA3-29CB50BF40BC}"/>
              </a:ext>
            </a:extLst>
          </p:cNvPr>
          <p:cNvSpPr>
            <a:spLocks noGrp="1"/>
          </p:cNvSpPr>
          <p:nvPr>
            <p:ph idx="1"/>
          </p:nvPr>
        </p:nvSpPr>
        <p:spPr/>
        <p:txBody>
          <a:bodyPr/>
          <a:lstStyle/>
          <a:p>
            <a:r>
              <a:rPr lang="en-US" dirty="0"/>
              <a:t>Abstract classes cannot be instantiated using the </a:t>
            </a:r>
            <a:r>
              <a:rPr lang="en-US" dirty="0">
                <a:solidFill>
                  <a:srgbClr val="FF0000"/>
                </a:solidFill>
              </a:rPr>
              <a:t>new</a:t>
            </a:r>
            <a:r>
              <a:rPr lang="en-US" dirty="0"/>
              <a:t> operator.</a:t>
            </a:r>
          </a:p>
          <a:p>
            <a:r>
              <a:rPr lang="en-US" dirty="0"/>
              <a:t>They can still be defined, but they can only be invoked via the constructors of its subclasses.</a:t>
            </a:r>
          </a:p>
          <a:p>
            <a:endParaRPr lang="en-US" dirty="0"/>
          </a:p>
          <a:p>
            <a:r>
              <a:rPr lang="en-US" dirty="0"/>
              <a:t>Abstract classes can contain no abstract methods, but even so you cannot create instances of them using new.</a:t>
            </a:r>
          </a:p>
          <a:p>
            <a:pPr lvl="1"/>
            <a:r>
              <a:rPr lang="en-US" dirty="0"/>
              <a:t>These serve as a base class for various subclasses.</a:t>
            </a:r>
          </a:p>
        </p:txBody>
      </p:sp>
      <p:sp>
        <p:nvSpPr>
          <p:cNvPr id="4" name="Slide Number Placeholder 3">
            <a:extLst>
              <a:ext uri="{FF2B5EF4-FFF2-40B4-BE49-F238E27FC236}">
                <a16:creationId xmlns:a16="http://schemas.microsoft.com/office/drawing/2014/main" id="{0251984B-B843-1E6A-2395-FC00D6BA2F2A}"/>
              </a:ext>
            </a:extLst>
          </p:cNvPr>
          <p:cNvSpPr>
            <a:spLocks noGrp="1"/>
          </p:cNvSpPr>
          <p:nvPr>
            <p:ph type="sldNum" sz="quarter" idx="12"/>
          </p:nvPr>
        </p:nvSpPr>
        <p:spPr/>
        <p:txBody>
          <a:bodyPr/>
          <a:lstStyle/>
          <a:p>
            <a:fld id="{3AF93D60-8F57-409E-BDA5-37416F6514B4}" type="slidenum">
              <a:rPr lang="en-US" smtClean="0"/>
              <a:t>6</a:t>
            </a:fld>
            <a:endParaRPr lang="en-US"/>
          </a:p>
        </p:txBody>
      </p:sp>
    </p:spTree>
    <p:extLst>
      <p:ext uri="{BB962C8B-B14F-4D97-AF65-F5344CB8AC3E}">
        <p14:creationId xmlns:p14="http://schemas.microsoft.com/office/powerpoint/2010/main" val="190221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7A9A-CF05-8AD9-CD30-498974E03436}"/>
              </a:ext>
            </a:extLst>
          </p:cNvPr>
          <p:cNvSpPr>
            <a:spLocks noGrp="1"/>
          </p:cNvSpPr>
          <p:nvPr>
            <p:ph type="title"/>
          </p:nvPr>
        </p:nvSpPr>
        <p:spPr/>
        <p:txBody>
          <a:bodyPr/>
          <a:lstStyle/>
          <a:p>
            <a:r>
              <a:rPr lang="en-US" dirty="0"/>
              <a:t>Abstract Subclass of Concrete Parent</a:t>
            </a:r>
          </a:p>
        </p:txBody>
      </p:sp>
      <p:sp>
        <p:nvSpPr>
          <p:cNvPr id="3" name="Content Placeholder 2">
            <a:extLst>
              <a:ext uri="{FF2B5EF4-FFF2-40B4-BE49-F238E27FC236}">
                <a16:creationId xmlns:a16="http://schemas.microsoft.com/office/drawing/2014/main" id="{481D8A69-3154-6033-E6D7-5BB21C370F37}"/>
              </a:ext>
            </a:extLst>
          </p:cNvPr>
          <p:cNvSpPr>
            <a:spLocks noGrp="1"/>
          </p:cNvSpPr>
          <p:nvPr>
            <p:ph idx="1"/>
          </p:nvPr>
        </p:nvSpPr>
        <p:spPr/>
        <p:txBody>
          <a:bodyPr/>
          <a:lstStyle/>
          <a:p>
            <a:r>
              <a:rPr lang="en-US" dirty="0"/>
              <a:t>A subclass can be abstract even if it derives from a concrete parent class. </a:t>
            </a:r>
          </a:p>
          <a:p>
            <a:r>
              <a:rPr lang="en-US" dirty="0"/>
              <a:t>For example, the Object class is concrete, yet all abstract classes are inherently subclasses of it.</a:t>
            </a:r>
          </a:p>
          <a:p>
            <a:endParaRPr lang="en-US" dirty="0"/>
          </a:p>
          <a:p>
            <a:r>
              <a:rPr lang="en-US" dirty="0"/>
              <a:t>A subclass can override a method from its superclass and define it as abstract.</a:t>
            </a:r>
          </a:p>
          <a:p>
            <a:pPr lvl="1"/>
            <a:r>
              <a:rPr lang="en-US" dirty="0"/>
              <a:t>This is rare, but useful when the superclass’ implementation of the method becomes invalid in the subclass.</a:t>
            </a:r>
          </a:p>
        </p:txBody>
      </p:sp>
      <p:sp>
        <p:nvSpPr>
          <p:cNvPr id="4" name="Slide Number Placeholder 3">
            <a:extLst>
              <a:ext uri="{FF2B5EF4-FFF2-40B4-BE49-F238E27FC236}">
                <a16:creationId xmlns:a16="http://schemas.microsoft.com/office/drawing/2014/main" id="{D842BE11-F9D9-3830-166A-223735385A31}"/>
              </a:ext>
            </a:extLst>
          </p:cNvPr>
          <p:cNvSpPr>
            <a:spLocks noGrp="1"/>
          </p:cNvSpPr>
          <p:nvPr>
            <p:ph type="sldNum" sz="quarter" idx="12"/>
          </p:nvPr>
        </p:nvSpPr>
        <p:spPr/>
        <p:txBody>
          <a:bodyPr/>
          <a:lstStyle/>
          <a:p>
            <a:fld id="{3AF93D60-8F57-409E-BDA5-37416F6514B4}" type="slidenum">
              <a:rPr lang="en-US" smtClean="0"/>
              <a:t>7</a:t>
            </a:fld>
            <a:endParaRPr lang="en-US"/>
          </a:p>
        </p:txBody>
      </p:sp>
    </p:spTree>
    <p:extLst>
      <p:ext uri="{BB962C8B-B14F-4D97-AF65-F5344CB8AC3E}">
        <p14:creationId xmlns:p14="http://schemas.microsoft.com/office/powerpoint/2010/main" val="2465809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705F8-FF88-8C45-3128-482771D095B8}"/>
              </a:ext>
            </a:extLst>
          </p:cNvPr>
          <p:cNvSpPr>
            <a:spLocks noGrp="1"/>
          </p:cNvSpPr>
          <p:nvPr>
            <p:ph type="title"/>
          </p:nvPr>
        </p:nvSpPr>
        <p:spPr/>
        <p:txBody>
          <a:bodyPr/>
          <a:lstStyle/>
          <a:p>
            <a:r>
              <a:rPr lang="en-US" dirty="0"/>
              <a:t>Abstract Class as Type</a:t>
            </a:r>
          </a:p>
        </p:txBody>
      </p:sp>
      <p:sp>
        <p:nvSpPr>
          <p:cNvPr id="3" name="Content Placeholder 2">
            <a:extLst>
              <a:ext uri="{FF2B5EF4-FFF2-40B4-BE49-F238E27FC236}">
                <a16:creationId xmlns:a16="http://schemas.microsoft.com/office/drawing/2014/main" id="{161046AE-C52E-68CC-9AA8-3EF1D5C161C8}"/>
              </a:ext>
            </a:extLst>
          </p:cNvPr>
          <p:cNvSpPr>
            <a:spLocks noGrp="1"/>
          </p:cNvSpPr>
          <p:nvPr>
            <p:ph idx="1"/>
          </p:nvPr>
        </p:nvSpPr>
        <p:spPr/>
        <p:txBody>
          <a:bodyPr/>
          <a:lstStyle/>
          <a:p>
            <a:r>
              <a:rPr lang="en-US" dirty="0"/>
              <a:t>An abstract class cannot be instantiated using new, but it can be used as a data type!</a:t>
            </a:r>
          </a:p>
          <a:p>
            <a:r>
              <a:rPr lang="en-US" dirty="0"/>
              <a:t>For example, Shape[] shapes = new Shape[10]; works, but</a:t>
            </a:r>
          </a:p>
          <a:p>
            <a:r>
              <a:rPr lang="en-US" dirty="0"/>
              <a:t>Shape shapes = new Shape(); doesn’t.</a:t>
            </a:r>
          </a:p>
        </p:txBody>
      </p:sp>
      <p:sp>
        <p:nvSpPr>
          <p:cNvPr id="4" name="Slide Number Placeholder 3">
            <a:extLst>
              <a:ext uri="{FF2B5EF4-FFF2-40B4-BE49-F238E27FC236}">
                <a16:creationId xmlns:a16="http://schemas.microsoft.com/office/drawing/2014/main" id="{35556E7B-636D-0E14-15DB-DF1D77890669}"/>
              </a:ext>
            </a:extLst>
          </p:cNvPr>
          <p:cNvSpPr>
            <a:spLocks noGrp="1"/>
          </p:cNvSpPr>
          <p:nvPr>
            <p:ph type="sldNum" sz="quarter" idx="12"/>
          </p:nvPr>
        </p:nvSpPr>
        <p:spPr/>
        <p:txBody>
          <a:bodyPr/>
          <a:lstStyle/>
          <a:p>
            <a:fld id="{3AF93D60-8F57-409E-BDA5-37416F6514B4}" type="slidenum">
              <a:rPr lang="en-US" smtClean="0"/>
              <a:t>8</a:t>
            </a:fld>
            <a:endParaRPr lang="en-US"/>
          </a:p>
        </p:txBody>
      </p:sp>
      <p:sp>
        <p:nvSpPr>
          <p:cNvPr id="5" name="TextBox 4">
            <a:extLst>
              <a:ext uri="{FF2B5EF4-FFF2-40B4-BE49-F238E27FC236}">
                <a16:creationId xmlns:a16="http://schemas.microsoft.com/office/drawing/2014/main" id="{5AD66250-2CD3-473B-C731-7DF4C7F87B7C}"/>
              </a:ext>
            </a:extLst>
          </p:cNvPr>
          <p:cNvSpPr txBox="1"/>
          <p:nvPr/>
        </p:nvSpPr>
        <p:spPr>
          <a:xfrm>
            <a:off x="7759700" y="5807631"/>
            <a:ext cx="4044697" cy="369332"/>
          </a:xfrm>
          <a:prstGeom prst="rect">
            <a:avLst/>
          </a:prstGeom>
          <a:noFill/>
        </p:spPr>
        <p:txBody>
          <a:bodyPr wrap="none" rtlCol="0">
            <a:spAutoFit/>
          </a:bodyPr>
          <a:lstStyle/>
          <a:p>
            <a:r>
              <a:rPr lang="en-US" b="1" dirty="0">
                <a:solidFill>
                  <a:srgbClr val="FF0000"/>
                </a:solidFill>
              </a:rPr>
              <a:t>Switch to code – </a:t>
            </a:r>
            <a:r>
              <a:rPr lang="en-US" b="1" dirty="0" err="1">
                <a:solidFill>
                  <a:srgbClr val="FF0000"/>
                </a:solidFill>
              </a:rPr>
              <a:t>InDepthAbstractClass</a:t>
            </a:r>
            <a:endParaRPr lang="en-US" dirty="0"/>
          </a:p>
        </p:txBody>
      </p:sp>
    </p:spTree>
    <p:extLst>
      <p:ext uri="{BB962C8B-B14F-4D97-AF65-F5344CB8AC3E}">
        <p14:creationId xmlns:p14="http://schemas.microsoft.com/office/powerpoint/2010/main" val="420646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8D06-5AAE-66A8-E380-5425435999CE}"/>
              </a:ext>
            </a:extLst>
          </p:cNvPr>
          <p:cNvSpPr>
            <a:spLocks noGrp="1"/>
          </p:cNvSpPr>
          <p:nvPr>
            <p:ph type="title"/>
          </p:nvPr>
        </p:nvSpPr>
        <p:spPr/>
        <p:txBody>
          <a:bodyPr/>
          <a:lstStyle/>
          <a:p>
            <a:r>
              <a:rPr lang="en-US" dirty="0"/>
              <a:t>Common Abstract Classes</a:t>
            </a:r>
          </a:p>
        </p:txBody>
      </p:sp>
      <p:sp>
        <p:nvSpPr>
          <p:cNvPr id="3" name="Content Placeholder 2">
            <a:extLst>
              <a:ext uri="{FF2B5EF4-FFF2-40B4-BE49-F238E27FC236}">
                <a16:creationId xmlns:a16="http://schemas.microsoft.com/office/drawing/2014/main" id="{5F6D9675-A551-48B5-43EE-017BB73A3B67}"/>
              </a:ext>
            </a:extLst>
          </p:cNvPr>
          <p:cNvSpPr>
            <a:spLocks noGrp="1"/>
          </p:cNvSpPr>
          <p:nvPr>
            <p:ph idx="1"/>
          </p:nvPr>
        </p:nvSpPr>
        <p:spPr/>
        <p:txBody>
          <a:bodyPr/>
          <a:lstStyle/>
          <a:p>
            <a:r>
              <a:rPr lang="en-US" dirty="0" err="1"/>
              <a:t>java.lang.Number</a:t>
            </a:r>
            <a:r>
              <a:rPr lang="en-US" dirty="0"/>
              <a:t> is an abstract superclass for the numeric wrapper classes</a:t>
            </a:r>
          </a:p>
        </p:txBody>
      </p:sp>
      <p:sp>
        <p:nvSpPr>
          <p:cNvPr id="4" name="Slide Number Placeholder 3">
            <a:extLst>
              <a:ext uri="{FF2B5EF4-FFF2-40B4-BE49-F238E27FC236}">
                <a16:creationId xmlns:a16="http://schemas.microsoft.com/office/drawing/2014/main" id="{ADD1E322-97CF-321D-B471-B34558E0C9FA}"/>
              </a:ext>
            </a:extLst>
          </p:cNvPr>
          <p:cNvSpPr>
            <a:spLocks noGrp="1"/>
          </p:cNvSpPr>
          <p:nvPr>
            <p:ph type="sldNum" sz="quarter" idx="12"/>
          </p:nvPr>
        </p:nvSpPr>
        <p:spPr/>
        <p:txBody>
          <a:bodyPr/>
          <a:lstStyle/>
          <a:p>
            <a:fld id="{3AF93D60-8F57-409E-BDA5-37416F6514B4}" type="slidenum">
              <a:rPr lang="en-US" smtClean="0"/>
              <a:t>9</a:t>
            </a:fld>
            <a:endParaRPr lang="en-US"/>
          </a:p>
        </p:txBody>
      </p:sp>
      <p:pic>
        <p:nvPicPr>
          <p:cNvPr id="5" name="object 3">
            <a:extLst>
              <a:ext uri="{FF2B5EF4-FFF2-40B4-BE49-F238E27FC236}">
                <a16:creationId xmlns:a16="http://schemas.microsoft.com/office/drawing/2014/main" id="{5DBFD27B-F2DC-1A1C-5607-5829926DC139}"/>
              </a:ext>
            </a:extLst>
          </p:cNvPr>
          <p:cNvPicPr/>
          <p:nvPr/>
        </p:nvPicPr>
        <p:blipFill>
          <a:blip r:embed="rId2" cstate="print"/>
          <a:stretch>
            <a:fillRect/>
          </a:stretch>
        </p:blipFill>
        <p:spPr>
          <a:xfrm>
            <a:off x="838200" y="2663296"/>
            <a:ext cx="9909079" cy="3829579"/>
          </a:xfrm>
          <a:prstGeom prst="rect">
            <a:avLst/>
          </a:prstGeom>
        </p:spPr>
      </p:pic>
    </p:spTree>
    <p:extLst>
      <p:ext uri="{BB962C8B-B14F-4D97-AF65-F5344CB8AC3E}">
        <p14:creationId xmlns:p14="http://schemas.microsoft.com/office/powerpoint/2010/main" val="2213291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imes new roma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1528</TotalTime>
  <Words>1858</Words>
  <Application>Microsoft Office PowerPoint</Application>
  <PresentationFormat>Widescreen</PresentationFormat>
  <Paragraphs>224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Courier New</vt:lpstr>
      <vt:lpstr>Times New Roman</vt:lpstr>
      <vt:lpstr>Office Theme</vt:lpstr>
      <vt:lpstr>Lecture 12: Abstract Classes and Interfaces</vt:lpstr>
      <vt:lpstr>Abstract Classes</vt:lpstr>
      <vt:lpstr>Interfaces</vt:lpstr>
      <vt:lpstr>Abstract Class vs Interface</vt:lpstr>
      <vt:lpstr>Abstract Modifier</vt:lpstr>
      <vt:lpstr>Abstract Constructors</vt:lpstr>
      <vt:lpstr>Abstract Subclass of Concrete Parent</vt:lpstr>
      <vt:lpstr>Abstract Class as Type</vt:lpstr>
      <vt:lpstr>Common Abstract Classes</vt:lpstr>
      <vt:lpstr>Common Abstract Classes</vt:lpstr>
      <vt:lpstr>Abstract Calendar Class and its GregorianCalendar Subclass</vt:lpstr>
      <vt:lpstr>GregorianCalendar Class</vt:lpstr>
      <vt:lpstr>Calendar Constants</vt:lpstr>
      <vt:lpstr>Interfaces</vt:lpstr>
      <vt:lpstr>Interfaces</vt:lpstr>
      <vt:lpstr>Conceptual Difference between Abstract Classes and Interfaces</vt:lpstr>
      <vt:lpstr>Defining an Interface</vt:lpstr>
      <vt:lpstr>Omitting Modifiers in Interfaces</vt:lpstr>
      <vt:lpstr>Default Methods</vt:lpstr>
      <vt:lpstr>Interface’s default method vs. Abstract Class’ implemented method</vt:lpstr>
      <vt:lpstr>Multiple Inheritance</vt:lpstr>
      <vt:lpstr>Example: The Comparable Interface</vt:lpstr>
      <vt:lpstr>Implementing from an Interface</vt:lpstr>
      <vt:lpstr>The Comparable Interface</vt:lpstr>
      <vt:lpstr>Examples</vt:lpstr>
      <vt:lpstr>Marker Interfaces</vt:lpstr>
      <vt:lpstr>Shallow vs Deep Copy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Aughdon Breslin</dc:creator>
  <cp:lastModifiedBy>Aughdon Breslin</cp:lastModifiedBy>
  <cp:revision>3</cp:revision>
  <dcterms:created xsi:type="dcterms:W3CDTF">2025-03-01T18:01:51Z</dcterms:created>
  <dcterms:modified xsi:type="dcterms:W3CDTF">2025-03-02T21:00:50Z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2025-03-01T18:40:37Z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b8351eca-3df6-477f-a9aa-d631d4ea4746</vt:lpwstr>
  </property>
  <property fmtid="{D5CDD505-2E9C-101B-9397-08002B2CF9AE}" pid="8" name="MSIP_Label_a73fd474-4f3c-44ed-88fb-5cc4bd2471bf_ContentBits">
    <vt:lpwstr>0</vt:lpwstr>
  </property>
  <property fmtid="{D5CDD505-2E9C-101B-9397-08002B2CF9AE}" pid="9" name="MSIP_Label_a73fd474-4f3c-44ed-88fb-5cc4bd2471bf_Tag">
    <vt:lpwstr>10, 3, 0, 1</vt:lpwstr>
  </property>
</Properties>
</file>