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400800"/>
  <p:notesSz cx="9144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" y="4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8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3328" y="-13208"/>
            <a:ext cx="1617342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721611"/>
            <a:ext cx="482536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8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52118" y="6019771"/>
            <a:ext cx="63817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1665" y="6019771"/>
            <a:ext cx="23240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107" y="2782618"/>
            <a:ext cx="806704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0" dirty="0"/>
              <a:t>Lecture</a:t>
            </a:r>
            <a:r>
              <a:rPr sz="3600" spc="20" dirty="0"/>
              <a:t> </a:t>
            </a:r>
            <a:r>
              <a:rPr sz="3600" spc="40" dirty="0"/>
              <a:t>12:</a:t>
            </a:r>
            <a:r>
              <a:rPr sz="3600" spc="25" dirty="0"/>
              <a:t> </a:t>
            </a:r>
            <a:r>
              <a:rPr sz="3600" spc="20" dirty="0"/>
              <a:t>Abstract</a:t>
            </a:r>
            <a:r>
              <a:rPr sz="3600" spc="25" dirty="0"/>
              <a:t> </a:t>
            </a:r>
            <a:r>
              <a:rPr sz="3600" spc="40" dirty="0"/>
              <a:t>Classes</a:t>
            </a:r>
            <a:r>
              <a:rPr sz="3600" spc="30" dirty="0"/>
              <a:t> </a:t>
            </a:r>
            <a:r>
              <a:rPr sz="3600" spc="45" dirty="0"/>
              <a:t>and</a:t>
            </a:r>
            <a:r>
              <a:rPr sz="3600" spc="30" dirty="0"/>
              <a:t> </a:t>
            </a:r>
            <a:r>
              <a:rPr sz="3600" spc="20" dirty="0"/>
              <a:t>Interfaces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382" y="215391"/>
            <a:ext cx="7338059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abstract</a:t>
            </a:r>
            <a:r>
              <a:rPr spc="-5" dirty="0"/>
              <a:t> class without</a:t>
            </a:r>
            <a:r>
              <a:rPr dirty="0"/>
              <a:t> </a:t>
            </a:r>
            <a:r>
              <a:rPr spc="-25" dirty="0"/>
              <a:t>abstract</a:t>
            </a:r>
            <a:r>
              <a:rPr spc="-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1155"/>
            <a:ext cx="818134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that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contains abstract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must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3000" b="1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abstract.</a:t>
            </a:r>
            <a:endParaRPr sz="3000">
              <a:latin typeface="Times New Roman"/>
              <a:cs typeface="Times New Roman"/>
            </a:endParaRPr>
          </a:p>
          <a:p>
            <a:pPr marL="584200" marR="26797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dirty="0">
                <a:latin typeface="Times New Roman"/>
                <a:cs typeface="Times New Roman"/>
              </a:rPr>
              <a:t>It is also </a:t>
            </a:r>
            <a:r>
              <a:rPr sz="3000" spc="-5" dirty="0">
                <a:latin typeface="Times New Roman"/>
                <a:cs typeface="Times New Roman"/>
              </a:rPr>
              <a:t>possible </a:t>
            </a:r>
            <a:r>
              <a:rPr sz="3000" dirty="0">
                <a:latin typeface="Times New Roman"/>
                <a:cs typeface="Times New Roman"/>
              </a:rPr>
              <a:t>to define an abstract class 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contains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abstract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584200" marR="52197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case,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cannot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instances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operator.</a:t>
            </a:r>
            <a:endParaRPr sz="3000">
              <a:latin typeface="Times New Roman"/>
              <a:cs typeface="Times New Roman"/>
            </a:endParaRPr>
          </a:p>
          <a:p>
            <a:pPr marL="1326515" marR="55880" lvl="1" indent="-571500">
              <a:lnSpc>
                <a:spcPts val="3100"/>
              </a:lnSpc>
              <a:spcBef>
                <a:spcPts val="1714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-5" dirty="0">
                <a:latin typeface="Times New Roman"/>
                <a:cs typeface="Times New Roman"/>
              </a:rPr>
              <a:t>base class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 defining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new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subclass.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86" y="219250"/>
            <a:ext cx="835977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0" dirty="0"/>
              <a:t>Superclass </a:t>
            </a:r>
            <a:r>
              <a:rPr sz="3600" spc="40" dirty="0"/>
              <a:t>of</a:t>
            </a:r>
            <a:r>
              <a:rPr sz="3600" spc="35" dirty="0"/>
              <a:t> </a:t>
            </a:r>
            <a:r>
              <a:rPr sz="3600" spc="20" dirty="0"/>
              <a:t>abstract</a:t>
            </a:r>
            <a:r>
              <a:rPr sz="3600" spc="25" dirty="0"/>
              <a:t> </a:t>
            </a:r>
            <a:r>
              <a:rPr sz="3600" spc="35" dirty="0"/>
              <a:t>class </a:t>
            </a:r>
            <a:r>
              <a:rPr sz="3600" spc="25" dirty="0"/>
              <a:t>may</a:t>
            </a:r>
            <a:r>
              <a:rPr sz="3600" spc="35" dirty="0"/>
              <a:t> </a:t>
            </a:r>
            <a:r>
              <a:rPr sz="3600" spc="50" dirty="0"/>
              <a:t>be</a:t>
            </a:r>
            <a:r>
              <a:rPr sz="3600" spc="20" dirty="0"/>
              <a:t> concrete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621028"/>
            <a:ext cx="8193405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635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subclass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abstract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even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concrete.</a:t>
            </a:r>
            <a:endParaRPr sz="3000">
              <a:latin typeface="Times New Roman"/>
              <a:cs typeface="Times New Roman"/>
            </a:endParaRPr>
          </a:p>
          <a:p>
            <a:pPr marL="1326515" marR="5080" lvl="1" indent="-571500">
              <a:lnSpc>
                <a:spcPts val="3100"/>
              </a:lnSpc>
              <a:spcBef>
                <a:spcPts val="1620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example,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dirty="0">
                <a:latin typeface="Times New Roman"/>
                <a:cs typeface="Times New Roman"/>
              </a:rPr>
              <a:t> is</a:t>
            </a:r>
            <a:r>
              <a:rPr sz="2600" spc="-5" dirty="0">
                <a:latin typeface="Times New Roman"/>
                <a:cs typeface="Times New Roman"/>
              </a:rPr>
              <a:t> concrete,</a:t>
            </a:r>
            <a:r>
              <a:rPr sz="2600" dirty="0">
                <a:latin typeface="Times New Roman"/>
                <a:cs typeface="Times New Roman"/>
              </a:rPr>
              <a:t> but its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subclasses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(e.g.,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GeometricObject</a:t>
            </a:r>
            <a:r>
              <a:rPr sz="2600" spc="-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may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-5" dirty="0">
                <a:latin typeface="Times New Roman"/>
                <a:cs typeface="Times New Roman"/>
              </a:rPr>
              <a:t> abstract.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19250"/>
            <a:ext cx="82181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0" dirty="0"/>
              <a:t>Concrete</a:t>
            </a:r>
            <a:r>
              <a:rPr sz="3600" spc="15" dirty="0"/>
              <a:t> </a:t>
            </a:r>
            <a:r>
              <a:rPr sz="3600" spc="45" dirty="0"/>
              <a:t>method</a:t>
            </a:r>
            <a:r>
              <a:rPr sz="3600" spc="15" dirty="0"/>
              <a:t> </a:t>
            </a:r>
            <a:r>
              <a:rPr sz="3600" spc="35" dirty="0"/>
              <a:t>overridden</a:t>
            </a:r>
            <a:r>
              <a:rPr sz="3600" spc="15" dirty="0"/>
              <a:t> </a:t>
            </a:r>
            <a:r>
              <a:rPr sz="3600" spc="20" dirty="0"/>
              <a:t>to</a:t>
            </a:r>
            <a:r>
              <a:rPr sz="3600" spc="25" dirty="0"/>
              <a:t> </a:t>
            </a:r>
            <a:r>
              <a:rPr sz="3600" spc="50" dirty="0"/>
              <a:t>be</a:t>
            </a:r>
            <a:r>
              <a:rPr sz="3600" spc="10" dirty="0"/>
              <a:t> </a:t>
            </a:r>
            <a:r>
              <a:rPr sz="3600" spc="20" dirty="0"/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456435"/>
            <a:ext cx="839089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475740" indent="-457200" algn="just">
              <a:lnSpc>
                <a:spcPct val="102699"/>
              </a:lnSpc>
              <a:buFont typeface="Wingdings"/>
              <a:buChar char="■"/>
              <a:tabLst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 subclass can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override </a:t>
            </a:r>
            <a:r>
              <a:rPr sz="3000" dirty="0">
                <a:latin typeface="Times New Roman"/>
                <a:cs typeface="Times New Roman"/>
              </a:rPr>
              <a:t>a method from </a:t>
            </a:r>
            <a:r>
              <a:rPr sz="3000" spc="-450" dirty="0">
                <a:latin typeface="Times New Roman"/>
                <a:cs typeface="Times New Roman"/>
              </a:rPr>
              <a:t>its </a:t>
            </a:r>
            <a:r>
              <a:rPr sz="3000" spc="-4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 it abstract.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This is </a:t>
            </a:r>
            <a:r>
              <a:rPr sz="3000" b="1" spc="-10" dirty="0">
                <a:latin typeface="Times New Roman"/>
                <a:cs typeface="Times New Roman"/>
              </a:rPr>
              <a:t>rare</a:t>
            </a:r>
            <a:r>
              <a:rPr sz="3000" spc="-10" dirty="0">
                <a:latin typeface="Times New Roman"/>
                <a:cs typeface="Times New Roman"/>
              </a:rPr>
              <a:t>, </a:t>
            </a:r>
            <a:r>
              <a:rPr sz="3000" dirty="0">
                <a:latin typeface="Times New Roman"/>
                <a:cs typeface="Times New Roman"/>
              </a:rPr>
              <a:t>but useful when the implementation </a:t>
            </a:r>
            <a:r>
              <a:rPr sz="3000" spc="-680" dirty="0">
                <a:latin typeface="Times New Roman"/>
                <a:cs typeface="Times New Roman"/>
              </a:rPr>
              <a:t>of </a:t>
            </a:r>
            <a:r>
              <a:rPr sz="3000" spc="-6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method in the superclass becomes invalid in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subclass.</a:t>
            </a:r>
            <a:endParaRPr sz="3000">
              <a:latin typeface="Times New Roman"/>
              <a:cs typeface="Times New Roman"/>
            </a:endParaRPr>
          </a:p>
          <a:p>
            <a:pPr marL="1212850" lvl="1" indent="-457200" algn="just">
              <a:lnSpc>
                <a:spcPct val="100000"/>
              </a:lnSpc>
              <a:spcBef>
                <a:spcPts val="1600"/>
              </a:spcBef>
              <a:buFont typeface="Wingdings"/>
              <a:buChar char="■"/>
              <a:tabLst>
                <a:tab pos="1212850" algn="l"/>
              </a:tabLst>
            </a:pP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this </a:t>
            </a:r>
            <a:r>
              <a:rPr sz="2600" spc="-5" dirty="0">
                <a:latin typeface="Times New Roman"/>
                <a:cs typeface="Times New Roman"/>
              </a:rPr>
              <a:t>case,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subclass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58" y="106323"/>
            <a:ext cx="836930" cy="304800"/>
          </a:xfrm>
          <a:custGeom>
            <a:avLst/>
            <a:gdLst/>
            <a:ahLst/>
            <a:cxnLst/>
            <a:rect l="l" t="t" r="r" b="b"/>
            <a:pathLst>
              <a:path w="836930" h="304800">
                <a:moveTo>
                  <a:pt x="836802" y="0"/>
                </a:moveTo>
                <a:lnTo>
                  <a:pt x="0" y="0"/>
                </a:lnTo>
                <a:lnTo>
                  <a:pt x="0" y="304800"/>
                </a:lnTo>
                <a:lnTo>
                  <a:pt x="836802" y="304800"/>
                </a:lnTo>
                <a:lnTo>
                  <a:pt x="8368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533" y="80771"/>
            <a:ext cx="63112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314575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sz="2000" spc="-10" dirty="0">
                <a:latin typeface="Calibri"/>
                <a:cs typeface="Calibri"/>
              </a:rPr>
              <a:t>color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latin typeface="Calibri"/>
                <a:cs typeface="Calibri"/>
              </a:rPr>
              <a:t>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 </a:t>
            </a:r>
            <a:r>
              <a:rPr sz="2000" spc="-5" dirty="0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926465" marR="5080" indent="-4572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sz="2000" spc="-3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3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sz="2000" spc="-10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.color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5" dirty="0">
                <a:latin typeface="Calibri"/>
                <a:cs typeface="Calibri"/>
              </a:rPr>
              <a:t>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.filled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51432" y="2544723"/>
            <a:ext cx="109537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@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2B91A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erri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962" y="2823971"/>
            <a:ext cx="4662170" cy="308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53060" marR="912494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getArea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2000" spc="-5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353060" marR="229235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getPerimeter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 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sz="2000" spc="-10" dirty="0">
                <a:latin typeface="Calibri"/>
                <a:cs typeface="Calibri"/>
              </a:rPr>
              <a:t>();</a:t>
            </a:r>
            <a:r>
              <a:rPr sz="2000" dirty="0"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Circle</a:t>
            </a:r>
            <a:r>
              <a:rPr sz="20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radius;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sz="2000" spc="-5" dirty="0">
                <a:latin typeface="Calibri"/>
                <a:cs typeface="Calibri"/>
              </a:rPr>
              <a:t>()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{..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3031" y="727963"/>
            <a:ext cx="8413115" cy="496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TestGeometricObject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1800" spc="-10" dirty="0">
                <a:latin typeface="Calibri"/>
                <a:cs typeface="Calibri"/>
              </a:rPr>
              <a:t>){</a:t>
            </a:r>
            <a:endParaRPr sz="1800">
              <a:latin typeface="Calibri"/>
              <a:cs typeface="Calibri"/>
            </a:endParaRPr>
          </a:p>
          <a:p>
            <a:pPr marL="927100" marR="1838960">
              <a:lnSpc>
                <a:spcPct val="99400"/>
              </a:lnSpc>
              <a:spcBef>
                <a:spcPts val="60"/>
              </a:spcBef>
            </a:pP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GeometricObject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sz="1800" spc="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GeometricObject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sz="1800" spc="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Rectangle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objects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same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area?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927100" marR="3550285" indent="457200">
              <a:lnSpc>
                <a:spcPct val="99400"/>
              </a:lnSpc>
              <a:spcBef>
                <a:spcPts val="60"/>
              </a:spcBef>
            </a:pP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equalArea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sz="1800" spc="-5" dirty="0">
                <a:latin typeface="Calibri"/>
                <a:cs typeface="Calibri"/>
              </a:rPr>
              <a:t>));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geoObject1</a:t>
            </a:r>
            <a:r>
              <a:rPr sz="1800" spc="-5" dirty="0">
                <a:latin typeface="Calibri"/>
                <a:cs typeface="Calibri"/>
              </a:rPr>
              <a:t>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geoObject2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dirty="0">
                <a:latin typeface="Calibri"/>
                <a:cs typeface="Calibri"/>
              </a:rPr>
              <a:t> 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927100" marR="5080" indent="-457200">
              <a:lnSpc>
                <a:spcPct val="1022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sz="1800" spc="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equalArea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1800" spc="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1800" spc="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object2</a:t>
            </a:r>
            <a:r>
              <a:rPr sz="1800" spc="-5" dirty="0">
                <a:latin typeface="Calibri"/>
                <a:cs typeface="Calibri"/>
              </a:rPr>
              <a:t>){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sz="18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object1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object2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1800" spc="-5" dirty="0">
                <a:latin typeface="Calibri"/>
                <a:cs typeface="Calibri"/>
              </a:rPr>
              <a:t>();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927100" marR="1599565" indent="-457200">
              <a:lnSpc>
                <a:spcPct val="1022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displayGeometricObject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  <a:p>
            <a:pPr marL="927100" marR="1463675">
              <a:lnSpc>
                <a:spcPts val="2090"/>
              </a:lnSpc>
              <a:spcBef>
                <a:spcPts val="180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area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1800" spc="-5" dirty="0">
                <a:latin typeface="Calibri"/>
                <a:cs typeface="Calibri"/>
              </a:rPr>
              <a:t>());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perimeter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object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sz="1800" spc="-5" dirty="0">
                <a:latin typeface="Calibri"/>
                <a:cs typeface="Calibri"/>
              </a:rPr>
              <a:t>());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55" y="1693597"/>
            <a:ext cx="6555634" cy="290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004" y="0"/>
            <a:ext cx="399796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20" dirty="0"/>
              <a:t>abstract</a:t>
            </a:r>
            <a:r>
              <a:rPr sz="3600" dirty="0"/>
              <a:t> </a:t>
            </a:r>
            <a:r>
              <a:rPr sz="3600" spc="35" dirty="0"/>
              <a:t>class</a:t>
            </a:r>
            <a:r>
              <a:rPr sz="3600" spc="15" dirty="0"/>
              <a:t> </a:t>
            </a:r>
            <a:r>
              <a:rPr sz="3600" spc="40" dirty="0"/>
              <a:t>as</a:t>
            </a:r>
            <a:r>
              <a:rPr sz="3600" spc="10" dirty="0"/>
              <a:t> </a:t>
            </a:r>
            <a:r>
              <a:rPr sz="3600" spc="40" dirty="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087628"/>
            <a:ext cx="823722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15" dirty="0">
                <a:latin typeface="Times New Roman"/>
                <a:cs typeface="Times New Roman"/>
              </a:rPr>
              <a:t>Remember, </a:t>
            </a:r>
            <a:r>
              <a:rPr sz="3000" dirty="0">
                <a:latin typeface="Times New Roman"/>
                <a:cs typeface="Times New Roman"/>
              </a:rPr>
              <a:t>an abstract class cannot be instantiated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operator.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But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 used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type.</a:t>
            </a:r>
            <a:endParaRPr sz="30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1685"/>
              </a:spcBef>
              <a:tabLst>
                <a:tab pos="4999990" algn="l"/>
              </a:tabLst>
            </a:pPr>
            <a:r>
              <a:rPr sz="2800" spc="-5" dirty="0">
                <a:latin typeface="Times New Roman"/>
                <a:cs typeface="Times New Roman"/>
              </a:rPr>
              <a:t>GeometricObject[]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new	GeometricObject[10];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5" dirty="0"/>
              <a:t> the</a:t>
            </a:r>
            <a:r>
              <a:rPr spc="-20" dirty="0"/>
              <a:t> Abstract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0" y="2180306"/>
            <a:ext cx="8963890" cy="28968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4401" y="5181600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Times New Roman"/>
                <a:cs typeface="Times New Roman"/>
              </a:rPr>
              <a:t>LargestNumbers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770635"/>
            <a:ext cx="778129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2699"/>
              </a:lnSpc>
              <a:buFont typeface="Arial"/>
              <a:buChar char="•"/>
              <a:tabLst>
                <a:tab pos="298450" algn="l"/>
              </a:tabLst>
            </a:pP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numeric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wrapper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050" y="1921521"/>
            <a:ext cx="2724150" cy="163131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138430">
              <a:lnSpc>
                <a:spcPct val="100000"/>
              </a:lnSpc>
              <a:spcBef>
                <a:spcPts val="270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byteVaue()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shortValue()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call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intValue()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cast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result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short,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respectively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93139" y="5847350"/>
            <a:ext cx="153733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sz="1800" spc="-5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;}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8739" y="6127767"/>
            <a:ext cx="977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5" dirty="0"/>
              <a:t> the</a:t>
            </a:r>
            <a:r>
              <a:rPr spc="-20" dirty="0"/>
              <a:t> Abstract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0427"/>
            <a:ext cx="3936365" cy="11258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57734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java.util.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sz="1800" spc="-15" dirty="0">
                <a:latin typeface="Calibri"/>
                <a:cs typeface="Calibri"/>
              </a:rPr>
              <a:t>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java.math.*;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LargestNumber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80415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solidFill>
                  <a:srgbClr val="2B91AF"/>
                </a:solidFill>
              </a:rPr>
              <a:t>ArrayList</a:t>
            </a:r>
            <a:r>
              <a:rPr spc="-10" dirty="0">
                <a:solidFill>
                  <a:srgbClr val="000000"/>
                </a:solidFill>
              </a:rPr>
              <a:t>&lt;</a:t>
            </a:r>
            <a:r>
              <a:rPr spc="-10" dirty="0">
                <a:solidFill>
                  <a:srgbClr val="2B91AF"/>
                </a:solidFill>
              </a:rPr>
              <a:t>Number</a:t>
            </a:r>
            <a:r>
              <a:rPr spc="-10" dirty="0">
                <a:solidFill>
                  <a:srgbClr val="000000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1F377F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spc="-5" dirty="0">
                <a:solidFill>
                  <a:srgbClr val="8F08C4"/>
                </a:solidFill>
              </a:rPr>
              <a:t>new</a:t>
            </a:r>
            <a:r>
              <a:rPr spc="5" dirty="0">
                <a:solidFill>
                  <a:srgbClr val="8F08C4"/>
                </a:solidFill>
              </a:rPr>
              <a:t> </a:t>
            </a:r>
            <a:r>
              <a:rPr spc="-10" dirty="0">
                <a:solidFill>
                  <a:srgbClr val="74531F"/>
                </a:solidFill>
              </a:rPr>
              <a:t>ArrayList</a:t>
            </a:r>
            <a:r>
              <a:rPr spc="-10" dirty="0">
                <a:solidFill>
                  <a:srgbClr val="000000"/>
                </a:solidFill>
              </a:rPr>
              <a:t>&lt;&gt;(); </a:t>
            </a:r>
            <a:r>
              <a:rPr spc="-3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74531F"/>
                </a:solidFill>
              </a:rPr>
              <a:t>add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098658"/>
                </a:solidFill>
              </a:rPr>
              <a:t>45</a:t>
            </a:r>
            <a:r>
              <a:rPr spc="-5" dirty="0">
                <a:solidFill>
                  <a:srgbClr val="000000"/>
                </a:solidFill>
              </a:rPr>
              <a:t>);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/>
              <a:t>//</a:t>
            </a:r>
            <a:r>
              <a:rPr spc="5" dirty="0"/>
              <a:t> </a:t>
            </a:r>
            <a:r>
              <a:rPr spc="-5" dirty="0"/>
              <a:t>Add</a:t>
            </a:r>
            <a:r>
              <a:rPr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10" dirty="0"/>
              <a:t>integer </a:t>
            </a:r>
            <a:r>
              <a:rPr spc="-5" dirty="0"/>
              <a:t> </a:t>
            </a:r>
            <a:r>
              <a:rPr spc="-5" dirty="0">
                <a:solidFill>
                  <a:srgbClr val="000000"/>
                </a:solidFill>
              </a:rPr>
              <a:t>list.add</a:t>
            </a:r>
            <a:r>
              <a:rPr spc="-5" dirty="0"/>
              <a:t>(3445.53);</a:t>
            </a:r>
            <a:r>
              <a:rPr spc="5" dirty="0"/>
              <a:t> </a:t>
            </a:r>
            <a:r>
              <a:rPr dirty="0"/>
              <a:t>//</a:t>
            </a:r>
            <a:r>
              <a:rPr spc="5" dirty="0"/>
              <a:t> </a:t>
            </a:r>
            <a:r>
              <a:rPr spc="-5" dirty="0"/>
              <a:t>Add</a:t>
            </a:r>
            <a:r>
              <a:rPr dirty="0"/>
              <a:t> a double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//</a:t>
            </a:r>
            <a:r>
              <a:rPr spc="-5" dirty="0"/>
              <a:t> </a:t>
            </a:r>
            <a:r>
              <a:rPr dirty="0"/>
              <a:t>Add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BigInteger</a:t>
            </a: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pc="-5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74531F"/>
                </a:solidFill>
              </a:rPr>
              <a:t>add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8F08C4"/>
                </a:solidFill>
              </a:rPr>
              <a:t>new</a:t>
            </a:r>
            <a:r>
              <a:rPr spc="15" dirty="0">
                <a:solidFill>
                  <a:srgbClr val="8F08C4"/>
                </a:solidFill>
              </a:rPr>
              <a:t> </a:t>
            </a:r>
            <a:r>
              <a:rPr spc="-5" dirty="0">
                <a:solidFill>
                  <a:srgbClr val="74531F"/>
                </a:solidFill>
              </a:rPr>
              <a:t>BigInteger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E21F1F"/>
                </a:solidFill>
              </a:rPr>
              <a:t>"</a:t>
            </a:r>
            <a:r>
              <a:rPr spc="-5" dirty="0">
                <a:solidFill>
                  <a:srgbClr val="A31515"/>
                </a:solidFill>
              </a:rPr>
              <a:t>3432323234344343101</a:t>
            </a:r>
            <a:r>
              <a:rPr spc="-5" dirty="0">
                <a:solidFill>
                  <a:srgbClr val="E21F1F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));</a:t>
            </a:r>
          </a:p>
          <a:p>
            <a:pPr marL="12700">
              <a:lnSpc>
                <a:spcPts val="2125"/>
              </a:lnSpc>
            </a:pPr>
            <a:r>
              <a:rPr dirty="0"/>
              <a:t>//</a:t>
            </a:r>
            <a:r>
              <a:rPr spc="-5" dirty="0"/>
              <a:t> </a:t>
            </a:r>
            <a:r>
              <a:rPr dirty="0"/>
              <a:t>Add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BigDecimal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3373628"/>
            <a:ext cx="577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7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BigDecimal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2.0909090989091343433344343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38804"/>
            <a:ext cx="665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largest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2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));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19220"/>
            <a:ext cx="6113780" cy="19519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18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||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sz="1800" spc="-2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 marR="2904490">
              <a:lnSpc>
                <a:spcPts val="2090"/>
              </a:lnSpc>
              <a:spcBef>
                <a:spcPts val="175"/>
              </a:spcBef>
            </a:pP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F08C4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int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sz="1800" spc="-10" dirty="0">
                <a:latin typeface="Calibri"/>
                <a:cs typeface="Calibri"/>
              </a:rPr>
              <a:t>();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++)</a:t>
            </a:r>
            <a:endParaRPr sz="1800">
              <a:latin typeface="Calibri"/>
              <a:cs typeface="Calibri"/>
            </a:endParaRPr>
          </a:p>
          <a:p>
            <a:pPr marL="1383665" marR="394970" indent="-457200">
              <a:lnSpc>
                <a:spcPts val="2210"/>
              </a:lnSpc>
              <a:spcBef>
                <a:spcPts val="20"/>
              </a:spcBef>
            </a:pP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sz="1800" spc="-15" dirty="0">
                <a:latin typeface="Calibri"/>
                <a:cs typeface="Calibri"/>
              </a:rPr>
              <a:t>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sz="1800" spc="-10" dirty="0">
                <a:latin typeface="Calibri"/>
                <a:cs typeface="Calibri"/>
              </a:rPr>
              <a:t>())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197" y="1928295"/>
            <a:ext cx="2209800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318135" algn="just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array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0" y="3035757"/>
            <a:ext cx="22098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 marR="244475">
              <a:lnSpc>
                <a:spcPts val="2090"/>
              </a:lnSpc>
              <a:spcBef>
                <a:spcPts val="390"/>
              </a:spcBef>
            </a:pP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Invoke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getLargestNumber()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094" y="5007564"/>
            <a:ext cx="2209800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doubleValue()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266" y="93471"/>
            <a:ext cx="73164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20" dirty="0"/>
              <a:t> </a:t>
            </a:r>
            <a:r>
              <a:rPr dirty="0"/>
              <a:t>Study:</a:t>
            </a:r>
            <a:r>
              <a:rPr spc="-5" dirty="0"/>
              <a:t> the</a:t>
            </a:r>
            <a:r>
              <a:rPr spc="-20" dirty="0"/>
              <a:t> Abstract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30427"/>
            <a:ext cx="3936365" cy="11258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57734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java.util.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sz="1800" spc="-15" dirty="0">
                <a:latin typeface="Calibri"/>
                <a:cs typeface="Calibri"/>
              </a:rPr>
              <a:t>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java.math.*;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LargestNumber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780415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solidFill>
                  <a:srgbClr val="2B91AF"/>
                </a:solidFill>
              </a:rPr>
              <a:t>ArrayList</a:t>
            </a:r>
            <a:r>
              <a:rPr spc="-10" dirty="0">
                <a:solidFill>
                  <a:srgbClr val="000000"/>
                </a:solidFill>
              </a:rPr>
              <a:t>&lt;</a:t>
            </a:r>
            <a:r>
              <a:rPr spc="-10" dirty="0">
                <a:solidFill>
                  <a:srgbClr val="2B91AF"/>
                </a:solidFill>
              </a:rPr>
              <a:t>Number</a:t>
            </a:r>
            <a:r>
              <a:rPr spc="-10" dirty="0">
                <a:solidFill>
                  <a:srgbClr val="000000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1F377F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spc="-5" dirty="0">
                <a:solidFill>
                  <a:srgbClr val="8F08C4"/>
                </a:solidFill>
              </a:rPr>
              <a:t>new</a:t>
            </a:r>
            <a:r>
              <a:rPr spc="5" dirty="0">
                <a:solidFill>
                  <a:srgbClr val="8F08C4"/>
                </a:solidFill>
              </a:rPr>
              <a:t> </a:t>
            </a:r>
            <a:r>
              <a:rPr spc="-10" dirty="0">
                <a:solidFill>
                  <a:srgbClr val="74531F"/>
                </a:solidFill>
              </a:rPr>
              <a:t>ArrayList</a:t>
            </a:r>
            <a:r>
              <a:rPr spc="-10" dirty="0">
                <a:solidFill>
                  <a:srgbClr val="000000"/>
                </a:solidFill>
              </a:rPr>
              <a:t>&lt;&gt;(); </a:t>
            </a:r>
            <a:r>
              <a:rPr spc="-3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74531F"/>
                </a:solidFill>
              </a:rPr>
              <a:t>add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098658"/>
                </a:solidFill>
              </a:rPr>
              <a:t>45</a:t>
            </a:r>
            <a:r>
              <a:rPr spc="-5" dirty="0">
                <a:solidFill>
                  <a:srgbClr val="000000"/>
                </a:solidFill>
              </a:rPr>
              <a:t>);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/>
              <a:t>//</a:t>
            </a:r>
            <a:r>
              <a:rPr spc="5" dirty="0"/>
              <a:t> </a:t>
            </a:r>
            <a:r>
              <a:rPr spc="-5" dirty="0"/>
              <a:t>Add</a:t>
            </a:r>
            <a:r>
              <a:rPr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10" dirty="0"/>
              <a:t>integer </a:t>
            </a:r>
            <a:r>
              <a:rPr spc="-5" dirty="0"/>
              <a:t> </a:t>
            </a:r>
            <a:r>
              <a:rPr spc="-5" dirty="0">
                <a:solidFill>
                  <a:srgbClr val="000000"/>
                </a:solidFill>
              </a:rPr>
              <a:t>list.add</a:t>
            </a:r>
            <a:r>
              <a:rPr spc="-5" dirty="0"/>
              <a:t>(3445.53);</a:t>
            </a:r>
            <a:r>
              <a:rPr spc="5" dirty="0"/>
              <a:t> </a:t>
            </a:r>
            <a:r>
              <a:rPr dirty="0"/>
              <a:t>//</a:t>
            </a:r>
            <a:r>
              <a:rPr spc="5" dirty="0"/>
              <a:t> </a:t>
            </a:r>
            <a:r>
              <a:rPr spc="-5" dirty="0"/>
              <a:t>Add</a:t>
            </a:r>
            <a:r>
              <a:rPr dirty="0"/>
              <a:t> a double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//</a:t>
            </a:r>
            <a:r>
              <a:rPr spc="-10" dirty="0"/>
              <a:t> </a:t>
            </a:r>
            <a:r>
              <a:rPr spc="-5" dirty="0"/>
              <a:t>Add </a:t>
            </a:r>
            <a:r>
              <a:rPr dirty="0"/>
              <a:t>a</a:t>
            </a:r>
            <a:r>
              <a:rPr spc="-10" dirty="0"/>
              <a:t> BigInteger</a:t>
            </a: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pc="-5" dirty="0">
                <a:solidFill>
                  <a:srgbClr val="1F377F"/>
                </a:solidFill>
              </a:rPr>
              <a:t>list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74531F"/>
                </a:solidFill>
              </a:rPr>
              <a:t>add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8F08C4"/>
                </a:solidFill>
              </a:rPr>
              <a:t>new</a:t>
            </a:r>
            <a:r>
              <a:rPr spc="15" dirty="0">
                <a:solidFill>
                  <a:srgbClr val="8F08C4"/>
                </a:solidFill>
              </a:rPr>
              <a:t> </a:t>
            </a:r>
            <a:r>
              <a:rPr spc="-5" dirty="0">
                <a:solidFill>
                  <a:srgbClr val="74531F"/>
                </a:solidFill>
              </a:rPr>
              <a:t>BigInteger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E21F1F"/>
                </a:solidFill>
              </a:rPr>
              <a:t>"</a:t>
            </a:r>
            <a:r>
              <a:rPr spc="-5" dirty="0">
                <a:solidFill>
                  <a:srgbClr val="A31515"/>
                </a:solidFill>
              </a:rPr>
              <a:t>3432323234344343101</a:t>
            </a:r>
            <a:r>
              <a:rPr spc="-5" dirty="0">
                <a:solidFill>
                  <a:srgbClr val="E21F1F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));</a:t>
            </a:r>
          </a:p>
          <a:p>
            <a:pPr marL="12700">
              <a:lnSpc>
                <a:spcPts val="2125"/>
              </a:lnSpc>
            </a:pPr>
            <a:r>
              <a:rPr dirty="0"/>
              <a:t>//</a:t>
            </a:r>
            <a:r>
              <a:rPr spc="-10" dirty="0"/>
              <a:t> </a:t>
            </a:r>
            <a:r>
              <a:rPr spc="-5" dirty="0"/>
              <a:t>Add </a:t>
            </a:r>
            <a:r>
              <a:rPr dirty="0"/>
              <a:t>a</a:t>
            </a:r>
            <a:r>
              <a:rPr spc="-5" dirty="0"/>
              <a:t> BigDecimal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3373628"/>
            <a:ext cx="577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7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BigDecimal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2.0909090989091343433344343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38804"/>
            <a:ext cx="665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largest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2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1F377F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));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19220"/>
            <a:ext cx="6113780" cy="13912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getLargestNumber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ArrayList</a:t>
            </a: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18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||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size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90"/>
              </a:lnSpc>
            </a:pP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sz="1800" spc="-2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 marR="2922270">
              <a:lnSpc>
                <a:spcPts val="2090"/>
              </a:lnSpc>
              <a:spcBef>
                <a:spcPts val="175"/>
              </a:spcBef>
            </a:pP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8F08C4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197" y="1928295"/>
            <a:ext cx="2209800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318135" algn="just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array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0" y="3035757"/>
            <a:ext cx="22098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 marR="244475">
              <a:lnSpc>
                <a:spcPts val="2090"/>
              </a:lnSpc>
              <a:spcBef>
                <a:spcPts val="390"/>
              </a:spcBef>
            </a:pP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Invoke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getLargestNumber()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853" y="5034042"/>
            <a:ext cx="656335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  <a:tabLst>
                <a:tab pos="5914390" algn="l"/>
              </a:tabLst>
            </a:pPr>
            <a:r>
              <a:rPr sz="1800" dirty="0">
                <a:solidFill>
                  <a:srgbClr val="8F08C4"/>
                </a:solidFill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t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li</a:t>
            </a:r>
            <a:r>
              <a:rPr sz="1800" spc="-25" dirty="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si</a:t>
            </a:r>
            <a:r>
              <a:rPr sz="1800" spc="-40" dirty="0">
                <a:solidFill>
                  <a:srgbClr val="74531F"/>
                </a:solidFill>
                <a:latin typeface="Calibri"/>
                <a:cs typeface="Calibri"/>
              </a:rPr>
              <a:t>z</a:t>
            </a:r>
            <a:r>
              <a:rPr sz="1800" spc="5" dirty="0">
                <a:solidFill>
                  <a:srgbClr val="74531F"/>
                </a:solidFill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();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+)	</a:t>
            </a:r>
            <a:r>
              <a:rPr sz="2700" baseline="-4629" dirty="0">
                <a:solidFill>
                  <a:srgbClr val="FF0000"/>
                </a:solidFill>
                <a:latin typeface="Calibri"/>
                <a:cs typeface="Calibri"/>
              </a:rPr>
              <a:t>doub</a:t>
            </a:r>
            <a:r>
              <a:rPr sz="2700" spc="-7" baseline="-462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aseline="-462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700" baseline="-4629">
              <a:latin typeface="Calibri"/>
              <a:cs typeface="Calibri"/>
            </a:endParaRPr>
          </a:p>
          <a:p>
            <a:pPr marL="848994" marR="1379220" indent="-457200">
              <a:lnSpc>
                <a:spcPct val="102200"/>
              </a:lnSpc>
            </a:pP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sz="1800" spc="-15" dirty="0">
                <a:latin typeface="Calibri"/>
                <a:cs typeface="Calibri"/>
              </a:rPr>
              <a:t>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doubleValue</a:t>
            </a:r>
            <a:r>
              <a:rPr sz="1800" spc="-10" dirty="0">
                <a:latin typeface="Calibri"/>
                <a:cs typeface="Calibri"/>
              </a:rPr>
              <a:t>())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4094" y="5007564"/>
            <a:ext cx="2209800" cy="369570"/>
          </a:xfrm>
          <a:custGeom>
            <a:avLst/>
            <a:gdLst/>
            <a:ahLst/>
            <a:cxnLst/>
            <a:rect l="l" t="t" r="r" b="b"/>
            <a:pathLst>
              <a:path w="2209800" h="369570">
                <a:moveTo>
                  <a:pt x="0" y="0"/>
                </a:moveTo>
                <a:lnTo>
                  <a:pt x="2209800" y="0"/>
                </a:lnTo>
                <a:lnTo>
                  <a:pt x="22098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2025" y="5028691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105934"/>
            <a:ext cx="6616700" cy="6604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93139" y="5847350"/>
            <a:ext cx="153733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8F08C4"/>
                </a:solidFill>
                <a:latin typeface="Calibri"/>
                <a:cs typeface="Calibri"/>
              </a:rPr>
              <a:t>return</a:t>
            </a:r>
            <a:r>
              <a:rPr sz="1800" spc="-5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;}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8739" y="6127767"/>
            <a:ext cx="977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293" y="2782618"/>
            <a:ext cx="305054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20" dirty="0"/>
              <a:t>Abstract</a:t>
            </a:r>
            <a:r>
              <a:rPr sz="3600" spc="-30" dirty="0"/>
              <a:t> </a:t>
            </a:r>
            <a:r>
              <a:rPr sz="3600" spc="35" dirty="0"/>
              <a:t>Classes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fld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247" y="0"/>
            <a:ext cx="6597015" cy="10985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90880" marR="5080" indent="-678815">
              <a:lnSpc>
                <a:spcPts val="4010"/>
              </a:lnSpc>
              <a:spcBef>
                <a:spcPts val="590"/>
              </a:spcBef>
            </a:pPr>
            <a:r>
              <a:rPr spc="-5" dirty="0"/>
              <a:t>The </a:t>
            </a:r>
            <a:r>
              <a:rPr spc="-25" dirty="0"/>
              <a:t>Abstract </a:t>
            </a:r>
            <a:r>
              <a:rPr spc="-5" dirty="0"/>
              <a:t>Calendar </a:t>
            </a:r>
            <a:r>
              <a:rPr spc="-10" dirty="0"/>
              <a:t>Class </a:t>
            </a:r>
            <a:r>
              <a:rPr spc="-5" dirty="0"/>
              <a:t>and Its </a:t>
            </a:r>
            <a:r>
              <a:rPr spc="-825" dirty="0"/>
              <a:t> </a:t>
            </a:r>
            <a:r>
              <a:rPr spc="-10" dirty="0"/>
              <a:t>GregorianCalendar</a:t>
            </a:r>
            <a:r>
              <a:rPr spc="-5" dirty="0"/>
              <a:t> subclass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" y="1403350"/>
            <a:ext cx="9061450" cy="4667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097" y="0"/>
            <a:ext cx="6604000" cy="1087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691515" marR="5080" indent="-679450">
              <a:lnSpc>
                <a:spcPts val="4010"/>
              </a:lnSpc>
              <a:spcBef>
                <a:spcPts val="520"/>
              </a:spcBef>
            </a:pPr>
            <a:r>
              <a:rPr sz="3600" spc="45" dirty="0"/>
              <a:t>The</a:t>
            </a:r>
            <a:r>
              <a:rPr sz="3600" spc="5" dirty="0"/>
              <a:t> </a:t>
            </a:r>
            <a:r>
              <a:rPr sz="3600" spc="20" dirty="0"/>
              <a:t>Abstract</a:t>
            </a:r>
            <a:r>
              <a:rPr sz="3600" spc="15" dirty="0"/>
              <a:t> </a:t>
            </a:r>
            <a:r>
              <a:rPr sz="3600" spc="40" dirty="0"/>
              <a:t>Calendar</a:t>
            </a:r>
            <a:r>
              <a:rPr sz="3600" spc="15" dirty="0"/>
              <a:t> </a:t>
            </a:r>
            <a:r>
              <a:rPr sz="3600" spc="35" dirty="0"/>
              <a:t>Class</a:t>
            </a:r>
            <a:r>
              <a:rPr sz="3600" spc="20" dirty="0"/>
              <a:t> </a:t>
            </a:r>
            <a:r>
              <a:rPr sz="3600" spc="45" dirty="0"/>
              <a:t>and</a:t>
            </a:r>
            <a:r>
              <a:rPr sz="3600" spc="20" dirty="0"/>
              <a:t> </a:t>
            </a:r>
            <a:r>
              <a:rPr sz="3600" spc="25" dirty="0"/>
              <a:t>Its </a:t>
            </a:r>
            <a:r>
              <a:rPr sz="3600" spc="-800" dirty="0"/>
              <a:t> </a:t>
            </a:r>
            <a:r>
              <a:rPr sz="3600" spc="35" dirty="0"/>
              <a:t>GregorianCalendar</a:t>
            </a:r>
            <a:r>
              <a:rPr sz="3600" spc="20" dirty="0"/>
              <a:t> </a:t>
            </a:r>
            <a:r>
              <a:rPr sz="3600" spc="40" dirty="0"/>
              <a:t>subclass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993140"/>
            <a:ext cx="8460105" cy="4710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469900" marR="372745" indent="-457200">
              <a:lnSpc>
                <a:spcPts val="3290"/>
              </a:lnSpc>
              <a:spcBef>
                <a:spcPts val="46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instance of </a:t>
            </a:r>
            <a:r>
              <a:rPr sz="3000" b="1" spc="-15" dirty="0">
                <a:latin typeface="Calibri"/>
                <a:cs typeface="Calibri"/>
              </a:rPr>
              <a:t>java.util.Date </a:t>
            </a:r>
            <a:r>
              <a:rPr sz="3000" dirty="0">
                <a:latin typeface="Times New Roman"/>
                <a:cs typeface="Times New Roman"/>
              </a:rPr>
              <a:t>represents a specific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instant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millisecond</a:t>
            </a:r>
            <a:r>
              <a:rPr sz="3000" i="1" spc="-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Times New Roman"/>
                <a:cs typeface="Times New Roman"/>
              </a:rPr>
              <a:t>precision</a:t>
            </a:r>
            <a:r>
              <a:rPr sz="3000" spc="-1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000"/>
              </a:lnSpc>
              <a:spcBef>
                <a:spcPts val="12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b="1" spc="-10" dirty="0">
                <a:latin typeface="Calibri"/>
                <a:cs typeface="Calibri"/>
              </a:rPr>
              <a:t>java.util.Calendar </a:t>
            </a:r>
            <a:r>
              <a:rPr sz="3000" dirty="0">
                <a:latin typeface="Times New Roman"/>
                <a:cs typeface="Times New Roman"/>
              </a:rPr>
              <a:t>is an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abstract base class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extracting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detailed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information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alibri"/>
                <a:cs typeface="Calibri"/>
              </a:rPr>
              <a:t>year,</a:t>
            </a:r>
            <a:r>
              <a:rPr sz="3000" spc="-10" dirty="0">
                <a:latin typeface="Calibri"/>
                <a:cs typeface="Calibri"/>
              </a:rPr>
              <a:t> month,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date,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hour,</a:t>
            </a:r>
            <a:r>
              <a:rPr sz="3000" spc="-10" dirty="0">
                <a:latin typeface="Calibri"/>
                <a:cs typeface="Calibri"/>
              </a:rPr>
              <a:t> minute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10" dirty="0">
                <a:latin typeface="Calibri"/>
                <a:cs typeface="Calibri"/>
              </a:rPr>
              <a:t>second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Date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object.</a:t>
            </a:r>
            <a:endParaRPr sz="3000">
              <a:latin typeface="Times New Roman"/>
              <a:cs typeface="Times New Roman"/>
            </a:endParaRPr>
          </a:p>
          <a:p>
            <a:pPr marL="469900" marR="104775" indent="-457200">
              <a:lnSpc>
                <a:spcPct val="89000"/>
              </a:lnSpc>
              <a:spcBef>
                <a:spcPts val="15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Subclasses </a:t>
            </a:r>
            <a:r>
              <a:rPr sz="3000" dirty="0">
                <a:latin typeface="Times New Roman"/>
                <a:cs typeface="Times New Roman"/>
              </a:rPr>
              <a:t>of Calendar can implement specific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calendar </a:t>
            </a:r>
            <a:r>
              <a:rPr sz="3000" spc="-5" dirty="0">
                <a:latin typeface="Times New Roman"/>
                <a:cs typeface="Times New Roman"/>
              </a:rPr>
              <a:t>systems</a:t>
            </a:r>
            <a:r>
              <a:rPr sz="3000" dirty="0">
                <a:latin typeface="Times New Roman"/>
                <a:cs typeface="Times New Roman"/>
              </a:rPr>
              <a:t> such as </a:t>
            </a:r>
            <a:r>
              <a:rPr sz="3000" spc="-10" dirty="0">
                <a:latin typeface="Calibri"/>
                <a:cs typeface="Calibri"/>
              </a:rPr>
              <a:t>Gregorian </a:t>
            </a:r>
            <a:r>
              <a:rPr sz="3000" spc="-40" dirty="0">
                <a:latin typeface="Calibri"/>
                <a:cs typeface="Calibri"/>
              </a:rPr>
              <a:t>calendar,</a:t>
            </a:r>
            <a:r>
              <a:rPr sz="3000" spc="-5" dirty="0">
                <a:latin typeface="Calibri"/>
                <a:cs typeface="Calibri"/>
              </a:rPr>
              <a:t> Lunar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Calendar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Calibri"/>
                <a:cs typeface="Calibri"/>
              </a:rPr>
              <a:t>Jewish</a:t>
            </a:r>
            <a:r>
              <a:rPr sz="3000" spc="-10" dirty="0">
                <a:latin typeface="Calibri"/>
                <a:cs typeface="Calibri"/>
              </a:rPr>
              <a:t> calendar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ts val="3395"/>
              </a:lnSpc>
              <a:spcBef>
                <a:spcPts val="11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20" dirty="0">
                <a:latin typeface="Times New Roman"/>
                <a:cs typeface="Times New Roman"/>
              </a:rPr>
              <a:t>Currently,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java.util.GregorianCalendar</a:t>
            </a:r>
            <a:r>
              <a:rPr sz="3000" b="1" spc="4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395"/>
              </a:lnSpc>
            </a:pPr>
            <a:r>
              <a:rPr sz="3000" b="1" spc="-15" dirty="0">
                <a:latin typeface="Calibri"/>
                <a:cs typeface="Calibri"/>
              </a:rPr>
              <a:t>Gregorian</a:t>
            </a:r>
            <a:r>
              <a:rPr sz="3000" b="1" spc="-10" dirty="0">
                <a:latin typeface="Calibri"/>
                <a:cs typeface="Calibri"/>
              </a:rPr>
              <a:t> calendar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supported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Java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API.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422" y="182674"/>
            <a:ext cx="543814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45" dirty="0"/>
              <a:t>The</a:t>
            </a:r>
            <a:r>
              <a:rPr sz="3600" spc="5" dirty="0"/>
              <a:t> </a:t>
            </a:r>
            <a:r>
              <a:rPr sz="3600" spc="35" dirty="0"/>
              <a:t>GregorianCalendar</a:t>
            </a:r>
            <a:r>
              <a:rPr sz="3600" spc="15" dirty="0"/>
              <a:t> </a:t>
            </a:r>
            <a:r>
              <a:rPr sz="3600" spc="35" dirty="0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883411"/>
            <a:ext cx="8454390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395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alibri"/>
                <a:cs typeface="Calibri"/>
              </a:rPr>
              <a:t>new </a:t>
            </a:r>
            <a:r>
              <a:rPr sz="3000" b="1" spc="-10" dirty="0">
                <a:latin typeface="Calibri"/>
                <a:cs typeface="Calibri"/>
              </a:rPr>
              <a:t>GregorianCalendar()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construct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default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395"/>
              </a:lnSpc>
            </a:pPr>
            <a:r>
              <a:rPr sz="3000" spc="-10" dirty="0">
                <a:latin typeface="Calibri"/>
                <a:cs typeface="Calibri"/>
              </a:rPr>
              <a:t>GregorianCalendar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the current time.</a:t>
            </a:r>
            <a:endParaRPr sz="3000">
              <a:latin typeface="Times New Roman"/>
              <a:cs typeface="Times New Roman"/>
            </a:endParaRPr>
          </a:p>
          <a:p>
            <a:pPr marL="469900" marR="548005" indent="-457200" algn="just">
              <a:lnSpc>
                <a:spcPct val="91700"/>
              </a:lnSpc>
              <a:spcBef>
                <a:spcPts val="1495"/>
              </a:spcBef>
              <a:buFont typeface="Wingdings"/>
              <a:buChar char="■"/>
              <a:tabLst>
                <a:tab pos="558800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Then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b="1" spc="-5" dirty="0">
                <a:latin typeface="Calibri"/>
                <a:cs typeface="Calibri"/>
              </a:rPr>
              <a:t>new </a:t>
            </a:r>
            <a:r>
              <a:rPr sz="3000" b="1" spc="-20" dirty="0">
                <a:latin typeface="Calibri"/>
                <a:cs typeface="Calibri"/>
              </a:rPr>
              <a:t>GregorianCalendar(year, </a:t>
            </a:r>
            <a:r>
              <a:rPr sz="3000" b="1" spc="-229" dirty="0">
                <a:latin typeface="Calibri"/>
                <a:cs typeface="Calibri"/>
              </a:rPr>
              <a:t>month, </a:t>
            </a:r>
            <a:r>
              <a:rPr sz="3000" b="1" spc="-22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date) </a:t>
            </a:r>
            <a:r>
              <a:rPr sz="3000" dirty="0">
                <a:latin typeface="Times New Roman"/>
                <a:cs typeface="Times New Roman"/>
              </a:rPr>
              <a:t>to construct a </a:t>
            </a:r>
            <a:r>
              <a:rPr sz="3000" spc="-10" dirty="0">
                <a:latin typeface="Calibri"/>
                <a:cs typeface="Calibri"/>
              </a:rPr>
              <a:t>GregorianCalendar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specified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year,</a:t>
            </a:r>
            <a:r>
              <a:rPr sz="3000" dirty="0">
                <a:latin typeface="Times New Roman"/>
                <a:cs typeface="Times New Roman"/>
              </a:rPr>
              <a:t> month,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date.</a:t>
            </a:r>
            <a:endParaRPr sz="3000">
              <a:latin typeface="Times New Roman"/>
              <a:cs typeface="Times New Roman"/>
            </a:endParaRPr>
          </a:p>
          <a:p>
            <a:pPr marL="896619" lvl="1" indent="-457834">
              <a:lnSpc>
                <a:spcPct val="100000"/>
              </a:lnSpc>
              <a:spcBef>
                <a:spcPts val="131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month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parameter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0-based,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i.e.,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January.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636" y="64007"/>
            <a:ext cx="696912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Calendar</a:t>
            </a:r>
            <a:r>
              <a:rPr sz="4100" spc="-10" dirty="0"/>
              <a:t> </a:t>
            </a:r>
            <a:r>
              <a:rPr sz="4100" dirty="0"/>
              <a:t>is</a:t>
            </a:r>
            <a:r>
              <a:rPr sz="4100" spc="-5" dirty="0"/>
              <a:t> </a:t>
            </a:r>
            <a:r>
              <a:rPr sz="4100" dirty="0"/>
              <a:t>an</a:t>
            </a:r>
            <a:r>
              <a:rPr sz="4100" spc="5" dirty="0"/>
              <a:t> </a:t>
            </a:r>
            <a:r>
              <a:rPr sz="4100" spc="-20" dirty="0"/>
              <a:t>abstract</a:t>
            </a:r>
            <a:r>
              <a:rPr sz="4100" spc="-5" dirty="0"/>
              <a:t> </a:t>
            </a:r>
            <a:r>
              <a:rPr sz="4100" dirty="0"/>
              <a:t>base</a:t>
            </a:r>
            <a:r>
              <a:rPr sz="4100" spc="-5" dirty="0"/>
              <a:t> </a:t>
            </a:r>
            <a:r>
              <a:rPr sz="4100" dirty="0"/>
              <a:t>class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38" y="1828800"/>
            <a:ext cx="7534247" cy="43011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472" y="705611"/>
            <a:ext cx="8691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get(int </a:t>
            </a:r>
            <a:r>
              <a:rPr sz="2000" b="1" dirty="0">
                <a:latin typeface="Calibri"/>
                <a:cs typeface="Calibri"/>
              </a:rPr>
              <a:t>field)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Calendar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 is useful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date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Calendar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 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constants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97" y="0"/>
            <a:ext cx="47675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45" dirty="0"/>
              <a:t>The</a:t>
            </a:r>
            <a:r>
              <a:rPr sz="3600" spc="-5" dirty="0"/>
              <a:t> </a:t>
            </a:r>
            <a:r>
              <a:rPr sz="3600" spc="20" dirty="0"/>
              <a:t>abstract</a:t>
            </a:r>
            <a:r>
              <a:rPr sz="3600" dirty="0"/>
              <a:t> </a:t>
            </a:r>
            <a:r>
              <a:rPr sz="3600" spc="45" dirty="0"/>
              <a:t>add</a:t>
            </a:r>
            <a:r>
              <a:rPr sz="3600" spc="5" dirty="0"/>
              <a:t> </a:t>
            </a:r>
            <a:r>
              <a:rPr sz="3600" spc="45" dirty="0"/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38" y="816355"/>
            <a:ext cx="8538210" cy="34124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228600" indent="-4572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add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Calendar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because its implantation is dependent on a concrete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calendar</a:t>
            </a:r>
            <a:r>
              <a:rPr sz="3000" spc="-5" dirty="0">
                <a:latin typeface="Times New Roman"/>
                <a:cs typeface="Times New Roman"/>
              </a:rPr>
              <a:t> system.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290"/>
              </a:lnSpc>
              <a:spcBef>
                <a:spcPts val="869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b="1" spc="-5" dirty="0">
                <a:latin typeface="Calibri"/>
                <a:cs typeface="Calibri"/>
              </a:rPr>
              <a:t>add(field,</a:t>
            </a:r>
            <a:r>
              <a:rPr sz="3000" b="1" spc="-10" dirty="0">
                <a:latin typeface="Calibri"/>
                <a:cs typeface="Calibri"/>
              </a:rPr>
              <a:t> value)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adds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specific amount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given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field</a:t>
            </a:r>
            <a:endParaRPr sz="3000">
              <a:latin typeface="Times New Roman"/>
              <a:cs typeface="Times New Roman"/>
            </a:endParaRPr>
          </a:p>
          <a:p>
            <a:pPr marL="896619" lvl="1" indent="-457200">
              <a:lnSpc>
                <a:spcPct val="100000"/>
              </a:lnSpc>
              <a:spcBef>
                <a:spcPts val="15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spc="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323340" lvl="2" indent="-457834">
              <a:lnSpc>
                <a:spcPct val="100000"/>
              </a:lnSpc>
              <a:spcBef>
                <a:spcPts val="180"/>
              </a:spcBef>
              <a:buFont typeface="Wingdings"/>
              <a:buChar char="■"/>
              <a:tabLst>
                <a:tab pos="1322705" algn="l"/>
                <a:tab pos="1323340" algn="l"/>
              </a:tabLst>
            </a:pPr>
            <a:r>
              <a:rPr sz="2300" spc="-25" dirty="0">
                <a:latin typeface="Times New Roman"/>
                <a:cs typeface="Times New Roman"/>
              </a:rPr>
              <a:t>Add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7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days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the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current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time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the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calendar</a:t>
            </a:r>
            <a:endParaRPr sz="2300">
              <a:latin typeface="Times New Roman"/>
              <a:cs typeface="Times New Roman"/>
            </a:endParaRPr>
          </a:p>
          <a:p>
            <a:pPr marL="1718945">
              <a:lnSpc>
                <a:spcPct val="100000"/>
              </a:lnSpc>
              <a:spcBef>
                <a:spcPts val="140"/>
              </a:spcBef>
            </a:pPr>
            <a:r>
              <a:rPr sz="2300" spc="-45" dirty="0">
                <a:latin typeface="Calibri"/>
                <a:cs typeface="Calibri"/>
              </a:rPr>
              <a:t>add(Calendar.DAY_OF_MONTH,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7)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41" y="630427"/>
            <a:ext cx="68262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TestCalendar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18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Gregorian</a:t>
            </a:r>
            <a:r>
              <a:rPr sz="18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date</a:t>
            </a:r>
            <a:r>
              <a:rPr sz="1800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841" y="1480819"/>
            <a:ext cx="4305935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calendar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GregorianCalendar</a:t>
            </a:r>
            <a:r>
              <a:rPr sz="1800" spc="-5" dirty="0">
                <a:latin typeface="Calibri"/>
                <a:cs typeface="Calibri"/>
              </a:rPr>
              <a:t>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1" y="1721611"/>
            <a:ext cx="7784465" cy="4149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701164">
              <a:lnSpc>
                <a:spcPct val="100800"/>
              </a:lnSpc>
              <a:spcBef>
                <a:spcPts val="80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Current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 time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sz="1800" spc="-5" dirty="0">
                <a:latin typeface="Calibri"/>
                <a:cs typeface="Calibri"/>
              </a:rPr>
              <a:t>());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YEAR: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spc="-2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5" dirty="0">
                <a:latin typeface="Calibri"/>
                <a:cs typeface="Calibri"/>
              </a:rPr>
              <a:t>(</a:t>
            </a:r>
            <a:r>
              <a:rPr sz="1800" spc="-2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5" dirty="0">
                <a:latin typeface="Calibri"/>
                <a:cs typeface="Calibri"/>
              </a:rPr>
              <a:t>.YEAR));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MONTH: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.MONTH));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.out.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DATE: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spc="-2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5" dirty="0">
                <a:latin typeface="Calibri"/>
                <a:cs typeface="Calibri"/>
              </a:rPr>
              <a:t>(</a:t>
            </a:r>
            <a:r>
              <a:rPr sz="1800" spc="-2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5" dirty="0">
                <a:latin typeface="Calibri"/>
                <a:cs typeface="Calibri"/>
              </a:rPr>
              <a:t>.DATE));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HOUR: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.HOUR));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.out.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HOUR_OF_DAY: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.HOUR_OF_DAY));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MINUTE: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.MINUTE));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SECOND: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.SECOND));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.out.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DAY_OF_WEEK: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2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.DAY_OF_WEEK));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.out.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DAY_OF_MONTH:</a:t>
            </a:r>
            <a:r>
              <a:rPr sz="1800" spc="6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.DAY_OF_MONTH));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.out.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DAY_OF_YEAR:</a:t>
            </a:r>
            <a:r>
              <a:rPr sz="1800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.DAY_OF_YEAR));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WEEK_OF_MONTH: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90"/>
              </a:lnSpc>
            </a:pP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.WEEK_OF_MONTH));</a:t>
            </a:r>
            <a:endParaRPr sz="1800">
              <a:latin typeface="Calibri"/>
              <a:cs typeface="Calibri"/>
            </a:endParaRPr>
          </a:p>
          <a:p>
            <a:pPr marL="12700" marR="204470">
              <a:lnSpc>
                <a:spcPct val="102200"/>
              </a:lnSpc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WEEK_OF_YEAR:</a:t>
            </a:r>
            <a:r>
              <a:rPr sz="1800" spc="5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20" dirty="0">
                <a:latin typeface="Calibri"/>
                <a:cs typeface="Calibri"/>
              </a:rPr>
              <a:t>.WEEK_OF_YEAR));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AM_PM:</a:t>
            </a:r>
            <a:r>
              <a:rPr sz="1800" spc="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.AM_PM));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25" dirty="0"/>
              <a:t>Getting </a:t>
            </a:r>
            <a:r>
              <a:rPr sz="3600" spc="35" dirty="0"/>
              <a:t>Date/Time</a:t>
            </a:r>
            <a:r>
              <a:rPr sz="3600" spc="20" dirty="0"/>
              <a:t> </a:t>
            </a:r>
            <a:r>
              <a:rPr sz="3600" spc="25" dirty="0"/>
              <a:t>Information</a:t>
            </a:r>
            <a:r>
              <a:rPr sz="3600" spc="30" dirty="0"/>
              <a:t> from</a:t>
            </a:r>
            <a:r>
              <a:rPr sz="3600" spc="20" dirty="0"/>
              <a:t> </a:t>
            </a:r>
            <a:r>
              <a:rPr sz="3600" spc="40" dirty="0"/>
              <a:t>Calendar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25" dirty="0"/>
              <a:t>Getting </a:t>
            </a:r>
            <a:r>
              <a:rPr sz="3600" spc="35" dirty="0"/>
              <a:t>Date/Time</a:t>
            </a:r>
            <a:r>
              <a:rPr sz="3600" spc="20" dirty="0"/>
              <a:t> </a:t>
            </a:r>
            <a:r>
              <a:rPr sz="3600" spc="25" dirty="0"/>
              <a:t>Information</a:t>
            </a:r>
            <a:r>
              <a:rPr sz="3600" spc="30" dirty="0"/>
              <a:t> from</a:t>
            </a:r>
            <a:r>
              <a:rPr sz="3600" spc="20" dirty="0"/>
              <a:t> </a:t>
            </a:r>
            <a:r>
              <a:rPr sz="3600" spc="40" dirty="0"/>
              <a:t>Calendar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968" y="1163828"/>
            <a:ext cx="6823709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1800" spc="-20" dirty="0">
                <a:solidFill>
                  <a:srgbClr val="2B91AF"/>
                </a:solidFill>
                <a:latin typeface="Calibri"/>
                <a:cs typeface="Calibri"/>
              </a:rPr>
              <a:t>TestCalendar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12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Gregorian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current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date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ts val="2125"/>
              </a:lnSpc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calendar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December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25, 1997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068" y="2560320"/>
            <a:ext cx="556768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calendar1</a:t>
            </a:r>
            <a:r>
              <a:rPr sz="1800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4531F"/>
                </a:solidFill>
                <a:latin typeface="Calibri"/>
                <a:cs typeface="Calibri"/>
              </a:rPr>
              <a:t>GregorianCalendar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98658"/>
                </a:solidFill>
                <a:latin typeface="Calibri"/>
                <a:cs typeface="Calibri"/>
              </a:rPr>
              <a:t>1997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11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98658"/>
                </a:solidFill>
                <a:latin typeface="Calibri"/>
                <a:cs typeface="Calibri"/>
              </a:rPr>
              <a:t>25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68" y="2800603"/>
            <a:ext cx="7990205" cy="16713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84300" marR="5080" indent="-45720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[] </a:t>
            </a:r>
            <a:r>
              <a:rPr sz="1800" spc="-10" dirty="0">
                <a:solidFill>
                  <a:srgbClr val="1F377F"/>
                </a:solidFill>
                <a:latin typeface="Calibri"/>
                <a:cs typeface="Calibri"/>
              </a:rPr>
              <a:t>dayNameOfWeek</a:t>
            </a:r>
            <a:r>
              <a:rPr sz="1800" spc="-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{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Sunday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Monday</a:t>
            </a:r>
            <a:r>
              <a:rPr sz="18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solidFill>
                  <a:srgbClr val="A31515"/>
                </a:solidFill>
                <a:latin typeface="Calibri"/>
                <a:cs typeface="Calibri"/>
              </a:rPr>
              <a:t>Tuesday</a:t>
            </a:r>
            <a:r>
              <a:rPr sz="1800" spc="-1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Wednesday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Thursday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Friday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Saturday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1384300" marR="843280" indent="-457200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.out.</a:t>
            </a:r>
            <a:r>
              <a:rPr sz="18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-10" dirty="0">
                <a:solidFill>
                  <a:srgbClr val="A31515"/>
                </a:solidFill>
                <a:latin typeface="Calibri"/>
                <a:cs typeface="Calibri"/>
              </a:rPr>
              <a:t>December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 25,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1997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A31515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1800" spc="10" dirty="0">
                <a:solidFill>
                  <a:srgbClr val="E21F1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dayNameOfWeek</a:t>
            </a:r>
            <a:r>
              <a:rPr sz="1800" spc="-15" dirty="0">
                <a:latin typeface="Calibri"/>
                <a:cs typeface="Calibri"/>
              </a:rPr>
              <a:t>[</a:t>
            </a:r>
            <a:r>
              <a:rPr sz="1800" spc="-15" dirty="0">
                <a:solidFill>
                  <a:srgbClr val="1F377F"/>
                </a:solidFill>
                <a:latin typeface="Calibri"/>
                <a:cs typeface="Calibri"/>
              </a:rPr>
              <a:t>calendar1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5" dirty="0">
                <a:solidFill>
                  <a:srgbClr val="74531F"/>
                </a:solidFill>
                <a:latin typeface="Calibri"/>
                <a:cs typeface="Calibri"/>
              </a:rPr>
              <a:t>get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5" dirty="0">
                <a:solidFill>
                  <a:srgbClr val="2B91AF"/>
                </a:solidFill>
                <a:latin typeface="Calibri"/>
                <a:cs typeface="Calibri"/>
              </a:rPr>
              <a:t>Calendar</a:t>
            </a:r>
            <a:r>
              <a:rPr sz="1800" spc="-15" dirty="0">
                <a:latin typeface="Calibri"/>
                <a:cs typeface="Calibri"/>
              </a:rPr>
              <a:t>.DAY_OF_WEEK)-</a:t>
            </a:r>
            <a:r>
              <a:rPr sz="1800" spc="-15" dirty="0">
                <a:solidFill>
                  <a:srgbClr val="098658"/>
                </a:solidFill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]);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66" y="0"/>
            <a:ext cx="865187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25" dirty="0"/>
              <a:t>Getting </a:t>
            </a:r>
            <a:r>
              <a:rPr sz="3600" spc="35" dirty="0"/>
              <a:t>Date/Time</a:t>
            </a:r>
            <a:r>
              <a:rPr sz="3600" spc="20" dirty="0"/>
              <a:t> </a:t>
            </a:r>
            <a:r>
              <a:rPr sz="3600" spc="25" dirty="0"/>
              <a:t>Information</a:t>
            </a:r>
            <a:r>
              <a:rPr sz="3600" spc="30" dirty="0"/>
              <a:t> from</a:t>
            </a:r>
            <a:r>
              <a:rPr sz="3600" spc="20" dirty="0"/>
              <a:t> </a:t>
            </a:r>
            <a:r>
              <a:rPr sz="3600" spc="40" dirty="0"/>
              <a:t>Calendar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10639"/>
            <a:ext cx="7772400" cy="43111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461" y="2782618"/>
            <a:ext cx="188658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" dirty="0"/>
              <a:t>I</a:t>
            </a:r>
            <a:r>
              <a:rPr sz="3600" dirty="0"/>
              <a:t>nt</a:t>
            </a:r>
            <a:r>
              <a:rPr sz="3600" spc="35" dirty="0"/>
              <a:t>er</a:t>
            </a:r>
            <a:r>
              <a:rPr sz="3600" spc="-55" dirty="0"/>
              <a:t>f</a:t>
            </a:r>
            <a:r>
              <a:rPr sz="3600" spc="35" dirty="0"/>
              <a:t>a</a:t>
            </a:r>
            <a:r>
              <a:rPr sz="3600" spc="40" dirty="0"/>
              <a:t>c</a:t>
            </a:r>
            <a:r>
              <a:rPr sz="3600" spc="35" dirty="0"/>
              <a:t>es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659" y="0"/>
            <a:ext cx="188658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" dirty="0"/>
              <a:t>I</a:t>
            </a:r>
            <a:r>
              <a:rPr sz="3600" dirty="0"/>
              <a:t>nt</a:t>
            </a:r>
            <a:r>
              <a:rPr sz="3600" spc="35" dirty="0"/>
              <a:t>er</a:t>
            </a:r>
            <a:r>
              <a:rPr sz="3600" spc="-55" dirty="0"/>
              <a:t>f</a:t>
            </a:r>
            <a:r>
              <a:rPr sz="3600" spc="35" dirty="0"/>
              <a:t>a</a:t>
            </a:r>
            <a:r>
              <a:rPr sz="3600" spc="40" dirty="0"/>
              <a:t>c</a:t>
            </a:r>
            <a:r>
              <a:rPr sz="3600" spc="35" dirty="0"/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5440" y="731011"/>
            <a:ext cx="5471160" cy="21469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What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Why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useful?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How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How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683" y="62991"/>
            <a:ext cx="226758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21436"/>
            <a:ext cx="8876030" cy="37471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900" marR="234950" indent="-457200">
              <a:lnSpc>
                <a:spcPts val="2780"/>
              </a:lnSpc>
              <a:spcBef>
                <a:spcPts val="47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600" spc="-85" dirty="0">
                <a:latin typeface="Times New Roman"/>
                <a:cs typeface="Times New Roman"/>
              </a:rPr>
              <a:t>You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have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learned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how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simple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programs</a:t>
            </a:r>
            <a:r>
              <a:rPr sz="2600" dirty="0">
                <a:latin typeface="Times New Roman"/>
                <a:cs typeface="Times New Roman"/>
              </a:rPr>
              <a:t> 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create</a:t>
            </a:r>
            <a:r>
              <a:rPr sz="2600" spc="5" dirty="0">
                <a:latin typeface="Times New Roman"/>
                <a:cs typeface="Times New Roman"/>
              </a:rPr>
              <a:t> 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display</a:t>
            </a:r>
            <a:r>
              <a:rPr sz="2600" spc="5" dirty="0">
                <a:latin typeface="Times New Roman"/>
                <a:cs typeface="Times New Roman"/>
              </a:rPr>
              <a:t> GUI components.</a:t>
            </a:r>
            <a:endParaRPr sz="2600">
              <a:latin typeface="Times New Roman"/>
              <a:cs typeface="Times New Roman"/>
            </a:endParaRPr>
          </a:p>
          <a:p>
            <a:pPr marL="469900" marR="598170" indent="-457200">
              <a:lnSpc>
                <a:spcPts val="2780"/>
              </a:lnSpc>
              <a:spcBef>
                <a:spcPts val="104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you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code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respond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user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actions</a:t>
            </a:r>
            <a:r>
              <a:rPr sz="2600" dirty="0">
                <a:latin typeface="Times New Roman"/>
                <a:cs typeface="Times New Roman"/>
              </a:rPr>
              <a:t>, such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clicking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button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perform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action?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order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such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code,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you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have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know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about</a:t>
            </a:r>
            <a:r>
              <a:rPr sz="2600" dirty="0">
                <a:latin typeface="Times New Roman"/>
                <a:cs typeface="Times New Roman"/>
              </a:rPr>
              <a:t> interfaces.</a:t>
            </a:r>
            <a:endParaRPr sz="2600">
              <a:latin typeface="Times New Roman"/>
              <a:cs typeface="Times New Roman"/>
            </a:endParaRPr>
          </a:p>
          <a:p>
            <a:pPr marL="469900" marR="690245" indent="-457200">
              <a:lnSpc>
                <a:spcPts val="2780"/>
              </a:lnSpc>
              <a:spcBef>
                <a:spcPts val="975"/>
              </a:spcBef>
              <a:buFont typeface="Wingdings"/>
              <a:buChar char="■"/>
              <a:tabLst>
                <a:tab pos="534035" algn="l"/>
                <a:tab pos="534670" algn="l"/>
              </a:tabLst>
            </a:pPr>
            <a:r>
              <a:rPr dirty="0"/>
              <a:t>	</a:t>
            </a:r>
            <a:r>
              <a:rPr sz="2600" spc="5" dirty="0">
                <a:latin typeface="Times New Roman"/>
                <a:cs typeface="Times New Roman"/>
              </a:rPr>
              <a:t>An </a:t>
            </a:r>
            <a:r>
              <a:rPr sz="2600" b="1" i="1" dirty="0">
                <a:latin typeface="Times New Roman"/>
                <a:cs typeface="Times New Roman"/>
              </a:rPr>
              <a:t>interface</a:t>
            </a:r>
            <a:r>
              <a:rPr sz="2600" b="1" i="1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for defining common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behavior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classes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(including </a:t>
            </a:r>
            <a:r>
              <a:rPr sz="2600" dirty="0">
                <a:latin typeface="Times New Roman"/>
                <a:cs typeface="Times New Roman"/>
              </a:rPr>
              <a:t>unrelated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classes).</a:t>
            </a:r>
            <a:endParaRPr sz="2600">
              <a:latin typeface="Times New Roman"/>
              <a:cs typeface="Times New Roman"/>
            </a:endParaRPr>
          </a:p>
          <a:p>
            <a:pPr marL="469900" marR="519430" indent="-457200">
              <a:lnSpc>
                <a:spcPts val="2780"/>
              </a:lnSpc>
              <a:spcBef>
                <a:spcPts val="104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600" dirty="0">
                <a:latin typeface="Times New Roman"/>
                <a:cs typeface="Times New Roman"/>
              </a:rPr>
              <a:t>Before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discussing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interfaces,</a:t>
            </a:r>
            <a:r>
              <a:rPr sz="2600" spc="5" dirty="0">
                <a:latin typeface="Times New Roman"/>
                <a:cs typeface="Times New Roman"/>
              </a:rPr>
              <a:t> we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introduce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closely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subject: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abstract classes.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385" y="42466"/>
            <a:ext cx="5090795" cy="1087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99060" algn="ctr">
              <a:lnSpc>
                <a:spcPts val="4165"/>
              </a:lnSpc>
              <a:spcBef>
                <a:spcPts val="125"/>
              </a:spcBef>
            </a:pPr>
            <a:r>
              <a:rPr sz="3600" spc="40" dirty="0"/>
              <a:t>What</a:t>
            </a:r>
            <a:r>
              <a:rPr sz="3600" spc="5" dirty="0"/>
              <a:t> </a:t>
            </a:r>
            <a:r>
              <a:rPr sz="3600" spc="25" dirty="0"/>
              <a:t>is</a:t>
            </a:r>
            <a:r>
              <a:rPr sz="3600" spc="20" dirty="0"/>
              <a:t> </a:t>
            </a:r>
            <a:r>
              <a:rPr sz="3600" spc="45" dirty="0"/>
              <a:t>an</a:t>
            </a:r>
            <a:r>
              <a:rPr sz="3600" spc="15" dirty="0"/>
              <a:t> </a:t>
            </a:r>
            <a:r>
              <a:rPr sz="3600" spc="20" dirty="0"/>
              <a:t>interface?</a:t>
            </a:r>
            <a:endParaRPr sz="3600"/>
          </a:p>
          <a:p>
            <a:pPr algn="ctr">
              <a:lnSpc>
                <a:spcPts val="4165"/>
              </a:lnSpc>
            </a:pPr>
            <a:r>
              <a:rPr sz="3600" spc="35" dirty="0"/>
              <a:t>Why</a:t>
            </a:r>
            <a:r>
              <a:rPr sz="3600" spc="15" dirty="0"/>
              <a:t> </a:t>
            </a:r>
            <a:r>
              <a:rPr sz="3600" spc="25" dirty="0"/>
              <a:t>is</a:t>
            </a:r>
            <a:r>
              <a:rPr sz="3600" spc="15" dirty="0"/>
              <a:t> </a:t>
            </a:r>
            <a:r>
              <a:rPr sz="3600" spc="45" dirty="0"/>
              <a:t>an</a:t>
            </a:r>
            <a:r>
              <a:rPr sz="3600" spc="10" dirty="0"/>
              <a:t> </a:t>
            </a:r>
            <a:r>
              <a:rPr sz="3600" spc="20" dirty="0"/>
              <a:t>interface</a:t>
            </a:r>
            <a:r>
              <a:rPr sz="3600" dirty="0"/>
              <a:t> </a:t>
            </a:r>
            <a:r>
              <a:rPr sz="3600" spc="35" dirty="0"/>
              <a:t>useful?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5440" y="1340611"/>
            <a:ext cx="8437245" cy="319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454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interface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class-like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construct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contains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454"/>
              </a:lnSpc>
            </a:pPr>
            <a:r>
              <a:rPr sz="3000" b="1" spc="-5" dirty="0">
                <a:latin typeface="Times New Roman"/>
                <a:cs typeface="Times New Roman"/>
              </a:rPr>
              <a:t>only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constants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methods.</a:t>
            </a:r>
            <a:endParaRPr sz="3000">
              <a:latin typeface="Times New Roman"/>
              <a:cs typeface="Times New Roman"/>
            </a:endParaRPr>
          </a:p>
          <a:p>
            <a:pPr marL="896619" marR="5080" lvl="1" indent="-457200">
              <a:lnSpc>
                <a:spcPct val="91500"/>
              </a:lnSpc>
              <a:spcBef>
                <a:spcPts val="45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ways,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similar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abstract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class,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but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intent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of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specify</a:t>
            </a:r>
            <a:r>
              <a:rPr sz="26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common </a:t>
            </a:r>
            <a:r>
              <a:rPr sz="2600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behavior</a:t>
            </a:r>
            <a:r>
              <a:rPr sz="2600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6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objects</a:t>
            </a:r>
            <a:r>
              <a:rPr sz="2600" spc="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896619" marR="212090" lvl="1" indent="-457200">
              <a:lnSpc>
                <a:spcPct val="91500"/>
              </a:lnSpc>
              <a:spcBef>
                <a:spcPts val="43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example,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you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specify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5" dirty="0">
                <a:latin typeface="Times New Roman"/>
                <a:cs typeface="Times New Roman"/>
              </a:rPr>
              <a:t> comparable,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edible,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and/or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cloneable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using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appropriate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170" y="0"/>
            <a:ext cx="361696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5" dirty="0"/>
              <a:t>Define</a:t>
            </a:r>
            <a:r>
              <a:rPr sz="3600" spc="-25" dirty="0"/>
              <a:t> </a:t>
            </a:r>
            <a:r>
              <a:rPr sz="3600" spc="40" dirty="0"/>
              <a:t>an</a:t>
            </a:r>
            <a:r>
              <a:rPr sz="3600" spc="-20" dirty="0"/>
              <a:t> </a:t>
            </a:r>
            <a:r>
              <a:rPr sz="3600" spc="20" dirty="0"/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2416" y="671067"/>
            <a:ext cx="8091170" cy="50419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265" marR="5080" indent="-457200">
              <a:lnSpc>
                <a:spcPts val="2880"/>
              </a:lnSpc>
              <a:spcBef>
                <a:spcPts val="5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distinguish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class,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keyword </a:t>
            </a:r>
            <a:r>
              <a:rPr sz="2800" b="1" spc="-15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1701800" marR="904240" indent="-365125">
              <a:lnSpc>
                <a:spcPts val="2590"/>
              </a:lnSpc>
              <a:spcBef>
                <a:spcPts val="1480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24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InterfaceName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2400" b="1" spc="-14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constant</a:t>
            </a:r>
            <a:r>
              <a:rPr sz="2400" b="1" spc="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declarations;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abstract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method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signatures;</a:t>
            </a:r>
            <a:endParaRPr sz="2400">
              <a:latin typeface="Courier New"/>
              <a:cs typeface="Courier New"/>
            </a:endParaRPr>
          </a:p>
          <a:p>
            <a:pPr marL="1336675">
              <a:lnSpc>
                <a:spcPts val="2580"/>
              </a:lnSpc>
            </a:pP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urier New"/>
              <a:cs typeface="Courier New"/>
            </a:endParaRPr>
          </a:p>
          <a:p>
            <a:pPr marL="470534" indent="-457834">
              <a:lnSpc>
                <a:spcPct val="100000"/>
              </a:lnSpc>
              <a:buClr>
                <a:srgbClr val="44546A"/>
              </a:buClr>
              <a:buSzPct val="75000"/>
              <a:buFont typeface="Wingdings"/>
              <a:buChar char="■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127125">
              <a:lnSpc>
                <a:spcPct val="100000"/>
              </a:lnSpc>
              <a:spcBef>
                <a:spcPts val="2105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Edible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922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/**</a:t>
            </a:r>
            <a:r>
              <a:rPr sz="2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Describe</a:t>
            </a:r>
            <a:r>
              <a:rPr sz="2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how</a:t>
            </a:r>
            <a:r>
              <a:rPr sz="2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to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eat</a:t>
            </a:r>
            <a:r>
              <a:rPr sz="2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  <a:p>
            <a:pPr marL="1492250">
              <a:lnSpc>
                <a:spcPct val="100000"/>
              </a:lnSpc>
              <a:spcBef>
                <a:spcPts val="525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abstract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String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howToEat();</a:t>
            </a:r>
            <a:endParaRPr sz="24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297" y="0"/>
            <a:ext cx="489267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" dirty="0"/>
              <a:t>Interface</a:t>
            </a:r>
            <a:r>
              <a:rPr sz="3600" spc="5" dirty="0"/>
              <a:t> </a:t>
            </a:r>
            <a:r>
              <a:rPr sz="3600" spc="25" dirty="0"/>
              <a:t>is</a:t>
            </a:r>
            <a:r>
              <a:rPr sz="3600" spc="20" dirty="0"/>
              <a:t> </a:t>
            </a:r>
            <a:r>
              <a:rPr sz="3600" spc="45" dirty="0"/>
              <a:t>a</a:t>
            </a:r>
            <a:r>
              <a:rPr sz="3600" spc="5" dirty="0"/>
              <a:t> </a:t>
            </a:r>
            <a:r>
              <a:rPr sz="3600" spc="35" dirty="0"/>
              <a:t>Special</a:t>
            </a:r>
            <a:r>
              <a:rPr sz="3600" spc="10" dirty="0"/>
              <a:t> </a:t>
            </a:r>
            <a:r>
              <a:rPr sz="3600" spc="35" dirty="0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661923"/>
            <a:ext cx="8665210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interface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treated like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special class</a:t>
            </a:r>
            <a:r>
              <a:rPr sz="2800" spc="-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  <a:p>
            <a:pPr marL="469900" marR="252729" indent="-457200">
              <a:lnSpc>
                <a:spcPts val="300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interface is compiled into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 bytecode file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just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regular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100"/>
              </a:lnSpc>
              <a:spcBef>
                <a:spcPts val="42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Like an abstract </a:t>
            </a:r>
            <a:r>
              <a:rPr sz="2800" spc="-10" dirty="0">
                <a:latin typeface="Times New Roman"/>
                <a:cs typeface="Times New Roman"/>
              </a:rPr>
              <a:t>class,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create an instance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interface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Naming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convection</a:t>
            </a:r>
            <a:endParaRPr sz="2800">
              <a:latin typeface="Times New Roman"/>
              <a:cs typeface="Times New Roman"/>
            </a:endParaRPr>
          </a:p>
          <a:p>
            <a:pPr marL="896619" lvl="1" indent="-457834">
              <a:lnSpc>
                <a:spcPct val="100000"/>
              </a:lnSpc>
              <a:spcBef>
                <a:spcPts val="23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nouns</a:t>
            </a:r>
            <a:endParaRPr sz="2400">
              <a:latin typeface="Times New Roman"/>
              <a:cs typeface="Times New Roman"/>
            </a:endParaRPr>
          </a:p>
          <a:p>
            <a:pPr marL="896619" lvl="1" indent="-457834">
              <a:lnSpc>
                <a:spcPct val="100000"/>
              </a:lnSpc>
              <a:spcBef>
                <a:spcPts val="24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 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adjectives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nouns</a:t>
            </a:r>
            <a:endParaRPr sz="2400">
              <a:latin typeface="Times New Roman"/>
              <a:cs typeface="Times New Roman"/>
            </a:endParaRPr>
          </a:p>
          <a:p>
            <a:pPr marL="469900" marR="259079" indent="-457200">
              <a:lnSpc>
                <a:spcPts val="3000"/>
              </a:lnSpc>
              <a:spcBef>
                <a:spcPts val="5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 in most </a:t>
            </a:r>
            <a:r>
              <a:rPr sz="2800" spc="-10" dirty="0">
                <a:latin typeface="Times New Roman"/>
                <a:cs typeface="Times New Roman"/>
              </a:rPr>
              <a:t>cases,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use an interface </a:t>
            </a:r>
            <a:r>
              <a:rPr sz="2800" dirty="0">
                <a:latin typeface="Times New Roman"/>
                <a:cs typeface="Times New Roman"/>
              </a:rPr>
              <a:t>more or </a:t>
            </a:r>
            <a:r>
              <a:rPr sz="2800" spc="-5" dirty="0">
                <a:latin typeface="Times New Roman"/>
                <a:cs typeface="Times New Roman"/>
              </a:rPr>
              <a:t>less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-5" dirty="0">
                <a:latin typeface="Times New Roman"/>
                <a:cs typeface="Times New Roman"/>
              </a:rPr>
              <a:t> 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abstract </a:t>
            </a:r>
            <a:r>
              <a:rPr sz="2800" spc="-10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896619" marR="768985" lvl="1" indent="-457200">
              <a:lnSpc>
                <a:spcPts val="2590"/>
              </a:lnSpc>
              <a:spcBef>
                <a:spcPts val="54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an interface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type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variable, 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result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casting,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so 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7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54811"/>
            <a:ext cx="8557260" cy="22650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2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the Edible interface to specify whether an object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edible.</a:t>
            </a:r>
            <a:endParaRPr sz="3000">
              <a:latin typeface="Times New Roman"/>
              <a:cs typeface="Times New Roman"/>
            </a:endParaRPr>
          </a:p>
          <a:p>
            <a:pPr marL="469900" marR="415925" indent="-457200">
              <a:lnSpc>
                <a:spcPts val="3220"/>
              </a:lnSpc>
              <a:spcBef>
                <a:spcPts val="844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 class for the object implementing an interface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keyword </a:t>
            </a:r>
            <a:r>
              <a:rPr sz="3000" b="1" spc="-5" dirty="0">
                <a:latin typeface="Calibri"/>
                <a:cs typeface="Calibri"/>
              </a:rPr>
              <a:t>implements</a:t>
            </a:r>
            <a:endParaRPr sz="3000">
              <a:latin typeface="Calibri"/>
              <a:cs typeface="Calibri"/>
            </a:endParaRPr>
          </a:p>
          <a:p>
            <a:pPr marL="896619" lvl="1" indent="-457834">
              <a:lnSpc>
                <a:spcPct val="100000"/>
              </a:lnSpc>
              <a:spcBef>
                <a:spcPts val="254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993" y="3224810"/>
            <a:ext cx="1838325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2400" b="1" spc="-5" dirty="0">
                <a:latin typeface="Courier New"/>
                <a:cs typeface="Courier New"/>
              </a:rPr>
              <a:t>implements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482" y="3160267"/>
            <a:ext cx="7328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065" algn="l"/>
              </a:tabLst>
            </a:pPr>
            <a:r>
              <a:rPr sz="2400" b="1" spc="-5" dirty="0">
                <a:latin typeface="Courier New"/>
                <a:cs typeface="Courier New"/>
              </a:rPr>
              <a:t>abstract class Fruit	Edible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681" y="3529076"/>
            <a:ext cx="751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fields,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constructors,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methods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482" y="3897883"/>
            <a:ext cx="513715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class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Chicken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extends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Animal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7493" y="4329710"/>
            <a:ext cx="1838325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5"/>
              </a:lnSpc>
            </a:pPr>
            <a:r>
              <a:rPr sz="2400" b="1" spc="-5" dirty="0">
                <a:latin typeface="Courier New"/>
                <a:cs typeface="Courier New"/>
              </a:rPr>
              <a:t>implements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2981" y="4266692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Edible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482" y="4989067"/>
            <a:ext cx="796734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fields,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constructors,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methods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7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57" y="1931225"/>
            <a:ext cx="7777841" cy="28952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5101" y="1371600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254"/>
              </a:spcBef>
            </a:pPr>
            <a:r>
              <a:rPr sz="2000" spc="-20" dirty="0">
                <a:latin typeface="Times New Roman"/>
                <a:cs typeface="Times New Roman"/>
              </a:rPr>
              <a:t>TestEdible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86201" y="1384300"/>
            <a:ext cx="128587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Edible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628395"/>
            <a:ext cx="7825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Edible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specify whether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1061211"/>
            <a:ext cx="1218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edible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34" y="178159"/>
            <a:ext cx="7661365" cy="4515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501" y="4883657"/>
            <a:ext cx="5331973" cy="10937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898989"/>
                </a:solidFill>
                <a:latin typeface="Times New Roman"/>
                <a:cs typeface="Times New Roman"/>
              </a:rPr>
              <a:t>35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118" y="6004559"/>
            <a:ext cx="638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4595"/>
            <a:ext cx="4687570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b="0" spc="-10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200" b="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0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200" b="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0" spc="-30" dirty="0">
                <a:solidFill>
                  <a:srgbClr val="2B91AF"/>
                </a:solidFill>
                <a:latin typeface="Calibri"/>
                <a:cs typeface="Calibri"/>
              </a:rPr>
              <a:t>TestEdible</a:t>
            </a:r>
            <a:r>
              <a:rPr sz="2200" b="0" spc="-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30"/>
              </a:lnSpc>
            </a:pPr>
            <a:r>
              <a:rPr sz="2200" b="0" spc="-10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200" b="0" spc="-2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200" b="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2B91AF"/>
                </a:solidFill>
                <a:latin typeface="Calibri"/>
                <a:cs typeface="Calibri"/>
              </a:rPr>
              <a:t>void</a:t>
            </a:r>
            <a:r>
              <a:rPr sz="2200" b="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200" b="0" spc="-5" dirty="0">
                <a:solidFill>
                  <a:srgbClr val="74531F"/>
                </a:solidFill>
                <a:latin typeface="Calibri"/>
                <a:cs typeface="Calibri"/>
              </a:rPr>
              <a:t>main</a:t>
            </a:r>
            <a:r>
              <a:rPr sz="2200" b="0" spc="-5" dirty="0">
                <a:latin typeface="Calibri"/>
                <a:cs typeface="Calibri"/>
              </a:rPr>
              <a:t>(</a:t>
            </a:r>
            <a:r>
              <a:rPr sz="2200" b="0" spc="-5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2200" b="0" spc="-5" dirty="0">
                <a:latin typeface="Calibri"/>
                <a:cs typeface="Calibri"/>
              </a:rPr>
              <a:t>[] </a:t>
            </a:r>
            <a:r>
              <a:rPr sz="2200" b="0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200" b="0" spc="-10" dirty="0">
                <a:latin typeface="Calibri"/>
                <a:cs typeface="Calibri"/>
              </a:rPr>
              <a:t>) </a:t>
            </a:r>
            <a:r>
              <a:rPr sz="2200" b="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66011"/>
            <a:ext cx="7778750" cy="33845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9271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2B91AF"/>
                </a:solidFill>
                <a:latin typeface="Calibri"/>
                <a:cs typeface="Calibri"/>
              </a:rPr>
              <a:t>Object</a:t>
            </a:r>
            <a:r>
              <a:rPr sz="2200" spc="-5" dirty="0">
                <a:latin typeface="Calibri"/>
                <a:cs typeface="Calibri"/>
              </a:rPr>
              <a:t>[]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{</a:t>
            </a:r>
            <a:r>
              <a:rPr sz="2200" spc="-10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200" spc="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4531F"/>
                </a:solidFill>
                <a:latin typeface="Calibri"/>
                <a:cs typeface="Calibri"/>
              </a:rPr>
              <a:t>Tiger</a:t>
            </a:r>
            <a:r>
              <a:rPr sz="2200" spc="-10" dirty="0">
                <a:latin typeface="Calibri"/>
                <a:cs typeface="Calibri"/>
              </a:rPr>
              <a:t>(),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200" spc="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4531F"/>
                </a:solidFill>
                <a:latin typeface="Calibri"/>
                <a:cs typeface="Calibri"/>
              </a:rPr>
              <a:t>Chicken</a:t>
            </a:r>
            <a:r>
              <a:rPr sz="2200" spc="-15" dirty="0">
                <a:latin typeface="Calibri"/>
                <a:cs typeface="Calibri"/>
              </a:rPr>
              <a:t>(),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200" spc="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4531F"/>
                </a:solidFill>
                <a:latin typeface="Calibri"/>
                <a:cs typeface="Calibri"/>
              </a:rPr>
              <a:t>Apple</a:t>
            </a:r>
            <a:r>
              <a:rPr sz="2200" spc="-5" dirty="0">
                <a:latin typeface="Calibri"/>
                <a:cs typeface="Calibri"/>
              </a:rPr>
              <a:t>()};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F08C4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2B91AF"/>
                </a:solidFill>
                <a:latin typeface="Calibri"/>
                <a:cs typeface="Calibri"/>
              </a:rPr>
              <a:t>int</a:t>
            </a:r>
            <a:r>
              <a:rPr sz="22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98658"/>
                </a:solidFill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-10" dirty="0">
                <a:latin typeface="Calibri"/>
                <a:cs typeface="Calibri"/>
              </a:rPr>
              <a:t>.length;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5" dirty="0">
                <a:latin typeface="Calibri"/>
                <a:cs typeface="Calibri"/>
              </a:rPr>
              <a:t>++)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841500" marR="167005" indent="-457200">
              <a:lnSpc>
                <a:spcPts val="2690"/>
              </a:lnSpc>
            </a:pPr>
            <a:r>
              <a:rPr sz="22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-5" dirty="0">
                <a:latin typeface="Calibri"/>
                <a:cs typeface="Calibri"/>
              </a:rPr>
              <a:t>[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instanceof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B91AF"/>
                </a:solidFill>
                <a:latin typeface="Calibri"/>
                <a:cs typeface="Calibri"/>
              </a:rPr>
              <a:t>Edible</a:t>
            </a:r>
            <a:r>
              <a:rPr sz="2200" spc="-10" dirty="0">
                <a:latin typeface="Calibri"/>
                <a:cs typeface="Calibri"/>
              </a:rPr>
              <a:t>)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2200" spc="-15" dirty="0">
                <a:latin typeface="Calibri"/>
                <a:cs typeface="Calibri"/>
              </a:rPr>
              <a:t>.out.</a:t>
            </a:r>
            <a:r>
              <a:rPr sz="2200" spc="-15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2200" spc="-15" dirty="0">
                <a:latin typeface="Calibri"/>
                <a:cs typeface="Calibri"/>
              </a:rPr>
              <a:t>(((</a:t>
            </a:r>
            <a:r>
              <a:rPr sz="2200" spc="-15" dirty="0">
                <a:solidFill>
                  <a:srgbClr val="2B91AF"/>
                </a:solidFill>
                <a:latin typeface="Calibri"/>
                <a:cs typeface="Calibri"/>
              </a:rPr>
              <a:t>Edible</a:t>
            </a:r>
            <a:r>
              <a:rPr sz="2200" spc="-15" dirty="0">
                <a:latin typeface="Calibri"/>
                <a:cs typeface="Calibri"/>
              </a:rPr>
              <a:t>)</a:t>
            </a:r>
            <a:r>
              <a:rPr sz="2200" spc="-15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-15" dirty="0">
                <a:latin typeface="Calibri"/>
                <a:cs typeface="Calibri"/>
              </a:rPr>
              <a:t>[</a:t>
            </a:r>
            <a:r>
              <a:rPr sz="2200" spc="-1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]).</a:t>
            </a:r>
            <a:r>
              <a:rPr sz="2200" spc="-15" dirty="0">
                <a:solidFill>
                  <a:srgbClr val="74531F"/>
                </a:solidFill>
                <a:latin typeface="Calibri"/>
                <a:cs typeface="Calibri"/>
              </a:rPr>
              <a:t>howToEat</a:t>
            </a:r>
            <a:r>
              <a:rPr sz="2200" spc="-15" dirty="0">
                <a:latin typeface="Calibri"/>
                <a:cs typeface="Calibri"/>
              </a:rPr>
              <a:t>());</a:t>
            </a:r>
            <a:endParaRPr sz="2200">
              <a:latin typeface="Calibri"/>
              <a:cs typeface="Calibri"/>
            </a:endParaRPr>
          </a:p>
          <a:p>
            <a:pPr marL="1841500" marR="478790" indent="-457200">
              <a:lnSpc>
                <a:spcPts val="2590"/>
              </a:lnSpc>
              <a:spcBef>
                <a:spcPts val="5"/>
              </a:spcBef>
            </a:pPr>
            <a:r>
              <a:rPr sz="2200" spc="-5" dirty="0">
                <a:solidFill>
                  <a:srgbClr val="8F08C4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-5" dirty="0">
                <a:latin typeface="Calibri"/>
                <a:cs typeface="Calibri"/>
              </a:rPr>
              <a:t>[</a:t>
            </a:r>
            <a:r>
              <a:rPr sz="2200" spc="-5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]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instanceof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B91AF"/>
                </a:solidFill>
                <a:latin typeface="Calibri"/>
                <a:cs typeface="Calibri"/>
              </a:rPr>
              <a:t>Animal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{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B91AF"/>
                </a:solidFill>
                <a:latin typeface="Calibri"/>
                <a:cs typeface="Calibri"/>
              </a:rPr>
              <a:t>System</a:t>
            </a:r>
            <a:r>
              <a:rPr sz="2200" spc="-10" dirty="0">
                <a:latin typeface="Calibri"/>
                <a:cs typeface="Calibri"/>
              </a:rPr>
              <a:t>.out.</a:t>
            </a:r>
            <a:r>
              <a:rPr sz="2200" spc="-10" dirty="0">
                <a:solidFill>
                  <a:srgbClr val="74531F"/>
                </a:solidFill>
                <a:latin typeface="Calibri"/>
                <a:cs typeface="Calibri"/>
              </a:rPr>
              <a:t>println</a:t>
            </a:r>
            <a:r>
              <a:rPr sz="2200" spc="-10" dirty="0">
                <a:latin typeface="Calibri"/>
                <a:cs typeface="Calibri"/>
              </a:rPr>
              <a:t>(((</a:t>
            </a:r>
            <a:r>
              <a:rPr sz="2200" spc="-10" dirty="0">
                <a:solidFill>
                  <a:srgbClr val="2B91AF"/>
                </a:solidFill>
                <a:latin typeface="Calibri"/>
                <a:cs typeface="Calibri"/>
              </a:rPr>
              <a:t>Animal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10" dirty="0">
                <a:solidFill>
                  <a:srgbClr val="1F377F"/>
                </a:solidFill>
                <a:latin typeface="Calibri"/>
                <a:cs typeface="Calibri"/>
              </a:rPr>
              <a:t>objects</a:t>
            </a:r>
            <a:r>
              <a:rPr sz="2200" spc="-10" dirty="0">
                <a:latin typeface="Calibri"/>
                <a:cs typeface="Calibri"/>
              </a:rPr>
              <a:t>[</a:t>
            </a:r>
            <a:r>
              <a:rPr sz="2200" spc="-10" dirty="0">
                <a:solidFill>
                  <a:srgbClr val="1F377F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]).</a:t>
            </a:r>
            <a:r>
              <a:rPr sz="2200" spc="-10" dirty="0">
                <a:solidFill>
                  <a:srgbClr val="74531F"/>
                </a:solidFill>
                <a:latin typeface="Calibri"/>
                <a:cs typeface="Calibri"/>
              </a:rPr>
              <a:t>sound</a:t>
            </a:r>
            <a:r>
              <a:rPr sz="2200" spc="-10" dirty="0">
                <a:latin typeface="Calibri"/>
                <a:cs typeface="Calibri"/>
              </a:rPr>
              <a:t>());</a:t>
            </a:r>
            <a:endParaRPr sz="2200">
              <a:latin typeface="Calibri"/>
              <a:cs typeface="Calibri"/>
            </a:endParaRPr>
          </a:p>
          <a:p>
            <a:pPr marL="1383665">
              <a:lnSpc>
                <a:spcPts val="261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261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3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898989"/>
                </a:solidFill>
                <a:latin typeface="Times New Roman"/>
                <a:cs typeface="Times New Roman"/>
              </a:rPr>
              <a:t>36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30" y="31372"/>
            <a:ext cx="7717499" cy="61096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898989"/>
                </a:solidFill>
                <a:latin typeface="Times New Roman"/>
                <a:cs typeface="Times New Roman"/>
              </a:rPr>
              <a:t>37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769" y="457200"/>
            <a:ext cx="7625230" cy="4994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19401"/>
            <a:ext cx="7772400" cy="5967730"/>
            <a:chOff x="914400" y="119401"/>
            <a:chExt cx="7772400" cy="5967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24" y="119401"/>
              <a:ext cx="7615475" cy="46246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98246"/>
              <a:ext cx="7772400" cy="15886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0"/>
            <a:ext cx="7141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Abstract </a:t>
            </a:r>
            <a:r>
              <a:rPr sz="3600" spc="-5" dirty="0"/>
              <a:t>Classes</a:t>
            </a:r>
            <a:r>
              <a:rPr sz="3600" spc="-25" dirty="0"/>
              <a:t> </a:t>
            </a:r>
            <a:r>
              <a:rPr sz="3600" dirty="0"/>
              <a:t>and</a:t>
            </a:r>
            <a:r>
              <a:rPr sz="3600" spc="-15" dirty="0"/>
              <a:t> </a:t>
            </a:r>
            <a:r>
              <a:rPr sz="3600" spc="-20" dirty="0"/>
              <a:t>Abstract</a:t>
            </a:r>
            <a:r>
              <a:rPr sz="3600" spc="-15" dirty="0"/>
              <a:t> </a:t>
            </a:r>
            <a:r>
              <a:rPr sz="3600" spc="-5" dirty="0"/>
              <a:t>Methods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1" y="473690"/>
            <a:ext cx="7247390" cy="5690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5901" y="766762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365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Times New Roman"/>
                <a:cs typeface="Times New Roman"/>
              </a:rPr>
              <a:t>GeometricObject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4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9551" y="127793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Circle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2250" y="181133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Rectangle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2250" y="2363787"/>
            <a:ext cx="23717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36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265"/>
              </a:spcBef>
            </a:pPr>
            <a:r>
              <a:rPr sz="2000" spc="-15" dirty="0">
                <a:latin typeface="Times New Roman"/>
                <a:cs typeface="Times New Roman"/>
              </a:rPr>
              <a:t>TestGeometricObject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148" y="20319"/>
            <a:ext cx="60026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Omitting</a:t>
            </a:r>
            <a:r>
              <a:rPr spc="-20" dirty="0"/>
              <a:t> </a:t>
            </a:r>
            <a:r>
              <a:rPr spc="-15" dirty="0"/>
              <a:t>Modifiers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0" dirty="0"/>
              <a:t> 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59611"/>
            <a:ext cx="7216140" cy="14630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900" marR="5080" indent="-457200">
              <a:lnSpc>
                <a:spcPts val="3190"/>
              </a:lnSpc>
              <a:spcBef>
                <a:spcPts val="5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All data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fields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alibri"/>
                <a:cs typeface="Calibri"/>
              </a:rPr>
              <a:t>public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final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static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b="1" dirty="0">
                <a:latin typeface="Times New Roman"/>
                <a:cs typeface="Times New Roman"/>
              </a:rPr>
              <a:t>all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methods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b="1" spc="-5" dirty="0">
                <a:latin typeface="Calibri"/>
                <a:cs typeface="Calibri"/>
              </a:rPr>
              <a:t>public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abstract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896619" lvl="1" indent="-457834">
              <a:lnSpc>
                <a:spcPct val="100000"/>
              </a:lnSpc>
              <a:spcBef>
                <a:spcPts val="137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reason,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these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modifiers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omitted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94" y="2991569"/>
            <a:ext cx="4511040" cy="1383030"/>
          </a:xfrm>
          <a:prstGeom prst="rect">
            <a:avLst/>
          </a:prstGeom>
          <a:ln w="2053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53975">
              <a:lnSpc>
                <a:spcPts val="2065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interface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ts val="2065"/>
              </a:lnSpc>
            </a:pPr>
            <a:r>
              <a:rPr sz="1800" b="1" i="1" spc="-10" dirty="0">
                <a:latin typeface="Courier New"/>
                <a:cs typeface="Courier New"/>
              </a:rPr>
              <a:t>public</a:t>
            </a:r>
            <a:r>
              <a:rPr sz="1800" b="1" i="1" spc="-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static</a:t>
            </a:r>
            <a:r>
              <a:rPr sz="1800" b="1" i="1" spc="-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final</a:t>
            </a:r>
            <a:r>
              <a:rPr sz="1800" b="1" i="1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326390">
              <a:lnSpc>
                <a:spcPts val="2135"/>
              </a:lnSpc>
            </a:pPr>
            <a:r>
              <a:rPr sz="1800" b="1" i="1" spc="-10" dirty="0">
                <a:latin typeface="Courier New"/>
                <a:cs typeface="Courier New"/>
              </a:rPr>
              <a:t>public</a:t>
            </a:r>
            <a:r>
              <a:rPr sz="1800" b="1" i="1" spc="-4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abstract</a:t>
            </a:r>
            <a:r>
              <a:rPr sz="1800" b="1" i="1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p();</a:t>
            </a:r>
            <a:endParaRPr sz="1800">
              <a:latin typeface="Courier New"/>
              <a:cs typeface="Courier New"/>
            </a:endParaRPr>
          </a:p>
          <a:p>
            <a:pPr marL="53975">
              <a:lnSpc>
                <a:spcPts val="213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1855" y="3239676"/>
            <a:ext cx="88328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dirty="0">
                <a:latin typeface="Times New Roman"/>
                <a:cs typeface="Times New Roman"/>
              </a:rPr>
              <a:t>Equivalent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297" y="3571413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169" y="0"/>
                </a:lnTo>
              </a:path>
            </a:pathLst>
          </a:custGeom>
          <a:ln w="20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297" y="3674335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169" y="0"/>
                </a:lnTo>
              </a:path>
            </a:pathLst>
          </a:custGeom>
          <a:ln w="20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1112" y="2953786"/>
            <a:ext cx="2973070" cy="1379855"/>
          </a:xfrm>
          <a:custGeom>
            <a:avLst/>
            <a:gdLst/>
            <a:ahLst/>
            <a:cxnLst/>
            <a:rect l="l" t="t" r="r" b="b"/>
            <a:pathLst>
              <a:path w="2973070" h="1379854">
                <a:moveTo>
                  <a:pt x="0" y="1379278"/>
                </a:moveTo>
                <a:lnTo>
                  <a:pt x="2972888" y="1379278"/>
                </a:lnTo>
              </a:path>
              <a:path w="2973070" h="1379854">
                <a:moveTo>
                  <a:pt x="2972888" y="0"/>
                </a:moveTo>
                <a:lnTo>
                  <a:pt x="0" y="0"/>
                </a:lnTo>
                <a:lnTo>
                  <a:pt x="0" y="1379278"/>
                </a:lnTo>
              </a:path>
            </a:pathLst>
          </a:custGeom>
          <a:ln w="2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2864" y="2937642"/>
            <a:ext cx="2884805" cy="562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84480" marR="5080" indent="-272415">
              <a:lnSpc>
                <a:spcPts val="2050"/>
              </a:lnSpc>
              <a:spcBef>
                <a:spcPts val="27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interface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T1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212864" y="3716554"/>
            <a:ext cx="1522730" cy="541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4480">
              <a:lnSpc>
                <a:spcPts val="2025"/>
              </a:lnSpc>
              <a:spcBef>
                <a:spcPts val="110"/>
              </a:spcBef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198" y="20319"/>
            <a:ext cx="46970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Interface</a:t>
            </a:r>
            <a:r>
              <a:rPr spc="-30" dirty="0"/>
              <a:t> static</a:t>
            </a:r>
            <a:r>
              <a:rPr spc="-25" dirty="0"/>
              <a:t> </a:t>
            </a:r>
            <a:r>
              <a:rPr spc="-1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581659"/>
            <a:ext cx="7994650" cy="392430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Interface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members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90300"/>
              </a:lnSpc>
              <a:spcBef>
                <a:spcPts val="164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Like class static members, the best practice is to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make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invocations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static methods</a:t>
            </a:r>
            <a:r>
              <a:rPr sz="3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static data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fields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obvious.</a:t>
            </a:r>
            <a:endParaRPr sz="3000">
              <a:latin typeface="Times New Roman"/>
              <a:cs typeface="Times New Roman"/>
            </a:endParaRPr>
          </a:p>
          <a:p>
            <a:pPr marL="469265" marR="693420" indent="-469265">
              <a:lnSpc>
                <a:spcPct val="133300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InterfaceName.methodName(arguments)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InterfaceName.variable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26" y="20319"/>
            <a:ext cx="491109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Interface</a:t>
            </a:r>
            <a:r>
              <a:rPr spc="-5" dirty="0"/>
              <a:t> </a:t>
            </a:r>
            <a:r>
              <a:rPr spc="-25" dirty="0"/>
              <a:t>default</a:t>
            </a:r>
            <a:r>
              <a:rPr spc="-10" dirty="0"/>
              <a:t>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92403"/>
            <a:ext cx="846963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ts val="35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default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provides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default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896619" lvl="1" indent="-457834">
              <a:lnSpc>
                <a:spcPct val="100000"/>
              </a:lnSpc>
              <a:spcBef>
                <a:spcPts val="305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500" spc="-5" dirty="0">
                <a:latin typeface="Times New Roman"/>
                <a:cs typeface="Times New Roman"/>
              </a:rPr>
              <a:t>Use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keyword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default</a:t>
            </a:r>
            <a:endParaRPr sz="2500">
              <a:latin typeface="Calibri"/>
              <a:cs typeface="Calibri"/>
            </a:endParaRPr>
          </a:p>
          <a:p>
            <a:pPr marL="896619" lvl="1" indent="-457834">
              <a:lnSpc>
                <a:spcPct val="100000"/>
              </a:lnSpc>
              <a:spcBef>
                <a:spcPts val="1010"/>
              </a:spcBef>
              <a:buFont typeface="Wingdings"/>
              <a:buChar char="■"/>
              <a:tabLst>
                <a:tab pos="895985" algn="l"/>
                <a:tab pos="896619" algn="l"/>
              </a:tabLst>
            </a:pPr>
            <a:r>
              <a:rPr sz="2500" dirty="0">
                <a:latin typeface="Times New Roman"/>
                <a:cs typeface="Times New Roman"/>
              </a:rPr>
              <a:t>Example</a:t>
            </a:r>
            <a:endParaRPr sz="25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380"/>
              </a:spcBef>
            </a:pPr>
            <a:r>
              <a:rPr sz="2000" b="1" spc="-5" dirty="0">
                <a:latin typeface="Courier New"/>
                <a:cs typeface="Courier New"/>
              </a:rPr>
              <a:t>public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interface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8879" y="2928620"/>
            <a:ext cx="10795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2000" b="1" spc="-5" dirty="0">
                <a:latin typeface="Courier New"/>
                <a:cs typeface="Courier New"/>
              </a:rPr>
              <a:t>default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380" y="286359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z="2000" b="1" spc="-5" dirty="0">
                <a:latin typeface="Courier New"/>
                <a:cs typeface="Courier New"/>
              </a:rPr>
              <a:t>public	void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168395"/>
            <a:ext cx="8557260" cy="266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95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System.out.println(“Do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Something”);</a:t>
            </a:r>
            <a:endParaRPr sz="2000">
              <a:latin typeface="Courier New"/>
              <a:cs typeface="Courier New"/>
            </a:endParaRPr>
          </a:p>
          <a:p>
            <a:pPr marL="2085339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085339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 marR="5080" indent="-457200">
              <a:lnSpc>
                <a:spcPct val="99900"/>
              </a:lnSpc>
              <a:spcBef>
                <a:spcPts val="90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that implements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may simply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default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override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</a:t>
            </a:r>
            <a:r>
              <a:rPr sz="3000" spc="-5" dirty="0">
                <a:latin typeface="Times New Roman"/>
                <a:cs typeface="Times New Roman"/>
              </a:rPr>
              <a:t>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991" y="0"/>
            <a:ext cx="67278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Example: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z="3600" spc="35" dirty="0"/>
              <a:t>Comparable</a:t>
            </a:r>
            <a:r>
              <a:rPr sz="3600" spc="25" dirty="0"/>
              <a:t> </a:t>
            </a:r>
            <a:r>
              <a:rPr sz="3700" spc="-25" dirty="0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231140" y="694435"/>
            <a:ext cx="8291195" cy="461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15" dirty="0">
                <a:latin typeface="Calibri"/>
                <a:cs typeface="Calibri"/>
              </a:rPr>
              <a:t>java.lang.Comparable </a:t>
            </a:r>
            <a:r>
              <a:rPr sz="3000" dirty="0">
                <a:latin typeface="Times New Roman"/>
                <a:cs typeface="Times New Roman"/>
              </a:rPr>
              <a:t>interface defines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comparedTo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package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java.lang</a:t>
            </a:r>
            <a:r>
              <a:rPr sz="3000" spc="-15" dirty="0">
                <a:latin typeface="Times New Roman"/>
                <a:cs typeface="Times New Roman"/>
              </a:rPr>
              <a:t>;</a:t>
            </a:r>
            <a:endParaRPr sz="3000" dirty="0">
              <a:latin typeface="Times New Roman"/>
              <a:cs typeface="Times New Roman"/>
            </a:endParaRPr>
          </a:p>
          <a:p>
            <a:pPr marL="1323975" marR="1006475" indent="-396875">
              <a:lnSpc>
                <a:spcPts val="3700"/>
              </a:lnSpc>
              <a:spcBef>
                <a:spcPts val="110"/>
              </a:spcBef>
            </a:pP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26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interface</a:t>
            </a:r>
            <a:r>
              <a:rPr sz="26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Comparable&lt;E&gt;</a:t>
            </a:r>
            <a:r>
              <a:rPr sz="26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2600" b="1" spc="-15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26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int</a:t>
            </a:r>
            <a:r>
              <a:rPr sz="2600" b="1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compareTo(E</a:t>
            </a:r>
            <a:r>
              <a:rPr sz="26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o);</a:t>
            </a:r>
            <a:endParaRPr sz="2600" dirty="0">
              <a:latin typeface="Courier New"/>
              <a:cs typeface="Courier New"/>
            </a:endParaRPr>
          </a:p>
          <a:p>
            <a:pPr marL="927100">
              <a:lnSpc>
                <a:spcPts val="3030"/>
              </a:lnSpc>
              <a:spcBef>
                <a:spcPts val="355"/>
              </a:spcBef>
            </a:pPr>
            <a:r>
              <a:rPr sz="26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  <a:p>
            <a:pPr marL="298450" indent="-285750">
              <a:lnSpc>
                <a:spcPts val="3510"/>
              </a:lnSpc>
              <a:buFont typeface="Wingdings"/>
              <a:buChar char="■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spc="-40" dirty="0">
                <a:latin typeface="Calibri"/>
                <a:cs typeface="Calibri"/>
              </a:rPr>
              <a:t>compareTo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returns</a:t>
            </a:r>
          </a:p>
          <a:p>
            <a:pPr marL="755650" lvl="1" indent="-285750">
              <a:lnSpc>
                <a:spcPct val="100000"/>
              </a:lnSpc>
              <a:spcBef>
                <a:spcPts val="95"/>
              </a:spcBef>
              <a:buFont typeface="Wingdings"/>
              <a:buChar char="■"/>
              <a:tabLst>
                <a:tab pos="75565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negative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</a:t>
            </a:r>
          </a:p>
          <a:p>
            <a:pPr marL="755650" lvl="1" indent="-285750">
              <a:lnSpc>
                <a:spcPct val="100000"/>
              </a:lnSpc>
              <a:buFont typeface="Wingdings"/>
              <a:buChar char="■"/>
              <a:tabLst>
                <a:tab pos="75565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Zero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equal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</a:t>
            </a:r>
          </a:p>
          <a:p>
            <a:pPr marL="755650" lvl="1" indent="-285750">
              <a:lnSpc>
                <a:spcPct val="100000"/>
              </a:lnSpc>
              <a:buFont typeface="Wingdings"/>
              <a:buChar char="■"/>
              <a:tabLst>
                <a:tab pos="75565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this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 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greater than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61" y="255015"/>
            <a:ext cx="84874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sz="3600" spc="35" dirty="0"/>
              <a:t>toString,</a:t>
            </a:r>
            <a:r>
              <a:rPr sz="3600" spc="20" dirty="0"/>
              <a:t> </a:t>
            </a:r>
            <a:r>
              <a:rPr sz="3600" spc="35" dirty="0"/>
              <a:t>equals</a:t>
            </a:r>
            <a:r>
              <a:rPr sz="3700" spc="35" dirty="0"/>
              <a:t>,</a:t>
            </a:r>
            <a:r>
              <a:rPr sz="3700" spc="-15" dirty="0"/>
              <a:t> </a:t>
            </a:r>
            <a:r>
              <a:rPr sz="3700" spc="-5" dirty="0"/>
              <a:t>and</a:t>
            </a:r>
            <a:r>
              <a:rPr sz="3700" spc="-10" dirty="0"/>
              <a:t> </a:t>
            </a:r>
            <a:r>
              <a:rPr sz="3600" spc="50" dirty="0"/>
              <a:t>hashCode</a:t>
            </a:r>
            <a:r>
              <a:rPr sz="3600" spc="5" dirty="0"/>
              <a:t> </a:t>
            </a:r>
            <a:r>
              <a:rPr sz="3700" spc="-5" dirty="0"/>
              <a:t>Methods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78739" y="1191259"/>
            <a:ext cx="8881745" cy="311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Many classes (e.g., the numeric wrapper classes) in </a:t>
            </a:r>
            <a:r>
              <a:rPr sz="3000" spc="-455" dirty="0">
                <a:latin typeface="Times New Roman"/>
                <a:cs typeface="Times New Roman"/>
              </a:rPr>
              <a:t>the </a:t>
            </a:r>
            <a:r>
              <a:rPr sz="3000" spc="-4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Java library implement </a:t>
            </a:r>
            <a:r>
              <a:rPr sz="3000" b="1" spc="-15" dirty="0">
                <a:latin typeface="Calibri"/>
                <a:cs typeface="Calibri"/>
              </a:rPr>
              <a:t>Comparable </a:t>
            </a:r>
            <a:r>
              <a:rPr sz="3000" dirty="0">
                <a:latin typeface="Times New Roman"/>
                <a:cs typeface="Times New Roman"/>
              </a:rPr>
              <a:t>to define a natural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objects</a:t>
            </a:r>
            <a:endParaRPr sz="3000">
              <a:latin typeface="Times New Roman"/>
              <a:cs typeface="Times New Roman"/>
            </a:endParaRPr>
          </a:p>
          <a:p>
            <a:pPr marL="896619" lvl="1" indent="-457834" algn="just">
              <a:lnSpc>
                <a:spcPct val="100000"/>
              </a:lnSpc>
              <a:spcBef>
                <a:spcPts val="1600"/>
              </a:spcBef>
              <a:buFont typeface="Wingdings"/>
              <a:buChar char="■"/>
              <a:tabLst>
                <a:tab pos="896619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compareTo</a:t>
            </a:r>
            <a:r>
              <a:rPr sz="2600" b="1" spc="85" dirty="0">
                <a:latin typeface="Calibri"/>
                <a:cs typeface="Calibri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method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implemented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1565"/>
              </a:spcBef>
              <a:buFont typeface="Wingdings"/>
              <a:buChar char="■"/>
              <a:tabLst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Each wrapper 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overrides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toString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alibri"/>
                <a:cs typeface="Calibri"/>
              </a:rPr>
              <a:t>equals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75" dirty="0"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</a:pPr>
            <a:r>
              <a:rPr sz="3000" b="1" spc="-5" dirty="0">
                <a:latin typeface="Calibri"/>
                <a:cs typeface="Calibri"/>
              </a:rPr>
              <a:t>hashCode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344" y="0"/>
            <a:ext cx="489839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z="3600" spc="35" dirty="0"/>
              <a:t>Comparable</a:t>
            </a:r>
            <a:r>
              <a:rPr sz="3600" spc="15" dirty="0"/>
              <a:t> </a:t>
            </a:r>
            <a:r>
              <a:rPr sz="3700" spc="-25" dirty="0"/>
              <a:t>interface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742973" y="1253482"/>
            <a:ext cx="3221355" cy="205104"/>
          </a:xfrm>
          <a:custGeom>
            <a:avLst/>
            <a:gdLst/>
            <a:ahLst/>
            <a:cxnLst/>
            <a:rect l="l" t="t" r="r" b="b"/>
            <a:pathLst>
              <a:path w="3221354" h="205105">
                <a:moveTo>
                  <a:pt x="3221309" y="0"/>
                </a:moveTo>
                <a:lnTo>
                  <a:pt x="0" y="0"/>
                </a:lnTo>
                <a:lnTo>
                  <a:pt x="0" y="204825"/>
                </a:lnTo>
                <a:lnTo>
                  <a:pt x="3221309" y="204825"/>
                </a:lnTo>
                <a:lnTo>
                  <a:pt x="322130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035" y="1014896"/>
            <a:ext cx="4167504" cy="2159000"/>
          </a:xfrm>
          <a:prstGeom prst="rect">
            <a:avLst/>
          </a:prstGeom>
          <a:ln w="22492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68910">
              <a:lnSpc>
                <a:spcPts val="1645"/>
              </a:lnSpc>
              <a:spcBef>
                <a:spcPts val="125"/>
              </a:spcBef>
            </a:pPr>
            <a:r>
              <a:rPr sz="1400" b="1" spc="-2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400" b="1" spc="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Integer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400" b="1" spc="-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10"/>
              </a:lnSpc>
            </a:pP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sz="14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Comparable&lt;Integer&gt;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2110">
              <a:lnSpc>
                <a:spcPts val="1645"/>
              </a:lnSpc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-135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5" dirty="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sz="1400" spc="-13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5" dirty="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sz="1400" spc="-13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  <a:spcBef>
                <a:spcPts val="5"/>
              </a:spcBef>
            </a:pPr>
            <a:r>
              <a:rPr sz="1400" spc="-20" dirty="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2110">
              <a:lnSpc>
                <a:spcPts val="1610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compareTo(Integer</a:t>
            </a:r>
            <a:r>
              <a:rPr sz="1400" spc="7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o)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10"/>
              </a:lnSpc>
            </a:pPr>
            <a:r>
              <a:rPr sz="1400" spc="-60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sz="1400" spc="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</a:pPr>
            <a:r>
              <a:rPr sz="1400" spc="1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640"/>
              </a:spcBef>
            </a:pPr>
            <a:r>
              <a:rPr sz="1400" spc="1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180559" y="1276763"/>
            <a:ext cx="3558540" cy="20447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sz="1400" b="1" spc="10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Comparable&lt;BigInteger&gt;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3547" y="1038177"/>
            <a:ext cx="4459605" cy="2157730"/>
          </a:xfrm>
          <a:prstGeom prst="rect">
            <a:avLst/>
          </a:prstGeom>
          <a:ln w="2249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585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-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400" b="1" spc="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BigInteger</a:t>
            </a:r>
            <a:r>
              <a:rPr sz="1400" spc="95" dirty="0"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400" b="1" spc="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 marL="4267200">
              <a:lnSpc>
                <a:spcPts val="1610"/>
              </a:lnSpc>
            </a:pPr>
            <a:r>
              <a:rPr sz="1400" spc="1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1475">
              <a:lnSpc>
                <a:spcPts val="1645"/>
              </a:lnSpc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45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sz="1400" spc="-13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5" dirty="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sz="1400" spc="-13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20" dirty="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1475">
              <a:lnSpc>
                <a:spcPts val="1645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compareTo(BigInteger</a:t>
            </a:r>
            <a:r>
              <a:rPr sz="1400" spc="85" dirty="0">
                <a:latin typeface="Courier New"/>
                <a:cs typeface="Courier New"/>
              </a:rPr>
              <a:t> </a:t>
            </a:r>
            <a:r>
              <a:rPr sz="1400" spc="-60" dirty="0">
                <a:latin typeface="Courier New"/>
                <a:cs typeface="Courier New"/>
              </a:rPr>
              <a:t>o)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ts val="1645"/>
              </a:lnSpc>
              <a:spcBef>
                <a:spcPts val="100"/>
              </a:spcBef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-11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sz="1400" spc="-114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1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465"/>
              </a:spcBef>
            </a:pPr>
            <a:r>
              <a:rPr sz="1400" spc="1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152" y="3648448"/>
            <a:ext cx="3123565" cy="205104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sz="1400" b="1" spc="-1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Comparable&lt;String&gt;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677" y="3410186"/>
            <a:ext cx="4156710" cy="2155825"/>
          </a:xfrm>
          <a:prstGeom prst="rect">
            <a:avLst/>
          </a:prstGeom>
          <a:ln w="22457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68275">
              <a:lnSpc>
                <a:spcPts val="1639"/>
              </a:lnSpc>
              <a:spcBef>
                <a:spcPts val="120"/>
              </a:spcBef>
            </a:pPr>
            <a:r>
              <a:rPr sz="1400" b="1" spc="-2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400" b="1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String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400" b="1" spc="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  <a:p>
            <a:pPr marL="3807460">
              <a:lnSpc>
                <a:spcPts val="1610"/>
              </a:lnSpc>
            </a:pPr>
            <a:r>
              <a:rPr sz="1400" spc="1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45"/>
              </a:lnSpc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0" dirty="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0" dirty="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-20" dirty="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0840">
              <a:lnSpc>
                <a:spcPts val="1610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compareTo(String</a:t>
            </a:r>
            <a:r>
              <a:rPr sz="1400" spc="-12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o)</a:t>
            </a:r>
            <a:r>
              <a:rPr sz="1400" spc="5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4995">
              <a:lnSpc>
                <a:spcPts val="1610"/>
              </a:lnSpc>
            </a:pPr>
            <a:r>
              <a:rPr sz="1400" spc="-6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5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sz="1400" spc="4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1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640"/>
              </a:spcBef>
            </a:pPr>
            <a:r>
              <a:rPr sz="1400" spc="1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7237" y="3671696"/>
            <a:ext cx="2898140" cy="20383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implements</a:t>
            </a:r>
            <a:r>
              <a:rPr sz="14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Comparable&lt;Date&gt;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688" y="3433435"/>
            <a:ext cx="4471035" cy="2155190"/>
          </a:xfrm>
          <a:prstGeom prst="rect">
            <a:avLst/>
          </a:prstGeom>
          <a:ln w="224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580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-1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400" b="1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Date</a:t>
            </a:r>
            <a:r>
              <a:rPr sz="1400" spc="7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400" b="1" spc="-1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  <a:p>
            <a:pPr marL="3605529">
              <a:lnSpc>
                <a:spcPts val="1610"/>
              </a:lnSpc>
            </a:pPr>
            <a:r>
              <a:rPr sz="1400" spc="1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55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C0C0C0"/>
                </a:solidFill>
                <a:latin typeface="Courier New"/>
                <a:cs typeface="Courier New"/>
              </a:rPr>
              <a:t>class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30" dirty="0">
                <a:solidFill>
                  <a:srgbClr val="C0C0C0"/>
                </a:solidFill>
                <a:latin typeface="Courier New"/>
                <a:cs typeface="Courier New"/>
              </a:rPr>
              <a:t>body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15" dirty="0">
                <a:solidFill>
                  <a:srgbClr val="333333"/>
                </a:solidFill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400" b="1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3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400" b="1" spc="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compareTo(Date</a:t>
            </a:r>
            <a:r>
              <a:rPr sz="1400" spc="5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o)</a:t>
            </a:r>
            <a:r>
              <a:rPr sz="1400" spc="-12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4995">
              <a:lnSpc>
                <a:spcPts val="1645"/>
              </a:lnSpc>
              <a:spcBef>
                <a:spcPts val="100"/>
              </a:spcBef>
            </a:pPr>
            <a:r>
              <a:rPr sz="1400" spc="25" dirty="0">
                <a:solidFill>
                  <a:srgbClr val="C0C0C0"/>
                </a:solidFill>
                <a:latin typeface="Courier New"/>
                <a:cs typeface="Courier New"/>
              </a:rPr>
              <a:t>//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Implementation</a:t>
            </a:r>
            <a:r>
              <a:rPr sz="1400" spc="-12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C0C0C0"/>
                </a:solidFill>
                <a:latin typeface="Courier New"/>
                <a:cs typeface="Courier New"/>
              </a:rPr>
              <a:t>omitted</a:t>
            </a:r>
            <a:endParaRPr sz="1400">
              <a:latin typeface="Courier New"/>
              <a:cs typeface="Courier New"/>
            </a:endParaRPr>
          </a:p>
          <a:p>
            <a:pPr marL="370205">
              <a:lnSpc>
                <a:spcPts val="1645"/>
              </a:lnSpc>
            </a:pPr>
            <a:r>
              <a:rPr sz="1400" spc="1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100000"/>
              </a:lnSpc>
              <a:spcBef>
                <a:spcPts val="459"/>
              </a:spcBef>
            </a:pPr>
            <a:r>
              <a:rPr sz="1400" spc="1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70"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959611"/>
            <a:ext cx="787082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7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System.out.println(</a:t>
            </a:r>
            <a:r>
              <a:rPr sz="2400" b="1" spc="-10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Integer(</a:t>
            </a:r>
            <a:r>
              <a:rPr sz="2400" b="1" spc="-20" dirty="0">
                <a:latin typeface="Calibri"/>
                <a:cs typeface="Calibri"/>
              </a:rPr>
              <a:t>3</a:t>
            </a:r>
            <a:r>
              <a:rPr sz="2400" spc="-20" dirty="0">
                <a:latin typeface="Calibri"/>
                <a:cs typeface="Calibri"/>
              </a:rPr>
              <a:t>).compareTo(</a:t>
            </a:r>
            <a:r>
              <a:rPr sz="2400" b="1" spc="-20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Integer(</a:t>
            </a:r>
            <a:r>
              <a:rPr sz="2400" b="1" spc="-1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)));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System.out.println(</a:t>
            </a:r>
            <a:r>
              <a:rPr sz="2400" b="1" spc="-15" dirty="0">
                <a:latin typeface="Calibri"/>
                <a:cs typeface="Calibri"/>
              </a:rPr>
              <a:t>"ABC"</a:t>
            </a:r>
            <a:r>
              <a:rPr sz="2400" spc="-15" dirty="0">
                <a:latin typeface="Calibri"/>
                <a:cs typeface="Calibri"/>
              </a:rPr>
              <a:t>.compareTo(</a:t>
            </a:r>
            <a:r>
              <a:rPr sz="2400" b="1" spc="-15" dirty="0">
                <a:latin typeface="Calibri"/>
                <a:cs typeface="Calibri"/>
              </a:rPr>
              <a:t>"ABE"</a:t>
            </a:r>
            <a:r>
              <a:rPr sz="2400" spc="-15" dirty="0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  <a:p>
            <a:pPr marL="12700" marR="1437005" algn="just">
              <a:lnSpc>
                <a:spcPct val="119600"/>
              </a:lnSpc>
              <a:spcBef>
                <a:spcPts val="55"/>
              </a:spcBef>
            </a:pPr>
            <a:r>
              <a:rPr sz="2400" spc="-15" dirty="0">
                <a:latin typeface="Calibri"/>
                <a:cs typeface="Calibri"/>
              </a:rPr>
              <a:t>java.util.Date date1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java.util.Date(</a:t>
            </a:r>
            <a:r>
              <a:rPr sz="2400" b="1" spc="-10" dirty="0">
                <a:latin typeface="Calibri"/>
                <a:cs typeface="Calibri"/>
              </a:rPr>
              <a:t>2013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java.util.Date date2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java.util.Date(</a:t>
            </a:r>
            <a:r>
              <a:rPr sz="2400" b="1" spc="-10" dirty="0">
                <a:latin typeface="Calibri"/>
                <a:cs typeface="Calibri"/>
              </a:rPr>
              <a:t>2012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System.out.println(date1.compareTo(date2));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80" y="0"/>
            <a:ext cx="43510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eri</a:t>
            </a:r>
            <a:r>
              <a:rPr dirty="0"/>
              <a:t>c </a:t>
            </a:r>
            <a:r>
              <a:rPr b="0" dirty="0">
                <a:latin typeface="Courier New"/>
                <a:cs typeface="Courier New"/>
              </a:rPr>
              <a:t>sort</a:t>
            </a:r>
            <a:r>
              <a:rPr b="0" spc="-1380" dirty="0">
                <a:latin typeface="Courier New"/>
                <a:cs typeface="Courier New"/>
              </a:rPr>
              <a:t> </a:t>
            </a:r>
            <a:r>
              <a:rPr spc="-5" dirty="0"/>
              <a:t>M</a:t>
            </a:r>
            <a:r>
              <a:rPr spc="-20" dirty="0"/>
              <a:t>e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772" y="605027"/>
            <a:ext cx="807720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360">
              <a:lnSpc>
                <a:spcPts val="2965"/>
              </a:lnSpc>
              <a:spcBef>
                <a:spcPts val="100"/>
              </a:spcBef>
              <a:buFont typeface="Wingdings"/>
              <a:buChar char="■"/>
              <a:tabLst>
                <a:tab pos="226060" algn="l"/>
              </a:tabLst>
            </a:pPr>
            <a:r>
              <a:rPr sz="2600" spc="5" dirty="0">
                <a:latin typeface="Times New Roman"/>
                <a:cs typeface="Times New Roman"/>
              </a:rPr>
              <a:t>Let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 </a:t>
            </a:r>
            <a:r>
              <a:rPr sz="2600" spc="5" dirty="0">
                <a:latin typeface="Times New Roman"/>
                <a:cs typeface="Times New Roman"/>
              </a:rPr>
              <a:t>be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Integer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object, </a:t>
            </a:r>
            <a:r>
              <a:rPr sz="2600" b="1" dirty="0">
                <a:latin typeface="Times New Roman"/>
                <a:cs typeface="Times New Roman"/>
              </a:rPr>
              <a:t>s </a:t>
            </a:r>
            <a:r>
              <a:rPr sz="2600" spc="5" dirty="0">
                <a:latin typeface="Times New Roman"/>
                <a:cs typeface="Times New Roman"/>
              </a:rPr>
              <a:t>be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String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object, </a:t>
            </a:r>
            <a:r>
              <a:rPr sz="2600" spc="5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 </a:t>
            </a:r>
            <a:r>
              <a:rPr sz="2600" spc="5" dirty="0">
                <a:latin typeface="Times New Roman"/>
                <a:cs typeface="Times New Roman"/>
              </a:rPr>
              <a:t>be </a:t>
            </a:r>
            <a:r>
              <a:rPr sz="2600" spc="-101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225425">
              <a:lnSpc>
                <a:spcPts val="2965"/>
              </a:lnSpc>
            </a:pPr>
            <a:r>
              <a:rPr sz="2600" b="1" spc="5" dirty="0">
                <a:latin typeface="Times New Roman"/>
                <a:cs typeface="Times New Roman"/>
              </a:rPr>
              <a:t>Date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object.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following expressions</a:t>
            </a:r>
            <a:r>
              <a:rPr sz="2600" dirty="0">
                <a:latin typeface="Times New Roman"/>
                <a:cs typeface="Times New Roman"/>
              </a:rPr>
              <a:t> 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true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4886" y="1914009"/>
            <a:ext cx="2782570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46050" marR="847090">
              <a:lnSpc>
                <a:spcPts val="1440"/>
              </a:lnSpc>
              <a:spcBef>
                <a:spcPts val="45"/>
              </a:spcBef>
            </a:pPr>
            <a:r>
              <a:rPr sz="1250" spc="5" dirty="0">
                <a:latin typeface="Courier New"/>
                <a:cs typeface="Courier New"/>
              </a:rPr>
              <a:t>s</a:t>
            </a:r>
            <a:r>
              <a:rPr sz="1250" spc="-15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String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</a:t>
            </a:r>
            <a:r>
              <a:rPr sz="1250" spc="-15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6050">
              <a:lnSpc>
                <a:spcPts val="1390"/>
              </a:lnSpc>
            </a:pPr>
            <a:r>
              <a:rPr sz="1250" spc="5" dirty="0">
                <a:latin typeface="Courier New"/>
                <a:cs typeface="Courier New"/>
              </a:rPr>
              <a:t>s</a:t>
            </a:r>
            <a:r>
              <a:rPr sz="1250" spc="-14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5" dirty="0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3643" y="1914009"/>
            <a:ext cx="2802255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47320" marR="126364">
              <a:lnSpc>
                <a:spcPts val="1440"/>
              </a:lnSpc>
              <a:spcBef>
                <a:spcPts val="45"/>
              </a:spcBef>
            </a:pPr>
            <a:r>
              <a:rPr sz="1250" spc="5" dirty="0">
                <a:latin typeface="Courier New"/>
                <a:cs typeface="Courier New"/>
              </a:rPr>
              <a:t>d</a:t>
            </a:r>
            <a:r>
              <a:rPr sz="1250" spc="-140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20" dirty="0">
                <a:latin typeface="Courier New"/>
                <a:cs typeface="Courier New"/>
              </a:rPr>
              <a:t>java.util.Date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d</a:t>
            </a:r>
            <a:r>
              <a:rPr sz="1250" spc="-13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7320">
              <a:lnSpc>
                <a:spcPts val="1390"/>
              </a:lnSpc>
            </a:pPr>
            <a:r>
              <a:rPr sz="1250" spc="5" dirty="0">
                <a:latin typeface="Courier New"/>
                <a:cs typeface="Courier New"/>
              </a:rPr>
              <a:t>d</a:t>
            </a:r>
            <a:r>
              <a:rPr sz="1250" spc="-150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5" dirty="0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566" y="1914009"/>
            <a:ext cx="2782570" cy="647700"/>
          </a:xfrm>
          <a:prstGeom prst="rect">
            <a:avLst/>
          </a:prstGeom>
          <a:ln w="1973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46685" marR="748665">
              <a:lnSpc>
                <a:spcPts val="1440"/>
              </a:lnSpc>
              <a:spcBef>
                <a:spcPts val="45"/>
              </a:spcBef>
            </a:pPr>
            <a:r>
              <a:rPr sz="1250" spc="5" dirty="0">
                <a:latin typeface="Courier New"/>
                <a:cs typeface="Courier New"/>
              </a:rPr>
              <a:t>n</a:t>
            </a:r>
            <a:r>
              <a:rPr sz="1250" spc="-15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Integer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n</a:t>
            </a:r>
            <a:r>
              <a:rPr sz="1250" spc="-14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Object</a:t>
            </a:r>
            <a:endParaRPr sz="1250">
              <a:latin typeface="Courier New"/>
              <a:cs typeface="Courier New"/>
            </a:endParaRPr>
          </a:p>
          <a:p>
            <a:pPr marL="146685">
              <a:lnSpc>
                <a:spcPts val="1390"/>
              </a:lnSpc>
            </a:pPr>
            <a:r>
              <a:rPr sz="1250" spc="5" dirty="0">
                <a:latin typeface="Courier New"/>
                <a:cs typeface="Courier New"/>
              </a:rPr>
              <a:t>n</a:t>
            </a:r>
            <a:r>
              <a:rPr sz="1250" spc="-145" dirty="0">
                <a:latin typeface="Courier New"/>
                <a:cs typeface="Courier New"/>
              </a:rPr>
              <a:t> </a:t>
            </a:r>
            <a:r>
              <a:rPr sz="1250" b="1" spc="-15" dirty="0">
                <a:solidFill>
                  <a:srgbClr val="000080"/>
                </a:solidFill>
                <a:latin typeface="Courier New"/>
                <a:cs typeface="Courier New"/>
              </a:rPr>
              <a:t>instanceof</a:t>
            </a:r>
            <a:r>
              <a:rPr sz="125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15" dirty="0">
                <a:latin typeface="Courier New"/>
                <a:cs typeface="Courier New"/>
              </a:rPr>
              <a:t>Comparable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759" y="2901188"/>
            <a:ext cx="85420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44546A"/>
              </a:buClr>
              <a:buSzPct val="76666"/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java.util.Arrays.sort(array)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requires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elements in an array are instances of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Comparable&lt;E&gt;.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2651" y="5410200"/>
            <a:ext cx="289877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SortComparableObjects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" y="96140"/>
            <a:ext cx="7772400" cy="4606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" y="4794399"/>
            <a:ext cx="7023100" cy="66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79" y="0"/>
            <a:ext cx="8106409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 Classes</a:t>
            </a:r>
            <a:r>
              <a:rPr spc="-15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10" dirty="0"/>
              <a:t>Implement </a:t>
            </a:r>
            <a:r>
              <a:rPr spc="-15" dirty="0"/>
              <a:t>Comparable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86" y="1074947"/>
            <a:ext cx="8803479" cy="27026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0163" y="5334000"/>
            <a:ext cx="253047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ComparableRectangle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280026" y="5334000"/>
            <a:ext cx="214947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SortRectangles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3102" y="6019771"/>
            <a:ext cx="158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fld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23" y="0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Methods</a:t>
            </a:r>
            <a:r>
              <a:rPr sz="3600" spc="-20" dirty="0"/>
              <a:t> </a:t>
            </a:r>
            <a:r>
              <a:rPr sz="3600" dirty="0"/>
              <a:t>and</a:t>
            </a:r>
            <a:r>
              <a:rPr sz="3600" spc="-10" dirty="0"/>
              <a:t> </a:t>
            </a:r>
            <a:r>
              <a:rPr sz="3600" spc="-20" dirty="0"/>
              <a:t>data</a:t>
            </a:r>
            <a:r>
              <a:rPr sz="3600" spc="-10" dirty="0"/>
              <a:t> </a:t>
            </a:r>
            <a:r>
              <a:rPr sz="3600" spc="-5" dirty="0"/>
              <a:t>fields</a:t>
            </a:r>
            <a:r>
              <a:rPr sz="3600" spc="-15" dirty="0"/>
              <a:t> </a:t>
            </a:r>
            <a:r>
              <a:rPr sz="3600" dirty="0"/>
              <a:t>visibility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867" y="984257"/>
          <a:ext cx="8874125" cy="398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marL="162560" marR="154940" indent="-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Modifiers on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Members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b="1" spc="-43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2710" indent="203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23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Same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23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Subclass in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1123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20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Public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Protected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29146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(no </a:t>
                      </a:r>
                      <a:r>
                        <a:rPr sz="2400" spc="-5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modifiers)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032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2032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Private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4818" y="6032471"/>
            <a:ext cx="61277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5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" y="206256"/>
            <a:ext cx="7772400" cy="60108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67065" y="6004559"/>
            <a:ext cx="168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solidFill>
                  <a:srgbClr val="898989"/>
                </a:solidFill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58" y="350845"/>
            <a:ext cx="7661891" cy="4208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459" y="4696554"/>
            <a:ext cx="7004905" cy="1230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486" y="0"/>
            <a:ext cx="33934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Interface</a:t>
            </a:r>
            <a:r>
              <a:rPr spc="-55" dirty="0"/>
              <a:t> </a:t>
            </a:r>
            <a:r>
              <a:rPr spc="-2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2578" y="2115999"/>
            <a:ext cx="1656080" cy="355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90"/>
              </a:lnSpc>
            </a:pPr>
            <a:r>
              <a:rPr sz="2400" b="1" spc="-5" dirty="0">
                <a:latin typeface="Courier New"/>
                <a:cs typeface="Courier New"/>
              </a:rPr>
              <a:t>Cloneable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316" y="2026412"/>
            <a:ext cx="5137785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941570" algn="l"/>
              </a:tabLst>
            </a:pPr>
            <a:r>
              <a:rPr sz="2400" b="1" spc="-5" dirty="0">
                <a:latin typeface="Courier New"/>
                <a:cs typeface="Courier New"/>
              </a:rPr>
              <a:t>publi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interfac</a:t>
            </a:r>
            <a:r>
              <a:rPr sz="2400" b="1" dirty="0">
                <a:latin typeface="Courier New"/>
                <a:cs typeface="Courier New"/>
              </a:rPr>
              <a:t>e	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701" y="618235"/>
            <a:ext cx="8227695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269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10" dirty="0">
                <a:latin typeface="Calibri"/>
                <a:cs typeface="Calibri"/>
              </a:rPr>
              <a:t>java.lang.Cloneable </a:t>
            </a:r>
            <a:r>
              <a:rPr sz="3000" dirty="0">
                <a:latin typeface="Times New Roman"/>
                <a:cs typeface="Times New Roman"/>
              </a:rPr>
              <a:t>interface specifies that an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cloned </a:t>
            </a:r>
            <a:r>
              <a:rPr sz="3000" dirty="0">
                <a:latin typeface="Times New Roman"/>
                <a:cs typeface="Times New Roman"/>
              </a:rPr>
              <a:t>(i.e.,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 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copied)</a:t>
            </a:r>
            <a:endParaRPr sz="300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890"/>
              </a:spcBef>
            </a:pPr>
            <a:r>
              <a:rPr sz="2400" b="1" spc="-5" dirty="0">
                <a:latin typeface="Courier New"/>
                <a:cs typeface="Courier New"/>
              </a:rPr>
              <a:t>package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java.lang;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94" y="2867660"/>
            <a:ext cx="8131809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595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empty</a:t>
            </a:r>
            <a:endParaRPr sz="3000">
              <a:latin typeface="Times New Roman"/>
              <a:cs typeface="Times New Roman"/>
            </a:endParaRPr>
          </a:p>
          <a:p>
            <a:pPr marL="926465" marR="296545" lvl="1" indent="-457200">
              <a:lnSpc>
                <a:spcPts val="3100"/>
              </a:lnSpc>
              <a:spcBef>
                <a:spcPts val="114"/>
              </a:spcBef>
              <a:buFont typeface="Courier New"/>
              <a:buChar char="o"/>
              <a:tabLst>
                <a:tab pos="927100" algn="l"/>
              </a:tabLst>
            </a:pPr>
            <a:r>
              <a:rPr sz="2600" spc="-5" dirty="0">
                <a:latin typeface="Times New Roman"/>
                <a:cs typeface="Times New Roman"/>
              </a:rPr>
              <a:t>An interface 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 body is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marker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interface</a:t>
            </a: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ts val="347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Cloneable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 is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ts val="3595"/>
              </a:lnSpc>
            </a:pPr>
            <a:r>
              <a:rPr sz="3000" b="1" dirty="0">
                <a:latin typeface="Times New Roman"/>
                <a:cs typeface="Times New Roman"/>
              </a:rPr>
              <a:t>marked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cloneable</a:t>
            </a:r>
            <a:endParaRPr sz="3000">
              <a:latin typeface="Times New Roman"/>
              <a:cs typeface="Times New Roman"/>
            </a:endParaRPr>
          </a:p>
          <a:p>
            <a:pPr marL="926465" marR="590550" lvl="1" indent="-457200">
              <a:lnSpc>
                <a:spcPts val="3120"/>
              </a:lnSpc>
              <a:spcBef>
                <a:spcPts val="95"/>
              </a:spcBef>
              <a:buFont typeface="Courier New"/>
              <a:buChar char="o"/>
              <a:tabLst>
                <a:tab pos="927100" algn="l"/>
              </a:tabLst>
            </a:pPr>
            <a:r>
              <a:rPr sz="2600" dirty="0">
                <a:latin typeface="Times New Roman"/>
                <a:cs typeface="Times New Roman"/>
              </a:rPr>
              <a:t>its </a:t>
            </a:r>
            <a:r>
              <a:rPr sz="2600" spc="-5" dirty="0">
                <a:latin typeface="Times New Roman"/>
                <a:cs typeface="Times New Roman"/>
              </a:rPr>
              <a:t>objects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-5" dirty="0">
                <a:latin typeface="Times New Roman"/>
                <a:cs typeface="Times New Roman"/>
              </a:rPr>
              <a:t> cloned</a:t>
            </a:r>
            <a:r>
              <a:rPr sz="2600" dirty="0">
                <a:latin typeface="Times New Roman"/>
                <a:cs typeface="Times New Roman"/>
              </a:rPr>
              <a:t> using 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clone()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defined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Object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59" y="0"/>
            <a:ext cx="47091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z="3600" spc="40" dirty="0"/>
              <a:t>Cloaneable</a:t>
            </a:r>
            <a:r>
              <a:rPr sz="3600" spc="10" dirty="0"/>
              <a:t> </a:t>
            </a:r>
            <a:r>
              <a:rPr sz="3700" spc="-25" dirty="0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59740" y="630427"/>
            <a:ext cx="8182609" cy="13728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2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Many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(e.g.,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Calendar)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Java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library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 Cloneable.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instances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these classes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cloned.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5556" y="2671381"/>
            <a:ext cx="798830" cy="304800"/>
          </a:xfrm>
          <a:custGeom>
            <a:avLst/>
            <a:gdLst/>
            <a:ahLst/>
            <a:cxnLst/>
            <a:rect l="l" t="t" r="r" b="b"/>
            <a:pathLst>
              <a:path w="798829" h="304800">
                <a:moveTo>
                  <a:pt x="798512" y="0"/>
                </a:moveTo>
                <a:lnTo>
                  <a:pt x="569912" y="0"/>
                </a:lnTo>
                <a:lnTo>
                  <a:pt x="0" y="0"/>
                </a:lnTo>
                <a:lnTo>
                  <a:pt x="0" y="304800"/>
                </a:lnTo>
                <a:lnTo>
                  <a:pt x="569912" y="304800"/>
                </a:lnTo>
                <a:lnTo>
                  <a:pt x="798512" y="304800"/>
                </a:lnTo>
                <a:lnTo>
                  <a:pt x="7985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2342388"/>
            <a:ext cx="6644005" cy="341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8953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Calendar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calendar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GregorianCalendar(2003,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Calendar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calendarCopy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10" dirty="0">
                <a:latin typeface="Calibri"/>
                <a:cs typeface="Calibri"/>
              </a:rPr>
              <a:t>(Calendar)calendar.clone();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System.out.println("calendar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==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calendarCopy is</a:t>
            </a:r>
            <a:r>
              <a:rPr sz="2000" b="1" dirty="0">
                <a:latin typeface="Calibri"/>
                <a:cs typeface="Calibri"/>
              </a:rPr>
              <a:t> " +</a:t>
            </a:r>
            <a:endParaRPr sz="2000">
              <a:latin typeface="Calibri"/>
              <a:cs typeface="Calibri"/>
            </a:endParaRPr>
          </a:p>
          <a:p>
            <a:pPr marL="655955" marR="14604" indent="2286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(calendar </a:t>
            </a:r>
            <a:r>
              <a:rPr sz="2000" b="1" dirty="0">
                <a:latin typeface="Calibri"/>
                <a:cs typeface="Calibri"/>
              </a:rPr>
              <a:t>== </a:t>
            </a:r>
            <a:r>
              <a:rPr sz="2000" b="1" spc="-5" dirty="0">
                <a:latin typeface="Calibri"/>
                <a:cs typeface="Calibri"/>
              </a:rPr>
              <a:t>calendarCopy));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System.out.println("calendar.equals(calendarCopy)</a:t>
            </a:r>
            <a:r>
              <a:rPr sz="2000" b="1" spc="-5" dirty="0">
                <a:latin typeface="Calibri"/>
                <a:cs typeface="Calibri"/>
              </a:rPr>
              <a:t> 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99885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calendar.equals(calendarCopy));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displays</a:t>
            </a:r>
            <a:endParaRPr sz="30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80"/>
              </a:spcBef>
            </a:pPr>
            <a:r>
              <a:rPr sz="2200" b="1" dirty="0">
                <a:latin typeface="Courier New"/>
                <a:cs typeface="Courier New"/>
              </a:rPr>
              <a:t>calendar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calendarCopy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latin typeface="Courier New"/>
                <a:cs typeface="Courier New"/>
              </a:rPr>
              <a:t>calendar.equals(calendarCopy)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59" y="0"/>
            <a:ext cx="47091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z="3600" spc="40" dirty="0"/>
              <a:t>Cloaneable</a:t>
            </a:r>
            <a:r>
              <a:rPr sz="3600" spc="10" dirty="0"/>
              <a:t> </a:t>
            </a:r>
            <a:r>
              <a:rPr sz="3700" spc="-25" dirty="0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459740" y="585879"/>
            <a:ext cx="6907530" cy="23133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450"/>
              </a:spcBef>
              <a:buFont typeface="Wingdings"/>
              <a:buChar char="■"/>
              <a:tabLst>
                <a:tab pos="226060" algn="l"/>
              </a:tabLst>
            </a:pPr>
            <a:r>
              <a:rPr sz="3000" dirty="0">
                <a:latin typeface="Times New Roman"/>
                <a:cs typeface="Times New Roman"/>
              </a:rPr>
              <a:t>Array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cloneable</a:t>
            </a:r>
            <a:endParaRPr sz="3000">
              <a:latin typeface="Times New Roman"/>
              <a:cs typeface="Times New Roman"/>
            </a:endParaRPr>
          </a:p>
          <a:p>
            <a:pPr marL="652780" lvl="1" indent="-213995">
              <a:lnSpc>
                <a:spcPct val="100000"/>
              </a:lnSpc>
              <a:spcBef>
                <a:spcPts val="305"/>
              </a:spcBef>
              <a:buFont typeface="Wingdings"/>
              <a:buChar char="■"/>
              <a:tabLst>
                <a:tab pos="652780" algn="l"/>
              </a:tabLst>
            </a:pPr>
            <a:r>
              <a:rPr sz="2600" spc="-80" dirty="0">
                <a:latin typeface="Times New Roman"/>
                <a:cs typeface="Times New Roman"/>
              </a:rPr>
              <a:t>You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clone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array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using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clone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  <a:p>
            <a:pPr marL="652780" lvl="1" indent="-213995">
              <a:lnSpc>
                <a:spcPct val="100000"/>
              </a:lnSpc>
              <a:spcBef>
                <a:spcPts val="190"/>
              </a:spcBef>
              <a:buFont typeface="Wingdings"/>
              <a:buChar char="■"/>
              <a:tabLst>
                <a:tab pos="652780" algn="l"/>
              </a:tabLst>
            </a:pPr>
            <a:r>
              <a:rPr sz="2600" spc="5" dirty="0">
                <a:latin typeface="Times New Roman"/>
                <a:cs typeface="Times New Roman"/>
              </a:rPr>
              <a:t>ArrayList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implements Cloneable</a:t>
            </a:r>
            <a:endParaRPr sz="26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1570"/>
              </a:spcBef>
            </a:pPr>
            <a:r>
              <a:rPr sz="2400" b="1" spc="-10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[]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list1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" dirty="0">
                <a:latin typeface="Calibri"/>
                <a:cs typeface="Calibri"/>
              </a:rPr>
              <a:t> {1,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2};</a:t>
            </a:r>
            <a:endParaRPr sz="24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int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[]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list2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list1.clone();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064" y="0"/>
            <a:ext cx="78613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15" dirty="0"/>
              <a:t> </a:t>
            </a:r>
            <a:r>
              <a:rPr spc="-10" dirty="0"/>
              <a:t>classes</a:t>
            </a:r>
            <a:r>
              <a:rPr spc="-20" dirty="0"/>
              <a:t> to</a:t>
            </a:r>
            <a:r>
              <a:rPr spc="-15" dirty="0"/>
              <a:t> </a:t>
            </a:r>
            <a:r>
              <a:rPr spc="-10" dirty="0"/>
              <a:t>implement</a:t>
            </a:r>
            <a:r>
              <a:rPr spc="10" dirty="0"/>
              <a:t> </a:t>
            </a:r>
            <a:r>
              <a:rPr sz="3600" spc="40" dirty="0"/>
              <a:t>Cloaneable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630427"/>
            <a:ext cx="8621395" cy="50907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46100" marR="774065" indent="-4572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Cloanbale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must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override </a:t>
            </a:r>
            <a:r>
              <a:rPr sz="3000" dirty="0">
                <a:latin typeface="Times New Roman"/>
                <a:cs typeface="Times New Roman"/>
              </a:rPr>
              <a:t>the clone method defined in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alibri"/>
                <a:cs typeface="Calibri"/>
              </a:rPr>
              <a:t>protected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native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clone()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throws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CloneNotSupportedException;</a:t>
            </a:r>
            <a:endParaRPr sz="2400">
              <a:latin typeface="Calibri"/>
              <a:cs typeface="Calibri"/>
            </a:endParaRPr>
          </a:p>
          <a:p>
            <a:pPr marL="546100" marR="695960" indent="-457200">
              <a:lnSpc>
                <a:spcPts val="3290"/>
              </a:lnSpc>
              <a:spcBef>
                <a:spcPts val="1495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keyword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native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indicates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written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Java</a:t>
            </a:r>
            <a:endParaRPr sz="3000">
              <a:latin typeface="Times New Roman"/>
              <a:cs typeface="Times New Roman"/>
            </a:endParaRPr>
          </a:p>
          <a:p>
            <a:pPr marL="972819" lvl="1" indent="-457834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972185" algn="l"/>
                <a:tab pos="972819" algn="l"/>
              </a:tabLst>
            </a:pPr>
            <a:r>
              <a:rPr sz="1900" spc="-5" dirty="0">
                <a:latin typeface="Times New Roman"/>
                <a:cs typeface="Times New Roman"/>
              </a:rPr>
              <a:t>It is </a:t>
            </a:r>
            <a:r>
              <a:rPr sz="1900" spc="-15" dirty="0">
                <a:latin typeface="Times New Roman"/>
                <a:cs typeface="Times New Roman"/>
              </a:rPr>
              <a:t>implemented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JVM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for the native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platform</a:t>
            </a:r>
            <a:endParaRPr sz="1900">
              <a:latin typeface="Times New Roman"/>
              <a:cs typeface="Times New Roman"/>
            </a:endParaRPr>
          </a:p>
          <a:p>
            <a:pPr marL="546100" marR="196215" indent="-457200">
              <a:lnSpc>
                <a:spcPct val="92700"/>
              </a:lnSpc>
              <a:spcBef>
                <a:spcPts val="755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must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override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the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Calibri"/>
                <a:cs typeface="Calibri"/>
              </a:rPr>
              <a:t>clone</a:t>
            </a:r>
            <a:r>
              <a:rPr sz="2600" b="1" spc="90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method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and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change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visibility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modifier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Calibri"/>
                <a:cs typeface="Calibri"/>
              </a:rPr>
              <a:t>public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so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used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any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package</a:t>
            </a:r>
            <a:endParaRPr sz="2600">
              <a:latin typeface="Times New Roman"/>
              <a:cs typeface="Times New Roman"/>
            </a:endParaRPr>
          </a:p>
          <a:p>
            <a:pPr marL="546100" indent="-457200">
              <a:lnSpc>
                <a:spcPct val="100000"/>
              </a:lnSpc>
              <a:spcBef>
                <a:spcPts val="600"/>
              </a:spcBef>
              <a:buFont typeface="Wingdings"/>
              <a:buChar char="■"/>
              <a:tabLst>
                <a:tab pos="545465" algn="l"/>
                <a:tab pos="54610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must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implement Cloneable</a:t>
            </a:r>
            <a:endParaRPr sz="2600">
              <a:latin typeface="Times New Roman"/>
              <a:cs typeface="Times New Roman"/>
            </a:endParaRPr>
          </a:p>
          <a:p>
            <a:pPr marL="972819" lvl="1" indent="-457834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972185" algn="l"/>
                <a:tab pos="972819" algn="l"/>
              </a:tabLst>
            </a:pPr>
            <a:r>
              <a:rPr sz="1900" spc="-10" dirty="0">
                <a:latin typeface="Times New Roman"/>
                <a:cs typeface="Times New Roman"/>
              </a:rPr>
              <a:t>Otherwise,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CloneNotSupportedException</a:t>
            </a:r>
            <a:r>
              <a:rPr sz="19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thrown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027" y="0"/>
            <a:ext cx="642556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Implementing</a:t>
            </a:r>
            <a:r>
              <a:rPr spc="-5" dirty="0"/>
              <a:t> </a:t>
            </a:r>
            <a:r>
              <a:rPr sz="3600" spc="40" dirty="0"/>
              <a:t>Cloneable</a:t>
            </a:r>
            <a:r>
              <a:rPr sz="3600" spc="15" dirty="0"/>
              <a:t> </a:t>
            </a:r>
            <a:r>
              <a:rPr sz="3700" spc="-25" dirty="0"/>
              <a:t>Interface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78739" y="896619"/>
            <a:ext cx="805688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following code defines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class </a:t>
            </a:r>
            <a:r>
              <a:rPr sz="2800" spc="-5" dirty="0">
                <a:latin typeface="Times New Roman"/>
                <a:cs typeface="Times New Roman"/>
              </a:rPr>
              <a:t>named House 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Cloneable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4267200"/>
            <a:ext cx="1295400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Times New Roman"/>
                <a:cs typeface="Times New Roman"/>
              </a:rPr>
              <a:t>House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80" y="312231"/>
            <a:ext cx="7709719" cy="5606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762" y="0"/>
            <a:ext cx="7772399" cy="6266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261" y="533400"/>
            <a:ext cx="6864512" cy="4871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118" y="6004559"/>
            <a:ext cx="638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Lecture</a:t>
            </a:r>
            <a:r>
              <a:rPr sz="11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898989"/>
                </a:solidFill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564" y="1693553"/>
            <a:ext cx="83693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668779"/>
            <a:ext cx="4001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8770" algn="l"/>
              </a:tabLst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	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973579"/>
            <a:ext cx="308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String</a:t>
            </a:r>
            <a:r>
              <a:rPr sz="2000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278379"/>
            <a:ext cx="3563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sz="2000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887979"/>
            <a:ext cx="201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3192779"/>
            <a:ext cx="58540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sz="2000" spc="-3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3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sz="2000" spc="-10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12700" marR="1616075" indent="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.color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5" dirty="0">
                <a:latin typeface="Calibri"/>
                <a:cs typeface="Calibri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.filled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; }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@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getArea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5046353"/>
            <a:ext cx="340042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2000" spc="-5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5326379"/>
            <a:ext cx="3866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getPerimeter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140" y="5655953"/>
            <a:ext cx="394716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sz="2000" spc="-5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40" y="5935979"/>
            <a:ext cx="105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84944" y="0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5" dirty="0"/>
              <a:t>abstract</a:t>
            </a:r>
            <a:r>
              <a:rPr sz="3500" spc="-20" dirty="0"/>
              <a:t> </a:t>
            </a:r>
            <a:r>
              <a:rPr sz="3600" spc="-5" dirty="0"/>
              <a:t>modifier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263472" y="651763"/>
            <a:ext cx="7939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298450" algn="l"/>
              </a:tabLst>
            </a:pP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185" dirty="0">
                <a:latin typeface="Times New Roman"/>
                <a:cs typeface="Times New Roman"/>
              </a:rPr>
              <a:t>denoted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21" y="1108964"/>
            <a:ext cx="4105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modifier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1586" y="1202467"/>
            <a:ext cx="3276600" cy="193928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1440" marR="262255">
              <a:lnSpc>
                <a:spcPct val="100800"/>
              </a:lnSpc>
              <a:spcBef>
                <a:spcPts val="130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Constructors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abstract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protected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subclasses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8502" y="6004559"/>
            <a:ext cx="952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2" y="0"/>
            <a:ext cx="8505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Defining</a:t>
            </a:r>
            <a:r>
              <a:rPr sz="4000" spc="-5" dirty="0"/>
              <a:t> classes</a:t>
            </a:r>
            <a:r>
              <a:rPr sz="4000" dirty="0"/>
              <a:t> </a:t>
            </a:r>
            <a:r>
              <a:rPr sz="4000" spc="-25" dirty="0"/>
              <a:t>to</a:t>
            </a:r>
            <a:r>
              <a:rPr sz="4000" dirty="0"/>
              <a:t> </a:t>
            </a:r>
            <a:r>
              <a:rPr sz="4000" spc="-10" dirty="0"/>
              <a:t>implement</a:t>
            </a:r>
            <a:r>
              <a:rPr sz="4000" spc="-5" dirty="0"/>
              <a:t> </a:t>
            </a:r>
            <a:r>
              <a:rPr sz="3900" spc="40" dirty="0"/>
              <a:t>Cloaneable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35940" y="706627"/>
            <a:ext cx="760031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marR="5080" indent="-285750">
              <a:lnSpc>
                <a:spcPct val="98800"/>
              </a:lnSpc>
              <a:spcBef>
                <a:spcPts val="1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shallow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copy,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clone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Cloneable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super.clone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925828"/>
            <a:ext cx="5137150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69900" marR="5080" indent="-4572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JangoFettClone</a:t>
            </a:r>
            <a:r>
              <a:rPr sz="1800" spc="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JangoFettTemplate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whenCreated;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695" y="1950720"/>
            <a:ext cx="213487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implements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Cloneable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672" y="1925828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751835"/>
            <a:ext cx="560578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JangoFettClone(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.name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whenCreated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java.util.Date();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3843020"/>
            <a:ext cx="314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@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Override public Object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clone() 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4123435"/>
            <a:ext cx="40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18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9386" y="4414520"/>
            <a:ext cx="131699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super</a:t>
            </a:r>
            <a:r>
              <a:rPr sz="1800" spc="-15" dirty="0">
                <a:latin typeface="Calibri"/>
                <a:cs typeface="Calibri"/>
              </a:rPr>
              <a:t>.clone();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4388611"/>
            <a:ext cx="3424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return	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1800" spc="-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Shallow</a:t>
            </a:r>
            <a:r>
              <a:rPr sz="1800" spc="-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copy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669028"/>
            <a:ext cx="430974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CloneNotSupportedException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-5" dirty="0">
                <a:latin typeface="Calibri"/>
                <a:cs typeface="Calibri"/>
              </a:rPr>
              <a:t>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6954" y="3791204"/>
            <a:ext cx="31724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8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fields</a:t>
            </a:r>
            <a:r>
              <a:rPr sz="1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1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object,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object’s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references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copied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166" y="100583"/>
            <a:ext cx="470535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Shallow</a:t>
            </a:r>
            <a:r>
              <a:rPr sz="4100" spc="-20" dirty="0"/>
              <a:t> </a:t>
            </a:r>
            <a:r>
              <a:rPr sz="4100" spc="-5" dirty="0"/>
              <a:t>vs.</a:t>
            </a:r>
            <a:r>
              <a:rPr sz="4100" spc="-30" dirty="0"/>
              <a:t> </a:t>
            </a:r>
            <a:r>
              <a:rPr sz="4100" spc="-5" dirty="0"/>
              <a:t>Deep</a:t>
            </a:r>
            <a:r>
              <a:rPr sz="4100" spc="-20" dirty="0"/>
              <a:t> </a:t>
            </a:r>
            <a:r>
              <a:rPr sz="4100" spc="-5" dirty="0"/>
              <a:t>Copy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983996"/>
            <a:ext cx="501586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House </a:t>
            </a:r>
            <a:r>
              <a:rPr sz="2400" spc="-5" dirty="0">
                <a:latin typeface="Times New Roman"/>
                <a:cs typeface="Times New Roman"/>
              </a:rPr>
              <a:t>house1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new House(1, </a:t>
            </a:r>
            <a:r>
              <a:rPr sz="2400" dirty="0">
                <a:latin typeface="Times New Roman"/>
                <a:cs typeface="Times New Roman"/>
              </a:rPr>
              <a:t>1750.50);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r>
              <a:rPr sz="2400" spc="-5" dirty="0">
                <a:latin typeface="Times New Roman"/>
                <a:cs typeface="Times New Roman"/>
              </a:rPr>
              <a:t> house2</a:t>
            </a:r>
            <a:r>
              <a:rPr sz="2400" dirty="0">
                <a:latin typeface="Times New Roman"/>
                <a:cs typeface="Times New Roman"/>
              </a:rPr>
              <a:t> = </a:t>
            </a:r>
            <a:r>
              <a:rPr sz="2400" spc="-5" dirty="0">
                <a:latin typeface="Times New Roman"/>
                <a:cs typeface="Times New Roman"/>
              </a:rPr>
              <a:t>(House)house1.clone();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50" y="2409444"/>
            <a:ext cx="1858010" cy="1357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22580" marR="5080" indent="-310515">
              <a:lnSpc>
                <a:spcPts val="5210"/>
              </a:lnSpc>
              <a:spcBef>
                <a:spcPts val="265"/>
              </a:spcBef>
            </a:pPr>
            <a:r>
              <a:rPr sz="4400" dirty="0">
                <a:solidFill>
                  <a:srgbClr val="44546A"/>
                </a:solidFill>
                <a:latin typeface="Times New Roman"/>
                <a:cs typeface="Times New Roman"/>
              </a:rPr>
              <a:t>Sh</a:t>
            </a:r>
            <a:r>
              <a:rPr sz="4400" spc="-5" dirty="0">
                <a:solidFill>
                  <a:srgbClr val="44546A"/>
                </a:solidFill>
                <a:latin typeface="Times New Roman"/>
                <a:cs typeface="Times New Roman"/>
              </a:rPr>
              <a:t>a</a:t>
            </a:r>
            <a:r>
              <a:rPr sz="4400" dirty="0">
                <a:solidFill>
                  <a:srgbClr val="44546A"/>
                </a:solidFill>
                <a:latin typeface="Times New Roman"/>
                <a:cs typeface="Times New Roman"/>
              </a:rPr>
              <a:t>llow  Copy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186" y="2277347"/>
            <a:ext cx="5230947" cy="40114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2" y="0"/>
            <a:ext cx="8505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Defining</a:t>
            </a:r>
            <a:r>
              <a:rPr sz="4000" spc="-5" dirty="0"/>
              <a:t> classes</a:t>
            </a:r>
            <a:r>
              <a:rPr sz="4000" dirty="0"/>
              <a:t> </a:t>
            </a:r>
            <a:r>
              <a:rPr sz="4000" spc="-25" dirty="0"/>
              <a:t>to</a:t>
            </a:r>
            <a:r>
              <a:rPr sz="4000" dirty="0"/>
              <a:t> </a:t>
            </a:r>
            <a:r>
              <a:rPr sz="4000" spc="-10" dirty="0"/>
              <a:t>implement</a:t>
            </a:r>
            <a:r>
              <a:rPr sz="4000" spc="-5" dirty="0"/>
              <a:t> </a:t>
            </a:r>
            <a:r>
              <a:rPr sz="3900" spc="40" dirty="0"/>
              <a:t>Cloaneable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459738" y="562863"/>
            <a:ext cx="83705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perform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b="1" spc="-5" dirty="0">
                <a:latin typeface="Times New Roman"/>
                <a:cs typeface="Times New Roman"/>
              </a:rPr>
              <a:t>deep copy</a:t>
            </a:r>
            <a:r>
              <a:rPr sz="2500" spc="-5" dirty="0">
                <a:latin typeface="Times New Roman"/>
                <a:cs typeface="Times New Roman"/>
              </a:rPr>
              <a:t>, </a:t>
            </a:r>
            <a:r>
              <a:rPr sz="2500" dirty="0">
                <a:latin typeface="Times New Roman"/>
                <a:cs typeface="Times New Roman"/>
              </a:rPr>
              <a:t>the clone method in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 that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implements the </a:t>
            </a:r>
            <a:r>
              <a:rPr sz="2500" b="1" spc="-5" dirty="0">
                <a:latin typeface="Calibri"/>
                <a:cs typeface="Calibri"/>
              </a:rPr>
              <a:t>Cloneable</a:t>
            </a:r>
            <a:r>
              <a:rPr sz="2500" b="1" spc="65" dirty="0">
                <a:latin typeface="Calibri"/>
                <a:cs typeface="Calibri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interface must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copy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the contents of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0502" y="3639819"/>
            <a:ext cx="1316990" cy="279400"/>
          </a:xfrm>
          <a:custGeom>
            <a:avLst/>
            <a:gdLst/>
            <a:ahLst/>
            <a:cxnLst/>
            <a:rect l="l" t="t" r="r" b="b"/>
            <a:pathLst>
              <a:path w="1316989" h="279400">
                <a:moveTo>
                  <a:pt x="1316863" y="0"/>
                </a:moveTo>
                <a:lnTo>
                  <a:pt x="1062863" y="0"/>
                </a:lnTo>
                <a:lnTo>
                  <a:pt x="500888" y="0"/>
                </a:lnTo>
                <a:lnTo>
                  <a:pt x="0" y="0"/>
                </a:lnTo>
                <a:lnTo>
                  <a:pt x="0" y="279400"/>
                </a:lnTo>
                <a:lnTo>
                  <a:pt x="500888" y="279400"/>
                </a:lnTo>
                <a:lnTo>
                  <a:pt x="1062863" y="279400"/>
                </a:lnTo>
                <a:lnTo>
                  <a:pt x="1316863" y="279400"/>
                </a:lnTo>
                <a:lnTo>
                  <a:pt x="13168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38" y="1324863"/>
            <a:ext cx="513715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8305" algn="ctr">
              <a:lnSpc>
                <a:spcPts val="2965"/>
              </a:lnSpc>
              <a:spcBef>
                <a:spcPts val="100"/>
              </a:spcBef>
            </a:pP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fields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endParaRPr sz="25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090"/>
              </a:lnSpc>
              <a:spcBef>
                <a:spcPts val="9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91AF"/>
                </a:solidFill>
                <a:latin typeface="Calibri"/>
                <a:cs typeface="Calibri"/>
              </a:rPr>
              <a:t>JangoFettClone</a:t>
            </a:r>
            <a:r>
              <a:rPr sz="1800" spc="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JangoFettTemplate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util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whenCreated;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  <a:spcBef>
                <a:spcPts val="45"/>
              </a:spcBef>
            </a:pPr>
            <a:r>
              <a:rPr sz="1800" spc="-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@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Override</a:t>
            </a:r>
            <a:endParaRPr sz="1800">
              <a:latin typeface="Calibri"/>
              <a:cs typeface="Calibri"/>
            </a:endParaRPr>
          </a:p>
          <a:p>
            <a:pPr marL="927100" marR="2608580" indent="-457200">
              <a:lnSpc>
                <a:spcPts val="2090"/>
              </a:lnSpc>
              <a:spcBef>
                <a:spcPts val="17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public Object </a:t>
            </a:r>
            <a:r>
              <a:rPr sz="1800" dirty="0">
                <a:latin typeface="Calibri"/>
                <a:cs typeface="Calibri"/>
              </a:rPr>
              <a:t>clone() 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67065" y="6019771"/>
            <a:ext cx="16891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spc="10" dirty="0">
                <a:solidFill>
                  <a:srgbClr val="898989"/>
                </a:solidFill>
                <a:latin typeface="Times New Roman"/>
                <a:cs typeface="Times New Roman"/>
              </a:rPr>
              <a:t>62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38" y="6088142"/>
            <a:ext cx="977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8293" y="1722120"/>
            <a:ext cx="213487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implements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Cloneable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72" y="1697228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8" y="3614420"/>
            <a:ext cx="631126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JangoFettClone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(JangoFettClone)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super</a:t>
            </a:r>
            <a:r>
              <a:rPr sz="1800" spc="-10" dirty="0">
                <a:latin typeface="Calibri"/>
                <a:cs typeface="Calibri"/>
              </a:rPr>
              <a:t>.clone();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Shallow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copy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String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is immutable,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deep</a:t>
            </a:r>
            <a:r>
              <a:rPr sz="1800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copy is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not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5438" y="4185920"/>
            <a:ext cx="5302885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spc="-15" dirty="0">
                <a:latin typeface="Calibri"/>
                <a:cs typeface="Calibri"/>
              </a:rPr>
              <a:t>ret.whenCreated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(java.util.Date)(whenCreated.clone());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8" y="4440428"/>
            <a:ext cx="43097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6465" marR="5080" indent="-457200">
              <a:lnSpc>
                <a:spcPct val="102200"/>
              </a:lnSpc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CloneNotSupportedException </a:t>
            </a:r>
            <a:r>
              <a:rPr sz="1800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9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166" y="100583"/>
            <a:ext cx="470535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Shallow</a:t>
            </a:r>
            <a:r>
              <a:rPr sz="4100" spc="-20" dirty="0"/>
              <a:t> </a:t>
            </a:r>
            <a:r>
              <a:rPr sz="4100" spc="-5" dirty="0"/>
              <a:t>vs.</a:t>
            </a:r>
            <a:r>
              <a:rPr sz="4100" spc="-30" dirty="0"/>
              <a:t> </a:t>
            </a:r>
            <a:r>
              <a:rPr sz="4100" spc="-5" dirty="0"/>
              <a:t>Deep</a:t>
            </a:r>
            <a:r>
              <a:rPr sz="4100" spc="-20" dirty="0"/>
              <a:t> </a:t>
            </a:r>
            <a:r>
              <a:rPr sz="4100" spc="-5" dirty="0"/>
              <a:t>Copy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13702" y="676148"/>
            <a:ext cx="501586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2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House </a:t>
            </a:r>
            <a:r>
              <a:rPr sz="2400" spc="-5" dirty="0">
                <a:latin typeface="Times New Roman"/>
                <a:cs typeface="Times New Roman"/>
              </a:rPr>
              <a:t>house1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new House(1, </a:t>
            </a:r>
            <a:r>
              <a:rPr sz="2400" dirty="0">
                <a:latin typeface="Times New Roman"/>
                <a:cs typeface="Times New Roman"/>
              </a:rPr>
              <a:t>1750.50);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</a:t>
            </a:r>
            <a:r>
              <a:rPr sz="2400" spc="-5" dirty="0">
                <a:latin typeface="Times New Roman"/>
                <a:cs typeface="Times New Roman"/>
              </a:rPr>
              <a:t> house2</a:t>
            </a:r>
            <a:r>
              <a:rPr sz="2400" dirty="0">
                <a:latin typeface="Times New Roman"/>
                <a:cs typeface="Times New Roman"/>
              </a:rPr>
              <a:t> = </a:t>
            </a:r>
            <a:r>
              <a:rPr sz="2400" spc="-5" dirty="0">
                <a:latin typeface="Times New Roman"/>
                <a:cs typeface="Times New Roman"/>
              </a:rPr>
              <a:t>(House)house1.clone();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168" y="2342388"/>
            <a:ext cx="1236980" cy="13576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16510">
              <a:lnSpc>
                <a:spcPts val="5210"/>
              </a:lnSpc>
              <a:spcBef>
                <a:spcPts val="265"/>
              </a:spcBef>
            </a:pPr>
            <a:r>
              <a:rPr sz="4400" spc="-5" dirty="0">
                <a:solidFill>
                  <a:srgbClr val="44546A"/>
                </a:solidFill>
                <a:latin typeface="Times New Roman"/>
                <a:cs typeface="Times New Roman"/>
              </a:rPr>
              <a:t>Deep </a:t>
            </a:r>
            <a:r>
              <a:rPr sz="4400" spc="-1085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44546A"/>
                </a:solidFill>
                <a:latin typeface="Times New Roman"/>
                <a:cs typeface="Times New Roman"/>
              </a:rPr>
              <a:t>Copy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127" y="1939516"/>
            <a:ext cx="5465046" cy="42992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376" y="136143"/>
            <a:ext cx="7952740" cy="11474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713230" marR="5080" indent="-1701164">
              <a:lnSpc>
                <a:spcPts val="4390"/>
              </a:lnSpc>
              <a:spcBef>
                <a:spcPts val="250"/>
              </a:spcBef>
            </a:pPr>
            <a:r>
              <a:rPr b="0" spc="-25" dirty="0">
                <a:latin typeface="Calibri"/>
                <a:cs typeface="Calibri"/>
              </a:rPr>
              <a:t>Several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Questions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from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" dirty="0">
                <a:latin typeface="Calibri"/>
                <a:cs typeface="Calibri"/>
              </a:rPr>
              <a:t> clone </a:t>
            </a:r>
            <a:r>
              <a:rPr b="0" spc="-10" dirty="0">
                <a:latin typeface="Calibri"/>
                <a:cs typeface="Calibri"/>
              </a:rPr>
              <a:t>method </a:t>
            </a:r>
            <a:r>
              <a:rPr b="0" spc="-819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 Cloneable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18" y="1413764"/>
            <a:ext cx="75291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255904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000" spc="-5" dirty="0">
                <a:latin typeface="Times New Roman"/>
                <a:cs typeface="Times New Roman"/>
              </a:rPr>
              <a:t>why </a:t>
            </a:r>
            <a:r>
              <a:rPr sz="3000" dirty="0">
                <a:latin typeface="Times New Roman"/>
                <a:cs typeface="Times New Roman"/>
              </a:rPr>
              <a:t>is the </a:t>
            </a: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clone </a:t>
            </a:r>
            <a:r>
              <a:rPr sz="3000" dirty="0">
                <a:latin typeface="Times New Roman"/>
                <a:cs typeface="Times New Roman"/>
              </a:rPr>
              <a:t>method in the </a:t>
            </a:r>
            <a:r>
              <a:rPr sz="3000" b="1" dirty="0">
                <a:solidFill>
                  <a:srgbClr val="00997F"/>
                </a:solidFill>
                <a:latin typeface="Times New Roman"/>
                <a:cs typeface="Times New Roman"/>
              </a:rPr>
              <a:t>Object </a:t>
            </a:r>
            <a:r>
              <a:rPr sz="3000" dirty="0">
                <a:latin typeface="Times New Roman"/>
                <a:cs typeface="Times New Roman"/>
              </a:rPr>
              <a:t>class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protected,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 public?</a:t>
            </a:r>
            <a:endParaRPr sz="3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3000" spc="-5" dirty="0">
                <a:latin typeface="Times New Roman"/>
                <a:cs typeface="Times New Roman"/>
              </a:rPr>
              <a:t>why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clone</a:t>
            </a:r>
            <a:r>
              <a:rPr sz="3000" b="1" dirty="0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sz="3000" b="1" spc="-25" dirty="0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3000" spc="-5" dirty="0">
                <a:latin typeface="Times New Roman"/>
                <a:cs typeface="Times New Roman"/>
              </a:rPr>
              <a:t>why</a:t>
            </a:r>
            <a:r>
              <a:rPr sz="3000" spc="-10" dirty="0">
                <a:latin typeface="Times New Roman"/>
                <a:cs typeface="Times New Roman"/>
              </a:rPr>
              <a:t> doesn’t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997F"/>
                </a:solidFill>
                <a:latin typeface="Times New Roman"/>
                <a:cs typeface="Times New Roman"/>
              </a:rPr>
              <a:t>Object</a:t>
            </a:r>
            <a:r>
              <a:rPr sz="3000" b="1" spc="-10" dirty="0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sz="3000" b="1" spc="-25" dirty="0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interface?</a:t>
            </a:r>
            <a:endParaRPr sz="3000">
              <a:latin typeface="Times New Roman"/>
              <a:cs typeface="Times New Roman"/>
            </a:endParaRPr>
          </a:p>
          <a:p>
            <a:pPr marL="526415" marR="5080" indent="-514350">
              <a:lnSpc>
                <a:spcPct val="100000"/>
              </a:lnSpc>
              <a:buAutoNum type="arabicPeriod" startAt="4"/>
              <a:tabLst>
                <a:tab pos="526415" algn="l"/>
                <a:tab pos="527050" algn="l"/>
              </a:tabLst>
            </a:pPr>
            <a:r>
              <a:rPr sz="3000" dirty="0">
                <a:latin typeface="Times New Roman"/>
                <a:cs typeface="Times New Roman"/>
              </a:rPr>
              <a:t>what </a:t>
            </a:r>
            <a:r>
              <a:rPr sz="3000" spc="-5" dirty="0">
                <a:latin typeface="Times New Roman"/>
                <a:cs typeface="Times New Roman"/>
              </a:rPr>
              <a:t>would </a:t>
            </a:r>
            <a:r>
              <a:rPr sz="3000" dirty="0">
                <a:latin typeface="Times New Roman"/>
                <a:cs typeface="Times New Roman"/>
              </a:rPr>
              <a:t>happen if the </a:t>
            </a: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House </a:t>
            </a:r>
            <a:r>
              <a:rPr sz="3000" dirty="0">
                <a:latin typeface="Times New Roman"/>
                <a:cs typeface="Times New Roman"/>
              </a:rPr>
              <a:t>class did not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997F"/>
                </a:solidFill>
                <a:latin typeface="Times New Roman"/>
                <a:cs typeface="Times New Roman"/>
              </a:rPr>
              <a:t>Cloneable</a:t>
            </a:r>
            <a:r>
              <a:rPr sz="3000" b="1" spc="5" dirty="0">
                <a:solidFill>
                  <a:srgbClr val="0099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997F"/>
                </a:solidFill>
                <a:latin typeface="Times New Roman"/>
                <a:cs typeface="Times New Roman"/>
              </a:rPr>
              <a:t>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Interfaces</a:t>
            </a:r>
            <a:r>
              <a:rPr spc="-25" dirty="0"/>
              <a:t> </a:t>
            </a:r>
            <a:r>
              <a:rPr spc="-15" dirty="0"/>
              <a:t>vs. </a:t>
            </a:r>
            <a:r>
              <a:rPr spc="-25" dirty="0"/>
              <a:t>Abstract</a:t>
            </a:r>
            <a:r>
              <a:rPr spc="-2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8613775" cy="23514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In an interface,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data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constants</a:t>
            </a:r>
            <a:r>
              <a:rPr sz="3000" dirty="0">
                <a:latin typeface="Times New Roman"/>
                <a:cs typeface="Times New Roman"/>
              </a:rPr>
              <a:t>; an abstract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have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data.</a:t>
            </a:r>
            <a:endParaRPr sz="3000">
              <a:latin typeface="Times New Roman"/>
              <a:cs typeface="Times New Roman"/>
            </a:endParaRPr>
          </a:p>
          <a:p>
            <a:pPr marL="355600" marR="470534" indent="-342900">
              <a:lnSpc>
                <a:spcPct val="90300"/>
              </a:lnSpc>
              <a:spcBef>
                <a:spcPts val="158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Each method in an interface has only a signature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without </a:t>
            </a:r>
            <a:r>
              <a:rPr sz="3000" dirty="0">
                <a:latin typeface="Times New Roman"/>
                <a:cs typeface="Times New Roman"/>
              </a:rPr>
              <a:t>implementation; an abstract class can have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concrete methods.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83" y="3236542"/>
            <a:ext cx="8939019" cy="14276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Interfaces</a:t>
            </a:r>
            <a:r>
              <a:rPr spc="-25" dirty="0"/>
              <a:t> </a:t>
            </a:r>
            <a:r>
              <a:rPr spc="-15" dirty="0"/>
              <a:t>vs. </a:t>
            </a:r>
            <a:r>
              <a:rPr spc="-25" dirty="0"/>
              <a:t>Abstract</a:t>
            </a:r>
            <a:r>
              <a:rPr spc="-2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7924165" cy="16713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ct val="9030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interface can inherit other interfaces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extends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keyword.</a:t>
            </a:r>
            <a:r>
              <a:rPr sz="3000" spc="-5" dirty="0">
                <a:latin typeface="Times New Roman"/>
                <a:cs typeface="Times New Roman"/>
              </a:rPr>
              <a:t> Such</a:t>
            </a:r>
            <a:r>
              <a:rPr sz="3000" dirty="0">
                <a:latin typeface="Times New Roman"/>
                <a:cs typeface="Times New Roman"/>
              </a:rPr>
              <a:t> 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 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called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subinterface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660400">
              <a:lnSpc>
                <a:spcPts val="2855"/>
              </a:lnSpc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NewInterface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2287418"/>
            <a:ext cx="98361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854" y="2261108"/>
            <a:ext cx="3268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Interface1,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8" y="2629915"/>
            <a:ext cx="8470265" cy="303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abstract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660400">
              <a:lnSpc>
                <a:spcPts val="27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3190"/>
              </a:lnSpc>
              <a:spcBef>
                <a:spcPts val="26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NewInterface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must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abstract methods defined in </a:t>
            </a:r>
            <a:r>
              <a:rPr sz="3000" b="1" spc="-15" dirty="0">
                <a:latin typeface="Calibri"/>
                <a:cs typeface="Calibri"/>
              </a:rPr>
              <a:t>NewInterface</a:t>
            </a:r>
            <a:r>
              <a:rPr sz="3000" spc="-15" dirty="0">
                <a:latin typeface="Calibri"/>
                <a:cs typeface="Calibri"/>
              </a:rPr>
              <a:t>,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Interface1,…, InterfaceN</a:t>
            </a:r>
            <a:r>
              <a:rPr sz="3000" spc="-1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751840" indent="-342900">
              <a:lnSpc>
                <a:spcPts val="3190"/>
              </a:lnSpc>
              <a:spcBef>
                <a:spcPts val="192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interface can extend other interfaces, but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59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Interfaces</a:t>
            </a:r>
            <a:r>
              <a:rPr spc="-25" dirty="0"/>
              <a:t> </a:t>
            </a:r>
            <a:r>
              <a:rPr spc="-15" dirty="0"/>
              <a:t>vs. </a:t>
            </a:r>
            <a:r>
              <a:rPr spc="-25" dirty="0"/>
              <a:t>Abstract</a:t>
            </a:r>
            <a:r>
              <a:rPr spc="-2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8" y="612139"/>
            <a:ext cx="8809990" cy="49542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639445" indent="-342900">
              <a:lnSpc>
                <a:spcPts val="3310"/>
              </a:lnSpc>
              <a:spcBef>
                <a:spcPts val="4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All </a:t>
            </a:r>
            <a:r>
              <a:rPr sz="3000" dirty="0">
                <a:latin typeface="Times New Roman"/>
                <a:cs typeface="Times New Roman"/>
              </a:rPr>
              <a:t>classes share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root</a:t>
            </a:r>
            <a:r>
              <a:rPr sz="3000" dirty="0">
                <a:latin typeface="Times New Roman"/>
                <a:cs typeface="Times New Roman"/>
              </a:rPr>
              <a:t>, the Object class, but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there 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 root for interfaces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Like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also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defines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type</a:t>
            </a:r>
            <a:endParaRPr sz="3000">
              <a:latin typeface="Times New Roman"/>
              <a:cs typeface="Times New Roman"/>
            </a:endParaRPr>
          </a:p>
          <a:p>
            <a:pPr marL="782320" marR="5080" lvl="1" indent="-342900">
              <a:lnSpc>
                <a:spcPts val="2880"/>
              </a:lnSpc>
              <a:spcBef>
                <a:spcPts val="1705"/>
              </a:spcBef>
              <a:buFont typeface="Wingdings"/>
              <a:buChar char="■"/>
              <a:tabLst>
                <a:tab pos="781685" algn="l"/>
                <a:tab pos="78232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variable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of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type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reference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any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instance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implements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interface</a:t>
            </a:r>
            <a:endParaRPr sz="2600">
              <a:latin typeface="Times New Roman"/>
              <a:cs typeface="Times New Roman"/>
            </a:endParaRPr>
          </a:p>
          <a:p>
            <a:pPr marL="355600" marR="92710" indent="-342900">
              <a:lnSpc>
                <a:spcPts val="3220"/>
              </a:lnSpc>
              <a:spcBef>
                <a:spcPts val="165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interface2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interface1</a:t>
            </a:r>
            <a:r>
              <a:rPr sz="3000" spc="-15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then </a:t>
            </a:r>
            <a:r>
              <a:rPr sz="3000" spc="-20" dirty="0">
                <a:latin typeface="Calibri"/>
                <a:cs typeface="Calibri"/>
              </a:rPr>
              <a:t>interface1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like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i="1" spc="-15" dirty="0">
                <a:latin typeface="Times New Roman"/>
                <a:cs typeface="Times New Roman"/>
              </a:rPr>
              <a:t>superclass</a:t>
            </a:r>
            <a:r>
              <a:rPr sz="3000" i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20" dirty="0">
                <a:latin typeface="Calibri"/>
                <a:cs typeface="Calibri"/>
              </a:rPr>
              <a:t>interface2</a:t>
            </a:r>
            <a:endParaRPr sz="3000">
              <a:latin typeface="Calibri"/>
              <a:cs typeface="Calibri"/>
            </a:endParaRPr>
          </a:p>
          <a:p>
            <a:pPr marL="355600" marR="478155" indent="-342900">
              <a:lnSpc>
                <a:spcPct val="90300"/>
              </a:lnSpc>
              <a:spcBef>
                <a:spcPts val="1689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an interface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 and cast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variable of an interface type to its </a:t>
            </a:r>
            <a:r>
              <a:rPr sz="3000" spc="-5" dirty="0">
                <a:latin typeface="Times New Roman"/>
                <a:cs typeface="Times New Roman"/>
              </a:rPr>
              <a:t>subclass, </a:t>
            </a:r>
            <a:r>
              <a:rPr sz="3000" dirty="0">
                <a:latin typeface="Times New Roman"/>
                <a:cs typeface="Times New Roman"/>
              </a:rPr>
              <a:t>and vice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versa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63" y="0"/>
            <a:ext cx="561657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Interfaces </a:t>
            </a:r>
            <a:r>
              <a:rPr spc="-15" dirty="0"/>
              <a:t>vs. </a:t>
            </a:r>
            <a:r>
              <a:rPr spc="-25" dirty="0"/>
              <a:t>Abstract</a:t>
            </a:r>
            <a:r>
              <a:rPr spc="-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5481828"/>
            <a:ext cx="8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75" y="630427"/>
            <a:ext cx="848614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multiple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interfaces,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extend one superclass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Suppose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instance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Class2</a:t>
            </a:r>
            <a:endParaRPr sz="3000">
              <a:latin typeface="Calibri"/>
              <a:cs typeface="Calibri"/>
            </a:endParaRPr>
          </a:p>
          <a:p>
            <a:pPr marL="926465" marR="426084" lvl="1" indent="-457200">
              <a:lnSpc>
                <a:spcPts val="2810"/>
              </a:lnSpc>
              <a:spcBef>
                <a:spcPts val="1260"/>
              </a:spcBef>
              <a:buFont typeface="Wingdings"/>
              <a:buChar char="■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Object,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Class1,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Interface1,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Interface1_1,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Interface1_2,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Interface2_1,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Interface2_2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064" y="3322237"/>
            <a:ext cx="7138762" cy="25837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688" y="0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Caution:</a:t>
            </a:r>
            <a:r>
              <a:rPr sz="3600" spc="-25" dirty="0"/>
              <a:t> </a:t>
            </a:r>
            <a:r>
              <a:rPr sz="3600" spc="-10" dirty="0"/>
              <a:t>conflict</a:t>
            </a:r>
            <a:r>
              <a:rPr sz="3600" spc="-25" dirty="0"/>
              <a:t> </a:t>
            </a:r>
            <a:r>
              <a:rPr sz="3600" spc="-20" dirty="0"/>
              <a:t>interfaces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039" y="578611"/>
            <a:ext cx="8273415" cy="2351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700"/>
              </a:lnSpc>
              <a:spcBef>
                <a:spcPts val="434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rare occasions, a class may implement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 interfaces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conflict information (e.g.,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same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constants </a:t>
            </a:r>
            <a:r>
              <a:rPr sz="3000" spc="-5" dirty="0">
                <a:latin typeface="Times New Roman"/>
                <a:cs typeface="Times New Roman"/>
              </a:rPr>
              <a:t>with different </a:t>
            </a:r>
            <a:r>
              <a:rPr sz="3000" dirty="0">
                <a:latin typeface="Times New Roman"/>
                <a:cs typeface="Times New Roman"/>
              </a:rPr>
              <a:t>values or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methods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same signature but</a:t>
            </a:r>
            <a:r>
              <a:rPr sz="3000" spc="-5" dirty="0">
                <a:latin typeface="Times New Roman"/>
                <a:cs typeface="Times New Roman"/>
              </a:rPr>
              <a:t> different </a:t>
            </a:r>
            <a:r>
              <a:rPr sz="3000" dirty="0">
                <a:latin typeface="Times New Roman"/>
                <a:cs typeface="Times New Roman"/>
              </a:rPr>
              <a:t>return type).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 of errors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detected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compiler.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198" y="0"/>
            <a:ext cx="6344285" cy="1087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685289" marR="5080" indent="-1673225">
              <a:lnSpc>
                <a:spcPts val="4010"/>
              </a:lnSpc>
              <a:spcBef>
                <a:spcPts val="520"/>
              </a:spcBef>
            </a:pPr>
            <a:r>
              <a:rPr sz="3600" spc="20" dirty="0"/>
              <a:t>abstract</a:t>
            </a:r>
            <a:r>
              <a:rPr sz="3600" spc="5" dirty="0"/>
              <a:t> </a:t>
            </a:r>
            <a:r>
              <a:rPr sz="3600" spc="45" dirty="0"/>
              <a:t>method</a:t>
            </a:r>
            <a:r>
              <a:rPr sz="3600" spc="15" dirty="0"/>
              <a:t> </a:t>
            </a:r>
            <a:r>
              <a:rPr sz="3600" spc="20" dirty="0"/>
              <a:t>are</a:t>
            </a:r>
            <a:r>
              <a:rPr sz="3600" spc="10" dirty="0"/>
              <a:t> </a:t>
            </a:r>
            <a:r>
              <a:rPr sz="3600" spc="40" dirty="0"/>
              <a:t>only</a:t>
            </a:r>
            <a:r>
              <a:rPr sz="3600" spc="20" dirty="0"/>
              <a:t> </a:t>
            </a:r>
            <a:r>
              <a:rPr sz="3600" spc="35" dirty="0"/>
              <a:t>allowed </a:t>
            </a:r>
            <a:r>
              <a:rPr sz="3600" spc="-800" dirty="0"/>
              <a:t> </a:t>
            </a:r>
            <a:r>
              <a:rPr sz="3600" spc="30" dirty="0"/>
              <a:t>in</a:t>
            </a:r>
            <a:r>
              <a:rPr sz="3600" spc="20" dirty="0"/>
              <a:t> abstract</a:t>
            </a:r>
            <a:r>
              <a:rPr sz="3600" spc="15" dirty="0"/>
              <a:t> </a:t>
            </a:r>
            <a:r>
              <a:rPr sz="3600" spc="35" dirty="0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11428"/>
            <a:ext cx="7849234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b="1" spc="-5" dirty="0">
                <a:latin typeface="Times New Roman"/>
                <a:cs typeface="Times New Roman"/>
              </a:rPr>
              <a:t>abstract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cannot be contained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000" b="1" spc="-5" dirty="0">
                <a:latin typeface="Times New Roman"/>
                <a:cs typeface="Times New Roman"/>
              </a:rPr>
              <a:t>nonabstract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If a subclass of an abstract superclass does not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 all the abstract methods, the subclass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must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defined </a:t>
            </a:r>
            <a:r>
              <a:rPr sz="3000" b="1" spc="-5" dirty="0">
                <a:latin typeface="Times New Roman"/>
                <a:cs typeface="Times New Roman"/>
              </a:rPr>
              <a:t>abstract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marR="25400" indent="-4572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other </a:t>
            </a:r>
            <a:r>
              <a:rPr sz="3000" spc="-5" dirty="0">
                <a:latin typeface="Times New Roman"/>
                <a:cs typeface="Times New Roman"/>
              </a:rPr>
              <a:t>words, </a:t>
            </a:r>
            <a:r>
              <a:rPr sz="3000" dirty="0">
                <a:latin typeface="Times New Roman"/>
                <a:cs typeface="Times New Roman"/>
              </a:rPr>
              <a:t>in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nonabstract subclass 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extended from an abstract class, </a:t>
            </a:r>
            <a:r>
              <a:rPr sz="3000" b="1" dirty="0">
                <a:latin typeface="Times New Roman"/>
                <a:cs typeface="Times New Roman"/>
              </a:rPr>
              <a:t>all </a:t>
            </a:r>
            <a:r>
              <a:rPr sz="3000" dirty="0">
                <a:latin typeface="Times New Roman"/>
                <a:cs typeface="Times New Roman"/>
              </a:rPr>
              <a:t>the abstract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 </a:t>
            </a:r>
            <a:r>
              <a:rPr sz="3000" spc="-5" dirty="0">
                <a:latin typeface="Times New Roman"/>
                <a:cs typeface="Times New Roman"/>
              </a:rPr>
              <a:t>must </a:t>
            </a:r>
            <a:r>
              <a:rPr sz="3000" dirty="0">
                <a:latin typeface="Times New Roman"/>
                <a:cs typeface="Times New Roman"/>
              </a:rPr>
              <a:t>be implemented, </a:t>
            </a:r>
            <a:r>
              <a:rPr sz="3000" b="1" dirty="0">
                <a:latin typeface="Times New Roman"/>
                <a:cs typeface="Times New Roman"/>
              </a:rPr>
              <a:t>even if </a:t>
            </a:r>
            <a:r>
              <a:rPr sz="3000" b="1" spc="-5" dirty="0">
                <a:latin typeface="Times New Roman"/>
                <a:cs typeface="Times New Roman"/>
              </a:rPr>
              <a:t>they </a:t>
            </a:r>
            <a:r>
              <a:rPr sz="3000" b="1" spc="-20" dirty="0">
                <a:latin typeface="Times New Roman"/>
                <a:cs typeface="Times New Roman"/>
              </a:rPr>
              <a:t>are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not used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in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the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subclass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595" y="2782618"/>
            <a:ext cx="43135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5" dirty="0"/>
              <a:t>Class</a:t>
            </a:r>
            <a:r>
              <a:rPr sz="3600" spc="-5" dirty="0"/>
              <a:t> </a:t>
            </a:r>
            <a:r>
              <a:rPr sz="3600" spc="40" dirty="0"/>
              <a:t>design</a:t>
            </a:r>
            <a:r>
              <a:rPr sz="3600" dirty="0"/>
              <a:t> </a:t>
            </a:r>
            <a:r>
              <a:rPr sz="3600" spc="35" dirty="0"/>
              <a:t>guidelines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505" y="41655"/>
            <a:ext cx="2075814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9027"/>
            <a:ext cx="804354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5" dirty="0">
                <a:latin typeface="Times New Roman"/>
                <a:cs typeface="Times New Roman"/>
              </a:rPr>
              <a:t> should</a:t>
            </a:r>
            <a:r>
              <a:rPr sz="3000" dirty="0">
                <a:latin typeface="Times New Roman"/>
                <a:cs typeface="Times New Roman"/>
              </a:rPr>
              <a:t> describe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Times New Roman"/>
                <a:cs typeface="Times New Roman"/>
              </a:rPr>
              <a:t>entity</a:t>
            </a:r>
            <a:r>
              <a:rPr sz="3000" spc="-30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and all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 operations </a:t>
            </a:r>
            <a:r>
              <a:rPr sz="3000" spc="-5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logically fit together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support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coherent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purpose</a:t>
            </a:r>
            <a:endParaRPr sz="3000">
              <a:latin typeface="Times New Roman"/>
              <a:cs typeface="Times New Roman"/>
            </a:endParaRPr>
          </a:p>
          <a:p>
            <a:pPr marL="469900" marR="139065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single </a:t>
            </a:r>
            <a:r>
              <a:rPr sz="3000" dirty="0">
                <a:latin typeface="Times New Roman"/>
                <a:cs typeface="Times New Roman"/>
              </a:rPr>
              <a:t>entity</a:t>
            </a:r>
            <a:r>
              <a:rPr sz="3000" spc="-5" dirty="0">
                <a:latin typeface="Times New Roman"/>
                <a:cs typeface="Times New Roman"/>
              </a:rPr>
              <a:t> with </a:t>
            </a:r>
            <a:r>
              <a:rPr sz="3000" dirty="0">
                <a:latin typeface="Times New Roman"/>
                <a:cs typeface="Times New Roman"/>
              </a:rPr>
              <a:t>many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responsibilities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broken into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several classes to separate 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responsibilities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587" y="41655"/>
            <a:ext cx="22872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59027"/>
            <a:ext cx="8281034" cy="495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929005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Follow </a:t>
            </a:r>
            <a:r>
              <a:rPr sz="3000" dirty="0">
                <a:latin typeface="Times New Roman"/>
                <a:cs typeface="Times New Roman"/>
              </a:rPr>
              <a:t>standard Java programming </a:t>
            </a:r>
            <a:r>
              <a:rPr sz="3000" spc="-5" dirty="0">
                <a:latin typeface="Times New Roman"/>
                <a:cs typeface="Times New Roman"/>
              </a:rPr>
              <a:t>style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conventions</a:t>
            </a:r>
            <a:endParaRPr sz="3000">
              <a:latin typeface="Times New Roman"/>
              <a:cs typeface="Times New Roman"/>
            </a:endParaRPr>
          </a:p>
          <a:p>
            <a:pPr marL="469900" marR="154305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Choose </a:t>
            </a:r>
            <a:r>
              <a:rPr sz="3000" dirty="0">
                <a:latin typeface="Times New Roman"/>
                <a:cs typeface="Times New Roman"/>
              </a:rPr>
              <a:t>informative names for classes, data fields,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05"/>
              </a:spcBef>
            </a:pPr>
            <a:r>
              <a:rPr sz="3000" dirty="0">
                <a:latin typeface="Courier New"/>
                <a:cs typeface="Courier New"/>
              </a:rPr>
              <a:t>o</a:t>
            </a:r>
            <a:r>
              <a:rPr sz="3000" spc="-45" dirty="0">
                <a:latin typeface="Courier New"/>
                <a:cs typeface="Courier New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Make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consistent</a:t>
            </a:r>
            <a:endParaRPr sz="3000">
              <a:latin typeface="Times New Roman"/>
              <a:cs typeface="Times New Roman"/>
            </a:endParaRPr>
          </a:p>
          <a:p>
            <a:pPr marL="469900" marR="366395" indent="-457200">
              <a:lnSpc>
                <a:spcPct val="100000"/>
              </a:lnSpc>
              <a:spcBef>
                <a:spcPts val="161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Place the data declaration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before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constructor,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place constructors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before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Provide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no-arg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constructor </a:t>
            </a:r>
            <a:r>
              <a:rPr sz="3000" dirty="0">
                <a:latin typeface="Times New Roman"/>
                <a:cs typeface="Times New Roman"/>
              </a:rPr>
              <a:t>(or document </a:t>
            </a:r>
            <a:r>
              <a:rPr sz="3000" spc="-5" dirty="0">
                <a:latin typeface="Times New Roman"/>
                <a:cs typeface="Times New Roman"/>
              </a:rPr>
              <a:t>why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 </a:t>
            </a:r>
            <a:r>
              <a:rPr sz="3000" spc="-5" dirty="0">
                <a:latin typeface="Times New Roman"/>
                <a:cs typeface="Times New Roman"/>
              </a:rPr>
              <a:t>support </a:t>
            </a:r>
            <a:r>
              <a:rPr sz="3000" dirty="0">
                <a:latin typeface="Times New Roman"/>
                <a:cs typeface="Times New Roman"/>
              </a:rPr>
              <a:t>one)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101" y="41655"/>
            <a:ext cx="26892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648715"/>
            <a:ext cx="8067040" cy="521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2699"/>
              </a:lnSpc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should use</a:t>
            </a:r>
            <a:r>
              <a:rPr sz="3000" dirty="0">
                <a:latin typeface="Times New Roman"/>
                <a:cs typeface="Times New Roman"/>
              </a:rPr>
              <a:t> the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30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modifier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hide its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 from direct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access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 clients</a:t>
            </a:r>
            <a:endParaRPr sz="3000">
              <a:latin typeface="Times New Roman"/>
              <a:cs typeface="Times New Roman"/>
            </a:endParaRPr>
          </a:p>
          <a:p>
            <a:pPr marL="469900" marR="56515" indent="-457200">
              <a:lnSpc>
                <a:spcPct val="100899"/>
              </a:lnSpc>
              <a:spcBef>
                <a:spcPts val="14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Provide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getter</a:t>
            </a:r>
            <a:r>
              <a:rPr sz="3000" b="1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setter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provide users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access to the private data, but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only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private data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want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modify</a:t>
            </a:r>
            <a:endParaRPr sz="30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also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hide methods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intended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client</a:t>
            </a:r>
            <a:r>
              <a:rPr sz="3000" spc="-5" dirty="0">
                <a:latin typeface="Times New Roman"/>
                <a:cs typeface="Times New Roman"/>
              </a:rPr>
              <a:t> use</a:t>
            </a:r>
            <a:endParaRPr sz="3000">
              <a:latin typeface="Times New Roman"/>
              <a:cs typeface="Times New Roman"/>
            </a:endParaRPr>
          </a:p>
          <a:p>
            <a:pPr marL="469900" marR="103505" indent="-457200">
              <a:lnSpc>
                <a:spcPct val="102699"/>
              </a:lnSpc>
              <a:spcBef>
                <a:spcPts val="14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Make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protected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intended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extenders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the class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615" y="41655"/>
            <a:ext cx="48787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Clarity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779779"/>
            <a:ext cx="8229600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2555" indent="-457200" algn="just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 class </a:t>
            </a:r>
            <a:r>
              <a:rPr sz="3000" spc="-5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have a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clear contract </a:t>
            </a:r>
            <a:r>
              <a:rPr sz="3000" dirty="0">
                <a:latin typeface="Times New Roman"/>
                <a:cs typeface="Times New Roman"/>
              </a:rPr>
              <a:t>that is easy </a:t>
            </a:r>
            <a:r>
              <a:rPr sz="3000" spc="-685" dirty="0">
                <a:latin typeface="Times New Roman"/>
                <a:cs typeface="Times New Roman"/>
              </a:rPr>
              <a:t>to </a:t>
            </a:r>
            <a:r>
              <a:rPr sz="3000" spc="-6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explain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easy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understand</a:t>
            </a:r>
            <a:endParaRPr sz="3000">
              <a:latin typeface="Times New Roman"/>
              <a:cs typeface="Times New Roman"/>
            </a:endParaRPr>
          </a:p>
          <a:p>
            <a:pPr marL="469900" marR="62865" indent="-457200" algn="just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Design </a:t>
            </a:r>
            <a:r>
              <a:rPr sz="3000" dirty="0">
                <a:latin typeface="Times New Roman"/>
                <a:cs typeface="Times New Roman"/>
              </a:rPr>
              <a:t>a class that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imposes no restrictions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-455" dirty="0">
                <a:latin typeface="Times New Roman"/>
                <a:cs typeface="Times New Roman"/>
              </a:rPr>
              <a:t>how </a:t>
            </a:r>
            <a:r>
              <a:rPr sz="3000" spc="-4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when the user can </a:t>
            </a: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dirty="0">
                <a:latin typeface="Times New Roman"/>
                <a:cs typeface="Times New Roman"/>
              </a:rPr>
              <a:t> it</a:t>
            </a:r>
            <a:endParaRPr sz="3000">
              <a:latin typeface="Times New Roman"/>
              <a:cs typeface="Times New Roman"/>
            </a:endParaRPr>
          </a:p>
          <a:p>
            <a:pPr marL="927100" marR="5080" lvl="1" indent="-457200" algn="just">
              <a:lnSpc>
                <a:spcPct val="100000"/>
              </a:lnSpc>
              <a:spcBef>
                <a:spcPts val="315"/>
              </a:spcBef>
              <a:buFont typeface="Wingdings"/>
              <a:buChar char="■"/>
              <a:tabLst>
                <a:tab pos="927100" algn="l"/>
              </a:tabLst>
            </a:pPr>
            <a:r>
              <a:rPr sz="3000" spc="-5" dirty="0">
                <a:latin typeface="Times New Roman"/>
                <a:cs typeface="Times New Roman"/>
              </a:rPr>
              <a:t>Design </a:t>
            </a:r>
            <a:r>
              <a:rPr sz="3000" dirty="0">
                <a:latin typeface="Times New Roman"/>
                <a:cs typeface="Times New Roman"/>
              </a:rPr>
              <a:t>the properties in a way that lets the </a:t>
            </a:r>
            <a:r>
              <a:rPr sz="3000" spc="-235" dirty="0">
                <a:latin typeface="Times New Roman"/>
                <a:cs typeface="Times New Roman"/>
              </a:rPr>
              <a:t>user </a:t>
            </a:r>
            <a:r>
              <a:rPr sz="3000" spc="-22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 them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 any order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any combination </a:t>
            </a:r>
            <a:r>
              <a:rPr sz="3000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endParaRPr sz="3000">
              <a:latin typeface="Times New Roman"/>
              <a:cs typeface="Times New Roman"/>
            </a:endParaRPr>
          </a:p>
          <a:p>
            <a:pPr marL="927100" marR="122555" lvl="1" indent="-457200" algn="just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927100" algn="l"/>
              </a:tabLst>
            </a:pPr>
            <a:r>
              <a:rPr sz="3000" spc="-5" dirty="0">
                <a:latin typeface="Times New Roman"/>
                <a:cs typeface="Times New Roman"/>
              </a:rPr>
              <a:t>Design </a:t>
            </a:r>
            <a:r>
              <a:rPr sz="3000" dirty="0">
                <a:latin typeface="Times New Roman"/>
                <a:cs typeface="Times New Roman"/>
              </a:rPr>
              <a:t>methods that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function independently </a:t>
            </a:r>
            <a:r>
              <a:rPr sz="3000" spc="-68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spc="-6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order of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occurrence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615" y="41655"/>
            <a:ext cx="48787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Clarity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1087628"/>
            <a:ext cx="832358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79780" indent="-4572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Methods </a:t>
            </a:r>
            <a:r>
              <a:rPr sz="3000" spc="-5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be defined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intuitively </a:t>
            </a:r>
            <a:r>
              <a:rPr sz="3000" spc="-5" dirty="0">
                <a:latin typeface="Times New Roman"/>
                <a:cs typeface="Times New Roman"/>
              </a:rPr>
              <a:t>without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causing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confusion</a:t>
            </a:r>
            <a:endParaRPr sz="3000">
              <a:latin typeface="Times New Roman"/>
              <a:cs typeface="Times New Roman"/>
            </a:endParaRPr>
          </a:p>
          <a:p>
            <a:pPr marL="469900" marR="795020" indent="-457200">
              <a:lnSpc>
                <a:spcPct val="100000"/>
              </a:lnSpc>
              <a:spcBef>
                <a:spcPts val="2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5" dirty="0">
                <a:latin typeface="Times New Roman"/>
                <a:cs typeface="Times New Roman"/>
              </a:rPr>
              <a:t> should </a:t>
            </a:r>
            <a:r>
              <a:rPr sz="3000" dirty="0">
                <a:latin typeface="Times New Roman"/>
                <a:cs typeface="Times New Roman"/>
              </a:rPr>
              <a:t>not declare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 field 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derived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 other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fields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3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A class </a:t>
            </a:r>
            <a:r>
              <a:rPr sz="3000" spc="-5" dirty="0">
                <a:latin typeface="Times New Roman"/>
                <a:cs typeface="Times New Roman"/>
              </a:rPr>
              <a:t>should </a:t>
            </a:r>
            <a:r>
              <a:rPr sz="3000" dirty="0">
                <a:latin typeface="Times New Roman"/>
                <a:cs typeface="Times New Roman"/>
              </a:rPr>
              <a:t>provide a variety of ways for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customization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through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properties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together,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minimal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and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complete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088" y="41655"/>
            <a:ext cx="340677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Instance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vs.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Static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713739"/>
            <a:ext cx="8637905" cy="4911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83820" indent="-457200">
              <a:lnSpc>
                <a:spcPct val="101400"/>
              </a:lnSpc>
              <a:spcBef>
                <a:spcPts val="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dependent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specific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must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1400"/>
              </a:lnSpc>
              <a:spcBef>
                <a:spcPts val="19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shared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should</a:t>
            </a:r>
            <a:r>
              <a:rPr sz="2800" dirty="0">
                <a:latin typeface="Times New Roman"/>
                <a:cs typeface="Times New Roman"/>
              </a:rPr>
              <a:t> 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declared static</a:t>
            </a:r>
            <a:endParaRPr sz="2800">
              <a:latin typeface="Times New Roman"/>
              <a:cs typeface="Times New Roman"/>
            </a:endParaRPr>
          </a:p>
          <a:p>
            <a:pPr marL="469900" marR="82550" indent="-457200">
              <a:lnSpc>
                <a:spcPct val="100699"/>
              </a:lnSpc>
              <a:spcBef>
                <a:spcPts val="21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dependent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defined as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469900" marR="535940" indent="-457200">
              <a:lnSpc>
                <a:spcPts val="3290"/>
              </a:lnSpc>
              <a:spcBef>
                <a:spcPts val="53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Always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reference static variables and methods </a:t>
            </a:r>
            <a:r>
              <a:rPr sz="2800" dirty="0">
                <a:latin typeface="Times New Roman"/>
                <a:cs typeface="Times New Roman"/>
              </a:rPr>
              <a:t>from 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 </a:t>
            </a:r>
            <a:r>
              <a:rPr sz="2800" spc="-5" dirty="0">
                <a:latin typeface="Times New Roman"/>
                <a:cs typeface="Times New Roman"/>
              </a:rPr>
              <a:t>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readability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avoid </a:t>
            </a:r>
            <a:r>
              <a:rPr sz="2800" dirty="0"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  <a:p>
            <a:pPr marL="469900" marR="637540" indent="-457200">
              <a:lnSpc>
                <a:spcPts val="3310"/>
              </a:lnSpc>
              <a:spcBef>
                <a:spcPts val="3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Do not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initialize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static data field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from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constructor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parameter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Courier New"/>
                <a:cs typeface="Courier New"/>
              </a:rPr>
              <a:t>o</a:t>
            </a:r>
            <a:r>
              <a:rPr sz="2800" spc="22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setter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641" y="56895"/>
            <a:ext cx="52279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Inheritance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vs.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90" y="962659"/>
            <a:ext cx="8256905" cy="1470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inheritance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model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is-a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relationships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3000" spc="-5" dirty="0">
                <a:latin typeface="Times New Roman"/>
                <a:cs typeface="Times New Roman"/>
              </a:rPr>
              <a:t>Use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aggregation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composition)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model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has-a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relationships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r>
              <a:rPr dirty="0"/>
              <a:t>79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433" y="0"/>
            <a:ext cx="736473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Whether</a:t>
            </a:r>
            <a:r>
              <a:rPr spc="-10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-15" dirty="0"/>
              <a:t>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spc="-20" dirty="0"/>
              <a:t>interface</a:t>
            </a:r>
            <a:r>
              <a:rPr spc="-15" dirty="0"/>
              <a:t> </a:t>
            </a:r>
            <a:r>
              <a:rPr spc="-5" dirty="0"/>
              <a:t>or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" y="657859"/>
            <a:ext cx="8674100" cy="5204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62230" indent="-4572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Abstract classes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common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behavior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896619" lvl="1" indent="-45720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96619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Interfaces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contain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files,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590"/>
              </a:lnSpc>
              <a:spcBef>
                <a:spcPts val="6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strong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is-a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clearly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describes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parent-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modeled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574675" indent="-457200">
              <a:lnSpc>
                <a:spcPts val="262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is-kind-of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indicates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possesses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modeled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896619" marR="553720" lvl="1" indent="-457200">
              <a:lnSpc>
                <a:spcPts val="2590"/>
              </a:lnSpc>
              <a:spcBef>
                <a:spcPts val="595"/>
              </a:spcBef>
              <a:buFont typeface="Courier New"/>
              <a:buChar char="o"/>
              <a:tabLst>
                <a:tab pos="896619" algn="l"/>
              </a:tabLst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interface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supertype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b="1" spc="-10" dirty="0">
                <a:latin typeface="Times New Roman"/>
                <a:cs typeface="Times New Roman"/>
              </a:rPr>
              <a:t>unrelated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469900" marR="206375" indent="-457200">
              <a:lnSpc>
                <a:spcPts val="2500"/>
              </a:lnSpc>
              <a:spcBef>
                <a:spcPts val="7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subclass can extend only </a:t>
            </a:r>
            <a:r>
              <a:rPr sz="2400" b="1" dirty="0">
                <a:latin typeface="Times New Roman"/>
                <a:cs typeface="Times New Roman"/>
              </a:rPr>
              <a:t>one </a:t>
            </a:r>
            <a:r>
              <a:rPr sz="2400" b="1" spc="-10" dirty="0">
                <a:latin typeface="Times New Roman"/>
                <a:cs typeface="Times New Roman"/>
              </a:rPr>
              <a:t>superclass, </a:t>
            </a:r>
            <a:r>
              <a:rPr sz="2400" b="1" dirty="0">
                <a:latin typeface="Times New Roman"/>
                <a:cs typeface="Times New Roman"/>
              </a:rPr>
              <a:t>but </a:t>
            </a:r>
            <a:r>
              <a:rPr sz="2400" b="1" spc="-5" dirty="0">
                <a:latin typeface="Times New Roman"/>
                <a:cs typeface="Times New Roman"/>
              </a:rPr>
              <a:t>can implement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any</a:t>
            </a:r>
            <a:r>
              <a:rPr sz="2400" b="1" spc="-5" dirty="0">
                <a:latin typeface="Times New Roman"/>
                <a:cs typeface="Times New Roman"/>
              </a:rPr>
              <a:t> number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469900" marR="906780" indent="-457200">
              <a:lnSpc>
                <a:spcPts val="2620"/>
              </a:lnSpc>
              <a:spcBef>
                <a:spcPts val="5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interfaces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circumvent single inheritance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restriction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inheritance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desired.</a:t>
            </a:r>
            <a:endParaRPr sz="2400">
              <a:latin typeface="Times New Roman"/>
              <a:cs typeface="Times New Roman"/>
            </a:endParaRPr>
          </a:p>
          <a:p>
            <a:pPr marL="896619" lvl="1" indent="-45720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96619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superclass,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others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106474"/>
            <a:ext cx="837882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40" dirty="0"/>
              <a:t>object</a:t>
            </a:r>
            <a:r>
              <a:rPr sz="3600" spc="15" dirty="0"/>
              <a:t> </a:t>
            </a:r>
            <a:r>
              <a:rPr sz="3600" spc="35" dirty="0"/>
              <a:t>cannot</a:t>
            </a:r>
            <a:r>
              <a:rPr sz="3600" spc="15" dirty="0"/>
              <a:t> </a:t>
            </a:r>
            <a:r>
              <a:rPr sz="3600" spc="50" dirty="0"/>
              <a:t>be</a:t>
            </a:r>
            <a:r>
              <a:rPr sz="3600" spc="15" dirty="0"/>
              <a:t> </a:t>
            </a:r>
            <a:r>
              <a:rPr sz="3600" spc="20" dirty="0"/>
              <a:t>created</a:t>
            </a:r>
            <a:r>
              <a:rPr sz="3600" spc="25" dirty="0"/>
              <a:t> </a:t>
            </a:r>
            <a:r>
              <a:rPr sz="3600" spc="30" dirty="0"/>
              <a:t>from</a:t>
            </a:r>
            <a:r>
              <a:rPr sz="3600" spc="15" dirty="0"/>
              <a:t> </a:t>
            </a:r>
            <a:r>
              <a:rPr sz="3600" spc="20" dirty="0"/>
              <a:t>abstract </a:t>
            </a:r>
            <a:r>
              <a:rPr sz="3600" spc="35" dirty="0"/>
              <a:t>class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11428"/>
            <a:ext cx="80879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abstract class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cannot be instantiated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operator</a:t>
            </a:r>
            <a:endParaRPr sz="3000">
              <a:latin typeface="Times New Roman"/>
              <a:cs typeface="Times New Roman"/>
            </a:endParaRPr>
          </a:p>
          <a:p>
            <a:pPr marL="584200" marR="482600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3000" dirty="0">
                <a:latin typeface="Times New Roman"/>
                <a:cs typeface="Times New Roman"/>
              </a:rPr>
              <a:t>you can </a:t>
            </a:r>
            <a:r>
              <a:rPr sz="3000" spc="-5" dirty="0">
                <a:latin typeface="Times New Roman"/>
                <a:cs typeface="Times New Roman"/>
              </a:rPr>
              <a:t>still </a:t>
            </a:r>
            <a:r>
              <a:rPr sz="3000" dirty="0">
                <a:latin typeface="Times New Roman"/>
                <a:cs typeface="Times New Roman"/>
              </a:rPr>
              <a:t>define its constructors, which are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invoked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constructors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subclasses.</a:t>
            </a:r>
            <a:endParaRPr sz="3000">
              <a:latin typeface="Times New Roman"/>
              <a:cs typeface="Times New Roman"/>
            </a:endParaRPr>
          </a:p>
          <a:p>
            <a:pPr marL="1326515" marR="255904" lvl="1" indent="-571500">
              <a:lnSpc>
                <a:spcPct val="100000"/>
              </a:lnSpc>
              <a:spcBef>
                <a:spcPts val="1800"/>
              </a:spcBef>
              <a:buFont typeface="Wingdings"/>
              <a:buChar char="■"/>
              <a:tabLst>
                <a:tab pos="1326515" algn="l"/>
                <a:tab pos="1327150" algn="l"/>
              </a:tabLst>
            </a:pP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instance, the constructors of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GeometricObject are invoked in the Circle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Rectangle 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858" y="106323"/>
            <a:ext cx="836930" cy="304800"/>
          </a:xfrm>
          <a:custGeom>
            <a:avLst/>
            <a:gdLst/>
            <a:ahLst/>
            <a:cxnLst/>
            <a:rect l="l" t="t" r="r" b="b"/>
            <a:pathLst>
              <a:path w="836930" h="304800">
                <a:moveTo>
                  <a:pt x="836802" y="0"/>
                </a:moveTo>
                <a:lnTo>
                  <a:pt x="0" y="0"/>
                </a:lnTo>
                <a:lnTo>
                  <a:pt x="0" y="304800"/>
                </a:lnTo>
                <a:lnTo>
                  <a:pt x="836802" y="304800"/>
                </a:lnTo>
                <a:lnTo>
                  <a:pt x="8368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533" y="80771"/>
            <a:ext cx="631126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314575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sz="2000" spc="-10" dirty="0">
                <a:latin typeface="Calibri"/>
                <a:cs typeface="Calibri"/>
              </a:rPr>
              <a:t>color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A31515"/>
                </a:solidFill>
                <a:latin typeface="Calibri"/>
                <a:cs typeface="Calibri"/>
              </a:rPr>
              <a:t>white</a:t>
            </a:r>
            <a:r>
              <a:rPr sz="2000" spc="-5" dirty="0">
                <a:solidFill>
                  <a:srgbClr val="E21F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latin typeface="Calibri"/>
                <a:cs typeface="Calibri"/>
              </a:rPr>
              <a:t>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 </a:t>
            </a:r>
            <a:r>
              <a:rPr sz="2000" spc="-5" dirty="0">
                <a:latin typeface="Calibri"/>
                <a:cs typeface="Calibri"/>
              </a:rPr>
              <a:t>filled;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Date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dateCreated;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926465" marR="5080" indent="-4572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protected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GeometricObject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String </a:t>
            </a:r>
            <a:r>
              <a:rPr sz="2000" spc="-3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3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boolean</a:t>
            </a:r>
            <a:r>
              <a:rPr sz="200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dateCreated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8F08C4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8F08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java.util.</a:t>
            </a:r>
            <a:r>
              <a:rPr sz="2000" spc="-10" dirty="0">
                <a:solidFill>
                  <a:srgbClr val="74531F"/>
                </a:solidFill>
                <a:latin typeface="Calibri"/>
                <a:cs typeface="Calibri"/>
              </a:rPr>
              <a:t>Date</a:t>
            </a:r>
            <a:r>
              <a:rPr sz="2000" spc="-10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  <a:p>
            <a:pPr marL="469265" marR="1616075" indent="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.color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color</a:t>
            </a:r>
            <a:r>
              <a:rPr sz="2000" spc="-5" dirty="0">
                <a:latin typeface="Calibri"/>
                <a:cs typeface="Calibri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.filled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dirty="0">
                <a:solidFill>
                  <a:srgbClr val="808080"/>
                </a:solidFill>
                <a:latin typeface="Calibri"/>
                <a:cs typeface="Calibri"/>
              </a:rPr>
              <a:t>filled</a:t>
            </a:r>
            <a:r>
              <a:rPr sz="2000" dirty="0">
                <a:latin typeface="Calibri"/>
                <a:cs typeface="Calibri"/>
              </a:rPr>
              <a:t>; }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@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getArea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pc="5" dirty="0"/>
              <a:t>Lecture</a:t>
            </a:r>
            <a:r>
              <a:rPr spc="-50" dirty="0"/>
              <a:t> </a:t>
            </a:r>
            <a:r>
              <a:rPr spc="5" dirty="0"/>
              <a:t>12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51432" y="3459122"/>
            <a:ext cx="340042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getArea</a:t>
            </a:r>
            <a:r>
              <a:rPr sz="2000" spc="-5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732" y="3738372"/>
            <a:ext cx="3866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 Abstract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getPerimeter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432" y="4068722"/>
            <a:ext cx="399161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abstract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</a:t>
            </a:r>
            <a:r>
              <a:rPr sz="2000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getPerimeter</a:t>
            </a:r>
            <a:r>
              <a:rPr sz="2000" spc="-5" dirty="0">
                <a:latin typeface="Calibri"/>
                <a:cs typeface="Calibri"/>
              </a:rPr>
              <a:t>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0025" y="4043172"/>
            <a:ext cx="105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962" y="4661916"/>
            <a:ext cx="1826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B91AF"/>
                </a:solidFill>
                <a:latin typeface="Calibri"/>
                <a:cs typeface="Calibri"/>
              </a:rPr>
              <a:t>Circle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054" y="4687882"/>
            <a:ext cx="269811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GeometricObject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277" y="4661916"/>
            <a:ext cx="105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62" y="4966716"/>
            <a:ext cx="2736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2000" spc="-5" dirty="0">
                <a:solidFill>
                  <a:srgbClr val="2B91AF"/>
                </a:solidFill>
                <a:latin typeface="Calibri"/>
                <a:cs typeface="Calibri"/>
              </a:rPr>
              <a:t>double </a:t>
            </a:r>
            <a:r>
              <a:rPr sz="2000" spc="-10" dirty="0">
                <a:latin typeface="Calibri"/>
                <a:cs typeface="Calibri"/>
              </a:rPr>
              <a:t>radius;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4531F"/>
                </a:solidFill>
                <a:latin typeface="Calibri"/>
                <a:cs typeface="Calibri"/>
              </a:rPr>
              <a:t>Circle</a:t>
            </a:r>
            <a:r>
              <a:rPr sz="2000" spc="-5" dirty="0">
                <a:latin typeface="Calibri"/>
                <a:cs typeface="Calibri"/>
              </a:rPr>
              <a:t>() {..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4794</Words>
  <Application>Microsoft Office PowerPoint</Application>
  <PresentationFormat>Custom</PresentationFormat>
  <Paragraphs>673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Lecture 12: Abstract Classes and Interfaces</vt:lpstr>
      <vt:lpstr>Abstract Classes</vt:lpstr>
      <vt:lpstr>Motivations</vt:lpstr>
      <vt:lpstr>Abstract Classes and Abstract Methods</vt:lpstr>
      <vt:lpstr>Methods and data fields visibility</vt:lpstr>
      <vt:lpstr>abstract modifier</vt:lpstr>
      <vt:lpstr>abstract method are only allowed  in abstract class</vt:lpstr>
      <vt:lpstr>object cannot be created from abstract class</vt:lpstr>
      <vt:lpstr>PowerPoint Presentation</vt:lpstr>
      <vt:lpstr>abstract class without abstract method</vt:lpstr>
      <vt:lpstr>Superclass of abstract class may be concrete</vt:lpstr>
      <vt:lpstr>Concrete method overridden to be abstract</vt:lpstr>
      <vt:lpstr>PowerPoint Presentation</vt:lpstr>
      <vt:lpstr>PowerPoint Presentation</vt:lpstr>
      <vt:lpstr>PowerPoint Presentation</vt:lpstr>
      <vt:lpstr>abstract class as type</vt:lpstr>
      <vt:lpstr>Case Study: the Abstract Number Class</vt:lpstr>
      <vt:lpstr>Case Study: the Abstract Number Class</vt:lpstr>
      <vt:lpstr>Case Study: the Abstract Number Class</vt:lpstr>
      <vt:lpstr>The Abstract Calendar Class and Its  GregorianCalendar subclass</vt:lpstr>
      <vt:lpstr>The Abstract Calendar Class and Its  GregorianCalendar subclass</vt:lpstr>
      <vt:lpstr>The GregorianCalendar Class</vt:lpstr>
      <vt:lpstr>Calendar is an abstract base class</vt:lpstr>
      <vt:lpstr>The abstract add method</vt:lpstr>
      <vt:lpstr>Getting Date/Time Information from Calendar</vt:lpstr>
      <vt:lpstr>Getting Date/Time Information from Calendar</vt:lpstr>
      <vt:lpstr>Getting Date/Time Information from Calendar</vt:lpstr>
      <vt:lpstr>Interfaces</vt:lpstr>
      <vt:lpstr>Interfaces</vt:lpstr>
      <vt:lpstr>What is an interface? Why is an interface useful?</vt:lpstr>
      <vt:lpstr>Define an Interface</vt:lpstr>
      <vt:lpstr>Interface is a Special Class</vt:lpstr>
      <vt:lpstr>Example</vt:lpstr>
      <vt:lpstr>Example</vt:lpstr>
      <vt:lpstr>PowerPoint Presentation</vt:lpstr>
      <vt:lpstr>public class TestEdible { public static void main(String[] args) {</vt:lpstr>
      <vt:lpstr>PowerPoint Presentation</vt:lpstr>
      <vt:lpstr>PowerPoint Presentation</vt:lpstr>
      <vt:lpstr>PowerPoint Presentation</vt:lpstr>
      <vt:lpstr>Omitting Modifiers in Interfaces</vt:lpstr>
      <vt:lpstr>Interface static members</vt:lpstr>
      <vt:lpstr>Interface default methods</vt:lpstr>
      <vt:lpstr>Example: The Comparable Interface</vt:lpstr>
      <vt:lpstr>The toString, equals, and hashCode Methods</vt:lpstr>
      <vt:lpstr>The Comparable interface</vt:lpstr>
      <vt:lpstr>Example</vt:lpstr>
      <vt:lpstr>Generic sort Method</vt:lpstr>
      <vt:lpstr>PowerPoint Presentation</vt:lpstr>
      <vt:lpstr>Defining Classes to Implement Comparable</vt:lpstr>
      <vt:lpstr>PowerPoint Presentation</vt:lpstr>
      <vt:lpstr>PowerPoint Presentation</vt:lpstr>
      <vt:lpstr>Interface example</vt:lpstr>
      <vt:lpstr>The Cloaneable interface</vt:lpstr>
      <vt:lpstr>The Cloaneable interface</vt:lpstr>
      <vt:lpstr>Defining classes to implement Cloaneable</vt:lpstr>
      <vt:lpstr>Implementing Cloneable Interface</vt:lpstr>
      <vt:lpstr>PowerPoint Presentation</vt:lpstr>
      <vt:lpstr>PowerPoint Presentation</vt:lpstr>
      <vt:lpstr>PowerPoint Presentation</vt:lpstr>
      <vt:lpstr>Defining classes to implement Cloaneable</vt:lpstr>
      <vt:lpstr>Shallow vs. Deep Copy</vt:lpstr>
      <vt:lpstr>Defining classes to implement Cloaneable</vt:lpstr>
      <vt:lpstr>Shallow vs. Deep Copy</vt:lpstr>
      <vt:lpstr>Several Questions from the clone method  and Cloneable interface</vt:lpstr>
      <vt:lpstr>Interfaces vs. Abstract Classes</vt:lpstr>
      <vt:lpstr>Interfaces vs. Abstract Classes</vt:lpstr>
      <vt:lpstr>Interfaces vs. Abstract Classes</vt:lpstr>
      <vt:lpstr>Interfaces vs. Abstract Classes</vt:lpstr>
      <vt:lpstr>Caution: conflict interfaces</vt:lpstr>
      <vt:lpstr>Class design guidelines</vt:lpstr>
      <vt:lpstr>Coherence</vt:lpstr>
      <vt:lpstr>Consistency</vt:lpstr>
      <vt:lpstr>Encapsulation</vt:lpstr>
      <vt:lpstr>Clarity and Completeness</vt:lpstr>
      <vt:lpstr>Clarity and Completeness</vt:lpstr>
      <vt:lpstr>Instance vs. Static</vt:lpstr>
      <vt:lpstr>Inheritance vs. Aggregation</vt:lpstr>
      <vt:lpstr>Whether to use an interface or a class?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2025-02-09T22:42:18Z</dcterms:created>
  <dcterms:modified xsi:type="dcterms:W3CDTF">2025-03-02T01:41:06Z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2025-03-02T01:41:06Z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282fef44-92e2-4063-a044-204bbbf6d94d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