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86180" y="155955"/>
            <a:ext cx="677163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3540" y="1342644"/>
            <a:ext cx="3378200" cy="445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9047" y="26380"/>
            <a:ext cx="3045460" cy="0"/>
          </a:xfrm>
          <a:custGeom>
            <a:avLst/>
            <a:gdLst/>
            <a:ahLst/>
            <a:cxnLst/>
            <a:rect l="l" t="t" r="r" b="b"/>
            <a:pathLst>
              <a:path w="3045459" h="0">
                <a:moveTo>
                  <a:pt x="0" y="0"/>
                </a:moveTo>
                <a:lnTo>
                  <a:pt x="3044952" y="1"/>
                </a:lnTo>
              </a:path>
            </a:pathLst>
          </a:custGeom>
          <a:ln w="5080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6944"/>
            <a:ext cx="6099175" cy="0"/>
          </a:xfrm>
          <a:custGeom>
            <a:avLst/>
            <a:gdLst/>
            <a:ahLst/>
            <a:cxnLst/>
            <a:rect l="l" t="t" r="r" b="b"/>
            <a:pathLst>
              <a:path w="6099175" h="0">
                <a:moveTo>
                  <a:pt x="0" y="0"/>
                </a:moveTo>
                <a:lnTo>
                  <a:pt x="6099048" y="1"/>
                </a:lnTo>
              </a:path>
            </a:pathLst>
          </a:custGeom>
          <a:ln w="50800">
            <a:solidFill>
              <a:srgbClr val="9015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3346" y="0"/>
            <a:ext cx="585984" cy="93804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6593" y="243839"/>
            <a:ext cx="4730813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40" y="1126235"/>
            <a:ext cx="6426200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445000" y="6439972"/>
            <a:ext cx="2667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Relationship Id="rId3" Type="http://schemas.openxmlformats.org/officeDocument/2006/relationships/image" Target="../media/image1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index.html" TargetMode="External"/><Relationship Id="rId3" Type="http://schemas.openxmlformats.org/officeDocument/2006/relationships/image" Target="../media/image1.png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075" y="2862156"/>
            <a:ext cx="7924165" cy="1101090"/>
          </a:xfrm>
          <a:prstGeom prst="rect"/>
        </p:spPr>
        <p:txBody>
          <a:bodyPr wrap="square" lIns="0" tIns="58419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459"/>
              </a:spcBef>
            </a:pPr>
            <a:r>
              <a:rPr dirty="0" b="0">
                <a:latin typeface="Times New Roman"/>
                <a:cs typeface="Times New Roman"/>
              </a:rPr>
              <a:t>CS 501-</a:t>
            </a:r>
            <a:r>
              <a:rPr dirty="0" spc="-5" b="0">
                <a:latin typeface="Times New Roman"/>
                <a:cs typeface="Times New Roman"/>
              </a:rPr>
              <a:t> I</a:t>
            </a:r>
            <a:r>
              <a:rPr dirty="0" b="0">
                <a:latin typeface="Times New Roman"/>
                <a:cs typeface="Times New Roman"/>
              </a:rPr>
              <a:t>nt</a:t>
            </a:r>
            <a:r>
              <a:rPr dirty="0" spc="-5" b="0">
                <a:latin typeface="Times New Roman"/>
                <a:cs typeface="Times New Roman"/>
              </a:rPr>
              <a:t>r</a:t>
            </a:r>
            <a:r>
              <a:rPr dirty="0" b="0">
                <a:latin typeface="Times New Roman"/>
                <a:cs typeface="Times New Roman"/>
              </a:rPr>
              <a:t>odu</a:t>
            </a:r>
            <a:r>
              <a:rPr dirty="0" spc="-5" b="0">
                <a:latin typeface="Times New Roman"/>
                <a:cs typeface="Times New Roman"/>
              </a:rPr>
              <a:t>c</a:t>
            </a:r>
            <a:r>
              <a:rPr dirty="0" b="0">
                <a:latin typeface="Times New Roman"/>
                <a:cs typeface="Times New Roman"/>
              </a:rPr>
              <a:t>tion to J</a:t>
            </a:r>
            <a:r>
              <a:rPr dirty="0" spc="-455" b="0">
                <a:latin typeface="Times New Roman"/>
                <a:cs typeface="Times New Roman"/>
              </a:rPr>
              <a:t>AV</a:t>
            </a:r>
            <a:r>
              <a:rPr dirty="0" b="0">
                <a:latin typeface="Times New Roman"/>
                <a:cs typeface="Times New Roman"/>
              </a:rPr>
              <a:t>A</a:t>
            </a:r>
            <a:r>
              <a:rPr dirty="0" spc="-20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P</a:t>
            </a:r>
            <a:r>
              <a:rPr dirty="0" spc="-5" b="0">
                <a:latin typeface="Times New Roman"/>
                <a:cs typeface="Times New Roman"/>
              </a:rPr>
              <a:t>r</a:t>
            </a:r>
            <a:r>
              <a:rPr dirty="0" b="0">
                <a:latin typeface="Times New Roman"/>
                <a:cs typeface="Times New Roman"/>
              </a:rPr>
              <a:t>og</a:t>
            </a:r>
            <a:r>
              <a:rPr dirty="0" spc="-5" b="0">
                <a:latin typeface="Times New Roman"/>
                <a:cs typeface="Times New Roman"/>
              </a:rPr>
              <a:t>ra</a:t>
            </a:r>
            <a:r>
              <a:rPr dirty="0" b="0">
                <a:latin typeface="Times New Roman"/>
                <a:cs typeface="Times New Roman"/>
              </a:rPr>
              <a:t>mming</a:t>
            </a:r>
          </a:p>
          <a:p>
            <a:pPr algn="r" marR="106680">
              <a:lnSpc>
                <a:spcPct val="100000"/>
              </a:lnSpc>
              <a:spcBef>
                <a:spcPts val="305"/>
              </a:spcBef>
            </a:pPr>
            <a:r>
              <a:rPr dirty="0" sz="3000" b="0">
                <a:latin typeface="Times New Roman"/>
                <a:cs typeface="Times New Roman"/>
              </a:rPr>
              <a:t>Lecture</a:t>
            </a:r>
            <a:r>
              <a:rPr dirty="0" sz="3000" spc="-5" b="0">
                <a:latin typeface="Times New Roman"/>
                <a:cs typeface="Times New Roman"/>
              </a:rPr>
              <a:t> </a:t>
            </a:r>
            <a:r>
              <a:rPr dirty="0" sz="3000" spc="-60" b="0">
                <a:latin typeface="Times New Roman"/>
                <a:cs typeface="Times New Roman"/>
              </a:rPr>
              <a:t>11</a:t>
            </a:r>
            <a:r>
              <a:rPr dirty="0" sz="3000" spc="-5" b="0">
                <a:latin typeface="Times New Roman"/>
                <a:cs typeface="Times New Roman"/>
              </a:rPr>
              <a:t> </a:t>
            </a:r>
            <a:r>
              <a:rPr dirty="0" sz="3000" b="0">
                <a:latin typeface="Times New Roman"/>
                <a:cs typeface="Times New Roman"/>
              </a:rPr>
              <a:t>-</a:t>
            </a:r>
            <a:r>
              <a:rPr dirty="0" sz="3000" spc="-10" b="0">
                <a:latin typeface="Times New Roman"/>
                <a:cs typeface="Times New Roman"/>
              </a:rPr>
              <a:t> </a:t>
            </a:r>
            <a:r>
              <a:rPr dirty="0" sz="3000" b="0">
                <a:latin typeface="Times New Roman"/>
                <a:cs typeface="Times New Roman"/>
              </a:rPr>
              <a:t>Exception</a:t>
            </a:r>
            <a:r>
              <a:rPr dirty="0" sz="3000" spc="-5" b="0">
                <a:latin typeface="Times New Roman"/>
                <a:cs typeface="Times New Roman"/>
              </a:rPr>
              <a:t> </a:t>
            </a:r>
            <a:r>
              <a:rPr dirty="0" sz="3000" b="0">
                <a:latin typeface="Times New Roman"/>
                <a:cs typeface="Times New Roman"/>
              </a:rPr>
              <a:t>Handling</a:t>
            </a:r>
            <a:r>
              <a:rPr dirty="0" sz="3000" spc="-10" b="0">
                <a:latin typeface="Times New Roman"/>
                <a:cs typeface="Times New Roman"/>
              </a:rPr>
              <a:t> </a:t>
            </a:r>
            <a:r>
              <a:rPr dirty="0" sz="3000" b="0">
                <a:latin typeface="Times New Roman"/>
                <a:cs typeface="Times New Roman"/>
              </a:rPr>
              <a:t>and</a:t>
            </a:r>
            <a:r>
              <a:rPr dirty="0" sz="3000" spc="-60" b="0">
                <a:latin typeface="Times New Roman"/>
                <a:cs typeface="Times New Roman"/>
              </a:rPr>
              <a:t> </a:t>
            </a:r>
            <a:r>
              <a:rPr dirty="0" sz="3000" spc="-50" b="0">
                <a:latin typeface="Times New Roman"/>
                <a:cs typeface="Times New Roman"/>
              </a:rPr>
              <a:t>Text</a:t>
            </a:r>
            <a:r>
              <a:rPr dirty="0" sz="3000" spc="-10" b="0">
                <a:latin typeface="Times New Roman"/>
                <a:cs typeface="Times New Roman"/>
              </a:rPr>
              <a:t> </a:t>
            </a:r>
            <a:r>
              <a:rPr dirty="0" sz="3000" b="0">
                <a:latin typeface="Times New Roman"/>
                <a:cs typeface="Times New Roman"/>
              </a:rPr>
              <a:t>I/O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640" y="5140135"/>
            <a:ext cx="3133344" cy="13348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767" y="307847"/>
            <a:ext cx="245554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System</a:t>
            </a:r>
            <a:r>
              <a:rPr dirty="0" spc="-80"/>
              <a:t> </a:t>
            </a:r>
            <a:r>
              <a:rPr dirty="0" spc="-25"/>
              <a:t>Errors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5013" y="1521953"/>
            <a:ext cx="8363599" cy="183311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5625" y="307847"/>
            <a:ext cx="193357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Exceptions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4275639" y="4390565"/>
            <a:ext cx="1297305" cy="289560"/>
          </a:xfrm>
          <a:custGeom>
            <a:avLst/>
            <a:gdLst/>
            <a:ahLst/>
            <a:cxnLst/>
            <a:rect l="l" t="t" r="r" b="b"/>
            <a:pathLst>
              <a:path w="1297304" h="289560">
                <a:moveTo>
                  <a:pt x="0" y="288953"/>
                </a:moveTo>
                <a:lnTo>
                  <a:pt x="1296704" y="288953"/>
                </a:lnTo>
                <a:lnTo>
                  <a:pt x="1296704" y="0"/>
                </a:lnTo>
                <a:lnTo>
                  <a:pt x="0" y="0"/>
                </a:lnTo>
                <a:lnTo>
                  <a:pt x="0" y="288953"/>
                </a:lnTo>
                <a:close/>
              </a:path>
            </a:pathLst>
          </a:custGeom>
          <a:ln w="100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80655" y="4391470"/>
            <a:ext cx="1287145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13995">
              <a:lnSpc>
                <a:spcPct val="100000"/>
              </a:lnSpc>
              <a:spcBef>
                <a:spcPts val="120"/>
              </a:spcBef>
            </a:pPr>
            <a:r>
              <a:rPr dirty="0" sz="1250">
                <a:latin typeface="Times New Roman"/>
                <a:cs typeface="Times New Roman"/>
              </a:rPr>
              <a:t>LinkageError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7858" y="4973991"/>
            <a:ext cx="720725" cy="294640"/>
          </a:xfrm>
          <a:prstGeom prst="rect">
            <a:avLst/>
          </a:prstGeom>
          <a:ln w="10029">
            <a:solidFill>
              <a:srgbClr val="000000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191135">
              <a:lnSpc>
                <a:spcPct val="100000"/>
              </a:lnSpc>
              <a:spcBef>
                <a:spcPts val="160"/>
              </a:spcBef>
            </a:pPr>
            <a:r>
              <a:rPr dirty="0" sz="1250">
                <a:latin typeface="Times New Roman"/>
                <a:cs typeface="Times New Roman"/>
              </a:rPr>
              <a:t>Error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4074" y="3668180"/>
            <a:ext cx="720725" cy="289560"/>
          </a:xfrm>
          <a:prstGeom prst="rect">
            <a:avLst/>
          </a:prstGeom>
          <a:ln w="10029">
            <a:solidFill>
              <a:srgbClr val="000000"/>
            </a:solidFill>
          </a:ln>
        </p:spPr>
        <p:txBody>
          <a:bodyPr wrap="square" lIns="0" tIns="1587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25"/>
              </a:spcBef>
            </a:pPr>
            <a:r>
              <a:rPr dirty="0" sz="1250">
                <a:latin typeface="Times New Roman"/>
                <a:cs typeface="Times New Roman"/>
              </a:rPr>
              <a:t>Throwable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94649" y="1552195"/>
            <a:ext cx="1729105" cy="289560"/>
          </a:xfrm>
          <a:custGeom>
            <a:avLst/>
            <a:gdLst/>
            <a:ahLst/>
            <a:cxnLst/>
            <a:rect l="l" t="t" r="r" b="b"/>
            <a:pathLst>
              <a:path w="1729104" h="289560">
                <a:moveTo>
                  <a:pt x="0" y="288953"/>
                </a:moveTo>
                <a:lnTo>
                  <a:pt x="1728939" y="288953"/>
                </a:lnTo>
                <a:lnTo>
                  <a:pt x="1728939" y="0"/>
                </a:lnTo>
                <a:lnTo>
                  <a:pt x="0" y="0"/>
                </a:lnTo>
                <a:lnTo>
                  <a:pt x="0" y="288953"/>
                </a:lnTo>
                <a:close/>
              </a:path>
            </a:pathLst>
          </a:custGeom>
          <a:ln w="100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275639" y="4973991"/>
            <a:ext cx="1440815" cy="294640"/>
          </a:xfrm>
          <a:prstGeom prst="rect">
            <a:avLst/>
          </a:prstGeom>
          <a:ln w="10032">
            <a:solidFill>
              <a:srgbClr val="000000"/>
            </a:solidFill>
          </a:ln>
        </p:spPr>
        <p:txBody>
          <a:bodyPr wrap="square" lIns="0" tIns="10795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85"/>
              </a:spcBef>
            </a:pPr>
            <a:r>
              <a:rPr dirty="0" sz="1250">
                <a:latin typeface="Times New Roman"/>
                <a:cs typeface="Times New Roman"/>
              </a:rPr>
              <a:t>VirtualMachineError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34857" y="2130103"/>
            <a:ext cx="2756535" cy="671830"/>
          </a:xfrm>
          <a:custGeom>
            <a:avLst/>
            <a:gdLst/>
            <a:ahLst/>
            <a:cxnLst/>
            <a:rect l="l" t="t" r="r" b="b"/>
            <a:pathLst>
              <a:path w="2756535" h="671830">
                <a:moveTo>
                  <a:pt x="0" y="671215"/>
                </a:moveTo>
                <a:lnTo>
                  <a:pt x="720391" y="671215"/>
                </a:lnTo>
                <a:lnTo>
                  <a:pt x="720391" y="382261"/>
                </a:lnTo>
                <a:lnTo>
                  <a:pt x="0" y="382261"/>
                </a:lnTo>
                <a:lnTo>
                  <a:pt x="0" y="671215"/>
                </a:lnTo>
                <a:close/>
              </a:path>
              <a:path w="2756535" h="671830">
                <a:moveTo>
                  <a:pt x="1459792" y="288953"/>
                </a:moveTo>
                <a:lnTo>
                  <a:pt x="2756497" y="288953"/>
                </a:lnTo>
                <a:lnTo>
                  <a:pt x="2756497" y="0"/>
                </a:lnTo>
                <a:lnTo>
                  <a:pt x="1459792" y="0"/>
                </a:lnTo>
                <a:lnTo>
                  <a:pt x="1459792" y="288953"/>
                </a:lnTo>
                <a:close/>
              </a:path>
            </a:pathLst>
          </a:custGeom>
          <a:ln w="100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855975" y="2512708"/>
            <a:ext cx="675005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>
                <a:latin typeface="Times New Roman"/>
                <a:cs typeface="Times New Roman"/>
              </a:rPr>
              <a:t>Exception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44622" y="2825335"/>
            <a:ext cx="3326129" cy="2303780"/>
            <a:chOff x="2544622" y="2825335"/>
            <a:chExt cx="3326129" cy="2303780"/>
          </a:xfrm>
        </p:grpSpPr>
        <p:sp>
          <p:nvSpPr>
            <p:cNvPr id="12" name="object 12"/>
            <p:cNvSpPr/>
            <p:nvPr/>
          </p:nvSpPr>
          <p:spPr>
            <a:xfrm>
              <a:off x="2549702" y="5123986"/>
              <a:ext cx="288290" cy="0"/>
            </a:xfrm>
            <a:custGeom>
              <a:avLst/>
              <a:gdLst/>
              <a:ahLst/>
              <a:cxnLst/>
              <a:rect l="l" t="t" r="r" b="b"/>
              <a:pathLst>
                <a:path w="288289" h="0">
                  <a:moveTo>
                    <a:pt x="288156" y="0"/>
                  </a:moveTo>
                  <a:lnTo>
                    <a:pt x="0" y="0"/>
                  </a:lnTo>
                </a:path>
              </a:pathLst>
            </a:custGeom>
            <a:ln w="1003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280642" y="2830415"/>
              <a:ext cx="1584960" cy="289560"/>
            </a:xfrm>
            <a:custGeom>
              <a:avLst/>
              <a:gdLst/>
              <a:ahLst/>
              <a:cxnLst/>
              <a:rect l="l" t="t" r="r" b="b"/>
              <a:pathLst>
                <a:path w="1584960" h="289560">
                  <a:moveTo>
                    <a:pt x="0" y="288953"/>
                  </a:moveTo>
                  <a:lnTo>
                    <a:pt x="1584860" y="288953"/>
                  </a:lnTo>
                  <a:lnTo>
                    <a:pt x="1584860" y="0"/>
                  </a:lnTo>
                  <a:lnTo>
                    <a:pt x="0" y="0"/>
                  </a:lnTo>
                  <a:lnTo>
                    <a:pt x="0" y="288953"/>
                  </a:lnTo>
                  <a:close/>
                </a:path>
              </a:pathLst>
            </a:custGeom>
            <a:ln w="100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458245" y="2830557"/>
            <a:ext cx="122682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>
                <a:latin typeface="Times New Roman"/>
                <a:cs typeface="Times New Roman"/>
              </a:rPr>
              <a:t>RuntimeException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06845" y="1699085"/>
            <a:ext cx="5931535" cy="3415029"/>
            <a:chOff x="2106845" y="1699085"/>
            <a:chExt cx="5931535" cy="3415029"/>
          </a:xfrm>
        </p:grpSpPr>
        <p:sp>
          <p:nvSpPr>
            <p:cNvPr id="16" name="object 16"/>
            <p:cNvSpPr/>
            <p:nvPr/>
          </p:nvSpPr>
          <p:spPr>
            <a:xfrm>
              <a:off x="2114465" y="2656842"/>
              <a:ext cx="443865" cy="2449195"/>
            </a:xfrm>
            <a:custGeom>
              <a:avLst/>
              <a:gdLst/>
              <a:ahLst/>
              <a:cxnLst/>
              <a:rect l="l" t="t" r="r" b="b"/>
              <a:pathLst>
                <a:path w="443864" h="2449195">
                  <a:moveTo>
                    <a:pt x="432234" y="0"/>
                  </a:moveTo>
                  <a:lnTo>
                    <a:pt x="443240" y="2449084"/>
                  </a:lnTo>
                </a:path>
                <a:path w="443864" h="2449195">
                  <a:moveTo>
                    <a:pt x="436236" y="1155815"/>
                  </a:moveTo>
                  <a:lnTo>
                    <a:pt x="144078" y="1155815"/>
                  </a:lnTo>
                </a:path>
                <a:path w="443864" h="2449195">
                  <a:moveTo>
                    <a:pt x="144078" y="1300292"/>
                  </a:moveTo>
                  <a:lnTo>
                    <a:pt x="0" y="1155815"/>
                  </a:lnTo>
                </a:path>
                <a:path w="443864" h="2449195">
                  <a:moveTo>
                    <a:pt x="144078" y="1011338"/>
                  </a:moveTo>
                  <a:lnTo>
                    <a:pt x="144078" y="1300292"/>
                  </a:lnTo>
                </a:path>
                <a:path w="443864" h="2449195">
                  <a:moveTo>
                    <a:pt x="148080" y="1011338"/>
                  </a:moveTo>
                  <a:lnTo>
                    <a:pt x="0" y="1155815"/>
                  </a:lnTo>
                </a:path>
              </a:pathLst>
            </a:custGeom>
            <a:ln w="150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46700" y="2656842"/>
              <a:ext cx="288290" cy="0"/>
            </a:xfrm>
            <a:custGeom>
              <a:avLst/>
              <a:gdLst/>
              <a:ahLst/>
              <a:cxnLst/>
              <a:rect l="l" t="t" r="r" b="b"/>
              <a:pathLst>
                <a:path w="288289" h="0">
                  <a:moveTo>
                    <a:pt x="288156" y="0"/>
                  </a:moveTo>
                  <a:lnTo>
                    <a:pt x="0" y="0"/>
                  </a:lnTo>
                </a:path>
              </a:pathLst>
            </a:custGeom>
            <a:ln w="1003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555248" y="1706705"/>
              <a:ext cx="436245" cy="1826260"/>
            </a:xfrm>
            <a:custGeom>
              <a:avLst/>
              <a:gdLst/>
              <a:ahLst/>
              <a:cxnLst/>
              <a:rect l="l" t="t" r="r" b="b"/>
              <a:pathLst>
                <a:path w="436245" h="1826260">
                  <a:moveTo>
                    <a:pt x="431234" y="0"/>
                  </a:moveTo>
                  <a:lnTo>
                    <a:pt x="431234" y="1826027"/>
                  </a:lnTo>
                </a:path>
                <a:path w="436245" h="1826260">
                  <a:moveTo>
                    <a:pt x="436236" y="950136"/>
                  </a:moveTo>
                  <a:lnTo>
                    <a:pt x="144078" y="950136"/>
                  </a:lnTo>
                </a:path>
                <a:path w="436245" h="1826260">
                  <a:moveTo>
                    <a:pt x="144078" y="1094613"/>
                  </a:moveTo>
                  <a:lnTo>
                    <a:pt x="0" y="950136"/>
                  </a:lnTo>
                </a:path>
                <a:path w="436245" h="1826260">
                  <a:moveTo>
                    <a:pt x="144078" y="805659"/>
                  </a:moveTo>
                  <a:lnTo>
                    <a:pt x="144078" y="1094613"/>
                  </a:lnTo>
                </a:path>
                <a:path w="436245" h="1826260">
                  <a:moveTo>
                    <a:pt x="148080" y="805659"/>
                  </a:moveTo>
                  <a:lnTo>
                    <a:pt x="0" y="950136"/>
                  </a:lnTo>
                </a:path>
              </a:pathLst>
            </a:custGeom>
            <a:ln w="150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591898" y="1959540"/>
              <a:ext cx="1440815" cy="289560"/>
            </a:xfrm>
            <a:custGeom>
              <a:avLst/>
              <a:gdLst/>
              <a:ahLst/>
              <a:cxnLst/>
              <a:rect l="l" t="t" r="r" b="b"/>
              <a:pathLst>
                <a:path w="1440815" h="289560">
                  <a:moveTo>
                    <a:pt x="0" y="288953"/>
                  </a:moveTo>
                  <a:lnTo>
                    <a:pt x="1440782" y="288953"/>
                  </a:lnTo>
                  <a:lnTo>
                    <a:pt x="1440782" y="0"/>
                  </a:lnTo>
                  <a:lnTo>
                    <a:pt x="0" y="0"/>
                  </a:lnTo>
                  <a:lnTo>
                    <a:pt x="0" y="288953"/>
                  </a:lnTo>
                  <a:close/>
                </a:path>
              </a:pathLst>
            </a:custGeom>
            <a:ln w="100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41448" y="3668180"/>
            <a:ext cx="720725" cy="289560"/>
          </a:xfrm>
          <a:prstGeom prst="rect">
            <a:avLst/>
          </a:prstGeom>
          <a:ln w="10029">
            <a:solidFill>
              <a:srgbClr val="000000"/>
            </a:solidFill>
          </a:ln>
        </p:spPr>
        <p:txBody>
          <a:bodyPr wrap="square" lIns="0" tIns="15875" rIns="0" bIns="0" rtlCol="0" vert="horz">
            <a:spAutoFit/>
          </a:bodyPr>
          <a:lstStyle/>
          <a:p>
            <a:pPr marL="143510">
              <a:lnSpc>
                <a:spcPct val="100000"/>
              </a:lnSpc>
              <a:spcBef>
                <a:spcPts val="125"/>
              </a:spcBef>
            </a:pPr>
            <a:r>
              <a:rPr dirty="0" sz="1250" spc="5">
                <a:latin typeface="Times New Roman"/>
                <a:cs typeface="Times New Roman"/>
              </a:rPr>
              <a:t>Object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61839" y="3668180"/>
            <a:ext cx="436245" cy="289560"/>
          </a:xfrm>
          <a:custGeom>
            <a:avLst/>
            <a:gdLst/>
            <a:ahLst/>
            <a:cxnLst/>
            <a:rect l="l" t="t" r="r" b="b"/>
            <a:pathLst>
              <a:path w="436244" h="289560">
                <a:moveTo>
                  <a:pt x="436236" y="144476"/>
                </a:moveTo>
                <a:lnTo>
                  <a:pt x="144078" y="144476"/>
                </a:lnTo>
              </a:path>
              <a:path w="436244" h="289560">
                <a:moveTo>
                  <a:pt x="144078" y="288953"/>
                </a:moveTo>
                <a:lnTo>
                  <a:pt x="0" y="144476"/>
                </a:lnTo>
              </a:path>
              <a:path w="436244" h="289560">
                <a:moveTo>
                  <a:pt x="144078" y="0"/>
                </a:moveTo>
                <a:lnTo>
                  <a:pt x="144078" y="288953"/>
                </a:lnTo>
              </a:path>
              <a:path w="436244" h="289560">
                <a:moveTo>
                  <a:pt x="148080" y="0"/>
                </a:moveTo>
                <a:lnTo>
                  <a:pt x="0" y="144476"/>
                </a:lnTo>
              </a:path>
            </a:pathLst>
          </a:custGeom>
          <a:ln w="1502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323772" y="1551535"/>
            <a:ext cx="3674110" cy="7975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>
                <a:latin typeface="Times New Roman"/>
                <a:cs typeface="Times New Roman"/>
              </a:rPr>
              <a:t>ClassNotFoundException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2317750">
              <a:lnSpc>
                <a:spcPts val="1425"/>
              </a:lnSpc>
            </a:pPr>
            <a:r>
              <a:rPr dirty="0" sz="1250">
                <a:latin typeface="Times New Roman"/>
                <a:cs typeface="Times New Roman"/>
              </a:rPr>
              <a:t>ArithmeticException</a:t>
            </a:r>
            <a:endParaRPr sz="1250">
              <a:latin typeface="Times New Roman"/>
              <a:cs typeface="Times New Roman"/>
            </a:endParaRPr>
          </a:p>
          <a:p>
            <a:pPr marL="209550">
              <a:lnSpc>
                <a:spcPts val="1425"/>
              </a:lnSpc>
            </a:pPr>
            <a:r>
              <a:rPr dirty="0" sz="1250">
                <a:latin typeface="Times New Roman"/>
                <a:cs typeface="Times New Roman"/>
              </a:rPr>
              <a:t>IOException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550630" y="2096397"/>
            <a:ext cx="4487545" cy="3593465"/>
            <a:chOff x="3550630" y="2096397"/>
            <a:chExt cx="4487545" cy="3593465"/>
          </a:xfrm>
        </p:grpSpPr>
        <p:sp>
          <p:nvSpPr>
            <p:cNvPr id="24" name="object 24"/>
            <p:cNvSpPr/>
            <p:nvPr/>
          </p:nvSpPr>
          <p:spPr>
            <a:xfrm>
              <a:off x="3558250" y="2104017"/>
              <a:ext cx="2750820" cy="3578225"/>
            </a:xfrm>
            <a:custGeom>
              <a:avLst/>
              <a:gdLst/>
              <a:ahLst/>
              <a:cxnLst/>
              <a:rect l="l" t="t" r="r" b="b"/>
              <a:pathLst>
                <a:path w="2750820" h="3578225">
                  <a:moveTo>
                    <a:pt x="429233" y="2431025"/>
                  </a:moveTo>
                  <a:lnTo>
                    <a:pt x="428232" y="3577810"/>
                  </a:lnTo>
                </a:path>
                <a:path w="2750820" h="3578225">
                  <a:moveTo>
                    <a:pt x="436236" y="3019969"/>
                  </a:moveTo>
                  <a:lnTo>
                    <a:pt x="144078" y="3019969"/>
                  </a:lnTo>
                </a:path>
                <a:path w="2750820" h="3578225">
                  <a:moveTo>
                    <a:pt x="144078" y="3164446"/>
                  </a:moveTo>
                  <a:lnTo>
                    <a:pt x="0" y="3019969"/>
                  </a:lnTo>
                </a:path>
                <a:path w="2750820" h="3578225">
                  <a:moveTo>
                    <a:pt x="144078" y="2875492"/>
                  </a:moveTo>
                  <a:lnTo>
                    <a:pt x="144078" y="3164446"/>
                  </a:lnTo>
                </a:path>
                <a:path w="2750820" h="3578225">
                  <a:moveTo>
                    <a:pt x="148080" y="2875492"/>
                  </a:moveTo>
                  <a:lnTo>
                    <a:pt x="0" y="3019969"/>
                  </a:lnTo>
                </a:path>
                <a:path w="2750820" h="3578225">
                  <a:moveTo>
                    <a:pt x="2745491" y="0"/>
                  </a:moveTo>
                  <a:lnTo>
                    <a:pt x="2750494" y="2119998"/>
                  </a:lnTo>
                </a:path>
                <a:path w="2750820" h="3578225">
                  <a:moveTo>
                    <a:pt x="2749493" y="866861"/>
                  </a:moveTo>
                  <a:lnTo>
                    <a:pt x="2457334" y="866861"/>
                  </a:lnTo>
                </a:path>
                <a:path w="2750820" h="3578225">
                  <a:moveTo>
                    <a:pt x="2457334" y="1011338"/>
                  </a:moveTo>
                  <a:lnTo>
                    <a:pt x="2313256" y="866861"/>
                  </a:lnTo>
                </a:path>
                <a:path w="2750820" h="3578225">
                  <a:moveTo>
                    <a:pt x="2457334" y="722384"/>
                  </a:moveTo>
                  <a:lnTo>
                    <a:pt x="2457334" y="1011338"/>
                  </a:lnTo>
                </a:path>
                <a:path w="2750820" h="3578225">
                  <a:moveTo>
                    <a:pt x="2461336" y="722384"/>
                  </a:moveTo>
                  <a:lnTo>
                    <a:pt x="2313256" y="866861"/>
                  </a:lnTo>
                </a:path>
              </a:pathLst>
            </a:custGeom>
            <a:ln w="150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591898" y="2537448"/>
              <a:ext cx="1440815" cy="289560"/>
            </a:xfrm>
            <a:custGeom>
              <a:avLst/>
              <a:gdLst/>
              <a:ahLst/>
              <a:cxnLst/>
              <a:rect l="l" t="t" r="r" b="b"/>
              <a:pathLst>
                <a:path w="1440815" h="289560">
                  <a:moveTo>
                    <a:pt x="0" y="288953"/>
                  </a:moveTo>
                  <a:lnTo>
                    <a:pt x="1440782" y="288953"/>
                  </a:lnTo>
                  <a:lnTo>
                    <a:pt x="1440782" y="0"/>
                  </a:lnTo>
                  <a:lnTo>
                    <a:pt x="0" y="0"/>
                  </a:lnTo>
                  <a:lnTo>
                    <a:pt x="0" y="288953"/>
                  </a:lnTo>
                  <a:close/>
                </a:path>
              </a:pathLst>
            </a:custGeom>
            <a:ln w="100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6603010" y="2536787"/>
            <a:ext cx="142113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>
                <a:latin typeface="Times New Roman"/>
                <a:cs typeface="Times New Roman"/>
              </a:rPr>
              <a:t>NullPointerException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591897" y="3115355"/>
            <a:ext cx="2161540" cy="289560"/>
          </a:xfrm>
          <a:custGeom>
            <a:avLst/>
            <a:gdLst/>
            <a:ahLst/>
            <a:cxnLst/>
            <a:rect l="l" t="t" r="r" b="b"/>
            <a:pathLst>
              <a:path w="2161540" h="289560">
                <a:moveTo>
                  <a:pt x="0" y="288953"/>
                </a:moveTo>
                <a:lnTo>
                  <a:pt x="2161173" y="288953"/>
                </a:lnTo>
                <a:lnTo>
                  <a:pt x="2161173" y="0"/>
                </a:lnTo>
                <a:lnTo>
                  <a:pt x="0" y="0"/>
                </a:lnTo>
                <a:lnTo>
                  <a:pt x="0" y="288953"/>
                </a:lnTo>
                <a:close/>
              </a:path>
            </a:pathLst>
          </a:custGeom>
          <a:ln w="100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703865" y="3114695"/>
            <a:ext cx="193675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>
                <a:latin typeface="Times New Roman"/>
                <a:cs typeface="Times New Roman"/>
              </a:rPr>
              <a:t>IndexOutOfBoundsException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303741" y="2104017"/>
            <a:ext cx="288290" cy="1156335"/>
          </a:xfrm>
          <a:custGeom>
            <a:avLst/>
            <a:gdLst/>
            <a:ahLst/>
            <a:cxnLst/>
            <a:rect l="l" t="t" r="r" b="b"/>
            <a:pathLst>
              <a:path w="288290" h="1156335">
                <a:moveTo>
                  <a:pt x="288156" y="0"/>
                </a:moveTo>
                <a:lnTo>
                  <a:pt x="0" y="0"/>
                </a:lnTo>
              </a:path>
              <a:path w="288290" h="1156335">
                <a:moveTo>
                  <a:pt x="288156" y="577907"/>
                </a:moveTo>
                <a:lnTo>
                  <a:pt x="0" y="577907"/>
                </a:lnTo>
              </a:path>
              <a:path w="288290" h="1156335">
                <a:moveTo>
                  <a:pt x="288156" y="1155815"/>
                </a:moveTo>
                <a:lnTo>
                  <a:pt x="0" y="1155815"/>
                </a:lnTo>
              </a:path>
            </a:pathLst>
          </a:custGeom>
          <a:ln w="1001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448640" y="3408465"/>
            <a:ext cx="124968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5">
                <a:latin typeface="Times New Roman"/>
                <a:cs typeface="Times New Roman"/>
              </a:rPr>
              <a:t>Many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more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classes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978478" y="3552800"/>
            <a:ext cx="302260" cy="2105025"/>
          </a:xfrm>
          <a:custGeom>
            <a:avLst/>
            <a:gdLst/>
            <a:ahLst/>
            <a:cxnLst/>
            <a:rect l="l" t="t" r="r" b="b"/>
            <a:pathLst>
              <a:path w="302260" h="2105025">
                <a:moveTo>
                  <a:pt x="302164" y="0"/>
                </a:moveTo>
                <a:lnTo>
                  <a:pt x="14007" y="0"/>
                </a:lnTo>
              </a:path>
              <a:path w="302260" h="2105025">
                <a:moveTo>
                  <a:pt x="297161" y="982242"/>
                </a:moveTo>
                <a:lnTo>
                  <a:pt x="9004" y="982242"/>
                </a:lnTo>
              </a:path>
              <a:path w="302260" h="2105025">
                <a:moveTo>
                  <a:pt x="297161" y="1560150"/>
                </a:moveTo>
                <a:lnTo>
                  <a:pt x="9004" y="1560150"/>
                </a:lnTo>
              </a:path>
              <a:path w="302260" h="2105025">
                <a:moveTo>
                  <a:pt x="288156" y="2104948"/>
                </a:moveTo>
                <a:lnTo>
                  <a:pt x="0" y="2104948"/>
                </a:lnTo>
              </a:path>
            </a:pathLst>
          </a:custGeom>
          <a:ln w="1001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744687" y="4097700"/>
            <a:ext cx="124968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5">
                <a:latin typeface="Times New Roman"/>
                <a:cs typeface="Times New Roman"/>
              </a:rPr>
              <a:t>Many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more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classes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987405" y="1691592"/>
            <a:ext cx="4610100" cy="2555875"/>
            <a:chOff x="3987405" y="1691592"/>
            <a:chExt cx="4610100" cy="2555875"/>
          </a:xfrm>
        </p:grpSpPr>
        <p:sp>
          <p:nvSpPr>
            <p:cNvPr id="34" name="object 34"/>
            <p:cNvSpPr/>
            <p:nvPr/>
          </p:nvSpPr>
          <p:spPr>
            <a:xfrm>
              <a:off x="3992485" y="1696672"/>
              <a:ext cx="2582545" cy="2545715"/>
            </a:xfrm>
            <a:custGeom>
              <a:avLst/>
              <a:gdLst/>
              <a:ahLst/>
              <a:cxnLst/>
              <a:rect l="l" t="t" r="r" b="b"/>
              <a:pathLst>
                <a:path w="2582545" h="2545715">
                  <a:moveTo>
                    <a:pt x="2582402" y="2545402"/>
                  </a:moveTo>
                  <a:lnTo>
                    <a:pt x="2294246" y="2545402"/>
                  </a:lnTo>
                </a:path>
                <a:path w="2582545" h="2545715">
                  <a:moveTo>
                    <a:pt x="288156" y="1278219"/>
                  </a:moveTo>
                  <a:lnTo>
                    <a:pt x="0" y="1278219"/>
                  </a:lnTo>
                </a:path>
                <a:path w="2582545" h="2545715">
                  <a:moveTo>
                    <a:pt x="302164" y="577907"/>
                  </a:moveTo>
                  <a:lnTo>
                    <a:pt x="14007" y="577907"/>
                  </a:lnTo>
                </a:path>
                <a:path w="2582545" h="2545715">
                  <a:moveTo>
                    <a:pt x="302164" y="0"/>
                  </a:moveTo>
                  <a:lnTo>
                    <a:pt x="14007" y="0"/>
                  </a:lnTo>
                </a:path>
              </a:pathLst>
            </a:custGeom>
            <a:ln w="1001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588896" y="3605975"/>
              <a:ext cx="2003425" cy="303530"/>
            </a:xfrm>
            <a:custGeom>
              <a:avLst/>
              <a:gdLst/>
              <a:ahLst/>
              <a:cxnLst/>
              <a:rect l="l" t="t" r="r" b="b"/>
              <a:pathLst>
                <a:path w="2003425" h="303529">
                  <a:moveTo>
                    <a:pt x="0" y="303000"/>
                  </a:moveTo>
                  <a:lnTo>
                    <a:pt x="2003088" y="303000"/>
                  </a:lnTo>
                  <a:lnTo>
                    <a:pt x="2003088" y="0"/>
                  </a:lnTo>
                  <a:lnTo>
                    <a:pt x="0" y="0"/>
                  </a:lnTo>
                  <a:lnTo>
                    <a:pt x="0" y="303000"/>
                  </a:lnTo>
                  <a:close/>
                </a:path>
              </a:pathLst>
            </a:custGeom>
            <a:ln w="100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4434232" y="5514056"/>
            <a:ext cx="124968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5">
                <a:latin typeface="Times New Roman"/>
                <a:cs typeface="Times New Roman"/>
              </a:rPr>
              <a:t>Many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more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classes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23075" y="3606519"/>
            <a:ext cx="1732914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>
                <a:latin typeface="Times New Roman"/>
                <a:cs typeface="Times New Roman"/>
              </a:rPr>
              <a:t>IllegalArgumentException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736850" y="1441450"/>
            <a:ext cx="6184900" cy="2908300"/>
            <a:chOff x="2736850" y="1441450"/>
            <a:chExt cx="6184900" cy="2908300"/>
          </a:xfrm>
        </p:grpSpPr>
        <p:sp>
          <p:nvSpPr>
            <p:cNvPr id="39" name="object 39"/>
            <p:cNvSpPr/>
            <p:nvPr/>
          </p:nvSpPr>
          <p:spPr>
            <a:xfrm>
              <a:off x="6300739" y="3764498"/>
              <a:ext cx="288290" cy="0"/>
            </a:xfrm>
            <a:custGeom>
              <a:avLst/>
              <a:gdLst/>
              <a:ahLst/>
              <a:cxnLst/>
              <a:rect l="l" t="t" r="r" b="b"/>
              <a:pathLst>
                <a:path w="288290" h="0">
                  <a:moveTo>
                    <a:pt x="288156" y="0"/>
                  </a:moveTo>
                  <a:lnTo>
                    <a:pt x="0" y="0"/>
                  </a:lnTo>
                </a:path>
              </a:pathLst>
            </a:custGeom>
            <a:ln w="1003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743200" y="1447800"/>
              <a:ext cx="6172200" cy="2895600"/>
            </a:xfrm>
            <a:custGeom>
              <a:avLst/>
              <a:gdLst/>
              <a:ahLst/>
              <a:cxnLst/>
              <a:rect l="l" t="t" r="r" b="b"/>
              <a:pathLst>
                <a:path w="6172200" h="2895600">
                  <a:moveTo>
                    <a:pt x="6172200" y="0"/>
                  </a:moveTo>
                  <a:lnTo>
                    <a:pt x="0" y="0"/>
                  </a:lnTo>
                  <a:lnTo>
                    <a:pt x="0" y="2895600"/>
                  </a:lnTo>
                  <a:lnTo>
                    <a:pt x="6172200" y="2895600"/>
                  </a:lnTo>
                  <a:lnTo>
                    <a:pt x="6172200" y="0"/>
                  </a:lnTo>
                  <a:close/>
                </a:path>
              </a:pathLst>
            </a:custGeom>
            <a:solidFill>
              <a:srgbClr val="4472C4">
                <a:alpha val="188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743200" y="1447800"/>
              <a:ext cx="6172200" cy="2895600"/>
            </a:xfrm>
            <a:custGeom>
              <a:avLst/>
              <a:gdLst/>
              <a:ahLst/>
              <a:cxnLst/>
              <a:rect l="l" t="t" r="r" b="b"/>
              <a:pathLst>
                <a:path w="6172200" h="2895600">
                  <a:moveTo>
                    <a:pt x="0" y="0"/>
                  </a:moveTo>
                  <a:lnTo>
                    <a:pt x="6172200" y="0"/>
                  </a:lnTo>
                  <a:lnTo>
                    <a:pt x="6172200" y="2895600"/>
                  </a:lnTo>
                  <a:lnTo>
                    <a:pt x="0" y="2895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3" name="object 43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8254365" y="6428920"/>
            <a:ext cx="18097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73702" y="6439972"/>
            <a:ext cx="190500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z="1400" spc="-55"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211" y="1256012"/>
            <a:ext cx="8791114" cy="18507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5625" y="307847"/>
            <a:ext cx="193357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Exceptions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127" y="307847"/>
            <a:ext cx="354076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Runtime</a:t>
            </a:r>
            <a:r>
              <a:rPr dirty="0" spc="-75"/>
              <a:t> </a:t>
            </a:r>
            <a:r>
              <a:rPr dirty="0" spc="-15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5639" y="4390565"/>
            <a:ext cx="1297305" cy="289560"/>
          </a:xfrm>
          <a:prstGeom prst="rect">
            <a:avLst/>
          </a:prstGeom>
          <a:ln w="10031">
            <a:solidFill>
              <a:srgbClr val="000000"/>
            </a:solidFill>
          </a:ln>
        </p:spPr>
        <p:txBody>
          <a:bodyPr wrap="square" lIns="0" tIns="15875" rIns="0" bIns="0" rtlCol="0" vert="horz">
            <a:spAutoFit/>
          </a:bodyPr>
          <a:lstStyle/>
          <a:p>
            <a:pPr marL="219075">
              <a:lnSpc>
                <a:spcPct val="100000"/>
              </a:lnSpc>
              <a:spcBef>
                <a:spcPts val="125"/>
              </a:spcBef>
            </a:pPr>
            <a:r>
              <a:rPr dirty="0" sz="1250">
                <a:latin typeface="Times New Roman"/>
                <a:cs typeface="Times New Roman"/>
              </a:rPr>
              <a:t>LinkageError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6357" y="4979509"/>
            <a:ext cx="720725" cy="289560"/>
          </a:xfrm>
          <a:prstGeom prst="rect">
            <a:avLst/>
          </a:prstGeom>
          <a:ln w="10029">
            <a:solidFill>
              <a:srgbClr val="000000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193040">
              <a:lnSpc>
                <a:spcPct val="100000"/>
              </a:lnSpc>
              <a:spcBef>
                <a:spcPts val="114"/>
              </a:spcBef>
            </a:pPr>
            <a:r>
              <a:rPr dirty="0" sz="1250">
                <a:latin typeface="Times New Roman"/>
                <a:cs typeface="Times New Roman"/>
              </a:rPr>
              <a:t>Error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4074" y="3668180"/>
            <a:ext cx="720725" cy="289560"/>
          </a:xfrm>
          <a:prstGeom prst="rect">
            <a:avLst/>
          </a:prstGeom>
          <a:ln w="10029">
            <a:solidFill>
              <a:srgbClr val="000000"/>
            </a:solidFill>
          </a:ln>
        </p:spPr>
        <p:txBody>
          <a:bodyPr wrap="square" lIns="0" tIns="1587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25"/>
              </a:spcBef>
            </a:pPr>
            <a:r>
              <a:rPr dirty="0" sz="1250">
                <a:latin typeface="Times New Roman"/>
                <a:cs typeface="Times New Roman"/>
              </a:rPr>
              <a:t>Throwable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5500" y="1552195"/>
            <a:ext cx="1738630" cy="289560"/>
          </a:xfrm>
          <a:prstGeom prst="rect">
            <a:avLst/>
          </a:prstGeom>
          <a:ln w="10032">
            <a:solidFill>
              <a:srgbClr val="000000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dirty="0" sz="1250">
                <a:latin typeface="Times New Roman"/>
                <a:cs typeface="Times New Roman"/>
              </a:rPr>
              <a:t>ClassNotFoundException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5639" y="4968473"/>
            <a:ext cx="1440815" cy="289560"/>
          </a:xfrm>
          <a:prstGeom prst="rect">
            <a:avLst/>
          </a:prstGeom>
          <a:ln w="10032">
            <a:solidFill>
              <a:srgbClr val="000000"/>
            </a:solidFill>
          </a:ln>
        </p:spPr>
        <p:txBody>
          <a:bodyPr wrap="square" lIns="0" tIns="15875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125"/>
              </a:spcBef>
            </a:pPr>
            <a:r>
              <a:rPr dirty="0" sz="1250">
                <a:latin typeface="Times New Roman"/>
                <a:cs typeface="Times New Roman"/>
              </a:rPr>
              <a:t>VirtualMachineError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85500" y="2130103"/>
            <a:ext cx="1306195" cy="289560"/>
          </a:xfrm>
          <a:prstGeom prst="rect">
            <a:avLst/>
          </a:prstGeom>
          <a:ln w="10031">
            <a:solidFill>
              <a:srgbClr val="000000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247650">
              <a:lnSpc>
                <a:spcPct val="100000"/>
              </a:lnSpc>
              <a:spcBef>
                <a:spcPts val="114"/>
              </a:spcBef>
            </a:pPr>
            <a:r>
              <a:rPr dirty="0" sz="1250">
                <a:latin typeface="Times New Roman"/>
                <a:cs typeface="Times New Roman"/>
              </a:rPr>
              <a:t>IOException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36357" y="2512365"/>
            <a:ext cx="720725" cy="289560"/>
          </a:xfrm>
          <a:prstGeom prst="rect">
            <a:avLst/>
          </a:prstGeom>
          <a:ln w="10029">
            <a:solidFill>
              <a:srgbClr val="00000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31750">
              <a:lnSpc>
                <a:spcPct val="100000"/>
              </a:lnSpc>
              <a:spcBef>
                <a:spcPts val="120"/>
              </a:spcBef>
            </a:pPr>
            <a:r>
              <a:rPr dirty="0" sz="1250">
                <a:latin typeface="Times New Roman"/>
                <a:cs typeface="Times New Roman"/>
              </a:rPr>
              <a:t>Exception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80642" y="2830415"/>
            <a:ext cx="1584960" cy="289560"/>
          </a:xfrm>
          <a:custGeom>
            <a:avLst/>
            <a:gdLst/>
            <a:ahLst/>
            <a:cxnLst/>
            <a:rect l="l" t="t" r="r" b="b"/>
            <a:pathLst>
              <a:path w="1584960" h="289560">
                <a:moveTo>
                  <a:pt x="0" y="288953"/>
                </a:moveTo>
                <a:lnTo>
                  <a:pt x="1584860" y="288953"/>
                </a:lnTo>
                <a:lnTo>
                  <a:pt x="1584860" y="0"/>
                </a:lnTo>
                <a:lnTo>
                  <a:pt x="0" y="0"/>
                </a:lnTo>
                <a:lnTo>
                  <a:pt x="0" y="288953"/>
                </a:lnTo>
                <a:close/>
              </a:path>
            </a:pathLst>
          </a:custGeom>
          <a:ln w="100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2106951" y="2649338"/>
            <a:ext cx="731520" cy="2479675"/>
            <a:chOff x="2106951" y="2649338"/>
            <a:chExt cx="731520" cy="2479675"/>
          </a:xfrm>
        </p:grpSpPr>
        <p:sp>
          <p:nvSpPr>
            <p:cNvPr id="12" name="object 12"/>
            <p:cNvSpPr/>
            <p:nvPr/>
          </p:nvSpPr>
          <p:spPr>
            <a:xfrm>
              <a:off x="2549702" y="5123986"/>
              <a:ext cx="288290" cy="0"/>
            </a:xfrm>
            <a:custGeom>
              <a:avLst/>
              <a:gdLst/>
              <a:ahLst/>
              <a:cxnLst/>
              <a:rect l="l" t="t" r="r" b="b"/>
              <a:pathLst>
                <a:path w="288289" h="0">
                  <a:moveTo>
                    <a:pt x="288156" y="0"/>
                  </a:moveTo>
                  <a:lnTo>
                    <a:pt x="0" y="0"/>
                  </a:lnTo>
                </a:path>
              </a:pathLst>
            </a:custGeom>
            <a:ln w="1003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14465" y="2656842"/>
              <a:ext cx="443865" cy="2449195"/>
            </a:xfrm>
            <a:custGeom>
              <a:avLst/>
              <a:gdLst/>
              <a:ahLst/>
              <a:cxnLst/>
              <a:rect l="l" t="t" r="r" b="b"/>
              <a:pathLst>
                <a:path w="443864" h="2449195">
                  <a:moveTo>
                    <a:pt x="432234" y="0"/>
                  </a:moveTo>
                  <a:lnTo>
                    <a:pt x="443240" y="2449084"/>
                  </a:lnTo>
                </a:path>
                <a:path w="443864" h="2449195">
                  <a:moveTo>
                    <a:pt x="436236" y="1155815"/>
                  </a:moveTo>
                  <a:lnTo>
                    <a:pt x="144078" y="1155815"/>
                  </a:lnTo>
                </a:path>
                <a:path w="443864" h="2449195">
                  <a:moveTo>
                    <a:pt x="144078" y="1300292"/>
                  </a:moveTo>
                  <a:lnTo>
                    <a:pt x="0" y="1155815"/>
                  </a:lnTo>
                </a:path>
                <a:path w="443864" h="2449195">
                  <a:moveTo>
                    <a:pt x="144078" y="1011338"/>
                  </a:moveTo>
                  <a:lnTo>
                    <a:pt x="144078" y="1300292"/>
                  </a:lnTo>
                </a:path>
                <a:path w="443864" h="2449195">
                  <a:moveTo>
                    <a:pt x="148080" y="1011338"/>
                  </a:moveTo>
                  <a:lnTo>
                    <a:pt x="0" y="1155815"/>
                  </a:lnTo>
                </a:path>
              </a:pathLst>
            </a:custGeom>
            <a:ln w="150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546700" y="2656842"/>
              <a:ext cx="288290" cy="0"/>
            </a:xfrm>
            <a:custGeom>
              <a:avLst/>
              <a:gdLst/>
              <a:ahLst/>
              <a:cxnLst/>
              <a:rect l="l" t="t" r="r" b="b"/>
              <a:pathLst>
                <a:path w="288289" h="0">
                  <a:moveTo>
                    <a:pt x="288156" y="0"/>
                  </a:moveTo>
                  <a:lnTo>
                    <a:pt x="0" y="0"/>
                  </a:lnTo>
                </a:path>
              </a:pathLst>
            </a:custGeom>
            <a:ln w="1003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285500" y="2743200"/>
            <a:ext cx="1658620" cy="533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02235" rIns="0" bIns="0" rtlCol="0" vert="horz">
            <a:spAutoFit/>
          </a:bodyPr>
          <a:lstStyle/>
          <a:p>
            <a:pPr marL="185420">
              <a:lnSpc>
                <a:spcPct val="100000"/>
              </a:lnSpc>
              <a:spcBef>
                <a:spcPts val="805"/>
              </a:spcBef>
            </a:pPr>
            <a:r>
              <a:rPr dirty="0" sz="1250">
                <a:latin typeface="Times New Roman"/>
                <a:cs typeface="Times New Roman"/>
              </a:rPr>
              <a:t>RuntimeException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1448" y="3668180"/>
            <a:ext cx="720725" cy="289560"/>
          </a:xfrm>
          <a:prstGeom prst="rect">
            <a:avLst/>
          </a:prstGeom>
          <a:ln w="10029">
            <a:solidFill>
              <a:srgbClr val="000000"/>
            </a:solidFill>
          </a:ln>
        </p:spPr>
        <p:txBody>
          <a:bodyPr wrap="square" lIns="0" tIns="15875" rIns="0" bIns="0" rtlCol="0" vert="horz">
            <a:spAutoFit/>
          </a:bodyPr>
          <a:lstStyle/>
          <a:p>
            <a:pPr marL="143510">
              <a:lnSpc>
                <a:spcPct val="100000"/>
              </a:lnSpc>
              <a:spcBef>
                <a:spcPts val="125"/>
              </a:spcBef>
            </a:pPr>
            <a:r>
              <a:rPr dirty="0" sz="1250" spc="5">
                <a:latin typeface="Times New Roman"/>
                <a:cs typeface="Times New Roman"/>
              </a:rPr>
              <a:t>Object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61839" y="3668180"/>
            <a:ext cx="436245" cy="289560"/>
          </a:xfrm>
          <a:custGeom>
            <a:avLst/>
            <a:gdLst/>
            <a:ahLst/>
            <a:cxnLst/>
            <a:rect l="l" t="t" r="r" b="b"/>
            <a:pathLst>
              <a:path w="436244" h="289560">
                <a:moveTo>
                  <a:pt x="436236" y="144476"/>
                </a:moveTo>
                <a:lnTo>
                  <a:pt x="144078" y="144476"/>
                </a:lnTo>
              </a:path>
              <a:path w="436244" h="289560">
                <a:moveTo>
                  <a:pt x="144078" y="288953"/>
                </a:moveTo>
                <a:lnTo>
                  <a:pt x="0" y="144476"/>
                </a:lnTo>
              </a:path>
              <a:path w="436244" h="289560">
                <a:moveTo>
                  <a:pt x="144078" y="0"/>
                </a:moveTo>
                <a:lnTo>
                  <a:pt x="144078" y="288953"/>
                </a:lnTo>
              </a:path>
              <a:path w="436244" h="289560">
                <a:moveTo>
                  <a:pt x="148080" y="0"/>
                </a:moveTo>
                <a:lnTo>
                  <a:pt x="0" y="144476"/>
                </a:lnTo>
              </a:path>
            </a:pathLst>
          </a:custGeom>
          <a:ln w="1502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3547628" y="1699085"/>
            <a:ext cx="4490720" cy="1841500"/>
            <a:chOff x="3547628" y="1699085"/>
            <a:chExt cx="4490720" cy="1841500"/>
          </a:xfrm>
        </p:grpSpPr>
        <p:sp>
          <p:nvSpPr>
            <p:cNvPr id="19" name="object 19"/>
            <p:cNvSpPr/>
            <p:nvPr/>
          </p:nvSpPr>
          <p:spPr>
            <a:xfrm>
              <a:off x="6591897" y="1959540"/>
              <a:ext cx="1440815" cy="289560"/>
            </a:xfrm>
            <a:custGeom>
              <a:avLst/>
              <a:gdLst/>
              <a:ahLst/>
              <a:cxnLst/>
              <a:rect l="l" t="t" r="r" b="b"/>
              <a:pathLst>
                <a:path w="1440815" h="289560">
                  <a:moveTo>
                    <a:pt x="0" y="288953"/>
                  </a:moveTo>
                  <a:lnTo>
                    <a:pt x="1440782" y="288953"/>
                  </a:lnTo>
                  <a:lnTo>
                    <a:pt x="1440782" y="0"/>
                  </a:lnTo>
                  <a:lnTo>
                    <a:pt x="0" y="0"/>
                  </a:lnTo>
                  <a:lnTo>
                    <a:pt x="0" y="288953"/>
                  </a:lnTo>
                  <a:close/>
                </a:path>
              </a:pathLst>
            </a:custGeom>
            <a:ln w="100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555248" y="1706705"/>
              <a:ext cx="436245" cy="1826260"/>
            </a:xfrm>
            <a:custGeom>
              <a:avLst/>
              <a:gdLst/>
              <a:ahLst/>
              <a:cxnLst/>
              <a:rect l="l" t="t" r="r" b="b"/>
              <a:pathLst>
                <a:path w="436245" h="1826260">
                  <a:moveTo>
                    <a:pt x="431234" y="0"/>
                  </a:moveTo>
                  <a:lnTo>
                    <a:pt x="431234" y="1826027"/>
                  </a:lnTo>
                </a:path>
                <a:path w="436245" h="1826260">
                  <a:moveTo>
                    <a:pt x="436236" y="950136"/>
                  </a:moveTo>
                  <a:lnTo>
                    <a:pt x="144078" y="950136"/>
                  </a:lnTo>
                </a:path>
                <a:path w="436245" h="1826260">
                  <a:moveTo>
                    <a:pt x="144078" y="1094613"/>
                  </a:moveTo>
                  <a:lnTo>
                    <a:pt x="0" y="950136"/>
                  </a:lnTo>
                </a:path>
                <a:path w="436245" h="1826260">
                  <a:moveTo>
                    <a:pt x="144078" y="805659"/>
                  </a:moveTo>
                  <a:lnTo>
                    <a:pt x="144078" y="1094613"/>
                  </a:lnTo>
                </a:path>
                <a:path w="436245" h="1826260">
                  <a:moveTo>
                    <a:pt x="148080" y="805659"/>
                  </a:moveTo>
                  <a:lnTo>
                    <a:pt x="0" y="950136"/>
                  </a:lnTo>
                </a:path>
              </a:pathLst>
            </a:custGeom>
            <a:ln w="150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629424" y="1958478"/>
            <a:ext cx="1368425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>
                <a:latin typeface="Times New Roman"/>
                <a:cs typeface="Times New Roman"/>
              </a:rPr>
              <a:t>ArithmeticException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863886" y="2096397"/>
            <a:ext cx="2174240" cy="2135505"/>
            <a:chOff x="5863886" y="2096397"/>
            <a:chExt cx="2174240" cy="2135505"/>
          </a:xfrm>
        </p:grpSpPr>
        <p:sp>
          <p:nvSpPr>
            <p:cNvPr id="23" name="object 23"/>
            <p:cNvSpPr/>
            <p:nvPr/>
          </p:nvSpPr>
          <p:spPr>
            <a:xfrm>
              <a:off x="5871506" y="2104017"/>
              <a:ext cx="437515" cy="2120265"/>
            </a:xfrm>
            <a:custGeom>
              <a:avLst/>
              <a:gdLst/>
              <a:ahLst/>
              <a:cxnLst/>
              <a:rect l="l" t="t" r="r" b="b"/>
              <a:pathLst>
                <a:path w="437514" h="2120265">
                  <a:moveTo>
                    <a:pt x="432234" y="0"/>
                  </a:moveTo>
                  <a:lnTo>
                    <a:pt x="437237" y="2119998"/>
                  </a:lnTo>
                </a:path>
                <a:path w="437514" h="2120265">
                  <a:moveTo>
                    <a:pt x="436236" y="866861"/>
                  </a:moveTo>
                  <a:lnTo>
                    <a:pt x="144078" y="866861"/>
                  </a:lnTo>
                </a:path>
                <a:path w="437514" h="2120265">
                  <a:moveTo>
                    <a:pt x="144078" y="1011338"/>
                  </a:moveTo>
                  <a:lnTo>
                    <a:pt x="0" y="866861"/>
                  </a:lnTo>
                </a:path>
                <a:path w="437514" h="2120265">
                  <a:moveTo>
                    <a:pt x="144078" y="722384"/>
                  </a:moveTo>
                  <a:lnTo>
                    <a:pt x="144078" y="1011338"/>
                  </a:lnTo>
                </a:path>
                <a:path w="437514" h="2120265">
                  <a:moveTo>
                    <a:pt x="148080" y="722384"/>
                  </a:moveTo>
                  <a:lnTo>
                    <a:pt x="0" y="866861"/>
                  </a:lnTo>
                </a:path>
              </a:pathLst>
            </a:custGeom>
            <a:ln w="150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591897" y="2537448"/>
              <a:ext cx="1440815" cy="289560"/>
            </a:xfrm>
            <a:custGeom>
              <a:avLst/>
              <a:gdLst/>
              <a:ahLst/>
              <a:cxnLst/>
              <a:rect l="l" t="t" r="r" b="b"/>
              <a:pathLst>
                <a:path w="1440815" h="289560">
                  <a:moveTo>
                    <a:pt x="0" y="288953"/>
                  </a:moveTo>
                  <a:lnTo>
                    <a:pt x="1440782" y="288953"/>
                  </a:lnTo>
                  <a:lnTo>
                    <a:pt x="1440782" y="0"/>
                  </a:lnTo>
                  <a:lnTo>
                    <a:pt x="0" y="0"/>
                  </a:lnTo>
                  <a:lnTo>
                    <a:pt x="0" y="288953"/>
                  </a:lnTo>
                  <a:close/>
                </a:path>
              </a:pathLst>
            </a:custGeom>
            <a:ln w="100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3550735" y="4527538"/>
            <a:ext cx="725170" cy="1162050"/>
            <a:chOff x="3550735" y="4527538"/>
            <a:chExt cx="725170" cy="1162050"/>
          </a:xfrm>
        </p:grpSpPr>
        <p:sp>
          <p:nvSpPr>
            <p:cNvPr id="26" name="object 26"/>
            <p:cNvSpPr/>
            <p:nvPr/>
          </p:nvSpPr>
          <p:spPr>
            <a:xfrm>
              <a:off x="3558249" y="4535042"/>
              <a:ext cx="436245" cy="1146810"/>
            </a:xfrm>
            <a:custGeom>
              <a:avLst/>
              <a:gdLst/>
              <a:ahLst/>
              <a:cxnLst/>
              <a:rect l="l" t="t" r="r" b="b"/>
              <a:pathLst>
                <a:path w="436245" h="1146810">
                  <a:moveTo>
                    <a:pt x="429233" y="0"/>
                  </a:moveTo>
                  <a:lnTo>
                    <a:pt x="428232" y="1146785"/>
                  </a:lnTo>
                </a:path>
                <a:path w="436245" h="1146810">
                  <a:moveTo>
                    <a:pt x="436236" y="588944"/>
                  </a:moveTo>
                  <a:lnTo>
                    <a:pt x="144078" y="588944"/>
                  </a:lnTo>
                </a:path>
                <a:path w="436245" h="1146810">
                  <a:moveTo>
                    <a:pt x="144078" y="733421"/>
                  </a:moveTo>
                  <a:lnTo>
                    <a:pt x="0" y="588944"/>
                  </a:lnTo>
                </a:path>
                <a:path w="436245" h="1146810">
                  <a:moveTo>
                    <a:pt x="144078" y="444467"/>
                  </a:moveTo>
                  <a:lnTo>
                    <a:pt x="144078" y="733421"/>
                  </a:lnTo>
                </a:path>
                <a:path w="436245" h="1146810">
                  <a:moveTo>
                    <a:pt x="148080" y="444467"/>
                  </a:moveTo>
                  <a:lnTo>
                    <a:pt x="0" y="588944"/>
                  </a:lnTo>
                </a:path>
              </a:pathLst>
            </a:custGeom>
            <a:ln w="150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978478" y="4535042"/>
              <a:ext cx="297180" cy="1123315"/>
            </a:xfrm>
            <a:custGeom>
              <a:avLst/>
              <a:gdLst/>
              <a:ahLst/>
              <a:cxnLst/>
              <a:rect l="l" t="t" r="r" b="b"/>
              <a:pathLst>
                <a:path w="297179" h="1123314">
                  <a:moveTo>
                    <a:pt x="297161" y="0"/>
                  </a:moveTo>
                  <a:lnTo>
                    <a:pt x="9004" y="0"/>
                  </a:lnTo>
                </a:path>
                <a:path w="297179" h="1123314">
                  <a:moveTo>
                    <a:pt x="297161" y="577907"/>
                  </a:moveTo>
                  <a:lnTo>
                    <a:pt x="9004" y="577907"/>
                  </a:lnTo>
                </a:path>
                <a:path w="297179" h="1123314">
                  <a:moveTo>
                    <a:pt x="288156" y="1122706"/>
                  </a:moveTo>
                  <a:lnTo>
                    <a:pt x="0" y="1122706"/>
                  </a:lnTo>
                </a:path>
              </a:pathLst>
            </a:custGeom>
            <a:ln w="1001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603010" y="2536787"/>
            <a:ext cx="142113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>
                <a:latin typeface="Times New Roman"/>
                <a:cs typeface="Times New Roman"/>
              </a:rPr>
              <a:t>NullPointerException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591897" y="3115355"/>
            <a:ext cx="2161540" cy="289560"/>
          </a:xfrm>
          <a:custGeom>
            <a:avLst/>
            <a:gdLst/>
            <a:ahLst/>
            <a:cxnLst/>
            <a:rect l="l" t="t" r="r" b="b"/>
            <a:pathLst>
              <a:path w="2161540" h="289560">
                <a:moveTo>
                  <a:pt x="0" y="288953"/>
                </a:moveTo>
                <a:lnTo>
                  <a:pt x="2161173" y="288953"/>
                </a:lnTo>
                <a:lnTo>
                  <a:pt x="2161173" y="0"/>
                </a:lnTo>
                <a:lnTo>
                  <a:pt x="0" y="0"/>
                </a:lnTo>
                <a:lnTo>
                  <a:pt x="0" y="288953"/>
                </a:lnTo>
                <a:close/>
              </a:path>
            </a:pathLst>
          </a:custGeom>
          <a:ln w="100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703865" y="3114695"/>
            <a:ext cx="193675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>
                <a:latin typeface="Times New Roman"/>
                <a:cs typeface="Times New Roman"/>
              </a:rPr>
              <a:t>IndexOutOfBoundsException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992485" y="1691656"/>
            <a:ext cx="4605020" cy="2555875"/>
            <a:chOff x="3992485" y="1691656"/>
            <a:chExt cx="4605020" cy="2555875"/>
          </a:xfrm>
        </p:grpSpPr>
        <p:sp>
          <p:nvSpPr>
            <p:cNvPr id="32" name="object 32"/>
            <p:cNvSpPr/>
            <p:nvPr/>
          </p:nvSpPr>
          <p:spPr>
            <a:xfrm>
              <a:off x="3992485" y="1696672"/>
              <a:ext cx="2599690" cy="2545715"/>
            </a:xfrm>
            <a:custGeom>
              <a:avLst/>
              <a:gdLst/>
              <a:ahLst/>
              <a:cxnLst/>
              <a:rect l="l" t="t" r="r" b="b"/>
              <a:pathLst>
                <a:path w="2599690" h="2545715">
                  <a:moveTo>
                    <a:pt x="2599411" y="407344"/>
                  </a:moveTo>
                  <a:lnTo>
                    <a:pt x="2311255" y="407344"/>
                  </a:lnTo>
                </a:path>
                <a:path w="2599690" h="2545715">
                  <a:moveTo>
                    <a:pt x="2599411" y="985252"/>
                  </a:moveTo>
                  <a:lnTo>
                    <a:pt x="2311255" y="985252"/>
                  </a:lnTo>
                </a:path>
                <a:path w="2599690" h="2545715">
                  <a:moveTo>
                    <a:pt x="2599411" y="1563160"/>
                  </a:moveTo>
                  <a:lnTo>
                    <a:pt x="2311255" y="1563160"/>
                  </a:lnTo>
                </a:path>
                <a:path w="2599690" h="2545715">
                  <a:moveTo>
                    <a:pt x="288156" y="1856127"/>
                  </a:moveTo>
                  <a:lnTo>
                    <a:pt x="0" y="1856127"/>
                  </a:lnTo>
                </a:path>
                <a:path w="2599690" h="2545715">
                  <a:moveTo>
                    <a:pt x="2582402" y="2545402"/>
                  </a:moveTo>
                  <a:lnTo>
                    <a:pt x="2294246" y="2545402"/>
                  </a:lnTo>
                </a:path>
                <a:path w="2599690" h="2545715">
                  <a:moveTo>
                    <a:pt x="288156" y="1278219"/>
                  </a:moveTo>
                  <a:lnTo>
                    <a:pt x="0" y="1278219"/>
                  </a:lnTo>
                </a:path>
                <a:path w="2599690" h="2545715">
                  <a:moveTo>
                    <a:pt x="302164" y="577907"/>
                  </a:moveTo>
                  <a:lnTo>
                    <a:pt x="14007" y="577907"/>
                  </a:lnTo>
                </a:path>
                <a:path w="2599690" h="2545715">
                  <a:moveTo>
                    <a:pt x="302164" y="0"/>
                  </a:moveTo>
                  <a:lnTo>
                    <a:pt x="14007" y="0"/>
                  </a:lnTo>
                </a:path>
              </a:pathLst>
            </a:custGeom>
            <a:ln w="1001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588896" y="3605975"/>
              <a:ext cx="2003425" cy="303530"/>
            </a:xfrm>
            <a:custGeom>
              <a:avLst/>
              <a:gdLst/>
              <a:ahLst/>
              <a:cxnLst/>
              <a:rect l="l" t="t" r="r" b="b"/>
              <a:pathLst>
                <a:path w="2003425" h="303529">
                  <a:moveTo>
                    <a:pt x="0" y="303000"/>
                  </a:moveTo>
                  <a:lnTo>
                    <a:pt x="2003088" y="303000"/>
                  </a:lnTo>
                  <a:lnTo>
                    <a:pt x="2003088" y="0"/>
                  </a:lnTo>
                  <a:lnTo>
                    <a:pt x="0" y="0"/>
                  </a:lnTo>
                  <a:lnTo>
                    <a:pt x="0" y="303000"/>
                  </a:lnTo>
                  <a:close/>
                </a:path>
              </a:pathLst>
            </a:custGeom>
            <a:ln w="100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4448640" y="3408465"/>
            <a:ext cx="124968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5">
                <a:latin typeface="Times New Roman"/>
                <a:cs typeface="Times New Roman"/>
              </a:rPr>
              <a:t>Many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more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classes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44687" y="4097700"/>
            <a:ext cx="124968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5">
                <a:latin typeface="Times New Roman"/>
                <a:cs typeface="Times New Roman"/>
              </a:rPr>
              <a:t>Many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more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classes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34232" y="5514056"/>
            <a:ext cx="124968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5">
                <a:latin typeface="Times New Roman"/>
                <a:cs typeface="Times New Roman"/>
              </a:rPr>
              <a:t>Many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more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classes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23075" y="3606519"/>
            <a:ext cx="1732914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>
                <a:latin typeface="Times New Roman"/>
                <a:cs typeface="Times New Roman"/>
              </a:rPr>
              <a:t>IllegalArgumentException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079490" y="1898650"/>
            <a:ext cx="2755900" cy="2451100"/>
            <a:chOff x="6079490" y="1898650"/>
            <a:chExt cx="2755900" cy="2451100"/>
          </a:xfrm>
        </p:grpSpPr>
        <p:sp>
          <p:nvSpPr>
            <p:cNvPr id="39" name="object 39"/>
            <p:cNvSpPr/>
            <p:nvPr/>
          </p:nvSpPr>
          <p:spPr>
            <a:xfrm>
              <a:off x="6300739" y="3764498"/>
              <a:ext cx="288290" cy="0"/>
            </a:xfrm>
            <a:custGeom>
              <a:avLst/>
              <a:gdLst/>
              <a:ahLst/>
              <a:cxnLst/>
              <a:rect l="l" t="t" r="r" b="b"/>
              <a:pathLst>
                <a:path w="288290" h="0">
                  <a:moveTo>
                    <a:pt x="288156" y="0"/>
                  </a:moveTo>
                  <a:lnTo>
                    <a:pt x="0" y="0"/>
                  </a:lnTo>
                </a:path>
              </a:pathLst>
            </a:custGeom>
            <a:ln w="1003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085840" y="1905000"/>
              <a:ext cx="2743200" cy="2438400"/>
            </a:xfrm>
            <a:custGeom>
              <a:avLst/>
              <a:gdLst/>
              <a:ahLst/>
              <a:cxnLst/>
              <a:rect l="l" t="t" r="r" b="b"/>
              <a:pathLst>
                <a:path w="2743200" h="2438400">
                  <a:moveTo>
                    <a:pt x="2743200" y="0"/>
                  </a:moveTo>
                  <a:lnTo>
                    <a:pt x="0" y="0"/>
                  </a:lnTo>
                  <a:lnTo>
                    <a:pt x="0" y="2438400"/>
                  </a:lnTo>
                  <a:lnTo>
                    <a:pt x="2743200" y="2438400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4472C4">
                <a:alpha val="188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085840" y="1905000"/>
              <a:ext cx="2743200" cy="2438400"/>
            </a:xfrm>
            <a:custGeom>
              <a:avLst/>
              <a:gdLst/>
              <a:ahLst/>
              <a:cxnLst/>
              <a:rect l="l" t="t" r="r" b="b"/>
              <a:pathLst>
                <a:path w="2743200" h="2438400">
                  <a:moveTo>
                    <a:pt x="0" y="0"/>
                  </a:moveTo>
                  <a:lnTo>
                    <a:pt x="2743200" y="0"/>
                  </a:lnTo>
                  <a:lnTo>
                    <a:pt x="2743200" y="2438400"/>
                  </a:lnTo>
                  <a:lnTo>
                    <a:pt x="0" y="2438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/>
          <p:nvPr/>
        </p:nvSpPr>
        <p:spPr>
          <a:xfrm>
            <a:off x="4267200" y="2743200"/>
            <a:ext cx="1676400" cy="533400"/>
          </a:xfrm>
          <a:custGeom>
            <a:avLst/>
            <a:gdLst/>
            <a:ahLst/>
            <a:cxnLst/>
            <a:rect l="l" t="t" r="r" b="b"/>
            <a:pathLst>
              <a:path w="1676400" h="533400">
                <a:moveTo>
                  <a:pt x="1676400" y="0"/>
                </a:moveTo>
                <a:lnTo>
                  <a:pt x="0" y="0"/>
                </a:lnTo>
                <a:lnTo>
                  <a:pt x="0" y="533400"/>
                </a:lnTo>
                <a:lnTo>
                  <a:pt x="1676400" y="533400"/>
                </a:lnTo>
                <a:lnTo>
                  <a:pt x="1676400" y="0"/>
                </a:lnTo>
                <a:close/>
              </a:path>
            </a:pathLst>
          </a:custGeom>
          <a:solidFill>
            <a:srgbClr val="4472C4">
              <a:alpha val="1881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3" name="object 4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4" name="object 4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216" y="1599824"/>
            <a:ext cx="7364667" cy="21342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2127" y="307847"/>
            <a:ext cx="354076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Runtime</a:t>
            </a:r>
            <a:r>
              <a:rPr dirty="0" spc="-75"/>
              <a:t> </a:t>
            </a:r>
            <a:r>
              <a:rPr dirty="0" spc="-15"/>
              <a:t>Exceptions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249" y="384047"/>
            <a:ext cx="818769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Checked</a:t>
            </a:r>
            <a:r>
              <a:rPr dirty="0" spc="-20"/>
              <a:t> </a:t>
            </a:r>
            <a:r>
              <a:rPr dirty="0" spc="-15"/>
              <a:t>Exceptions </a:t>
            </a:r>
            <a:r>
              <a:rPr dirty="0" spc="-10"/>
              <a:t>vs.</a:t>
            </a:r>
            <a:r>
              <a:rPr dirty="0" spc="-20"/>
              <a:t> Unchecked</a:t>
            </a:r>
            <a:r>
              <a:rPr dirty="0" spc="-15"/>
              <a:t> 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670811"/>
            <a:ext cx="8329930" cy="25857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469900" marR="726440" indent="-457200">
              <a:lnSpc>
                <a:spcPct val="101400"/>
              </a:lnSpc>
              <a:spcBef>
                <a:spcPts val="50"/>
              </a:spcBef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dirty="0" sz="2800" spc="-10" b="1">
                <a:latin typeface="Calibri"/>
                <a:cs typeface="Calibri"/>
              </a:rPr>
              <a:t>RuntimeException</a:t>
            </a:r>
            <a:r>
              <a:rPr dirty="0" sz="2800" spc="-10">
                <a:latin typeface="Calibri"/>
                <a:cs typeface="Calibri"/>
              </a:rPr>
              <a:t>,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Error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 their </a:t>
            </a:r>
            <a:r>
              <a:rPr dirty="0" sz="2800" spc="-5" i="1">
                <a:latin typeface="Calibri"/>
                <a:cs typeface="Calibri"/>
              </a:rPr>
              <a:t>subclasses </a:t>
            </a:r>
            <a:r>
              <a:rPr dirty="0" sz="2800" spc="-20">
                <a:latin typeface="Calibri"/>
                <a:cs typeface="Calibri"/>
              </a:rPr>
              <a:t>are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known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 b="1" i="1">
                <a:solidFill>
                  <a:srgbClr val="FF0000"/>
                </a:solidFill>
                <a:latin typeface="Calibri"/>
                <a:cs typeface="Calibri"/>
              </a:rPr>
              <a:t>unchecked</a:t>
            </a:r>
            <a:r>
              <a:rPr dirty="0" sz="2800" spc="5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20" b="1" i="1">
                <a:solidFill>
                  <a:srgbClr val="FF0000"/>
                </a:solidFill>
                <a:latin typeface="Calibri"/>
                <a:cs typeface="Calibri"/>
              </a:rPr>
              <a:t>exceptions</a:t>
            </a:r>
            <a:r>
              <a:rPr dirty="0" sz="2800" spc="-2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635"/>
              </a:spcBef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dirty="0" sz="2800">
                <a:latin typeface="Calibri"/>
                <a:cs typeface="Calibri"/>
              </a:rPr>
              <a:t>All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other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exceptions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are</a:t>
            </a:r>
            <a:r>
              <a:rPr dirty="0" sz="2800" spc="-5">
                <a:latin typeface="Calibri"/>
                <a:cs typeface="Calibri"/>
              </a:rPr>
              <a:t> known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5" b="1" i="1">
                <a:solidFill>
                  <a:srgbClr val="FF0000"/>
                </a:solidFill>
                <a:latin typeface="Calibri"/>
                <a:cs typeface="Calibri"/>
              </a:rPr>
              <a:t>checked</a:t>
            </a:r>
            <a:r>
              <a:rPr dirty="0" sz="280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20" b="1" i="1">
                <a:solidFill>
                  <a:srgbClr val="FF0000"/>
                </a:solidFill>
                <a:latin typeface="Calibri"/>
                <a:cs typeface="Calibri"/>
              </a:rPr>
              <a:t>exceptions.</a:t>
            </a:r>
            <a:endParaRPr sz="2800">
              <a:latin typeface="Calibri"/>
              <a:cs typeface="Calibri"/>
            </a:endParaRPr>
          </a:p>
          <a:p>
            <a:pPr marL="1212215" marR="518795" indent="-457200">
              <a:lnSpc>
                <a:spcPts val="3310"/>
              </a:lnSpc>
              <a:spcBef>
                <a:spcPts val="1880"/>
              </a:spcBef>
              <a:tabLst>
                <a:tab pos="1212215" algn="l"/>
              </a:tabLst>
            </a:pPr>
            <a:r>
              <a:rPr dirty="0" sz="2800">
                <a:latin typeface="Wingdings"/>
                <a:cs typeface="Wingdings"/>
              </a:rPr>
              <a:t>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10">
                <a:latin typeface="Calibri"/>
                <a:cs typeface="Calibri"/>
              </a:rPr>
              <a:t> compiler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forces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programmer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check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deal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exceptions.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7219" y="155447"/>
            <a:ext cx="4002404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Unchecked</a:t>
            </a:r>
            <a:r>
              <a:rPr dirty="0" spc="-75"/>
              <a:t> </a:t>
            </a:r>
            <a:r>
              <a:rPr dirty="0" spc="-15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230376"/>
            <a:ext cx="8271509" cy="45974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00"/>
              </a:spcBef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dirty="0" sz="2500" spc="-10">
                <a:latin typeface="Calibri"/>
                <a:cs typeface="Calibri"/>
              </a:rPr>
              <a:t>Unchecked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exceptions</a:t>
            </a:r>
            <a:r>
              <a:rPr dirty="0" sz="2500" spc="-10">
                <a:latin typeface="Calibri"/>
                <a:cs typeface="Calibri"/>
              </a:rPr>
              <a:t> can</a:t>
            </a:r>
            <a:r>
              <a:rPr dirty="0" sz="2500" spc="-5">
                <a:latin typeface="Calibri"/>
                <a:cs typeface="Calibri"/>
              </a:rPr>
              <a:t> occur </a:t>
            </a:r>
            <a:r>
              <a:rPr dirty="0" sz="2500" spc="-10">
                <a:latin typeface="Calibri"/>
                <a:cs typeface="Calibri"/>
              </a:rPr>
              <a:t>anywhere</a:t>
            </a:r>
            <a:r>
              <a:rPr dirty="0" sz="2500">
                <a:latin typeface="Calibri"/>
                <a:cs typeface="Calibri"/>
              </a:rPr>
              <a:t> in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the </a:t>
            </a:r>
            <a:r>
              <a:rPr dirty="0" sz="2500" spc="-15">
                <a:latin typeface="Calibri"/>
                <a:cs typeface="Calibri"/>
              </a:rPr>
              <a:t>program.</a:t>
            </a:r>
            <a:endParaRPr sz="2500">
              <a:latin typeface="Calibri"/>
              <a:cs typeface="Calibri"/>
            </a:endParaRPr>
          </a:p>
          <a:p>
            <a:pPr marL="469900" marR="357505" indent="-457200">
              <a:lnSpc>
                <a:spcPct val="100000"/>
              </a:lnSpc>
              <a:spcBef>
                <a:spcPts val="600"/>
              </a:spcBef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dirty="0" sz="2500" spc="-5">
                <a:latin typeface="Calibri"/>
                <a:cs typeface="Calibri"/>
              </a:rPr>
              <a:t>In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most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cases,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unchecked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exceptions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reflect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programming </a:t>
            </a:r>
            <a:r>
              <a:rPr dirty="0" sz="2500" spc="-55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logic </a:t>
            </a:r>
            <a:r>
              <a:rPr dirty="0" sz="2500" spc="-15">
                <a:latin typeface="Calibri"/>
                <a:cs typeface="Calibri"/>
              </a:rPr>
              <a:t>errors</a:t>
            </a:r>
            <a:r>
              <a:rPr dirty="0" sz="2500" spc="-10">
                <a:latin typeface="Calibri"/>
                <a:cs typeface="Calibri"/>
              </a:rPr>
              <a:t> that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are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not </a:t>
            </a:r>
            <a:r>
              <a:rPr dirty="0" sz="2500" spc="-15">
                <a:latin typeface="Calibri"/>
                <a:cs typeface="Calibri"/>
              </a:rPr>
              <a:t>recoverable.</a:t>
            </a:r>
            <a:endParaRPr sz="2500">
              <a:latin typeface="Calibri"/>
              <a:cs typeface="Calibri"/>
            </a:endParaRPr>
          </a:p>
          <a:p>
            <a:pPr lvl="1" marL="1212850" marR="5080" indent="-457200">
              <a:lnSpc>
                <a:spcPct val="100000"/>
              </a:lnSpc>
              <a:spcBef>
                <a:spcPts val="600"/>
              </a:spcBef>
              <a:buFont typeface="Wingdings"/>
              <a:buChar char=""/>
              <a:tabLst>
                <a:tab pos="1212215" algn="l"/>
                <a:tab pos="1212850" algn="l"/>
              </a:tabLst>
            </a:pPr>
            <a:r>
              <a:rPr dirty="0" sz="2500">
                <a:latin typeface="Calibri"/>
                <a:cs typeface="Calibri"/>
              </a:rPr>
              <a:t>a </a:t>
            </a:r>
            <a:r>
              <a:rPr dirty="0" sz="2500" spc="-15" b="1">
                <a:solidFill>
                  <a:srgbClr val="FF0000"/>
                </a:solidFill>
                <a:latin typeface="Calibri"/>
                <a:cs typeface="Calibri"/>
              </a:rPr>
              <a:t>NullPointerException </a:t>
            </a:r>
            <a:r>
              <a:rPr dirty="0" sz="2500">
                <a:latin typeface="Calibri"/>
                <a:cs typeface="Calibri"/>
              </a:rPr>
              <a:t>is </a:t>
            </a:r>
            <a:r>
              <a:rPr dirty="0" sz="2500" spc="-10">
                <a:latin typeface="Calibri"/>
                <a:cs typeface="Calibri"/>
              </a:rPr>
              <a:t>thrown </a:t>
            </a:r>
            <a:r>
              <a:rPr dirty="0" sz="2500">
                <a:latin typeface="Calibri"/>
                <a:cs typeface="Calibri"/>
              </a:rPr>
              <a:t>an </a:t>
            </a:r>
            <a:r>
              <a:rPr dirty="0" sz="2500" spc="-5">
                <a:latin typeface="Calibri"/>
                <a:cs typeface="Calibri"/>
              </a:rPr>
              <a:t>object </a:t>
            </a:r>
            <a:r>
              <a:rPr dirty="0" sz="2500">
                <a:latin typeface="Calibri"/>
                <a:cs typeface="Calibri"/>
              </a:rPr>
              <a:t>is accessed </a:t>
            </a:r>
            <a:r>
              <a:rPr dirty="0" sz="2500" spc="-55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through </a:t>
            </a:r>
            <a:r>
              <a:rPr dirty="0" sz="2500">
                <a:latin typeface="Calibri"/>
                <a:cs typeface="Calibri"/>
              </a:rPr>
              <a:t>a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referenced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variable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20">
                <a:latin typeface="Calibri"/>
                <a:cs typeface="Calibri"/>
              </a:rPr>
              <a:t>before</a:t>
            </a:r>
            <a:r>
              <a:rPr dirty="0" sz="2500">
                <a:latin typeface="Calibri"/>
                <a:cs typeface="Calibri"/>
              </a:rPr>
              <a:t> it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is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assigned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to.</a:t>
            </a:r>
            <a:endParaRPr sz="2500">
              <a:latin typeface="Calibri"/>
              <a:cs typeface="Calibri"/>
            </a:endParaRPr>
          </a:p>
          <a:p>
            <a:pPr lvl="1" marL="1212850" marR="533400" indent="-457200">
              <a:lnSpc>
                <a:spcPct val="100000"/>
              </a:lnSpc>
              <a:spcBef>
                <a:spcPts val="600"/>
              </a:spcBef>
              <a:buFont typeface="Wingdings"/>
              <a:buChar char=""/>
              <a:tabLst>
                <a:tab pos="1212215" algn="l"/>
                <a:tab pos="1212850" algn="l"/>
              </a:tabLst>
            </a:pPr>
            <a:r>
              <a:rPr dirty="0" sz="2500">
                <a:latin typeface="Calibri"/>
                <a:cs typeface="Calibri"/>
              </a:rPr>
              <a:t>an </a:t>
            </a:r>
            <a:r>
              <a:rPr dirty="0" sz="2500" spc="-10" b="1">
                <a:solidFill>
                  <a:srgbClr val="FF0000"/>
                </a:solidFill>
                <a:latin typeface="Calibri"/>
                <a:cs typeface="Calibri"/>
              </a:rPr>
              <a:t>IndexOutOfBoundsException </a:t>
            </a:r>
            <a:r>
              <a:rPr dirty="0" sz="2500">
                <a:latin typeface="Calibri"/>
                <a:cs typeface="Calibri"/>
              </a:rPr>
              <a:t>is </a:t>
            </a:r>
            <a:r>
              <a:rPr dirty="0" sz="2500" spc="-10">
                <a:latin typeface="Calibri"/>
                <a:cs typeface="Calibri"/>
              </a:rPr>
              <a:t>thrown </a:t>
            </a:r>
            <a:r>
              <a:rPr dirty="0" sz="2500">
                <a:latin typeface="Calibri"/>
                <a:cs typeface="Calibri"/>
              </a:rPr>
              <a:t>if an 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element </a:t>
            </a:r>
            <a:r>
              <a:rPr dirty="0" sz="2500">
                <a:latin typeface="Calibri"/>
                <a:cs typeface="Calibri"/>
              </a:rPr>
              <a:t>in </a:t>
            </a:r>
            <a:r>
              <a:rPr dirty="0" sz="2500" spc="-20">
                <a:latin typeface="Calibri"/>
                <a:cs typeface="Calibri"/>
              </a:rPr>
              <a:t>array </a:t>
            </a:r>
            <a:r>
              <a:rPr dirty="0" sz="2500" spc="-5">
                <a:latin typeface="Calibri"/>
                <a:cs typeface="Calibri"/>
              </a:rPr>
              <a:t>outside </a:t>
            </a:r>
            <a:r>
              <a:rPr dirty="0" sz="2500">
                <a:latin typeface="Calibri"/>
                <a:cs typeface="Calibri"/>
              </a:rPr>
              <a:t>the </a:t>
            </a:r>
            <a:r>
              <a:rPr dirty="0" sz="2500" spc="-5">
                <a:latin typeface="Calibri"/>
                <a:cs typeface="Calibri"/>
              </a:rPr>
              <a:t>bounds of </a:t>
            </a:r>
            <a:r>
              <a:rPr dirty="0" sz="2500">
                <a:latin typeface="Calibri"/>
                <a:cs typeface="Calibri"/>
              </a:rPr>
              <a:t>the </a:t>
            </a:r>
            <a:r>
              <a:rPr dirty="0" sz="2500" spc="-20">
                <a:latin typeface="Calibri"/>
                <a:cs typeface="Calibri"/>
              </a:rPr>
              <a:t>array </a:t>
            </a:r>
            <a:r>
              <a:rPr dirty="0" sz="2500">
                <a:latin typeface="Calibri"/>
                <a:cs typeface="Calibri"/>
              </a:rPr>
              <a:t>is </a:t>
            </a:r>
            <a:r>
              <a:rPr dirty="0" sz="2500" spc="-55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accessed.</a:t>
            </a:r>
            <a:endParaRPr sz="2500">
              <a:latin typeface="Calibri"/>
              <a:cs typeface="Calibri"/>
            </a:endParaRPr>
          </a:p>
          <a:p>
            <a:pPr marL="469900" marR="55880" indent="-457200">
              <a:lnSpc>
                <a:spcPct val="100000"/>
              </a:lnSpc>
              <a:spcBef>
                <a:spcPts val="600"/>
              </a:spcBef>
              <a:buSzPct val="76000"/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dirty="0" sz="2500" spc="-114">
                <a:latin typeface="Calibri"/>
                <a:cs typeface="Calibri"/>
              </a:rPr>
              <a:t>To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 spc="-20">
                <a:latin typeface="Calibri"/>
                <a:cs typeface="Calibri"/>
              </a:rPr>
              <a:t>avoid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cumbersome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overuse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of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15" b="1">
                <a:latin typeface="Calibri"/>
                <a:cs typeface="Calibri"/>
              </a:rPr>
              <a:t>try-catch</a:t>
            </a:r>
            <a:r>
              <a:rPr dirty="0" sz="2500" spc="-5" b="1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blocks,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25">
                <a:latin typeface="Calibri"/>
                <a:cs typeface="Calibri"/>
              </a:rPr>
              <a:t>Java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does </a:t>
            </a:r>
            <a:r>
              <a:rPr dirty="0" sz="2500" spc="-55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not</a:t>
            </a:r>
            <a:r>
              <a:rPr dirty="0" sz="2500" spc="-10">
                <a:latin typeface="Calibri"/>
                <a:cs typeface="Calibri"/>
              </a:rPr>
              <a:t> mandate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you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to</a:t>
            </a:r>
            <a:r>
              <a:rPr dirty="0" sz="2500" spc="-10">
                <a:latin typeface="Calibri"/>
                <a:cs typeface="Calibri"/>
              </a:rPr>
              <a:t> write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code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to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catch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unchecked 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exceptions.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1019" y="307847"/>
            <a:ext cx="4002404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Unchecked</a:t>
            </a:r>
            <a:r>
              <a:rPr dirty="0" spc="-75"/>
              <a:t> </a:t>
            </a:r>
            <a:r>
              <a:rPr dirty="0" spc="-15"/>
              <a:t>Exceptions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4275639" y="4390565"/>
            <a:ext cx="1297305" cy="289560"/>
          </a:xfrm>
          <a:custGeom>
            <a:avLst/>
            <a:gdLst/>
            <a:ahLst/>
            <a:cxnLst/>
            <a:rect l="l" t="t" r="r" b="b"/>
            <a:pathLst>
              <a:path w="1297304" h="289560">
                <a:moveTo>
                  <a:pt x="0" y="288953"/>
                </a:moveTo>
                <a:lnTo>
                  <a:pt x="1296704" y="288953"/>
                </a:lnTo>
                <a:lnTo>
                  <a:pt x="1296704" y="0"/>
                </a:lnTo>
                <a:lnTo>
                  <a:pt x="0" y="0"/>
                </a:lnTo>
                <a:lnTo>
                  <a:pt x="0" y="288953"/>
                </a:lnTo>
                <a:close/>
              </a:path>
            </a:pathLst>
          </a:custGeom>
          <a:ln w="100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482258" y="4391470"/>
            <a:ext cx="885825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>
                <a:latin typeface="Times New Roman"/>
                <a:cs typeface="Times New Roman"/>
              </a:rPr>
              <a:t>LinkageError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37858" y="4979509"/>
            <a:ext cx="720725" cy="289560"/>
          </a:xfrm>
          <a:custGeom>
            <a:avLst/>
            <a:gdLst/>
            <a:ahLst/>
            <a:cxnLst/>
            <a:rect l="l" t="t" r="r" b="b"/>
            <a:pathLst>
              <a:path w="720725" h="289560">
                <a:moveTo>
                  <a:pt x="0" y="288953"/>
                </a:moveTo>
                <a:lnTo>
                  <a:pt x="720391" y="288953"/>
                </a:lnTo>
                <a:lnTo>
                  <a:pt x="720391" y="0"/>
                </a:lnTo>
                <a:lnTo>
                  <a:pt x="0" y="0"/>
                </a:lnTo>
                <a:lnTo>
                  <a:pt x="0" y="288953"/>
                </a:lnTo>
                <a:close/>
              </a:path>
            </a:pathLst>
          </a:custGeom>
          <a:ln w="100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16862" y="4979010"/>
            <a:ext cx="362585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10">
                <a:latin typeface="Times New Roman"/>
                <a:cs typeface="Times New Roman"/>
              </a:rPr>
              <a:t>E</a:t>
            </a:r>
            <a:r>
              <a:rPr dirty="0" sz="1250">
                <a:latin typeface="Times New Roman"/>
                <a:cs typeface="Times New Roman"/>
              </a:rPr>
              <a:t>r</a:t>
            </a:r>
            <a:r>
              <a:rPr dirty="0" sz="1250" spc="-5">
                <a:latin typeface="Times New Roman"/>
                <a:cs typeface="Times New Roman"/>
              </a:rPr>
              <a:t>ro</a:t>
            </a:r>
            <a:r>
              <a:rPr dirty="0" sz="1250" spc="5">
                <a:latin typeface="Times New Roman"/>
                <a:cs typeface="Times New Roman"/>
              </a:rPr>
              <a:t>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4074" y="3668180"/>
            <a:ext cx="720725" cy="289560"/>
          </a:xfrm>
          <a:prstGeom prst="rect">
            <a:avLst/>
          </a:prstGeom>
          <a:ln w="10029">
            <a:solidFill>
              <a:srgbClr val="000000"/>
            </a:solidFill>
          </a:ln>
        </p:spPr>
        <p:txBody>
          <a:bodyPr wrap="square" lIns="0" tIns="1587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25"/>
              </a:spcBef>
            </a:pPr>
            <a:r>
              <a:rPr dirty="0" sz="1250">
                <a:latin typeface="Times New Roman"/>
                <a:cs typeface="Times New Roman"/>
              </a:rPr>
              <a:t>Throwable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4649" y="1552195"/>
            <a:ext cx="1725295" cy="289560"/>
          </a:xfrm>
          <a:prstGeom prst="rect">
            <a:avLst/>
          </a:prstGeom>
          <a:ln w="10032">
            <a:solidFill>
              <a:srgbClr val="000000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14"/>
              </a:spcBef>
            </a:pPr>
            <a:r>
              <a:rPr dirty="0" sz="1250">
                <a:latin typeface="Times New Roman"/>
                <a:cs typeface="Times New Roman"/>
              </a:rPr>
              <a:t>ClassNotFoundException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75639" y="4968473"/>
            <a:ext cx="1440815" cy="289560"/>
          </a:xfrm>
          <a:custGeom>
            <a:avLst/>
            <a:gdLst/>
            <a:ahLst/>
            <a:cxnLst/>
            <a:rect l="l" t="t" r="r" b="b"/>
            <a:pathLst>
              <a:path w="1440814" h="289560">
                <a:moveTo>
                  <a:pt x="0" y="288953"/>
                </a:moveTo>
                <a:lnTo>
                  <a:pt x="1440782" y="288953"/>
                </a:lnTo>
                <a:lnTo>
                  <a:pt x="1440782" y="0"/>
                </a:lnTo>
                <a:lnTo>
                  <a:pt x="0" y="0"/>
                </a:lnTo>
                <a:lnTo>
                  <a:pt x="0" y="288953"/>
                </a:lnTo>
                <a:close/>
              </a:path>
            </a:pathLst>
          </a:custGeom>
          <a:ln w="100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306963" y="4969378"/>
            <a:ext cx="1378585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>
                <a:latin typeface="Times New Roman"/>
                <a:cs typeface="Times New Roman"/>
              </a:rPr>
              <a:t>VirtualMachineError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94649" y="2130103"/>
            <a:ext cx="1297305" cy="289560"/>
          </a:xfrm>
          <a:prstGeom prst="rect">
            <a:avLst/>
          </a:prstGeom>
          <a:ln w="10031">
            <a:solidFill>
              <a:srgbClr val="000000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238125">
              <a:lnSpc>
                <a:spcPct val="100000"/>
              </a:lnSpc>
              <a:spcBef>
                <a:spcPts val="114"/>
              </a:spcBef>
            </a:pPr>
            <a:r>
              <a:rPr dirty="0" sz="1250">
                <a:latin typeface="Times New Roman"/>
                <a:cs typeface="Times New Roman"/>
              </a:rPr>
              <a:t>IOException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34857" y="2512365"/>
            <a:ext cx="720725" cy="289560"/>
          </a:xfrm>
          <a:prstGeom prst="rect">
            <a:avLst/>
          </a:prstGeom>
          <a:ln w="10029">
            <a:solidFill>
              <a:srgbClr val="00000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120"/>
              </a:spcBef>
            </a:pPr>
            <a:r>
              <a:rPr dirty="0" sz="1250">
                <a:latin typeface="Times New Roman"/>
                <a:cs typeface="Times New Roman"/>
              </a:rPr>
              <a:t>Exception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44622" y="2825335"/>
            <a:ext cx="3326129" cy="2303780"/>
            <a:chOff x="2544622" y="2825335"/>
            <a:chExt cx="3326129" cy="2303780"/>
          </a:xfrm>
        </p:grpSpPr>
        <p:sp>
          <p:nvSpPr>
            <p:cNvPr id="14" name="object 14"/>
            <p:cNvSpPr/>
            <p:nvPr/>
          </p:nvSpPr>
          <p:spPr>
            <a:xfrm>
              <a:off x="2549702" y="5123986"/>
              <a:ext cx="288290" cy="0"/>
            </a:xfrm>
            <a:custGeom>
              <a:avLst/>
              <a:gdLst/>
              <a:ahLst/>
              <a:cxnLst/>
              <a:rect l="l" t="t" r="r" b="b"/>
              <a:pathLst>
                <a:path w="288289" h="0">
                  <a:moveTo>
                    <a:pt x="288156" y="0"/>
                  </a:moveTo>
                  <a:lnTo>
                    <a:pt x="0" y="0"/>
                  </a:lnTo>
                </a:path>
              </a:pathLst>
            </a:custGeom>
            <a:ln w="1003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280642" y="2830415"/>
              <a:ext cx="1584960" cy="289560"/>
            </a:xfrm>
            <a:custGeom>
              <a:avLst/>
              <a:gdLst/>
              <a:ahLst/>
              <a:cxnLst/>
              <a:rect l="l" t="t" r="r" b="b"/>
              <a:pathLst>
                <a:path w="1584960" h="289560">
                  <a:moveTo>
                    <a:pt x="0" y="288953"/>
                  </a:moveTo>
                  <a:lnTo>
                    <a:pt x="1584860" y="288953"/>
                  </a:lnTo>
                  <a:lnTo>
                    <a:pt x="1584860" y="0"/>
                  </a:lnTo>
                  <a:lnTo>
                    <a:pt x="0" y="0"/>
                  </a:lnTo>
                  <a:lnTo>
                    <a:pt x="0" y="288953"/>
                  </a:lnTo>
                  <a:close/>
                </a:path>
              </a:pathLst>
            </a:custGeom>
            <a:ln w="100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458245" y="2830557"/>
            <a:ext cx="122682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>
                <a:latin typeface="Times New Roman"/>
                <a:cs typeface="Times New Roman"/>
              </a:rPr>
              <a:t>RuntimeException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106845" y="1699085"/>
            <a:ext cx="5931535" cy="3415029"/>
            <a:chOff x="2106845" y="1699085"/>
            <a:chExt cx="5931535" cy="3415029"/>
          </a:xfrm>
        </p:grpSpPr>
        <p:sp>
          <p:nvSpPr>
            <p:cNvPr id="18" name="object 18"/>
            <p:cNvSpPr/>
            <p:nvPr/>
          </p:nvSpPr>
          <p:spPr>
            <a:xfrm>
              <a:off x="2114465" y="2656842"/>
              <a:ext cx="443865" cy="2449195"/>
            </a:xfrm>
            <a:custGeom>
              <a:avLst/>
              <a:gdLst/>
              <a:ahLst/>
              <a:cxnLst/>
              <a:rect l="l" t="t" r="r" b="b"/>
              <a:pathLst>
                <a:path w="443864" h="2449195">
                  <a:moveTo>
                    <a:pt x="432234" y="0"/>
                  </a:moveTo>
                  <a:lnTo>
                    <a:pt x="443240" y="2449084"/>
                  </a:lnTo>
                </a:path>
                <a:path w="443864" h="2449195">
                  <a:moveTo>
                    <a:pt x="436236" y="1155815"/>
                  </a:moveTo>
                  <a:lnTo>
                    <a:pt x="144078" y="1155815"/>
                  </a:lnTo>
                </a:path>
                <a:path w="443864" h="2449195">
                  <a:moveTo>
                    <a:pt x="144078" y="1300292"/>
                  </a:moveTo>
                  <a:lnTo>
                    <a:pt x="0" y="1155815"/>
                  </a:lnTo>
                </a:path>
                <a:path w="443864" h="2449195">
                  <a:moveTo>
                    <a:pt x="144078" y="1011338"/>
                  </a:moveTo>
                  <a:lnTo>
                    <a:pt x="144078" y="1300292"/>
                  </a:lnTo>
                </a:path>
                <a:path w="443864" h="2449195">
                  <a:moveTo>
                    <a:pt x="148080" y="1011338"/>
                  </a:moveTo>
                  <a:lnTo>
                    <a:pt x="0" y="1155815"/>
                  </a:lnTo>
                </a:path>
              </a:pathLst>
            </a:custGeom>
            <a:ln w="150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546700" y="2656842"/>
              <a:ext cx="288290" cy="0"/>
            </a:xfrm>
            <a:custGeom>
              <a:avLst/>
              <a:gdLst/>
              <a:ahLst/>
              <a:cxnLst/>
              <a:rect l="l" t="t" r="r" b="b"/>
              <a:pathLst>
                <a:path w="288289" h="0">
                  <a:moveTo>
                    <a:pt x="288156" y="0"/>
                  </a:moveTo>
                  <a:lnTo>
                    <a:pt x="0" y="0"/>
                  </a:lnTo>
                </a:path>
              </a:pathLst>
            </a:custGeom>
            <a:ln w="1003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555248" y="1706705"/>
              <a:ext cx="436245" cy="1826260"/>
            </a:xfrm>
            <a:custGeom>
              <a:avLst/>
              <a:gdLst/>
              <a:ahLst/>
              <a:cxnLst/>
              <a:rect l="l" t="t" r="r" b="b"/>
              <a:pathLst>
                <a:path w="436245" h="1826260">
                  <a:moveTo>
                    <a:pt x="431234" y="0"/>
                  </a:moveTo>
                  <a:lnTo>
                    <a:pt x="431234" y="1826027"/>
                  </a:lnTo>
                </a:path>
                <a:path w="436245" h="1826260">
                  <a:moveTo>
                    <a:pt x="436236" y="950136"/>
                  </a:moveTo>
                  <a:lnTo>
                    <a:pt x="144078" y="950136"/>
                  </a:lnTo>
                </a:path>
                <a:path w="436245" h="1826260">
                  <a:moveTo>
                    <a:pt x="144078" y="1094613"/>
                  </a:moveTo>
                  <a:lnTo>
                    <a:pt x="0" y="950136"/>
                  </a:lnTo>
                </a:path>
                <a:path w="436245" h="1826260">
                  <a:moveTo>
                    <a:pt x="144078" y="805659"/>
                  </a:moveTo>
                  <a:lnTo>
                    <a:pt x="144078" y="1094613"/>
                  </a:lnTo>
                </a:path>
                <a:path w="436245" h="1826260">
                  <a:moveTo>
                    <a:pt x="148080" y="805659"/>
                  </a:moveTo>
                  <a:lnTo>
                    <a:pt x="0" y="950136"/>
                  </a:lnTo>
                </a:path>
              </a:pathLst>
            </a:custGeom>
            <a:ln w="150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591898" y="1959540"/>
              <a:ext cx="1440815" cy="289560"/>
            </a:xfrm>
            <a:custGeom>
              <a:avLst/>
              <a:gdLst/>
              <a:ahLst/>
              <a:cxnLst/>
              <a:rect l="l" t="t" r="r" b="b"/>
              <a:pathLst>
                <a:path w="1440815" h="289560">
                  <a:moveTo>
                    <a:pt x="0" y="288953"/>
                  </a:moveTo>
                  <a:lnTo>
                    <a:pt x="1440782" y="288953"/>
                  </a:lnTo>
                  <a:lnTo>
                    <a:pt x="1440782" y="0"/>
                  </a:lnTo>
                  <a:lnTo>
                    <a:pt x="0" y="0"/>
                  </a:lnTo>
                  <a:lnTo>
                    <a:pt x="0" y="288953"/>
                  </a:lnTo>
                  <a:close/>
                </a:path>
              </a:pathLst>
            </a:custGeom>
            <a:ln w="100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241448" y="3668180"/>
            <a:ext cx="720725" cy="289560"/>
          </a:xfrm>
          <a:prstGeom prst="rect">
            <a:avLst/>
          </a:prstGeom>
          <a:ln w="10029">
            <a:solidFill>
              <a:srgbClr val="000000"/>
            </a:solidFill>
          </a:ln>
        </p:spPr>
        <p:txBody>
          <a:bodyPr wrap="square" lIns="0" tIns="15875" rIns="0" bIns="0" rtlCol="0" vert="horz">
            <a:spAutoFit/>
          </a:bodyPr>
          <a:lstStyle/>
          <a:p>
            <a:pPr marL="143510">
              <a:lnSpc>
                <a:spcPct val="100000"/>
              </a:lnSpc>
              <a:spcBef>
                <a:spcPts val="125"/>
              </a:spcBef>
            </a:pPr>
            <a:r>
              <a:rPr dirty="0" sz="1250" spc="5">
                <a:latin typeface="Times New Roman"/>
                <a:cs typeface="Times New Roman"/>
              </a:rPr>
              <a:t>Object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61839" y="3668180"/>
            <a:ext cx="436245" cy="289560"/>
          </a:xfrm>
          <a:custGeom>
            <a:avLst/>
            <a:gdLst/>
            <a:ahLst/>
            <a:cxnLst/>
            <a:rect l="l" t="t" r="r" b="b"/>
            <a:pathLst>
              <a:path w="436244" h="289560">
                <a:moveTo>
                  <a:pt x="436236" y="144476"/>
                </a:moveTo>
                <a:lnTo>
                  <a:pt x="144078" y="144476"/>
                </a:lnTo>
              </a:path>
              <a:path w="436244" h="289560">
                <a:moveTo>
                  <a:pt x="144078" y="288953"/>
                </a:moveTo>
                <a:lnTo>
                  <a:pt x="0" y="144476"/>
                </a:lnTo>
              </a:path>
              <a:path w="436244" h="289560">
                <a:moveTo>
                  <a:pt x="144078" y="0"/>
                </a:moveTo>
                <a:lnTo>
                  <a:pt x="144078" y="288953"/>
                </a:lnTo>
              </a:path>
              <a:path w="436244" h="289560">
                <a:moveTo>
                  <a:pt x="148080" y="0"/>
                </a:moveTo>
                <a:lnTo>
                  <a:pt x="0" y="144476"/>
                </a:lnTo>
              </a:path>
            </a:pathLst>
          </a:custGeom>
          <a:ln w="1502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629424" y="1958478"/>
            <a:ext cx="1368425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>
                <a:latin typeface="Times New Roman"/>
                <a:cs typeface="Times New Roman"/>
              </a:rPr>
              <a:t>ArithmeticException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550630" y="2096397"/>
            <a:ext cx="4487545" cy="3180080"/>
            <a:chOff x="3550630" y="2096397"/>
            <a:chExt cx="4487545" cy="3180080"/>
          </a:xfrm>
        </p:grpSpPr>
        <p:sp>
          <p:nvSpPr>
            <p:cNvPr id="26" name="object 26"/>
            <p:cNvSpPr/>
            <p:nvPr/>
          </p:nvSpPr>
          <p:spPr>
            <a:xfrm>
              <a:off x="3558250" y="2104017"/>
              <a:ext cx="2750820" cy="3164840"/>
            </a:xfrm>
            <a:custGeom>
              <a:avLst/>
              <a:gdLst/>
              <a:ahLst/>
              <a:cxnLst/>
              <a:rect l="l" t="t" r="r" b="b"/>
              <a:pathLst>
                <a:path w="2750820" h="3164840">
                  <a:moveTo>
                    <a:pt x="144078" y="3164446"/>
                  </a:moveTo>
                  <a:lnTo>
                    <a:pt x="0" y="3019969"/>
                  </a:lnTo>
                </a:path>
                <a:path w="2750820" h="3164840">
                  <a:moveTo>
                    <a:pt x="148080" y="2875492"/>
                  </a:moveTo>
                  <a:lnTo>
                    <a:pt x="0" y="3019969"/>
                  </a:lnTo>
                </a:path>
                <a:path w="2750820" h="3164840">
                  <a:moveTo>
                    <a:pt x="2745491" y="0"/>
                  </a:moveTo>
                  <a:lnTo>
                    <a:pt x="2750494" y="2119998"/>
                  </a:lnTo>
                </a:path>
                <a:path w="2750820" h="3164840">
                  <a:moveTo>
                    <a:pt x="2749493" y="866861"/>
                  </a:moveTo>
                  <a:lnTo>
                    <a:pt x="2457334" y="866861"/>
                  </a:lnTo>
                </a:path>
                <a:path w="2750820" h="3164840">
                  <a:moveTo>
                    <a:pt x="2457334" y="1011338"/>
                  </a:moveTo>
                  <a:lnTo>
                    <a:pt x="2313256" y="866861"/>
                  </a:lnTo>
                </a:path>
                <a:path w="2750820" h="3164840">
                  <a:moveTo>
                    <a:pt x="2457334" y="722384"/>
                  </a:moveTo>
                  <a:lnTo>
                    <a:pt x="2457334" y="1011338"/>
                  </a:lnTo>
                </a:path>
                <a:path w="2750820" h="3164840">
                  <a:moveTo>
                    <a:pt x="2461336" y="722384"/>
                  </a:moveTo>
                  <a:lnTo>
                    <a:pt x="2313256" y="866861"/>
                  </a:lnTo>
                </a:path>
              </a:pathLst>
            </a:custGeom>
            <a:ln w="150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591898" y="2537448"/>
              <a:ext cx="1440815" cy="289560"/>
            </a:xfrm>
            <a:custGeom>
              <a:avLst/>
              <a:gdLst/>
              <a:ahLst/>
              <a:cxnLst/>
              <a:rect l="l" t="t" r="r" b="b"/>
              <a:pathLst>
                <a:path w="1440815" h="289560">
                  <a:moveTo>
                    <a:pt x="0" y="288953"/>
                  </a:moveTo>
                  <a:lnTo>
                    <a:pt x="1440782" y="288953"/>
                  </a:lnTo>
                  <a:lnTo>
                    <a:pt x="1440782" y="0"/>
                  </a:lnTo>
                  <a:lnTo>
                    <a:pt x="0" y="0"/>
                  </a:lnTo>
                  <a:lnTo>
                    <a:pt x="0" y="288953"/>
                  </a:lnTo>
                  <a:close/>
                </a:path>
              </a:pathLst>
            </a:custGeom>
            <a:ln w="100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3694824" y="4530025"/>
          <a:ext cx="591185" cy="1122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480"/>
                <a:gridCol w="288289"/>
              </a:tblGrid>
              <a:tr h="584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DBE4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0000"/>
                      </a:solidFill>
                      <a:prstDash val="solid"/>
                    </a:lnL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DBE4F3"/>
                    </a:solidFill>
                  </a:tcPr>
                </a:tc>
              </a:tr>
              <a:tr h="537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solidFill>
                      <a:srgbClr val="DBE4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0000"/>
                      </a:solidFill>
                      <a:prstDash val="solid"/>
                    </a:lnL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DBE4F3"/>
                    </a:solidFill>
                  </a:tcPr>
                </a:tc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6603010" y="2536787"/>
            <a:ext cx="142113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>
                <a:latin typeface="Times New Roman"/>
                <a:cs typeface="Times New Roman"/>
              </a:rPr>
              <a:t>NullPointerException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591897" y="3115355"/>
            <a:ext cx="2161540" cy="289560"/>
          </a:xfrm>
          <a:custGeom>
            <a:avLst/>
            <a:gdLst/>
            <a:ahLst/>
            <a:cxnLst/>
            <a:rect l="l" t="t" r="r" b="b"/>
            <a:pathLst>
              <a:path w="2161540" h="289560">
                <a:moveTo>
                  <a:pt x="0" y="288953"/>
                </a:moveTo>
                <a:lnTo>
                  <a:pt x="2161173" y="288953"/>
                </a:lnTo>
                <a:lnTo>
                  <a:pt x="2161173" y="0"/>
                </a:lnTo>
                <a:lnTo>
                  <a:pt x="0" y="0"/>
                </a:lnTo>
                <a:lnTo>
                  <a:pt x="0" y="288953"/>
                </a:lnTo>
                <a:close/>
              </a:path>
            </a:pathLst>
          </a:custGeom>
          <a:ln w="100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703865" y="3114695"/>
            <a:ext cx="193675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>
                <a:latin typeface="Times New Roman"/>
                <a:cs typeface="Times New Roman"/>
              </a:rPr>
              <a:t>IndexOutOfBoundsException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992485" y="1691656"/>
            <a:ext cx="4605020" cy="2555875"/>
            <a:chOff x="3992485" y="1691656"/>
            <a:chExt cx="4605020" cy="2555875"/>
          </a:xfrm>
        </p:grpSpPr>
        <p:sp>
          <p:nvSpPr>
            <p:cNvPr id="33" name="object 33"/>
            <p:cNvSpPr/>
            <p:nvPr/>
          </p:nvSpPr>
          <p:spPr>
            <a:xfrm>
              <a:off x="3992485" y="1696672"/>
              <a:ext cx="2599690" cy="2545715"/>
            </a:xfrm>
            <a:custGeom>
              <a:avLst/>
              <a:gdLst/>
              <a:ahLst/>
              <a:cxnLst/>
              <a:rect l="l" t="t" r="r" b="b"/>
              <a:pathLst>
                <a:path w="2599690" h="2545715">
                  <a:moveTo>
                    <a:pt x="2599411" y="407344"/>
                  </a:moveTo>
                  <a:lnTo>
                    <a:pt x="2311255" y="407344"/>
                  </a:lnTo>
                </a:path>
                <a:path w="2599690" h="2545715">
                  <a:moveTo>
                    <a:pt x="2599411" y="985252"/>
                  </a:moveTo>
                  <a:lnTo>
                    <a:pt x="2311255" y="985252"/>
                  </a:lnTo>
                </a:path>
                <a:path w="2599690" h="2545715">
                  <a:moveTo>
                    <a:pt x="2599411" y="1563160"/>
                  </a:moveTo>
                  <a:lnTo>
                    <a:pt x="2311255" y="1563160"/>
                  </a:lnTo>
                </a:path>
                <a:path w="2599690" h="2545715">
                  <a:moveTo>
                    <a:pt x="288156" y="1856127"/>
                  </a:moveTo>
                  <a:lnTo>
                    <a:pt x="0" y="1856127"/>
                  </a:lnTo>
                </a:path>
                <a:path w="2599690" h="2545715">
                  <a:moveTo>
                    <a:pt x="2582402" y="2545402"/>
                  </a:moveTo>
                  <a:lnTo>
                    <a:pt x="2294246" y="2545402"/>
                  </a:lnTo>
                </a:path>
                <a:path w="2599690" h="2545715">
                  <a:moveTo>
                    <a:pt x="288156" y="1278219"/>
                  </a:moveTo>
                  <a:lnTo>
                    <a:pt x="0" y="1278219"/>
                  </a:lnTo>
                </a:path>
                <a:path w="2599690" h="2545715">
                  <a:moveTo>
                    <a:pt x="302164" y="577907"/>
                  </a:moveTo>
                  <a:lnTo>
                    <a:pt x="14007" y="577907"/>
                  </a:lnTo>
                </a:path>
                <a:path w="2599690" h="2545715">
                  <a:moveTo>
                    <a:pt x="302164" y="0"/>
                  </a:moveTo>
                  <a:lnTo>
                    <a:pt x="14007" y="0"/>
                  </a:lnTo>
                </a:path>
              </a:pathLst>
            </a:custGeom>
            <a:ln w="1001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588896" y="3605975"/>
              <a:ext cx="2003425" cy="303530"/>
            </a:xfrm>
            <a:custGeom>
              <a:avLst/>
              <a:gdLst/>
              <a:ahLst/>
              <a:cxnLst/>
              <a:rect l="l" t="t" r="r" b="b"/>
              <a:pathLst>
                <a:path w="2003425" h="303529">
                  <a:moveTo>
                    <a:pt x="0" y="303000"/>
                  </a:moveTo>
                  <a:lnTo>
                    <a:pt x="2003088" y="303000"/>
                  </a:lnTo>
                  <a:lnTo>
                    <a:pt x="2003088" y="0"/>
                  </a:lnTo>
                  <a:lnTo>
                    <a:pt x="0" y="0"/>
                  </a:lnTo>
                  <a:lnTo>
                    <a:pt x="0" y="303000"/>
                  </a:lnTo>
                  <a:close/>
                </a:path>
              </a:pathLst>
            </a:custGeom>
            <a:ln w="100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448640" y="3408465"/>
            <a:ext cx="124968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5">
                <a:latin typeface="Times New Roman"/>
                <a:cs typeface="Times New Roman"/>
              </a:rPr>
              <a:t>Many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more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classes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44687" y="4097700"/>
            <a:ext cx="124968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5">
                <a:latin typeface="Times New Roman"/>
                <a:cs typeface="Times New Roman"/>
              </a:rPr>
              <a:t>Many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more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classes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34232" y="5514056"/>
            <a:ext cx="124968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5">
                <a:latin typeface="Times New Roman"/>
                <a:cs typeface="Times New Roman"/>
              </a:rPr>
              <a:t>Many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more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classes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723075" y="3606519"/>
            <a:ext cx="1732914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>
                <a:latin typeface="Times New Roman"/>
                <a:cs typeface="Times New Roman"/>
              </a:rPr>
              <a:t>IllegalArgumentException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736850" y="1898650"/>
            <a:ext cx="6032500" cy="3898900"/>
            <a:chOff x="2736850" y="1898650"/>
            <a:chExt cx="6032500" cy="3898900"/>
          </a:xfrm>
        </p:grpSpPr>
        <p:sp>
          <p:nvSpPr>
            <p:cNvPr id="40" name="object 40"/>
            <p:cNvSpPr/>
            <p:nvPr/>
          </p:nvSpPr>
          <p:spPr>
            <a:xfrm>
              <a:off x="6300739" y="3764498"/>
              <a:ext cx="288290" cy="0"/>
            </a:xfrm>
            <a:custGeom>
              <a:avLst/>
              <a:gdLst/>
              <a:ahLst/>
              <a:cxnLst/>
              <a:rect l="l" t="t" r="r" b="b"/>
              <a:pathLst>
                <a:path w="288290" h="0">
                  <a:moveTo>
                    <a:pt x="288156" y="0"/>
                  </a:moveTo>
                  <a:lnTo>
                    <a:pt x="0" y="0"/>
                  </a:lnTo>
                </a:path>
              </a:pathLst>
            </a:custGeom>
            <a:ln w="1003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114800" y="2743200"/>
              <a:ext cx="2209800" cy="533400"/>
            </a:xfrm>
            <a:custGeom>
              <a:avLst/>
              <a:gdLst/>
              <a:ahLst/>
              <a:cxnLst/>
              <a:rect l="l" t="t" r="r" b="b"/>
              <a:pathLst>
                <a:path w="2209800" h="533400">
                  <a:moveTo>
                    <a:pt x="22098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209800" y="533400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4472C4">
                <a:alpha val="188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114800" y="2743200"/>
              <a:ext cx="2209800" cy="533400"/>
            </a:xfrm>
            <a:custGeom>
              <a:avLst/>
              <a:gdLst/>
              <a:ahLst/>
              <a:cxnLst/>
              <a:rect l="l" t="t" r="r" b="b"/>
              <a:pathLst>
                <a:path w="2209800" h="533400">
                  <a:moveTo>
                    <a:pt x="0" y="0"/>
                  </a:moveTo>
                  <a:lnTo>
                    <a:pt x="2209800" y="0"/>
                  </a:lnTo>
                  <a:lnTo>
                    <a:pt x="22098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FAA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248400" y="1905000"/>
              <a:ext cx="2514600" cy="2514600"/>
            </a:xfrm>
            <a:custGeom>
              <a:avLst/>
              <a:gdLst/>
              <a:ahLst/>
              <a:cxnLst/>
              <a:rect l="l" t="t" r="r" b="b"/>
              <a:pathLst>
                <a:path w="2514600" h="2514600">
                  <a:moveTo>
                    <a:pt x="2514600" y="0"/>
                  </a:moveTo>
                  <a:lnTo>
                    <a:pt x="0" y="0"/>
                  </a:lnTo>
                  <a:lnTo>
                    <a:pt x="0" y="2514600"/>
                  </a:lnTo>
                  <a:lnTo>
                    <a:pt x="2514600" y="25146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4472C4">
                <a:alpha val="188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248400" y="1905000"/>
              <a:ext cx="2514600" cy="2514600"/>
            </a:xfrm>
            <a:custGeom>
              <a:avLst/>
              <a:gdLst/>
              <a:ahLst/>
              <a:cxnLst/>
              <a:rect l="l" t="t" r="r" b="b"/>
              <a:pathLst>
                <a:path w="2514600" h="2514600">
                  <a:moveTo>
                    <a:pt x="0" y="0"/>
                  </a:moveTo>
                  <a:lnTo>
                    <a:pt x="2514600" y="0"/>
                  </a:lnTo>
                  <a:lnTo>
                    <a:pt x="2514600" y="2514600"/>
                  </a:lnTo>
                  <a:lnTo>
                    <a:pt x="0" y="2514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BE5D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743200" y="3962400"/>
              <a:ext cx="3581400" cy="1828800"/>
            </a:xfrm>
            <a:custGeom>
              <a:avLst/>
              <a:gdLst/>
              <a:ahLst/>
              <a:cxnLst/>
              <a:rect l="l" t="t" r="r" b="b"/>
              <a:pathLst>
                <a:path w="3581400" h="1828800">
                  <a:moveTo>
                    <a:pt x="3581400" y="0"/>
                  </a:moveTo>
                  <a:lnTo>
                    <a:pt x="0" y="0"/>
                  </a:lnTo>
                  <a:lnTo>
                    <a:pt x="0" y="1828799"/>
                  </a:lnTo>
                  <a:lnTo>
                    <a:pt x="3581400" y="1828799"/>
                  </a:lnTo>
                  <a:lnTo>
                    <a:pt x="3581400" y="0"/>
                  </a:lnTo>
                  <a:close/>
                </a:path>
              </a:pathLst>
            </a:custGeom>
            <a:solidFill>
              <a:srgbClr val="4472C4">
                <a:alpha val="188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743200" y="3962400"/>
              <a:ext cx="3581400" cy="1828800"/>
            </a:xfrm>
            <a:custGeom>
              <a:avLst/>
              <a:gdLst/>
              <a:ahLst/>
              <a:cxnLst/>
              <a:rect l="l" t="t" r="r" b="b"/>
              <a:pathLst>
                <a:path w="3581400" h="1828800">
                  <a:moveTo>
                    <a:pt x="0" y="0"/>
                  </a:moveTo>
                  <a:lnTo>
                    <a:pt x="3581400" y="0"/>
                  </a:lnTo>
                  <a:lnTo>
                    <a:pt x="35814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4C7E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8" name="object 48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51" name="object 5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762" y="384047"/>
            <a:ext cx="811085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Declaring,</a:t>
            </a:r>
            <a:r>
              <a:rPr dirty="0" spc="-20"/>
              <a:t> </a:t>
            </a:r>
            <a:r>
              <a:rPr dirty="0" spc="-10"/>
              <a:t>Throwing,</a:t>
            </a:r>
            <a:r>
              <a:rPr dirty="0" spc="-20"/>
              <a:t> </a:t>
            </a:r>
            <a:r>
              <a:rPr dirty="0" spc="-5"/>
              <a:t>and</a:t>
            </a:r>
            <a:r>
              <a:rPr dirty="0" spc="-15"/>
              <a:t> Catching</a:t>
            </a:r>
            <a:r>
              <a:rPr dirty="0" spc="-20"/>
              <a:t> </a:t>
            </a:r>
            <a:r>
              <a:rPr dirty="0" spc="-15"/>
              <a:t>Exceptions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506896" y="2848135"/>
            <a:ext cx="2498725" cy="1643380"/>
          </a:xfrm>
          <a:custGeom>
            <a:avLst/>
            <a:gdLst/>
            <a:ahLst/>
            <a:cxnLst/>
            <a:rect l="l" t="t" r="r" b="b"/>
            <a:pathLst>
              <a:path w="2498725" h="1643379">
                <a:moveTo>
                  <a:pt x="0" y="1642788"/>
                </a:moveTo>
                <a:lnTo>
                  <a:pt x="2498528" y="1642788"/>
                </a:lnTo>
                <a:lnTo>
                  <a:pt x="2498528" y="0"/>
                </a:lnTo>
                <a:lnTo>
                  <a:pt x="0" y="0"/>
                </a:lnTo>
                <a:lnTo>
                  <a:pt x="0" y="1642788"/>
                </a:lnTo>
                <a:close/>
              </a:path>
            </a:pathLst>
          </a:custGeom>
          <a:ln w="16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69138" y="2904932"/>
            <a:ext cx="941705" cy="192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0">
                <a:latin typeface="Courier New"/>
                <a:cs typeface="Courier New"/>
              </a:rPr>
              <a:t>method1()</a:t>
            </a:r>
            <a:r>
              <a:rPr dirty="0" sz="1100" spc="-8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5661" y="3221798"/>
            <a:ext cx="1857375" cy="9791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275"/>
              </a:lnSpc>
              <a:spcBef>
                <a:spcPts val="95"/>
              </a:spcBef>
            </a:pPr>
            <a:r>
              <a:rPr dirty="0" sz="1100" spc="-10">
                <a:latin typeface="Courier New"/>
                <a:cs typeface="Courier New"/>
              </a:rPr>
              <a:t>try</a:t>
            </a:r>
            <a:r>
              <a:rPr dirty="0" sz="1100" spc="-7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179070">
              <a:lnSpc>
                <a:spcPts val="1235"/>
              </a:lnSpc>
            </a:pPr>
            <a:r>
              <a:rPr dirty="0" sz="1100" spc="-10">
                <a:latin typeface="Courier New"/>
                <a:cs typeface="Courier New"/>
              </a:rPr>
              <a:t>invoke</a:t>
            </a:r>
            <a:r>
              <a:rPr dirty="0" sz="1100" spc="-60">
                <a:latin typeface="Courier New"/>
                <a:cs typeface="Courier New"/>
              </a:rPr>
              <a:t> </a:t>
            </a:r>
            <a:r>
              <a:rPr dirty="0" sz="1100" spc="-10">
                <a:latin typeface="Courier New"/>
                <a:cs typeface="Courier New"/>
              </a:rPr>
              <a:t>method2;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50"/>
              </a:lnSpc>
            </a:pPr>
            <a:r>
              <a:rPr dirty="0" sz="1100" spc="-5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79070" marR="5080" indent="-167005">
              <a:lnSpc>
                <a:spcPts val="1230"/>
              </a:lnSpc>
              <a:spcBef>
                <a:spcPts val="80"/>
              </a:spcBef>
            </a:pPr>
            <a:r>
              <a:rPr dirty="0" sz="1100" spc="-10">
                <a:latin typeface="Courier New"/>
                <a:cs typeface="Courier New"/>
              </a:rPr>
              <a:t>catch (Exception ex) </a:t>
            </a:r>
            <a:r>
              <a:rPr dirty="0" sz="1100" spc="-5">
                <a:latin typeface="Courier New"/>
                <a:cs typeface="Courier New"/>
              </a:rPr>
              <a:t>{ </a:t>
            </a:r>
            <a:r>
              <a:rPr dirty="0" sz="1100" spc="-650">
                <a:latin typeface="Courier New"/>
                <a:cs typeface="Courier New"/>
              </a:rPr>
              <a:t> </a:t>
            </a:r>
            <a:r>
              <a:rPr dirty="0" sz="1100" spc="-10">
                <a:latin typeface="Courier New"/>
                <a:cs typeface="Courier New"/>
              </a:rPr>
              <a:t>Process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10">
                <a:latin typeface="Courier New"/>
                <a:cs typeface="Courier New"/>
              </a:rPr>
              <a:t>exception;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ts val="1220"/>
              </a:lnSpc>
            </a:pPr>
            <a:r>
              <a:rPr dirty="0" sz="1100" spc="-5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9138" y="4152920"/>
            <a:ext cx="109220" cy="192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5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05076" y="2848135"/>
            <a:ext cx="2832100" cy="1643380"/>
          </a:xfrm>
          <a:custGeom>
            <a:avLst/>
            <a:gdLst/>
            <a:ahLst/>
            <a:cxnLst/>
            <a:rect l="l" t="t" r="r" b="b"/>
            <a:pathLst>
              <a:path w="2832100" h="1643379">
                <a:moveTo>
                  <a:pt x="0" y="1642788"/>
                </a:moveTo>
                <a:lnTo>
                  <a:pt x="2831641" y="1642788"/>
                </a:lnTo>
                <a:lnTo>
                  <a:pt x="2831641" y="0"/>
                </a:lnTo>
                <a:lnTo>
                  <a:pt x="0" y="0"/>
                </a:lnTo>
                <a:lnTo>
                  <a:pt x="0" y="1642788"/>
                </a:lnTo>
                <a:close/>
              </a:path>
            </a:pathLst>
          </a:custGeom>
          <a:ln w="16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667318" y="3043910"/>
            <a:ext cx="2357120" cy="192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0">
                <a:latin typeface="Courier New"/>
                <a:cs typeface="Courier New"/>
              </a:rPr>
              <a:t>method2()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10">
                <a:latin typeface="Courier New"/>
                <a:cs typeface="Courier New"/>
              </a:rPr>
              <a:t>throws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10">
                <a:latin typeface="Courier New"/>
                <a:cs typeface="Courier New"/>
              </a:rPr>
              <a:t>Exception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33841" y="3360776"/>
            <a:ext cx="1857375" cy="192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0">
                <a:latin typeface="Courier New"/>
                <a:cs typeface="Courier New"/>
              </a:rPr>
              <a:t>if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10">
                <a:latin typeface="Courier New"/>
                <a:cs typeface="Courier New"/>
              </a:rPr>
              <a:t>(an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10">
                <a:latin typeface="Courier New"/>
                <a:cs typeface="Courier New"/>
              </a:rPr>
              <a:t>error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spc="-10">
                <a:latin typeface="Courier New"/>
                <a:cs typeface="Courier New"/>
              </a:rPr>
              <a:t>occurs)</a:t>
            </a:r>
            <a:r>
              <a:rPr dirty="0" sz="1100" spc="-2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00365" y="3674865"/>
            <a:ext cx="1857375" cy="192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0">
                <a:latin typeface="Courier New"/>
                <a:cs typeface="Courier New"/>
              </a:rPr>
              <a:t>throw</a:t>
            </a:r>
            <a:r>
              <a:rPr dirty="0" sz="1100" spc="-40">
                <a:latin typeface="Courier New"/>
                <a:cs typeface="Courier New"/>
              </a:rPr>
              <a:t> </a:t>
            </a:r>
            <a:r>
              <a:rPr dirty="0" sz="1100" spc="-10">
                <a:latin typeface="Courier New"/>
                <a:cs typeface="Courier New"/>
              </a:rPr>
              <a:t>new</a:t>
            </a:r>
            <a:r>
              <a:rPr dirty="0" sz="1100" spc="-35">
                <a:latin typeface="Courier New"/>
                <a:cs typeface="Courier New"/>
              </a:rPr>
              <a:t> </a:t>
            </a:r>
            <a:r>
              <a:rPr dirty="0" sz="1100" spc="-10">
                <a:latin typeface="Courier New"/>
                <a:cs typeface="Courier New"/>
              </a:rPr>
              <a:t>Exception();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33841" y="3833317"/>
            <a:ext cx="109220" cy="192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5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67318" y="3977848"/>
            <a:ext cx="109220" cy="192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5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87" y="3663879"/>
            <a:ext cx="1179830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>
                <a:latin typeface="Times New Roman"/>
                <a:cs typeface="Times New Roman"/>
              </a:rPr>
              <a:t>catch</a:t>
            </a:r>
            <a:r>
              <a:rPr dirty="0" sz="1450" spc="-4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exception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26519" y="2920389"/>
            <a:ext cx="6357620" cy="1326515"/>
            <a:chOff x="1326519" y="2920389"/>
            <a:chExt cx="6357620" cy="132651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6519" y="3170620"/>
              <a:ext cx="2420695" cy="107573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3354" y="2920389"/>
              <a:ext cx="2190356" cy="43922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665459" y="3663879"/>
            <a:ext cx="1221740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>
                <a:latin typeface="Times New Roman"/>
                <a:cs typeface="Times New Roman"/>
              </a:rPr>
              <a:t>throw</a:t>
            </a:r>
            <a:r>
              <a:rPr dirty="0" sz="1450" spc="-8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exception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993702" y="2837018"/>
            <a:ext cx="4020185" cy="1189990"/>
            <a:chOff x="4993702" y="2837018"/>
            <a:chExt cx="4020185" cy="118999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3702" y="3670926"/>
              <a:ext cx="2001536" cy="33352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995090" y="4005915"/>
              <a:ext cx="1998980" cy="19685"/>
            </a:xfrm>
            <a:custGeom>
              <a:avLst/>
              <a:gdLst/>
              <a:ahLst/>
              <a:cxnLst/>
              <a:rect l="l" t="t" r="r" b="b"/>
              <a:pathLst>
                <a:path w="1998979" h="19685">
                  <a:moveTo>
                    <a:pt x="13878" y="16658"/>
                  </a:moveTo>
                  <a:lnTo>
                    <a:pt x="5551" y="16658"/>
                  </a:lnTo>
                  <a:lnTo>
                    <a:pt x="11102" y="19435"/>
                  </a:lnTo>
                  <a:lnTo>
                    <a:pt x="13878" y="16658"/>
                  </a:lnTo>
                  <a:close/>
                </a:path>
                <a:path w="1998979" h="19685">
                  <a:moveTo>
                    <a:pt x="16653" y="2776"/>
                  </a:moveTo>
                  <a:lnTo>
                    <a:pt x="2775" y="2776"/>
                  </a:lnTo>
                  <a:lnTo>
                    <a:pt x="2775" y="5552"/>
                  </a:lnTo>
                  <a:lnTo>
                    <a:pt x="0" y="11105"/>
                  </a:lnTo>
                  <a:lnTo>
                    <a:pt x="2775" y="13882"/>
                  </a:lnTo>
                  <a:lnTo>
                    <a:pt x="2775" y="16658"/>
                  </a:lnTo>
                  <a:lnTo>
                    <a:pt x="16653" y="16658"/>
                  </a:lnTo>
                  <a:lnTo>
                    <a:pt x="19429" y="13882"/>
                  </a:lnTo>
                  <a:lnTo>
                    <a:pt x="19429" y="5552"/>
                  </a:lnTo>
                  <a:lnTo>
                    <a:pt x="16653" y="2776"/>
                  </a:lnTo>
                  <a:close/>
                </a:path>
                <a:path w="1998979" h="19685">
                  <a:moveTo>
                    <a:pt x="11102" y="0"/>
                  </a:moveTo>
                  <a:lnTo>
                    <a:pt x="5551" y="2776"/>
                  </a:lnTo>
                  <a:lnTo>
                    <a:pt x="13878" y="2776"/>
                  </a:lnTo>
                  <a:lnTo>
                    <a:pt x="11102" y="0"/>
                  </a:lnTo>
                  <a:close/>
                </a:path>
                <a:path w="1998979" h="19685">
                  <a:moveTo>
                    <a:pt x="47185" y="16658"/>
                  </a:moveTo>
                  <a:lnTo>
                    <a:pt x="41634" y="16658"/>
                  </a:lnTo>
                  <a:lnTo>
                    <a:pt x="44410" y="19435"/>
                  </a:lnTo>
                  <a:lnTo>
                    <a:pt x="47185" y="16658"/>
                  </a:lnTo>
                  <a:close/>
                </a:path>
                <a:path w="1998979" h="19685">
                  <a:moveTo>
                    <a:pt x="49961" y="2776"/>
                  </a:moveTo>
                  <a:lnTo>
                    <a:pt x="38858" y="2776"/>
                  </a:lnTo>
                  <a:lnTo>
                    <a:pt x="36083" y="5552"/>
                  </a:lnTo>
                  <a:lnTo>
                    <a:pt x="36083" y="13882"/>
                  </a:lnTo>
                  <a:lnTo>
                    <a:pt x="38858" y="16658"/>
                  </a:lnTo>
                  <a:lnTo>
                    <a:pt x="49961" y="16658"/>
                  </a:lnTo>
                  <a:lnTo>
                    <a:pt x="52736" y="13882"/>
                  </a:lnTo>
                  <a:lnTo>
                    <a:pt x="52736" y="5552"/>
                  </a:lnTo>
                  <a:lnTo>
                    <a:pt x="49961" y="2776"/>
                  </a:lnTo>
                  <a:close/>
                </a:path>
                <a:path w="1998979" h="19685">
                  <a:moveTo>
                    <a:pt x="44410" y="0"/>
                  </a:moveTo>
                  <a:lnTo>
                    <a:pt x="41634" y="2776"/>
                  </a:lnTo>
                  <a:lnTo>
                    <a:pt x="47185" y="2776"/>
                  </a:lnTo>
                  <a:lnTo>
                    <a:pt x="44410" y="0"/>
                  </a:lnTo>
                  <a:close/>
                </a:path>
                <a:path w="1998979" h="19685">
                  <a:moveTo>
                    <a:pt x="83268" y="16658"/>
                  </a:moveTo>
                  <a:lnTo>
                    <a:pt x="74941" y="16658"/>
                  </a:lnTo>
                  <a:lnTo>
                    <a:pt x="80493" y="19435"/>
                  </a:lnTo>
                  <a:lnTo>
                    <a:pt x="83268" y="16658"/>
                  </a:lnTo>
                  <a:close/>
                </a:path>
                <a:path w="1998979" h="19685">
                  <a:moveTo>
                    <a:pt x="86044" y="2776"/>
                  </a:moveTo>
                  <a:lnTo>
                    <a:pt x="72166" y="2776"/>
                  </a:lnTo>
                  <a:lnTo>
                    <a:pt x="72166" y="16658"/>
                  </a:lnTo>
                  <a:lnTo>
                    <a:pt x="86044" y="16658"/>
                  </a:lnTo>
                  <a:lnTo>
                    <a:pt x="88820" y="13882"/>
                  </a:lnTo>
                  <a:lnTo>
                    <a:pt x="88820" y="5552"/>
                  </a:lnTo>
                  <a:lnTo>
                    <a:pt x="86044" y="2776"/>
                  </a:lnTo>
                  <a:close/>
                </a:path>
                <a:path w="1998979" h="19685">
                  <a:moveTo>
                    <a:pt x="80493" y="0"/>
                  </a:moveTo>
                  <a:lnTo>
                    <a:pt x="74941" y="2776"/>
                  </a:lnTo>
                  <a:lnTo>
                    <a:pt x="83268" y="2776"/>
                  </a:lnTo>
                  <a:lnTo>
                    <a:pt x="80493" y="0"/>
                  </a:lnTo>
                  <a:close/>
                </a:path>
                <a:path w="1998979" h="19685">
                  <a:moveTo>
                    <a:pt x="116576" y="16658"/>
                  </a:moveTo>
                  <a:lnTo>
                    <a:pt x="111025" y="16658"/>
                  </a:lnTo>
                  <a:lnTo>
                    <a:pt x="113800" y="19435"/>
                  </a:lnTo>
                  <a:lnTo>
                    <a:pt x="116576" y="16658"/>
                  </a:lnTo>
                  <a:close/>
                </a:path>
                <a:path w="1998979" h="19685">
                  <a:moveTo>
                    <a:pt x="119352" y="2776"/>
                  </a:moveTo>
                  <a:lnTo>
                    <a:pt x="108249" y="2776"/>
                  </a:lnTo>
                  <a:lnTo>
                    <a:pt x="105473" y="5552"/>
                  </a:lnTo>
                  <a:lnTo>
                    <a:pt x="105473" y="13882"/>
                  </a:lnTo>
                  <a:lnTo>
                    <a:pt x="108249" y="16658"/>
                  </a:lnTo>
                  <a:lnTo>
                    <a:pt x="119352" y="16658"/>
                  </a:lnTo>
                  <a:lnTo>
                    <a:pt x="122127" y="13882"/>
                  </a:lnTo>
                  <a:lnTo>
                    <a:pt x="122127" y="5552"/>
                  </a:lnTo>
                  <a:lnTo>
                    <a:pt x="119352" y="2776"/>
                  </a:lnTo>
                  <a:close/>
                </a:path>
                <a:path w="1998979" h="19685">
                  <a:moveTo>
                    <a:pt x="113800" y="0"/>
                  </a:moveTo>
                  <a:lnTo>
                    <a:pt x="111025" y="2776"/>
                  </a:lnTo>
                  <a:lnTo>
                    <a:pt x="116576" y="2776"/>
                  </a:lnTo>
                  <a:lnTo>
                    <a:pt x="113800" y="0"/>
                  </a:lnTo>
                  <a:close/>
                </a:path>
                <a:path w="1998979" h="19685">
                  <a:moveTo>
                    <a:pt x="152659" y="16658"/>
                  </a:moveTo>
                  <a:lnTo>
                    <a:pt x="144332" y="16658"/>
                  </a:lnTo>
                  <a:lnTo>
                    <a:pt x="149883" y="19435"/>
                  </a:lnTo>
                  <a:lnTo>
                    <a:pt x="152659" y="16658"/>
                  </a:lnTo>
                  <a:close/>
                </a:path>
                <a:path w="1998979" h="19685">
                  <a:moveTo>
                    <a:pt x="155435" y="2776"/>
                  </a:moveTo>
                  <a:lnTo>
                    <a:pt x="141557" y="2776"/>
                  </a:lnTo>
                  <a:lnTo>
                    <a:pt x="141557" y="16658"/>
                  </a:lnTo>
                  <a:lnTo>
                    <a:pt x="155435" y="16658"/>
                  </a:lnTo>
                  <a:lnTo>
                    <a:pt x="158210" y="13882"/>
                  </a:lnTo>
                  <a:lnTo>
                    <a:pt x="158210" y="5552"/>
                  </a:lnTo>
                  <a:lnTo>
                    <a:pt x="155435" y="2776"/>
                  </a:lnTo>
                  <a:close/>
                </a:path>
                <a:path w="1998979" h="19685">
                  <a:moveTo>
                    <a:pt x="149883" y="0"/>
                  </a:moveTo>
                  <a:lnTo>
                    <a:pt x="144332" y="2776"/>
                  </a:lnTo>
                  <a:lnTo>
                    <a:pt x="152659" y="2776"/>
                  </a:lnTo>
                  <a:lnTo>
                    <a:pt x="149883" y="0"/>
                  </a:lnTo>
                  <a:close/>
                </a:path>
                <a:path w="1998979" h="19685">
                  <a:moveTo>
                    <a:pt x="185928" y="16658"/>
                  </a:moveTo>
                  <a:lnTo>
                    <a:pt x="180377" y="16658"/>
                  </a:lnTo>
                  <a:lnTo>
                    <a:pt x="183152" y="19435"/>
                  </a:lnTo>
                  <a:lnTo>
                    <a:pt x="185928" y="16658"/>
                  </a:lnTo>
                  <a:close/>
                </a:path>
                <a:path w="1998979" h="19685">
                  <a:moveTo>
                    <a:pt x="188704" y="2776"/>
                  </a:moveTo>
                  <a:lnTo>
                    <a:pt x="177601" y="2776"/>
                  </a:lnTo>
                  <a:lnTo>
                    <a:pt x="174826" y="5552"/>
                  </a:lnTo>
                  <a:lnTo>
                    <a:pt x="174826" y="13882"/>
                  </a:lnTo>
                  <a:lnTo>
                    <a:pt x="177601" y="16658"/>
                  </a:lnTo>
                  <a:lnTo>
                    <a:pt x="188704" y="16658"/>
                  </a:lnTo>
                  <a:lnTo>
                    <a:pt x="191595" y="13882"/>
                  </a:lnTo>
                  <a:lnTo>
                    <a:pt x="191595" y="5552"/>
                  </a:lnTo>
                  <a:lnTo>
                    <a:pt x="188704" y="2776"/>
                  </a:lnTo>
                  <a:close/>
                </a:path>
                <a:path w="1998979" h="19685">
                  <a:moveTo>
                    <a:pt x="183152" y="0"/>
                  </a:moveTo>
                  <a:lnTo>
                    <a:pt x="180377" y="2776"/>
                  </a:lnTo>
                  <a:lnTo>
                    <a:pt x="185928" y="2776"/>
                  </a:lnTo>
                  <a:lnTo>
                    <a:pt x="183152" y="0"/>
                  </a:lnTo>
                  <a:close/>
                </a:path>
                <a:path w="1998979" h="19685">
                  <a:moveTo>
                    <a:pt x="222127" y="16658"/>
                  </a:moveTo>
                  <a:lnTo>
                    <a:pt x="213800" y="16658"/>
                  </a:lnTo>
                  <a:lnTo>
                    <a:pt x="219351" y="19435"/>
                  </a:lnTo>
                  <a:lnTo>
                    <a:pt x="222127" y="16658"/>
                  </a:lnTo>
                  <a:close/>
                </a:path>
                <a:path w="1998979" h="19685">
                  <a:moveTo>
                    <a:pt x="224902" y="2776"/>
                  </a:moveTo>
                  <a:lnTo>
                    <a:pt x="211024" y="2776"/>
                  </a:lnTo>
                  <a:lnTo>
                    <a:pt x="211024" y="16658"/>
                  </a:lnTo>
                  <a:lnTo>
                    <a:pt x="224902" y="16658"/>
                  </a:lnTo>
                  <a:lnTo>
                    <a:pt x="227678" y="13882"/>
                  </a:lnTo>
                  <a:lnTo>
                    <a:pt x="227678" y="5552"/>
                  </a:lnTo>
                  <a:lnTo>
                    <a:pt x="224902" y="2776"/>
                  </a:lnTo>
                  <a:close/>
                </a:path>
                <a:path w="1998979" h="19685">
                  <a:moveTo>
                    <a:pt x="219351" y="0"/>
                  </a:moveTo>
                  <a:lnTo>
                    <a:pt x="213800" y="2776"/>
                  </a:lnTo>
                  <a:lnTo>
                    <a:pt x="222127" y="2776"/>
                  </a:lnTo>
                  <a:lnTo>
                    <a:pt x="219351" y="0"/>
                  </a:lnTo>
                  <a:close/>
                </a:path>
                <a:path w="1998979" h="19685">
                  <a:moveTo>
                    <a:pt x="255434" y="16658"/>
                  </a:moveTo>
                  <a:lnTo>
                    <a:pt x="249883" y="16658"/>
                  </a:lnTo>
                  <a:lnTo>
                    <a:pt x="252659" y="19435"/>
                  </a:lnTo>
                  <a:lnTo>
                    <a:pt x="255434" y="16658"/>
                  </a:lnTo>
                  <a:close/>
                </a:path>
                <a:path w="1998979" h="19685">
                  <a:moveTo>
                    <a:pt x="258210" y="2776"/>
                  </a:moveTo>
                  <a:lnTo>
                    <a:pt x="247108" y="2776"/>
                  </a:lnTo>
                  <a:lnTo>
                    <a:pt x="244332" y="5552"/>
                  </a:lnTo>
                  <a:lnTo>
                    <a:pt x="244332" y="13882"/>
                  </a:lnTo>
                  <a:lnTo>
                    <a:pt x="247108" y="16658"/>
                  </a:lnTo>
                  <a:lnTo>
                    <a:pt x="258210" y="16658"/>
                  </a:lnTo>
                  <a:lnTo>
                    <a:pt x="260986" y="13882"/>
                  </a:lnTo>
                  <a:lnTo>
                    <a:pt x="260986" y="5552"/>
                  </a:lnTo>
                  <a:lnTo>
                    <a:pt x="258210" y="2776"/>
                  </a:lnTo>
                  <a:close/>
                </a:path>
                <a:path w="1998979" h="19685">
                  <a:moveTo>
                    <a:pt x="252659" y="0"/>
                  </a:moveTo>
                  <a:lnTo>
                    <a:pt x="249883" y="2776"/>
                  </a:lnTo>
                  <a:lnTo>
                    <a:pt x="255434" y="2776"/>
                  </a:lnTo>
                  <a:lnTo>
                    <a:pt x="252659" y="0"/>
                  </a:lnTo>
                  <a:close/>
                </a:path>
                <a:path w="1998979" h="19685">
                  <a:moveTo>
                    <a:pt x="291518" y="16658"/>
                  </a:moveTo>
                  <a:lnTo>
                    <a:pt x="283191" y="16658"/>
                  </a:lnTo>
                  <a:lnTo>
                    <a:pt x="288742" y="19435"/>
                  </a:lnTo>
                  <a:lnTo>
                    <a:pt x="291518" y="16658"/>
                  </a:lnTo>
                  <a:close/>
                </a:path>
                <a:path w="1998979" h="19685">
                  <a:moveTo>
                    <a:pt x="294293" y="2776"/>
                  </a:moveTo>
                  <a:lnTo>
                    <a:pt x="280415" y="2776"/>
                  </a:lnTo>
                  <a:lnTo>
                    <a:pt x="280415" y="16658"/>
                  </a:lnTo>
                  <a:lnTo>
                    <a:pt x="294293" y="16658"/>
                  </a:lnTo>
                  <a:lnTo>
                    <a:pt x="297069" y="13882"/>
                  </a:lnTo>
                  <a:lnTo>
                    <a:pt x="297069" y="5552"/>
                  </a:lnTo>
                  <a:lnTo>
                    <a:pt x="294293" y="2776"/>
                  </a:lnTo>
                  <a:close/>
                </a:path>
                <a:path w="1998979" h="19685">
                  <a:moveTo>
                    <a:pt x="288742" y="0"/>
                  </a:moveTo>
                  <a:lnTo>
                    <a:pt x="283191" y="2776"/>
                  </a:lnTo>
                  <a:lnTo>
                    <a:pt x="291518" y="2776"/>
                  </a:lnTo>
                  <a:lnTo>
                    <a:pt x="288742" y="0"/>
                  </a:lnTo>
                  <a:close/>
                </a:path>
                <a:path w="1998979" h="19685">
                  <a:moveTo>
                    <a:pt x="324787" y="16658"/>
                  </a:moveTo>
                  <a:lnTo>
                    <a:pt x="319235" y="16658"/>
                  </a:lnTo>
                  <a:lnTo>
                    <a:pt x="322011" y="19435"/>
                  </a:lnTo>
                  <a:lnTo>
                    <a:pt x="324787" y="16658"/>
                  </a:lnTo>
                  <a:close/>
                </a:path>
                <a:path w="1998979" h="19685">
                  <a:moveTo>
                    <a:pt x="327562" y="2776"/>
                  </a:moveTo>
                  <a:lnTo>
                    <a:pt x="316460" y="2776"/>
                  </a:lnTo>
                  <a:lnTo>
                    <a:pt x="313684" y="5552"/>
                  </a:lnTo>
                  <a:lnTo>
                    <a:pt x="313684" y="13882"/>
                  </a:lnTo>
                  <a:lnTo>
                    <a:pt x="316460" y="16658"/>
                  </a:lnTo>
                  <a:lnTo>
                    <a:pt x="327562" y="16658"/>
                  </a:lnTo>
                  <a:lnTo>
                    <a:pt x="330338" y="13882"/>
                  </a:lnTo>
                  <a:lnTo>
                    <a:pt x="330338" y="5552"/>
                  </a:lnTo>
                  <a:lnTo>
                    <a:pt x="327562" y="2776"/>
                  </a:lnTo>
                  <a:close/>
                </a:path>
                <a:path w="1998979" h="19685">
                  <a:moveTo>
                    <a:pt x="322011" y="0"/>
                  </a:moveTo>
                  <a:lnTo>
                    <a:pt x="319235" y="2776"/>
                  </a:lnTo>
                  <a:lnTo>
                    <a:pt x="324787" y="2776"/>
                  </a:lnTo>
                  <a:lnTo>
                    <a:pt x="322011" y="0"/>
                  </a:lnTo>
                  <a:close/>
                </a:path>
                <a:path w="1998979" h="19685">
                  <a:moveTo>
                    <a:pt x="360870" y="16658"/>
                  </a:moveTo>
                  <a:lnTo>
                    <a:pt x="352543" y="16658"/>
                  </a:lnTo>
                  <a:lnTo>
                    <a:pt x="358094" y="19435"/>
                  </a:lnTo>
                  <a:lnTo>
                    <a:pt x="360870" y="16658"/>
                  </a:lnTo>
                  <a:close/>
                </a:path>
                <a:path w="1998979" h="19685">
                  <a:moveTo>
                    <a:pt x="363645" y="2776"/>
                  </a:moveTo>
                  <a:lnTo>
                    <a:pt x="349767" y="2776"/>
                  </a:lnTo>
                  <a:lnTo>
                    <a:pt x="349767" y="16658"/>
                  </a:lnTo>
                  <a:lnTo>
                    <a:pt x="363645" y="16658"/>
                  </a:lnTo>
                  <a:lnTo>
                    <a:pt x="366421" y="13882"/>
                  </a:lnTo>
                  <a:lnTo>
                    <a:pt x="366421" y="5552"/>
                  </a:lnTo>
                  <a:lnTo>
                    <a:pt x="363645" y="2776"/>
                  </a:lnTo>
                  <a:close/>
                </a:path>
                <a:path w="1998979" h="19685">
                  <a:moveTo>
                    <a:pt x="358094" y="0"/>
                  </a:moveTo>
                  <a:lnTo>
                    <a:pt x="352543" y="2776"/>
                  </a:lnTo>
                  <a:lnTo>
                    <a:pt x="360870" y="2776"/>
                  </a:lnTo>
                  <a:lnTo>
                    <a:pt x="358094" y="0"/>
                  </a:lnTo>
                  <a:close/>
                </a:path>
                <a:path w="1998979" h="19685">
                  <a:moveTo>
                    <a:pt x="394177" y="16658"/>
                  </a:moveTo>
                  <a:lnTo>
                    <a:pt x="388626" y="16658"/>
                  </a:lnTo>
                  <a:lnTo>
                    <a:pt x="391402" y="19435"/>
                  </a:lnTo>
                  <a:lnTo>
                    <a:pt x="394177" y="16658"/>
                  </a:lnTo>
                  <a:close/>
                </a:path>
                <a:path w="1998979" h="19685">
                  <a:moveTo>
                    <a:pt x="396953" y="2776"/>
                  </a:moveTo>
                  <a:lnTo>
                    <a:pt x="385850" y="2776"/>
                  </a:lnTo>
                  <a:lnTo>
                    <a:pt x="383075" y="5552"/>
                  </a:lnTo>
                  <a:lnTo>
                    <a:pt x="383075" y="13882"/>
                  </a:lnTo>
                  <a:lnTo>
                    <a:pt x="385850" y="16658"/>
                  </a:lnTo>
                  <a:lnTo>
                    <a:pt x="396953" y="16658"/>
                  </a:lnTo>
                  <a:lnTo>
                    <a:pt x="399729" y="13882"/>
                  </a:lnTo>
                  <a:lnTo>
                    <a:pt x="399729" y="5552"/>
                  </a:lnTo>
                  <a:lnTo>
                    <a:pt x="396953" y="2776"/>
                  </a:lnTo>
                  <a:close/>
                </a:path>
                <a:path w="1998979" h="19685">
                  <a:moveTo>
                    <a:pt x="391402" y="0"/>
                  </a:moveTo>
                  <a:lnTo>
                    <a:pt x="388626" y="2776"/>
                  </a:lnTo>
                  <a:lnTo>
                    <a:pt x="394177" y="2776"/>
                  </a:lnTo>
                  <a:lnTo>
                    <a:pt x="391402" y="0"/>
                  </a:lnTo>
                  <a:close/>
                </a:path>
                <a:path w="1998979" h="19685">
                  <a:moveTo>
                    <a:pt x="430260" y="16658"/>
                  </a:moveTo>
                  <a:lnTo>
                    <a:pt x="421934" y="16658"/>
                  </a:lnTo>
                  <a:lnTo>
                    <a:pt x="427485" y="19435"/>
                  </a:lnTo>
                  <a:lnTo>
                    <a:pt x="430260" y="16658"/>
                  </a:lnTo>
                  <a:close/>
                </a:path>
                <a:path w="1998979" h="19685">
                  <a:moveTo>
                    <a:pt x="433036" y="2776"/>
                  </a:moveTo>
                  <a:lnTo>
                    <a:pt x="419158" y="2776"/>
                  </a:lnTo>
                  <a:lnTo>
                    <a:pt x="419158" y="16658"/>
                  </a:lnTo>
                  <a:lnTo>
                    <a:pt x="433036" y="16658"/>
                  </a:lnTo>
                  <a:lnTo>
                    <a:pt x="435812" y="13882"/>
                  </a:lnTo>
                  <a:lnTo>
                    <a:pt x="435812" y="5552"/>
                  </a:lnTo>
                  <a:lnTo>
                    <a:pt x="433036" y="2776"/>
                  </a:lnTo>
                  <a:close/>
                </a:path>
                <a:path w="1998979" h="19685">
                  <a:moveTo>
                    <a:pt x="427485" y="0"/>
                  </a:moveTo>
                  <a:lnTo>
                    <a:pt x="421934" y="2776"/>
                  </a:lnTo>
                  <a:lnTo>
                    <a:pt x="430260" y="2776"/>
                  </a:lnTo>
                  <a:lnTo>
                    <a:pt x="427485" y="0"/>
                  </a:lnTo>
                  <a:close/>
                </a:path>
                <a:path w="1998979" h="19685">
                  <a:moveTo>
                    <a:pt x="463568" y="16658"/>
                  </a:moveTo>
                  <a:lnTo>
                    <a:pt x="458017" y="16658"/>
                  </a:lnTo>
                  <a:lnTo>
                    <a:pt x="460792" y="19435"/>
                  </a:lnTo>
                  <a:lnTo>
                    <a:pt x="463568" y="16658"/>
                  </a:lnTo>
                  <a:close/>
                </a:path>
                <a:path w="1998979" h="19685">
                  <a:moveTo>
                    <a:pt x="466344" y="2776"/>
                  </a:moveTo>
                  <a:lnTo>
                    <a:pt x="455241" y="2776"/>
                  </a:lnTo>
                  <a:lnTo>
                    <a:pt x="452465" y="5552"/>
                  </a:lnTo>
                  <a:lnTo>
                    <a:pt x="452465" y="13882"/>
                  </a:lnTo>
                  <a:lnTo>
                    <a:pt x="455241" y="16658"/>
                  </a:lnTo>
                  <a:lnTo>
                    <a:pt x="466344" y="16658"/>
                  </a:lnTo>
                  <a:lnTo>
                    <a:pt x="469119" y="13882"/>
                  </a:lnTo>
                  <a:lnTo>
                    <a:pt x="469119" y="5552"/>
                  </a:lnTo>
                  <a:lnTo>
                    <a:pt x="466344" y="2776"/>
                  </a:lnTo>
                  <a:close/>
                </a:path>
                <a:path w="1998979" h="19685">
                  <a:moveTo>
                    <a:pt x="460792" y="0"/>
                  </a:moveTo>
                  <a:lnTo>
                    <a:pt x="458017" y="2776"/>
                  </a:lnTo>
                  <a:lnTo>
                    <a:pt x="463568" y="2776"/>
                  </a:lnTo>
                  <a:lnTo>
                    <a:pt x="460792" y="0"/>
                  </a:lnTo>
                  <a:close/>
                </a:path>
                <a:path w="1998979" h="19685">
                  <a:moveTo>
                    <a:pt x="499651" y="16658"/>
                  </a:moveTo>
                  <a:lnTo>
                    <a:pt x="491324" y="16658"/>
                  </a:lnTo>
                  <a:lnTo>
                    <a:pt x="496876" y="19435"/>
                  </a:lnTo>
                  <a:lnTo>
                    <a:pt x="499651" y="16658"/>
                  </a:lnTo>
                  <a:close/>
                </a:path>
                <a:path w="1998979" h="19685">
                  <a:moveTo>
                    <a:pt x="502427" y="2776"/>
                  </a:moveTo>
                  <a:lnTo>
                    <a:pt x="488549" y="2776"/>
                  </a:lnTo>
                  <a:lnTo>
                    <a:pt x="488549" y="16658"/>
                  </a:lnTo>
                  <a:lnTo>
                    <a:pt x="502427" y="16658"/>
                  </a:lnTo>
                  <a:lnTo>
                    <a:pt x="505202" y="13882"/>
                  </a:lnTo>
                  <a:lnTo>
                    <a:pt x="505202" y="5552"/>
                  </a:lnTo>
                  <a:lnTo>
                    <a:pt x="502427" y="2776"/>
                  </a:lnTo>
                  <a:close/>
                </a:path>
                <a:path w="1998979" h="19685">
                  <a:moveTo>
                    <a:pt x="496876" y="0"/>
                  </a:moveTo>
                  <a:lnTo>
                    <a:pt x="491324" y="2776"/>
                  </a:lnTo>
                  <a:lnTo>
                    <a:pt x="499651" y="2776"/>
                  </a:lnTo>
                  <a:lnTo>
                    <a:pt x="496876" y="0"/>
                  </a:lnTo>
                  <a:close/>
                </a:path>
                <a:path w="1998979" h="19685">
                  <a:moveTo>
                    <a:pt x="533036" y="16658"/>
                  </a:moveTo>
                  <a:lnTo>
                    <a:pt x="527485" y="16658"/>
                  </a:lnTo>
                  <a:lnTo>
                    <a:pt x="530260" y="19435"/>
                  </a:lnTo>
                  <a:lnTo>
                    <a:pt x="533036" y="16658"/>
                  </a:lnTo>
                  <a:close/>
                </a:path>
                <a:path w="1998979" h="19685">
                  <a:moveTo>
                    <a:pt x="535811" y="2776"/>
                  </a:moveTo>
                  <a:lnTo>
                    <a:pt x="524709" y="2776"/>
                  </a:lnTo>
                  <a:lnTo>
                    <a:pt x="521933" y="5552"/>
                  </a:lnTo>
                  <a:lnTo>
                    <a:pt x="521933" y="13882"/>
                  </a:lnTo>
                  <a:lnTo>
                    <a:pt x="524709" y="16658"/>
                  </a:lnTo>
                  <a:lnTo>
                    <a:pt x="535811" y="16658"/>
                  </a:lnTo>
                  <a:lnTo>
                    <a:pt x="538587" y="13882"/>
                  </a:lnTo>
                  <a:lnTo>
                    <a:pt x="538587" y="5552"/>
                  </a:lnTo>
                  <a:lnTo>
                    <a:pt x="535811" y="2776"/>
                  </a:lnTo>
                  <a:close/>
                </a:path>
                <a:path w="1998979" h="19685">
                  <a:moveTo>
                    <a:pt x="530260" y="0"/>
                  </a:moveTo>
                  <a:lnTo>
                    <a:pt x="527485" y="2776"/>
                  </a:lnTo>
                  <a:lnTo>
                    <a:pt x="533036" y="2776"/>
                  </a:lnTo>
                  <a:lnTo>
                    <a:pt x="530260" y="0"/>
                  </a:lnTo>
                  <a:close/>
                </a:path>
                <a:path w="1998979" h="19685">
                  <a:moveTo>
                    <a:pt x="569119" y="16658"/>
                  </a:moveTo>
                  <a:lnTo>
                    <a:pt x="560792" y="16658"/>
                  </a:lnTo>
                  <a:lnTo>
                    <a:pt x="566343" y="19435"/>
                  </a:lnTo>
                  <a:lnTo>
                    <a:pt x="569119" y="16658"/>
                  </a:lnTo>
                  <a:close/>
                </a:path>
                <a:path w="1998979" h="19685">
                  <a:moveTo>
                    <a:pt x="571895" y="2776"/>
                  </a:moveTo>
                  <a:lnTo>
                    <a:pt x="558016" y="2776"/>
                  </a:lnTo>
                  <a:lnTo>
                    <a:pt x="558016" y="16658"/>
                  </a:lnTo>
                  <a:lnTo>
                    <a:pt x="571895" y="16658"/>
                  </a:lnTo>
                  <a:lnTo>
                    <a:pt x="574670" y="13882"/>
                  </a:lnTo>
                  <a:lnTo>
                    <a:pt x="574670" y="5552"/>
                  </a:lnTo>
                  <a:lnTo>
                    <a:pt x="571895" y="2776"/>
                  </a:lnTo>
                  <a:close/>
                </a:path>
                <a:path w="1998979" h="19685">
                  <a:moveTo>
                    <a:pt x="566343" y="0"/>
                  </a:moveTo>
                  <a:lnTo>
                    <a:pt x="560792" y="2776"/>
                  </a:lnTo>
                  <a:lnTo>
                    <a:pt x="569119" y="2776"/>
                  </a:lnTo>
                  <a:lnTo>
                    <a:pt x="566343" y="0"/>
                  </a:lnTo>
                  <a:close/>
                </a:path>
                <a:path w="1998979" h="19685">
                  <a:moveTo>
                    <a:pt x="602426" y="16658"/>
                  </a:moveTo>
                  <a:lnTo>
                    <a:pt x="596875" y="16658"/>
                  </a:lnTo>
                  <a:lnTo>
                    <a:pt x="599651" y="19435"/>
                  </a:lnTo>
                  <a:lnTo>
                    <a:pt x="602426" y="16658"/>
                  </a:lnTo>
                  <a:close/>
                </a:path>
                <a:path w="1998979" h="19685">
                  <a:moveTo>
                    <a:pt x="605202" y="2776"/>
                  </a:moveTo>
                  <a:lnTo>
                    <a:pt x="594100" y="2776"/>
                  </a:lnTo>
                  <a:lnTo>
                    <a:pt x="591324" y="5552"/>
                  </a:lnTo>
                  <a:lnTo>
                    <a:pt x="591324" y="13882"/>
                  </a:lnTo>
                  <a:lnTo>
                    <a:pt x="594100" y="16658"/>
                  </a:lnTo>
                  <a:lnTo>
                    <a:pt x="605202" y="16658"/>
                  </a:lnTo>
                  <a:lnTo>
                    <a:pt x="607978" y="13882"/>
                  </a:lnTo>
                  <a:lnTo>
                    <a:pt x="607978" y="5552"/>
                  </a:lnTo>
                  <a:lnTo>
                    <a:pt x="605202" y="2776"/>
                  </a:lnTo>
                  <a:close/>
                </a:path>
                <a:path w="1998979" h="19685">
                  <a:moveTo>
                    <a:pt x="599651" y="0"/>
                  </a:moveTo>
                  <a:lnTo>
                    <a:pt x="596875" y="2776"/>
                  </a:lnTo>
                  <a:lnTo>
                    <a:pt x="602426" y="2776"/>
                  </a:lnTo>
                  <a:lnTo>
                    <a:pt x="599651" y="0"/>
                  </a:lnTo>
                  <a:close/>
                </a:path>
                <a:path w="1998979" h="19685">
                  <a:moveTo>
                    <a:pt x="638510" y="16658"/>
                  </a:moveTo>
                  <a:lnTo>
                    <a:pt x="630183" y="16658"/>
                  </a:lnTo>
                  <a:lnTo>
                    <a:pt x="635734" y="19435"/>
                  </a:lnTo>
                  <a:lnTo>
                    <a:pt x="638510" y="16658"/>
                  </a:lnTo>
                  <a:close/>
                </a:path>
                <a:path w="1998979" h="19685">
                  <a:moveTo>
                    <a:pt x="641285" y="2776"/>
                  </a:moveTo>
                  <a:lnTo>
                    <a:pt x="627407" y="2776"/>
                  </a:lnTo>
                  <a:lnTo>
                    <a:pt x="627407" y="16658"/>
                  </a:lnTo>
                  <a:lnTo>
                    <a:pt x="641285" y="16658"/>
                  </a:lnTo>
                  <a:lnTo>
                    <a:pt x="644061" y="13882"/>
                  </a:lnTo>
                  <a:lnTo>
                    <a:pt x="644061" y="5552"/>
                  </a:lnTo>
                  <a:lnTo>
                    <a:pt x="641285" y="2776"/>
                  </a:lnTo>
                  <a:close/>
                </a:path>
                <a:path w="1998979" h="19685">
                  <a:moveTo>
                    <a:pt x="635734" y="0"/>
                  </a:moveTo>
                  <a:lnTo>
                    <a:pt x="630183" y="2776"/>
                  </a:lnTo>
                  <a:lnTo>
                    <a:pt x="638510" y="2776"/>
                  </a:lnTo>
                  <a:lnTo>
                    <a:pt x="635734" y="0"/>
                  </a:lnTo>
                  <a:close/>
                </a:path>
                <a:path w="1998979" h="19685">
                  <a:moveTo>
                    <a:pt x="671817" y="16658"/>
                  </a:moveTo>
                  <a:lnTo>
                    <a:pt x="666266" y="16658"/>
                  </a:lnTo>
                  <a:lnTo>
                    <a:pt x="669042" y="19435"/>
                  </a:lnTo>
                  <a:lnTo>
                    <a:pt x="671817" y="16658"/>
                  </a:lnTo>
                  <a:close/>
                </a:path>
                <a:path w="1998979" h="19685">
                  <a:moveTo>
                    <a:pt x="674593" y="2776"/>
                  </a:moveTo>
                  <a:lnTo>
                    <a:pt x="663490" y="2776"/>
                  </a:lnTo>
                  <a:lnTo>
                    <a:pt x="660715" y="5552"/>
                  </a:lnTo>
                  <a:lnTo>
                    <a:pt x="660715" y="13882"/>
                  </a:lnTo>
                  <a:lnTo>
                    <a:pt x="663490" y="16658"/>
                  </a:lnTo>
                  <a:lnTo>
                    <a:pt x="674593" y="16658"/>
                  </a:lnTo>
                  <a:lnTo>
                    <a:pt x="677368" y="13882"/>
                  </a:lnTo>
                  <a:lnTo>
                    <a:pt x="677368" y="5552"/>
                  </a:lnTo>
                  <a:lnTo>
                    <a:pt x="674593" y="2776"/>
                  </a:lnTo>
                  <a:close/>
                </a:path>
                <a:path w="1998979" h="19685">
                  <a:moveTo>
                    <a:pt x="669042" y="0"/>
                  </a:moveTo>
                  <a:lnTo>
                    <a:pt x="666266" y="2776"/>
                  </a:lnTo>
                  <a:lnTo>
                    <a:pt x="671817" y="2776"/>
                  </a:lnTo>
                  <a:lnTo>
                    <a:pt x="669042" y="0"/>
                  </a:lnTo>
                  <a:close/>
                </a:path>
                <a:path w="1998979" h="19685">
                  <a:moveTo>
                    <a:pt x="707900" y="16658"/>
                  </a:moveTo>
                  <a:lnTo>
                    <a:pt x="699573" y="16658"/>
                  </a:lnTo>
                  <a:lnTo>
                    <a:pt x="705125" y="19435"/>
                  </a:lnTo>
                  <a:lnTo>
                    <a:pt x="707900" y="16658"/>
                  </a:lnTo>
                  <a:close/>
                </a:path>
                <a:path w="1998979" h="19685">
                  <a:moveTo>
                    <a:pt x="710676" y="2776"/>
                  </a:moveTo>
                  <a:lnTo>
                    <a:pt x="696798" y="2776"/>
                  </a:lnTo>
                  <a:lnTo>
                    <a:pt x="696798" y="16658"/>
                  </a:lnTo>
                  <a:lnTo>
                    <a:pt x="710676" y="16658"/>
                  </a:lnTo>
                  <a:lnTo>
                    <a:pt x="713452" y="13882"/>
                  </a:lnTo>
                  <a:lnTo>
                    <a:pt x="713452" y="5552"/>
                  </a:lnTo>
                  <a:lnTo>
                    <a:pt x="710676" y="2776"/>
                  </a:lnTo>
                  <a:close/>
                </a:path>
                <a:path w="1998979" h="19685">
                  <a:moveTo>
                    <a:pt x="705125" y="0"/>
                  </a:moveTo>
                  <a:lnTo>
                    <a:pt x="699573" y="2776"/>
                  </a:lnTo>
                  <a:lnTo>
                    <a:pt x="707900" y="2776"/>
                  </a:lnTo>
                  <a:lnTo>
                    <a:pt x="705125" y="0"/>
                  </a:lnTo>
                  <a:close/>
                </a:path>
                <a:path w="1998979" h="19685">
                  <a:moveTo>
                    <a:pt x="741208" y="16658"/>
                  </a:moveTo>
                  <a:lnTo>
                    <a:pt x="735657" y="16658"/>
                  </a:lnTo>
                  <a:lnTo>
                    <a:pt x="738432" y="19435"/>
                  </a:lnTo>
                  <a:lnTo>
                    <a:pt x="741208" y="16658"/>
                  </a:lnTo>
                  <a:close/>
                </a:path>
                <a:path w="1998979" h="19685">
                  <a:moveTo>
                    <a:pt x="743984" y="2776"/>
                  </a:moveTo>
                  <a:lnTo>
                    <a:pt x="732881" y="2776"/>
                  </a:lnTo>
                  <a:lnTo>
                    <a:pt x="730105" y="5552"/>
                  </a:lnTo>
                  <a:lnTo>
                    <a:pt x="730105" y="13882"/>
                  </a:lnTo>
                  <a:lnTo>
                    <a:pt x="732881" y="16658"/>
                  </a:lnTo>
                  <a:lnTo>
                    <a:pt x="743984" y="16658"/>
                  </a:lnTo>
                  <a:lnTo>
                    <a:pt x="746759" y="13882"/>
                  </a:lnTo>
                  <a:lnTo>
                    <a:pt x="746759" y="5552"/>
                  </a:lnTo>
                  <a:lnTo>
                    <a:pt x="743984" y="2776"/>
                  </a:lnTo>
                  <a:close/>
                </a:path>
                <a:path w="1998979" h="19685">
                  <a:moveTo>
                    <a:pt x="738432" y="0"/>
                  </a:moveTo>
                  <a:lnTo>
                    <a:pt x="735657" y="2776"/>
                  </a:lnTo>
                  <a:lnTo>
                    <a:pt x="741208" y="2776"/>
                  </a:lnTo>
                  <a:lnTo>
                    <a:pt x="738432" y="0"/>
                  </a:lnTo>
                  <a:close/>
                </a:path>
                <a:path w="1998979" h="19685">
                  <a:moveTo>
                    <a:pt x="777253" y="16658"/>
                  </a:moveTo>
                  <a:lnTo>
                    <a:pt x="771701" y="16658"/>
                  </a:lnTo>
                  <a:lnTo>
                    <a:pt x="774477" y="19435"/>
                  </a:lnTo>
                  <a:lnTo>
                    <a:pt x="777253" y="16658"/>
                  </a:lnTo>
                  <a:close/>
                </a:path>
                <a:path w="1998979" h="19685">
                  <a:moveTo>
                    <a:pt x="780028" y="2776"/>
                  </a:moveTo>
                  <a:lnTo>
                    <a:pt x="768964" y="2776"/>
                  </a:lnTo>
                  <a:lnTo>
                    <a:pt x="766189" y="5552"/>
                  </a:lnTo>
                  <a:lnTo>
                    <a:pt x="766189" y="13882"/>
                  </a:lnTo>
                  <a:lnTo>
                    <a:pt x="768964" y="16658"/>
                  </a:lnTo>
                  <a:lnTo>
                    <a:pt x="780028" y="16658"/>
                  </a:lnTo>
                  <a:lnTo>
                    <a:pt x="782804" y="13882"/>
                  </a:lnTo>
                  <a:lnTo>
                    <a:pt x="782804" y="5552"/>
                  </a:lnTo>
                  <a:lnTo>
                    <a:pt x="780028" y="2776"/>
                  </a:lnTo>
                  <a:close/>
                </a:path>
                <a:path w="1998979" h="19685">
                  <a:moveTo>
                    <a:pt x="774477" y="0"/>
                  </a:moveTo>
                  <a:lnTo>
                    <a:pt x="771701" y="2776"/>
                  </a:lnTo>
                  <a:lnTo>
                    <a:pt x="777253" y="2776"/>
                  </a:lnTo>
                  <a:lnTo>
                    <a:pt x="774477" y="0"/>
                  </a:lnTo>
                  <a:close/>
                </a:path>
                <a:path w="1998979" h="19685">
                  <a:moveTo>
                    <a:pt x="810560" y="16658"/>
                  </a:moveTo>
                  <a:lnTo>
                    <a:pt x="805009" y="16658"/>
                  </a:lnTo>
                  <a:lnTo>
                    <a:pt x="807784" y="19435"/>
                  </a:lnTo>
                  <a:lnTo>
                    <a:pt x="810560" y="16658"/>
                  </a:lnTo>
                  <a:close/>
                </a:path>
                <a:path w="1998979" h="19685">
                  <a:moveTo>
                    <a:pt x="813336" y="2776"/>
                  </a:moveTo>
                  <a:lnTo>
                    <a:pt x="802233" y="2776"/>
                  </a:lnTo>
                  <a:lnTo>
                    <a:pt x="799458" y="5552"/>
                  </a:lnTo>
                  <a:lnTo>
                    <a:pt x="799458" y="13882"/>
                  </a:lnTo>
                  <a:lnTo>
                    <a:pt x="802233" y="16658"/>
                  </a:lnTo>
                  <a:lnTo>
                    <a:pt x="813336" y="16658"/>
                  </a:lnTo>
                  <a:lnTo>
                    <a:pt x="816111" y="13882"/>
                  </a:lnTo>
                  <a:lnTo>
                    <a:pt x="816111" y="5552"/>
                  </a:lnTo>
                  <a:lnTo>
                    <a:pt x="813336" y="2776"/>
                  </a:lnTo>
                  <a:close/>
                </a:path>
                <a:path w="1998979" h="19685">
                  <a:moveTo>
                    <a:pt x="807784" y="0"/>
                  </a:moveTo>
                  <a:lnTo>
                    <a:pt x="805009" y="2776"/>
                  </a:lnTo>
                  <a:lnTo>
                    <a:pt x="810560" y="2776"/>
                  </a:lnTo>
                  <a:lnTo>
                    <a:pt x="807784" y="0"/>
                  </a:lnTo>
                  <a:close/>
                </a:path>
                <a:path w="1998979" h="19685">
                  <a:moveTo>
                    <a:pt x="846759" y="16658"/>
                  </a:moveTo>
                  <a:lnTo>
                    <a:pt x="841208" y="16658"/>
                  </a:lnTo>
                  <a:lnTo>
                    <a:pt x="843983" y="19435"/>
                  </a:lnTo>
                  <a:lnTo>
                    <a:pt x="846759" y="16658"/>
                  </a:lnTo>
                  <a:close/>
                </a:path>
                <a:path w="1998979" h="19685">
                  <a:moveTo>
                    <a:pt x="849534" y="2776"/>
                  </a:moveTo>
                  <a:lnTo>
                    <a:pt x="838316" y="2776"/>
                  </a:lnTo>
                  <a:lnTo>
                    <a:pt x="835541" y="5552"/>
                  </a:lnTo>
                  <a:lnTo>
                    <a:pt x="835541" y="13882"/>
                  </a:lnTo>
                  <a:lnTo>
                    <a:pt x="838316" y="16658"/>
                  </a:lnTo>
                  <a:lnTo>
                    <a:pt x="849534" y="16658"/>
                  </a:lnTo>
                  <a:lnTo>
                    <a:pt x="852310" y="13882"/>
                  </a:lnTo>
                  <a:lnTo>
                    <a:pt x="852310" y="5552"/>
                  </a:lnTo>
                  <a:lnTo>
                    <a:pt x="849534" y="2776"/>
                  </a:lnTo>
                  <a:close/>
                </a:path>
                <a:path w="1998979" h="19685">
                  <a:moveTo>
                    <a:pt x="843983" y="0"/>
                  </a:moveTo>
                  <a:lnTo>
                    <a:pt x="841208" y="2776"/>
                  </a:lnTo>
                  <a:lnTo>
                    <a:pt x="846759" y="2776"/>
                  </a:lnTo>
                  <a:lnTo>
                    <a:pt x="843983" y="0"/>
                  </a:lnTo>
                  <a:close/>
                </a:path>
                <a:path w="1998979" h="19685">
                  <a:moveTo>
                    <a:pt x="880066" y="16658"/>
                  </a:moveTo>
                  <a:lnTo>
                    <a:pt x="874515" y="16658"/>
                  </a:lnTo>
                  <a:lnTo>
                    <a:pt x="877291" y="19435"/>
                  </a:lnTo>
                  <a:lnTo>
                    <a:pt x="880066" y="16658"/>
                  </a:lnTo>
                  <a:close/>
                </a:path>
                <a:path w="1998979" h="19685">
                  <a:moveTo>
                    <a:pt x="882842" y="2776"/>
                  </a:moveTo>
                  <a:lnTo>
                    <a:pt x="871740" y="2776"/>
                  </a:lnTo>
                  <a:lnTo>
                    <a:pt x="868964" y="5552"/>
                  </a:lnTo>
                  <a:lnTo>
                    <a:pt x="868964" y="13882"/>
                  </a:lnTo>
                  <a:lnTo>
                    <a:pt x="871740" y="16658"/>
                  </a:lnTo>
                  <a:lnTo>
                    <a:pt x="882842" y="16658"/>
                  </a:lnTo>
                  <a:lnTo>
                    <a:pt x="885618" y="13882"/>
                  </a:lnTo>
                  <a:lnTo>
                    <a:pt x="885618" y="5552"/>
                  </a:lnTo>
                  <a:lnTo>
                    <a:pt x="882842" y="2776"/>
                  </a:lnTo>
                  <a:close/>
                </a:path>
                <a:path w="1998979" h="19685">
                  <a:moveTo>
                    <a:pt x="877291" y="0"/>
                  </a:moveTo>
                  <a:lnTo>
                    <a:pt x="874515" y="2776"/>
                  </a:lnTo>
                  <a:lnTo>
                    <a:pt x="880066" y="2776"/>
                  </a:lnTo>
                  <a:lnTo>
                    <a:pt x="877291" y="0"/>
                  </a:lnTo>
                  <a:close/>
                </a:path>
                <a:path w="1998979" h="19685">
                  <a:moveTo>
                    <a:pt x="916150" y="16658"/>
                  </a:moveTo>
                  <a:lnTo>
                    <a:pt x="910598" y="16658"/>
                  </a:lnTo>
                  <a:lnTo>
                    <a:pt x="913374" y="19435"/>
                  </a:lnTo>
                  <a:lnTo>
                    <a:pt x="916150" y="16658"/>
                  </a:lnTo>
                  <a:close/>
                </a:path>
                <a:path w="1998979" h="19685">
                  <a:moveTo>
                    <a:pt x="918925" y="2776"/>
                  </a:moveTo>
                  <a:lnTo>
                    <a:pt x="907823" y="2776"/>
                  </a:lnTo>
                  <a:lnTo>
                    <a:pt x="905047" y="5552"/>
                  </a:lnTo>
                  <a:lnTo>
                    <a:pt x="905047" y="13882"/>
                  </a:lnTo>
                  <a:lnTo>
                    <a:pt x="907823" y="16658"/>
                  </a:lnTo>
                  <a:lnTo>
                    <a:pt x="918925" y="16658"/>
                  </a:lnTo>
                  <a:lnTo>
                    <a:pt x="921662" y="13882"/>
                  </a:lnTo>
                  <a:lnTo>
                    <a:pt x="921662" y="5552"/>
                  </a:lnTo>
                  <a:lnTo>
                    <a:pt x="918925" y="2776"/>
                  </a:lnTo>
                  <a:close/>
                </a:path>
                <a:path w="1998979" h="19685">
                  <a:moveTo>
                    <a:pt x="913374" y="0"/>
                  </a:moveTo>
                  <a:lnTo>
                    <a:pt x="910598" y="2776"/>
                  </a:lnTo>
                  <a:lnTo>
                    <a:pt x="916150" y="2776"/>
                  </a:lnTo>
                  <a:lnTo>
                    <a:pt x="913374" y="0"/>
                  </a:lnTo>
                  <a:close/>
                </a:path>
                <a:path w="1998979" h="19685">
                  <a:moveTo>
                    <a:pt x="949419" y="16658"/>
                  </a:moveTo>
                  <a:lnTo>
                    <a:pt x="943867" y="16658"/>
                  </a:lnTo>
                  <a:lnTo>
                    <a:pt x="946643" y="19435"/>
                  </a:lnTo>
                  <a:lnTo>
                    <a:pt x="949419" y="16658"/>
                  </a:lnTo>
                  <a:close/>
                </a:path>
                <a:path w="1998979" h="19685">
                  <a:moveTo>
                    <a:pt x="952194" y="2776"/>
                  </a:moveTo>
                  <a:lnTo>
                    <a:pt x="941092" y="2776"/>
                  </a:lnTo>
                  <a:lnTo>
                    <a:pt x="938316" y="5552"/>
                  </a:lnTo>
                  <a:lnTo>
                    <a:pt x="938316" y="13882"/>
                  </a:lnTo>
                  <a:lnTo>
                    <a:pt x="941092" y="16658"/>
                  </a:lnTo>
                  <a:lnTo>
                    <a:pt x="952194" y="16658"/>
                  </a:lnTo>
                  <a:lnTo>
                    <a:pt x="954970" y="13882"/>
                  </a:lnTo>
                  <a:lnTo>
                    <a:pt x="954970" y="5552"/>
                  </a:lnTo>
                  <a:lnTo>
                    <a:pt x="952194" y="2776"/>
                  </a:lnTo>
                  <a:close/>
                </a:path>
                <a:path w="1998979" h="19685">
                  <a:moveTo>
                    <a:pt x="946643" y="0"/>
                  </a:moveTo>
                  <a:lnTo>
                    <a:pt x="943867" y="2776"/>
                  </a:lnTo>
                  <a:lnTo>
                    <a:pt x="949419" y="2776"/>
                  </a:lnTo>
                  <a:lnTo>
                    <a:pt x="946643" y="0"/>
                  </a:lnTo>
                  <a:close/>
                </a:path>
                <a:path w="1998979" h="19685">
                  <a:moveTo>
                    <a:pt x="985502" y="16658"/>
                  </a:moveTo>
                  <a:lnTo>
                    <a:pt x="979950" y="16658"/>
                  </a:lnTo>
                  <a:lnTo>
                    <a:pt x="982726" y="19435"/>
                  </a:lnTo>
                  <a:lnTo>
                    <a:pt x="985502" y="16658"/>
                  </a:lnTo>
                  <a:close/>
                </a:path>
                <a:path w="1998979" h="19685">
                  <a:moveTo>
                    <a:pt x="988277" y="2776"/>
                  </a:moveTo>
                  <a:lnTo>
                    <a:pt x="977175" y="2776"/>
                  </a:lnTo>
                  <a:lnTo>
                    <a:pt x="974399" y="5552"/>
                  </a:lnTo>
                  <a:lnTo>
                    <a:pt x="974399" y="13882"/>
                  </a:lnTo>
                  <a:lnTo>
                    <a:pt x="977175" y="16658"/>
                  </a:lnTo>
                  <a:lnTo>
                    <a:pt x="988277" y="16658"/>
                  </a:lnTo>
                  <a:lnTo>
                    <a:pt x="991053" y="13882"/>
                  </a:lnTo>
                  <a:lnTo>
                    <a:pt x="991053" y="5552"/>
                  </a:lnTo>
                  <a:lnTo>
                    <a:pt x="988277" y="2776"/>
                  </a:lnTo>
                  <a:close/>
                </a:path>
                <a:path w="1998979" h="19685">
                  <a:moveTo>
                    <a:pt x="982726" y="0"/>
                  </a:moveTo>
                  <a:lnTo>
                    <a:pt x="979950" y="2776"/>
                  </a:lnTo>
                  <a:lnTo>
                    <a:pt x="985502" y="2776"/>
                  </a:lnTo>
                  <a:lnTo>
                    <a:pt x="982726" y="0"/>
                  </a:lnTo>
                  <a:close/>
                </a:path>
                <a:path w="1998979" h="19685">
                  <a:moveTo>
                    <a:pt x="1018809" y="16658"/>
                  </a:moveTo>
                  <a:lnTo>
                    <a:pt x="1013258" y="16658"/>
                  </a:lnTo>
                  <a:lnTo>
                    <a:pt x="1016034" y="19435"/>
                  </a:lnTo>
                  <a:lnTo>
                    <a:pt x="1018809" y="16658"/>
                  </a:lnTo>
                  <a:close/>
                </a:path>
                <a:path w="1998979" h="19685">
                  <a:moveTo>
                    <a:pt x="1021585" y="2776"/>
                  </a:moveTo>
                  <a:lnTo>
                    <a:pt x="1010482" y="2776"/>
                  </a:lnTo>
                  <a:lnTo>
                    <a:pt x="1007707" y="5552"/>
                  </a:lnTo>
                  <a:lnTo>
                    <a:pt x="1007707" y="13882"/>
                  </a:lnTo>
                  <a:lnTo>
                    <a:pt x="1010482" y="16658"/>
                  </a:lnTo>
                  <a:lnTo>
                    <a:pt x="1021585" y="16658"/>
                  </a:lnTo>
                  <a:lnTo>
                    <a:pt x="1024361" y="13882"/>
                  </a:lnTo>
                  <a:lnTo>
                    <a:pt x="1024361" y="5552"/>
                  </a:lnTo>
                  <a:lnTo>
                    <a:pt x="1021585" y="2776"/>
                  </a:lnTo>
                  <a:close/>
                </a:path>
                <a:path w="1998979" h="19685">
                  <a:moveTo>
                    <a:pt x="1016034" y="0"/>
                  </a:moveTo>
                  <a:lnTo>
                    <a:pt x="1013258" y="2776"/>
                  </a:lnTo>
                  <a:lnTo>
                    <a:pt x="1018809" y="2776"/>
                  </a:lnTo>
                  <a:lnTo>
                    <a:pt x="1016034" y="0"/>
                  </a:lnTo>
                  <a:close/>
                </a:path>
                <a:path w="1998979" h="19685">
                  <a:moveTo>
                    <a:pt x="1054892" y="16658"/>
                  </a:moveTo>
                  <a:lnTo>
                    <a:pt x="1049341" y="16658"/>
                  </a:lnTo>
                  <a:lnTo>
                    <a:pt x="1052117" y="19435"/>
                  </a:lnTo>
                  <a:lnTo>
                    <a:pt x="1054892" y="16658"/>
                  </a:lnTo>
                  <a:close/>
                </a:path>
                <a:path w="1998979" h="19685">
                  <a:moveTo>
                    <a:pt x="1057668" y="2776"/>
                  </a:moveTo>
                  <a:lnTo>
                    <a:pt x="1046566" y="2776"/>
                  </a:lnTo>
                  <a:lnTo>
                    <a:pt x="1043790" y="5552"/>
                  </a:lnTo>
                  <a:lnTo>
                    <a:pt x="1043790" y="13882"/>
                  </a:lnTo>
                  <a:lnTo>
                    <a:pt x="1046566" y="16658"/>
                  </a:lnTo>
                  <a:lnTo>
                    <a:pt x="1057668" y="16658"/>
                  </a:lnTo>
                  <a:lnTo>
                    <a:pt x="1060444" y="13882"/>
                  </a:lnTo>
                  <a:lnTo>
                    <a:pt x="1060444" y="5552"/>
                  </a:lnTo>
                  <a:lnTo>
                    <a:pt x="1057668" y="2776"/>
                  </a:lnTo>
                  <a:close/>
                </a:path>
                <a:path w="1998979" h="19685">
                  <a:moveTo>
                    <a:pt x="1052117" y="0"/>
                  </a:moveTo>
                  <a:lnTo>
                    <a:pt x="1049341" y="2776"/>
                  </a:lnTo>
                  <a:lnTo>
                    <a:pt x="1054892" y="2776"/>
                  </a:lnTo>
                  <a:lnTo>
                    <a:pt x="1052117" y="0"/>
                  </a:lnTo>
                  <a:close/>
                </a:path>
                <a:path w="1998979" h="19685">
                  <a:moveTo>
                    <a:pt x="1088200" y="16658"/>
                  </a:moveTo>
                  <a:lnTo>
                    <a:pt x="1082649" y="16658"/>
                  </a:lnTo>
                  <a:lnTo>
                    <a:pt x="1085424" y="19435"/>
                  </a:lnTo>
                  <a:lnTo>
                    <a:pt x="1088200" y="16658"/>
                  </a:lnTo>
                  <a:close/>
                </a:path>
                <a:path w="1998979" h="19685">
                  <a:moveTo>
                    <a:pt x="1090976" y="2776"/>
                  </a:moveTo>
                  <a:lnTo>
                    <a:pt x="1079873" y="2776"/>
                  </a:lnTo>
                  <a:lnTo>
                    <a:pt x="1077097" y="5552"/>
                  </a:lnTo>
                  <a:lnTo>
                    <a:pt x="1077097" y="13882"/>
                  </a:lnTo>
                  <a:lnTo>
                    <a:pt x="1079873" y="16658"/>
                  </a:lnTo>
                  <a:lnTo>
                    <a:pt x="1090976" y="16658"/>
                  </a:lnTo>
                  <a:lnTo>
                    <a:pt x="1093751" y="13882"/>
                  </a:lnTo>
                  <a:lnTo>
                    <a:pt x="1093751" y="5552"/>
                  </a:lnTo>
                  <a:lnTo>
                    <a:pt x="1090976" y="2776"/>
                  </a:lnTo>
                  <a:close/>
                </a:path>
                <a:path w="1998979" h="19685">
                  <a:moveTo>
                    <a:pt x="1085424" y="0"/>
                  </a:moveTo>
                  <a:lnTo>
                    <a:pt x="1082649" y="2776"/>
                  </a:lnTo>
                  <a:lnTo>
                    <a:pt x="1088200" y="2776"/>
                  </a:lnTo>
                  <a:lnTo>
                    <a:pt x="1085424" y="0"/>
                  </a:lnTo>
                  <a:close/>
                </a:path>
                <a:path w="1998979" h="19685">
                  <a:moveTo>
                    <a:pt x="1124283" y="16658"/>
                  </a:moveTo>
                  <a:lnTo>
                    <a:pt x="1118732" y="16658"/>
                  </a:lnTo>
                  <a:lnTo>
                    <a:pt x="1121508" y="19435"/>
                  </a:lnTo>
                  <a:lnTo>
                    <a:pt x="1124283" y="16658"/>
                  </a:lnTo>
                  <a:close/>
                </a:path>
                <a:path w="1998979" h="19685">
                  <a:moveTo>
                    <a:pt x="1127059" y="2776"/>
                  </a:moveTo>
                  <a:lnTo>
                    <a:pt x="1115956" y="2776"/>
                  </a:lnTo>
                  <a:lnTo>
                    <a:pt x="1113181" y="5552"/>
                  </a:lnTo>
                  <a:lnTo>
                    <a:pt x="1113181" y="13882"/>
                  </a:lnTo>
                  <a:lnTo>
                    <a:pt x="1115956" y="16658"/>
                  </a:lnTo>
                  <a:lnTo>
                    <a:pt x="1127059" y="16658"/>
                  </a:lnTo>
                  <a:lnTo>
                    <a:pt x="1129834" y="13882"/>
                  </a:lnTo>
                  <a:lnTo>
                    <a:pt x="1129834" y="5552"/>
                  </a:lnTo>
                  <a:lnTo>
                    <a:pt x="1127059" y="2776"/>
                  </a:lnTo>
                  <a:close/>
                </a:path>
                <a:path w="1998979" h="19685">
                  <a:moveTo>
                    <a:pt x="1121508" y="0"/>
                  </a:moveTo>
                  <a:lnTo>
                    <a:pt x="1118732" y="2776"/>
                  </a:lnTo>
                  <a:lnTo>
                    <a:pt x="1124283" y="2776"/>
                  </a:lnTo>
                  <a:lnTo>
                    <a:pt x="1121508" y="0"/>
                  </a:lnTo>
                  <a:close/>
                </a:path>
                <a:path w="1998979" h="19685">
                  <a:moveTo>
                    <a:pt x="1157591" y="16658"/>
                  </a:moveTo>
                  <a:lnTo>
                    <a:pt x="1152039" y="16658"/>
                  </a:lnTo>
                  <a:lnTo>
                    <a:pt x="1154815" y="19435"/>
                  </a:lnTo>
                  <a:lnTo>
                    <a:pt x="1157591" y="16658"/>
                  </a:lnTo>
                  <a:close/>
                </a:path>
                <a:path w="1998979" h="19685">
                  <a:moveTo>
                    <a:pt x="1160366" y="2776"/>
                  </a:moveTo>
                  <a:lnTo>
                    <a:pt x="1149264" y="2776"/>
                  </a:lnTo>
                  <a:lnTo>
                    <a:pt x="1146488" y="5552"/>
                  </a:lnTo>
                  <a:lnTo>
                    <a:pt x="1146488" y="13882"/>
                  </a:lnTo>
                  <a:lnTo>
                    <a:pt x="1149264" y="16658"/>
                  </a:lnTo>
                  <a:lnTo>
                    <a:pt x="1160366" y="16658"/>
                  </a:lnTo>
                  <a:lnTo>
                    <a:pt x="1163219" y="13882"/>
                  </a:lnTo>
                  <a:lnTo>
                    <a:pt x="1163219" y="5552"/>
                  </a:lnTo>
                  <a:lnTo>
                    <a:pt x="1160366" y="2776"/>
                  </a:lnTo>
                  <a:close/>
                </a:path>
                <a:path w="1998979" h="19685">
                  <a:moveTo>
                    <a:pt x="1154815" y="0"/>
                  </a:moveTo>
                  <a:lnTo>
                    <a:pt x="1152039" y="2776"/>
                  </a:lnTo>
                  <a:lnTo>
                    <a:pt x="1157591" y="2776"/>
                  </a:lnTo>
                  <a:lnTo>
                    <a:pt x="1154815" y="0"/>
                  </a:lnTo>
                  <a:close/>
                </a:path>
                <a:path w="1998979" h="19685">
                  <a:moveTo>
                    <a:pt x="1193751" y="16658"/>
                  </a:moveTo>
                  <a:lnTo>
                    <a:pt x="1188200" y="16658"/>
                  </a:lnTo>
                  <a:lnTo>
                    <a:pt x="1190975" y="19435"/>
                  </a:lnTo>
                  <a:lnTo>
                    <a:pt x="1193751" y="16658"/>
                  </a:lnTo>
                  <a:close/>
                </a:path>
                <a:path w="1998979" h="19685">
                  <a:moveTo>
                    <a:pt x="1196527" y="2776"/>
                  </a:moveTo>
                  <a:lnTo>
                    <a:pt x="1185424" y="2776"/>
                  </a:lnTo>
                  <a:lnTo>
                    <a:pt x="1182648" y="5552"/>
                  </a:lnTo>
                  <a:lnTo>
                    <a:pt x="1182648" y="13882"/>
                  </a:lnTo>
                  <a:lnTo>
                    <a:pt x="1185424" y="16658"/>
                  </a:lnTo>
                  <a:lnTo>
                    <a:pt x="1196527" y="16658"/>
                  </a:lnTo>
                  <a:lnTo>
                    <a:pt x="1199302" y="13882"/>
                  </a:lnTo>
                  <a:lnTo>
                    <a:pt x="1199302" y="5552"/>
                  </a:lnTo>
                  <a:lnTo>
                    <a:pt x="1196527" y="2776"/>
                  </a:lnTo>
                  <a:close/>
                </a:path>
                <a:path w="1998979" h="19685">
                  <a:moveTo>
                    <a:pt x="1190975" y="0"/>
                  </a:moveTo>
                  <a:lnTo>
                    <a:pt x="1188200" y="2776"/>
                  </a:lnTo>
                  <a:lnTo>
                    <a:pt x="1193751" y="2776"/>
                  </a:lnTo>
                  <a:lnTo>
                    <a:pt x="1190975" y="0"/>
                  </a:lnTo>
                  <a:close/>
                </a:path>
                <a:path w="1998979" h="19685">
                  <a:moveTo>
                    <a:pt x="1227058" y="16658"/>
                  </a:moveTo>
                  <a:lnTo>
                    <a:pt x="1221507" y="16658"/>
                  </a:lnTo>
                  <a:lnTo>
                    <a:pt x="1224283" y="19435"/>
                  </a:lnTo>
                  <a:lnTo>
                    <a:pt x="1227058" y="16658"/>
                  </a:lnTo>
                  <a:close/>
                </a:path>
                <a:path w="1998979" h="19685">
                  <a:moveTo>
                    <a:pt x="1229834" y="2776"/>
                  </a:moveTo>
                  <a:lnTo>
                    <a:pt x="1218732" y="2776"/>
                  </a:lnTo>
                  <a:lnTo>
                    <a:pt x="1215956" y="5552"/>
                  </a:lnTo>
                  <a:lnTo>
                    <a:pt x="1215956" y="13882"/>
                  </a:lnTo>
                  <a:lnTo>
                    <a:pt x="1218732" y="16658"/>
                  </a:lnTo>
                  <a:lnTo>
                    <a:pt x="1229834" y="16658"/>
                  </a:lnTo>
                  <a:lnTo>
                    <a:pt x="1232610" y="13882"/>
                  </a:lnTo>
                  <a:lnTo>
                    <a:pt x="1232610" y="5552"/>
                  </a:lnTo>
                  <a:lnTo>
                    <a:pt x="1229834" y="2776"/>
                  </a:lnTo>
                  <a:close/>
                </a:path>
                <a:path w="1998979" h="19685">
                  <a:moveTo>
                    <a:pt x="1224283" y="0"/>
                  </a:moveTo>
                  <a:lnTo>
                    <a:pt x="1221507" y="2776"/>
                  </a:lnTo>
                  <a:lnTo>
                    <a:pt x="1227058" y="2776"/>
                  </a:lnTo>
                  <a:lnTo>
                    <a:pt x="1224283" y="0"/>
                  </a:lnTo>
                  <a:close/>
                </a:path>
                <a:path w="1998979" h="19685">
                  <a:moveTo>
                    <a:pt x="1263142" y="16658"/>
                  </a:moveTo>
                  <a:lnTo>
                    <a:pt x="1257590" y="16658"/>
                  </a:lnTo>
                  <a:lnTo>
                    <a:pt x="1260366" y="19435"/>
                  </a:lnTo>
                  <a:lnTo>
                    <a:pt x="1263142" y="16658"/>
                  </a:lnTo>
                  <a:close/>
                </a:path>
                <a:path w="1998979" h="19685">
                  <a:moveTo>
                    <a:pt x="1265917" y="2776"/>
                  </a:moveTo>
                  <a:lnTo>
                    <a:pt x="1254815" y="2776"/>
                  </a:lnTo>
                  <a:lnTo>
                    <a:pt x="1252039" y="5552"/>
                  </a:lnTo>
                  <a:lnTo>
                    <a:pt x="1252039" y="13882"/>
                  </a:lnTo>
                  <a:lnTo>
                    <a:pt x="1254815" y="16658"/>
                  </a:lnTo>
                  <a:lnTo>
                    <a:pt x="1265917" y="16658"/>
                  </a:lnTo>
                  <a:lnTo>
                    <a:pt x="1268693" y="13882"/>
                  </a:lnTo>
                  <a:lnTo>
                    <a:pt x="1268693" y="5552"/>
                  </a:lnTo>
                  <a:lnTo>
                    <a:pt x="1265917" y="2776"/>
                  </a:lnTo>
                  <a:close/>
                </a:path>
                <a:path w="1998979" h="19685">
                  <a:moveTo>
                    <a:pt x="1260366" y="0"/>
                  </a:moveTo>
                  <a:lnTo>
                    <a:pt x="1257590" y="2776"/>
                  </a:lnTo>
                  <a:lnTo>
                    <a:pt x="1263142" y="2776"/>
                  </a:lnTo>
                  <a:lnTo>
                    <a:pt x="1260366" y="0"/>
                  </a:lnTo>
                  <a:close/>
                </a:path>
                <a:path w="1998979" h="19685">
                  <a:moveTo>
                    <a:pt x="1296449" y="16658"/>
                  </a:moveTo>
                  <a:lnTo>
                    <a:pt x="1290898" y="16658"/>
                  </a:lnTo>
                  <a:lnTo>
                    <a:pt x="1293674" y="19435"/>
                  </a:lnTo>
                  <a:lnTo>
                    <a:pt x="1296449" y="16658"/>
                  </a:lnTo>
                  <a:close/>
                </a:path>
                <a:path w="1998979" h="19685">
                  <a:moveTo>
                    <a:pt x="1299225" y="2776"/>
                  </a:moveTo>
                  <a:lnTo>
                    <a:pt x="1288122" y="2776"/>
                  </a:lnTo>
                  <a:lnTo>
                    <a:pt x="1285347" y="5552"/>
                  </a:lnTo>
                  <a:lnTo>
                    <a:pt x="1285347" y="13882"/>
                  </a:lnTo>
                  <a:lnTo>
                    <a:pt x="1288122" y="16658"/>
                  </a:lnTo>
                  <a:lnTo>
                    <a:pt x="1299225" y="16658"/>
                  </a:lnTo>
                  <a:lnTo>
                    <a:pt x="1302000" y="13882"/>
                  </a:lnTo>
                  <a:lnTo>
                    <a:pt x="1302000" y="5552"/>
                  </a:lnTo>
                  <a:lnTo>
                    <a:pt x="1299225" y="2776"/>
                  </a:lnTo>
                  <a:close/>
                </a:path>
                <a:path w="1998979" h="19685">
                  <a:moveTo>
                    <a:pt x="1293674" y="0"/>
                  </a:moveTo>
                  <a:lnTo>
                    <a:pt x="1290898" y="2776"/>
                  </a:lnTo>
                  <a:lnTo>
                    <a:pt x="1296449" y="2776"/>
                  </a:lnTo>
                  <a:lnTo>
                    <a:pt x="1293674" y="0"/>
                  </a:lnTo>
                  <a:close/>
                </a:path>
                <a:path w="1998979" h="19685">
                  <a:moveTo>
                    <a:pt x="1332532" y="16658"/>
                  </a:moveTo>
                  <a:lnTo>
                    <a:pt x="1326981" y="16658"/>
                  </a:lnTo>
                  <a:lnTo>
                    <a:pt x="1329757" y="19435"/>
                  </a:lnTo>
                  <a:lnTo>
                    <a:pt x="1332532" y="16658"/>
                  </a:lnTo>
                  <a:close/>
                </a:path>
                <a:path w="1998979" h="19685">
                  <a:moveTo>
                    <a:pt x="1335308" y="2776"/>
                  </a:moveTo>
                  <a:lnTo>
                    <a:pt x="1324205" y="2776"/>
                  </a:lnTo>
                  <a:lnTo>
                    <a:pt x="1321430" y="5552"/>
                  </a:lnTo>
                  <a:lnTo>
                    <a:pt x="1321430" y="13882"/>
                  </a:lnTo>
                  <a:lnTo>
                    <a:pt x="1324205" y="16658"/>
                  </a:lnTo>
                  <a:lnTo>
                    <a:pt x="1335308" y="16658"/>
                  </a:lnTo>
                  <a:lnTo>
                    <a:pt x="1338084" y="13882"/>
                  </a:lnTo>
                  <a:lnTo>
                    <a:pt x="1338084" y="5552"/>
                  </a:lnTo>
                  <a:lnTo>
                    <a:pt x="1335308" y="2776"/>
                  </a:lnTo>
                  <a:close/>
                </a:path>
                <a:path w="1998979" h="19685">
                  <a:moveTo>
                    <a:pt x="1329757" y="0"/>
                  </a:moveTo>
                  <a:lnTo>
                    <a:pt x="1326981" y="2776"/>
                  </a:lnTo>
                  <a:lnTo>
                    <a:pt x="1332532" y="2776"/>
                  </a:lnTo>
                  <a:lnTo>
                    <a:pt x="1329757" y="0"/>
                  </a:lnTo>
                  <a:close/>
                </a:path>
                <a:path w="1998979" h="19685">
                  <a:moveTo>
                    <a:pt x="1365840" y="16658"/>
                  </a:moveTo>
                  <a:lnTo>
                    <a:pt x="1360289" y="16658"/>
                  </a:lnTo>
                  <a:lnTo>
                    <a:pt x="1363064" y="19435"/>
                  </a:lnTo>
                  <a:lnTo>
                    <a:pt x="1365840" y="16658"/>
                  </a:lnTo>
                  <a:close/>
                </a:path>
                <a:path w="1998979" h="19685">
                  <a:moveTo>
                    <a:pt x="1368616" y="2776"/>
                  </a:moveTo>
                  <a:lnTo>
                    <a:pt x="1357513" y="2776"/>
                  </a:lnTo>
                  <a:lnTo>
                    <a:pt x="1354737" y="5552"/>
                  </a:lnTo>
                  <a:lnTo>
                    <a:pt x="1354737" y="13882"/>
                  </a:lnTo>
                  <a:lnTo>
                    <a:pt x="1357513" y="16658"/>
                  </a:lnTo>
                  <a:lnTo>
                    <a:pt x="1368616" y="16658"/>
                  </a:lnTo>
                  <a:lnTo>
                    <a:pt x="1371391" y="13882"/>
                  </a:lnTo>
                  <a:lnTo>
                    <a:pt x="1371391" y="5552"/>
                  </a:lnTo>
                  <a:lnTo>
                    <a:pt x="1368616" y="2776"/>
                  </a:lnTo>
                  <a:close/>
                </a:path>
                <a:path w="1998979" h="19685">
                  <a:moveTo>
                    <a:pt x="1363064" y="0"/>
                  </a:moveTo>
                  <a:lnTo>
                    <a:pt x="1360289" y="2776"/>
                  </a:lnTo>
                  <a:lnTo>
                    <a:pt x="1365840" y="2776"/>
                  </a:lnTo>
                  <a:lnTo>
                    <a:pt x="1363064" y="0"/>
                  </a:lnTo>
                  <a:close/>
                </a:path>
                <a:path w="1998979" h="19685">
                  <a:moveTo>
                    <a:pt x="1401885" y="16658"/>
                  </a:moveTo>
                  <a:lnTo>
                    <a:pt x="1396333" y="16658"/>
                  </a:lnTo>
                  <a:lnTo>
                    <a:pt x="1399109" y="19435"/>
                  </a:lnTo>
                  <a:lnTo>
                    <a:pt x="1401885" y="16658"/>
                  </a:lnTo>
                  <a:close/>
                </a:path>
                <a:path w="1998979" h="19685">
                  <a:moveTo>
                    <a:pt x="1404660" y="2776"/>
                  </a:moveTo>
                  <a:lnTo>
                    <a:pt x="1393558" y="2776"/>
                  </a:lnTo>
                  <a:lnTo>
                    <a:pt x="1390782" y="5552"/>
                  </a:lnTo>
                  <a:lnTo>
                    <a:pt x="1390782" y="13882"/>
                  </a:lnTo>
                  <a:lnTo>
                    <a:pt x="1393558" y="16658"/>
                  </a:lnTo>
                  <a:lnTo>
                    <a:pt x="1404660" y="16658"/>
                  </a:lnTo>
                  <a:lnTo>
                    <a:pt x="1407436" y="13882"/>
                  </a:lnTo>
                  <a:lnTo>
                    <a:pt x="1407436" y="5552"/>
                  </a:lnTo>
                  <a:lnTo>
                    <a:pt x="1404660" y="2776"/>
                  </a:lnTo>
                  <a:close/>
                </a:path>
                <a:path w="1998979" h="19685">
                  <a:moveTo>
                    <a:pt x="1399109" y="0"/>
                  </a:moveTo>
                  <a:lnTo>
                    <a:pt x="1396333" y="2776"/>
                  </a:lnTo>
                  <a:lnTo>
                    <a:pt x="1401885" y="2776"/>
                  </a:lnTo>
                  <a:lnTo>
                    <a:pt x="1399109" y="0"/>
                  </a:lnTo>
                  <a:close/>
                </a:path>
                <a:path w="1998979" h="19685">
                  <a:moveTo>
                    <a:pt x="1437968" y="16658"/>
                  </a:moveTo>
                  <a:lnTo>
                    <a:pt x="1429641" y="16658"/>
                  </a:lnTo>
                  <a:lnTo>
                    <a:pt x="1432416" y="19435"/>
                  </a:lnTo>
                  <a:lnTo>
                    <a:pt x="1437968" y="16658"/>
                  </a:lnTo>
                  <a:close/>
                </a:path>
                <a:path w="1998979" h="19685">
                  <a:moveTo>
                    <a:pt x="1440743" y="2776"/>
                  </a:moveTo>
                  <a:lnTo>
                    <a:pt x="1426865" y="2776"/>
                  </a:lnTo>
                  <a:lnTo>
                    <a:pt x="1424090" y="5552"/>
                  </a:lnTo>
                  <a:lnTo>
                    <a:pt x="1424090" y="13882"/>
                  </a:lnTo>
                  <a:lnTo>
                    <a:pt x="1426865" y="16658"/>
                  </a:lnTo>
                  <a:lnTo>
                    <a:pt x="1440743" y="16658"/>
                  </a:lnTo>
                  <a:lnTo>
                    <a:pt x="1440743" y="13882"/>
                  </a:lnTo>
                  <a:lnTo>
                    <a:pt x="1443519" y="11105"/>
                  </a:lnTo>
                  <a:lnTo>
                    <a:pt x="1440743" y="5552"/>
                  </a:lnTo>
                  <a:lnTo>
                    <a:pt x="1440743" y="2776"/>
                  </a:lnTo>
                  <a:close/>
                </a:path>
                <a:path w="1998979" h="19685">
                  <a:moveTo>
                    <a:pt x="1432416" y="0"/>
                  </a:moveTo>
                  <a:lnTo>
                    <a:pt x="1429641" y="2776"/>
                  </a:lnTo>
                  <a:lnTo>
                    <a:pt x="1437968" y="2776"/>
                  </a:lnTo>
                  <a:lnTo>
                    <a:pt x="1432416" y="0"/>
                  </a:lnTo>
                  <a:close/>
                </a:path>
                <a:path w="1998979" h="19685">
                  <a:moveTo>
                    <a:pt x="1471275" y="16658"/>
                  </a:moveTo>
                  <a:lnTo>
                    <a:pt x="1465724" y="16658"/>
                  </a:lnTo>
                  <a:lnTo>
                    <a:pt x="1468500" y="19435"/>
                  </a:lnTo>
                  <a:lnTo>
                    <a:pt x="1471275" y="16658"/>
                  </a:lnTo>
                  <a:close/>
                </a:path>
                <a:path w="1998979" h="19685">
                  <a:moveTo>
                    <a:pt x="1474051" y="2776"/>
                  </a:moveTo>
                  <a:lnTo>
                    <a:pt x="1462948" y="2776"/>
                  </a:lnTo>
                  <a:lnTo>
                    <a:pt x="1460173" y="5552"/>
                  </a:lnTo>
                  <a:lnTo>
                    <a:pt x="1460173" y="13882"/>
                  </a:lnTo>
                  <a:lnTo>
                    <a:pt x="1462948" y="16658"/>
                  </a:lnTo>
                  <a:lnTo>
                    <a:pt x="1474051" y="16658"/>
                  </a:lnTo>
                  <a:lnTo>
                    <a:pt x="1476826" y="13882"/>
                  </a:lnTo>
                  <a:lnTo>
                    <a:pt x="1476826" y="5552"/>
                  </a:lnTo>
                  <a:lnTo>
                    <a:pt x="1474051" y="2776"/>
                  </a:lnTo>
                  <a:close/>
                </a:path>
                <a:path w="1998979" h="19685">
                  <a:moveTo>
                    <a:pt x="1468500" y="0"/>
                  </a:moveTo>
                  <a:lnTo>
                    <a:pt x="1465724" y="2776"/>
                  </a:lnTo>
                  <a:lnTo>
                    <a:pt x="1471275" y="2776"/>
                  </a:lnTo>
                  <a:lnTo>
                    <a:pt x="1468500" y="0"/>
                  </a:lnTo>
                  <a:close/>
                </a:path>
                <a:path w="1998979" h="19685">
                  <a:moveTo>
                    <a:pt x="1507474" y="16658"/>
                  </a:moveTo>
                  <a:lnTo>
                    <a:pt x="1499147" y="16658"/>
                  </a:lnTo>
                  <a:lnTo>
                    <a:pt x="1501923" y="19435"/>
                  </a:lnTo>
                  <a:lnTo>
                    <a:pt x="1507474" y="16658"/>
                  </a:lnTo>
                  <a:close/>
                </a:path>
                <a:path w="1998979" h="19685">
                  <a:moveTo>
                    <a:pt x="1510250" y="2776"/>
                  </a:moveTo>
                  <a:lnTo>
                    <a:pt x="1496372" y="2776"/>
                  </a:lnTo>
                  <a:lnTo>
                    <a:pt x="1496372" y="5552"/>
                  </a:lnTo>
                  <a:lnTo>
                    <a:pt x="1493596" y="11105"/>
                  </a:lnTo>
                  <a:lnTo>
                    <a:pt x="1496372" y="13882"/>
                  </a:lnTo>
                  <a:lnTo>
                    <a:pt x="1496372" y="16658"/>
                  </a:lnTo>
                  <a:lnTo>
                    <a:pt x="1510250" y="16658"/>
                  </a:lnTo>
                  <a:lnTo>
                    <a:pt x="1510250" y="13882"/>
                  </a:lnTo>
                  <a:lnTo>
                    <a:pt x="1513025" y="11105"/>
                  </a:lnTo>
                  <a:lnTo>
                    <a:pt x="1510250" y="5552"/>
                  </a:lnTo>
                  <a:lnTo>
                    <a:pt x="1510250" y="2776"/>
                  </a:lnTo>
                  <a:close/>
                </a:path>
                <a:path w="1998979" h="19685">
                  <a:moveTo>
                    <a:pt x="1501923" y="0"/>
                  </a:moveTo>
                  <a:lnTo>
                    <a:pt x="1499147" y="2776"/>
                  </a:lnTo>
                  <a:lnTo>
                    <a:pt x="1507474" y="2776"/>
                  </a:lnTo>
                  <a:lnTo>
                    <a:pt x="1501923" y="0"/>
                  </a:lnTo>
                  <a:close/>
                </a:path>
                <a:path w="1998979" h="19685">
                  <a:moveTo>
                    <a:pt x="1540743" y="16658"/>
                  </a:moveTo>
                  <a:lnTo>
                    <a:pt x="1535192" y="16658"/>
                  </a:lnTo>
                  <a:lnTo>
                    <a:pt x="1537967" y="19435"/>
                  </a:lnTo>
                  <a:lnTo>
                    <a:pt x="1540743" y="16658"/>
                  </a:lnTo>
                  <a:close/>
                </a:path>
                <a:path w="1998979" h="19685">
                  <a:moveTo>
                    <a:pt x="1543519" y="2776"/>
                  </a:moveTo>
                  <a:lnTo>
                    <a:pt x="1532416" y="2776"/>
                  </a:lnTo>
                  <a:lnTo>
                    <a:pt x="1529641" y="5552"/>
                  </a:lnTo>
                  <a:lnTo>
                    <a:pt x="1529641" y="13882"/>
                  </a:lnTo>
                  <a:lnTo>
                    <a:pt x="1532416" y="16658"/>
                  </a:lnTo>
                  <a:lnTo>
                    <a:pt x="1543519" y="16658"/>
                  </a:lnTo>
                  <a:lnTo>
                    <a:pt x="1546294" y="13882"/>
                  </a:lnTo>
                  <a:lnTo>
                    <a:pt x="1546294" y="5552"/>
                  </a:lnTo>
                  <a:lnTo>
                    <a:pt x="1543519" y="2776"/>
                  </a:lnTo>
                  <a:close/>
                </a:path>
                <a:path w="1998979" h="19685">
                  <a:moveTo>
                    <a:pt x="1537967" y="0"/>
                  </a:moveTo>
                  <a:lnTo>
                    <a:pt x="1535192" y="2776"/>
                  </a:lnTo>
                  <a:lnTo>
                    <a:pt x="1540743" y="2776"/>
                  </a:lnTo>
                  <a:lnTo>
                    <a:pt x="1537967" y="0"/>
                  </a:lnTo>
                  <a:close/>
                </a:path>
                <a:path w="1998979" h="19685">
                  <a:moveTo>
                    <a:pt x="1576826" y="16658"/>
                  </a:moveTo>
                  <a:lnTo>
                    <a:pt x="1568499" y="16658"/>
                  </a:lnTo>
                  <a:lnTo>
                    <a:pt x="1571275" y="19435"/>
                  </a:lnTo>
                  <a:lnTo>
                    <a:pt x="1576826" y="16658"/>
                  </a:lnTo>
                  <a:close/>
                </a:path>
                <a:path w="1998979" h="19685">
                  <a:moveTo>
                    <a:pt x="1579602" y="2776"/>
                  </a:moveTo>
                  <a:lnTo>
                    <a:pt x="1565724" y="2776"/>
                  </a:lnTo>
                  <a:lnTo>
                    <a:pt x="1565724" y="5552"/>
                  </a:lnTo>
                  <a:lnTo>
                    <a:pt x="1562948" y="11105"/>
                  </a:lnTo>
                  <a:lnTo>
                    <a:pt x="1565724" y="13882"/>
                  </a:lnTo>
                  <a:lnTo>
                    <a:pt x="1565724" y="16658"/>
                  </a:lnTo>
                  <a:lnTo>
                    <a:pt x="1579602" y="16658"/>
                  </a:lnTo>
                  <a:lnTo>
                    <a:pt x="1579602" y="13882"/>
                  </a:lnTo>
                  <a:lnTo>
                    <a:pt x="1582377" y="11105"/>
                  </a:lnTo>
                  <a:lnTo>
                    <a:pt x="1579602" y="5552"/>
                  </a:lnTo>
                  <a:lnTo>
                    <a:pt x="1579602" y="2776"/>
                  </a:lnTo>
                  <a:close/>
                </a:path>
                <a:path w="1998979" h="19685">
                  <a:moveTo>
                    <a:pt x="1571275" y="0"/>
                  </a:moveTo>
                  <a:lnTo>
                    <a:pt x="1568499" y="2776"/>
                  </a:lnTo>
                  <a:lnTo>
                    <a:pt x="1576826" y="2776"/>
                  </a:lnTo>
                  <a:lnTo>
                    <a:pt x="1571275" y="0"/>
                  </a:lnTo>
                  <a:close/>
                </a:path>
                <a:path w="1998979" h="19685">
                  <a:moveTo>
                    <a:pt x="1610134" y="16658"/>
                  </a:moveTo>
                  <a:lnTo>
                    <a:pt x="1604582" y="16658"/>
                  </a:lnTo>
                  <a:lnTo>
                    <a:pt x="1607358" y="19435"/>
                  </a:lnTo>
                  <a:lnTo>
                    <a:pt x="1610134" y="16658"/>
                  </a:lnTo>
                  <a:close/>
                </a:path>
                <a:path w="1998979" h="19685">
                  <a:moveTo>
                    <a:pt x="1612909" y="2776"/>
                  </a:moveTo>
                  <a:lnTo>
                    <a:pt x="1601807" y="2776"/>
                  </a:lnTo>
                  <a:lnTo>
                    <a:pt x="1599031" y="5552"/>
                  </a:lnTo>
                  <a:lnTo>
                    <a:pt x="1599031" y="13882"/>
                  </a:lnTo>
                  <a:lnTo>
                    <a:pt x="1601807" y="16658"/>
                  </a:lnTo>
                  <a:lnTo>
                    <a:pt x="1612909" y="16658"/>
                  </a:lnTo>
                  <a:lnTo>
                    <a:pt x="1615685" y="13882"/>
                  </a:lnTo>
                  <a:lnTo>
                    <a:pt x="1615685" y="5552"/>
                  </a:lnTo>
                  <a:lnTo>
                    <a:pt x="1612909" y="2776"/>
                  </a:lnTo>
                  <a:close/>
                </a:path>
                <a:path w="1998979" h="19685">
                  <a:moveTo>
                    <a:pt x="1607358" y="0"/>
                  </a:moveTo>
                  <a:lnTo>
                    <a:pt x="1604582" y="2776"/>
                  </a:lnTo>
                  <a:lnTo>
                    <a:pt x="1610134" y="2776"/>
                  </a:lnTo>
                  <a:lnTo>
                    <a:pt x="1607358" y="0"/>
                  </a:lnTo>
                  <a:close/>
                </a:path>
                <a:path w="1998979" h="19685">
                  <a:moveTo>
                    <a:pt x="1646217" y="16658"/>
                  </a:moveTo>
                  <a:lnTo>
                    <a:pt x="1637890" y="16658"/>
                  </a:lnTo>
                  <a:lnTo>
                    <a:pt x="1640666" y="19435"/>
                  </a:lnTo>
                  <a:lnTo>
                    <a:pt x="1646217" y="16658"/>
                  </a:lnTo>
                  <a:close/>
                </a:path>
                <a:path w="1998979" h="19685">
                  <a:moveTo>
                    <a:pt x="1648993" y="2776"/>
                  </a:moveTo>
                  <a:lnTo>
                    <a:pt x="1635114" y="2776"/>
                  </a:lnTo>
                  <a:lnTo>
                    <a:pt x="1635114" y="5552"/>
                  </a:lnTo>
                  <a:lnTo>
                    <a:pt x="1632339" y="11105"/>
                  </a:lnTo>
                  <a:lnTo>
                    <a:pt x="1635114" y="13882"/>
                  </a:lnTo>
                  <a:lnTo>
                    <a:pt x="1635114" y="16658"/>
                  </a:lnTo>
                  <a:lnTo>
                    <a:pt x="1648993" y="16658"/>
                  </a:lnTo>
                  <a:lnTo>
                    <a:pt x="1648993" y="13882"/>
                  </a:lnTo>
                  <a:lnTo>
                    <a:pt x="1651768" y="11105"/>
                  </a:lnTo>
                  <a:lnTo>
                    <a:pt x="1648993" y="5552"/>
                  </a:lnTo>
                  <a:lnTo>
                    <a:pt x="1648993" y="2776"/>
                  </a:lnTo>
                  <a:close/>
                </a:path>
                <a:path w="1998979" h="19685">
                  <a:moveTo>
                    <a:pt x="1640666" y="0"/>
                  </a:moveTo>
                  <a:lnTo>
                    <a:pt x="1637890" y="2776"/>
                  </a:lnTo>
                  <a:lnTo>
                    <a:pt x="1646217" y="2776"/>
                  </a:lnTo>
                  <a:lnTo>
                    <a:pt x="1640666" y="0"/>
                  </a:lnTo>
                  <a:close/>
                </a:path>
                <a:path w="1998979" h="19685">
                  <a:moveTo>
                    <a:pt x="1679524" y="16658"/>
                  </a:moveTo>
                  <a:lnTo>
                    <a:pt x="1673973" y="16658"/>
                  </a:lnTo>
                  <a:lnTo>
                    <a:pt x="1676749" y="19435"/>
                  </a:lnTo>
                  <a:lnTo>
                    <a:pt x="1679524" y="16658"/>
                  </a:lnTo>
                  <a:close/>
                </a:path>
                <a:path w="1998979" h="19685">
                  <a:moveTo>
                    <a:pt x="1682300" y="2776"/>
                  </a:moveTo>
                  <a:lnTo>
                    <a:pt x="1671198" y="2776"/>
                  </a:lnTo>
                  <a:lnTo>
                    <a:pt x="1668422" y="5552"/>
                  </a:lnTo>
                  <a:lnTo>
                    <a:pt x="1668422" y="13882"/>
                  </a:lnTo>
                  <a:lnTo>
                    <a:pt x="1671198" y="16658"/>
                  </a:lnTo>
                  <a:lnTo>
                    <a:pt x="1682300" y="16658"/>
                  </a:lnTo>
                  <a:lnTo>
                    <a:pt x="1685076" y="13882"/>
                  </a:lnTo>
                  <a:lnTo>
                    <a:pt x="1685076" y="5552"/>
                  </a:lnTo>
                  <a:lnTo>
                    <a:pt x="1682300" y="2776"/>
                  </a:lnTo>
                  <a:close/>
                </a:path>
                <a:path w="1998979" h="19685">
                  <a:moveTo>
                    <a:pt x="1676749" y="0"/>
                  </a:moveTo>
                  <a:lnTo>
                    <a:pt x="1673973" y="2776"/>
                  </a:lnTo>
                  <a:lnTo>
                    <a:pt x="1679524" y="2776"/>
                  </a:lnTo>
                  <a:lnTo>
                    <a:pt x="1676749" y="0"/>
                  </a:lnTo>
                  <a:close/>
                </a:path>
                <a:path w="1998979" h="19685">
                  <a:moveTo>
                    <a:pt x="1715608" y="16658"/>
                  </a:moveTo>
                  <a:lnTo>
                    <a:pt x="1707281" y="16658"/>
                  </a:lnTo>
                  <a:lnTo>
                    <a:pt x="1710056" y="19435"/>
                  </a:lnTo>
                  <a:lnTo>
                    <a:pt x="1715608" y="16658"/>
                  </a:lnTo>
                  <a:close/>
                </a:path>
                <a:path w="1998979" h="19685">
                  <a:moveTo>
                    <a:pt x="1718383" y="2776"/>
                  </a:moveTo>
                  <a:lnTo>
                    <a:pt x="1704505" y="2776"/>
                  </a:lnTo>
                  <a:lnTo>
                    <a:pt x="1704505" y="5552"/>
                  </a:lnTo>
                  <a:lnTo>
                    <a:pt x="1701729" y="11105"/>
                  </a:lnTo>
                  <a:lnTo>
                    <a:pt x="1704505" y="13882"/>
                  </a:lnTo>
                  <a:lnTo>
                    <a:pt x="1704505" y="16658"/>
                  </a:lnTo>
                  <a:lnTo>
                    <a:pt x="1718383" y="16658"/>
                  </a:lnTo>
                  <a:lnTo>
                    <a:pt x="1718383" y="13882"/>
                  </a:lnTo>
                  <a:lnTo>
                    <a:pt x="1721159" y="11105"/>
                  </a:lnTo>
                  <a:lnTo>
                    <a:pt x="1718383" y="5552"/>
                  </a:lnTo>
                  <a:lnTo>
                    <a:pt x="1718383" y="2776"/>
                  </a:lnTo>
                  <a:close/>
                </a:path>
                <a:path w="1998979" h="19685">
                  <a:moveTo>
                    <a:pt x="1710056" y="0"/>
                  </a:moveTo>
                  <a:lnTo>
                    <a:pt x="1707281" y="2776"/>
                  </a:lnTo>
                  <a:lnTo>
                    <a:pt x="1715608" y="2776"/>
                  </a:lnTo>
                  <a:lnTo>
                    <a:pt x="1710056" y="0"/>
                  </a:lnTo>
                  <a:close/>
                </a:path>
                <a:path w="1998979" h="19685">
                  <a:moveTo>
                    <a:pt x="1748915" y="16658"/>
                  </a:moveTo>
                  <a:lnTo>
                    <a:pt x="1743364" y="16658"/>
                  </a:lnTo>
                  <a:lnTo>
                    <a:pt x="1746140" y="19435"/>
                  </a:lnTo>
                  <a:lnTo>
                    <a:pt x="1748915" y="16658"/>
                  </a:lnTo>
                  <a:close/>
                </a:path>
                <a:path w="1998979" h="19685">
                  <a:moveTo>
                    <a:pt x="1751691" y="2776"/>
                  </a:moveTo>
                  <a:lnTo>
                    <a:pt x="1740588" y="2776"/>
                  </a:lnTo>
                  <a:lnTo>
                    <a:pt x="1737813" y="5552"/>
                  </a:lnTo>
                  <a:lnTo>
                    <a:pt x="1737813" y="13882"/>
                  </a:lnTo>
                  <a:lnTo>
                    <a:pt x="1740588" y="16658"/>
                  </a:lnTo>
                  <a:lnTo>
                    <a:pt x="1751691" y="16658"/>
                  </a:lnTo>
                  <a:lnTo>
                    <a:pt x="1754466" y="13882"/>
                  </a:lnTo>
                  <a:lnTo>
                    <a:pt x="1754466" y="5552"/>
                  </a:lnTo>
                  <a:lnTo>
                    <a:pt x="1751691" y="2776"/>
                  </a:lnTo>
                  <a:close/>
                </a:path>
                <a:path w="1998979" h="19685">
                  <a:moveTo>
                    <a:pt x="1746140" y="0"/>
                  </a:moveTo>
                  <a:lnTo>
                    <a:pt x="1743364" y="2776"/>
                  </a:lnTo>
                  <a:lnTo>
                    <a:pt x="1748915" y="2776"/>
                  </a:lnTo>
                  <a:lnTo>
                    <a:pt x="1746140" y="0"/>
                  </a:lnTo>
                  <a:close/>
                </a:path>
                <a:path w="1998979" h="19685">
                  <a:moveTo>
                    <a:pt x="1784998" y="16658"/>
                  </a:moveTo>
                  <a:lnTo>
                    <a:pt x="1776671" y="16658"/>
                  </a:lnTo>
                  <a:lnTo>
                    <a:pt x="1779447" y="19435"/>
                  </a:lnTo>
                  <a:lnTo>
                    <a:pt x="1784998" y="16658"/>
                  </a:lnTo>
                  <a:close/>
                </a:path>
                <a:path w="1998979" h="19685">
                  <a:moveTo>
                    <a:pt x="1787774" y="2776"/>
                  </a:moveTo>
                  <a:lnTo>
                    <a:pt x="1773896" y="2776"/>
                  </a:lnTo>
                  <a:lnTo>
                    <a:pt x="1773896" y="5552"/>
                  </a:lnTo>
                  <a:lnTo>
                    <a:pt x="1771120" y="11105"/>
                  </a:lnTo>
                  <a:lnTo>
                    <a:pt x="1773896" y="13882"/>
                  </a:lnTo>
                  <a:lnTo>
                    <a:pt x="1773896" y="16658"/>
                  </a:lnTo>
                  <a:lnTo>
                    <a:pt x="1787774" y="16658"/>
                  </a:lnTo>
                  <a:lnTo>
                    <a:pt x="1787774" y="13882"/>
                  </a:lnTo>
                  <a:lnTo>
                    <a:pt x="1790550" y="11105"/>
                  </a:lnTo>
                  <a:lnTo>
                    <a:pt x="1787774" y="5552"/>
                  </a:lnTo>
                  <a:lnTo>
                    <a:pt x="1787774" y="2776"/>
                  </a:lnTo>
                  <a:close/>
                </a:path>
                <a:path w="1998979" h="19685">
                  <a:moveTo>
                    <a:pt x="1779447" y="0"/>
                  </a:moveTo>
                  <a:lnTo>
                    <a:pt x="1776671" y="2776"/>
                  </a:lnTo>
                  <a:lnTo>
                    <a:pt x="1784998" y="2776"/>
                  </a:lnTo>
                  <a:lnTo>
                    <a:pt x="1779447" y="0"/>
                  </a:lnTo>
                  <a:close/>
                </a:path>
                <a:path w="1998979" h="19685">
                  <a:moveTo>
                    <a:pt x="1818383" y="16658"/>
                  </a:moveTo>
                  <a:lnTo>
                    <a:pt x="1812832" y="16658"/>
                  </a:lnTo>
                  <a:lnTo>
                    <a:pt x="1815607" y="19435"/>
                  </a:lnTo>
                  <a:lnTo>
                    <a:pt x="1818383" y="16658"/>
                  </a:lnTo>
                  <a:close/>
                </a:path>
                <a:path w="1998979" h="19685">
                  <a:moveTo>
                    <a:pt x="1821159" y="2776"/>
                  </a:moveTo>
                  <a:lnTo>
                    <a:pt x="1810056" y="2776"/>
                  </a:lnTo>
                  <a:lnTo>
                    <a:pt x="1807203" y="5552"/>
                  </a:lnTo>
                  <a:lnTo>
                    <a:pt x="1807203" y="13882"/>
                  </a:lnTo>
                  <a:lnTo>
                    <a:pt x="1810056" y="16658"/>
                  </a:lnTo>
                  <a:lnTo>
                    <a:pt x="1821159" y="16658"/>
                  </a:lnTo>
                  <a:lnTo>
                    <a:pt x="1823934" y="13882"/>
                  </a:lnTo>
                  <a:lnTo>
                    <a:pt x="1823934" y="5552"/>
                  </a:lnTo>
                  <a:lnTo>
                    <a:pt x="1821159" y="2776"/>
                  </a:lnTo>
                  <a:close/>
                </a:path>
                <a:path w="1998979" h="19685">
                  <a:moveTo>
                    <a:pt x="1815607" y="0"/>
                  </a:moveTo>
                  <a:lnTo>
                    <a:pt x="1812832" y="2776"/>
                  </a:lnTo>
                  <a:lnTo>
                    <a:pt x="1818383" y="2776"/>
                  </a:lnTo>
                  <a:lnTo>
                    <a:pt x="1815607" y="0"/>
                  </a:lnTo>
                  <a:close/>
                </a:path>
                <a:path w="1998979" h="19685">
                  <a:moveTo>
                    <a:pt x="1854466" y="16658"/>
                  </a:moveTo>
                  <a:lnTo>
                    <a:pt x="1846139" y="16658"/>
                  </a:lnTo>
                  <a:lnTo>
                    <a:pt x="1848915" y="19435"/>
                  </a:lnTo>
                  <a:lnTo>
                    <a:pt x="1854466" y="16658"/>
                  </a:lnTo>
                  <a:close/>
                </a:path>
                <a:path w="1998979" h="19685">
                  <a:moveTo>
                    <a:pt x="1857242" y="2776"/>
                  </a:moveTo>
                  <a:lnTo>
                    <a:pt x="1843364" y="2776"/>
                  </a:lnTo>
                  <a:lnTo>
                    <a:pt x="1843364" y="5552"/>
                  </a:lnTo>
                  <a:lnTo>
                    <a:pt x="1840588" y="11105"/>
                  </a:lnTo>
                  <a:lnTo>
                    <a:pt x="1843364" y="13882"/>
                  </a:lnTo>
                  <a:lnTo>
                    <a:pt x="1843364" y="16658"/>
                  </a:lnTo>
                  <a:lnTo>
                    <a:pt x="1857242" y="16658"/>
                  </a:lnTo>
                  <a:lnTo>
                    <a:pt x="1857242" y="13882"/>
                  </a:lnTo>
                  <a:lnTo>
                    <a:pt x="1860017" y="11105"/>
                  </a:lnTo>
                  <a:lnTo>
                    <a:pt x="1857242" y="5552"/>
                  </a:lnTo>
                  <a:lnTo>
                    <a:pt x="1857242" y="2776"/>
                  </a:lnTo>
                  <a:close/>
                </a:path>
                <a:path w="1998979" h="19685">
                  <a:moveTo>
                    <a:pt x="1848915" y="0"/>
                  </a:moveTo>
                  <a:lnTo>
                    <a:pt x="1846139" y="2776"/>
                  </a:lnTo>
                  <a:lnTo>
                    <a:pt x="1854466" y="2776"/>
                  </a:lnTo>
                  <a:lnTo>
                    <a:pt x="1848915" y="0"/>
                  </a:lnTo>
                  <a:close/>
                </a:path>
                <a:path w="1998979" h="19685">
                  <a:moveTo>
                    <a:pt x="1887774" y="16658"/>
                  </a:moveTo>
                  <a:lnTo>
                    <a:pt x="1882222" y="16658"/>
                  </a:lnTo>
                  <a:lnTo>
                    <a:pt x="1884998" y="19435"/>
                  </a:lnTo>
                  <a:lnTo>
                    <a:pt x="1887774" y="16658"/>
                  </a:lnTo>
                  <a:close/>
                </a:path>
                <a:path w="1998979" h="19685">
                  <a:moveTo>
                    <a:pt x="1890549" y="2776"/>
                  </a:moveTo>
                  <a:lnTo>
                    <a:pt x="1879447" y="2776"/>
                  </a:lnTo>
                  <a:lnTo>
                    <a:pt x="1876671" y="5552"/>
                  </a:lnTo>
                  <a:lnTo>
                    <a:pt x="1876671" y="13882"/>
                  </a:lnTo>
                  <a:lnTo>
                    <a:pt x="1879447" y="16658"/>
                  </a:lnTo>
                  <a:lnTo>
                    <a:pt x="1890549" y="16658"/>
                  </a:lnTo>
                  <a:lnTo>
                    <a:pt x="1893325" y="13882"/>
                  </a:lnTo>
                  <a:lnTo>
                    <a:pt x="1893325" y="5552"/>
                  </a:lnTo>
                  <a:lnTo>
                    <a:pt x="1890549" y="2776"/>
                  </a:lnTo>
                  <a:close/>
                </a:path>
                <a:path w="1998979" h="19685">
                  <a:moveTo>
                    <a:pt x="1884998" y="0"/>
                  </a:moveTo>
                  <a:lnTo>
                    <a:pt x="1882222" y="2776"/>
                  </a:lnTo>
                  <a:lnTo>
                    <a:pt x="1887774" y="2776"/>
                  </a:lnTo>
                  <a:lnTo>
                    <a:pt x="1884998" y="0"/>
                  </a:lnTo>
                  <a:close/>
                </a:path>
                <a:path w="1998979" h="19685">
                  <a:moveTo>
                    <a:pt x="1923857" y="16658"/>
                  </a:moveTo>
                  <a:lnTo>
                    <a:pt x="1915530" y="16658"/>
                  </a:lnTo>
                  <a:lnTo>
                    <a:pt x="1918306" y="19435"/>
                  </a:lnTo>
                  <a:lnTo>
                    <a:pt x="1923857" y="16658"/>
                  </a:lnTo>
                  <a:close/>
                </a:path>
                <a:path w="1998979" h="19685">
                  <a:moveTo>
                    <a:pt x="1926632" y="2776"/>
                  </a:moveTo>
                  <a:lnTo>
                    <a:pt x="1912754" y="2776"/>
                  </a:lnTo>
                  <a:lnTo>
                    <a:pt x="1912754" y="5552"/>
                  </a:lnTo>
                  <a:lnTo>
                    <a:pt x="1909979" y="11105"/>
                  </a:lnTo>
                  <a:lnTo>
                    <a:pt x="1912754" y="13882"/>
                  </a:lnTo>
                  <a:lnTo>
                    <a:pt x="1912754" y="16658"/>
                  </a:lnTo>
                  <a:lnTo>
                    <a:pt x="1926632" y="16658"/>
                  </a:lnTo>
                  <a:lnTo>
                    <a:pt x="1926632" y="13882"/>
                  </a:lnTo>
                  <a:lnTo>
                    <a:pt x="1929408" y="11105"/>
                  </a:lnTo>
                  <a:lnTo>
                    <a:pt x="1926632" y="5552"/>
                  </a:lnTo>
                  <a:lnTo>
                    <a:pt x="1926632" y="2776"/>
                  </a:lnTo>
                  <a:close/>
                </a:path>
                <a:path w="1998979" h="19685">
                  <a:moveTo>
                    <a:pt x="1918306" y="0"/>
                  </a:moveTo>
                  <a:lnTo>
                    <a:pt x="1915530" y="2776"/>
                  </a:lnTo>
                  <a:lnTo>
                    <a:pt x="1923857" y="2776"/>
                  </a:lnTo>
                  <a:lnTo>
                    <a:pt x="1918306" y="0"/>
                  </a:lnTo>
                  <a:close/>
                </a:path>
                <a:path w="1998979" h="19685">
                  <a:moveTo>
                    <a:pt x="1957164" y="16658"/>
                  </a:moveTo>
                  <a:lnTo>
                    <a:pt x="1951613" y="16658"/>
                  </a:lnTo>
                  <a:lnTo>
                    <a:pt x="1954389" y="19435"/>
                  </a:lnTo>
                  <a:lnTo>
                    <a:pt x="1957164" y="16658"/>
                  </a:lnTo>
                  <a:close/>
                </a:path>
                <a:path w="1998979" h="19685">
                  <a:moveTo>
                    <a:pt x="1959940" y="2776"/>
                  </a:moveTo>
                  <a:lnTo>
                    <a:pt x="1948837" y="2776"/>
                  </a:lnTo>
                  <a:lnTo>
                    <a:pt x="1946062" y="5552"/>
                  </a:lnTo>
                  <a:lnTo>
                    <a:pt x="1946062" y="13882"/>
                  </a:lnTo>
                  <a:lnTo>
                    <a:pt x="1948837" y="16658"/>
                  </a:lnTo>
                  <a:lnTo>
                    <a:pt x="1959940" y="16658"/>
                  </a:lnTo>
                  <a:lnTo>
                    <a:pt x="1962716" y="13882"/>
                  </a:lnTo>
                  <a:lnTo>
                    <a:pt x="1962716" y="5552"/>
                  </a:lnTo>
                  <a:lnTo>
                    <a:pt x="1959940" y="2776"/>
                  </a:lnTo>
                  <a:close/>
                </a:path>
                <a:path w="1998979" h="19685">
                  <a:moveTo>
                    <a:pt x="1954389" y="0"/>
                  </a:moveTo>
                  <a:lnTo>
                    <a:pt x="1951613" y="2776"/>
                  </a:lnTo>
                  <a:lnTo>
                    <a:pt x="1957164" y="2776"/>
                  </a:lnTo>
                  <a:lnTo>
                    <a:pt x="1954389" y="0"/>
                  </a:lnTo>
                  <a:close/>
                </a:path>
                <a:path w="1998979" h="19685">
                  <a:moveTo>
                    <a:pt x="1993209" y="16658"/>
                  </a:moveTo>
                  <a:lnTo>
                    <a:pt x="1984882" y="16658"/>
                  </a:lnTo>
                  <a:lnTo>
                    <a:pt x="1987658" y="19435"/>
                  </a:lnTo>
                  <a:lnTo>
                    <a:pt x="1993209" y="16658"/>
                  </a:lnTo>
                  <a:close/>
                </a:path>
                <a:path w="1998979" h="19685">
                  <a:moveTo>
                    <a:pt x="1995985" y="2776"/>
                  </a:moveTo>
                  <a:lnTo>
                    <a:pt x="1982106" y="2776"/>
                  </a:lnTo>
                  <a:lnTo>
                    <a:pt x="1982106" y="5552"/>
                  </a:lnTo>
                  <a:lnTo>
                    <a:pt x="1979369" y="11105"/>
                  </a:lnTo>
                  <a:lnTo>
                    <a:pt x="1982106" y="13882"/>
                  </a:lnTo>
                  <a:lnTo>
                    <a:pt x="1982106" y="16658"/>
                  </a:lnTo>
                  <a:lnTo>
                    <a:pt x="1995985" y="16658"/>
                  </a:lnTo>
                  <a:lnTo>
                    <a:pt x="1995985" y="13882"/>
                  </a:lnTo>
                  <a:lnTo>
                    <a:pt x="1998760" y="11105"/>
                  </a:lnTo>
                  <a:lnTo>
                    <a:pt x="1995985" y="5552"/>
                  </a:lnTo>
                  <a:lnTo>
                    <a:pt x="1995985" y="2776"/>
                  </a:lnTo>
                  <a:close/>
                </a:path>
                <a:path w="1998979" h="19685">
                  <a:moveTo>
                    <a:pt x="1987658" y="0"/>
                  </a:moveTo>
                  <a:lnTo>
                    <a:pt x="1984882" y="2776"/>
                  </a:lnTo>
                  <a:lnTo>
                    <a:pt x="1993209" y="2776"/>
                  </a:lnTo>
                  <a:lnTo>
                    <a:pt x="19876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93702" y="3670926"/>
              <a:ext cx="2690008" cy="35581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58729" y="2837018"/>
              <a:ext cx="1354738" cy="355812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665459" y="2829971"/>
            <a:ext cx="1323975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>
                <a:latin typeface="Times New Roman"/>
                <a:cs typeface="Times New Roman"/>
              </a:rPr>
              <a:t>declare</a:t>
            </a:r>
            <a:r>
              <a:rPr dirty="0" sz="1450" spc="-8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exception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325279" y="3131672"/>
            <a:ext cx="1324610" cy="370205"/>
            <a:chOff x="3325279" y="3131672"/>
            <a:chExt cx="1324610" cy="370205"/>
          </a:xfrm>
        </p:grpSpPr>
        <p:sp>
          <p:nvSpPr>
            <p:cNvPr id="25" name="object 25"/>
            <p:cNvSpPr/>
            <p:nvPr/>
          </p:nvSpPr>
          <p:spPr>
            <a:xfrm>
              <a:off x="3326667" y="3133060"/>
              <a:ext cx="1321435" cy="367030"/>
            </a:xfrm>
            <a:custGeom>
              <a:avLst/>
              <a:gdLst/>
              <a:ahLst/>
              <a:cxnLst/>
              <a:rect l="l" t="t" r="r" b="b"/>
              <a:pathLst>
                <a:path w="1321435" h="367029">
                  <a:moveTo>
                    <a:pt x="1255223" y="56728"/>
                  </a:moveTo>
                  <a:lnTo>
                    <a:pt x="11102" y="341931"/>
                  </a:lnTo>
                  <a:lnTo>
                    <a:pt x="5551" y="344707"/>
                  </a:lnTo>
                  <a:lnTo>
                    <a:pt x="2775" y="347484"/>
                  </a:lnTo>
                  <a:lnTo>
                    <a:pt x="0" y="353036"/>
                  </a:lnTo>
                  <a:lnTo>
                    <a:pt x="0" y="355813"/>
                  </a:lnTo>
                  <a:lnTo>
                    <a:pt x="2775" y="361366"/>
                  </a:lnTo>
                  <a:lnTo>
                    <a:pt x="5551" y="364142"/>
                  </a:lnTo>
                  <a:lnTo>
                    <a:pt x="11102" y="366919"/>
                  </a:lnTo>
                  <a:lnTo>
                    <a:pt x="13878" y="366919"/>
                  </a:lnTo>
                  <a:lnTo>
                    <a:pt x="1260420" y="79090"/>
                  </a:lnTo>
                  <a:lnTo>
                    <a:pt x="1276862" y="63426"/>
                  </a:lnTo>
                  <a:lnTo>
                    <a:pt x="1255223" y="56728"/>
                  </a:lnTo>
                  <a:close/>
                </a:path>
                <a:path w="1321435" h="367029">
                  <a:moveTo>
                    <a:pt x="1307552" y="50053"/>
                  </a:moveTo>
                  <a:lnTo>
                    <a:pt x="1290898" y="50053"/>
                  </a:lnTo>
                  <a:lnTo>
                    <a:pt x="1296449" y="69489"/>
                  </a:lnTo>
                  <a:lnTo>
                    <a:pt x="1302000" y="69489"/>
                  </a:lnTo>
                  <a:lnTo>
                    <a:pt x="1260420" y="79090"/>
                  </a:lnTo>
                  <a:lnTo>
                    <a:pt x="1174244" y="161190"/>
                  </a:lnTo>
                  <a:lnTo>
                    <a:pt x="1171469" y="163966"/>
                  </a:lnTo>
                  <a:lnTo>
                    <a:pt x="1171469" y="172295"/>
                  </a:lnTo>
                  <a:lnTo>
                    <a:pt x="1174244" y="177848"/>
                  </a:lnTo>
                  <a:lnTo>
                    <a:pt x="1177020" y="180625"/>
                  </a:lnTo>
                  <a:lnTo>
                    <a:pt x="1188123" y="180625"/>
                  </a:lnTo>
                  <a:lnTo>
                    <a:pt x="1190898" y="177848"/>
                  </a:lnTo>
                  <a:lnTo>
                    <a:pt x="1310327" y="63463"/>
                  </a:lnTo>
                  <a:lnTo>
                    <a:pt x="1310327" y="52830"/>
                  </a:lnTo>
                  <a:lnTo>
                    <a:pt x="1307552" y="50053"/>
                  </a:lnTo>
                  <a:close/>
                </a:path>
                <a:path w="1321435" h="367029">
                  <a:moveTo>
                    <a:pt x="1276862" y="63426"/>
                  </a:moveTo>
                  <a:lnTo>
                    <a:pt x="1260420" y="79090"/>
                  </a:lnTo>
                  <a:lnTo>
                    <a:pt x="1302000" y="69489"/>
                  </a:lnTo>
                  <a:lnTo>
                    <a:pt x="1296449" y="69489"/>
                  </a:lnTo>
                  <a:lnTo>
                    <a:pt x="1276862" y="63426"/>
                  </a:lnTo>
                  <a:close/>
                </a:path>
                <a:path w="1321435" h="367029">
                  <a:moveTo>
                    <a:pt x="1290898" y="50053"/>
                  </a:moveTo>
                  <a:lnTo>
                    <a:pt x="1276862" y="63426"/>
                  </a:lnTo>
                  <a:lnTo>
                    <a:pt x="1296449" y="69489"/>
                  </a:lnTo>
                  <a:lnTo>
                    <a:pt x="1290898" y="50053"/>
                  </a:lnTo>
                  <a:close/>
                </a:path>
                <a:path w="1321435" h="367029">
                  <a:moveTo>
                    <a:pt x="1310327" y="63463"/>
                  </a:moveTo>
                  <a:lnTo>
                    <a:pt x="1304036" y="69489"/>
                  </a:lnTo>
                  <a:lnTo>
                    <a:pt x="1307552" y="69489"/>
                  </a:lnTo>
                  <a:lnTo>
                    <a:pt x="1310327" y="66712"/>
                  </a:lnTo>
                  <a:lnTo>
                    <a:pt x="1310327" y="63463"/>
                  </a:lnTo>
                  <a:close/>
                </a:path>
                <a:path w="1321435" h="367029">
                  <a:moveTo>
                    <a:pt x="1303334" y="47277"/>
                  </a:moveTo>
                  <a:lnTo>
                    <a:pt x="1302000" y="47277"/>
                  </a:lnTo>
                  <a:lnTo>
                    <a:pt x="1307552" y="50053"/>
                  </a:lnTo>
                  <a:lnTo>
                    <a:pt x="1310327" y="52830"/>
                  </a:lnTo>
                  <a:lnTo>
                    <a:pt x="1310327" y="63463"/>
                  </a:lnTo>
                  <a:lnTo>
                    <a:pt x="1321430" y="52830"/>
                  </a:lnTo>
                  <a:lnTo>
                    <a:pt x="1303334" y="47277"/>
                  </a:lnTo>
                  <a:close/>
                </a:path>
                <a:path w="1321435" h="367029">
                  <a:moveTo>
                    <a:pt x="1302000" y="47277"/>
                  </a:moveTo>
                  <a:lnTo>
                    <a:pt x="1296449" y="47277"/>
                  </a:lnTo>
                  <a:lnTo>
                    <a:pt x="1255223" y="56728"/>
                  </a:lnTo>
                  <a:lnTo>
                    <a:pt x="1276862" y="63426"/>
                  </a:lnTo>
                  <a:lnTo>
                    <a:pt x="1290898" y="50053"/>
                  </a:lnTo>
                  <a:lnTo>
                    <a:pt x="1307552" y="50053"/>
                  </a:lnTo>
                  <a:lnTo>
                    <a:pt x="1302000" y="47277"/>
                  </a:lnTo>
                  <a:close/>
                </a:path>
                <a:path w="1321435" h="367029">
                  <a:moveTo>
                    <a:pt x="1149264" y="0"/>
                  </a:moveTo>
                  <a:lnTo>
                    <a:pt x="1140937" y="0"/>
                  </a:lnTo>
                  <a:lnTo>
                    <a:pt x="1138161" y="2776"/>
                  </a:lnTo>
                  <a:lnTo>
                    <a:pt x="1135386" y="8329"/>
                  </a:lnTo>
                  <a:lnTo>
                    <a:pt x="1135386" y="16658"/>
                  </a:lnTo>
                  <a:lnTo>
                    <a:pt x="1138161" y="19435"/>
                  </a:lnTo>
                  <a:lnTo>
                    <a:pt x="1143713" y="22211"/>
                  </a:lnTo>
                  <a:lnTo>
                    <a:pt x="1255223" y="56728"/>
                  </a:lnTo>
                  <a:lnTo>
                    <a:pt x="1296449" y="47277"/>
                  </a:lnTo>
                  <a:lnTo>
                    <a:pt x="1303334" y="47277"/>
                  </a:lnTo>
                  <a:lnTo>
                    <a:pt x="1149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326668" y="3180337"/>
              <a:ext cx="1310640" cy="320040"/>
            </a:xfrm>
            <a:custGeom>
              <a:avLst/>
              <a:gdLst/>
              <a:ahLst/>
              <a:cxnLst/>
              <a:rect l="l" t="t" r="r" b="b"/>
              <a:pathLst>
                <a:path w="1310639" h="320039">
                  <a:moveTo>
                    <a:pt x="11102" y="294653"/>
                  </a:moveTo>
                  <a:lnTo>
                    <a:pt x="1296449" y="0"/>
                  </a:lnTo>
                  <a:lnTo>
                    <a:pt x="1302000" y="0"/>
                  </a:lnTo>
                  <a:lnTo>
                    <a:pt x="1307552" y="2776"/>
                  </a:lnTo>
                  <a:lnTo>
                    <a:pt x="1310327" y="5552"/>
                  </a:lnTo>
                  <a:lnTo>
                    <a:pt x="1310327" y="8329"/>
                  </a:lnTo>
                  <a:lnTo>
                    <a:pt x="1310327" y="13882"/>
                  </a:lnTo>
                  <a:lnTo>
                    <a:pt x="1310327" y="19435"/>
                  </a:lnTo>
                  <a:lnTo>
                    <a:pt x="1307552" y="22211"/>
                  </a:lnTo>
                  <a:lnTo>
                    <a:pt x="1302000" y="22211"/>
                  </a:lnTo>
                  <a:lnTo>
                    <a:pt x="13878" y="319642"/>
                  </a:lnTo>
                  <a:lnTo>
                    <a:pt x="11102" y="319642"/>
                  </a:lnTo>
                  <a:lnTo>
                    <a:pt x="5551" y="316865"/>
                  </a:lnTo>
                  <a:lnTo>
                    <a:pt x="2775" y="314089"/>
                  </a:lnTo>
                  <a:lnTo>
                    <a:pt x="0" y="308536"/>
                  </a:lnTo>
                  <a:lnTo>
                    <a:pt x="0" y="305759"/>
                  </a:lnTo>
                  <a:lnTo>
                    <a:pt x="2775" y="300206"/>
                  </a:lnTo>
                  <a:lnTo>
                    <a:pt x="5551" y="297430"/>
                  </a:lnTo>
                  <a:lnTo>
                    <a:pt x="11102" y="2946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60666" y="3131672"/>
              <a:ext cx="188819" cy="183401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29" name="object 29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472440" y="1179067"/>
            <a:ext cx="8365490" cy="112585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5080" indent="-342900">
              <a:lnSpc>
                <a:spcPct val="100400"/>
              </a:lnSpc>
              <a:spcBef>
                <a:spcPts val="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handler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exception</a:t>
            </a:r>
            <a:r>
              <a:rPr dirty="0" sz="2400" spc="-5">
                <a:latin typeface="Calibri"/>
                <a:cs typeface="Calibri"/>
              </a:rPr>
              <a:t> is </a:t>
            </a:r>
            <a:r>
              <a:rPr dirty="0" sz="2400" spc="-15">
                <a:latin typeface="Calibri"/>
                <a:cs typeface="Calibri"/>
              </a:rPr>
              <a:t>found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by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propagating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exception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backward through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chain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method </a:t>
            </a:r>
            <a:r>
              <a:rPr dirty="0" sz="2400" spc="-10">
                <a:latin typeface="Calibri"/>
                <a:cs typeface="Calibri"/>
              </a:rPr>
              <a:t>calls,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starting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from </a:t>
            </a:r>
            <a:r>
              <a:rPr dirty="0" sz="2400" spc="-5">
                <a:latin typeface="Calibri"/>
                <a:cs typeface="Calibri"/>
              </a:rPr>
              <a:t>the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current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method.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419" y="384047"/>
            <a:ext cx="370967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Declaring</a:t>
            </a:r>
            <a:r>
              <a:rPr dirty="0" spc="-55"/>
              <a:t> </a:t>
            </a:r>
            <a:r>
              <a:rPr dirty="0" spc="-15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53819"/>
            <a:ext cx="7346315" cy="31318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declaring exceptions</a:t>
            </a:r>
            <a:r>
              <a:rPr dirty="0" sz="2800" spc="-5">
                <a:latin typeface="Times New Roman"/>
                <a:cs typeface="Times New Roman"/>
              </a:rPr>
              <a:t>: Every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method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must state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types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checked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exceptions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it might </a:t>
            </a:r>
            <a:r>
              <a:rPr dirty="0" sz="2800" spc="-30">
                <a:latin typeface="Times New Roman"/>
                <a:cs typeface="Times New Roman"/>
              </a:rPr>
              <a:t>throw.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80"/>
              </a:lnSpc>
              <a:spcBef>
                <a:spcPts val="2600"/>
              </a:spcBef>
            </a:pPr>
            <a:r>
              <a:rPr dirty="0" sz="2800" spc="-5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800" spc="-2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0000FF"/>
                </a:solidFill>
                <a:latin typeface="Calibri"/>
                <a:cs typeface="Calibri"/>
              </a:rPr>
              <a:t>void</a:t>
            </a:r>
            <a:r>
              <a:rPr dirty="0" sz="2800" spc="-2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myMethod()</a:t>
            </a:r>
            <a:endParaRPr sz="2800">
              <a:latin typeface="Calibri"/>
              <a:cs typeface="Calibri"/>
            </a:endParaRPr>
          </a:p>
          <a:p>
            <a:pPr marL="255270">
              <a:lnSpc>
                <a:spcPts val="3180"/>
              </a:lnSpc>
            </a:pPr>
            <a:r>
              <a:rPr dirty="0" sz="2800" spc="-15" b="1">
                <a:solidFill>
                  <a:srgbClr val="0000FF"/>
                </a:solidFill>
                <a:latin typeface="Calibri"/>
                <a:cs typeface="Calibri"/>
              </a:rPr>
              <a:t>throws </a:t>
            </a:r>
            <a:r>
              <a:rPr dirty="0" sz="2800" spc="-15">
                <a:latin typeface="Calibri"/>
                <a:cs typeface="Calibri"/>
              </a:rPr>
              <a:t>IOException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229"/>
              </a:lnSpc>
              <a:spcBef>
                <a:spcPts val="2640"/>
              </a:spcBef>
            </a:pPr>
            <a:r>
              <a:rPr dirty="0" sz="2800" spc="-5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800" spc="-2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0000FF"/>
                </a:solidFill>
                <a:latin typeface="Calibri"/>
                <a:cs typeface="Calibri"/>
              </a:rPr>
              <a:t>void</a:t>
            </a:r>
            <a:r>
              <a:rPr dirty="0" sz="2800" spc="-2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myMethod()</a:t>
            </a:r>
            <a:endParaRPr sz="2800">
              <a:latin typeface="Calibri"/>
              <a:cs typeface="Calibri"/>
            </a:endParaRPr>
          </a:p>
          <a:p>
            <a:pPr marL="255270">
              <a:lnSpc>
                <a:spcPts val="3229"/>
              </a:lnSpc>
            </a:pPr>
            <a:r>
              <a:rPr dirty="0" sz="2800" spc="-15" b="1">
                <a:solidFill>
                  <a:srgbClr val="0000FF"/>
                </a:solidFill>
                <a:latin typeface="Calibri"/>
                <a:cs typeface="Calibri"/>
              </a:rPr>
              <a:t>throws</a:t>
            </a:r>
            <a:r>
              <a:rPr dirty="0" sz="2800" spc="-2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IOException, OtherException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6449" y="166115"/>
            <a:ext cx="27006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/>
              <a:t>Motivations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3540" y="1352803"/>
            <a:ext cx="7943850" cy="235140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241300" marR="501015" indent="-228600">
              <a:lnSpc>
                <a:spcPts val="341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000" spc="-5">
                <a:latin typeface="Calibri"/>
                <a:cs typeface="Calibri"/>
              </a:rPr>
              <a:t>When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a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program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runs </a:t>
            </a:r>
            <a:r>
              <a:rPr dirty="0" sz="3000" spc="-20">
                <a:latin typeface="Calibri"/>
                <a:cs typeface="Calibri"/>
              </a:rPr>
              <a:t>into</a:t>
            </a:r>
            <a:r>
              <a:rPr dirty="0" sz="3000" spc="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a </a:t>
            </a:r>
            <a:r>
              <a:rPr dirty="0" sz="3000" spc="-10">
                <a:solidFill>
                  <a:srgbClr val="FF0000"/>
                </a:solidFill>
                <a:latin typeface="Calibri"/>
                <a:cs typeface="Calibri"/>
              </a:rPr>
              <a:t>runtime </a:t>
            </a:r>
            <a:r>
              <a:rPr dirty="0" sz="3000" spc="-55">
                <a:solidFill>
                  <a:srgbClr val="FF0000"/>
                </a:solidFill>
                <a:latin typeface="Calibri"/>
                <a:cs typeface="Calibri"/>
              </a:rPr>
              <a:t>error</a:t>
            </a:r>
            <a:r>
              <a:rPr dirty="0" sz="3000" spc="-55">
                <a:latin typeface="Calibri"/>
                <a:cs typeface="Calibri"/>
              </a:rPr>
              <a:t>,</a:t>
            </a:r>
            <a:r>
              <a:rPr dirty="0" sz="3000" spc="-5">
                <a:latin typeface="Calibri"/>
                <a:cs typeface="Calibri"/>
              </a:rPr>
              <a:t> the </a:t>
            </a:r>
            <a:r>
              <a:rPr dirty="0" sz="3000" spc="-660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program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terminates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abnormally.</a:t>
            </a:r>
            <a:endParaRPr sz="3000">
              <a:latin typeface="Calibri"/>
              <a:cs typeface="Calibri"/>
            </a:endParaRPr>
          </a:p>
          <a:p>
            <a:pPr marL="241300" marR="5080" indent="-228600">
              <a:lnSpc>
                <a:spcPts val="3410"/>
              </a:lnSpc>
              <a:spcBef>
                <a:spcPts val="107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000" spc="-5">
                <a:latin typeface="Calibri"/>
                <a:cs typeface="Calibri"/>
              </a:rPr>
              <a:t>How </a:t>
            </a:r>
            <a:r>
              <a:rPr dirty="0" sz="3000" spc="-15">
                <a:latin typeface="Calibri"/>
                <a:cs typeface="Calibri"/>
              </a:rPr>
              <a:t>can </a:t>
            </a:r>
            <a:r>
              <a:rPr dirty="0" sz="3000" spc="-10">
                <a:latin typeface="Calibri"/>
                <a:cs typeface="Calibri"/>
              </a:rPr>
              <a:t>you </a:t>
            </a:r>
            <a:r>
              <a:rPr dirty="0" sz="3000" spc="-5">
                <a:latin typeface="Calibri"/>
                <a:cs typeface="Calibri"/>
              </a:rPr>
              <a:t>handle the </a:t>
            </a:r>
            <a:r>
              <a:rPr dirty="0" sz="3000" spc="-10">
                <a:latin typeface="Calibri"/>
                <a:cs typeface="Calibri"/>
              </a:rPr>
              <a:t>runtime error </a:t>
            </a:r>
            <a:r>
              <a:rPr dirty="0" sz="3000">
                <a:latin typeface="Calibri"/>
                <a:cs typeface="Calibri"/>
              </a:rPr>
              <a:t>so </a:t>
            </a:r>
            <a:r>
              <a:rPr dirty="0" sz="3000" spc="-10">
                <a:latin typeface="Calibri"/>
                <a:cs typeface="Calibri"/>
              </a:rPr>
              <a:t>that </a:t>
            </a:r>
            <a:r>
              <a:rPr dirty="0" sz="3000" spc="-5">
                <a:latin typeface="Calibri"/>
                <a:cs typeface="Calibri"/>
              </a:rPr>
              <a:t>the </a:t>
            </a:r>
            <a:r>
              <a:rPr dirty="0" sz="3000" spc="-665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program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can</a:t>
            </a:r>
            <a:r>
              <a:rPr dirty="0" sz="3000" spc="-10">
                <a:latin typeface="Calibri"/>
                <a:cs typeface="Calibri"/>
              </a:rPr>
              <a:t> continue</a:t>
            </a:r>
            <a:r>
              <a:rPr dirty="0" sz="3000" spc="-20">
                <a:latin typeface="Calibri"/>
                <a:cs typeface="Calibri"/>
              </a:rPr>
              <a:t> to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run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or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terminate 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gracefully?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2054" y="384047"/>
            <a:ext cx="3700779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Throwing</a:t>
            </a:r>
            <a:r>
              <a:rPr dirty="0" spc="-70"/>
              <a:t> </a:t>
            </a:r>
            <a:r>
              <a:rPr dirty="0" spc="-15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41628"/>
            <a:ext cx="7828280" cy="3542029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throwing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FF0000"/>
                </a:solidFill>
                <a:latin typeface="Calibri"/>
                <a:cs typeface="Calibri"/>
              </a:rPr>
              <a:t>exception</a:t>
            </a:r>
            <a:r>
              <a:rPr dirty="0" sz="2800" spc="-15">
                <a:latin typeface="Calibri"/>
                <a:cs typeface="Calibri"/>
              </a:rPr>
              <a:t>: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When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program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detects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5">
                <a:latin typeface="Calibri"/>
                <a:cs typeface="Calibri"/>
              </a:rPr>
              <a:t>error,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20">
                <a:latin typeface="Calibri"/>
                <a:cs typeface="Calibri"/>
              </a:rPr>
              <a:t>program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 i="1">
                <a:latin typeface="Calibri"/>
                <a:cs typeface="Calibri"/>
              </a:rPr>
              <a:t>create</a:t>
            </a:r>
            <a:r>
              <a:rPr dirty="0" sz="2800" i="1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instance</a:t>
            </a:r>
            <a:r>
              <a:rPr dirty="0" sz="2800" spc="-5">
                <a:latin typeface="Calibri"/>
                <a:cs typeface="Calibri"/>
              </a:rPr>
              <a:t> of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appropriate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exception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type and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 i="1">
                <a:solidFill>
                  <a:srgbClr val="FF0000"/>
                </a:solidFill>
                <a:latin typeface="Calibri"/>
                <a:cs typeface="Calibri"/>
              </a:rPr>
              <a:t>throw</a:t>
            </a:r>
            <a:r>
              <a:rPr dirty="0" sz="280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3000" spc="-15" b="1">
                <a:solidFill>
                  <a:srgbClr val="0432FF"/>
                </a:solidFill>
                <a:latin typeface="Calibri"/>
                <a:cs typeface="Calibri"/>
              </a:rPr>
              <a:t>throw </a:t>
            </a:r>
            <a:r>
              <a:rPr dirty="0" sz="3000" spc="-5" b="1">
                <a:solidFill>
                  <a:srgbClr val="0432FF"/>
                </a:solidFill>
                <a:latin typeface="Calibri"/>
                <a:cs typeface="Calibri"/>
              </a:rPr>
              <a:t>new</a:t>
            </a:r>
            <a:r>
              <a:rPr dirty="0" sz="3000" spc="-20" b="1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TheException();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Calibri"/>
              <a:cs typeface="Calibri"/>
            </a:endParaRPr>
          </a:p>
          <a:p>
            <a:pPr marL="12700" marR="1637664">
              <a:lnSpc>
                <a:spcPts val="3190"/>
              </a:lnSpc>
            </a:pPr>
            <a:r>
              <a:rPr dirty="0" sz="3000" spc="-10" b="1">
                <a:solidFill>
                  <a:srgbClr val="0432FF"/>
                </a:solidFill>
                <a:latin typeface="Calibri"/>
                <a:cs typeface="Calibri"/>
              </a:rPr>
              <a:t>TheException </a:t>
            </a:r>
            <a:r>
              <a:rPr dirty="0" sz="3000" spc="-25" b="1">
                <a:latin typeface="Calibri"/>
                <a:cs typeface="Calibri"/>
              </a:rPr>
              <a:t>ex</a:t>
            </a:r>
            <a:r>
              <a:rPr dirty="0" sz="3000" spc="-10" b="1">
                <a:latin typeface="Calibri"/>
                <a:cs typeface="Calibri"/>
              </a:rPr>
              <a:t> </a:t>
            </a:r>
            <a:r>
              <a:rPr dirty="0" sz="3000" b="1">
                <a:latin typeface="Calibri"/>
                <a:cs typeface="Calibri"/>
              </a:rPr>
              <a:t>=</a:t>
            </a:r>
            <a:r>
              <a:rPr dirty="0" sz="3000" spc="-5" b="1">
                <a:latin typeface="Calibri"/>
                <a:cs typeface="Calibri"/>
              </a:rPr>
              <a:t> new</a:t>
            </a:r>
            <a:r>
              <a:rPr dirty="0" sz="3000" spc="-1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TheException(); </a:t>
            </a:r>
            <a:r>
              <a:rPr dirty="0" sz="3000" spc="-665" b="1">
                <a:latin typeface="Calibri"/>
                <a:cs typeface="Calibri"/>
              </a:rPr>
              <a:t> </a:t>
            </a:r>
            <a:r>
              <a:rPr dirty="0" sz="3000" spc="-15" b="1">
                <a:latin typeface="Calibri"/>
                <a:cs typeface="Calibri"/>
              </a:rPr>
              <a:t>throw</a:t>
            </a:r>
            <a:r>
              <a:rPr dirty="0" sz="3000" spc="-10" b="1">
                <a:latin typeface="Calibri"/>
                <a:cs typeface="Calibri"/>
              </a:rPr>
              <a:t> </a:t>
            </a:r>
            <a:r>
              <a:rPr dirty="0" sz="3000" spc="-20" b="1">
                <a:latin typeface="Calibri"/>
                <a:cs typeface="Calibri"/>
              </a:rPr>
              <a:t>ex;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0748" y="396239"/>
            <a:ext cx="530352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Throwing</a:t>
            </a:r>
            <a:r>
              <a:rPr dirty="0" spc="-40"/>
              <a:t> </a:t>
            </a:r>
            <a:r>
              <a:rPr dirty="0" spc="-15"/>
              <a:t>Exceptions</a:t>
            </a:r>
            <a:r>
              <a:rPr dirty="0" spc="-35"/>
              <a:t> </a:t>
            </a:r>
            <a:r>
              <a:rPr dirty="0" spc="-15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0183" y="2212848"/>
            <a:ext cx="5379720" cy="789940"/>
            <a:chOff x="710183" y="2212848"/>
            <a:chExt cx="5379720" cy="789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183" y="2212848"/>
              <a:ext cx="1588008" cy="7894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2703" y="2212848"/>
              <a:ext cx="4267200" cy="78943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96484" y="1527555"/>
            <a:ext cx="6094730" cy="3528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3345">
              <a:lnSpc>
                <a:spcPts val="3180"/>
              </a:lnSpc>
              <a:spcBef>
                <a:spcPts val="100"/>
              </a:spcBef>
            </a:pPr>
            <a:r>
              <a:rPr dirty="0" sz="2800" b="1">
                <a:solidFill>
                  <a:srgbClr val="008000"/>
                </a:solidFill>
                <a:latin typeface="Calibri"/>
                <a:cs typeface="Calibri"/>
              </a:rPr>
              <a:t>/**</a:t>
            </a:r>
            <a:r>
              <a:rPr dirty="0" sz="2800" spc="-10" b="1">
                <a:solidFill>
                  <a:srgbClr val="008000"/>
                </a:solidFill>
                <a:latin typeface="Calibri"/>
                <a:cs typeface="Calibri"/>
              </a:rPr>
              <a:t> Set</a:t>
            </a:r>
            <a:r>
              <a:rPr dirty="0" sz="2800" spc="-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dirty="0" sz="2800" spc="-5" b="1">
                <a:solidFill>
                  <a:srgbClr val="008000"/>
                </a:solidFill>
                <a:latin typeface="Calibri"/>
                <a:cs typeface="Calibri"/>
              </a:rPr>
              <a:t> new </a:t>
            </a:r>
            <a:r>
              <a:rPr dirty="0" sz="2800" spc="-15" b="1">
                <a:solidFill>
                  <a:srgbClr val="008000"/>
                </a:solidFill>
                <a:latin typeface="Calibri"/>
                <a:cs typeface="Calibri"/>
              </a:rPr>
              <a:t>radius</a:t>
            </a:r>
            <a:r>
              <a:rPr dirty="0" sz="28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8000"/>
                </a:solidFill>
                <a:latin typeface="Calibri"/>
                <a:cs typeface="Calibri"/>
              </a:rPr>
              <a:t>*/</a:t>
            </a:r>
            <a:endParaRPr sz="2800">
              <a:latin typeface="Calibri"/>
              <a:cs typeface="Calibri"/>
            </a:endParaRPr>
          </a:p>
          <a:p>
            <a:pPr marL="336550" marR="5080" indent="-323850">
              <a:lnSpc>
                <a:spcPts val="3000"/>
              </a:lnSpc>
              <a:spcBef>
                <a:spcPts val="220"/>
              </a:spcBef>
            </a:pPr>
            <a:r>
              <a:rPr dirty="0" sz="2800" spc="-5" b="1">
                <a:solidFill>
                  <a:srgbClr val="0432FF"/>
                </a:solidFill>
                <a:latin typeface="Calibri"/>
                <a:cs typeface="Calibri"/>
              </a:rPr>
              <a:t>public </a:t>
            </a:r>
            <a:r>
              <a:rPr dirty="0" sz="2800" spc="-10" b="1">
                <a:solidFill>
                  <a:srgbClr val="0432FF"/>
                </a:solidFill>
                <a:latin typeface="Calibri"/>
                <a:cs typeface="Calibri"/>
              </a:rPr>
              <a:t>void </a:t>
            </a:r>
            <a:r>
              <a:rPr dirty="0" sz="2800" spc="-5" b="1">
                <a:latin typeface="Calibri"/>
                <a:cs typeface="Calibri"/>
              </a:rPr>
              <a:t>setRadius(double newRadius) </a:t>
            </a:r>
            <a:r>
              <a:rPr dirty="0" sz="2800" spc="-620" b="1"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FF3300"/>
                </a:solidFill>
                <a:latin typeface="Calibri"/>
                <a:cs typeface="Calibri"/>
              </a:rPr>
              <a:t>throws</a:t>
            </a:r>
            <a:r>
              <a:rPr dirty="0" sz="2800" spc="-10" b="1">
                <a:solidFill>
                  <a:srgbClr val="FF3300"/>
                </a:solidFill>
                <a:latin typeface="Calibri"/>
                <a:cs typeface="Calibri"/>
              </a:rPr>
              <a:t> IllegalArgumentException</a:t>
            </a:r>
            <a:r>
              <a:rPr dirty="0" sz="2800" spc="-15" b="1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E7E6E6"/>
                </a:solidFill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174625" marR="2707005">
              <a:lnSpc>
                <a:spcPts val="3000"/>
              </a:lnSpc>
              <a:spcBef>
                <a:spcPts val="120"/>
              </a:spcBef>
              <a:tabLst>
                <a:tab pos="1499870" algn="l"/>
              </a:tabLst>
            </a:pPr>
            <a:r>
              <a:rPr dirty="0" sz="2800" spc="-5" b="1">
                <a:solidFill>
                  <a:srgbClr val="0432FF"/>
                </a:solidFill>
                <a:latin typeface="Calibri"/>
                <a:cs typeface="Calibri"/>
              </a:rPr>
              <a:t>if </a:t>
            </a:r>
            <a:r>
              <a:rPr dirty="0" sz="2800" spc="-5" b="1">
                <a:latin typeface="Calibri"/>
                <a:cs typeface="Calibri"/>
              </a:rPr>
              <a:t>(newRadius </a:t>
            </a:r>
            <a:r>
              <a:rPr dirty="0" sz="2800" b="1">
                <a:latin typeface="Calibri"/>
                <a:cs typeface="Calibri"/>
              </a:rPr>
              <a:t>&gt;= </a:t>
            </a:r>
            <a:r>
              <a:rPr dirty="0" sz="2800" spc="5" b="1">
                <a:latin typeface="Calibri"/>
                <a:cs typeface="Calibri"/>
              </a:rPr>
              <a:t>0) </a:t>
            </a:r>
            <a:r>
              <a:rPr dirty="0" sz="2800" spc="10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radius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=	</a:t>
            </a:r>
            <a:r>
              <a:rPr dirty="0" sz="2800" spc="-5" b="1">
                <a:latin typeface="Calibri"/>
                <a:cs typeface="Calibri"/>
              </a:rPr>
              <a:t>newRadius; 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0432FF"/>
                </a:solidFill>
                <a:latin typeface="Calibri"/>
                <a:cs typeface="Calibri"/>
              </a:rPr>
              <a:t>else</a:t>
            </a:r>
            <a:endParaRPr sz="2800">
              <a:latin typeface="Calibri"/>
              <a:cs typeface="Calibri"/>
            </a:endParaRPr>
          </a:p>
          <a:p>
            <a:pPr marL="336550">
              <a:lnSpc>
                <a:spcPts val="2830"/>
              </a:lnSpc>
            </a:pPr>
            <a:r>
              <a:rPr dirty="0" sz="2800" spc="-10" b="1">
                <a:solidFill>
                  <a:srgbClr val="FF3300"/>
                </a:solidFill>
                <a:latin typeface="Calibri"/>
                <a:cs typeface="Calibri"/>
              </a:rPr>
              <a:t>throw</a:t>
            </a:r>
            <a:r>
              <a:rPr dirty="0" sz="2800" spc="-20" b="1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3300"/>
                </a:solidFill>
                <a:latin typeface="Calibri"/>
                <a:cs typeface="Calibri"/>
              </a:rPr>
              <a:t>new IllegalArgumentException(</a:t>
            </a:r>
            <a:endParaRPr sz="2800">
              <a:latin typeface="Calibri"/>
              <a:cs typeface="Calibri"/>
            </a:endParaRPr>
          </a:p>
          <a:p>
            <a:pPr marL="498475">
              <a:lnSpc>
                <a:spcPts val="3050"/>
              </a:lnSpc>
            </a:pPr>
            <a:r>
              <a:rPr dirty="0" sz="2800" spc="-5" b="1">
                <a:solidFill>
                  <a:srgbClr val="FF3300"/>
                </a:solidFill>
                <a:latin typeface="Calibri"/>
                <a:cs typeface="Calibri"/>
              </a:rPr>
              <a:t>"Radius</a:t>
            </a:r>
            <a:r>
              <a:rPr dirty="0" sz="2800" spc="-20" b="1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3300"/>
                </a:solidFill>
                <a:latin typeface="Calibri"/>
                <a:cs typeface="Calibri"/>
              </a:rPr>
              <a:t>cannot</a:t>
            </a:r>
            <a:r>
              <a:rPr dirty="0" sz="2800" spc="-15" b="1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3300"/>
                </a:solidFill>
                <a:latin typeface="Calibri"/>
                <a:cs typeface="Calibri"/>
              </a:rPr>
              <a:t>be</a:t>
            </a:r>
            <a:r>
              <a:rPr dirty="0" sz="2800" spc="-15" b="1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3300"/>
                </a:solidFill>
                <a:latin typeface="Calibri"/>
                <a:cs typeface="Calibri"/>
              </a:rPr>
              <a:t>negative");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180"/>
              </a:lnSpc>
            </a:pPr>
            <a:r>
              <a:rPr dirty="0" sz="2800" b="1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8" name="object 8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5776" y="280415"/>
            <a:ext cx="357314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Catching</a:t>
            </a:r>
            <a:r>
              <a:rPr dirty="0" spc="-65"/>
              <a:t> </a:t>
            </a:r>
            <a:r>
              <a:rPr dirty="0" spc="-15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63903"/>
            <a:ext cx="7457440" cy="452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55"/>
              </a:lnSpc>
              <a:spcBef>
                <a:spcPts val="100"/>
              </a:spcBef>
            </a:pPr>
            <a:r>
              <a:rPr dirty="0" sz="2500" b="1">
                <a:solidFill>
                  <a:srgbClr val="0432FF"/>
                </a:solidFill>
                <a:latin typeface="Calibri"/>
                <a:cs typeface="Calibri"/>
              </a:rPr>
              <a:t>try</a:t>
            </a:r>
            <a:r>
              <a:rPr dirty="0" sz="2500" spc="-45" b="1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dirty="0" sz="2500" b="1">
                <a:latin typeface="Calibri"/>
                <a:cs typeface="Calibri"/>
              </a:rPr>
              <a:t>{</a:t>
            </a:r>
            <a:endParaRPr sz="2500">
              <a:latin typeface="Calibri"/>
              <a:cs typeface="Calibri"/>
            </a:endParaRPr>
          </a:p>
          <a:p>
            <a:pPr marL="298450">
              <a:lnSpc>
                <a:spcPts val="2700"/>
              </a:lnSpc>
              <a:tabLst>
                <a:tab pos="2000885" algn="l"/>
              </a:tabLst>
            </a:pPr>
            <a:r>
              <a:rPr dirty="0" sz="2500" spc="-15" b="1">
                <a:latin typeface="Calibri"/>
                <a:cs typeface="Calibri"/>
              </a:rPr>
              <a:t>statements;	</a:t>
            </a:r>
            <a:r>
              <a:rPr dirty="0" sz="2500" b="1">
                <a:solidFill>
                  <a:srgbClr val="008000"/>
                </a:solidFill>
                <a:latin typeface="Calibri"/>
                <a:cs typeface="Calibri"/>
              </a:rPr>
              <a:t>//</a:t>
            </a:r>
            <a:r>
              <a:rPr dirty="0" sz="25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500" spc="-15" b="1">
                <a:solidFill>
                  <a:srgbClr val="008000"/>
                </a:solidFill>
                <a:latin typeface="Calibri"/>
                <a:cs typeface="Calibri"/>
              </a:rPr>
              <a:t>Statements</a:t>
            </a:r>
            <a:r>
              <a:rPr dirty="0" sz="250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500" spc="-10" b="1">
                <a:solidFill>
                  <a:srgbClr val="008000"/>
                </a:solidFill>
                <a:latin typeface="Calibri"/>
                <a:cs typeface="Calibri"/>
              </a:rPr>
              <a:t>that</a:t>
            </a:r>
            <a:r>
              <a:rPr dirty="0" sz="2500" spc="-15" b="1">
                <a:solidFill>
                  <a:srgbClr val="008000"/>
                </a:solidFill>
                <a:latin typeface="Calibri"/>
                <a:cs typeface="Calibri"/>
              </a:rPr>
              <a:t> may</a:t>
            </a:r>
            <a:r>
              <a:rPr dirty="0" sz="250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500" spc="-10" b="1">
                <a:solidFill>
                  <a:srgbClr val="008000"/>
                </a:solidFill>
                <a:latin typeface="Calibri"/>
                <a:cs typeface="Calibri"/>
              </a:rPr>
              <a:t>throw</a:t>
            </a:r>
            <a:r>
              <a:rPr dirty="0" sz="2500" spc="-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500" spc="-15" b="1">
                <a:solidFill>
                  <a:srgbClr val="008000"/>
                </a:solidFill>
                <a:latin typeface="Calibri"/>
                <a:cs typeface="Calibri"/>
              </a:rPr>
              <a:t>exceptions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ts val="2700"/>
              </a:lnSpc>
            </a:pPr>
            <a:r>
              <a:rPr dirty="0" sz="2500" b="1">
                <a:latin typeface="Calibri"/>
                <a:cs typeface="Calibri"/>
              </a:rPr>
              <a:t>}</a:t>
            </a:r>
            <a:endParaRPr sz="2500">
              <a:latin typeface="Calibri"/>
              <a:cs typeface="Calibri"/>
            </a:endParaRPr>
          </a:p>
          <a:p>
            <a:pPr marL="369570" marR="3874770" indent="-357505">
              <a:lnSpc>
                <a:spcPts val="2690"/>
              </a:lnSpc>
              <a:spcBef>
                <a:spcPts val="204"/>
              </a:spcBef>
            </a:pPr>
            <a:r>
              <a:rPr dirty="0" sz="2500" spc="-20" b="1">
                <a:solidFill>
                  <a:srgbClr val="0432FF"/>
                </a:solidFill>
                <a:latin typeface="Calibri"/>
                <a:cs typeface="Calibri"/>
              </a:rPr>
              <a:t>catch </a:t>
            </a:r>
            <a:r>
              <a:rPr dirty="0" sz="2500" spc="-10" b="1">
                <a:latin typeface="Calibri"/>
                <a:cs typeface="Calibri"/>
              </a:rPr>
              <a:t>(Exception1 </a:t>
            </a:r>
            <a:r>
              <a:rPr dirty="0" sz="2500" spc="-30" b="1">
                <a:latin typeface="Calibri"/>
                <a:cs typeface="Calibri"/>
              </a:rPr>
              <a:t>exVar1) </a:t>
            </a:r>
            <a:r>
              <a:rPr dirty="0" sz="2500" b="1">
                <a:latin typeface="Calibri"/>
                <a:cs typeface="Calibri"/>
              </a:rPr>
              <a:t>{ </a:t>
            </a:r>
            <a:r>
              <a:rPr dirty="0" sz="2500" spc="-555" b="1">
                <a:latin typeface="Calibri"/>
                <a:cs typeface="Calibri"/>
              </a:rPr>
              <a:t> </a:t>
            </a:r>
            <a:r>
              <a:rPr dirty="0" sz="2500" spc="-5" b="1">
                <a:latin typeface="Calibri"/>
                <a:cs typeface="Calibri"/>
              </a:rPr>
              <a:t>handler</a:t>
            </a:r>
            <a:r>
              <a:rPr dirty="0" sz="2500" spc="-20" b="1">
                <a:latin typeface="Calibri"/>
                <a:cs typeface="Calibri"/>
              </a:rPr>
              <a:t> </a:t>
            </a:r>
            <a:r>
              <a:rPr dirty="0" sz="2500" spc="-15" b="1">
                <a:latin typeface="Calibri"/>
                <a:cs typeface="Calibri"/>
              </a:rPr>
              <a:t>for exception1;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ts val="2515"/>
              </a:lnSpc>
            </a:pPr>
            <a:r>
              <a:rPr dirty="0" sz="2500" b="1">
                <a:latin typeface="Calibri"/>
                <a:cs typeface="Calibri"/>
              </a:rPr>
              <a:t>}</a:t>
            </a:r>
            <a:endParaRPr sz="2500">
              <a:latin typeface="Calibri"/>
              <a:cs typeface="Calibri"/>
            </a:endParaRPr>
          </a:p>
          <a:p>
            <a:pPr marL="369570" marR="3874770" indent="-357505">
              <a:lnSpc>
                <a:spcPts val="2710"/>
              </a:lnSpc>
              <a:spcBef>
                <a:spcPts val="175"/>
              </a:spcBef>
            </a:pPr>
            <a:r>
              <a:rPr dirty="0" sz="2500" spc="-20" b="1">
                <a:solidFill>
                  <a:srgbClr val="0432FF"/>
                </a:solidFill>
                <a:latin typeface="Calibri"/>
                <a:cs typeface="Calibri"/>
              </a:rPr>
              <a:t>catch </a:t>
            </a:r>
            <a:r>
              <a:rPr dirty="0" sz="2500" spc="-10" b="1">
                <a:latin typeface="Calibri"/>
                <a:cs typeface="Calibri"/>
              </a:rPr>
              <a:t>(Exception2 </a:t>
            </a:r>
            <a:r>
              <a:rPr dirty="0" sz="2500" spc="-30" b="1">
                <a:latin typeface="Calibri"/>
                <a:cs typeface="Calibri"/>
              </a:rPr>
              <a:t>exVar2) </a:t>
            </a:r>
            <a:r>
              <a:rPr dirty="0" sz="2500" b="1">
                <a:latin typeface="Calibri"/>
                <a:cs typeface="Calibri"/>
              </a:rPr>
              <a:t>{ </a:t>
            </a:r>
            <a:r>
              <a:rPr dirty="0" sz="2500" spc="-555" b="1">
                <a:latin typeface="Calibri"/>
                <a:cs typeface="Calibri"/>
              </a:rPr>
              <a:t> </a:t>
            </a:r>
            <a:r>
              <a:rPr dirty="0" sz="2500" spc="-5" b="1">
                <a:latin typeface="Calibri"/>
                <a:cs typeface="Calibri"/>
              </a:rPr>
              <a:t>handler</a:t>
            </a:r>
            <a:r>
              <a:rPr dirty="0" sz="2500" spc="-20" b="1">
                <a:latin typeface="Calibri"/>
                <a:cs typeface="Calibri"/>
              </a:rPr>
              <a:t> </a:t>
            </a:r>
            <a:r>
              <a:rPr dirty="0" sz="2500" spc="-15" b="1">
                <a:latin typeface="Calibri"/>
                <a:cs typeface="Calibri"/>
              </a:rPr>
              <a:t>for exception2;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ts val="2505"/>
              </a:lnSpc>
            </a:pPr>
            <a:r>
              <a:rPr dirty="0" sz="2500" b="1">
                <a:latin typeface="Calibri"/>
                <a:cs typeface="Calibri"/>
              </a:rPr>
              <a:t>}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ts val="2700"/>
              </a:lnSpc>
            </a:pPr>
            <a:r>
              <a:rPr dirty="0" sz="2500" spc="-10" b="1">
                <a:latin typeface="Calibri"/>
                <a:cs typeface="Calibri"/>
              </a:rPr>
              <a:t>...</a:t>
            </a:r>
            <a:endParaRPr sz="2500">
              <a:latin typeface="Calibri"/>
              <a:cs typeface="Calibri"/>
            </a:endParaRPr>
          </a:p>
          <a:p>
            <a:pPr marL="369570" marR="3825240" indent="-357505">
              <a:lnSpc>
                <a:spcPts val="2710"/>
              </a:lnSpc>
              <a:spcBef>
                <a:spcPts val="175"/>
              </a:spcBef>
            </a:pPr>
            <a:r>
              <a:rPr dirty="0" sz="2500" spc="-20" b="1">
                <a:solidFill>
                  <a:srgbClr val="0432FF"/>
                </a:solidFill>
                <a:latin typeface="Calibri"/>
                <a:cs typeface="Calibri"/>
              </a:rPr>
              <a:t>catch</a:t>
            </a:r>
            <a:r>
              <a:rPr dirty="0" sz="2500" spc="-25" b="1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dirty="0" sz="2500" spc="-10" b="1">
                <a:latin typeface="Calibri"/>
                <a:cs typeface="Calibri"/>
              </a:rPr>
              <a:t>(ExceptionN </a:t>
            </a:r>
            <a:r>
              <a:rPr dirty="0" sz="2500" spc="-30" b="1">
                <a:latin typeface="Calibri"/>
                <a:cs typeface="Calibri"/>
              </a:rPr>
              <a:t>exVar3)</a:t>
            </a:r>
            <a:r>
              <a:rPr dirty="0" sz="2500" spc="-20" b="1">
                <a:latin typeface="Calibri"/>
                <a:cs typeface="Calibri"/>
              </a:rPr>
              <a:t> </a:t>
            </a:r>
            <a:r>
              <a:rPr dirty="0" sz="2500" b="1">
                <a:latin typeface="Calibri"/>
                <a:cs typeface="Calibri"/>
              </a:rPr>
              <a:t>{ </a:t>
            </a:r>
            <a:r>
              <a:rPr dirty="0" sz="2500" spc="-550" b="1">
                <a:latin typeface="Calibri"/>
                <a:cs typeface="Calibri"/>
              </a:rPr>
              <a:t> </a:t>
            </a:r>
            <a:r>
              <a:rPr dirty="0" sz="2500" spc="-5" b="1">
                <a:latin typeface="Calibri"/>
                <a:cs typeface="Calibri"/>
              </a:rPr>
              <a:t>handler</a:t>
            </a:r>
            <a:r>
              <a:rPr dirty="0" sz="2500" spc="-15" b="1">
                <a:latin typeface="Calibri"/>
                <a:cs typeface="Calibri"/>
              </a:rPr>
              <a:t> for exceptionN;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ts val="2650"/>
              </a:lnSpc>
            </a:pPr>
            <a:r>
              <a:rPr dirty="0" sz="2500" b="1">
                <a:latin typeface="Calibri"/>
                <a:cs typeface="Calibri"/>
              </a:rPr>
              <a:t>}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5776" y="396239"/>
            <a:ext cx="357314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Catching</a:t>
            </a:r>
            <a:r>
              <a:rPr dirty="0" spc="-65"/>
              <a:t> </a:t>
            </a:r>
            <a:r>
              <a:rPr dirty="0" spc="-15"/>
              <a:t>Exceptions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11198" y="1607627"/>
            <a:ext cx="2145030" cy="1878964"/>
          </a:xfrm>
          <a:custGeom>
            <a:avLst/>
            <a:gdLst/>
            <a:ahLst/>
            <a:cxnLst/>
            <a:rect l="l" t="t" r="r" b="b"/>
            <a:pathLst>
              <a:path w="2145030" h="1878964">
                <a:moveTo>
                  <a:pt x="0" y="1878707"/>
                </a:moveTo>
                <a:lnTo>
                  <a:pt x="2144687" y="1878707"/>
                </a:lnTo>
                <a:lnTo>
                  <a:pt x="2144687" y="0"/>
                </a:lnTo>
                <a:lnTo>
                  <a:pt x="0" y="0"/>
                </a:lnTo>
                <a:lnTo>
                  <a:pt x="0" y="1878707"/>
                </a:lnTo>
                <a:close/>
              </a:path>
            </a:pathLst>
          </a:custGeom>
          <a:ln w="155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84049" y="1576722"/>
            <a:ext cx="2047875" cy="16465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110"/>
              </a:lnSpc>
              <a:spcBef>
                <a:spcPts val="125"/>
              </a:spcBef>
            </a:pPr>
            <a:r>
              <a:rPr dirty="0" sz="1000" spc="5">
                <a:latin typeface="Courier New"/>
                <a:cs typeface="Courier New"/>
              </a:rPr>
              <a:t>main</a:t>
            </a:r>
            <a:r>
              <a:rPr dirty="0" sz="1000" spc="-15">
                <a:latin typeface="Courier New"/>
                <a:cs typeface="Courier New"/>
              </a:rPr>
              <a:t> </a:t>
            </a:r>
            <a:r>
              <a:rPr dirty="0" sz="1000" spc="5">
                <a:latin typeface="Courier New"/>
                <a:cs typeface="Courier New"/>
              </a:rPr>
              <a:t>method</a:t>
            </a:r>
            <a:r>
              <a:rPr dirty="0" sz="1000" spc="-15">
                <a:latin typeface="Courier New"/>
                <a:cs typeface="Courier New"/>
              </a:rPr>
              <a:t> </a:t>
            </a:r>
            <a:r>
              <a:rPr dirty="0" sz="1000" spc="1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1035"/>
              </a:lnSpc>
            </a:pPr>
            <a:r>
              <a:rPr dirty="0" sz="1000" spc="5"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  <a:p>
            <a:pPr marL="168275">
              <a:lnSpc>
                <a:spcPts val="1095"/>
              </a:lnSpc>
            </a:pPr>
            <a:r>
              <a:rPr dirty="0" sz="1000" spc="5" b="1">
                <a:solidFill>
                  <a:srgbClr val="000050"/>
                </a:solidFill>
                <a:latin typeface="Courier New"/>
                <a:cs typeface="Courier New"/>
              </a:rPr>
              <a:t>try</a:t>
            </a:r>
            <a:r>
              <a:rPr dirty="0" sz="1000" spc="-7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000" spc="1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23215">
              <a:lnSpc>
                <a:spcPts val="1085"/>
              </a:lnSpc>
            </a:pPr>
            <a:r>
              <a:rPr dirty="0" sz="1000" spc="5"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  <a:p>
            <a:pPr marL="323215" marR="549275">
              <a:lnSpc>
                <a:spcPts val="1019"/>
              </a:lnSpc>
              <a:spcBef>
                <a:spcPts val="95"/>
              </a:spcBef>
            </a:pPr>
            <a:r>
              <a:rPr dirty="0" sz="1000" spc="5">
                <a:latin typeface="Courier New"/>
                <a:cs typeface="Courier New"/>
              </a:rPr>
              <a:t>invoke method1; </a:t>
            </a:r>
            <a:r>
              <a:rPr dirty="0" sz="1000" spc="-590">
                <a:latin typeface="Courier New"/>
                <a:cs typeface="Courier New"/>
              </a:rPr>
              <a:t> </a:t>
            </a:r>
            <a:r>
              <a:rPr dirty="0" sz="1000" spc="5">
                <a:latin typeface="Courier New"/>
                <a:cs typeface="Courier New"/>
              </a:rPr>
              <a:t>statement1;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944"/>
              </a:lnSpc>
            </a:pPr>
            <a:r>
              <a:rPr dirty="0" sz="1000" spc="1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23215" marR="5080" indent="-155575">
              <a:lnSpc>
                <a:spcPts val="1150"/>
              </a:lnSpc>
            </a:pPr>
            <a:r>
              <a:rPr dirty="0" sz="1000" spc="5" b="1">
                <a:solidFill>
                  <a:srgbClr val="000050"/>
                </a:solidFill>
                <a:latin typeface="Courier New"/>
                <a:cs typeface="Courier New"/>
              </a:rPr>
              <a:t>catch </a:t>
            </a:r>
            <a:r>
              <a:rPr dirty="0" sz="1000" spc="5">
                <a:latin typeface="Courier New"/>
                <a:cs typeface="Courier New"/>
              </a:rPr>
              <a:t>(Exception1 ex1) </a:t>
            </a:r>
            <a:r>
              <a:rPr dirty="0" sz="1000" spc="10">
                <a:latin typeface="Courier New"/>
                <a:cs typeface="Courier New"/>
              </a:rPr>
              <a:t>{ </a:t>
            </a:r>
            <a:r>
              <a:rPr dirty="0" sz="1000" spc="-590">
                <a:latin typeface="Courier New"/>
                <a:cs typeface="Courier New"/>
              </a:rPr>
              <a:t> </a:t>
            </a:r>
            <a:r>
              <a:rPr dirty="0" sz="1000" spc="5">
                <a:latin typeface="Courier New"/>
                <a:cs typeface="Courier New"/>
              </a:rPr>
              <a:t>Process</a:t>
            </a:r>
            <a:r>
              <a:rPr dirty="0" sz="1000">
                <a:latin typeface="Courier New"/>
                <a:cs typeface="Courier New"/>
              </a:rPr>
              <a:t> </a:t>
            </a:r>
            <a:r>
              <a:rPr dirty="0" sz="1000" spc="5">
                <a:latin typeface="Courier New"/>
                <a:cs typeface="Courier New"/>
              </a:rPr>
              <a:t>ex1;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905"/>
              </a:lnSpc>
            </a:pPr>
            <a:r>
              <a:rPr dirty="0" sz="1000" spc="1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1015"/>
              </a:lnSpc>
            </a:pPr>
            <a:r>
              <a:rPr dirty="0" sz="1000" spc="5">
                <a:latin typeface="Courier New"/>
                <a:cs typeface="Courier New"/>
              </a:rPr>
              <a:t>statement2;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00"/>
              </a:lnSpc>
            </a:pPr>
            <a:r>
              <a:rPr dirty="0" sz="1000" spc="1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21541" y="1607627"/>
            <a:ext cx="2204720" cy="1860550"/>
          </a:xfrm>
          <a:custGeom>
            <a:avLst/>
            <a:gdLst/>
            <a:ahLst/>
            <a:cxnLst/>
            <a:rect l="l" t="t" r="r" b="b"/>
            <a:pathLst>
              <a:path w="2204720" h="1860550">
                <a:moveTo>
                  <a:pt x="0" y="1860502"/>
                </a:moveTo>
                <a:lnTo>
                  <a:pt x="2204323" y="1860502"/>
                </a:lnTo>
                <a:lnTo>
                  <a:pt x="2204323" y="0"/>
                </a:lnTo>
                <a:lnTo>
                  <a:pt x="0" y="0"/>
                </a:lnTo>
                <a:lnTo>
                  <a:pt x="0" y="1860502"/>
                </a:lnTo>
                <a:close/>
              </a:path>
            </a:pathLst>
          </a:custGeom>
          <a:ln w="155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96964" y="1576722"/>
            <a:ext cx="2047875" cy="16465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110"/>
              </a:lnSpc>
              <a:spcBef>
                <a:spcPts val="125"/>
              </a:spcBef>
            </a:pPr>
            <a:r>
              <a:rPr dirty="0" sz="1000" spc="5">
                <a:latin typeface="Courier New"/>
                <a:cs typeface="Courier New"/>
              </a:rPr>
              <a:t>method1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 spc="1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1035"/>
              </a:lnSpc>
            </a:pPr>
            <a:r>
              <a:rPr dirty="0" sz="1000" spc="5"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  <a:p>
            <a:pPr marL="168275">
              <a:lnSpc>
                <a:spcPts val="1095"/>
              </a:lnSpc>
            </a:pPr>
            <a:r>
              <a:rPr dirty="0" sz="1000" spc="5" b="1">
                <a:solidFill>
                  <a:srgbClr val="000050"/>
                </a:solidFill>
                <a:latin typeface="Courier New"/>
                <a:cs typeface="Courier New"/>
              </a:rPr>
              <a:t>try</a:t>
            </a:r>
            <a:r>
              <a:rPr dirty="0" sz="1000" spc="-7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000" spc="1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23215">
              <a:lnSpc>
                <a:spcPts val="1085"/>
              </a:lnSpc>
            </a:pPr>
            <a:r>
              <a:rPr dirty="0" sz="1000" spc="5"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  <a:p>
            <a:pPr marL="323215" marR="549275">
              <a:lnSpc>
                <a:spcPts val="1019"/>
              </a:lnSpc>
              <a:spcBef>
                <a:spcPts val="95"/>
              </a:spcBef>
            </a:pPr>
            <a:r>
              <a:rPr dirty="0" sz="1000" spc="5">
                <a:latin typeface="Courier New"/>
                <a:cs typeface="Courier New"/>
              </a:rPr>
              <a:t>invoke method2; </a:t>
            </a:r>
            <a:r>
              <a:rPr dirty="0" sz="1000" spc="-590">
                <a:latin typeface="Courier New"/>
                <a:cs typeface="Courier New"/>
              </a:rPr>
              <a:t> </a:t>
            </a:r>
            <a:r>
              <a:rPr dirty="0" sz="1000" spc="5">
                <a:latin typeface="Courier New"/>
                <a:cs typeface="Courier New"/>
              </a:rPr>
              <a:t>statement3;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944"/>
              </a:lnSpc>
            </a:pPr>
            <a:r>
              <a:rPr dirty="0" sz="1000" spc="1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23215" marR="5080" indent="-155575">
              <a:lnSpc>
                <a:spcPts val="1150"/>
              </a:lnSpc>
            </a:pPr>
            <a:r>
              <a:rPr dirty="0" sz="1000" spc="5" b="1">
                <a:solidFill>
                  <a:srgbClr val="000050"/>
                </a:solidFill>
                <a:latin typeface="Courier New"/>
                <a:cs typeface="Courier New"/>
              </a:rPr>
              <a:t>catch </a:t>
            </a:r>
            <a:r>
              <a:rPr dirty="0" sz="1000" spc="5">
                <a:latin typeface="Courier New"/>
                <a:cs typeface="Courier New"/>
              </a:rPr>
              <a:t>(Exception2 ex2) </a:t>
            </a:r>
            <a:r>
              <a:rPr dirty="0" sz="1000" spc="10">
                <a:latin typeface="Courier New"/>
                <a:cs typeface="Courier New"/>
              </a:rPr>
              <a:t>{ </a:t>
            </a:r>
            <a:r>
              <a:rPr dirty="0" sz="1000" spc="-590">
                <a:latin typeface="Courier New"/>
                <a:cs typeface="Courier New"/>
              </a:rPr>
              <a:t> </a:t>
            </a:r>
            <a:r>
              <a:rPr dirty="0" sz="1000" spc="5">
                <a:latin typeface="Courier New"/>
                <a:cs typeface="Courier New"/>
              </a:rPr>
              <a:t>Process</a:t>
            </a:r>
            <a:r>
              <a:rPr dirty="0" sz="1000">
                <a:latin typeface="Courier New"/>
                <a:cs typeface="Courier New"/>
              </a:rPr>
              <a:t> </a:t>
            </a:r>
            <a:r>
              <a:rPr dirty="0" sz="1000" spc="5">
                <a:latin typeface="Courier New"/>
                <a:cs typeface="Courier New"/>
              </a:rPr>
              <a:t>ex2;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905"/>
              </a:lnSpc>
            </a:pPr>
            <a:r>
              <a:rPr dirty="0" sz="1000" spc="1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1015"/>
              </a:lnSpc>
            </a:pPr>
            <a:r>
              <a:rPr dirty="0" sz="1000" spc="5">
                <a:latin typeface="Courier New"/>
                <a:cs typeface="Courier New"/>
              </a:rPr>
              <a:t>statement4;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00"/>
              </a:lnSpc>
            </a:pPr>
            <a:r>
              <a:rPr dirty="0" sz="1000" spc="1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79848" y="1610092"/>
            <a:ext cx="5664835" cy="1876425"/>
            <a:chOff x="1879848" y="1610092"/>
            <a:chExt cx="5664835" cy="1876425"/>
          </a:xfrm>
        </p:grpSpPr>
        <p:sp>
          <p:nvSpPr>
            <p:cNvPr id="8" name="object 8"/>
            <p:cNvSpPr/>
            <p:nvPr/>
          </p:nvSpPr>
          <p:spPr>
            <a:xfrm>
              <a:off x="1881435" y="1705225"/>
              <a:ext cx="975360" cy="556895"/>
            </a:xfrm>
            <a:custGeom>
              <a:avLst/>
              <a:gdLst/>
              <a:ahLst/>
              <a:cxnLst/>
              <a:rect l="l" t="t" r="r" b="b"/>
              <a:pathLst>
                <a:path w="975360" h="556894">
                  <a:moveTo>
                    <a:pt x="887655" y="35234"/>
                  </a:moveTo>
                  <a:lnTo>
                    <a:pt x="7778" y="536030"/>
                  </a:lnTo>
                  <a:lnTo>
                    <a:pt x="2592" y="538631"/>
                  </a:lnTo>
                  <a:lnTo>
                    <a:pt x="2592" y="543832"/>
                  </a:lnTo>
                  <a:lnTo>
                    <a:pt x="0" y="546433"/>
                  </a:lnTo>
                  <a:lnTo>
                    <a:pt x="2592" y="551634"/>
                  </a:lnTo>
                  <a:lnTo>
                    <a:pt x="7778" y="556835"/>
                  </a:lnTo>
                  <a:lnTo>
                    <a:pt x="12964" y="556835"/>
                  </a:lnTo>
                  <a:lnTo>
                    <a:pt x="18150" y="554235"/>
                  </a:lnTo>
                  <a:lnTo>
                    <a:pt x="898995" y="55471"/>
                  </a:lnTo>
                  <a:lnTo>
                    <a:pt x="899915" y="41610"/>
                  </a:lnTo>
                  <a:lnTo>
                    <a:pt x="887655" y="35234"/>
                  </a:lnTo>
                  <a:close/>
                </a:path>
                <a:path w="975360" h="556894">
                  <a:moveTo>
                    <a:pt x="954127" y="31208"/>
                  </a:moveTo>
                  <a:lnTo>
                    <a:pt x="902508" y="31208"/>
                  </a:lnTo>
                  <a:lnTo>
                    <a:pt x="907694" y="33808"/>
                  </a:lnTo>
                  <a:lnTo>
                    <a:pt x="910287" y="36409"/>
                  </a:lnTo>
                  <a:lnTo>
                    <a:pt x="910287" y="49413"/>
                  </a:lnTo>
                  <a:lnTo>
                    <a:pt x="905101" y="52013"/>
                  </a:lnTo>
                  <a:lnTo>
                    <a:pt x="898995" y="55471"/>
                  </a:lnTo>
                  <a:lnTo>
                    <a:pt x="894729" y="119703"/>
                  </a:lnTo>
                  <a:lnTo>
                    <a:pt x="954127" y="31208"/>
                  </a:lnTo>
                  <a:close/>
                </a:path>
                <a:path w="975360" h="556894">
                  <a:moveTo>
                    <a:pt x="902508" y="31208"/>
                  </a:moveTo>
                  <a:lnTo>
                    <a:pt x="894729" y="31208"/>
                  </a:lnTo>
                  <a:lnTo>
                    <a:pt x="887655" y="35234"/>
                  </a:lnTo>
                  <a:lnTo>
                    <a:pt x="899915" y="41610"/>
                  </a:lnTo>
                  <a:lnTo>
                    <a:pt x="898995" y="55471"/>
                  </a:lnTo>
                  <a:lnTo>
                    <a:pt x="905101" y="52013"/>
                  </a:lnTo>
                  <a:lnTo>
                    <a:pt x="910287" y="49413"/>
                  </a:lnTo>
                  <a:lnTo>
                    <a:pt x="910287" y="36409"/>
                  </a:lnTo>
                  <a:lnTo>
                    <a:pt x="907694" y="33808"/>
                  </a:lnTo>
                  <a:lnTo>
                    <a:pt x="902508" y="31208"/>
                  </a:lnTo>
                  <a:close/>
                </a:path>
                <a:path w="975360" h="556894">
                  <a:moveTo>
                    <a:pt x="975073" y="0"/>
                  </a:moveTo>
                  <a:lnTo>
                    <a:pt x="829907" y="5201"/>
                  </a:lnTo>
                  <a:lnTo>
                    <a:pt x="887655" y="35234"/>
                  </a:lnTo>
                  <a:lnTo>
                    <a:pt x="894729" y="31208"/>
                  </a:lnTo>
                  <a:lnTo>
                    <a:pt x="954127" y="31208"/>
                  </a:lnTo>
                  <a:lnTo>
                    <a:pt x="9750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81435" y="1705225"/>
              <a:ext cx="975360" cy="556895"/>
            </a:xfrm>
            <a:custGeom>
              <a:avLst/>
              <a:gdLst/>
              <a:ahLst/>
              <a:cxnLst/>
              <a:rect l="l" t="t" r="r" b="b"/>
              <a:pathLst>
                <a:path w="975360" h="556894">
                  <a:moveTo>
                    <a:pt x="905101" y="52013"/>
                  </a:moveTo>
                  <a:lnTo>
                    <a:pt x="18150" y="554235"/>
                  </a:lnTo>
                  <a:lnTo>
                    <a:pt x="12964" y="556835"/>
                  </a:lnTo>
                  <a:lnTo>
                    <a:pt x="7778" y="556835"/>
                  </a:lnTo>
                  <a:lnTo>
                    <a:pt x="5185" y="554235"/>
                  </a:lnTo>
                  <a:lnTo>
                    <a:pt x="2592" y="551634"/>
                  </a:lnTo>
                  <a:lnTo>
                    <a:pt x="0" y="546433"/>
                  </a:lnTo>
                  <a:lnTo>
                    <a:pt x="2592" y="543832"/>
                  </a:lnTo>
                  <a:lnTo>
                    <a:pt x="2592" y="538631"/>
                  </a:lnTo>
                  <a:lnTo>
                    <a:pt x="7778" y="536030"/>
                  </a:lnTo>
                  <a:lnTo>
                    <a:pt x="894729" y="31208"/>
                  </a:lnTo>
                  <a:lnTo>
                    <a:pt x="899915" y="31208"/>
                  </a:lnTo>
                  <a:lnTo>
                    <a:pt x="902508" y="31208"/>
                  </a:lnTo>
                  <a:lnTo>
                    <a:pt x="907694" y="33808"/>
                  </a:lnTo>
                  <a:lnTo>
                    <a:pt x="910287" y="36409"/>
                  </a:lnTo>
                  <a:lnTo>
                    <a:pt x="910287" y="41610"/>
                  </a:lnTo>
                  <a:lnTo>
                    <a:pt x="910287" y="44211"/>
                  </a:lnTo>
                  <a:lnTo>
                    <a:pt x="910287" y="49413"/>
                  </a:lnTo>
                  <a:lnTo>
                    <a:pt x="905101" y="52013"/>
                  </a:lnTo>
                  <a:close/>
                </a:path>
                <a:path w="975360" h="556894">
                  <a:moveTo>
                    <a:pt x="899915" y="41610"/>
                  </a:moveTo>
                  <a:lnTo>
                    <a:pt x="829907" y="5201"/>
                  </a:lnTo>
                  <a:lnTo>
                    <a:pt x="975073" y="0"/>
                  </a:lnTo>
                  <a:lnTo>
                    <a:pt x="894729" y="119703"/>
                  </a:lnTo>
                  <a:lnTo>
                    <a:pt x="899915" y="416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383721" y="1618030"/>
              <a:ext cx="2152650" cy="1860550"/>
            </a:xfrm>
            <a:custGeom>
              <a:avLst/>
              <a:gdLst/>
              <a:ahLst/>
              <a:cxnLst/>
              <a:rect l="l" t="t" r="r" b="b"/>
              <a:pathLst>
                <a:path w="2152650" h="1860550">
                  <a:moveTo>
                    <a:pt x="0" y="1860502"/>
                  </a:moveTo>
                  <a:lnTo>
                    <a:pt x="2152465" y="1860502"/>
                  </a:lnTo>
                  <a:lnTo>
                    <a:pt x="2152465" y="0"/>
                  </a:lnTo>
                  <a:lnTo>
                    <a:pt x="0" y="0"/>
                  </a:lnTo>
                  <a:lnTo>
                    <a:pt x="0" y="1860502"/>
                  </a:lnTo>
                  <a:close/>
                </a:path>
              </a:pathLst>
            </a:custGeom>
            <a:ln w="15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459143" y="1589726"/>
            <a:ext cx="2047875" cy="164401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110"/>
              </a:lnSpc>
              <a:spcBef>
                <a:spcPts val="125"/>
              </a:spcBef>
            </a:pPr>
            <a:r>
              <a:rPr dirty="0" sz="1000" spc="5">
                <a:latin typeface="Courier New"/>
                <a:cs typeface="Courier New"/>
              </a:rPr>
              <a:t>method2</a:t>
            </a:r>
            <a:r>
              <a:rPr dirty="0" sz="1000" spc="-40">
                <a:latin typeface="Courier New"/>
                <a:cs typeface="Courier New"/>
              </a:rPr>
              <a:t> </a:t>
            </a:r>
            <a:r>
              <a:rPr dirty="0" sz="1000" spc="1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1035"/>
              </a:lnSpc>
            </a:pPr>
            <a:r>
              <a:rPr dirty="0" sz="1000" spc="5"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  <a:p>
            <a:pPr marL="168275">
              <a:lnSpc>
                <a:spcPts val="1085"/>
              </a:lnSpc>
            </a:pPr>
            <a:r>
              <a:rPr dirty="0" sz="1000" spc="5" b="1">
                <a:solidFill>
                  <a:srgbClr val="000050"/>
                </a:solidFill>
                <a:latin typeface="Courier New"/>
                <a:cs typeface="Courier New"/>
              </a:rPr>
              <a:t>try</a:t>
            </a:r>
            <a:r>
              <a:rPr dirty="0" sz="1000" spc="-7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000" spc="1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23215">
              <a:lnSpc>
                <a:spcPts val="1075"/>
              </a:lnSpc>
            </a:pPr>
            <a:r>
              <a:rPr dirty="0" sz="1000" spc="5"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  <a:p>
            <a:pPr marL="323215" marR="549275">
              <a:lnSpc>
                <a:spcPts val="1019"/>
              </a:lnSpc>
              <a:spcBef>
                <a:spcPts val="95"/>
              </a:spcBef>
            </a:pPr>
            <a:r>
              <a:rPr dirty="0" sz="1000" spc="5">
                <a:latin typeface="Courier New"/>
                <a:cs typeface="Courier New"/>
              </a:rPr>
              <a:t>invoke method3; </a:t>
            </a:r>
            <a:r>
              <a:rPr dirty="0" sz="1000" spc="-590">
                <a:latin typeface="Courier New"/>
                <a:cs typeface="Courier New"/>
              </a:rPr>
              <a:t> </a:t>
            </a:r>
            <a:r>
              <a:rPr dirty="0" sz="1000" spc="5">
                <a:latin typeface="Courier New"/>
                <a:cs typeface="Courier New"/>
              </a:rPr>
              <a:t>statement5;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944"/>
              </a:lnSpc>
            </a:pPr>
            <a:r>
              <a:rPr dirty="0" sz="1000" spc="1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23215" marR="5080" indent="-155575">
              <a:lnSpc>
                <a:spcPts val="1150"/>
              </a:lnSpc>
            </a:pPr>
            <a:r>
              <a:rPr dirty="0" sz="1000" spc="5" b="1">
                <a:solidFill>
                  <a:srgbClr val="000050"/>
                </a:solidFill>
                <a:latin typeface="Courier New"/>
                <a:cs typeface="Courier New"/>
              </a:rPr>
              <a:t>catch </a:t>
            </a:r>
            <a:r>
              <a:rPr dirty="0" sz="1000" spc="5">
                <a:latin typeface="Courier New"/>
                <a:cs typeface="Courier New"/>
              </a:rPr>
              <a:t>(Exception3 ex3) </a:t>
            </a:r>
            <a:r>
              <a:rPr dirty="0" sz="1000" spc="10">
                <a:latin typeface="Courier New"/>
                <a:cs typeface="Courier New"/>
              </a:rPr>
              <a:t>{ </a:t>
            </a:r>
            <a:r>
              <a:rPr dirty="0" sz="1000" spc="-590">
                <a:latin typeface="Courier New"/>
                <a:cs typeface="Courier New"/>
              </a:rPr>
              <a:t> </a:t>
            </a:r>
            <a:r>
              <a:rPr dirty="0" sz="1000" spc="5">
                <a:latin typeface="Courier New"/>
                <a:cs typeface="Courier New"/>
              </a:rPr>
              <a:t>Process</a:t>
            </a:r>
            <a:r>
              <a:rPr dirty="0" sz="1000">
                <a:latin typeface="Courier New"/>
                <a:cs typeface="Courier New"/>
              </a:rPr>
              <a:t> </a:t>
            </a:r>
            <a:r>
              <a:rPr dirty="0" sz="1000" spc="5">
                <a:latin typeface="Courier New"/>
                <a:cs typeface="Courier New"/>
              </a:rPr>
              <a:t>ex3;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905"/>
              </a:lnSpc>
            </a:pPr>
            <a:r>
              <a:rPr dirty="0" sz="1000" spc="1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1015"/>
              </a:lnSpc>
            </a:pPr>
            <a:r>
              <a:rPr dirty="0" sz="1000" spc="5">
                <a:latin typeface="Courier New"/>
                <a:cs typeface="Courier New"/>
              </a:rPr>
              <a:t>statement6;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00"/>
              </a:lnSpc>
            </a:pPr>
            <a:r>
              <a:rPr dirty="0" sz="1000" spc="1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395680" y="1732534"/>
            <a:ext cx="3561079" cy="580390"/>
            <a:chOff x="4395680" y="1732534"/>
            <a:chExt cx="3561079" cy="580390"/>
          </a:xfrm>
        </p:grpSpPr>
        <p:sp>
          <p:nvSpPr>
            <p:cNvPr id="13" name="object 13"/>
            <p:cNvSpPr/>
            <p:nvPr/>
          </p:nvSpPr>
          <p:spPr>
            <a:xfrm>
              <a:off x="4396979" y="1733832"/>
              <a:ext cx="1024890" cy="508000"/>
            </a:xfrm>
            <a:custGeom>
              <a:avLst/>
              <a:gdLst/>
              <a:ahLst/>
              <a:cxnLst/>
              <a:rect l="l" t="t" r="r" b="b"/>
              <a:pathLst>
                <a:path w="1024889" h="508000">
                  <a:moveTo>
                    <a:pt x="934434" y="31998"/>
                  </a:moveTo>
                  <a:lnTo>
                    <a:pt x="5149" y="486617"/>
                  </a:lnTo>
                  <a:lnTo>
                    <a:pt x="2592" y="489218"/>
                  </a:lnTo>
                  <a:lnTo>
                    <a:pt x="0" y="494419"/>
                  </a:lnTo>
                  <a:lnTo>
                    <a:pt x="0" y="502221"/>
                  </a:lnTo>
                  <a:lnTo>
                    <a:pt x="2592" y="504822"/>
                  </a:lnTo>
                  <a:lnTo>
                    <a:pt x="5149" y="507422"/>
                  </a:lnTo>
                  <a:lnTo>
                    <a:pt x="15521" y="507422"/>
                  </a:lnTo>
                  <a:lnTo>
                    <a:pt x="944703" y="52925"/>
                  </a:lnTo>
                  <a:lnTo>
                    <a:pt x="946551" y="39010"/>
                  </a:lnTo>
                  <a:lnTo>
                    <a:pt x="934434" y="31998"/>
                  </a:lnTo>
                  <a:close/>
                </a:path>
                <a:path w="1024889" h="508000">
                  <a:moveTo>
                    <a:pt x="1002775" y="28607"/>
                  </a:moveTo>
                  <a:lnTo>
                    <a:pt x="949144" y="28607"/>
                  </a:lnTo>
                  <a:lnTo>
                    <a:pt x="954330" y="31208"/>
                  </a:lnTo>
                  <a:lnTo>
                    <a:pt x="956923" y="33808"/>
                  </a:lnTo>
                  <a:lnTo>
                    <a:pt x="956923" y="41610"/>
                  </a:lnTo>
                  <a:lnTo>
                    <a:pt x="954330" y="46884"/>
                  </a:lnTo>
                  <a:lnTo>
                    <a:pt x="951737" y="49485"/>
                  </a:lnTo>
                  <a:lnTo>
                    <a:pt x="944703" y="52925"/>
                  </a:lnTo>
                  <a:lnTo>
                    <a:pt x="936180" y="117103"/>
                  </a:lnTo>
                  <a:lnTo>
                    <a:pt x="1002775" y="28607"/>
                  </a:lnTo>
                  <a:close/>
                </a:path>
                <a:path w="1024889" h="508000">
                  <a:moveTo>
                    <a:pt x="949144" y="28607"/>
                  </a:moveTo>
                  <a:lnTo>
                    <a:pt x="941366" y="28607"/>
                  </a:lnTo>
                  <a:lnTo>
                    <a:pt x="934434" y="31998"/>
                  </a:lnTo>
                  <a:lnTo>
                    <a:pt x="946551" y="39010"/>
                  </a:lnTo>
                  <a:lnTo>
                    <a:pt x="944703" y="52925"/>
                  </a:lnTo>
                  <a:lnTo>
                    <a:pt x="951737" y="49485"/>
                  </a:lnTo>
                  <a:lnTo>
                    <a:pt x="954330" y="46884"/>
                  </a:lnTo>
                  <a:lnTo>
                    <a:pt x="956923" y="41610"/>
                  </a:lnTo>
                  <a:lnTo>
                    <a:pt x="956923" y="33808"/>
                  </a:lnTo>
                  <a:lnTo>
                    <a:pt x="954330" y="31208"/>
                  </a:lnTo>
                  <a:lnTo>
                    <a:pt x="949144" y="28607"/>
                  </a:lnTo>
                  <a:close/>
                </a:path>
                <a:path w="1024889" h="508000">
                  <a:moveTo>
                    <a:pt x="1024302" y="0"/>
                  </a:moveTo>
                  <a:lnTo>
                    <a:pt x="879136" y="0"/>
                  </a:lnTo>
                  <a:lnTo>
                    <a:pt x="934434" y="31998"/>
                  </a:lnTo>
                  <a:lnTo>
                    <a:pt x="941366" y="28607"/>
                  </a:lnTo>
                  <a:lnTo>
                    <a:pt x="1002775" y="28607"/>
                  </a:lnTo>
                  <a:lnTo>
                    <a:pt x="1024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396979" y="1733833"/>
              <a:ext cx="1024890" cy="508000"/>
            </a:xfrm>
            <a:custGeom>
              <a:avLst/>
              <a:gdLst/>
              <a:ahLst/>
              <a:cxnLst/>
              <a:rect l="l" t="t" r="r" b="b"/>
              <a:pathLst>
                <a:path w="1024889" h="508000">
                  <a:moveTo>
                    <a:pt x="951737" y="49485"/>
                  </a:moveTo>
                  <a:lnTo>
                    <a:pt x="15521" y="507422"/>
                  </a:lnTo>
                  <a:lnTo>
                    <a:pt x="10335" y="507422"/>
                  </a:lnTo>
                  <a:lnTo>
                    <a:pt x="5149" y="507422"/>
                  </a:lnTo>
                  <a:lnTo>
                    <a:pt x="2592" y="504822"/>
                  </a:lnTo>
                  <a:lnTo>
                    <a:pt x="0" y="502221"/>
                  </a:lnTo>
                  <a:lnTo>
                    <a:pt x="0" y="497020"/>
                  </a:lnTo>
                  <a:lnTo>
                    <a:pt x="0" y="494419"/>
                  </a:lnTo>
                  <a:lnTo>
                    <a:pt x="2592" y="489218"/>
                  </a:lnTo>
                  <a:lnTo>
                    <a:pt x="5149" y="486617"/>
                  </a:lnTo>
                  <a:lnTo>
                    <a:pt x="941366" y="28607"/>
                  </a:lnTo>
                  <a:lnTo>
                    <a:pt x="946551" y="28607"/>
                  </a:lnTo>
                  <a:lnTo>
                    <a:pt x="949144" y="28607"/>
                  </a:lnTo>
                  <a:lnTo>
                    <a:pt x="954330" y="31208"/>
                  </a:lnTo>
                  <a:lnTo>
                    <a:pt x="956923" y="33808"/>
                  </a:lnTo>
                  <a:lnTo>
                    <a:pt x="956923" y="39010"/>
                  </a:lnTo>
                  <a:lnTo>
                    <a:pt x="956923" y="41610"/>
                  </a:lnTo>
                  <a:lnTo>
                    <a:pt x="954330" y="46884"/>
                  </a:lnTo>
                  <a:lnTo>
                    <a:pt x="951737" y="49485"/>
                  </a:lnTo>
                  <a:close/>
                </a:path>
                <a:path w="1024889" h="508000">
                  <a:moveTo>
                    <a:pt x="946551" y="39010"/>
                  </a:moveTo>
                  <a:lnTo>
                    <a:pt x="879136" y="0"/>
                  </a:lnTo>
                  <a:lnTo>
                    <a:pt x="1024302" y="0"/>
                  </a:lnTo>
                  <a:lnTo>
                    <a:pt x="936180" y="117103"/>
                  </a:lnTo>
                  <a:lnTo>
                    <a:pt x="946551" y="390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930637" y="1801523"/>
              <a:ext cx="1024890" cy="510540"/>
            </a:xfrm>
            <a:custGeom>
              <a:avLst/>
              <a:gdLst/>
              <a:ahLst/>
              <a:cxnLst/>
              <a:rect l="l" t="t" r="r" b="b"/>
              <a:pathLst>
                <a:path w="1024890" h="510539">
                  <a:moveTo>
                    <a:pt x="934856" y="34392"/>
                  </a:moveTo>
                  <a:lnTo>
                    <a:pt x="5185" y="489145"/>
                  </a:lnTo>
                  <a:lnTo>
                    <a:pt x="2592" y="491746"/>
                  </a:lnTo>
                  <a:lnTo>
                    <a:pt x="0" y="496947"/>
                  </a:lnTo>
                  <a:lnTo>
                    <a:pt x="0" y="504750"/>
                  </a:lnTo>
                  <a:lnTo>
                    <a:pt x="2592" y="507350"/>
                  </a:lnTo>
                  <a:lnTo>
                    <a:pt x="7778" y="509951"/>
                  </a:lnTo>
                  <a:lnTo>
                    <a:pt x="15557" y="509951"/>
                  </a:lnTo>
                  <a:lnTo>
                    <a:pt x="945026" y="52714"/>
                  </a:lnTo>
                  <a:lnTo>
                    <a:pt x="946551" y="41610"/>
                  </a:lnTo>
                  <a:lnTo>
                    <a:pt x="934856" y="34392"/>
                  </a:lnTo>
                  <a:close/>
                </a:path>
                <a:path w="1024890" h="510539">
                  <a:moveTo>
                    <a:pt x="1004287" y="28607"/>
                  </a:moveTo>
                  <a:lnTo>
                    <a:pt x="946551" y="28607"/>
                  </a:lnTo>
                  <a:lnTo>
                    <a:pt x="951737" y="31208"/>
                  </a:lnTo>
                  <a:lnTo>
                    <a:pt x="954330" y="31208"/>
                  </a:lnTo>
                  <a:lnTo>
                    <a:pt x="956923" y="36409"/>
                  </a:lnTo>
                  <a:lnTo>
                    <a:pt x="956923" y="44211"/>
                  </a:lnTo>
                  <a:lnTo>
                    <a:pt x="951737" y="49413"/>
                  </a:lnTo>
                  <a:lnTo>
                    <a:pt x="945026" y="52714"/>
                  </a:lnTo>
                  <a:lnTo>
                    <a:pt x="936180" y="117103"/>
                  </a:lnTo>
                  <a:lnTo>
                    <a:pt x="1004287" y="28607"/>
                  </a:lnTo>
                  <a:close/>
                </a:path>
                <a:path w="1024890" h="510539">
                  <a:moveTo>
                    <a:pt x="946551" y="28607"/>
                  </a:moveTo>
                  <a:lnTo>
                    <a:pt x="941366" y="31208"/>
                  </a:lnTo>
                  <a:lnTo>
                    <a:pt x="934856" y="34392"/>
                  </a:lnTo>
                  <a:lnTo>
                    <a:pt x="946551" y="41610"/>
                  </a:lnTo>
                  <a:lnTo>
                    <a:pt x="945026" y="52714"/>
                  </a:lnTo>
                  <a:lnTo>
                    <a:pt x="951737" y="49413"/>
                  </a:lnTo>
                  <a:lnTo>
                    <a:pt x="956923" y="44211"/>
                  </a:lnTo>
                  <a:lnTo>
                    <a:pt x="956923" y="36409"/>
                  </a:lnTo>
                  <a:lnTo>
                    <a:pt x="954330" y="31208"/>
                  </a:lnTo>
                  <a:lnTo>
                    <a:pt x="951737" y="31208"/>
                  </a:lnTo>
                  <a:lnTo>
                    <a:pt x="946551" y="28607"/>
                  </a:lnTo>
                  <a:close/>
                </a:path>
                <a:path w="1024890" h="510539">
                  <a:moveTo>
                    <a:pt x="879136" y="0"/>
                  </a:moveTo>
                  <a:lnTo>
                    <a:pt x="934856" y="34392"/>
                  </a:lnTo>
                  <a:lnTo>
                    <a:pt x="941366" y="31208"/>
                  </a:lnTo>
                  <a:lnTo>
                    <a:pt x="946551" y="28607"/>
                  </a:lnTo>
                  <a:lnTo>
                    <a:pt x="1004287" y="28607"/>
                  </a:lnTo>
                  <a:lnTo>
                    <a:pt x="1024302" y="2600"/>
                  </a:lnTo>
                  <a:lnTo>
                    <a:pt x="879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930637" y="1801523"/>
              <a:ext cx="1024890" cy="510540"/>
            </a:xfrm>
            <a:custGeom>
              <a:avLst/>
              <a:gdLst/>
              <a:ahLst/>
              <a:cxnLst/>
              <a:rect l="l" t="t" r="r" b="b"/>
              <a:pathLst>
                <a:path w="1024890" h="510539">
                  <a:moveTo>
                    <a:pt x="951737" y="49413"/>
                  </a:moveTo>
                  <a:lnTo>
                    <a:pt x="15557" y="509951"/>
                  </a:lnTo>
                  <a:lnTo>
                    <a:pt x="10371" y="509951"/>
                  </a:lnTo>
                  <a:lnTo>
                    <a:pt x="7778" y="509951"/>
                  </a:lnTo>
                  <a:lnTo>
                    <a:pt x="2592" y="507350"/>
                  </a:lnTo>
                  <a:lnTo>
                    <a:pt x="0" y="504750"/>
                  </a:lnTo>
                  <a:lnTo>
                    <a:pt x="0" y="499548"/>
                  </a:lnTo>
                  <a:lnTo>
                    <a:pt x="0" y="496947"/>
                  </a:lnTo>
                  <a:lnTo>
                    <a:pt x="2592" y="491746"/>
                  </a:lnTo>
                  <a:lnTo>
                    <a:pt x="5185" y="489145"/>
                  </a:lnTo>
                  <a:lnTo>
                    <a:pt x="941366" y="31208"/>
                  </a:lnTo>
                  <a:lnTo>
                    <a:pt x="946551" y="28607"/>
                  </a:lnTo>
                  <a:lnTo>
                    <a:pt x="951737" y="31208"/>
                  </a:lnTo>
                  <a:lnTo>
                    <a:pt x="954330" y="31208"/>
                  </a:lnTo>
                  <a:lnTo>
                    <a:pt x="956923" y="36409"/>
                  </a:lnTo>
                  <a:lnTo>
                    <a:pt x="956923" y="39010"/>
                  </a:lnTo>
                  <a:lnTo>
                    <a:pt x="956923" y="44211"/>
                  </a:lnTo>
                  <a:lnTo>
                    <a:pt x="954330" y="46812"/>
                  </a:lnTo>
                  <a:lnTo>
                    <a:pt x="951737" y="49413"/>
                  </a:lnTo>
                  <a:close/>
                </a:path>
                <a:path w="1024890" h="510539">
                  <a:moveTo>
                    <a:pt x="946551" y="41610"/>
                  </a:moveTo>
                  <a:lnTo>
                    <a:pt x="879136" y="0"/>
                  </a:lnTo>
                  <a:lnTo>
                    <a:pt x="1024302" y="2600"/>
                  </a:lnTo>
                  <a:lnTo>
                    <a:pt x="936180" y="117103"/>
                  </a:lnTo>
                  <a:lnTo>
                    <a:pt x="946551" y="416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8003281" y="1563719"/>
            <a:ext cx="958850" cy="46545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just" marL="12700" marR="5080">
              <a:lnSpc>
                <a:spcPct val="93100"/>
              </a:lnSpc>
              <a:spcBef>
                <a:spcPts val="204"/>
              </a:spcBef>
            </a:pPr>
            <a:r>
              <a:rPr dirty="0" sz="1000" spc="10">
                <a:latin typeface="Courier New"/>
                <a:cs typeface="Courier New"/>
              </a:rPr>
              <a:t>An</a:t>
            </a:r>
            <a:r>
              <a:rPr dirty="0" sz="1000" spc="-60">
                <a:latin typeface="Courier New"/>
                <a:cs typeface="Courier New"/>
              </a:rPr>
              <a:t> </a:t>
            </a:r>
            <a:r>
              <a:rPr dirty="0" sz="1000" spc="5">
                <a:latin typeface="Courier New"/>
                <a:cs typeface="Courier New"/>
              </a:rPr>
              <a:t>exception </a:t>
            </a:r>
            <a:r>
              <a:rPr dirty="0" sz="1000" spc="-590">
                <a:latin typeface="Courier New"/>
                <a:cs typeface="Courier New"/>
              </a:rPr>
              <a:t> </a:t>
            </a:r>
            <a:r>
              <a:rPr dirty="0" sz="1000" spc="10">
                <a:latin typeface="Courier New"/>
                <a:cs typeface="Courier New"/>
              </a:rPr>
              <a:t>is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 spc="5">
                <a:latin typeface="Courier New"/>
                <a:cs typeface="Courier New"/>
              </a:rPr>
              <a:t>thrown</a:t>
            </a:r>
            <a:r>
              <a:rPr dirty="0" sz="1000" spc="-25">
                <a:latin typeface="Courier New"/>
                <a:cs typeface="Courier New"/>
              </a:rPr>
              <a:t> </a:t>
            </a:r>
            <a:r>
              <a:rPr dirty="0" sz="1000" spc="5">
                <a:latin typeface="Courier New"/>
                <a:cs typeface="Courier New"/>
              </a:rPr>
              <a:t>in </a:t>
            </a:r>
            <a:r>
              <a:rPr dirty="0" sz="1000" spc="-590">
                <a:latin typeface="Courier New"/>
                <a:cs typeface="Courier New"/>
              </a:rPr>
              <a:t> </a:t>
            </a:r>
            <a:r>
              <a:rPr dirty="0" sz="1000" spc="5">
                <a:latin typeface="Courier New"/>
                <a:cs typeface="Courier New"/>
              </a:rPr>
              <a:t>method3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55800" y="4030167"/>
            <a:ext cx="1149350" cy="1191895"/>
          </a:xfrm>
          <a:custGeom>
            <a:avLst/>
            <a:gdLst/>
            <a:ahLst/>
            <a:cxnLst/>
            <a:rect l="l" t="t" r="r" b="b"/>
            <a:pathLst>
              <a:path w="1149350" h="1191895">
                <a:moveTo>
                  <a:pt x="7778" y="0"/>
                </a:moveTo>
                <a:lnTo>
                  <a:pt x="7778" y="1170970"/>
                </a:lnTo>
              </a:path>
              <a:path w="1149350" h="1191895">
                <a:moveTo>
                  <a:pt x="1148798" y="7802"/>
                </a:moveTo>
                <a:lnTo>
                  <a:pt x="1148798" y="1178772"/>
                </a:lnTo>
              </a:path>
              <a:path w="1149350" h="1191895">
                <a:moveTo>
                  <a:pt x="0" y="1191772"/>
                </a:moveTo>
                <a:lnTo>
                  <a:pt x="1148798" y="1191772"/>
                </a:lnTo>
              </a:path>
            </a:pathLst>
          </a:custGeom>
          <a:ln w="155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3226" y="3801465"/>
            <a:ext cx="803275" cy="1816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5">
                <a:latin typeface="Courier New"/>
                <a:cs typeface="Courier New"/>
              </a:rPr>
              <a:t>Call</a:t>
            </a:r>
            <a:r>
              <a:rPr dirty="0" sz="1000" spc="-50">
                <a:latin typeface="Courier New"/>
                <a:cs typeface="Courier New"/>
              </a:rPr>
              <a:t> </a:t>
            </a:r>
            <a:r>
              <a:rPr dirty="0" sz="1000" spc="5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1356" y="4899530"/>
            <a:ext cx="1125855" cy="1816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125"/>
              </a:spcBef>
            </a:pPr>
            <a:r>
              <a:rPr dirty="0" sz="1000" spc="5">
                <a:latin typeface="Courier New"/>
                <a:cs typeface="Courier New"/>
              </a:rPr>
              <a:t>main</a:t>
            </a:r>
            <a:r>
              <a:rPr dirty="0" sz="1000" spc="-35">
                <a:latin typeface="Courier New"/>
                <a:cs typeface="Courier New"/>
              </a:rPr>
              <a:t> </a:t>
            </a:r>
            <a:r>
              <a:rPr dirty="0" sz="1000" spc="5">
                <a:latin typeface="Courier New"/>
                <a:cs typeface="Courier New"/>
              </a:rPr>
              <a:t>method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93019" y="4001559"/>
            <a:ext cx="1149350" cy="1189355"/>
          </a:xfrm>
          <a:custGeom>
            <a:avLst/>
            <a:gdLst/>
            <a:ahLst/>
            <a:cxnLst/>
            <a:rect l="l" t="t" r="r" b="b"/>
            <a:pathLst>
              <a:path w="1149350" h="1189354">
                <a:moveTo>
                  <a:pt x="7778" y="0"/>
                </a:moveTo>
                <a:lnTo>
                  <a:pt x="7778" y="1170883"/>
                </a:lnTo>
              </a:path>
              <a:path w="1149350" h="1189354">
                <a:moveTo>
                  <a:pt x="1148870" y="5201"/>
                </a:moveTo>
                <a:lnTo>
                  <a:pt x="1148870" y="1176084"/>
                </a:lnTo>
              </a:path>
              <a:path w="1149350" h="1189354">
                <a:moveTo>
                  <a:pt x="0" y="1189088"/>
                </a:moveTo>
                <a:lnTo>
                  <a:pt x="1148870" y="1189088"/>
                </a:lnTo>
              </a:path>
            </a:pathLst>
          </a:custGeom>
          <a:ln w="155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808576" y="4595108"/>
            <a:ext cx="1125855" cy="4552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38735">
              <a:lnSpc>
                <a:spcPct val="100000"/>
              </a:lnSpc>
              <a:spcBef>
                <a:spcPts val="125"/>
              </a:spcBef>
            </a:pPr>
            <a:r>
              <a:rPr dirty="0" sz="1000" spc="5">
                <a:latin typeface="Courier New"/>
                <a:cs typeface="Courier New"/>
              </a:rPr>
              <a:t>method1</a:t>
            </a:r>
            <a:endParaRPr sz="1000">
              <a:latin typeface="Courier New"/>
              <a:cs typeface="Courier New"/>
            </a:endParaRPr>
          </a:p>
          <a:p>
            <a:pPr algn="ctr" marR="38735">
              <a:lnSpc>
                <a:spcPct val="100000"/>
              </a:lnSpc>
              <a:spcBef>
                <a:spcPts val="950"/>
              </a:spcBef>
            </a:pPr>
            <a:r>
              <a:rPr dirty="0" sz="1000" spc="5">
                <a:latin typeface="Courier New"/>
                <a:cs typeface="Courier New"/>
              </a:rPr>
              <a:t>main</a:t>
            </a:r>
            <a:r>
              <a:rPr dirty="0" sz="1000" spc="-30">
                <a:latin typeface="Courier New"/>
                <a:cs typeface="Courier New"/>
              </a:rPr>
              <a:t> </a:t>
            </a:r>
            <a:r>
              <a:rPr dirty="0" sz="1000" spc="5">
                <a:latin typeface="Courier New"/>
                <a:cs typeface="Courier New"/>
              </a:rPr>
              <a:t>method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99087" y="4001559"/>
            <a:ext cx="1149350" cy="1191895"/>
          </a:xfrm>
          <a:custGeom>
            <a:avLst/>
            <a:gdLst/>
            <a:ahLst/>
            <a:cxnLst/>
            <a:rect l="l" t="t" r="r" b="b"/>
            <a:pathLst>
              <a:path w="1149350" h="1191895">
                <a:moveTo>
                  <a:pt x="7778" y="0"/>
                </a:moveTo>
                <a:lnTo>
                  <a:pt x="7778" y="1170883"/>
                </a:lnTo>
              </a:path>
              <a:path w="1149350" h="1191895">
                <a:moveTo>
                  <a:pt x="1148870" y="7802"/>
                </a:moveTo>
                <a:lnTo>
                  <a:pt x="1148870" y="1178685"/>
                </a:lnTo>
              </a:path>
              <a:path w="1149350" h="1191895">
                <a:moveTo>
                  <a:pt x="0" y="1191688"/>
                </a:moveTo>
                <a:lnTo>
                  <a:pt x="1148870" y="1191688"/>
                </a:lnTo>
              </a:path>
            </a:pathLst>
          </a:custGeom>
          <a:ln w="155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714644" y="4321892"/>
            <a:ext cx="1125855" cy="728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66700">
              <a:lnSpc>
                <a:spcPct val="100000"/>
              </a:lnSpc>
              <a:spcBef>
                <a:spcPts val="125"/>
              </a:spcBef>
            </a:pPr>
            <a:r>
              <a:rPr dirty="0" sz="1000" spc="5">
                <a:latin typeface="Courier New"/>
                <a:cs typeface="Courier New"/>
              </a:rPr>
              <a:t>method2</a:t>
            </a:r>
            <a:endParaRPr sz="1000">
              <a:latin typeface="Courier New"/>
              <a:cs typeface="Courier New"/>
            </a:endParaRPr>
          </a:p>
          <a:p>
            <a:pPr marL="111125" marR="150495" indent="155575">
              <a:lnSpc>
                <a:spcPct val="179300"/>
              </a:lnSpc>
            </a:pPr>
            <a:r>
              <a:rPr dirty="0" sz="1000" spc="5">
                <a:latin typeface="Courier New"/>
                <a:cs typeface="Courier New"/>
              </a:rPr>
              <a:t>method1 </a:t>
            </a:r>
            <a:r>
              <a:rPr dirty="0" sz="1000" spc="10">
                <a:latin typeface="Courier New"/>
                <a:cs typeface="Courier New"/>
              </a:rPr>
              <a:t> </a:t>
            </a:r>
            <a:r>
              <a:rPr dirty="0" sz="1000" spc="5">
                <a:latin typeface="Courier New"/>
                <a:cs typeface="Courier New"/>
              </a:rPr>
              <a:t>main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 spc="5">
                <a:latin typeface="Courier New"/>
                <a:cs typeface="Courier New"/>
              </a:rPr>
              <a:t>method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49235" y="3985955"/>
            <a:ext cx="1151890" cy="1191895"/>
          </a:xfrm>
          <a:custGeom>
            <a:avLst/>
            <a:gdLst/>
            <a:ahLst/>
            <a:cxnLst/>
            <a:rect l="l" t="t" r="r" b="b"/>
            <a:pathLst>
              <a:path w="1151890" h="1191895">
                <a:moveTo>
                  <a:pt x="10371" y="0"/>
                </a:moveTo>
                <a:lnTo>
                  <a:pt x="10371" y="1170887"/>
                </a:lnTo>
              </a:path>
              <a:path w="1151890" h="1191895">
                <a:moveTo>
                  <a:pt x="1151462" y="7802"/>
                </a:moveTo>
                <a:lnTo>
                  <a:pt x="1151462" y="1178689"/>
                </a:lnTo>
              </a:path>
              <a:path w="1151890" h="1191895">
                <a:moveTo>
                  <a:pt x="0" y="1191688"/>
                </a:moveTo>
                <a:lnTo>
                  <a:pt x="1151462" y="1191688"/>
                </a:lnTo>
              </a:path>
            </a:pathLst>
          </a:custGeom>
          <a:ln w="155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667385" y="3988859"/>
            <a:ext cx="1125855" cy="1048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12700">
              <a:lnSpc>
                <a:spcPct val="100000"/>
              </a:lnSpc>
              <a:spcBef>
                <a:spcPts val="125"/>
              </a:spcBef>
            </a:pPr>
            <a:r>
              <a:rPr dirty="0" sz="1000" spc="5">
                <a:latin typeface="Courier New"/>
                <a:cs typeface="Courier New"/>
              </a:rPr>
              <a:t>method3</a:t>
            </a:r>
            <a:endParaRPr sz="1000">
              <a:latin typeface="Courier New"/>
              <a:cs typeface="Courier New"/>
            </a:endParaRPr>
          </a:p>
          <a:p>
            <a:pPr algn="ctr" marL="108585" marR="153035" indent="31115">
              <a:lnSpc>
                <a:spcPct val="175000"/>
              </a:lnSpc>
              <a:spcBef>
                <a:spcPts val="520"/>
              </a:spcBef>
            </a:pPr>
            <a:r>
              <a:rPr dirty="0" sz="1000" spc="5">
                <a:latin typeface="Courier New"/>
                <a:cs typeface="Courier New"/>
              </a:rPr>
              <a:t>method2 </a:t>
            </a:r>
            <a:r>
              <a:rPr dirty="0" sz="1000" spc="10">
                <a:latin typeface="Courier New"/>
                <a:cs typeface="Courier New"/>
              </a:rPr>
              <a:t> </a:t>
            </a:r>
            <a:r>
              <a:rPr dirty="0" sz="1000" spc="5">
                <a:latin typeface="Courier New"/>
                <a:cs typeface="Courier New"/>
              </a:rPr>
              <a:t>method1 </a:t>
            </a:r>
            <a:r>
              <a:rPr dirty="0" sz="1000" spc="10">
                <a:latin typeface="Courier New"/>
                <a:cs typeface="Courier New"/>
              </a:rPr>
              <a:t> </a:t>
            </a:r>
            <a:r>
              <a:rPr dirty="0" sz="1000" spc="5">
                <a:latin typeface="Courier New"/>
                <a:cs typeface="Courier New"/>
              </a:rPr>
              <a:t>main</a:t>
            </a:r>
            <a:r>
              <a:rPr dirty="0" sz="1000" spc="-55">
                <a:latin typeface="Courier New"/>
                <a:cs typeface="Courier New"/>
              </a:rPr>
              <a:t> </a:t>
            </a:r>
            <a:r>
              <a:rPr dirty="0" sz="1000" spc="5">
                <a:latin typeface="Courier New"/>
                <a:cs typeface="Courier New"/>
              </a:rPr>
              <a:t>method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28" name="object 28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0260" y="152400"/>
            <a:ext cx="657987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Catch</a:t>
            </a:r>
            <a:r>
              <a:rPr dirty="0" spc="-25"/>
              <a:t> </a:t>
            </a:r>
            <a:r>
              <a:rPr dirty="0" spc="-5"/>
              <a:t>or </a:t>
            </a:r>
            <a:r>
              <a:rPr dirty="0" spc="-10"/>
              <a:t>Declare</a:t>
            </a:r>
            <a:r>
              <a:rPr dirty="0" spc="-20"/>
              <a:t> </a:t>
            </a:r>
            <a:r>
              <a:rPr dirty="0" spc="-25"/>
              <a:t>Checked</a:t>
            </a:r>
            <a:r>
              <a:rPr dirty="0" spc="-15"/>
              <a:t> 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023620"/>
            <a:ext cx="511302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latin typeface="Calibri"/>
                <a:cs typeface="Calibri"/>
              </a:rPr>
              <a:t>Suppose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p2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is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defined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as</a:t>
            </a:r>
            <a:r>
              <a:rPr dirty="0" sz="3000" spc="-15">
                <a:latin typeface="Calibri"/>
                <a:cs typeface="Calibri"/>
              </a:rPr>
              <a:t> follows: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4522" y="2464855"/>
            <a:ext cx="5990590" cy="1906270"/>
          </a:xfrm>
          <a:prstGeom prst="rect">
            <a:avLst/>
          </a:prstGeom>
          <a:ln w="17485">
            <a:solidFill>
              <a:srgbClr val="000000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algn="r" marR="2442845">
              <a:lnSpc>
                <a:spcPts val="1739"/>
              </a:lnSpc>
              <a:spcBef>
                <a:spcPts val="175"/>
              </a:spcBef>
            </a:pPr>
            <a:r>
              <a:rPr dirty="0" sz="1500" spc="15">
                <a:latin typeface="Courier New"/>
                <a:cs typeface="Courier New"/>
              </a:rPr>
              <a:t>void</a:t>
            </a:r>
            <a:r>
              <a:rPr dirty="0" sz="1500">
                <a:latin typeface="Courier New"/>
                <a:cs typeface="Courier New"/>
              </a:rPr>
              <a:t> </a:t>
            </a:r>
            <a:r>
              <a:rPr dirty="0" sz="1500" spc="10">
                <a:latin typeface="Courier New"/>
                <a:cs typeface="Courier New"/>
              </a:rPr>
              <a:t>p2()</a:t>
            </a:r>
            <a:r>
              <a:rPr dirty="0" sz="1500" spc="5">
                <a:latin typeface="Courier New"/>
                <a:cs typeface="Courier New"/>
              </a:rPr>
              <a:t> </a:t>
            </a:r>
            <a:r>
              <a:rPr dirty="0" sz="1500" spc="10">
                <a:latin typeface="Courier New"/>
                <a:cs typeface="Courier New"/>
              </a:rPr>
              <a:t>throws</a:t>
            </a:r>
            <a:r>
              <a:rPr dirty="0" sz="1500" spc="5">
                <a:latin typeface="Courier New"/>
                <a:cs typeface="Courier New"/>
              </a:rPr>
              <a:t> </a:t>
            </a:r>
            <a:r>
              <a:rPr dirty="0" sz="1500" spc="10">
                <a:latin typeface="Courier New"/>
                <a:cs typeface="Courier New"/>
              </a:rPr>
              <a:t>IOException</a:t>
            </a:r>
            <a:r>
              <a:rPr dirty="0" sz="1500" spc="-5">
                <a:latin typeface="Courier New"/>
                <a:cs typeface="Courier New"/>
              </a:rPr>
              <a:t> </a:t>
            </a:r>
            <a:r>
              <a:rPr dirty="0" sz="1500" spc="15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algn="r" marR="2441575">
              <a:lnSpc>
                <a:spcPts val="1710"/>
              </a:lnSpc>
            </a:pPr>
            <a:r>
              <a:rPr dirty="0" sz="1500" spc="15" b="1">
                <a:latin typeface="Courier New"/>
                <a:cs typeface="Courier New"/>
              </a:rPr>
              <a:t>if</a:t>
            </a:r>
            <a:r>
              <a:rPr dirty="0" sz="1500" spc="-10" b="1">
                <a:latin typeface="Courier New"/>
                <a:cs typeface="Courier New"/>
              </a:rPr>
              <a:t> </a:t>
            </a:r>
            <a:r>
              <a:rPr dirty="0" sz="1500" spc="15" b="1">
                <a:latin typeface="Courier New"/>
                <a:cs typeface="Courier New"/>
              </a:rPr>
              <a:t>(a</a:t>
            </a:r>
            <a:r>
              <a:rPr dirty="0" sz="1500" spc="-5" b="1">
                <a:latin typeface="Courier New"/>
                <a:cs typeface="Courier New"/>
              </a:rPr>
              <a:t> </a:t>
            </a:r>
            <a:r>
              <a:rPr dirty="0" sz="1500" spc="15" b="1">
                <a:latin typeface="Courier New"/>
                <a:cs typeface="Courier New"/>
              </a:rPr>
              <a:t>file</a:t>
            </a:r>
            <a:r>
              <a:rPr dirty="0" sz="1500" spc="-5" b="1">
                <a:latin typeface="Courier New"/>
                <a:cs typeface="Courier New"/>
              </a:rPr>
              <a:t> </a:t>
            </a:r>
            <a:r>
              <a:rPr dirty="0" sz="1500" spc="15" b="1">
                <a:latin typeface="Courier New"/>
                <a:cs typeface="Courier New"/>
              </a:rPr>
              <a:t>does</a:t>
            </a:r>
            <a:r>
              <a:rPr dirty="0" sz="1500" spc="-5" b="1">
                <a:latin typeface="Courier New"/>
                <a:cs typeface="Courier New"/>
              </a:rPr>
              <a:t> </a:t>
            </a:r>
            <a:r>
              <a:rPr dirty="0" sz="1500" spc="15" b="1">
                <a:latin typeface="Courier New"/>
                <a:cs typeface="Courier New"/>
              </a:rPr>
              <a:t>not</a:t>
            </a:r>
            <a:r>
              <a:rPr dirty="0" sz="1500" spc="-5" b="1">
                <a:latin typeface="Courier New"/>
                <a:cs typeface="Courier New"/>
              </a:rPr>
              <a:t> </a:t>
            </a:r>
            <a:r>
              <a:rPr dirty="0" sz="1500" spc="10" b="1">
                <a:latin typeface="Courier New"/>
                <a:cs typeface="Courier New"/>
              </a:rPr>
              <a:t>exist)</a:t>
            </a:r>
            <a:r>
              <a:rPr dirty="0" sz="1500" spc="-5" b="1">
                <a:latin typeface="Courier New"/>
                <a:cs typeface="Courier New"/>
              </a:rPr>
              <a:t> </a:t>
            </a:r>
            <a:r>
              <a:rPr dirty="0" sz="1500" spc="15" b="1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638175">
              <a:lnSpc>
                <a:spcPts val="1735"/>
              </a:lnSpc>
            </a:pPr>
            <a:r>
              <a:rPr dirty="0" sz="1500" spc="10" b="1">
                <a:latin typeface="Courier New"/>
                <a:cs typeface="Courier New"/>
              </a:rPr>
              <a:t>throw </a:t>
            </a:r>
            <a:r>
              <a:rPr dirty="0" sz="1500" spc="15" b="1">
                <a:latin typeface="Courier New"/>
                <a:cs typeface="Courier New"/>
              </a:rPr>
              <a:t>new</a:t>
            </a:r>
            <a:r>
              <a:rPr dirty="0" sz="1500" spc="5" b="1">
                <a:latin typeface="Courier New"/>
                <a:cs typeface="Courier New"/>
              </a:rPr>
              <a:t> </a:t>
            </a:r>
            <a:r>
              <a:rPr dirty="0" sz="1500" spc="10" b="1">
                <a:latin typeface="Courier New"/>
                <a:cs typeface="Courier New"/>
              </a:rPr>
              <a:t>IOException("File </a:t>
            </a:r>
            <a:r>
              <a:rPr dirty="0" sz="1500" spc="15" b="1">
                <a:latin typeface="Courier New"/>
                <a:cs typeface="Courier New"/>
              </a:rPr>
              <a:t>does</a:t>
            </a:r>
            <a:r>
              <a:rPr dirty="0" sz="1500" spc="10" b="1">
                <a:latin typeface="Courier New"/>
                <a:cs typeface="Courier New"/>
              </a:rPr>
              <a:t> </a:t>
            </a:r>
            <a:r>
              <a:rPr dirty="0" sz="1500" spc="15" b="1">
                <a:latin typeface="Courier New"/>
                <a:cs typeface="Courier New"/>
              </a:rPr>
              <a:t>not</a:t>
            </a:r>
            <a:r>
              <a:rPr dirty="0" sz="1500" spc="10" b="1">
                <a:latin typeface="Courier New"/>
                <a:cs typeface="Courier New"/>
              </a:rPr>
              <a:t> exist");</a:t>
            </a:r>
            <a:endParaRPr sz="1500">
              <a:latin typeface="Courier New"/>
              <a:cs typeface="Courier New"/>
            </a:endParaRPr>
          </a:p>
          <a:p>
            <a:pPr marL="289560">
              <a:lnSpc>
                <a:spcPts val="1760"/>
              </a:lnSpc>
            </a:pPr>
            <a:r>
              <a:rPr dirty="0" sz="1500" spc="15" b="1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ourier New"/>
              <a:cs typeface="Courier New"/>
            </a:endParaRPr>
          </a:p>
          <a:p>
            <a:pPr marL="289560">
              <a:lnSpc>
                <a:spcPts val="1795"/>
              </a:lnSpc>
            </a:pPr>
            <a:r>
              <a:rPr dirty="0" sz="1500" spc="10" b="1">
                <a:latin typeface="Courier New"/>
                <a:cs typeface="Courier New"/>
              </a:rPr>
              <a:t>...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ts val="1795"/>
              </a:lnSpc>
            </a:pPr>
            <a:r>
              <a:rPr dirty="0" sz="1500" spc="15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6" name="object 6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0400" y="6420611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0260" y="152400"/>
            <a:ext cx="657987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Catch</a:t>
            </a:r>
            <a:r>
              <a:rPr dirty="0" spc="-25"/>
              <a:t> </a:t>
            </a:r>
            <a:r>
              <a:rPr dirty="0" spc="-5"/>
              <a:t>or </a:t>
            </a:r>
            <a:r>
              <a:rPr dirty="0" spc="-10"/>
              <a:t>Declare</a:t>
            </a:r>
            <a:r>
              <a:rPr dirty="0" spc="-20"/>
              <a:t> </a:t>
            </a:r>
            <a:r>
              <a:rPr dirty="0" spc="-25"/>
              <a:t>Checked</a:t>
            </a:r>
            <a:r>
              <a:rPr dirty="0" spc="-15"/>
              <a:t> Exceptions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757935"/>
            <a:ext cx="8354059" cy="199453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2500">
                <a:latin typeface="Times New Roman"/>
                <a:cs typeface="Times New Roman"/>
              </a:rPr>
              <a:t>Java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forces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to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deal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with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FF0000"/>
                </a:solidFill>
                <a:latin typeface="Times New Roman"/>
                <a:cs typeface="Times New Roman"/>
              </a:rPr>
              <a:t>checked</a:t>
            </a:r>
            <a:r>
              <a:rPr dirty="0" sz="25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FF0000"/>
                </a:solidFill>
                <a:latin typeface="Times New Roman"/>
                <a:cs typeface="Times New Roman"/>
              </a:rPr>
              <a:t>exceptions</a:t>
            </a:r>
            <a:r>
              <a:rPr dirty="0" sz="2500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90100"/>
              </a:lnSpc>
              <a:spcBef>
                <a:spcPts val="995"/>
              </a:spcBef>
            </a:pPr>
            <a:r>
              <a:rPr dirty="0" sz="2500">
                <a:latin typeface="Times New Roman"/>
                <a:cs typeface="Times New Roman"/>
              </a:rPr>
              <a:t>If a method declares a checked exception (i.e., an exception other </a:t>
            </a:r>
            <a:r>
              <a:rPr dirty="0" sz="2500" spc="-6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than </a:t>
            </a:r>
            <a:r>
              <a:rPr dirty="0" sz="2500" spc="-20" i="1">
                <a:latin typeface="Times New Roman"/>
                <a:cs typeface="Times New Roman"/>
              </a:rPr>
              <a:t>Error </a:t>
            </a:r>
            <a:r>
              <a:rPr dirty="0" sz="2500">
                <a:latin typeface="Times New Roman"/>
                <a:cs typeface="Times New Roman"/>
              </a:rPr>
              <a:t>or </a:t>
            </a:r>
            <a:r>
              <a:rPr dirty="0" sz="2500" i="1">
                <a:latin typeface="Times New Roman"/>
                <a:cs typeface="Times New Roman"/>
              </a:rPr>
              <a:t>RuntimeException</a:t>
            </a:r>
            <a:r>
              <a:rPr dirty="0" sz="2500">
                <a:latin typeface="Times New Roman"/>
                <a:cs typeface="Times New Roman"/>
              </a:rPr>
              <a:t>), you must invoke it in a </a:t>
            </a:r>
            <a:r>
              <a:rPr dirty="0" sz="2500" b="1">
                <a:solidFill>
                  <a:srgbClr val="FF0000"/>
                </a:solidFill>
                <a:latin typeface="Times New Roman"/>
                <a:cs typeface="Times New Roman"/>
              </a:rPr>
              <a:t>try- </a:t>
            </a:r>
            <a:r>
              <a:rPr dirty="0" sz="2500" spc="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500" b="1">
                <a:solidFill>
                  <a:srgbClr val="FF0000"/>
                </a:solidFill>
                <a:latin typeface="Times New Roman"/>
                <a:cs typeface="Times New Roman"/>
              </a:rPr>
              <a:t>catch </a:t>
            </a:r>
            <a:r>
              <a:rPr dirty="0" sz="2500">
                <a:latin typeface="Times New Roman"/>
                <a:cs typeface="Times New Roman"/>
              </a:rPr>
              <a:t>block or declare to throw the exception in the calling 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method.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8966" y="4298646"/>
            <a:ext cx="3489960" cy="1908810"/>
          </a:xfrm>
          <a:custGeom>
            <a:avLst/>
            <a:gdLst/>
            <a:ahLst/>
            <a:cxnLst/>
            <a:rect l="l" t="t" r="r" b="b"/>
            <a:pathLst>
              <a:path w="3489960" h="1908810">
                <a:moveTo>
                  <a:pt x="0" y="1908523"/>
                </a:moveTo>
                <a:lnTo>
                  <a:pt x="3489402" y="1908523"/>
                </a:lnTo>
                <a:lnTo>
                  <a:pt x="3489402" y="0"/>
                </a:lnTo>
                <a:lnTo>
                  <a:pt x="0" y="0"/>
                </a:lnTo>
                <a:lnTo>
                  <a:pt x="0" y="1908523"/>
                </a:lnTo>
                <a:close/>
              </a:path>
            </a:pathLst>
          </a:custGeom>
          <a:ln w="174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4353" y="4303569"/>
            <a:ext cx="3046730" cy="18040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770"/>
              </a:lnSpc>
              <a:spcBef>
                <a:spcPts val="90"/>
              </a:spcBef>
            </a:pPr>
            <a:r>
              <a:rPr dirty="0" sz="1550" spc="-20">
                <a:latin typeface="Courier New"/>
                <a:cs typeface="Courier New"/>
              </a:rPr>
              <a:t>void</a:t>
            </a:r>
            <a:r>
              <a:rPr dirty="0" sz="1550" spc="-60">
                <a:latin typeface="Courier New"/>
                <a:cs typeface="Courier New"/>
              </a:rPr>
              <a:t> </a:t>
            </a:r>
            <a:r>
              <a:rPr dirty="0" sz="1550" spc="-20">
                <a:latin typeface="Courier New"/>
                <a:cs typeface="Courier New"/>
              </a:rPr>
              <a:t>p1()</a:t>
            </a:r>
            <a:r>
              <a:rPr dirty="0" sz="1550" spc="-55">
                <a:latin typeface="Courier New"/>
                <a:cs typeface="Courier New"/>
              </a:rPr>
              <a:t> </a:t>
            </a:r>
            <a:r>
              <a:rPr dirty="0" sz="1550" spc="-10">
                <a:latin typeface="Courier New"/>
                <a:cs typeface="Courier New"/>
              </a:rPr>
              <a:t>{</a:t>
            </a:r>
            <a:endParaRPr sz="1550">
              <a:latin typeface="Courier New"/>
              <a:cs typeface="Courier New"/>
            </a:endParaRPr>
          </a:p>
          <a:p>
            <a:pPr marL="245110">
              <a:lnSpc>
                <a:spcPts val="1735"/>
              </a:lnSpc>
            </a:pPr>
            <a:r>
              <a:rPr dirty="0" sz="1550" spc="-20" b="1">
                <a:latin typeface="Courier New"/>
                <a:cs typeface="Courier New"/>
              </a:rPr>
              <a:t>try</a:t>
            </a:r>
            <a:r>
              <a:rPr dirty="0" sz="1550" spc="-85" b="1">
                <a:latin typeface="Courier New"/>
                <a:cs typeface="Courier New"/>
              </a:rPr>
              <a:t> </a:t>
            </a:r>
            <a:r>
              <a:rPr dirty="0" sz="1550" spc="-10" b="1">
                <a:latin typeface="Courier New"/>
                <a:cs typeface="Courier New"/>
              </a:rPr>
              <a:t>{</a:t>
            </a:r>
            <a:endParaRPr sz="1550">
              <a:latin typeface="Courier New"/>
              <a:cs typeface="Courier New"/>
            </a:endParaRPr>
          </a:p>
          <a:p>
            <a:pPr marL="477520">
              <a:lnSpc>
                <a:spcPts val="1735"/>
              </a:lnSpc>
            </a:pPr>
            <a:r>
              <a:rPr dirty="0" sz="1550" spc="-20">
                <a:latin typeface="Courier New"/>
                <a:cs typeface="Courier New"/>
              </a:rPr>
              <a:t>p2();</a:t>
            </a:r>
            <a:endParaRPr sz="1550">
              <a:latin typeface="Courier New"/>
              <a:cs typeface="Courier New"/>
            </a:endParaRPr>
          </a:p>
          <a:p>
            <a:pPr marL="245110">
              <a:lnSpc>
                <a:spcPts val="1714"/>
              </a:lnSpc>
            </a:pPr>
            <a:r>
              <a:rPr dirty="0" sz="1550" spc="-10" b="1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  <a:p>
            <a:pPr marL="245110">
              <a:lnSpc>
                <a:spcPts val="1735"/>
              </a:lnSpc>
            </a:pPr>
            <a:r>
              <a:rPr dirty="0" sz="1550" spc="-20" b="1">
                <a:latin typeface="Courier New"/>
                <a:cs typeface="Courier New"/>
              </a:rPr>
              <a:t>catch</a:t>
            </a:r>
            <a:r>
              <a:rPr dirty="0" sz="1550" spc="-45" b="1">
                <a:latin typeface="Courier New"/>
                <a:cs typeface="Courier New"/>
              </a:rPr>
              <a:t> </a:t>
            </a:r>
            <a:r>
              <a:rPr dirty="0" sz="1550" spc="-20" b="1">
                <a:latin typeface="Courier New"/>
                <a:cs typeface="Courier New"/>
              </a:rPr>
              <a:t>(IOException</a:t>
            </a:r>
            <a:r>
              <a:rPr dirty="0" sz="1550" spc="-45" b="1">
                <a:latin typeface="Courier New"/>
                <a:cs typeface="Courier New"/>
              </a:rPr>
              <a:t> </a:t>
            </a:r>
            <a:r>
              <a:rPr dirty="0" sz="1550" spc="-20" b="1">
                <a:latin typeface="Courier New"/>
                <a:cs typeface="Courier New"/>
              </a:rPr>
              <a:t>ex)</a:t>
            </a:r>
            <a:r>
              <a:rPr dirty="0" sz="1550" spc="-45" b="1">
                <a:latin typeface="Courier New"/>
                <a:cs typeface="Courier New"/>
              </a:rPr>
              <a:t> </a:t>
            </a:r>
            <a:r>
              <a:rPr dirty="0" sz="1550" spc="-10" b="1">
                <a:latin typeface="Courier New"/>
                <a:cs typeface="Courier New"/>
              </a:rPr>
              <a:t>{</a:t>
            </a:r>
            <a:endParaRPr sz="1550">
              <a:latin typeface="Courier New"/>
              <a:cs typeface="Courier New"/>
            </a:endParaRPr>
          </a:p>
          <a:p>
            <a:pPr marL="477520">
              <a:lnSpc>
                <a:spcPts val="1735"/>
              </a:lnSpc>
            </a:pPr>
            <a:r>
              <a:rPr dirty="0" sz="1550" spc="-20" b="1">
                <a:latin typeface="Courier New"/>
                <a:cs typeface="Courier New"/>
              </a:rPr>
              <a:t>...</a:t>
            </a:r>
            <a:endParaRPr sz="1550">
              <a:latin typeface="Courier New"/>
              <a:cs typeface="Courier New"/>
            </a:endParaRPr>
          </a:p>
          <a:p>
            <a:pPr marL="245110">
              <a:lnSpc>
                <a:spcPts val="1760"/>
              </a:lnSpc>
            </a:pPr>
            <a:r>
              <a:rPr dirty="0" sz="1550" spc="-10" b="1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ts val="1814"/>
              </a:lnSpc>
            </a:pPr>
            <a:r>
              <a:rPr dirty="0" sz="1550" spc="-10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2560" y="6314269"/>
            <a:ext cx="374015" cy="260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-20">
                <a:latin typeface="Courier New"/>
                <a:cs typeface="Courier New"/>
              </a:rPr>
              <a:t>(a)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83264" y="6381510"/>
            <a:ext cx="374015" cy="260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-20">
                <a:latin typeface="Courier New"/>
                <a:cs typeface="Courier New"/>
              </a:rPr>
              <a:t>(b)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22530" y="4330762"/>
            <a:ext cx="3678554" cy="1894205"/>
          </a:xfrm>
          <a:custGeom>
            <a:avLst/>
            <a:gdLst/>
            <a:ahLst/>
            <a:cxnLst/>
            <a:rect l="l" t="t" r="r" b="b"/>
            <a:pathLst>
              <a:path w="3678554" h="1894204">
                <a:moveTo>
                  <a:pt x="0" y="1893925"/>
                </a:moveTo>
                <a:lnTo>
                  <a:pt x="3678172" y="1893925"/>
                </a:lnTo>
                <a:lnTo>
                  <a:pt x="3678172" y="0"/>
                </a:lnTo>
                <a:lnTo>
                  <a:pt x="0" y="0"/>
                </a:lnTo>
                <a:lnTo>
                  <a:pt x="0" y="1893925"/>
                </a:lnTo>
                <a:close/>
              </a:path>
            </a:pathLst>
          </a:custGeom>
          <a:ln w="174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67926" y="4329846"/>
            <a:ext cx="3512820" cy="260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-20">
                <a:latin typeface="Courier New"/>
                <a:cs typeface="Courier New"/>
              </a:rPr>
              <a:t>void</a:t>
            </a:r>
            <a:r>
              <a:rPr dirty="0" sz="1550" spc="-40">
                <a:latin typeface="Courier New"/>
                <a:cs typeface="Courier New"/>
              </a:rPr>
              <a:t> </a:t>
            </a:r>
            <a:r>
              <a:rPr dirty="0" sz="1550" spc="-20">
                <a:latin typeface="Courier New"/>
                <a:cs typeface="Courier New"/>
              </a:rPr>
              <a:t>p1()</a:t>
            </a:r>
            <a:r>
              <a:rPr dirty="0" sz="1550" spc="-30">
                <a:latin typeface="Courier New"/>
                <a:cs typeface="Courier New"/>
              </a:rPr>
              <a:t> </a:t>
            </a:r>
            <a:r>
              <a:rPr dirty="0" sz="1550" spc="-20" b="1">
                <a:latin typeface="Courier New"/>
                <a:cs typeface="Courier New"/>
              </a:rPr>
              <a:t>throws</a:t>
            </a:r>
            <a:r>
              <a:rPr dirty="0" sz="1550" spc="-40" b="1">
                <a:latin typeface="Courier New"/>
                <a:cs typeface="Courier New"/>
              </a:rPr>
              <a:t> </a:t>
            </a:r>
            <a:r>
              <a:rPr dirty="0" sz="1550" spc="-20" b="1">
                <a:latin typeface="Courier New"/>
                <a:cs typeface="Courier New"/>
              </a:rPr>
              <a:t>IOException</a:t>
            </a:r>
            <a:r>
              <a:rPr dirty="0" sz="1550" spc="-25" b="1">
                <a:latin typeface="Courier New"/>
                <a:cs typeface="Courier New"/>
              </a:rPr>
              <a:t> </a:t>
            </a:r>
            <a:r>
              <a:rPr dirty="0" sz="1550" spc="-10">
                <a:latin typeface="Courier New"/>
                <a:cs typeface="Courier New"/>
              </a:rPr>
              <a:t>{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0389" y="4777000"/>
            <a:ext cx="606425" cy="260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-20">
                <a:latin typeface="Courier New"/>
                <a:cs typeface="Courier New"/>
              </a:rPr>
              <a:t>p2();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67926" y="5218314"/>
            <a:ext cx="142875" cy="260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-10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8474" y="2458924"/>
            <a:ext cx="964565" cy="2200910"/>
          </a:xfrm>
          <a:custGeom>
            <a:avLst/>
            <a:gdLst/>
            <a:ahLst/>
            <a:cxnLst/>
            <a:rect l="l" t="t" r="r" b="b"/>
            <a:pathLst>
              <a:path w="964564" h="2200910">
                <a:moveTo>
                  <a:pt x="960645" y="2143848"/>
                </a:moveTo>
                <a:lnTo>
                  <a:pt x="913916" y="2163770"/>
                </a:lnTo>
                <a:lnTo>
                  <a:pt x="957201" y="2200539"/>
                </a:lnTo>
                <a:lnTo>
                  <a:pt x="960645" y="2143848"/>
                </a:lnTo>
                <a:close/>
              </a:path>
              <a:path w="964564" h="2200910">
                <a:moveTo>
                  <a:pt x="903953" y="2140403"/>
                </a:moveTo>
                <a:lnTo>
                  <a:pt x="913919" y="2163768"/>
                </a:lnTo>
                <a:lnTo>
                  <a:pt x="937283" y="2153808"/>
                </a:lnTo>
                <a:lnTo>
                  <a:pt x="903953" y="2140403"/>
                </a:lnTo>
                <a:close/>
              </a:path>
              <a:path w="964564" h="2200910">
                <a:moveTo>
                  <a:pt x="870628" y="2126998"/>
                </a:moveTo>
                <a:lnTo>
                  <a:pt x="913914" y="2163768"/>
                </a:lnTo>
                <a:lnTo>
                  <a:pt x="903953" y="2140403"/>
                </a:lnTo>
                <a:lnTo>
                  <a:pt x="870628" y="2126998"/>
                </a:lnTo>
                <a:close/>
              </a:path>
              <a:path w="964564" h="2200910">
                <a:moveTo>
                  <a:pt x="46730" y="0"/>
                </a:moveTo>
                <a:lnTo>
                  <a:pt x="0" y="19921"/>
                </a:lnTo>
                <a:lnTo>
                  <a:pt x="903953" y="2140403"/>
                </a:lnTo>
                <a:lnTo>
                  <a:pt x="937280" y="2153808"/>
                </a:lnTo>
                <a:lnTo>
                  <a:pt x="950684" y="2120482"/>
                </a:lnTo>
                <a:lnTo>
                  <a:pt x="46730" y="0"/>
                </a:lnTo>
                <a:close/>
              </a:path>
              <a:path w="964564" h="2200910">
                <a:moveTo>
                  <a:pt x="950684" y="2120482"/>
                </a:moveTo>
                <a:lnTo>
                  <a:pt x="937280" y="2153808"/>
                </a:lnTo>
                <a:lnTo>
                  <a:pt x="960645" y="2143848"/>
                </a:lnTo>
                <a:lnTo>
                  <a:pt x="950684" y="2120482"/>
                </a:lnTo>
                <a:close/>
              </a:path>
              <a:path w="964564" h="2200910">
                <a:moveTo>
                  <a:pt x="964090" y="2087156"/>
                </a:moveTo>
                <a:lnTo>
                  <a:pt x="950684" y="2120482"/>
                </a:lnTo>
                <a:lnTo>
                  <a:pt x="960645" y="2143848"/>
                </a:lnTo>
                <a:lnTo>
                  <a:pt x="964090" y="20871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95110" y="2337866"/>
            <a:ext cx="3077845" cy="2056130"/>
          </a:xfrm>
          <a:custGeom>
            <a:avLst/>
            <a:gdLst/>
            <a:ahLst/>
            <a:cxnLst/>
            <a:rect l="l" t="t" r="r" b="b"/>
            <a:pathLst>
              <a:path w="3077845" h="2056129">
                <a:moveTo>
                  <a:pt x="3049279" y="2006705"/>
                </a:moveTo>
                <a:lnTo>
                  <a:pt x="3021179" y="2049009"/>
                </a:lnTo>
                <a:lnTo>
                  <a:pt x="3077535" y="2055958"/>
                </a:lnTo>
                <a:lnTo>
                  <a:pt x="3049279" y="2006705"/>
                </a:lnTo>
                <a:close/>
              </a:path>
              <a:path w="3077845" h="2056129">
                <a:moveTo>
                  <a:pt x="3028114" y="1992640"/>
                </a:moveTo>
                <a:lnTo>
                  <a:pt x="3035219" y="2027852"/>
                </a:lnTo>
                <a:lnTo>
                  <a:pt x="3000007" y="2034956"/>
                </a:lnTo>
                <a:lnTo>
                  <a:pt x="3021179" y="2049009"/>
                </a:lnTo>
                <a:lnTo>
                  <a:pt x="3049272" y="2006693"/>
                </a:lnTo>
                <a:lnTo>
                  <a:pt x="3028114" y="1992640"/>
                </a:lnTo>
                <a:close/>
              </a:path>
              <a:path w="3077845" h="2056129">
                <a:moveTo>
                  <a:pt x="3000007" y="2034956"/>
                </a:moveTo>
                <a:lnTo>
                  <a:pt x="2964797" y="2042060"/>
                </a:lnTo>
                <a:lnTo>
                  <a:pt x="3021164" y="2049009"/>
                </a:lnTo>
                <a:lnTo>
                  <a:pt x="3000007" y="2034956"/>
                </a:lnTo>
                <a:close/>
              </a:path>
              <a:path w="3077845" h="2056129">
                <a:moveTo>
                  <a:pt x="28106" y="0"/>
                </a:moveTo>
                <a:lnTo>
                  <a:pt x="0" y="42316"/>
                </a:lnTo>
                <a:lnTo>
                  <a:pt x="3000007" y="2034956"/>
                </a:lnTo>
                <a:lnTo>
                  <a:pt x="3035219" y="2027852"/>
                </a:lnTo>
                <a:lnTo>
                  <a:pt x="3028114" y="1992640"/>
                </a:lnTo>
                <a:lnTo>
                  <a:pt x="28106" y="0"/>
                </a:lnTo>
                <a:close/>
              </a:path>
              <a:path w="3077845" h="2056129">
                <a:moveTo>
                  <a:pt x="3021009" y="1957429"/>
                </a:moveTo>
                <a:lnTo>
                  <a:pt x="3028114" y="1992640"/>
                </a:lnTo>
                <a:lnTo>
                  <a:pt x="3049272" y="2006693"/>
                </a:lnTo>
                <a:lnTo>
                  <a:pt x="3021009" y="19574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6" name="object 16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612" y="356615"/>
            <a:ext cx="391160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Exception</a:t>
            </a:r>
            <a:r>
              <a:rPr dirty="0" spc="-80"/>
              <a:t> </a:t>
            </a:r>
            <a:r>
              <a:rPr dirty="0" spc="-2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173" y="1137411"/>
            <a:ext cx="7661275" cy="1951989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469900" marR="5080" indent="-457200">
              <a:lnSpc>
                <a:spcPct val="101400"/>
              </a:lnSpc>
              <a:spcBef>
                <a:spcPts val="5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2800" spc="-5">
                <a:latin typeface="Times New Roman"/>
                <a:cs typeface="Times New Roman"/>
              </a:rPr>
              <a:t>Using the exception handling, enables </a:t>
            </a:r>
            <a:r>
              <a:rPr dirty="0" sz="2800">
                <a:latin typeface="Times New Roman"/>
                <a:cs typeface="Times New Roman"/>
              </a:rPr>
              <a:t>a </a:t>
            </a:r>
            <a:r>
              <a:rPr dirty="0" sz="2800" spc="-5">
                <a:latin typeface="Times New Roman"/>
                <a:cs typeface="Times New Roman"/>
              </a:rPr>
              <a:t>method to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throw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 an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exception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its </a:t>
            </a:r>
            <a:r>
              <a:rPr dirty="0" sz="2800" spc="-30">
                <a:latin typeface="Times New Roman"/>
                <a:cs typeface="Times New Roman"/>
              </a:rPr>
              <a:t>caller.</a:t>
            </a:r>
            <a:endParaRPr sz="2800">
              <a:latin typeface="Times New Roman"/>
              <a:cs typeface="Times New Roman"/>
            </a:endParaRPr>
          </a:p>
          <a:p>
            <a:pPr marL="469900" marR="141605" indent="-457200">
              <a:lnSpc>
                <a:spcPct val="101400"/>
              </a:lnSpc>
              <a:spcBef>
                <a:spcPts val="158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2800" spc="-20">
                <a:latin typeface="Times New Roman"/>
                <a:cs typeface="Times New Roman"/>
              </a:rPr>
              <a:t>Without</a:t>
            </a:r>
            <a:r>
              <a:rPr dirty="0" sz="2800" spc="-5">
                <a:latin typeface="Times New Roman"/>
                <a:cs typeface="Times New Roman"/>
              </a:rPr>
              <a:t> this </a:t>
            </a:r>
            <a:r>
              <a:rPr dirty="0" sz="2800" spc="-25">
                <a:latin typeface="Times New Roman"/>
                <a:cs typeface="Times New Roman"/>
              </a:rPr>
              <a:t>capability,</a:t>
            </a:r>
            <a:r>
              <a:rPr dirty="0" sz="2800">
                <a:latin typeface="Times New Roman"/>
                <a:cs typeface="Times New Roman"/>
              </a:rPr>
              <a:t> 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method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must handle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exception </a:t>
            </a:r>
            <a:r>
              <a:rPr dirty="0" sz="2800">
                <a:latin typeface="Times New Roman"/>
                <a:cs typeface="Times New Roman"/>
              </a:rPr>
              <a:t>or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terminate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program.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612" y="356615"/>
            <a:ext cx="391160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Exception</a:t>
            </a:r>
            <a:r>
              <a:rPr dirty="0" spc="-80"/>
              <a:t> </a:t>
            </a:r>
            <a:r>
              <a:rPr dirty="0" spc="-20"/>
              <a:t>Advantages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0301" y="1097788"/>
            <a:ext cx="6563995" cy="4043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15"/>
              </a:lnSpc>
              <a:spcBef>
                <a:spcPts val="100"/>
              </a:spcBef>
            </a:pP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import</a:t>
            </a:r>
            <a:r>
              <a:rPr dirty="0" sz="2200" spc="-2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java.util.Scanner;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605"/>
              </a:lnSpc>
            </a:pP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200" spc="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class</a:t>
            </a: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2B91AF"/>
                </a:solidFill>
                <a:latin typeface="Calibri"/>
                <a:cs typeface="Calibri"/>
              </a:rPr>
              <a:t>QuotientWithException</a:t>
            </a:r>
            <a:r>
              <a:rPr dirty="0" sz="2200" spc="-5" b="1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393700">
              <a:lnSpc>
                <a:spcPts val="2630"/>
              </a:lnSpc>
            </a:pPr>
            <a:r>
              <a:rPr dirty="0" sz="2200" spc="-5" b="1">
                <a:solidFill>
                  <a:srgbClr val="008000"/>
                </a:solidFill>
                <a:latin typeface="Calibri"/>
                <a:cs typeface="Calibri"/>
              </a:rPr>
              <a:t>//quotient</a:t>
            </a:r>
            <a:r>
              <a:rPr dirty="0" sz="2200" spc="-1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008000"/>
                </a:solidFill>
                <a:latin typeface="Calibri"/>
                <a:cs typeface="Calibri"/>
              </a:rPr>
              <a:t>method</a:t>
            </a:r>
            <a:r>
              <a:rPr dirty="0" sz="2200" spc="-2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008000"/>
                </a:solidFill>
                <a:latin typeface="Calibri"/>
                <a:cs typeface="Calibri"/>
              </a:rPr>
              <a:t>using</a:t>
            </a:r>
            <a:r>
              <a:rPr dirty="0" sz="2200" spc="-2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008000"/>
                </a:solidFill>
                <a:latin typeface="Calibri"/>
                <a:cs typeface="Calibri"/>
              </a:rPr>
              <a:t>throw</a:t>
            </a:r>
            <a:endParaRPr sz="2200">
              <a:latin typeface="Calibri"/>
              <a:cs typeface="Calibri"/>
            </a:endParaRPr>
          </a:p>
          <a:p>
            <a:pPr marL="393700">
              <a:lnSpc>
                <a:spcPts val="2630"/>
              </a:lnSpc>
              <a:spcBef>
                <a:spcPts val="45"/>
              </a:spcBef>
            </a:pP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dirty="0" sz="2200" spc="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quotient(</a:t>
            </a: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808080"/>
                </a:solidFill>
                <a:latin typeface="Calibri"/>
                <a:cs typeface="Calibri"/>
              </a:rPr>
              <a:t>number1</a:t>
            </a:r>
            <a:r>
              <a:rPr dirty="0" sz="2200" spc="-5" b="1">
                <a:latin typeface="Calibri"/>
                <a:cs typeface="Calibri"/>
              </a:rPr>
              <a:t>, </a:t>
            </a:r>
            <a:r>
              <a:rPr dirty="0" sz="2200" spc="-15" b="1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808080"/>
                </a:solidFill>
                <a:latin typeface="Calibri"/>
                <a:cs typeface="Calibri"/>
              </a:rPr>
              <a:t>number2</a:t>
            </a:r>
            <a:r>
              <a:rPr dirty="0" sz="2200" spc="-5" b="1">
                <a:latin typeface="Calibri"/>
                <a:cs typeface="Calibri"/>
              </a:rPr>
              <a:t>)</a:t>
            </a:r>
            <a:r>
              <a:rPr dirty="0" sz="2200" spc="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393700">
              <a:lnSpc>
                <a:spcPts val="2630"/>
              </a:lnSpc>
            </a:pP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…</a:t>
            </a:r>
            <a:endParaRPr sz="2200">
              <a:latin typeface="Calibri"/>
              <a:cs typeface="Calibri"/>
            </a:endParaRPr>
          </a:p>
          <a:p>
            <a:pPr marL="393700">
              <a:lnSpc>
                <a:spcPts val="2615"/>
              </a:lnSpc>
              <a:spcBef>
                <a:spcPts val="50"/>
              </a:spcBef>
            </a:pP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void </a:t>
            </a:r>
            <a:r>
              <a:rPr dirty="0" sz="2200" spc="-5" b="1">
                <a:latin typeface="Calibri"/>
                <a:cs typeface="Calibri"/>
              </a:rPr>
              <a:t>main(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2200" spc="-5" b="1">
                <a:latin typeface="Calibri"/>
                <a:cs typeface="Calibri"/>
              </a:rPr>
              <a:t>[] </a:t>
            </a:r>
            <a:r>
              <a:rPr dirty="0" sz="2200" spc="-10" b="1">
                <a:solidFill>
                  <a:srgbClr val="808080"/>
                </a:solidFill>
                <a:latin typeface="Calibri"/>
                <a:cs typeface="Calibri"/>
              </a:rPr>
              <a:t>arg</a:t>
            </a:r>
            <a:r>
              <a:rPr dirty="0" sz="2200" spc="-10" b="1">
                <a:latin typeface="Calibri"/>
                <a:cs typeface="Calibri"/>
              </a:rPr>
              <a:t>)</a:t>
            </a:r>
            <a:r>
              <a:rPr dirty="0" sz="2200" spc="-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393700">
              <a:lnSpc>
                <a:spcPts val="2605"/>
              </a:lnSpc>
            </a:pPr>
            <a:r>
              <a:rPr dirty="0" sz="2200" spc="-5" b="1">
                <a:solidFill>
                  <a:srgbClr val="0432FF"/>
                </a:solidFill>
                <a:latin typeface="Calibri"/>
                <a:cs typeface="Calibri"/>
              </a:rPr>
              <a:t>...</a:t>
            </a:r>
            <a:endParaRPr sz="2200">
              <a:latin typeface="Calibri"/>
              <a:cs typeface="Calibri"/>
            </a:endParaRPr>
          </a:p>
          <a:p>
            <a:pPr marL="393700">
              <a:lnSpc>
                <a:spcPts val="2630"/>
              </a:lnSpc>
            </a:pPr>
            <a:r>
              <a:rPr dirty="0" sz="2200" b="1">
                <a:solidFill>
                  <a:srgbClr val="008000"/>
                </a:solidFill>
                <a:latin typeface="Calibri"/>
                <a:cs typeface="Calibri"/>
              </a:rPr>
              <a:t>//try</a:t>
            </a:r>
            <a:r>
              <a:rPr dirty="0" sz="2200" spc="-3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008000"/>
                </a:solidFill>
                <a:latin typeface="Calibri"/>
                <a:cs typeface="Calibri"/>
              </a:rPr>
              <a:t>block</a:t>
            </a:r>
            <a:endParaRPr sz="2200">
              <a:latin typeface="Calibri"/>
              <a:cs typeface="Calibri"/>
            </a:endParaRPr>
          </a:p>
          <a:p>
            <a:pPr marL="393700">
              <a:lnSpc>
                <a:spcPts val="2630"/>
              </a:lnSpc>
              <a:spcBef>
                <a:spcPts val="45"/>
              </a:spcBef>
            </a:pPr>
            <a:r>
              <a:rPr dirty="0" sz="2200" spc="-15" b="1">
                <a:solidFill>
                  <a:srgbClr val="008000"/>
                </a:solidFill>
                <a:latin typeface="Calibri"/>
                <a:cs typeface="Calibri"/>
              </a:rPr>
              <a:t>//catch</a:t>
            </a:r>
            <a:r>
              <a:rPr dirty="0" sz="2200" spc="-4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008000"/>
                </a:solidFill>
                <a:latin typeface="Calibri"/>
                <a:cs typeface="Calibri"/>
              </a:rPr>
              <a:t>block</a:t>
            </a:r>
            <a:endParaRPr sz="2200">
              <a:latin typeface="Calibri"/>
              <a:cs typeface="Calibri"/>
            </a:endParaRPr>
          </a:p>
          <a:p>
            <a:pPr marL="330200">
              <a:lnSpc>
                <a:spcPts val="2630"/>
              </a:lnSpc>
            </a:pPr>
            <a:r>
              <a:rPr dirty="0" sz="2200" spc="-10" b="1">
                <a:latin typeface="Calibri"/>
                <a:cs typeface="Calibri"/>
              </a:rPr>
              <a:t>System.out.println(</a:t>
            </a:r>
            <a:r>
              <a:rPr dirty="0" sz="2200" spc="-10" b="1">
                <a:solidFill>
                  <a:srgbClr val="A31515"/>
                </a:solidFill>
                <a:latin typeface="Calibri"/>
                <a:cs typeface="Calibri"/>
              </a:rPr>
              <a:t>"Execution</a:t>
            </a:r>
            <a:r>
              <a:rPr dirty="0" sz="2200" spc="-2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A31515"/>
                </a:solidFill>
                <a:latin typeface="Calibri"/>
                <a:cs typeface="Calibri"/>
              </a:rPr>
              <a:t>continues</a:t>
            </a:r>
            <a:r>
              <a:rPr dirty="0" sz="2200" spc="-1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..."</a:t>
            </a:r>
            <a:r>
              <a:rPr dirty="0" sz="2200" spc="-5" b="1">
                <a:latin typeface="Calibri"/>
                <a:cs typeface="Calibri"/>
              </a:rPr>
              <a:t>);</a:t>
            </a:r>
            <a:endParaRPr sz="2200">
              <a:latin typeface="Calibri"/>
              <a:cs typeface="Calibri"/>
            </a:endParaRPr>
          </a:p>
          <a:p>
            <a:pPr marL="330200">
              <a:lnSpc>
                <a:spcPts val="2615"/>
              </a:lnSpc>
              <a:spcBef>
                <a:spcPts val="50"/>
              </a:spcBef>
            </a:pPr>
            <a:r>
              <a:rPr dirty="0" sz="2200" b="1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615"/>
              </a:lnSpc>
            </a:pPr>
            <a:r>
              <a:rPr dirty="0" sz="2200" b="1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612" y="356615"/>
            <a:ext cx="391160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Exception</a:t>
            </a:r>
            <a:r>
              <a:rPr dirty="0" spc="-80"/>
              <a:t> </a:t>
            </a:r>
            <a:r>
              <a:rPr dirty="0" spc="-20"/>
              <a:t>Advantages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23851" y="985011"/>
            <a:ext cx="6182995" cy="69024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30200" marR="5080" indent="-317500">
              <a:lnSpc>
                <a:spcPts val="2590"/>
              </a:lnSpc>
              <a:spcBef>
                <a:spcPts val="225"/>
              </a:spcBef>
            </a:pP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dirty="0" sz="2200" spc="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quotient(</a:t>
            </a: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808080"/>
                </a:solidFill>
                <a:latin typeface="Calibri"/>
                <a:cs typeface="Calibri"/>
              </a:rPr>
              <a:t>number1</a:t>
            </a:r>
            <a:r>
              <a:rPr dirty="0" sz="2200" spc="-5" b="1">
                <a:latin typeface="Calibri"/>
                <a:cs typeface="Calibri"/>
              </a:rPr>
              <a:t>, </a:t>
            </a:r>
            <a:r>
              <a:rPr dirty="0" sz="2200" spc="-15" b="1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808080"/>
                </a:solidFill>
                <a:latin typeface="Calibri"/>
                <a:cs typeface="Calibri"/>
              </a:rPr>
              <a:t>number2</a:t>
            </a:r>
            <a:r>
              <a:rPr dirty="0" sz="2200" spc="-5" b="1">
                <a:latin typeface="Calibri"/>
                <a:cs typeface="Calibri"/>
              </a:rPr>
              <a:t>)</a:t>
            </a:r>
            <a:r>
              <a:rPr dirty="0" sz="2200" spc="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{ </a:t>
            </a:r>
            <a:r>
              <a:rPr dirty="0" sz="2200" spc="-484" b="1"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if</a:t>
            </a: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(number2</a:t>
            </a:r>
            <a:r>
              <a:rPr dirty="0" sz="2200" b="1">
                <a:latin typeface="Calibri"/>
                <a:cs typeface="Calibri"/>
              </a:rPr>
              <a:t> ==</a:t>
            </a:r>
            <a:r>
              <a:rPr dirty="0" sz="2200" spc="5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0){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808051" y="1670549"/>
            <a:ext cx="6768465" cy="3429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50"/>
              </a:lnSpc>
            </a:pP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throw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 new</a:t>
            </a: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ArithmeticException(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"Divisor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cannot be</a:t>
            </a:r>
            <a:r>
              <a:rPr dirty="0" sz="2200" spc="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A31515"/>
                </a:solidFill>
                <a:latin typeface="Calibri"/>
                <a:cs typeface="Calibri"/>
              </a:rPr>
              <a:t>zero"</a:t>
            </a:r>
            <a:r>
              <a:rPr dirty="0" sz="2200" spc="-15" b="1">
                <a:latin typeface="Calibri"/>
                <a:cs typeface="Calibri"/>
              </a:rPr>
              <a:t>);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3851" y="1987803"/>
            <a:ext cx="4241165" cy="1696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>
              <a:lnSpc>
                <a:spcPts val="2615"/>
              </a:lnSpc>
              <a:spcBef>
                <a:spcPts val="100"/>
              </a:spcBef>
            </a:pPr>
            <a:r>
              <a:rPr dirty="0" sz="2200" b="1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393700">
              <a:lnSpc>
                <a:spcPts val="2615"/>
              </a:lnSpc>
            </a:pP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2200" spc="-3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number1/number2;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615"/>
              </a:lnSpc>
              <a:spcBef>
                <a:spcPts val="70"/>
              </a:spcBef>
            </a:pPr>
            <a:r>
              <a:rPr dirty="0" sz="2200" b="1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605"/>
              </a:lnSpc>
            </a:pP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void</a:t>
            </a:r>
            <a:r>
              <a:rPr dirty="0" sz="2200" spc="-1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main(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2200" spc="-5" b="1">
                <a:latin typeface="Calibri"/>
                <a:cs typeface="Calibri"/>
              </a:rPr>
              <a:t>[] </a:t>
            </a:r>
            <a:r>
              <a:rPr dirty="0" sz="2200" spc="-10" b="1">
                <a:solidFill>
                  <a:srgbClr val="808080"/>
                </a:solidFill>
                <a:latin typeface="Calibri"/>
                <a:cs typeface="Calibri"/>
              </a:rPr>
              <a:t>arg</a:t>
            </a:r>
            <a:r>
              <a:rPr dirty="0" sz="2200" spc="-10" b="1">
                <a:latin typeface="Calibri"/>
                <a:cs typeface="Calibri"/>
              </a:rPr>
              <a:t>)</a:t>
            </a:r>
            <a:r>
              <a:rPr dirty="0" sz="2200" spc="-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630"/>
              </a:lnSpc>
            </a:pPr>
            <a:r>
              <a:rPr dirty="0" sz="2200" b="1">
                <a:solidFill>
                  <a:srgbClr val="008000"/>
                </a:solidFill>
                <a:latin typeface="Calibri"/>
                <a:cs typeface="Calibri"/>
              </a:rPr>
              <a:t>//try</a:t>
            </a:r>
            <a:r>
              <a:rPr dirty="0" sz="2200" spc="-3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008000"/>
                </a:solidFill>
                <a:latin typeface="Calibri"/>
                <a:cs typeface="Calibri"/>
              </a:rPr>
              <a:t>block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551" y="3689849"/>
            <a:ext cx="490220" cy="3429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40"/>
              </a:lnSpc>
            </a:pP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try</a:t>
            </a:r>
            <a:r>
              <a:rPr dirty="0" sz="2200" spc="-8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3851" y="3993388"/>
            <a:ext cx="7635240" cy="136652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30200" marR="5080">
              <a:lnSpc>
                <a:spcPct val="102699"/>
              </a:lnSpc>
              <a:spcBef>
                <a:spcPts val="25"/>
              </a:spcBef>
            </a:pPr>
            <a:r>
              <a:rPr dirty="0" sz="2200" spc="-15" b="1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result</a:t>
            </a:r>
            <a:r>
              <a:rPr dirty="0" sz="2200" b="1">
                <a:latin typeface="Calibri"/>
                <a:cs typeface="Calibri"/>
              </a:rPr>
              <a:t> =</a:t>
            </a:r>
            <a:r>
              <a:rPr dirty="0" sz="2200" spc="5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quotient(number1, number2); </a:t>
            </a:r>
            <a:r>
              <a:rPr dirty="0" sz="2200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System.out.println(number1</a:t>
            </a:r>
            <a:r>
              <a:rPr dirty="0" sz="2200" spc="-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+ 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200" spc="-1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/</a:t>
            </a:r>
            <a:r>
              <a:rPr dirty="0" sz="2200" spc="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+</a:t>
            </a:r>
            <a:r>
              <a:rPr dirty="0" sz="2200" spc="5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number2 </a:t>
            </a:r>
            <a:r>
              <a:rPr dirty="0" sz="2200" b="1">
                <a:latin typeface="Calibri"/>
                <a:cs typeface="Calibri"/>
              </a:rPr>
              <a:t>+</a:t>
            </a:r>
            <a:r>
              <a:rPr dirty="0" sz="2200" spc="5" b="1"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200" spc="-1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is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 "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+</a:t>
            </a:r>
            <a:r>
              <a:rPr dirty="0" sz="2200" spc="5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result);</a:t>
            </a:r>
            <a:endParaRPr sz="2200">
              <a:latin typeface="Calibri"/>
              <a:cs typeface="Calibri"/>
            </a:endParaRPr>
          </a:p>
          <a:p>
            <a:pPr marL="76200">
              <a:lnSpc>
                <a:spcPts val="2580"/>
              </a:lnSpc>
            </a:pPr>
            <a:r>
              <a:rPr dirty="0" sz="2200" b="1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630"/>
              </a:lnSpc>
            </a:pPr>
            <a:r>
              <a:rPr dirty="0" sz="2200" spc="-15" b="1">
                <a:solidFill>
                  <a:srgbClr val="008000"/>
                </a:solidFill>
                <a:latin typeface="Calibri"/>
                <a:cs typeface="Calibri"/>
              </a:rPr>
              <a:t>//catch</a:t>
            </a:r>
            <a:r>
              <a:rPr dirty="0" sz="2200" spc="-4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008000"/>
                </a:solidFill>
                <a:latin typeface="Calibri"/>
                <a:cs typeface="Calibri"/>
              </a:rPr>
              <a:t>block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551" y="5366249"/>
            <a:ext cx="3639185" cy="3429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40"/>
              </a:lnSpc>
            </a:pPr>
            <a:r>
              <a:rPr dirty="0" sz="2200" spc="-15" b="1">
                <a:solidFill>
                  <a:srgbClr val="0000FF"/>
                </a:solidFill>
                <a:latin typeface="Calibri"/>
                <a:cs typeface="Calibri"/>
              </a:rPr>
              <a:t>catch </a:t>
            </a:r>
            <a:r>
              <a:rPr dirty="0" sz="2200" spc="-5" b="1">
                <a:latin typeface="Calibri"/>
                <a:cs typeface="Calibri"/>
              </a:rPr>
              <a:t>(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ArithmeticException</a:t>
            </a:r>
            <a:r>
              <a:rPr dirty="0" sz="2200" spc="-2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808080"/>
                </a:solidFill>
                <a:latin typeface="Calibri"/>
                <a:cs typeface="Calibri"/>
              </a:rPr>
              <a:t>ex</a:t>
            </a:r>
            <a:r>
              <a:rPr dirty="0" sz="2200" spc="-10" b="1">
                <a:latin typeface="Calibri"/>
                <a:cs typeface="Calibri"/>
              </a:rPr>
              <a:t>){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3851" y="5669788"/>
            <a:ext cx="8730615" cy="705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 b="1">
                <a:latin typeface="Calibri"/>
                <a:cs typeface="Calibri"/>
              </a:rPr>
              <a:t>System.out.println(</a:t>
            </a:r>
            <a:r>
              <a:rPr dirty="0" sz="2200" spc="-10" b="1">
                <a:solidFill>
                  <a:srgbClr val="A31515"/>
                </a:solidFill>
                <a:latin typeface="Calibri"/>
                <a:cs typeface="Calibri"/>
              </a:rPr>
              <a:t>"Exception: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 an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A31515"/>
                </a:solidFill>
                <a:latin typeface="Calibri"/>
                <a:cs typeface="Calibri"/>
              </a:rPr>
              <a:t>integer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 "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+ 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"cannot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be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divided </a:t>
            </a:r>
            <a:r>
              <a:rPr dirty="0" sz="2200" spc="-10" b="1">
                <a:solidFill>
                  <a:srgbClr val="A31515"/>
                </a:solidFill>
                <a:latin typeface="Calibri"/>
                <a:cs typeface="Calibri"/>
              </a:rPr>
              <a:t>by </a:t>
            </a:r>
            <a:r>
              <a:rPr dirty="0" sz="2200" spc="-20" b="1">
                <a:solidFill>
                  <a:srgbClr val="A31515"/>
                </a:solidFill>
                <a:latin typeface="Calibri"/>
                <a:cs typeface="Calibri"/>
              </a:rPr>
              <a:t>zero</a:t>
            </a:r>
            <a:r>
              <a:rPr dirty="0" sz="2200" spc="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200" spc="-5" b="1">
                <a:latin typeface="Calibri"/>
                <a:cs typeface="Calibri"/>
              </a:rPr>
              <a:t>);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2200" b="1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3100" y="6452672"/>
            <a:ext cx="177800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30"/>
              </a:lnSpc>
            </a:pPr>
            <a:r>
              <a:rPr dirty="0" sz="1400"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0947" y="259892"/>
            <a:ext cx="7373620" cy="1487170"/>
          </a:xfrm>
          <a:prstGeom prst="rect"/>
        </p:spPr>
        <p:txBody>
          <a:bodyPr wrap="square" lIns="0" tIns="109220" rIns="0" bIns="0" rtlCol="0" vert="horz">
            <a:spAutoFit/>
          </a:bodyPr>
          <a:lstStyle/>
          <a:p>
            <a:pPr marL="1199515">
              <a:lnSpc>
                <a:spcPct val="100000"/>
              </a:lnSpc>
              <a:spcBef>
                <a:spcPts val="860"/>
              </a:spcBef>
            </a:pPr>
            <a:r>
              <a:rPr dirty="0" spc="-5"/>
              <a:t>Handling</a:t>
            </a:r>
            <a:r>
              <a:rPr dirty="0" spc="-35"/>
              <a:t> </a:t>
            </a:r>
            <a:r>
              <a:rPr dirty="0" spc="-15"/>
              <a:t>InputMismatchException</a:t>
            </a:r>
          </a:p>
          <a:p>
            <a:pPr marL="12700" marR="5080">
              <a:lnSpc>
                <a:spcPct val="100000"/>
              </a:lnSpc>
              <a:spcBef>
                <a:spcPts val="545"/>
              </a:spcBef>
            </a:pPr>
            <a:r>
              <a:rPr dirty="0" sz="2500" spc="-5" b="0">
                <a:latin typeface="Times New Roman"/>
                <a:cs typeface="Times New Roman"/>
              </a:rPr>
              <a:t>By </a:t>
            </a:r>
            <a:r>
              <a:rPr dirty="0" sz="2500" b="0">
                <a:latin typeface="Times New Roman"/>
                <a:cs typeface="Times New Roman"/>
              </a:rPr>
              <a:t>handling InputMismatchException, your program will </a:t>
            </a:r>
            <a:r>
              <a:rPr dirty="0" sz="2500" spc="-610" b="0">
                <a:latin typeface="Times New Roman"/>
                <a:cs typeface="Times New Roman"/>
              </a:rPr>
              <a:t> </a:t>
            </a:r>
            <a:r>
              <a:rPr dirty="0" sz="2500" b="0">
                <a:latin typeface="Times New Roman"/>
                <a:cs typeface="Times New Roman"/>
              </a:rPr>
              <a:t>continuously</a:t>
            </a:r>
            <a:r>
              <a:rPr dirty="0" sz="2500" spc="-5" b="0">
                <a:latin typeface="Times New Roman"/>
                <a:cs typeface="Times New Roman"/>
              </a:rPr>
              <a:t> </a:t>
            </a:r>
            <a:r>
              <a:rPr dirty="0" sz="2500" b="0">
                <a:latin typeface="Times New Roman"/>
                <a:cs typeface="Times New Roman"/>
              </a:rPr>
              <a:t>read an input until</a:t>
            </a:r>
            <a:r>
              <a:rPr dirty="0" sz="2500" spc="5" b="0">
                <a:latin typeface="Times New Roman"/>
                <a:cs typeface="Times New Roman"/>
              </a:rPr>
              <a:t> </a:t>
            </a:r>
            <a:r>
              <a:rPr dirty="0" sz="2500" b="0">
                <a:latin typeface="Times New Roman"/>
                <a:cs typeface="Times New Roman"/>
              </a:rPr>
              <a:t>it</a:t>
            </a:r>
            <a:r>
              <a:rPr dirty="0" sz="2500" spc="5" b="0">
                <a:latin typeface="Times New Roman"/>
                <a:cs typeface="Times New Roman"/>
              </a:rPr>
              <a:t> </a:t>
            </a:r>
            <a:r>
              <a:rPr dirty="0" sz="2500" b="0">
                <a:latin typeface="Times New Roman"/>
                <a:cs typeface="Times New Roman"/>
              </a:rPr>
              <a:t>is correct.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37160" y="1706469"/>
            <a:ext cx="9006840" cy="5015230"/>
            <a:chOff x="137160" y="1706469"/>
            <a:chExt cx="9006840" cy="501523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392" y="1706469"/>
              <a:ext cx="7772399" cy="13008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7160" y="2566492"/>
              <a:ext cx="9006840" cy="4155440"/>
            </a:xfrm>
            <a:custGeom>
              <a:avLst/>
              <a:gdLst/>
              <a:ahLst/>
              <a:cxnLst/>
              <a:rect l="l" t="t" r="r" b="b"/>
              <a:pathLst>
                <a:path w="9006840" h="4155440">
                  <a:moveTo>
                    <a:pt x="0" y="0"/>
                  </a:moveTo>
                  <a:lnTo>
                    <a:pt x="9006840" y="0"/>
                  </a:lnTo>
                  <a:lnTo>
                    <a:pt x="9006840" y="4154983"/>
                  </a:lnTo>
                  <a:lnTo>
                    <a:pt x="0" y="4154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15900" y="2588259"/>
            <a:ext cx="5196205" cy="3369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15"/>
              </a:lnSpc>
              <a:spcBef>
                <a:spcPts val="100"/>
              </a:spcBef>
            </a:pP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import</a:t>
            </a:r>
            <a:r>
              <a:rPr dirty="0" sz="2200" spc="-3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java.util.*;</a:t>
            </a:r>
            <a:endParaRPr sz="2200">
              <a:latin typeface="Calibri"/>
              <a:cs typeface="Calibri"/>
            </a:endParaRPr>
          </a:p>
          <a:p>
            <a:pPr marL="266700" marR="49530" indent="-254000">
              <a:lnSpc>
                <a:spcPts val="2590"/>
              </a:lnSpc>
              <a:spcBef>
                <a:spcPts val="105"/>
              </a:spcBef>
            </a:pP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200" spc="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class</a:t>
            </a: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2B91AF"/>
                </a:solidFill>
                <a:latin typeface="Calibri"/>
                <a:cs typeface="Calibri"/>
              </a:rPr>
              <a:t>InputMismatchExceptionDemo</a:t>
            </a:r>
            <a:r>
              <a:rPr dirty="0" sz="2200" spc="5" b="1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{ </a:t>
            </a:r>
            <a:r>
              <a:rPr dirty="0" sz="2200" spc="-480" b="1"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void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main(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2200" spc="-5" b="1">
                <a:latin typeface="Calibri"/>
                <a:cs typeface="Calibri"/>
              </a:rPr>
              <a:t>[] </a:t>
            </a:r>
            <a:r>
              <a:rPr dirty="0" sz="2200" spc="-10" b="1">
                <a:solidFill>
                  <a:srgbClr val="808080"/>
                </a:solidFill>
                <a:latin typeface="Calibri"/>
                <a:cs typeface="Calibri"/>
              </a:rPr>
              <a:t>args</a:t>
            </a:r>
            <a:r>
              <a:rPr dirty="0" sz="2200" spc="-10" b="1">
                <a:latin typeface="Calibri"/>
                <a:cs typeface="Calibri"/>
              </a:rPr>
              <a:t>)</a:t>
            </a:r>
            <a:r>
              <a:rPr dirty="0" sz="2200" spc="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457200" marR="5080">
              <a:lnSpc>
                <a:spcPts val="2590"/>
              </a:lnSpc>
              <a:spcBef>
                <a:spcPts val="120"/>
              </a:spcBef>
            </a:pP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Scanner </a:t>
            </a:r>
            <a:r>
              <a:rPr dirty="0" sz="2200" spc="-10" b="1">
                <a:latin typeface="Calibri"/>
                <a:cs typeface="Calibri"/>
              </a:rPr>
              <a:t>input </a:t>
            </a:r>
            <a:r>
              <a:rPr dirty="0" sz="2200" b="1">
                <a:latin typeface="Calibri"/>
                <a:cs typeface="Calibri"/>
              </a:rPr>
              <a:t>= 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new </a:t>
            </a:r>
            <a:r>
              <a:rPr dirty="0" sz="2200" spc="-10" b="1">
                <a:latin typeface="Calibri"/>
                <a:cs typeface="Calibri"/>
              </a:rPr>
              <a:t>Scanner(System.in); </a:t>
            </a:r>
            <a:r>
              <a:rPr dirty="0" sz="2200" spc="-484" b="1"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boolean</a:t>
            </a: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continueInput</a:t>
            </a:r>
            <a:r>
              <a:rPr dirty="0" sz="2200" b="1">
                <a:latin typeface="Calibri"/>
                <a:cs typeface="Calibri"/>
              </a:rPr>
              <a:t> = 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true</a:t>
            </a:r>
            <a:r>
              <a:rPr dirty="0" sz="2200" spc="-5" b="1"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  <a:p>
            <a:pPr marL="457200">
              <a:lnSpc>
                <a:spcPts val="2610"/>
              </a:lnSpc>
            </a:pP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do</a:t>
            </a:r>
            <a:r>
              <a:rPr dirty="0" sz="2200" spc="-4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774700">
              <a:lnSpc>
                <a:spcPts val="2590"/>
              </a:lnSpc>
            </a:pPr>
            <a:r>
              <a:rPr dirty="0" sz="2200" b="1">
                <a:solidFill>
                  <a:srgbClr val="008000"/>
                </a:solidFill>
                <a:latin typeface="Calibri"/>
                <a:cs typeface="Calibri"/>
              </a:rPr>
              <a:t>//try</a:t>
            </a:r>
            <a:r>
              <a:rPr dirty="0" sz="2200" spc="-3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008000"/>
                </a:solidFill>
                <a:latin typeface="Calibri"/>
                <a:cs typeface="Calibri"/>
              </a:rPr>
              <a:t>block</a:t>
            </a:r>
            <a:endParaRPr sz="2200">
              <a:latin typeface="Calibri"/>
              <a:cs typeface="Calibri"/>
            </a:endParaRPr>
          </a:p>
          <a:p>
            <a:pPr marL="774700">
              <a:lnSpc>
                <a:spcPts val="2615"/>
              </a:lnSpc>
            </a:pPr>
            <a:r>
              <a:rPr dirty="0" sz="2200" spc="-10" b="1">
                <a:solidFill>
                  <a:srgbClr val="008000"/>
                </a:solidFill>
                <a:latin typeface="Calibri"/>
                <a:cs typeface="Calibri"/>
              </a:rPr>
              <a:t>//Display</a:t>
            </a:r>
            <a:r>
              <a:rPr dirty="0" sz="2200" spc="-2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dirty="0" sz="2200" spc="-10" b="1">
                <a:solidFill>
                  <a:srgbClr val="008000"/>
                </a:solidFill>
                <a:latin typeface="Calibri"/>
                <a:cs typeface="Calibri"/>
              </a:rPr>
              <a:t> result</a:t>
            </a:r>
            <a:endParaRPr sz="2200">
              <a:latin typeface="Calibri"/>
              <a:cs typeface="Calibri"/>
            </a:endParaRPr>
          </a:p>
          <a:p>
            <a:pPr marL="774700">
              <a:lnSpc>
                <a:spcPts val="2615"/>
              </a:lnSpc>
              <a:spcBef>
                <a:spcPts val="75"/>
              </a:spcBef>
            </a:pPr>
            <a:r>
              <a:rPr dirty="0" sz="2200" spc="-15" b="1">
                <a:solidFill>
                  <a:srgbClr val="008000"/>
                </a:solidFill>
                <a:latin typeface="Calibri"/>
                <a:cs typeface="Calibri"/>
              </a:rPr>
              <a:t>//catch</a:t>
            </a:r>
            <a:r>
              <a:rPr dirty="0" sz="2200" spc="-4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008000"/>
                </a:solidFill>
                <a:latin typeface="Calibri"/>
                <a:cs typeface="Calibri"/>
              </a:rPr>
              <a:t>block</a:t>
            </a:r>
            <a:endParaRPr sz="2200">
              <a:latin typeface="Calibri"/>
              <a:cs typeface="Calibri"/>
            </a:endParaRPr>
          </a:p>
          <a:p>
            <a:pPr marL="520700">
              <a:lnSpc>
                <a:spcPts val="2615"/>
              </a:lnSpc>
            </a:pPr>
            <a:r>
              <a:rPr dirty="0" sz="2200" b="1">
                <a:latin typeface="Calibri"/>
                <a:cs typeface="Calibri"/>
              </a:rPr>
              <a:t>}</a:t>
            </a:r>
            <a:r>
              <a:rPr dirty="0" sz="2200" spc="-10" b="1"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while </a:t>
            </a:r>
            <a:r>
              <a:rPr dirty="0" sz="2200" spc="-10" b="1">
                <a:latin typeface="Calibri"/>
                <a:cs typeface="Calibri"/>
              </a:rPr>
              <a:t>(continueInput);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400" y="5954429"/>
            <a:ext cx="121920" cy="367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35"/>
              </a:lnSpc>
            </a:pPr>
            <a:r>
              <a:rPr dirty="0" sz="2200" b="1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900" y="6283613"/>
            <a:ext cx="121920" cy="367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35"/>
              </a:lnSpc>
            </a:pPr>
            <a:r>
              <a:rPr dirty="0" sz="2200" b="1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004" y="356615"/>
            <a:ext cx="525843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Exception-Handling</a:t>
            </a:r>
            <a:r>
              <a:rPr dirty="0" spc="-55"/>
              <a:t> </a:t>
            </a:r>
            <a:r>
              <a:rPr dirty="0" spc="-10"/>
              <a:t>Overview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58454" y="1225803"/>
            <a:ext cx="8128634" cy="4716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dirty="0" sz="2200" spc="-1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java.util.*;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350">
              <a:latin typeface="Courier New"/>
              <a:cs typeface="Courier New"/>
            </a:endParaRPr>
          </a:p>
          <a:p>
            <a:pPr marL="12700">
              <a:lnSpc>
                <a:spcPts val="2615"/>
              </a:lnSpc>
            </a:pP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public class </a:t>
            </a:r>
            <a:r>
              <a:rPr dirty="0" sz="2200" b="1">
                <a:solidFill>
                  <a:srgbClr val="2B91AF"/>
                </a:solidFill>
                <a:latin typeface="Courier New"/>
                <a:cs typeface="Courier New"/>
              </a:rPr>
              <a:t>Quotient</a:t>
            </a:r>
            <a:r>
              <a:rPr dirty="0" sz="2200" spc="-5" b="1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926465" marR="630555" indent="-457200">
              <a:lnSpc>
                <a:spcPts val="2690"/>
              </a:lnSpc>
              <a:spcBef>
                <a:spcPts val="25"/>
              </a:spcBef>
            </a:pP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2200" spc="1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dirty="0" sz="2200" spc="1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dirty="0" sz="2200" spc="1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main(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dirty="0" sz="2200" b="1">
                <a:latin typeface="Courier New"/>
                <a:cs typeface="Courier New"/>
              </a:rPr>
              <a:t>[]</a:t>
            </a:r>
            <a:r>
              <a:rPr dirty="0" sz="2200" spc="10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808080"/>
                </a:solidFill>
                <a:latin typeface="Courier New"/>
                <a:cs typeface="Courier New"/>
              </a:rPr>
              <a:t>arg</a:t>
            </a:r>
            <a:r>
              <a:rPr dirty="0" sz="2200" b="1">
                <a:latin typeface="Courier New"/>
                <a:cs typeface="Courier New"/>
              </a:rPr>
              <a:t>)</a:t>
            </a:r>
            <a:r>
              <a:rPr dirty="0" sz="2200" spc="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{ 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Scanner</a:t>
            </a:r>
            <a:r>
              <a:rPr dirty="0" sz="2200" spc="1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input</a:t>
            </a:r>
            <a:r>
              <a:rPr dirty="0" sz="2200" spc="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=</a:t>
            </a:r>
            <a:r>
              <a:rPr dirty="0" sz="2200" spc="20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dirty="0" sz="2200" spc="1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Scanner(System.in);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Courier New"/>
              <a:cs typeface="Courier New"/>
            </a:endParaRPr>
          </a:p>
          <a:p>
            <a:pPr marL="926465" marR="294005">
              <a:lnSpc>
                <a:spcPct val="102699"/>
              </a:lnSpc>
            </a:pPr>
            <a:r>
              <a:rPr dirty="0" sz="2200" b="1">
                <a:latin typeface="Courier New"/>
                <a:cs typeface="Courier New"/>
              </a:rPr>
              <a:t>System.out.print(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"Enter</a:t>
            </a:r>
            <a:r>
              <a:rPr dirty="0" sz="2200" spc="20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two</a:t>
            </a:r>
            <a:r>
              <a:rPr dirty="0" sz="2200" spc="25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integers:</a:t>
            </a:r>
            <a:r>
              <a:rPr dirty="0" sz="2200" spc="25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dirty="0" sz="2200" b="1">
                <a:latin typeface="Courier New"/>
                <a:cs typeface="Courier New"/>
              </a:rPr>
              <a:t>); </a:t>
            </a:r>
            <a:r>
              <a:rPr dirty="0" sz="2200" spc="-1305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dirty="0" sz="2200" spc="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number1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=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input.nextInt();</a:t>
            </a:r>
            <a:endParaRPr sz="2200">
              <a:latin typeface="Courier New"/>
              <a:cs typeface="Courier New"/>
            </a:endParaRPr>
          </a:p>
          <a:p>
            <a:pPr marL="926465">
              <a:lnSpc>
                <a:spcPts val="2590"/>
              </a:lnSpc>
            </a:pP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dirty="0" sz="2200" spc="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number2</a:t>
            </a:r>
            <a:r>
              <a:rPr dirty="0" sz="2200" spc="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=</a:t>
            </a:r>
            <a:r>
              <a:rPr dirty="0" sz="2200" spc="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input.nextInt();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Courier New"/>
              <a:cs typeface="Courier New"/>
            </a:endParaRPr>
          </a:p>
          <a:p>
            <a:pPr marL="1383665" marR="5080" indent="-457200">
              <a:lnSpc>
                <a:spcPts val="2590"/>
              </a:lnSpc>
            </a:pPr>
            <a:r>
              <a:rPr dirty="0" sz="2200" b="1">
                <a:latin typeface="Courier New"/>
                <a:cs typeface="Courier New"/>
              </a:rPr>
              <a:t>System.out.println(number1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+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dirty="0" sz="2200" spc="10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/</a:t>
            </a:r>
            <a:r>
              <a:rPr dirty="0" sz="2200" spc="5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dirty="0" sz="2200" spc="10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+ 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number2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+</a:t>
            </a:r>
            <a:r>
              <a:rPr dirty="0" sz="2200" spc="10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dirty="0" sz="2200" spc="10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is</a:t>
            </a:r>
            <a:r>
              <a:rPr dirty="0" sz="2200" spc="10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dirty="0" sz="2200" spc="10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+</a:t>
            </a:r>
            <a:r>
              <a:rPr dirty="0" sz="2200" spc="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(number1</a:t>
            </a:r>
            <a:r>
              <a:rPr dirty="0" sz="2200" spc="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/</a:t>
            </a:r>
            <a:r>
              <a:rPr dirty="0" sz="2200" spc="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number2));</a:t>
            </a:r>
            <a:endParaRPr sz="2200">
              <a:latin typeface="Courier New"/>
              <a:cs typeface="Courier New"/>
            </a:endParaRPr>
          </a:p>
          <a:p>
            <a:pPr marL="469900">
              <a:lnSpc>
                <a:spcPts val="2610"/>
              </a:lnSpc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15"/>
              </a:lnSpc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314" y="356615"/>
            <a:ext cx="614807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Handling</a:t>
            </a:r>
            <a:r>
              <a:rPr dirty="0" spc="-40"/>
              <a:t> </a:t>
            </a:r>
            <a:r>
              <a:rPr dirty="0" spc="-15"/>
              <a:t>InputMismatchException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40284" y="1207515"/>
            <a:ext cx="128016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solidFill>
                  <a:srgbClr val="008000"/>
                </a:solidFill>
                <a:latin typeface="Calibri"/>
                <a:cs typeface="Calibri"/>
              </a:rPr>
              <a:t>//try</a:t>
            </a:r>
            <a:r>
              <a:rPr dirty="0" sz="2200" spc="-6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008000"/>
                </a:solidFill>
                <a:latin typeface="Calibri"/>
                <a:cs typeface="Calibri"/>
              </a:rPr>
              <a:t>block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284" y="5905661"/>
            <a:ext cx="121920" cy="367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35"/>
              </a:lnSpc>
            </a:pPr>
            <a:r>
              <a:rPr dirty="0" sz="2200" b="1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70400" y="6439972"/>
            <a:ext cx="203200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z="1400"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984" y="1561625"/>
            <a:ext cx="490220" cy="3429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45"/>
              </a:lnSpc>
            </a:pP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try</a:t>
            </a:r>
            <a:r>
              <a:rPr dirty="0" sz="2200" spc="-8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4783" y="1865884"/>
            <a:ext cx="6671309" cy="238188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76200" marR="2226310" indent="-63500">
              <a:lnSpc>
                <a:spcPct val="102699"/>
              </a:lnSpc>
              <a:spcBef>
                <a:spcPts val="25"/>
              </a:spcBef>
            </a:pPr>
            <a:r>
              <a:rPr dirty="0" sz="2200" spc="-15" b="1">
                <a:latin typeface="Calibri"/>
                <a:cs typeface="Calibri"/>
              </a:rPr>
              <a:t>System.out.print(</a:t>
            </a:r>
            <a:r>
              <a:rPr dirty="0" sz="2200" spc="-15" b="1">
                <a:solidFill>
                  <a:srgbClr val="A31515"/>
                </a:solidFill>
                <a:latin typeface="Calibri"/>
                <a:cs typeface="Calibri"/>
              </a:rPr>
              <a:t>"Enter</a:t>
            </a:r>
            <a:r>
              <a:rPr dirty="0" sz="2200" spc="1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an</a:t>
            </a:r>
            <a:r>
              <a:rPr dirty="0" sz="2200" spc="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A31515"/>
                </a:solidFill>
                <a:latin typeface="Calibri"/>
                <a:cs typeface="Calibri"/>
              </a:rPr>
              <a:t>integer:</a:t>
            </a:r>
            <a:r>
              <a:rPr dirty="0" sz="2200" spc="2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200" spc="-5" b="1">
                <a:latin typeface="Calibri"/>
                <a:cs typeface="Calibri"/>
              </a:rPr>
              <a:t>); </a:t>
            </a:r>
            <a:r>
              <a:rPr dirty="0" sz="2200" spc="-484" b="1"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number</a:t>
            </a:r>
            <a:r>
              <a:rPr dirty="0" sz="2200" b="1">
                <a:latin typeface="Calibri"/>
                <a:cs typeface="Calibri"/>
              </a:rPr>
              <a:t> = </a:t>
            </a:r>
            <a:r>
              <a:rPr dirty="0" sz="2200" spc="-10" b="1">
                <a:latin typeface="Calibri"/>
                <a:cs typeface="Calibri"/>
              </a:rPr>
              <a:t>input.nextInt();</a:t>
            </a:r>
            <a:endParaRPr sz="2200">
              <a:latin typeface="Calibri"/>
              <a:cs typeface="Calibri"/>
            </a:endParaRPr>
          </a:p>
          <a:p>
            <a:pPr marL="139700">
              <a:lnSpc>
                <a:spcPts val="2590"/>
              </a:lnSpc>
            </a:pPr>
            <a:r>
              <a:rPr dirty="0" sz="2200" spc="-10" b="1">
                <a:solidFill>
                  <a:srgbClr val="008000"/>
                </a:solidFill>
                <a:latin typeface="Calibri"/>
                <a:cs typeface="Calibri"/>
              </a:rPr>
              <a:t>//Display</a:t>
            </a:r>
            <a:r>
              <a:rPr dirty="0" sz="2200" spc="-2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dirty="0" sz="2200" spc="-10" b="1">
                <a:solidFill>
                  <a:srgbClr val="008000"/>
                </a:solidFill>
                <a:latin typeface="Calibri"/>
                <a:cs typeface="Calibri"/>
              </a:rPr>
              <a:t> result</a:t>
            </a:r>
            <a:endParaRPr sz="2200">
              <a:latin typeface="Calibri"/>
              <a:cs typeface="Calibri"/>
            </a:endParaRPr>
          </a:p>
          <a:p>
            <a:pPr marL="139700" marR="5080">
              <a:lnSpc>
                <a:spcPts val="2590"/>
              </a:lnSpc>
              <a:spcBef>
                <a:spcPts val="200"/>
              </a:spcBef>
            </a:pPr>
            <a:r>
              <a:rPr dirty="0" sz="2200" spc="-10" b="1">
                <a:latin typeface="Calibri"/>
                <a:cs typeface="Calibri"/>
              </a:rPr>
              <a:t>System.out.println(</a:t>
            </a:r>
            <a:r>
              <a:rPr dirty="0" sz="2200" spc="-10" b="1">
                <a:solidFill>
                  <a:srgbClr val="A31515"/>
                </a:solidFill>
                <a:latin typeface="Calibri"/>
                <a:cs typeface="Calibri"/>
              </a:rPr>
              <a:t>"The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 number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A31515"/>
                </a:solidFill>
                <a:latin typeface="Calibri"/>
                <a:cs typeface="Calibri"/>
              </a:rPr>
              <a:t>entered</a:t>
            </a:r>
            <a:r>
              <a:rPr dirty="0" sz="2200" spc="-1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is 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200" spc="-1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+ </a:t>
            </a:r>
            <a:r>
              <a:rPr dirty="0" sz="2200" spc="-5" b="1">
                <a:latin typeface="Calibri"/>
                <a:cs typeface="Calibri"/>
              </a:rPr>
              <a:t>number); </a:t>
            </a:r>
            <a:r>
              <a:rPr dirty="0" sz="2200" spc="-484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continueInput</a:t>
            </a:r>
            <a:r>
              <a:rPr dirty="0" sz="2200" spc="-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=</a:t>
            </a:r>
            <a:r>
              <a:rPr dirty="0" sz="2200" spc="5" b="1"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false</a:t>
            </a:r>
            <a:r>
              <a:rPr dirty="0" sz="2200" spc="-10" b="1">
                <a:latin typeface="Calibri"/>
                <a:cs typeface="Calibri"/>
              </a:rPr>
              <a:t>;</a:t>
            </a:r>
            <a:endParaRPr sz="2200">
              <a:latin typeface="Calibri"/>
              <a:cs typeface="Calibri"/>
            </a:endParaRPr>
          </a:p>
          <a:p>
            <a:pPr marL="76200">
              <a:lnSpc>
                <a:spcPts val="2515"/>
              </a:lnSpc>
            </a:pPr>
            <a:r>
              <a:rPr dirty="0" sz="2200" b="1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75"/>
              </a:spcBef>
            </a:pPr>
            <a:r>
              <a:rPr dirty="0" sz="2200" spc="-15" b="1">
                <a:solidFill>
                  <a:srgbClr val="008000"/>
                </a:solidFill>
                <a:latin typeface="Calibri"/>
                <a:cs typeface="Calibri"/>
              </a:rPr>
              <a:t>//catch</a:t>
            </a:r>
            <a:r>
              <a:rPr dirty="0" sz="2200" spc="-4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008000"/>
                </a:solidFill>
                <a:latin typeface="Calibri"/>
                <a:cs typeface="Calibri"/>
              </a:rPr>
              <a:t>block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0983" y="4241324"/>
            <a:ext cx="4171315" cy="3429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40"/>
              </a:lnSpc>
            </a:pPr>
            <a:r>
              <a:rPr dirty="0" sz="2200" spc="-15" b="1">
                <a:solidFill>
                  <a:srgbClr val="0000FF"/>
                </a:solidFill>
                <a:latin typeface="Calibri"/>
                <a:cs typeface="Calibri"/>
              </a:rPr>
              <a:t>catch </a:t>
            </a:r>
            <a:r>
              <a:rPr dirty="0" sz="2200" spc="-10" b="1">
                <a:latin typeface="Calibri"/>
                <a:cs typeface="Calibri"/>
              </a:rPr>
              <a:t>(</a:t>
            </a: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InputMismatchException</a:t>
            </a:r>
            <a:r>
              <a:rPr dirty="0" sz="2200" spc="-1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808080"/>
                </a:solidFill>
                <a:latin typeface="Calibri"/>
                <a:cs typeface="Calibri"/>
              </a:rPr>
              <a:t>ex</a:t>
            </a:r>
            <a:r>
              <a:rPr dirty="0" sz="2200" spc="-10" b="1">
                <a:latin typeface="Calibri"/>
                <a:cs typeface="Calibri"/>
              </a:rPr>
              <a:t>){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4783" y="4560316"/>
            <a:ext cx="5296535" cy="136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ts val="2615"/>
              </a:lnSpc>
              <a:spcBef>
                <a:spcPts val="100"/>
              </a:spcBef>
            </a:pPr>
            <a:r>
              <a:rPr dirty="0" sz="2200" spc="-15" b="1">
                <a:latin typeface="Calibri"/>
                <a:cs typeface="Calibri"/>
              </a:rPr>
              <a:t>System.out.println(</a:t>
            </a:r>
            <a:r>
              <a:rPr dirty="0" sz="2200" spc="-15" b="1">
                <a:solidFill>
                  <a:srgbClr val="A31515"/>
                </a:solidFill>
                <a:latin typeface="Calibri"/>
                <a:cs typeface="Calibri"/>
              </a:rPr>
              <a:t>"Try</a:t>
            </a:r>
            <a:r>
              <a:rPr dirty="0" sz="2200" spc="-2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A31515"/>
                </a:solidFill>
                <a:latin typeface="Calibri"/>
                <a:cs typeface="Calibri"/>
              </a:rPr>
              <a:t>again. 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("</a:t>
            </a:r>
            <a:r>
              <a:rPr dirty="0" sz="2200" spc="-1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+</a:t>
            </a:r>
            <a:endParaRPr sz="2200">
              <a:latin typeface="Calibri"/>
              <a:cs typeface="Calibri"/>
            </a:endParaRPr>
          </a:p>
          <a:p>
            <a:pPr marL="76200" marR="5080" indent="381000">
              <a:lnSpc>
                <a:spcPts val="2590"/>
              </a:lnSpc>
              <a:spcBef>
                <a:spcPts val="100"/>
              </a:spcBef>
            </a:pP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"Incorrect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A31515"/>
                </a:solidFill>
                <a:latin typeface="Calibri"/>
                <a:cs typeface="Calibri"/>
              </a:rPr>
              <a:t>input:</a:t>
            </a:r>
            <a:r>
              <a:rPr dirty="0" sz="2200" spc="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an </a:t>
            </a:r>
            <a:r>
              <a:rPr dirty="0" sz="2200" spc="-15" b="1">
                <a:solidFill>
                  <a:srgbClr val="A31515"/>
                </a:solidFill>
                <a:latin typeface="Calibri"/>
                <a:cs typeface="Calibri"/>
              </a:rPr>
              <a:t>integer</a:t>
            </a:r>
            <a:r>
              <a:rPr dirty="0" sz="2200" spc="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is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A31515"/>
                </a:solidFill>
                <a:latin typeface="Calibri"/>
                <a:cs typeface="Calibri"/>
              </a:rPr>
              <a:t>required)"</a:t>
            </a:r>
            <a:r>
              <a:rPr dirty="0" sz="2200" spc="-10" b="1">
                <a:latin typeface="Calibri"/>
                <a:cs typeface="Calibri"/>
              </a:rPr>
              <a:t>); </a:t>
            </a:r>
            <a:r>
              <a:rPr dirty="0" sz="2200" spc="-480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input.nextLine();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635"/>
              </a:lnSpc>
            </a:pPr>
            <a:r>
              <a:rPr dirty="0" sz="2200" b="1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40207"/>
            <a:ext cx="6184265" cy="102870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3700"/>
              </a:lnSpc>
              <a:spcBef>
                <a:spcPts val="640"/>
              </a:spcBef>
            </a:pPr>
            <a:r>
              <a:rPr dirty="0" spc="-15"/>
              <a:t>Example: </a:t>
            </a:r>
            <a:r>
              <a:rPr dirty="0"/>
              <a:t>Declaring, </a:t>
            </a:r>
            <a:r>
              <a:rPr dirty="0" spc="-10"/>
              <a:t>Throwing, </a:t>
            </a:r>
            <a:r>
              <a:rPr dirty="0" spc="-5"/>
              <a:t>and </a:t>
            </a:r>
            <a:r>
              <a:rPr dirty="0" spc="-780"/>
              <a:t> </a:t>
            </a:r>
            <a:r>
              <a:rPr dirty="0" spc="-15"/>
              <a:t>Catching 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756" y="1343152"/>
            <a:ext cx="8341995" cy="1996439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algn="just" marL="241300" marR="5080" indent="-228600">
              <a:lnSpc>
                <a:spcPct val="90000"/>
              </a:lnSpc>
              <a:spcBef>
                <a:spcPts val="4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500" spc="-5">
                <a:latin typeface="Calibri"/>
                <a:cs typeface="Calibri"/>
              </a:rPr>
              <a:t>Objective: </a:t>
            </a:r>
            <a:r>
              <a:rPr dirty="0" sz="2500">
                <a:latin typeface="Calibri"/>
                <a:cs typeface="Calibri"/>
              </a:rPr>
              <a:t>Modify the </a:t>
            </a:r>
            <a:r>
              <a:rPr dirty="0" sz="2500" spc="-5">
                <a:latin typeface="Calibri"/>
                <a:cs typeface="Calibri"/>
              </a:rPr>
              <a:t>Circle </a:t>
            </a:r>
            <a:r>
              <a:rPr dirty="0" sz="2500">
                <a:latin typeface="Calibri"/>
                <a:cs typeface="Calibri"/>
              </a:rPr>
              <a:t>class </a:t>
            </a:r>
            <a:r>
              <a:rPr dirty="0" sz="2500" spc="-10">
                <a:latin typeface="Calibri"/>
                <a:cs typeface="Calibri"/>
              </a:rPr>
              <a:t>that </a:t>
            </a:r>
            <a:r>
              <a:rPr dirty="0" sz="2500" spc="-15">
                <a:latin typeface="Calibri"/>
                <a:cs typeface="Calibri"/>
              </a:rPr>
              <a:t>demonstrates </a:t>
            </a:r>
            <a:r>
              <a:rPr dirty="0" sz="2500">
                <a:latin typeface="Calibri"/>
                <a:cs typeface="Calibri"/>
              </a:rPr>
              <a:t>declaring, </a:t>
            </a:r>
            <a:r>
              <a:rPr dirty="0" sz="2500" spc="-55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throwing, and </a:t>
            </a:r>
            <a:r>
              <a:rPr dirty="0" sz="2500" spc="-15">
                <a:latin typeface="Calibri"/>
                <a:cs typeface="Calibri"/>
              </a:rPr>
              <a:t>catching exceptions. </a:t>
            </a:r>
            <a:r>
              <a:rPr dirty="0" sz="2500" spc="-5">
                <a:latin typeface="Calibri"/>
                <a:cs typeface="Calibri"/>
              </a:rPr>
              <a:t>The new </a:t>
            </a:r>
            <a:r>
              <a:rPr dirty="0" sz="2500" spc="-5" b="1">
                <a:latin typeface="Calibri"/>
                <a:cs typeface="Calibri"/>
              </a:rPr>
              <a:t>setRadius </a:t>
            </a:r>
            <a:r>
              <a:rPr dirty="0" sz="2500" spc="-5">
                <a:latin typeface="Calibri"/>
                <a:cs typeface="Calibri"/>
              </a:rPr>
              <a:t>method </a:t>
            </a:r>
            <a:r>
              <a:rPr dirty="0" sz="2500" spc="-555">
                <a:latin typeface="Calibri"/>
                <a:cs typeface="Calibri"/>
              </a:rPr>
              <a:t> </a:t>
            </a:r>
            <a:r>
              <a:rPr dirty="0" sz="2500" spc="-15">
                <a:solidFill>
                  <a:srgbClr val="FF0000"/>
                </a:solidFill>
                <a:latin typeface="Calibri"/>
                <a:cs typeface="Calibri"/>
              </a:rPr>
              <a:t>throws </a:t>
            </a:r>
            <a:r>
              <a:rPr dirty="0" sz="250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dirty="0" sz="25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spc="-15">
                <a:solidFill>
                  <a:srgbClr val="FF0000"/>
                </a:solidFill>
                <a:latin typeface="Calibri"/>
                <a:cs typeface="Calibri"/>
              </a:rPr>
              <a:t>exception</a:t>
            </a:r>
            <a:r>
              <a:rPr dirty="0" sz="25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dirty="0" sz="25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spc="-10">
                <a:solidFill>
                  <a:srgbClr val="FF0000"/>
                </a:solidFill>
                <a:latin typeface="Calibri"/>
                <a:cs typeface="Calibri"/>
              </a:rPr>
              <a:t>radius </a:t>
            </a:r>
            <a:r>
              <a:rPr dirty="0" sz="250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25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spc="-15">
                <a:solidFill>
                  <a:srgbClr val="FF0000"/>
                </a:solidFill>
                <a:latin typeface="Calibri"/>
                <a:cs typeface="Calibri"/>
              </a:rPr>
              <a:t>negative</a:t>
            </a:r>
            <a:r>
              <a:rPr dirty="0" sz="2500" spc="-15">
                <a:latin typeface="Calibri"/>
                <a:cs typeface="Calibri"/>
              </a:rPr>
              <a:t>.</a:t>
            </a:r>
            <a:endParaRPr sz="2500">
              <a:latin typeface="Calibri"/>
              <a:cs typeface="Calibri"/>
            </a:endParaRPr>
          </a:p>
          <a:p>
            <a:pPr marL="266700" marR="3740150" indent="-254000">
              <a:lnSpc>
                <a:spcPts val="2590"/>
              </a:lnSpc>
              <a:spcBef>
                <a:spcPts val="2010"/>
              </a:spcBef>
            </a:pP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 class </a:t>
            </a:r>
            <a:r>
              <a:rPr dirty="0" sz="2200" spc="-15" b="1">
                <a:solidFill>
                  <a:srgbClr val="2B91AF"/>
                </a:solidFill>
                <a:latin typeface="Calibri"/>
                <a:cs typeface="Calibri"/>
              </a:rPr>
              <a:t>TestCircleWithException </a:t>
            </a:r>
            <a:r>
              <a:rPr dirty="0" sz="2200" b="1">
                <a:latin typeface="Calibri"/>
                <a:cs typeface="Calibri"/>
              </a:rPr>
              <a:t>{ </a:t>
            </a:r>
            <a:r>
              <a:rPr dirty="0" sz="2200" spc="5" b="1"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void</a:t>
            </a:r>
            <a:r>
              <a:rPr dirty="0" sz="2200" spc="-1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main(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2200" spc="-5" b="1">
                <a:latin typeface="Calibri"/>
                <a:cs typeface="Calibri"/>
              </a:rPr>
              <a:t>[] </a:t>
            </a:r>
            <a:r>
              <a:rPr dirty="0" sz="2200" spc="-10" b="1">
                <a:solidFill>
                  <a:srgbClr val="808080"/>
                </a:solidFill>
                <a:latin typeface="Calibri"/>
                <a:cs typeface="Calibri"/>
              </a:rPr>
              <a:t>args</a:t>
            </a:r>
            <a:r>
              <a:rPr dirty="0" sz="2200" spc="-10" b="1">
                <a:latin typeface="Calibri"/>
                <a:cs typeface="Calibri"/>
              </a:rPr>
              <a:t>)</a:t>
            </a:r>
            <a:r>
              <a:rPr dirty="0" sz="2200" b="1">
                <a:latin typeface="Calibri"/>
                <a:cs typeface="Calibri"/>
              </a:rPr>
              <a:t> {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63955" y="3333950"/>
            <a:ext cx="342900" cy="3429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30"/>
              </a:lnSpc>
            </a:pP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z="2200" spc="15" b="1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1255" y="6015389"/>
            <a:ext cx="121920" cy="367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35"/>
              </a:lnSpc>
            </a:pPr>
            <a:r>
              <a:rPr dirty="0" sz="2200" b="1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0755" y="6344573"/>
            <a:ext cx="121920" cy="367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35"/>
              </a:lnSpc>
            </a:pPr>
            <a:r>
              <a:rPr dirty="0" sz="2200" b="1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70400" y="6439972"/>
            <a:ext cx="203200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z="1400">
                <a:latin typeface="Times New Roman"/>
                <a:cs typeface="Times New Roman"/>
              </a:rPr>
              <a:t>31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4575" y="3307588"/>
            <a:ext cx="12192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1755" y="3652011"/>
            <a:ext cx="6404610" cy="10344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00499"/>
              </a:lnSpc>
              <a:spcBef>
                <a:spcPts val="85"/>
              </a:spcBef>
            </a:pP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CircleWithException </a:t>
            </a:r>
            <a:r>
              <a:rPr dirty="0" sz="2200" b="1">
                <a:latin typeface="Calibri"/>
                <a:cs typeface="Calibri"/>
              </a:rPr>
              <a:t>c1 = 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new </a:t>
            </a:r>
            <a:r>
              <a:rPr dirty="0" sz="2200" spc="-10" b="1">
                <a:latin typeface="Calibri"/>
                <a:cs typeface="Calibri"/>
              </a:rPr>
              <a:t>CircleWithException(5); </a:t>
            </a:r>
            <a:r>
              <a:rPr dirty="0" sz="2200" spc="-5" b="1"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CircleWithException </a:t>
            </a:r>
            <a:r>
              <a:rPr dirty="0" sz="2200" b="1">
                <a:latin typeface="Calibri"/>
                <a:cs typeface="Calibri"/>
              </a:rPr>
              <a:t>c2 = 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new </a:t>
            </a:r>
            <a:r>
              <a:rPr dirty="0" sz="2200" spc="-10" b="1">
                <a:latin typeface="Calibri"/>
                <a:cs typeface="Calibri"/>
              </a:rPr>
              <a:t>CircleWithException(5); </a:t>
            </a:r>
            <a:r>
              <a:rPr dirty="0" sz="2200" spc="-5" b="1"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CircleWithException</a:t>
            </a:r>
            <a:r>
              <a:rPr dirty="0" sz="2200" spc="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c3</a:t>
            </a:r>
            <a:r>
              <a:rPr dirty="0" sz="2200" spc="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=</a:t>
            </a:r>
            <a:r>
              <a:rPr dirty="0" sz="2200" spc="15" b="1"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dirty="0" sz="2200" spc="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CircleWithException(0);</a:t>
            </a:r>
            <a:r>
              <a:rPr dirty="0" sz="2200" spc="1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3955" y="4680150"/>
            <a:ext cx="4154170" cy="3429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40"/>
              </a:lnSpc>
            </a:pPr>
            <a:r>
              <a:rPr dirty="0" sz="2200" spc="-15" b="1">
                <a:solidFill>
                  <a:srgbClr val="0000FF"/>
                </a:solidFill>
                <a:latin typeface="Calibri"/>
                <a:cs typeface="Calibri"/>
              </a:rPr>
              <a:t>catch</a:t>
            </a:r>
            <a:r>
              <a:rPr dirty="0" sz="2200" spc="-2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(</a:t>
            </a: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IllegalArgumentException</a:t>
            </a:r>
            <a:r>
              <a:rPr dirty="0" sz="2200" spc="-2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808080"/>
                </a:solidFill>
                <a:latin typeface="Calibri"/>
                <a:cs typeface="Calibri"/>
              </a:rPr>
              <a:t>ex</a:t>
            </a:r>
            <a:r>
              <a:rPr dirty="0" sz="2200" spc="-10" b="1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68926" y="4654804"/>
            <a:ext cx="12192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1255" y="4983988"/>
            <a:ext cx="5948045" cy="103441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 indent="317500">
              <a:lnSpc>
                <a:spcPct val="102699"/>
              </a:lnSpc>
              <a:spcBef>
                <a:spcPts val="25"/>
              </a:spcBef>
            </a:pPr>
            <a:r>
              <a:rPr dirty="0" sz="2200" spc="-10" b="1">
                <a:latin typeface="Calibri"/>
                <a:cs typeface="Calibri"/>
              </a:rPr>
              <a:t>System.out.println(ex);</a:t>
            </a:r>
            <a:r>
              <a:rPr dirty="0" sz="2200" b="1">
                <a:latin typeface="Calibri"/>
                <a:cs typeface="Calibri"/>
              </a:rPr>
              <a:t> } </a:t>
            </a:r>
            <a:r>
              <a:rPr dirty="0" sz="2200" spc="5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System.out.println(</a:t>
            </a:r>
            <a:r>
              <a:rPr dirty="0" sz="2200" spc="-10" b="1">
                <a:solidFill>
                  <a:srgbClr val="A31515"/>
                </a:solidFill>
                <a:latin typeface="Calibri"/>
                <a:cs typeface="Calibri"/>
              </a:rPr>
              <a:t>"Number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of 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objects </a:t>
            </a:r>
            <a:r>
              <a:rPr dirty="0" sz="2200" spc="-10" b="1">
                <a:solidFill>
                  <a:srgbClr val="A31515"/>
                </a:solidFill>
                <a:latin typeface="Calibri"/>
                <a:cs typeface="Calibri"/>
              </a:rPr>
              <a:t>created: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+</a:t>
            </a:r>
            <a:endParaRPr sz="2200">
              <a:latin typeface="Calibri"/>
              <a:cs typeface="Calibri"/>
            </a:endParaRPr>
          </a:p>
          <a:p>
            <a:pPr marL="457200">
              <a:lnSpc>
                <a:spcPts val="2590"/>
              </a:lnSpc>
            </a:pPr>
            <a:r>
              <a:rPr dirty="0" sz="2200" spc="-5" b="1">
                <a:latin typeface="Calibri"/>
                <a:cs typeface="Calibri"/>
              </a:rPr>
              <a:t>CircleWithException.getNumberOfObjects());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947" y="493267"/>
            <a:ext cx="6356985" cy="552450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85750" marR="2113280" indent="-273050">
              <a:lnSpc>
                <a:spcPct val="100800"/>
              </a:lnSpc>
              <a:spcBef>
                <a:spcPts val="75"/>
              </a:spcBef>
            </a:pP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public class </a:t>
            </a:r>
            <a:r>
              <a:rPr dirty="0" sz="2400" spc="-10" b="1">
                <a:solidFill>
                  <a:srgbClr val="2B91AF"/>
                </a:solidFill>
                <a:latin typeface="Calibri"/>
                <a:cs typeface="Calibri"/>
              </a:rPr>
              <a:t>CircleWithException </a:t>
            </a:r>
            <a:r>
              <a:rPr dirty="0" sz="2400" b="1">
                <a:latin typeface="Calibri"/>
                <a:cs typeface="Calibri"/>
              </a:rPr>
              <a:t>{ </a:t>
            </a:r>
            <a:r>
              <a:rPr dirty="0" sz="2400" spc="-530" b="1"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0000FF"/>
                </a:solidFill>
                <a:latin typeface="Calibri"/>
                <a:cs typeface="Calibri"/>
              </a:rPr>
              <a:t>private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double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radius;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25"/>
              </a:spcBef>
            </a:pPr>
            <a:r>
              <a:rPr dirty="0" sz="2400" spc="-15" b="1">
                <a:solidFill>
                  <a:srgbClr val="0000FF"/>
                </a:solidFill>
                <a:latin typeface="Calibri"/>
                <a:cs typeface="Calibri"/>
              </a:rPr>
              <a:t>private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 int</a:t>
            </a:r>
            <a:r>
              <a:rPr dirty="0" sz="24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numberOfObjects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=</a:t>
            </a:r>
            <a:r>
              <a:rPr dirty="0" sz="2400" spc="-5" b="1">
                <a:latin typeface="Calibri"/>
                <a:cs typeface="Calibri"/>
              </a:rPr>
              <a:t> 0;</a:t>
            </a:r>
            <a:endParaRPr sz="2400">
              <a:latin typeface="Calibri"/>
              <a:cs typeface="Calibri"/>
            </a:endParaRPr>
          </a:p>
          <a:p>
            <a:pPr marL="285750" marR="1925320">
              <a:lnSpc>
                <a:spcPct val="100800"/>
              </a:lnSpc>
            </a:pPr>
            <a:r>
              <a:rPr dirty="0" sz="2400" spc="-5" b="1">
                <a:solidFill>
                  <a:srgbClr val="008000"/>
                </a:solidFill>
                <a:latin typeface="Calibri"/>
                <a:cs typeface="Calibri"/>
              </a:rPr>
              <a:t>//Construct </a:t>
            </a:r>
            <a:r>
              <a:rPr dirty="0" sz="2400" b="1">
                <a:solidFill>
                  <a:srgbClr val="008000"/>
                </a:solidFill>
                <a:latin typeface="Calibri"/>
                <a:cs typeface="Calibri"/>
              </a:rPr>
              <a:t>a </a:t>
            </a:r>
            <a:r>
              <a:rPr dirty="0" sz="2400" spc="-15" b="1">
                <a:solidFill>
                  <a:srgbClr val="008000"/>
                </a:solidFill>
                <a:latin typeface="Calibri"/>
                <a:cs typeface="Calibri"/>
              </a:rPr>
              <a:t>circle </a:t>
            </a:r>
            <a:r>
              <a:rPr dirty="0" sz="2400" spc="-5" b="1">
                <a:solidFill>
                  <a:srgbClr val="008000"/>
                </a:solidFill>
                <a:latin typeface="Calibri"/>
                <a:cs typeface="Calibri"/>
              </a:rPr>
              <a:t>with </a:t>
            </a:r>
            <a:r>
              <a:rPr dirty="0" sz="2400" spc="-15" b="1">
                <a:solidFill>
                  <a:srgbClr val="008000"/>
                </a:solidFill>
                <a:latin typeface="Calibri"/>
                <a:cs typeface="Calibri"/>
              </a:rPr>
              <a:t>radius </a:t>
            </a:r>
            <a:r>
              <a:rPr dirty="0" sz="2400" b="1">
                <a:solidFill>
                  <a:srgbClr val="008000"/>
                </a:solidFill>
                <a:latin typeface="Calibri"/>
                <a:cs typeface="Calibri"/>
              </a:rPr>
              <a:t>1 </a:t>
            </a:r>
            <a:r>
              <a:rPr dirty="0" sz="2400" spc="-53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400" spc="-2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CircleWithException() </a:t>
            </a:r>
            <a:r>
              <a:rPr dirty="0" sz="240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626745">
              <a:lnSpc>
                <a:spcPts val="2785"/>
              </a:lnSpc>
            </a:pP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dirty="0" sz="2400" spc="-5" b="1">
                <a:latin typeface="Calibri"/>
                <a:cs typeface="Calibri"/>
              </a:rPr>
              <a:t>(1.0);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217170" marR="42545" indent="67945">
              <a:lnSpc>
                <a:spcPct val="100800"/>
              </a:lnSpc>
            </a:pPr>
            <a:r>
              <a:rPr dirty="0" sz="2400" spc="-15" b="1">
                <a:solidFill>
                  <a:srgbClr val="008000"/>
                </a:solidFill>
                <a:latin typeface="Calibri"/>
                <a:cs typeface="Calibri"/>
              </a:rPr>
              <a:t>//construct</a:t>
            </a:r>
            <a:r>
              <a:rPr dirty="0" sz="2400" b="1">
                <a:solidFill>
                  <a:srgbClr val="008000"/>
                </a:solidFill>
                <a:latin typeface="Calibri"/>
                <a:cs typeface="Calibri"/>
              </a:rPr>
              <a:t> a </a:t>
            </a:r>
            <a:r>
              <a:rPr dirty="0" sz="2400" spc="-15" b="1">
                <a:solidFill>
                  <a:srgbClr val="008000"/>
                </a:solidFill>
                <a:latin typeface="Calibri"/>
                <a:cs typeface="Calibri"/>
              </a:rPr>
              <a:t>circle</a:t>
            </a:r>
            <a:r>
              <a:rPr dirty="0" sz="2400" spc="-5" b="1">
                <a:solidFill>
                  <a:srgbClr val="008000"/>
                </a:solidFill>
                <a:latin typeface="Calibri"/>
                <a:cs typeface="Calibri"/>
              </a:rPr>
              <a:t> with </a:t>
            </a:r>
            <a:r>
              <a:rPr dirty="0" sz="2400" b="1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dirty="0" sz="2400" spc="-5" b="1">
                <a:solidFill>
                  <a:srgbClr val="008000"/>
                </a:solidFill>
                <a:latin typeface="Calibri"/>
                <a:cs typeface="Calibri"/>
              </a:rPr>
              <a:t> specified </a:t>
            </a:r>
            <a:r>
              <a:rPr dirty="0" sz="2400" spc="-15" b="1">
                <a:solidFill>
                  <a:srgbClr val="008000"/>
                </a:solidFill>
                <a:latin typeface="Calibri"/>
                <a:cs typeface="Calibri"/>
              </a:rPr>
              <a:t>radius </a:t>
            </a:r>
            <a:r>
              <a:rPr dirty="0" sz="24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400" spc="-1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CircleWithException(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double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808080"/>
                </a:solidFill>
                <a:latin typeface="Calibri"/>
                <a:cs typeface="Calibri"/>
              </a:rPr>
              <a:t>newRadius</a:t>
            </a:r>
            <a:r>
              <a:rPr dirty="0" sz="2400" spc="-5" b="1">
                <a:latin typeface="Calibri"/>
                <a:cs typeface="Calibri"/>
              </a:rPr>
              <a:t>) </a:t>
            </a:r>
            <a:r>
              <a:rPr dirty="0" sz="240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558800">
              <a:lnSpc>
                <a:spcPct val="100000"/>
              </a:lnSpc>
              <a:spcBef>
                <a:spcPts val="25"/>
              </a:spcBef>
            </a:pPr>
            <a:r>
              <a:rPr dirty="0" sz="2400" spc="-5" b="1">
                <a:latin typeface="Calibri"/>
                <a:cs typeface="Calibri"/>
              </a:rPr>
              <a:t>setRadius(newRadius);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numberOfObjects++;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ts val="2830"/>
              </a:lnSpc>
              <a:spcBef>
                <a:spcPts val="25"/>
              </a:spcBef>
            </a:pPr>
            <a:r>
              <a:rPr dirty="0" sz="2400" spc="-10" b="1">
                <a:solidFill>
                  <a:srgbClr val="008000"/>
                </a:solidFill>
                <a:latin typeface="Calibri"/>
                <a:cs typeface="Calibri"/>
              </a:rPr>
              <a:t>//Return</a:t>
            </a:r>
            <a:r>
              <a:rPr dirty="0" sz="2400" spc="-3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008000"/>
                </a:solidFill>
                <a:latin typeface="Calibri"/>
                <a:cs typeface="Calibri"/>
              </a:rPr>
              <a:t>radius</a:t>
            </a:r>
            <a:endParaRPr sz="2400">
              <a:latin typeface="Calibri"/>
              <a:cs typeface="Calibri"/>
            </a:endParaRPr>
          </a:p>
          <a:p>
            <a:pPr marL="422275" marR="2735580" indent="-136525">
              <a:lnSpc>
                <a:spcPts val="2900"/>
              </a:lnSpc>
              <a:spcBef>
                <a:spcPts val="30"/>
              </a:spcBef>
            </a:pP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400" spc="-5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double</a:t>
            </a:r>
            <a:r>
              <a:rPr dirty="0" sz="2400" spc="-4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getRadius(){ </a:t>
            </a:r>
            <a:r>
              <a:rPr dirty="0" sz="2400" spc="-530" b="1"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return </a:t>
            </a:r>
            <a:r>
              <a:rPr dirty="0" sz="2400" spc="-10" b="1">
                <a:latin typeface="Calibri"/>
                <a:cs typeface="Calibri"/>
              </a:rPr>
              <a:t>radius; </a:t>
            </a:r>
            <a:r>
              <a:rPr dirty="0" sz="240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353695">
              <a:lnSpc>
                <a:spcPts val="2810"/>
              </a:lnSpc>
            </a:pPr>
            <a:r>
              <a:rPr dirty="0" sz="2400" spc="-15" b="1">
                <a:solidFill>
                  <a:srgbClr val="008000"/>
                </a:solidFill>
                <a:latin typeface="Calibri"/>
                <a:cs typeface="Calibri"/>
              </a:rPr>
              <a:t>//set</a:t>
            </a:r>
            <a:r>
              <a:rPr dirty="0" sz="2400" spc="-2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Calibri"/>
                <a:cs typeface="Calibri"/>
              </a:rPr>
              <a:t>new</a:t>
            </a:r>
            <a:r>
              <a:rPr dirty="0" sz="2400" spc="-3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008000"/>
                </a:solidFill>
                <a:latin typeface="Calibri"/>
                <a:cs typeface="Calibri"/>
              </a:rPr>
              <a:t>radius</a:t>
            </a:r>
            <a:endParaRPr sz="2400">
              <a:latin typeface="Calibri"/>
              <a:cs typeface="Calibri"/>
            </a:endParaRPr>
          </a:p>
          <a:p>
            <a:pPr marL="353695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solidFill>
                  <a:srgbClr val="0000FF"/>
                </a:solidFill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1779" y="468883"/>
            <a:ext cx="52292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400" spc="-2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void</a:t>
            </a:r>
            <a:r>
              <a:rPr dirty="0" sz="2400" spc="-1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setRadius(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double</a:t>
            </a:r>
            <a:r>
              <a:rPr dirty="0" sz="2400" spc="-2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808080"/>
                </a:solidFill>
                <a:latin typeface="Calibri"/>
                <a:cs typeface="Calibri"/>
              </a:rPr>
              <a:t>newRadius</a:t>
            </a:r>
            <a:r>
              <a:rPr dirty="0" sz="2400" spc="-5" b="1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57530" y="861401"/>
            <a:ext cx="4268470" cy="3683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70"/>
              </a:lnSpc>
            </a:pPr>
            <a:r>
              <a:rPr dirty="0" sz="2400" spc="-15" b="1">
                <a:solidFill>
                  <a:srgbClr val="0000FF"/>
                </a:solidFill>
                <a:latin typeface="Calibri"/>
                <a:cs typeface="Calibri"/>
              </a:rPr>
              <a:t>throws</a:t>
            </a:r>
            <a:r>
              <a:rPr dirty="0" sz="2400" spc="-3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IllegalArgumentException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2982" y="834644"/>
            <a:ext cx="130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779" y="1203452"/>
            <a:ext cx="7936230" cy="47866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831215" marR="4558030" indent="-273050">
              <a:lnSpc>
                <a:spcPct val="100800"/>
              </a:lnSpc>
              <a:spcBef>
                <a:spcPts val="75"/>
              </a:spcBef>
            </a:pP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if </a:t>
            </a:r>
            <a:r>
              <a:rPr dirty="0" sz="2400" spc="-5" b="1">
                <a:latin typeface="Calibri"/>
                <a:cs typeface="Calibri"/>
              </a:rPr>
              <a:t>(newRadius </a:t>
            </a:r>
            <a:r>
              <a:rPr dirty="0" sz="2400" b="1">
                <a:latin typeface="Calibri"/>
                <a:cs typeface="Calibri"/>
              </a:rPr>
              <a:t>&gt;= </a:t>
            </a:r>
            <a:r>
              <a:rPr dirty="0" sz="2400" spc="-5" b="1">
                <a:latin typeface="Calibri"/>
                <a:cs typeface="Calibri"/>
              </a:rPr>
              <a:t>0) 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radius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=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newRadius;</a:t>
            </a:r>
            <a:endParaRPr sz="2400">
              <a:latin typeface="Calibri"/>
              <a:cs typeface="Calibri"/>
            </a:endParaRPr>
          </a:p>
          <a:p>
            <a:pPr marL="558800">
              <a:lnSpc>
                <a:spcPts val="2845"/>
              </a:lnSpc>
              <a:spcBef>
                <a:spcPts val="25"/>
              </a:spcBef>
            </a:pPr>
            <a:r>
              <a:rPr dirty="0" sz="2400" b="1">
                <a:solidFill>
                  <a:srgbClr val="0000FF"/>
                </a:solidFill>
                <a:latin typeface="Calibri"/>
                <a:cs typeface="Calibri"/>
              </a:rPr>
              <a:t>else</a:t>
            </a:r>
            <a:endParaRPr sz="2400">
              <a:latin typeface="Calibri"/>
              <a:cs typeface="Calibri"/>
            </a:endParaRPr>
          </a:p>
          <a:p>
            <a:pPr marL="12700" marR="5080" indent="750570">
              <a:lnSpc>
                <a:spcPts val="2880"/>
              </a:lnSpc>
              <a:spcBef>
                <a:spcPts val="60"/>
              </a:spcBef>
            </a:pP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throw 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new </a:t>
            </a:r>
            <a:r>
              <a:rPr dirty="0" sz="2400" spc="-10" b="1">
                <a:latin typeface="Calibri"/>
                <a:cs typeface="Calibri"/>
              </a:rPr>
              <a:t>IllegalArgumentException( </a:t>
            </a:r>
            <a:r>
              <a:rPr dirty="0" sz="2400" spc="-5" b="1">
                <a:solidFill>
                  <a:srgbClr val="A31515"/>
                </a:solidFill>
                <a:latin typeface="Calibri"/>
                <a:cs typeface="Calibri"/>
              </a:rPr>
              <a:t>"Radius </a:t>
            </a:r>
            <a:r>
              <a:rPr dirty="0" sz="2400" spc="-10" b="1">
                <a:solidFill>
                  <a:srgbClr val="A31515"/>
                </a:solidFill>
                <a:latin typeface="Calibri"/>
                <a:cs typeface="Calibri"/>
              </a:rPr>
              <a:t>cannot </a:t>
            </a:r>
            <a:r>
              <a:rPr dirty="0" sz="2400" spc="-5" b="1">
                <a:solidFill>
                  <a:srgbClr val="A31515"/>
                </a:solidFill>
                <a:latin typeface="Calibri"/>
                <a:cs typeface="Calibri"/>
              </a:rPr>
              <a:t>be </a:t>
            </a:r>
            <a:r>
              <a:rPr dirty="0" sz="2400" spc="-53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A31515"/>
                </a:solidFill>
                <a:latin typeface="Calibri"/>
                <a:cs typeface="Calibri"/>
              </a:rPr>
              <a:t>negative"</a:t>
            </a:r>
            <a:r>
              <a:rPr dirty="0" sz="2400" spc="-10" b="1">
                <a:latin typeface="Calibri"/>
                <a:cs typeface="Calibri"/>
              </a:rPr>
              <a:t>);}</a:t>
            </a:r>
            <a:endParaRPr sz="2400">
              <a:latin typeface="Calibri"/>
              <a:cs typeface="Calibri"/>
            </a:endParaRPr>
          </a:p>
          <a:p>
            <a:pPr marL="353695">
              <a:lnSpc>
                <a:spcPts val="2810"/>
              </a:lnSpc>
            </a:pPr>
            <a:r>
              <a:rPr dirty="0" sz="2400" spc="-10" b="1">
                <a:solidFill>
                  <a:srgbClr val="008000"/>
                </a:solidFill>
                <a:latin typeface="Calibri"/>
                <a:cs typeface="Calibri"/>
              </a:rPr>
              <a:t>//Return</a:t>
            </a:r>
            <a:r>
              <a:rPr dirty="0" sz="2400" spc="-1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Calibri"/>
                <a:cs typeface="Calibri"/>
              </a:rPr>
              <a:t>numberOfObjects</a:t>
            </a:r>
            <a:endParaRPr sz="2400">
              <a:latin typeface="Calibri"/>
              <a:cs typeface="Calibri"/>
            </a:endParaRPr>
          </a:p>
          <a:p>
            <a:pPr marL="695325" marR="2522220" indent="-341630">
              <a:lnSpc>
                <a:spcPct val="100800"/>
              </a:lnSpc>
            </a:pP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public </a:t>
            </a:r>
            <a:r>
              <a:rPr dirty="0" sz="2400" spc="-15" b="1">
                <a:solidFill>
                  <a:srgbClr val="0000FF"/>
                </a:solidFill>
                <a:latin typeface="Calibri"/>
                <a:cs typeface="Calibri"/>
              </a:rPr>
              <a:t>static 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int </a:t>
            </a:r>
            <a:r>
              <a:rPr dirty="0" sz="2400" spc="-5" b="1">
                <a:latin typeface="Calibri"/>
                <a:cs typeface="Calibri"/>
              </a:rPr>
              <a:t>getNumberOfObjects() </a:t>
            </a:r>
            <a:r>
              <a:rPr dirty="0" sz="2400" b="1">
                <a:latin typeface="Calibri"/>
                <a:cs typeface="Calibri"/>
              </a:rPr>
              <a:t>{ </a:t>
            </a:r>
            <a:r>
              <a:rPr dirty="0" sz="2400" spc="-530" b="1"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return </a:t>
            </a:r>
            <a:r>
              <a:rPr dirty="0" sz="2400" spc="-5" b="1">
                <a:latin typeface="Calibri"/>
                <a:cs typeface="Calibri"/>
              </a:rPr>
              <a:t>numberOfObjects;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10"/>
              </a:lnSpc>
            </a:pPr>
            <a:r>
              <a:rPr dirty="0" sz="240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 marR="4078604">
              <a:lnSpc>
                <a:spcPts val="2900"/>
              </a:lnSpc>
              <a:spcBef>
                <a:spcPts val="80"/>
              </a:spcBef>
            </a:pPr>
            <a:r>
              <a:rPr dirty="0" sz="2400" spc="-10" b="1">
                <a:solidFill>
                  <a:srgbClr val="008000"/>
                </a:solidFill>
                <a:latin typeface="Calibri"/>
                <a:cs typeface="Calibri"/>
              </a:rPr>
              <a:t>//Return </a:t>
            </a:r>
            <a:r>
              <a:rPr dirty="0" sz="2400" b="1">
                <a:solidFill>
                  <a:srgbClr val="008000"/>
                </a:solidFill>
                <a:latin typeface="Calibri"/>
                <a:cs typeface="Calibri"/>
              </a:rPr>
              <a:t>the </a:t>
            </a:r>
            <a:r>
              <a:rPr dirty="0" sz="2400" spc="-10" b="1">
                <a:solidFill>
                  <a:srgbClr val="008000"/>
                </a:solidFill>
                <a:latin typeface="Calibri"/>
                <a:cs typeface="Calibri"/>
              </a:rPr>
              <a:t>area </a:t>
            </a:r>
            <a:r>
              <a:rPr dirty="0" sz="2400" spc="-5" b="1">
                <a:solidFill>
                  <a:srgbClr val="008000"/>
                </a:solidFill>
                <a:latin typeface="Calibri"/>
                <a:cs typeface="Calibri"/>
              </a:rPr>
              <a:t>of this </a:t>
            </a:r>
            <a:r>
              <a:rPr dirty="0" sz="2400" spc="-15" b="1">
                <a:solidFill>
                  <a:srgbClr val="008000"/>
                </a:solidFill>
                <a:latin typeface="Calibri"/>
                <a:cs typeface="Calibri"/>
              </a:rPr>
              <a:t>circle </a:t>
            </a:r>
            <a:r>
              <a:rPr dirty="0" sz="2400" spc="-53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400" spc="-2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double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findArea()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353695">
              <a:lnSpc>
                <a:spcPts val="2810"/>
              </a:lnSpc>
            </a:pP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return </a:t>
            </a:r>
            <a:r>
              <a:rPr dirty="0" sz="2400" spc="-10" b="1">
                <a:latin typeface="Calibri"/>
                <a:cs typeface="Calibri"/>
              </a:rPr>
              <a:t>Math.pow(radius,2) </a:t>
            </a:r>
            <a:r>
              <a:rPr dirty="0" sz="2400" b="1">
                <a:latin typeface="Calibri"/>
                <a:cs typeface="Calibri"/>
              </a:rPr>
              <a:t>*</a:t>
            </a:r>
            <a:r>
              <a:rPr dirty="0" sz="2400" spc="-5" b="1">
                <a:latin typeface="Calibri"/>
                <a:cs typeface="Calibri"/>
              </a:rPr>
              <a:t> Math.PI;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3808" y="384047"/>
            <a:ext cx="407733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Rethrowing</a:t>
            </a:r>
            <a:r>
              <a:rPr dirty="0" spc="-80"/>
              <a:t> </a:t>
            </a:r>
            <a:r>
              <a:rPr dirty="0" spc="-15"/>
              <a:t>Exceptions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982217" y="4173173"/>
            <a:ext cx="1524000" cy="355600"/>
          </a:xfrm>
          <a:custGeom>
            <a:avLst/>
            <a:gdLst/>
            <a:ahLst/>
            <a:cxnLst/>
            <a:rect l="l" t="t" r="r" b="b"/>
            <a:pathLst>
              <a:path w="1524000" h="355600">
                <a:moveTo>
                  <a:pt x="1524000" y="0"/>
                </a:moveTo>
                <a:lnTo>
                  <a:pt x="0" y="0"/>
                </a:lnTo>
                <a:lnTo>
                  <a:pt x="0" y="355599"/>
                </a:lnTo>
                <a:lnTo>
                  <a:pt x="1524000" y="355599"/>
                </a:lnTo>
                <a:lnTo>
                  <a:pt x="1524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88518" y="1017523"/>
            <a:ext cx="8025765" cy="382905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5600" marR="106045" indent="-342900">
              <a:lnSpc>
                <a:spcPct val="100800"/>
              </a:lnSpc>
              <a:spcBef>
                <a:spcPts val="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0">
                <a:latin typeface="Calibri"/>
                <a:cs typeface="Calibri"/>
              </a:rPr>
              <a:t>Java</a:t>
            </a:r>
            <a:r>
              <a:rPr dirty="0" sz="2400" spc="-10">
                <a:latin typeface="Calibri"/>
                <a:cs typeface="Calibri"/>
              </a:rPr>
              <a:t> allows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exception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handler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FF0000"/>
                </a:solidFill>
                <a:latin typeface="Calibri"/>
                <a:cs typeface="Calibri"/>
              </a:rPr>
              <a:t>rethrow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exception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if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 </a:t>
            </a:r>
            <a:r>
              <a:rPr dirty="0" sz="2400">
                <a:latin typeface="Calibri"/>
                <a:cs typeface="Calibri"/>
              </a:rPr>
              <a:t>handler </a:t>
            </a:r>
            <a:r>
              <a:rPr dirty="0" sz="2400" spc="-5">
                <a:latin typeface="Calibri"/>
                <a:cs typeface="Calibri"/>
              </a:rPr>
              <a:t>cannot </a:t>
            </a:r>
            <a:r>
              <a:rPr dirty="0" sz="2400" spc="-10">
                <a:latin typeface="Calibri"/>
                <a:cs typeface="Calibri"/>
              </a:rPr>
              <a:t>process </a:t>
            </a:r>
            <a:r>
              <a:rPr dirty="0" sz="2400" spc="-5">
                <a:latin typeface="Calibri"/>
                <a:cs typeface="Calibri"/>
              </a:rPr>
              <a:t>the </a:t>
            </a:r>
            <a:r>
              <a:rPr dirty="0" sz="2400" spc="-15">
                <a:latin typeface="Calibri"/>
                <a:cs typeface="Calibri"/>
              </a:rPr>
              <a:t>exception </a:t>
            </a:r>
            <a:r>
              <a:rPr dirty="0" sz="2400" spc="-5">
                <a:latin typeface="Calibri"/>
                <a:cs typeface="Calibri"/>
              </a:rPr>
              <a:t>(or simply </a:t>
            </a:r>
            <a:r>
              <a:rPr dirty="0" sz="2400" spc="-15">
                <a:latin typeface="Calibri"/>
                <a:cs typeface="Calibri"/>
              </a:rPr>
              <a:t>wants to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let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its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caller </a:t>
            </a:r>
            <a:r>
              <a:rPr dirty="0" sz="2400">
                <a:latin typeface="Calibri"/>
                <a:cs typeface="Calibri"/>
              </a:rPr>
              <a:t>be </a:t>
            </a:r>
            <a:r>
              <a:rPr dirty="0" sz="2400" spc="-5">
                <a:latin typeface="Calibri"/>
                <a:cs typeface="Calibri"/>
              </a:rPr>
              <a:t>notified of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exception)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45"/>
              </a:lnSpc>
              <a:spcBef>
                <a:spcPts val="2060"/>
              </a:spcBef>
            </a:pPr>
            <a:r>
              <a:rPr dirty="0" sz="2500" spc="-5" b="1">
                <a:solidFill>
                  <a:srgbClr val="0432FF"/>
                </a:solidFill>
                <a:latin typeface="Courier New"/>
                <a:cs typeface="Courier New"/>
              </a:rPr>
              <a:t>try</a:t>
            </a:r>
            <a:r>
              <a:rPr dirty="0" sz="2500" spc="-70" b="1">
                <a:solidFill>
                  <a:srgbClr val="0432FF"/>
                </a:solidFill>
                <a:latin typeface="Courier New"/>
                <a:cs typeface="Courier New"/>
              </a:rPr>
              <a:t> </a:t>
            </a:r>
            <a:r>
              <a:rPr dirty="0" sz="25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2500">
              <a:latin typeface="Courier New"/>
              <a:cs typeface="Courier New"/>
            </a:endParaRPr>
          </a:p>
          <a:p>
            <a:pPr marL="393700">
              <a:lnSpc>
                <a:spcPts val="2700"/>
              </a:lnSpc>
            </a:pPr>
            <a:r>
              <a:rPr dirty="0" sz="2500" spc="-5" b="1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dirty="0" sz="2500" spc="-7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500" spc="-5" b="1">
                <a:solidFill>
                  <a:srgbClr val="008000"/>
                </a:solidFill>
                <a:latin typeface="Courier New"/>
                <a:cs typeface="Courier New"/>
              </a:rPr>
              <a:t>statements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ts val="2700"/>
              </a:lnSpc>
            </a:pPr>
            <a:r>
              <a:rPr dirty="0" sz="25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ts val="2700"/>
              </a:lnSpc>
            </a:pPr>
            <a:r>
              <a:rPr dirty="0" sz="2500" spc="-5" b="1">
                <a:solidFill>
                  <a:srgbClr val="0432FF"/>
                </a:solidFill>
                <a:latin typeface="Courier New"/>
                <a:cs typeface="Courier New"/>
              </a:rPr>
              <a:t>catch</a:t>
            </a:r>
            <a:r>
              <a:rPr dirty="0" sz="2500" spc="-5" b="1">
                <a:solidFill>
                  <a:srgbClr val="44546A"/>
                </a:solidFill>
                <a:latin typeface="Courier New"/>
                <a:cs typeface="Courier New"/>
              </a:rPr>
              <a:t>(TheException</a:t>
            </a:r>
            <a:r>
              <a:rPr dirty="0" sz="2500" spc="-4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500" spc="-5" b="1">
                <a:solidFill>
                  <a:srgbClr val="44546A"/>
                </a:solidFill>
                <a:latin typeface="Courier New"/>
                <a:cs typeface="Courier New"/>
              </a:rPr>
              <a:t>ex)</a:t>
            </a:r>
            <a:r>
              <a:rPr dirty="0" sz="2500" spc="-4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5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2500">
              <a:latin typeface="Courier New"/>
              <a:cs typeface="Courier New"/>
            </a:endParaRPr>
          </a:p>
          <a:p>
            <a:pPr marL="393700" marR="5080">
              <a:lnSpc>
                <a:spcPts val="2690"/>
              </a:lnSpc>
              <a:spcBef>
                <a:spcPts val="204"/>
              </a:spcBef>
            </a:pPr>
            <a:r>
              <a:rPr dirty="0" sz="2500" spc="-5" b="1">
                <a:solidFill>
                  <a:srgbClr val="008000"/>
                </a:solidFill>
                <a:latin typeface="Courier New"/>
                <a:cs typeface="Courier New"/>
              </a:rPr>
              <a:t>// handling statements before rethrowing </a:t>
            </a:r>
            <a:r>
              <a:rPr dirty="0" sz="2500" spc="-149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500" spc="-5" b="1">
                <a:solidFill>
                  <a:srgbClr val="44546A"/>
                </a:solidFill>
                <a:latin typeface="Courier New"/>
                <a:cs typeface="Courier New"/>
              </a:rPr>
              <a:t>throw</a:t>
            </a:r>
            <a:r>
              <a:rPr dirty="0" sz="2500" spc="-1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500" spc="-5" b="1">
                <a:solidFill>
                  <a:srgbClr val="44546A"/>
                </a:solidFill>
                <a:latin typeface="Courier New"/>
                <a:cs typeface="Courier New"/>
              </a:rPr>
              <a:t>ex;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ts val="2670"/>
              </a:lnSpc>
            </a:pPr>
            <a:r>
              <a:rPr dirty="0" sz="25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6" name="object 6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0643" y="365759"/>
            <a:ext cx="3923029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</a:t>
            </a:r>
            <a:r>
              <a:rPr dirty="0" spc="-10"/>
              <a:t>h</a:t>
            </a:r>
            <a:r>
              <a:rPr dirty="0"/>
              <a:t>e</a:t>
            </a:r>
            <a:r>
              <a:rPr dirty="0" spc="-10"/>
              <a:t> </a:t>
            </a:r>
            <a:r>
              <a:rPr dirty="0" spc="-5" b="0">
                <a:latin typeface="Courier New"/>
                <a:cs typeface="Courier New"/>
              </a:rPr>
              <a:t>finall</a:t>
            </a:r>
            <a:r>
              <a:rPr dirty="0" b="0">
                <a:latin typeface="Courier New"/>
                <a:cs typeface="Courier New"/>
              </a:rPr>
              <a:t>y</a:t>
            </a:r>
            <a:r>
              <a:rPr dirty="0" spc="-1315" b="0">
                <a:latin typeface="Courier New"/>
                <a:cs typeface="Courier New"/>
              </a:rPr>
              <a:t> </a:t>
            </a:r>
            <a:r>
              <a:rPr dirty="0"/>
              <a:t>Cla</a:t>
            </a:r>
            <a:r>
              <a:rPr dirty="0" spc="-10"/>
              <a:t>u</a:t>
            </a:r>
            <a:r>
              <a:rPr dirty="0" spc="-5"/>
              <a:t>s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6846" y="1112011"/>
            <a:ext cx="7633970" cy="365252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5600" marR="5080" indent="-342900">
              <a:lnSpc>
                <a:spcPct val="100800"/>
              </a:lnSpc>
              <a:spcBef>
                <a:spcPts val="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 b="1">
                <a:latin typeface="Calibri"/>
                <a:cs typeface="Calibri"/>
              </a:rPr>
              <a:t>finally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clause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is </a:t>
            </a:r>
            <a:r>
              <a:rPr dirty="0" sz="2400" spc="-20">
                <a:latin typeface="Calibri"/>
                <a:cs typeface="Calibri"/>
              </a:rPr>
              <a:t>always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executed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regardless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whether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exception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occurred</a:t>
            </a:r>
            <a:r>
              <a:rPr dirty="0" sz="2400" spc="-5">
                <a:latin typeface="Calibri"/>
                <a:cs typeface="Calibri"/>
              </a:rPr>
              <a:t> or not.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Calibri"/>
              <a:cs typeface="Calibri"/>
            </a:endParaRPr>
          </a:p>
          <a:p>
            <a:pPr marL="85725">
              <a:lnSpc>
                <a:spcPts val="3395"/>
              </a:lnSpc>
            </a:pPr>
            <a:r>
              <a:rPr dirty="0" sz="3000" spc="-5" b="1">
                <a:solidFill>
                  <a:srgbClr val="0432FF"/>
                </a:solidFill>
                <a:latin typeface="Courier New"/>
                <a:cs typeface="Courier New"/>
              </a:rPr>
              <a:t>try</a:t>
            </a:r>
            <a:r>
              <a:rPr dirty="0" sz="3000" spc="-70" b="1">
                <a:solidFill>
                  <a:srgbClr val="0432FF"/>
                </a:solidFill>
                <a:latin typeface="Courier New"/>
                <a:cs typeface="Courier New"/>
              </a:rPr>
              <a:t> </a:t>
            </a:r>
            <a:r>
              <a:rPr dirty="0" sz="30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3000">
              <a:latin typeface="Courier New"/>
              <a:cs typeface="Courier New"/>
            </a:endParaRPr>
          </a:p>
          <a:p>
            <a:pPr marL="542925">
              <a:lnSpc>
                <a:spcPts val="3240"/>
              </a:lnSpc>
            </a:pPr>
            <a:r>
              <a:rPr dirty="0" sz="3000" spc="-5" b="1">
                <a:solidFill>
                  <a:srgbClr val="008000"/>
                </a:solidFill>
                <a:latin typeface="Courier New"/>
                <a:cs typeface="Courier New"/>
              </a:rPr>
              <a:t>//statements;</a:t>
            </a:r>
            <a:endParaRPr sz="3000">
              <a:latin typeface="Courier New"/>
              <a:cs typeface="Courier New"/>
            </a:endParaRPr>
          </a:p>
          <a:p>
            <a:pPr marL="85725">
              <a:lnSpc>
                <a:spcPts val="3250"/>
              </a:lnSpc>
            </a:pPr>
            <a:r>
              <a:rPr dirty="0" sz="30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  <a:p>
            <a:pPr marL="85725">
              <a:lnSpc>
                <a:spcPts val="3204"/>
              </a:lnSpc>
            </a:pPr>
            <a:r>
              <a:rPr dirty="0" sz="3000" spc="-5" b="1">
                <a:solidFill>
                  <a:srgbClr val="0432FF"/>
                </a:solidFill>
                <a:latin typeface="Courier New"/>
                <a:cs typeface="Courier New"/>
              </a:rPr>
              <a:t>catch</a:t>
            </a:r>
            <a:r>
              <a:rPr dirty="0" sz="3000" spc="-5" b="1">
                <a:solidFill>
                  <a:srgbClr val="44546A"/>
                </a:solidFill>
                <a:latin typeface="Courier New"/>
                <a:cs typeface="Courier New"/>
              </a:rPr>
              <a:t>(TheException</a:t>
            </a:r>
            <a:r>
              <a:rPr dirty="0" sz="3000" spc="-4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3000" spc="-5" b="1">
                <a:solidFill>
                  <a:srgbClr val="44546A"/>
                </a:solidFill>
                <a:latin typeface="Courier New"/>
                <a:cs typeface="Courier New"/>
              </a:rPr>
              <a:t>ex)</a:t>
            </a:r>
            <a:r>
              <a:rPr dirty="0" sz="3000" spc="-4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30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3000">
              <a:latin typeface="Courier New"/>
              <a:cs typeface="Courier New"/>
            </a:endParaRPr>
          </a:p>
          <a:p>
            <a:pPr marL="542925">
              <a:lnSpc>
                <a:spcPts val="3250"/>
              </a:lnSpc>
            </a:pPr>
            <a:r>
              <a:rPr dirty="0" sz="3000" spc="-5" b="1">
                <a:solidFill>
                  <a:srgbClr val="008000"/>
                </a:solidFill>
                <a:latin typeface="Courier New"/>
                <a:cs typeface="Courier New"/>
              </a:rPr>
              <a:t>//handling</a:t>
            </a:r>
            <a:r>
              <a:rPr dirty="0" sz="3000" spc="-6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3000" spc="-5" b="1">
                <a:solidFill>
                  <a:srgbClr val="008000"/>
                </a:solidFill>
                <a:latin typeface="Courier New"/>
                <a:cs typeface="Courier New"/>
              </a:rPr>
              <a:t>ex;</a:t>
            </a:r>
            <a:endParaRPr sz="3000">
              <a:latin typeface="Courier New"/>
              <a:cs typeface="Courier New"/>
            </a:endParaRPr>
          </a:p>
          <a:p>
            <a:pPr marL="85725">
              <a:lnSpc>
                <a:spcPts val="3454"/>
              </a:lnSpc>
            </a:pPr>
            <a:r>
              <a:rPr dirty="0" sz="30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2644" y="4776152"/>
            <a:ext cx="2070100" cy="431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00"/>
              </a:lnSpc>
            </a:pPr>
            <a:r>
              <a:rPr dirty="0" sz="3000" spc="-5" b="1">
                <a:solidFill>
                  <a:srgbClr val="0432FF"/>
                </a:solidFill>
                <a:latin typeface="Courier New"/>
                <a:cs typeface="Courier New"/>
              </a:rPr>
              <a:t>finally</a:t>
            </a:r>
            <a:r>
              <a:rPr dirty="0" sz="3000" spc="-95" b="1">
                <a:solidFill>
                  <a:srgbClr val="0432FF"/>
                </a:solidFill>
                <a:latin typeface="Courier New"/>
                <a:cs typeface="Courier New"/>
              </a:rPr>
              <a:t> </a:t>
            </a:r>
            <a:r>
              <a:rPr dirty="0" sz="30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9944" y="5104891"/>
            <a:ext cx="4598035" cy="891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>
              <a:lnSpc>
                <a:spcPts val="3410"/>
              </a:lnSpc>
              <a:spcBef>
                <a:spcPts val="100"/>
              </a:spcBef>
            </a:pPr>
            <a:r>
              <a:rPr dirty="0" sz="3000" spc="-5" b="1">
                <a:solidFill>
                  <a:srgbClr val="008000"/>
                </a:solidFill>
                <a:latin typeface="Courier New"/>
                <a:cs typeface="Courier New"/>
              </a:rPr>
              <a:t>//finalStatements;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ts val="3410"/>
              </a:lnSpc>
            </a:pPr>
            <a:r>
              <a:rPr dirty="0" sz="30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7" name="object 7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0643" y="365759"/>
            <a:ext cx="3923029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</a:t>
            </a:r>
            <a:r>
              <a:rPr dirty="0" spc="-10"/>
              <a:t>h</a:t>
            </a:r>
            <a:r>
              <a:rPr dirty="0"/>
              <a:t>e</a:t>
            </a:r>
            <a:r>
              <a:rPr dirty="0" spc="-10"/>
              <a:t> </a:t>
            </a:r>
            <a:r>
              <a:rPr dirty="0" spc="-5" b="0">
                <a:latin typeface="Courier New"/>
                <a:cs typeface="Courier New"/>
              </a:rPr>
              <a:t>finall</a:t>
            </a:r>
            <a:r>
              <a:rPr dirty="0" b="0">
                <a:latin typeface="Courier New"/>
                <a:cs typeface="Courier New"/>
              </a:rPr>
              <a:t>y</a:t>
            </a:r>
            <a:r>
              <a:rPr dirty="0" spc="-1315" b="0">
                <a:latin typeface="Courier New"/>
                <a:cs typeface="Courier New"/>
              </a:rPr>
              <a:t> </a:t>
            </a:r>
            <a:r>
              <a:rPr dirty="0"/>
              <a:t>Cla</a:t>
            </a:r>
            <a:r>
              <a:rPr dirty="0" spc="-10"/>
              <a:t>u</a:t>
            </a:r>
            <a:r>
              <a:rPr dirty="0" spc="-5"/>
              <a:t>s</a:t>
            </a:r>
            <a:r>
              <a:rPr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71091" y="1298955"/>
            <a:ext cx="4063365" cy="400939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200" b="1">
                <a:latin typeface="Courier New"/>
                <a:cs typeface="Courier New"/>
              </a:rPr>
              <a:t>try</a:t>
            </a:r>
            <a:r>
              <a:rPr dirty="0" sz="2200" spc="-6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  <a:spcBef>
                <a:spcPts val="240"/>
              </a:spcBef>
            </a:pPr>
            <a:r>
              <a:rPr dirty="0" sz="2200" b="1">
                <a:latin typeface="Courier New"/>
                <a:cs typeface="Courier New"/>
              </a:rPr>
              <a:t>statements;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349250" marR="5080" indent="-336550">
              <a:lnSpc>
                <a:spcPct val="106400"/>
              </a:lnSpc>
              <a:spcBef>
                <a:spcPts val="95"/>
              </a:spcBef>
            </a:pPr>
            <a:r>
              <a:rPr dirty="0" sz="2200" b="1">
                <a:latin typeface="Courier New"/>
                <a:cs typeface="Courier New"/>
              </a:rPr>
              <a:t>catch(TheException ex) { </a:t>
            </a:r>
            <a:r>
              <a:rPr dirty="0" sz="2200" spc="-13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handling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ex;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349250" marR="1014094" indent="-336550">
              <a:lnSpc>
                <a:spcPts val="2900"/>
              </a:lnSpc>
              <a:spcBef>
                <a:spcPts val="50"/>
              </a:spcBef>
            </a:pPr>
            <a:r>
              <a:rPr dirty="0" sz="2200" b="1">
                <a:latin typeface="Courier New"/>
                <a:cs typeface="Courier New"/>
              </a:rPr>
              <a:t>finally { 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finalStatements;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200" b="1">
                <a:latin typeface="Courier New"/>
                <a:cs typeface="Courier New"/>
              </a:rPr>
              <a:t>Next</a:t>
            </a:r>
            <a:r>
              <a:rPr dirty="0" sz="2200" spc="-6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statement;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Trace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 spc="-30"/>
              <a:t>Program</a:t>
            </a:r>
            <a:r>
              <a:rPr dirty="0" spc="-25"/>
              <a:t> </a:t>
            </a:r>
            <a:r>
              <a:rPr dirty="0" spc="-15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823211"/>
            <a:ext cx="86614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Courier New"/>
                <a:cs typeface="Courier New"/>
              </a:rPr>
              <a:t>try</a:t>
            </a:r>
            <a:r>
              <a:rPr dirty="0" sz="2200" spc="-9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90" y="2255520"/>
            <a:ext cx="1863725" cy="3175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40"/>
              </a:lnSpc>
            </a:pPr>
            <a:r>
              <a:rPr dirty="0" sz="2200" b="1">
                <a:latin typeface="Courier New"/>
                <a:cs typeface="Courier New"/>
              </a:rPr>
              <a:t>statements;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2518155"/>
            <a:ext cx="4063365" cy="32867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349250" marR="5080" indent="-336550">
              <a:lnSpc>
                <a:spcPct val="106400"/>
              </a:lnSpc>
              <a:spcBef>
                <a:spcPts val="70"/>
              </a:spcBef>
            </a:pPr>
            <a:r>
              <a:rPr dirty="0" sz="2200" b="1">
                <a:latin typeface="Courier New"/>
                <a:cs typeface="Courier New"/>
              </a:rPr>
              <a:t>catch(TheException ex) { </a:t>
            </a:r>
            <a:r>
              <a:rPr dirty="0" sz="2200" spc="-13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handling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ex;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349250" marR="1014094" indent="-336550">
              <a:lnSpc>
                <a:spcPts val="2880"/>
              </a:lnSpc>
              <a:spcBef>
                <a:spcPts val="65"/>
              </a:spcBef>
            </a:pPr>
            <a:r>
              <a:rPr dirty="0" sz="2200" b="1">
                <a:latin typeface="Courier New"/>
                <a:cs typeface="Courier New"/>
              </a:rPr>
              <a:t>finally { 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finalStatements;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200" b="1">
                <a:latin typeface="Courier New"/>
                <a:cs typeface="Courier New"/>
              </a:rPr>
              <a:t>Next</a:t>
            </a:r>
            <a:r>
              <a:rPr dirty="0" sz="2200" spc="-6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statement;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24156" y="887412"/>
            <a:ext cx="5725160" cy="1522730"/>
            <a:chOff x="2924156" y="887412"/>
            <a:chExt cx="5725160" cy="1522730"/>
          </a:xfrm>
        </p:grpSpPr>
        <p:sp>
          <p:nvSpPr>
            <p:cNvPr id="7" name="object 7"/>
            <p:cNvSpPr/>
            <p:nvPr/>
          </p:nvSpPr>
          <p:spPr>
            <a:xfrm>
              <a:off x="2930505" y="893762"/>
              <a:ext cx="5712460" cy="1510030"/>
            </a:xfrm>
            <a:custGeom>
              <a:avLst/>
              <a:gdLst/>
              <a:ahLst/>
              <a:cxnLst/>
              <a:rect l="l" t="t" r="r" b="b"/>
              <a:pathLst>
                <a:path w="5712459" h="1510030">
                  <a:moveTo>
                    <a:pt x="5530599" y="0"/>
                  </a:moveTo>
                  <a:lnTo>
                    <a:pt x="2965737" y="0"/>
                  </a:lnTo>
                  <a:lnTo>
                    <a:pt x="2917555" y="6474"/>
                  </a:lnTo>
                  <a:lnTo>
                    <a:pt x="2874260" y="24745"/>
                  </a:lnTo>
                  <a:lnTo>
                    <a:pt x="2837578" y="53085"/>
                  </a:lnTo>
                  <a:lnTo>
                    <a:pt x="2809239" y="89767"/>
                  </a:lnTo>
                  <a:lnTo>
                    <a:pt x="2790968" y="133062"/>
                  </a:lnTo>
                  <a:lnTo>
                    <a:pt x="2784494" y="181244"/>
                  </a:lnTo>
                  <a:lnTo>
                    <a:pt x="2784494" y="634337"/>
                  </a:lnTo>
                  <a:lnTo>
                    <a:pt x="0" y="1509720"/>
                  </a:lnTo>
                  <a:lnTo>
                    <a:pt x="2784494" y="906193"/>
                  </a:lnTo>
                  <a:lnTo>
                    <a:pt x="5711844" y="906193"/>
                  </a:lnTo>
                  <a:lnTo>
                    <a:pt x="5711844" y="181244"/>
                  </a:lnTo>
                  <a:lnTo>
                    <a:pt x="5705369" y="133062"/>
                  </a:lnTo>
                  <a:lnTo>
                    <a:pt x="5687098" y="89767"/>
                  </a:lnTo>
                  <a:lnTo>
                    <a:pt x="5658759" y="53085"/>
                  </a:lnTo>
                  <a:lnTo>
                    <a:pt x="5622077" y="24745"/>
                  </a:lnTo>
                  <a:lnTo>
                    <a:pt x="5578781" y="6474"/>
                  </a:lnTo>
                  <a:lnTo>
                    <a:pt x="5530599" y="0"/>
                  </a:lnTo>
                  <a:close/>
                </a:path>
                <a:path w="5712459" h="1510030">
                  <a:moveTo>
                    <a:pt x="5711844" y="906193"/>
                  </a:moveTo>
                  <a:lnTo>
                    <a:pt x="2784494" y="906193"/>
                  </a:lnTo>
                  <a:lnTo>
                    <a:pt x="2790968" y="954375"/>
                  </a:lnTo>
                  <a:lnTo>
                    <a:pt x="2809239" y="997670"/>
                  </a:lnTo>
                  <a:lnTo>
                    <a:pt x="2837578" y="1034352"/>
                  </a:lnTo>
                  <a:lnTo>
                    <a:pt x="2874260" y="1062692"/>
                  </a:lnTo>
                  <a:lnTo>
                    <a:pt x="2917555" y="1080963"/>
                  </a:lnTo>
                  <a:lnTo>
                    <a:pt x="2965737" y="1087437"/>
                  </a:lnTo>
                  <a:lnTo>
                    <a:pt x="5530599" y="1087437"/>
                  </a:lnTo>
                  <a:lnTo>
                    <a:pt x="5578781" y="1080963"/>
                  </a:lnTo>
                  <a:lnTo>
                    <a:pt x="5622077" y="1062692"/>
                  </a:lnTo>
                  <a:lnTo>
                    <a:pt x="5658759" y="1034352"/>
                  </a:lnTo>
                  <a:lnTo>
                    <a:pt x="5687098" y="997670"/>
                  </a:lnTo>
                  <a:lnTo>
                    <a:pt x="5705369" y="954375"/>
                  </a:lnTo>
                  <a:lnTo>
                    <a:pt x="5711844" y="906193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930506" y="893762"/>
              <a:ext cx="5712460" cy="1510030"/>
            </a:xfrm>
            <a:custGeom>
              <a:avLst/>
              <a:gdLst/>
              <a:ahLst/>
              <a:cxnLst/>
              <a:rect l="l" t="t" r="r" b="b"/>
              <a:pathLst>
                <a:path w="5712459" h="1510030">
                  <a:moveTo>
                    <a:pt x="2784494" y="181243"/>
                  </a:moveTo>
                  <a:lnTo>
                    <a:pt x="2790968" y="133062"/>
                  </a:lnTo>
                  <a:lnTo>
                    <a:pt x="2809239" y="89766"/>
                  </a:lnTo>
                  <a:lnTo>
                    <a:pt x="2837579" y="53085"/>
                  </a:lnTo>
                  <a:lnTo>
                    <a:pt x="2874260" y="24745"/>
                  </a:lnTo>
                  <a:lnTo>
                    <a:pt x="2917555" y="6474"/>
                  </a:lnTo>
                  <a:lnTo>
                    <a:pt x="2965737" y="0"/>
                  </a:lnTo>
                  <a:lnTo>
                    <a:pt x="3272385" y="0"/>
                  </a:lnTo>
                  <a:lnTo>
                    <a:pt x="4004223" y="0"/>
                  </a:lnTo>
                  <a:lnTo>
                    <a:pt x="5530601" y="0"/>
                  </a:lnTo>
                  <a:lnTo>
                    <a:pt x="5578782" y="6474"/>
                  </a:lnTo>
                  <a:lnTo>
                    <a:pt x="5622078" y="24745"/>
                  </a:lnTo>
                  <a:lnTo>
                    <a:pt x="5658759" y="53085"/>
                  </a:lnTo>
                  <a:lnTo>
                    <a:pt x="5687099" y="89766"/>
                  </a:lnTo>
                  <a:lnTo>
                    <a:pt x="5705369" y="133062"/>
                  </a:lnTo>
                  <a:lnTo>
                    <a:pt x="5711844" y="181243"/>
                  </a:lnTo>
                  <a:lnTo>
                    <a:pt x="5711844" y="634337"/>
                  </a:lnTo>
                  <a:lnTo>
                    <a:pt x="5711844" y="906196"/>
                  </a:lnTo>
                  <a:lnTo>
                    <a:pt x="5705369" y="954374"/>
                  </a:lnTo>
                  <a:lnTo>
                    <a:pt x="5687099" y="997670"/>
                  </a:lnTo>
                  <a:lnTo>
                    <a:pt x="5658759" y="1034351"/>
                  </a:lnTo>
                  <a:lnTo>
                    <a:pt x="5622078" y="1062691"/>
                  </a:lnTo>
                  <a:lnTo>
                    <a:pt x="5578782" y="1080962"/>
                  </a:lnTo>
                  <a:lnTo>
                    <a:pt x="5530601" y="1087437"/>
                  </a:lnTo>
                  <a:lnTo>
                    <a:pt x="4004223" y="1087437"/>
                  </a:lnTo>
                  <a:lnTo>
                    <a:pt x="3272385" y="1087437"/>
                  </a:lnTo>
                  <a:lnTo>
                    <a:pt x="2965737" y="1087437"/>
                  </a:lnTo>
                  <a:lnTo>
                    <a:pt x="2917555" y="1080962"/>
                  </a:lnTo>
                  <a:lnTo>
                    <a:pt x="2874260" y="1062691"/>
                  </a:lnTo>
                  <a:lnTo>
                    <a:pt x="2837579" y="1034351"/>
                  </a:lnTo>
                  <a:lnTo>
                    <a:pt x="2809239" y="997670"/>
                  </a:lnTo>
                  <a:lnTo>
                    <a:pt x="2790968" y="954374"/>
                  </a:lnTo>
                  <a:lnTo>
                    <a:pt x="2784494" y="906193"/>
                  </a:lnTo>
                  <a:lnTo>
                    <a:pt x="0" y="1509720"/>
                  </a:lnTo>
                  <a:lnTo>
                    <a:pt x="2784494" y="634337"/>
                  </a:lnTo>
                  <a:lnTo>
                    <a:pt x="2784494" y="18124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846823" y="889507"/>
            <a:ext cx="2087880" cy="97663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</a:pPr>
            <a:r>
              <a:rPr dirty="0" sz="2400">
                <a:latin typeface="Times New Roman"/>
                <a:cs typeface="Times New Roman"/>
              </a:rPr>
              <a:t>Suppose no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exceptions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statements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1" name="object 11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Trace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 spc="-30"/>
              <a:t>Program</a:t>
            </a:r>
            <a:r>
              <a:rPr dirty="0" spc="-25"/>
              <a:t> </a:t>
            </a:r>
            <a:r>
              <a:rPr dirty="0" spc="-15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89683"/>
            <a:ext cx="4063365" cy="256794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2200" b="1">
                <a:latin typeface="Courier New"/>
                <a:cs typeface="Courier New"/>
              </a:rPr>
              <a:t>try</a:t>
            </a:r>
            <a:r>
              <a:rPr dirty="0" sz="2200" spc="-6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  <a:spcBef>
                <a:spcPts val="260"/>
              </a:spcBef>
            </a:pPr>
            <a:r>
              <a:rPr dirty="0" sz="2200" b="1">
                <a:latin typeface="Courier New"/>
                <a:cs typeface="Courier New"/>
              </a:rPr>
              <a:t>statements;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349250" marR="5080" indent="-336550">
              <a:lnSpc>
                <a:spcPct val="106400"/>
              </a:lnSpc>
              <a:spcBef>
                <a:spcPts val="70"/>
              </a:spcBef>
            </a:pPr>
            <a:r>
              <a:rPr dirty="0" sz="2200" b="1">
                <a:latin typeface="Courier New"/>
                <a:cs typeface="Courier New"/>
              </a:rPr>
              <a:t>catch(TheException ex) { </a:t>
            </a:r>
            <a:r>
              <a:rPr dirty="0" sz="2200" spc="-13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handling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ex;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2200" b="1">
                <a:latin typeface="Courier New"/>
                <a:cs typeface="Courier New"/>
              </a:rPr>
              <a:t>finally</a:t>
            </a:r>
            <a:r>
              <a:rPr dirty="0" sz="2200" spc="-6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90" y="4427220"/>
            <a:ext cx="2692400" cy="3175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30"/>
              </a:lnSpc>
            </a:pPr>
            <a:r>
              <a:rPr dirty="0" sz="2200" b="1">
                <a:latin typeface="Courier New"/>
                <a:cs typeface="Courier New"/>
              </a:rPr>
              <a:t>finalStatements;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4718811"/>
            <a:ext cx="2549525" cy="1086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200" b="1">
                <a:latin typeface="Courier New"/>
                <a:cs typeface="Courier New"/>
              </a:rPr>
              <a:t>Next</a:t>
            </a:r>
            <a:r>
              <a:rPr dirty="0" sz="2200" spc="-8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statement;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36993" y="1441450"/>
            <a:ext cx="5111750" cy="3108325"/>
            <a:chOff x="3536993" y="1441450"/>
            <a:chExt cx="5111750" cy="3108325"/>
          </a:xfrm>
        </p:grpSpPr>
        <p:sp>
          <p:nvSpPr>
            <p:cNvPr id="7" name="object 7"/>
            <p:cNvSpPr/>
            <p:nvPr/>
          </p:nvSpPr>
          <p:spPr>
            <a:xfrm>
              <a:off x="3543344" y="1447800"/>
              <a:ext cx="5099050" cy="3095625"/>
            </a:xfrm>
            <a:custGeom>
              <a:avLst/>
              <a:gdLst/>
              <a:ahLst/>
              <a:cxnLst/>
              <a:rect l="l" t="t" r="r" b="b"/>
              <a:pathLst>
                <a:path w="5099050" h="3095625">
                  <a:moveTo>
                    <a:pt x="3391385" y="1087437"/>
                  </a:moveTo>
                  <a:lnTo>
                    <a:pt x="2659547" y="1087437"/>
                  </a:lnTo>
                  <a:lnTo>
                    <a:pt x="0" y="3095619"/>
                  </a:lnTo>
                  <a:lnTo>
                    <a:pt x="3391385" y="1087437"/>
                  </a:lnTo>
                  <a:close/>
                </a:path>
                <a:path w="5099050" h="3095625">
                  <a:moveTo>
                    <a:pt x="4917761" y="0"/>
                  </a:moveTo>
                  <a:lnTo>
                    <a:pt x="2352898" y="0"/>
                  </a:lnTo>
                  <a:lnTo>
                    <a:pt x="2304717" y="6474"/>
                  </a:lnTo>
                  <a:lnTo>
                    <a:pt x="2261421" y="24745"/>
                  </a:lnTo>
                  <a:lnTo>
                    <a:pt x="2224740" y="53085"/>
                  </a:lnTo>
                  <a:lnTo>
                    <a:pt x="2196400" y="89766"/>
                  </a:lnTo>
                  <a:lnTo>
                    <a:pt x="2178129" y="133062"/>
                  </a:lnTo>
                  <a:lnTo>
                    <a:pt x="2171655" y="181244"/>
                  </a:lnTo>
                  <a:lnTo>
                    <a:pt x="2171655" y="906197"/>
                  </a:lnTo>
                  <a:lnTo>
                    <a:pt x="2178129" y="954376"/>
                  </a:lnTo>
                  <a:lnTo>
                    <a:pt x="2196400" y="997671"/>
                  </a:lnTo>
                  <a:lnTo>
                    <a:pt x="2224740" y="1034352"/>
                  </a:lnTo>
                  <a:lnTo>
                    <a:pt x="2261421" y="1062692"/>
                  </a:lnTo>
                  <a:lnTo>
                    <a:pt x="2304717" y="1080963"/>
                  </a:lnTo>
                  <a:lnTo>
                    <a:pt x="2352898" y="1087437"/>
                  </a:lnTo>
                  <a:lnTo>
                    <a:pt x="4917761" y="1087437"/>
                  </a:lnTo>
                  <a:lnTo>
                    <a:pt x="4965943" y="1080963"/>
                  </a:lnTo>
                  <a:lnTo>
                    <a:pt x="5009238" y="1062692"/>
                  </a:lnTo>
                  <a:lnTo>
                    <a:pt x="5045920" y="1034352"/>
                  </a:lnTo>
                  <a:lnTo>
                    <a:pt x="5074260" y="997671"/>
                  </a:lnTo>
                  <a:lnTo>
                    <a:pt x="5092531" y="954376"/>
                  </a:lnTo>
                  <a:lnTo>
                    <a:pt x="5099005" y="906197"/>
                  </a:lnTo>
                  <a:lnTo>
                    <a:pt x="5099005" y="181244"/>
                  </a:lnTo>
                  <a:lnTo>
                    <a:pt x="5092531" y="133062"/>
                  </a:lnTo>
                  <a:lnTo>
                    <a:pt x="5074260" y="89766"/>
                  </a:lnTo>
                  <a:lnTo>
                    <a:pt x="5045920" y="53085"/>
                  </a:lnTo>
                  <a:lnTo>
                    <a:pt x="5009238" y="24745"/>
                  </a:lnTo>
                  <a:lnTo>
                    <a:pt x="4965943" y="6474"/>
                  </a:lnTo>
                  <a:lnTo>
                    <a:pt x="491776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543343" y="1447800"/>
              <a:ext cx="5099050" cy="3095625"/>
            </a:xfrm>
            <a:custGeom>
              <a:avLst/>
              <a:gdLst/>
              <a:ahLst/>
              <a:cxnLst/>
              <a:rect l="l" t="t" r="r" b="b"/>
              <a:pathLst>
                <a:path w="5099050" h="3095625">
                  <a:moveTo>
                    <a:pt x="2171656" y="181243"/>
                  </a:moveTo>
                  <a:lnTo>
                    <a:pt x="2178130" y="133062"/>
                  </a:lnTo>
                  <a:lnTo>
                    <a:pt x="2196401" y="89766"/>
                  </a:lnTo>
                  <a:lnTo>
                    <a:pt x="2224741" y="53085"/>
                  </a:lnTo>
                  <a:lnTo>
                    <a:pt x="2261422" y="24745"/>
                  </a:lnTo>
                  <a:lnTo>
                    <a:pt x="2304717" y="6474"/>
                  </a:lnTo>
                  <a:lnTo>
                    <a:pt x="2352899" y="0"/>
                  </a:lnTo>
                  <a:lnTo>
                    <a:pt x="2659547" y="0"/>
                  </a:lnTo>
                  <a:lnTo>
                    <a:pt x="3391385" y="0"/>
                  </a:lnTo>
                  <a:lnTo>
                    <a:pt x="4917763" y="0"/>
                  </a:lnTo>
                  <a:lnTo>
                    <a:pt x="4965944" y="6474"/>
                  </a:lnTo>
                  <a:lnTo>
                    <a:pt x="5009239" y="24745"/>
                  </a:lnTo>
                  <a:lnTo>
                    <a:pt x="5045921" y="53085"/>
                  </a:lnTo>
                  <a:lnTo>
                    <a:pt x="5074261" y="89766"/>
                  </a:lnTo>
                  <a:lnTo>
                    <a:pt x="5092531" y="133062"/>
                  </a:lnTo>
                  <a:lnTo>
                    <a:pt x="5099006" y="181243"/>
                  </a:lnTo>
                  <a:lnTo>
                    <a:pt x="5099006" y="634337"/>
                  </a:lnTo>
                  <a:lnTo>
                    <a:pt x="5099006" y="906197"/>
                  </a:lnTo>
                  <a:lnTo>
                    <a:pt x="5092531" y="954375"/>
                  </a:lnTo>
                  <a:lnTo>
                    <a:pt x="5074261" y="997671"/>
                  </a:lnTo>
                  <a:lnTo>
                    <a:pt x="5045921" y="1034352"/>
                  </a:lnTo>
                  <a:lnTo>
                    <a:pt x="5009239" y="1062692"/>
                  </a:lnTo>
                  <a:lnTo>
                    <a:pt x="4965944" y="1080963"/>
                  </a:lnTo>
                  <a:lnTo>
                    <a:pt x="4917763" y="1087438"/>
                  </a:lnTo>
                  <a:lnTo>
                    <a:pt x="3391385" y="1087438"/>
                  </a:lnTo>
                  <a:lnTo>
                    <a:pt x="0" y="3095621"/>
                  </a:lnTo>
                  <a:lnTo>
                    <a:pt x="2659547" y="1087438"/>
                  </a:lnTo>
                  <a:lnTo>
                    <a:pt x="2352899" y="1087438"/>
                  </a:lnTo>
                  <a:lnTo>
                    <a:pt x="2304717" y="1080963"/>
                  </a:lnTo>
                  <a:lnTo>
                    <a:pt x="2261422" y="1062692"/>
                  </a:lnTo>
                  <a:lnTo>
                    <a:pt x="2224741" y="1034352"/>
                  </a:lnTo>
                  <a:lnTo>
                    <a:pt x="2196401" y="997671"/>
                  </a:lnTo>
                  <a:lnTo>
                    <a:pt x="2178130" y="954375"/>
                  </a:lnTo>
                  <a:lnTo>
                    <a:pt x="2171656" y="906194"/>
                  </a:lnTo>
                  <a:lnTo>
                    <a:pt x="2171656" y="634337"/>
                  </a:lnTo>
                  <a:lnTo>
                    <a:pt x="2171656" y="18124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846823" y="1444244"/>
            <a:ext cx="2163445" cy="68389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</a:pP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final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block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always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executed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1" name="object 11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Trace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 spc="-30"/>
              <a:t>Program</a:t>
            </a:r>
            <a:r>
              <a:rPr dirty="0" spc="-25"/>
              <a:t> </a:t>
            </a:r>
            <a:r>
              <a:rPr dirty="0" spc="-15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89683"/>
            <a:ext cx="4063365" cy="328993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2200" b="1">
                <a:latin typeface="Courier New"/>
                <a:cs typeface="Courier New"/>
              </a:rPr>
              <a:t>try</a:t>
            </a:r>
            <a:r>
              <a:rPr dirty="0" sz="2200" spc="-6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  <a:spcBef>
                <a:spcPts val="260"/>
              </a:spcBef>
            </a:pPr>
            <a:r>
              <a:rPr dirty="0" sz="2200" b="1">
                <a:latin typeface="Courier New"/>
                <a:cs typeface="Courier New"/>
              </a:rPr>
              <a:t>statements;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349250" marR="5080" indent="-336550">
              <a:lnSpc>
                <a:spcPct val="106400"/>
              </a:lnSpc>
              <a:spcBef>
                <a:spcPts val="70"/>
              </a:spcBef>
            </a:pPr>
            <a:r>
              <a:rPr dirty="0" sz="2200" b="1">
                <a:latin typeface="Courier New"/>
                <a:cs typeface="Courier New"/>
              </a:rPr>
              <a:t>catch(TheException ex) { </a:t>
            </a:r>
            <a:r>
              <a:rPr dirty="0" sz="2200" spc="-13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handling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ex;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349250" marR="1014094" indent="-336550">
              <a:lnSpc>
                <a:spcPts val="2880"/>
              </a:lnSpc>
              <a:spcBef>
                <a:spcPts val="65"/>
              </a:spcBef>
            </a:pPr>
            <a:r>
              <a:rPr dirty="0" sz="2200" b="1">
                <a:latin typeface="Courier New"/>
                <a:cs typeface="Courier New"/>
              </a:rPr>
              <a:t>finally { 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finalStatements;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240" y="5506719"/>
            <a:ext cx="2536825" cy="3175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50"/>
              </a:lnSpc>
            </a:pPr>
            <a:r>
              <a:rPr dirty="0" sz="2200" b="1">
                <a:latin typeface="Courier New"/>
                <a:cs typeface="Courier New"/>
              </a:rPr>
              <a:t>Next</a:t>
            </a:r>
            <a:r>
              <a:rPr dirty="0" sz="2200" spc="-9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statement;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49584" y="1441450"/>
            <a:ext cx="5199380" cy="4100829"/>
            <a:chOff x="3449584" y="1441450"/>
            <a:chExt cx="5199380" cy="4100829"/>
          </a:xfrm>
        </p:grpSpPr>
        <p:sp>
          <p:nvSpPr>
            <p:cNvPr id="6" name="object 6"/>
            <p:cNvSpPr/>
            <p:nvPr/>
          </p:nvSpPr>
          <p:spPr>
            <a:xfrm>
              <a:off x="3455932" y="1447800"/>
              <a:ext cx="5186680" cy="4088129"/>
            </a:xfrm>
            <a:custGeom>
              <a:avLst/>
              <a:gdLst/>
              <a:ahLst/>
              <a:cxnLst/>
              <a:rect l="l" t="t" r="r" b="b"/>
              <a:pathLst>
                <a:path w="5186680" h="4088129">
                  <a:moveTo>
                    <a:pt x="3478796" y="1087437"/>
                  </a:moveTo>
                  <a:lnTo>
                    <a:pt x="2746959" y="1087437"/>
                  </a:lnTo>
                  <a:lnTo>
                    <a:pt x="0" y="4087809"/>
                  </a:lnTo>
                  <a:lnTo>
                    <a:pt x="3478796" y="1087437"/>
                  </a:lnTo>
                  <a:close/>
                </a:path>
                <a:path w="5186680" h="4088129">
                  <a:moveTo>
                    <a:pt x="5005172" y="0"/>
                  </a:moveTo>
                  <a:lnTo>
                    <a:pt x="2440310" y="0"/>
                  </a:lnTo>
                  <a:lnTo>
                    <a:pt x="2392128" y="6474"/>
                  </a:lnTo>
                  <a:lnTo>
                    <a:pt x="2348833" y="24745"/>
                  </a:lnTo>
                  <a:lnTo>
                    <a:pt x="2312151" y="53085"/>
                  </a:lnTo>
                  <a:lnTo>
                    <a:pt x="2283812" y="89766"/>
                  </a:lnTo>
                  <a:lnTo>
                    <a:pt x="2265541" y="133062"/>
                  </a:lnTo>
                  <a:lnTo>
                    <a:pt x="2259067" y="181244"/>
                  </a:lnTo>
                  <a:lnTo>
                    <a:pt x="2259067" y="906197"/>
                  </a:lnTo>
                  <a:lnTo>
                    <a:pt x="2265541" y="954376"/>
                  </a:lnTo>
                  <a:lnTo>
                    <a:pt x="2283812" y="997671"/>
                  </a:lnTo>
                  <a:lnTo>
                    <a:pt x="2312151" y="1034352"/>
                  </a:lnTo>
                  <a:lnTo>
                    <a:pt x="2348833" y="1062692"/>
                  </a:lnTo>
                  <a:lnTo>
                    <a:pt x="2392128" y="1080963"/>
                  </a:lnTo>
                  <a:lnTo>
                    <a:pt x="2440310" y="1087437"/>
                  </a:lnTo>
                  <a:lnTo>
                    <a:pt x="5005172" y="1087437"/>
                  </a:lnTo>
                  <a:lnTo>
                    <a:pt x="5053354" y="1080963"/>
                  </a:lnTo>
                  <a:lnTo>
                    <a:pt x="5096650" y="1062692"/>
                  </a:lnTo>
                  <a:lnTo>
                    <a:pt x="5133332" y="1034352"/>
                  </a:lnTo>
                  <a:lnTo>
                    <a:pt x="5161672" y="997671"/>
                  </a:lnTo>
                  <a:lnTo>
                    <a:pt x="5179942" y="954376"/>
                  </a:lnTo>
                  <a:lnTo>
                    <a:pt x="5186416" y="906197"/>
                  </a:lnTo>
                  <a:lnTo>
                    <a:pt x="5186417" y="181244"/>
                  </a:lnTo>
                  <a:lnTo>
                    <a:pt x="5179942" y="133062"/>
                  </a:lnTo>
                  <a:lnTo>
                    <a:pt x="5161672" y="89766"/>
                  </a:lnTo>
                  <a:lnTo>
                    <a:pt x="5133332" y="53085"/>
                  </a:lnTo>
                  <a:lnTo>
                    <a:pt x="5096650" y="24745"/>
                  </a:lnTo>
                  <a:lnTo>
                    <a:pt x="5053354" y="6474"/>
                  </a:lnTo>
                  <a:lnTo>
                    <a:pt x="500517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55934" y="1447800"/>
              <a:ext cx="5186680" cy="4088129"/>
            </a:xfrm>
            <a:custGeom>
              <a:avLst/>
              <a:gdLst/>
              <a:ahLst/>
              <a:cxnLst/>
              <a:rect l="l" t="t" r="r" b="b"/>
              <a:pathLst>
                <a:path w="5186680" h="4088129">
                  <a:moveTo>
                    <a:pt x="2259066" y="181243"/>
                  </a:moveTo>
                  <a:lnTo>
                    <a:pt x="2265540" y="133062"/>
                  </a:lnTo>
                  <a:lnTo>
                    <a:pt x="2283811" y="89766"/>
                  </a:lnTo>
                  <a:lnTo>
                    <a:pt x="2312151" y="53085"/>
                  </a:lnTo>
                  <a:lnTo>
                    <a:pt x="2348832" y="24745"/>
                  </a:lnTo>
                  <a:lnTo>
                    <a:pt x="2392127" y="6474"/>
                  </a:lnTo>
                  <a:lnTo>
                    <a:pt x="2440309" y="0"/>
                  </a:lnTo>
                  <a:lnTo>
                    <a:pt x="2746957" y="0"/>
                  </a:lnTo>
                  <a:lnTo>
                    <a:pt x="3478795" y="0"/>
                  </a:lnTo>
                  <a:lnTo>
                    <a:pt x="5005173" y="0"/>
                  </a:lnTo>
                  <a:lnTo>
                    <a:pt x="5053354" y="6474"/>
                  </a:lnTo>
                  <a:lnTo>
                    <a:pt x="5096650" y="24745"/>
                  </a:lnTo>
                  <a:lnTo>
                    <a:pt x="5133331" y="53085"/>
                  </a:lnTo>
                  <a:lnTo>
                    <a:pt x="5161671" y="89766"/>
                  </a:lnTo>
                  <a:lnTo>
                    <a:pt x="5179941" y="133062"/>
                  </a:lnTo>
                  <a:lnTo>
                    <a:pt x="5186416" y="181243"/>
                  </a:lnTo>
                  <a:lnTo>
                    <a:pt x="5186416" y="634337"/>
                  </a:lnTo>
                  <a:lnTo>
                    <a:pt x="5186416" y="906197"/>
                  </a:lnTo>
                  <a:lnTo>
                    <a:pt x="5179941" y="954375"/>
                  </a:lnTo>
                  <a:lnTo>
                    <a:pt x="5161671" y="997671"/>
                  </a:lnTo>
                  <a:lnTo>
                    <a:pt x="5133331" y="1034352"/>
                  </a:lnTo>
                  <a:lnTo>
                    <a:pt x="5096650" y="1062692"/>
                  </a:lnTo>
                  <a:lnTo>
                    <a:pt x="5053354" y="1080963"/>
                  </a:lnTo>
                  <a:lnTo>
                    <a:pt x="5005173" y="1087438"/>
                  </a:lnTo>
                  <a:lnTo>
                    <a:pt x="3478795" y="1087438"/>
                  </a:lnTo>
                  <a:lnTo>
                    <a:pt x="0" y="4087811"/>
                  </a:lnTo>
                  <a:lnTo>
                    <a:pt x="2746957" y="1087438"/>
                  </a:lnTo>
                  <a:lnTo>
                    <a:pt x="2440309" y="1087438"/>
                  </a:lnTo>
                  <a:lnTo>
                    <a:pt x="2392127" y="1080963"/>
                  </a:lnTo>
                  <a:lnTo>
                    <a:pt x="2348832" y="1062692"/>
                  </a:lnTo>
                  <a:lnTo>
                    <a:pt x="2312151" y="1034352"/>
                  </a:lnTo>
                  <a:lnTo>
                    <a:pt x="2283811" y="997671"/>
                  </a:lnTo>
                  <a:lnTo>
                    <a:pt x="2265540" y="954375"/>
                  </a:lnTo>
                  <a:lnTo>
                    <a:pt x="2259066" y="906194"/>
                  </a:lnTo>
                  <a:lnTo>
                    <a:pt x="2259066" y="634337"/>
                  </a:lnTo>
                  <a:lnTo>
                    <a:pt x="2259066" y="18124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846823" y="1444244"/>
            <a:ext cx="2620010" cy="68389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</a:pPr>
            <a:r>
              <a:rPr dirty="0" sz="2400" spc="-5">
                <a:latin typeface="Times New Roman"/>
                <a:cs typeface="Times New Roman"/>
              </a:rPr>
              <a:t>Next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statement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executed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0" name="object 10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004" y="356615"/>
            <a:ext cx="525843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Exception-Handling</a:t>
            </a:r>
            <a:r>
              <a:rPr dirty="0" spc="-55"/>
              <a:t> </a:t>
            </a:r>
            <a:r>
              <a:rPr dirty="0" spc="-1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9814" y="976421"/>
            <a:ext cx="4698365" cy="3426460"/>
          </a:xfrm>
          <a:prstGeom prst="rect">
            <a:avLst/>
          </a:prstGeom>
        </p:spPr>
        <p:txBody>
          <a:bodyPr wrap="square" lIns="0" tIns="19494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3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dirty="0" sz="2800" spc="-5">
                <a:latin typeface="Calibri"/>
                <a:cs typeface="Calibri"/>
              </a:rPr>
              <a:t>Fix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using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 if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statement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import</a:t>
            </a:r>
            <a:r>
              <a:rPr dirty="0" sz="2200" spc="-3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java.util.*;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public 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class</a:t>
            </a:r>
            <a:r>
              <a:rPr dirty="0" sz="2200" spc="-1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2B91AF"/>
                </a:solidFill>
                <a:latin typeface="Calibri"/>
                <a:cs typeface="Calibri"/>
              </a:rPr>
              <a:t>QuotientWithIf</a:t>
            </a:r>
            <a:r>
              <a:rPr dirty="0" sz="2200" spc="-10" b="1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</a:pP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void</a:t>
            </a:r>
            <a:r>
              <a:rPr dirty="0" sz="2200" spc="-1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main(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2200" spc="-5" b="1">
                <a:latin typeface="Calibri"/>
                <a:cs typeface="Calibri"/>
              </a:rPr>
              <a:t>[] </a:t>
            </a:r>
            <a:r>
              <a:rPr dirty="0" sz="2200" spc="-10" b="1">
                <a:solidFill>
                  <a:srgbClr val="808080"/>
                </a:solidFill>
                <a:latin typeface="Calibri"/>
                <a:cs typeface="Calibri"/>
              </a:rPr>
              <a:t>arg</a:t>
            </a:r>
            <a:r>
              <a:rPr dirty="0" sz="2200" spc="-10" b="1">
                <a:latin typeface="Calibri"/>
                <a:cs typeface="Calibri"/>
              </a:rPr>
              <a:t>)</a:t>
            </a:r>
            <a:r>
              <a:rPr dirty="0" sz="2200" spc="-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459"/>
              </a:spcBef>
            </a:pP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…</a:t>
            </a:r>
            <a:endParaRPr sz="22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359"/>
              </a:spcBef>
            </a:pPr>
            <a:r>
              <a:rPr dirty="0" sz="2200" b="1">
                <a:solidFill>
                  <a:srgbClr val="008000"/>
                </a:solidFill>
                <a:latin typeface="Calibri"/>
                <a:cs typeface="Calibri"/>
              </a:rPr>
              <a:t>//</a:t>
            </a:r>
            <a:r>
              <a:rPr dirty="0" sz="2200" spc="-2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008000"/>
                </a:solidFill>
                <a:latin typeface="Calibri"/>
                <a:cs typeface="Calibri"/>
              </a:rPr>
              <a:t>if</a:t>
            </a:r>
            <a:r>
              <a:rPr dirty="0" sz="2200" spc="-2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008000"/>
                </a:solidFill>
                <a:latin typeface="Calibri"/>
                <a:cs typeface="Calibri"/>
              </a:rPr>
              <a:t>statement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dirty="0" sz="2200" b="1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2200" b="1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Trace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 spc="-30"/>
              <a:t>Program</a:t>
            </a:r>
            <a:r>
              <a:rPr dirty="0" spc="-25"/>
              <a:t> </a:t>
            </a:r>
            <a:r>
              <a:rPr dirty="0" spc="-15"/>
              <a:t>Execution</a:t>
            </a:r>
          </a:p>
        </p:txBody>
      </p:sp>
      <p:sp>
        <p:nvSpPr>
          <p:cNvPr id="3" name="object 3"/>
          <p:cNvSpPr/>
          <p:nvPr/>
        </p:nvSpPr>
        <p:spPr>
          <a:xfrm>
            <a:off x="396240" y="2128519"/>
            <a:ext cx="1981200" cy="279400"/>
          </a:xfrm>
          <a:custGeom>
            <a:avLst/>
            <a:gdLst/>
            <a:ahLst/>
            <a:cxnLst/>
            <a:rect l="l" t="t" r="r" b="b"/>
            <a:pathLst>
              <a:path w="1981200" h="279400">
                <a:moveTo>
                  <a:pt x="1981200" y="0"/>
                </a:moveTo>
                <a:lnTo>
                  <a:pt x="304800" y="0"/>
                </a:lnTo>
                <a:lnTo>
                  <a:pt x="0" y="0"/>
                </a:lnTo>
                <a:lnTo>
                  <a:pt x="0" y="279400"/>
                </a:lnTo>
                <a:lnTo>
                  <a:pt x="304800" y="279400"/>
                </a:lnTo>
                <a:lnTo>
                  <a:pt x="1981200" y="279400"/>
                </a:lnTo>
                <a:lnTo>
                  <a:pt x="1981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pc="-5"/>
              <a:t>try</a:t>
            </a:r>
            <a:r>
              <a:rPr dirty="0" spc="-70"/>
              <a:t> </a:t>
            </a:r>
            <a:r>
              <a:rPr dirty="0"/>
              <a:t>{</a:t>
            </a:r>
          </a:p>
          <a:p>
            <a:pPr marL="317500">
              <a:lnSpc>
                <a:spcPct val="100000"/>
              </a:lnSpc>
              <a:spcBef>
                <a:spcPts val="290"/>
              </a:spcBef>
            </a:pPr>
            <a:r>
              <a:rPr dirty="0" spc="-5"/>
              <a:t>statement1;</a:t>
            </a:r>
          </a:p>
          <a:p>
            <a:pPr marL="317500" marR="1376045">
              <a:lnSpc>
                <a:spcPct val="112000"/>
              </a:lnSpc>
              <a:spcBef>
                <a:spcPts val="25"/>
              </a:spcBef>
            </a:pPr>
            <a:r>
              <a:rPr dirty="0" spc="-5"/>
              <a:t>statement2;  statement3;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}</a:t>
            </a:r>
          </a:p>
          <a:p>
            <a:pPr marL="317500" marR="5080" indent="-304800">
              <a:lnSpc>
                <a:spcPts val="2710"/>
              </a:lnSpc>
              <a:spcBef>
                <a:spcPts val="120"/>
              </a:spcBef>
            </a:pPr>
            <a:r>
              <a:rPr dirty="0" spc="-5"/>
              <a:t>catch(Exception1 ex) </a:t>
            </a:r>
            <a:r>
              <a:rPr dirty="0"/>
              <a:t>{ </a:t>
            </a:r>
            <a:r>
              <a:rPr dirty="0" spc="-1195"/>
              <a:t> </a:t>
            </a:r>
            <a:r>
              <a:rPr dirty="0" spc="-5"/>
              <a:t>handling</a:t>
            </a:r>
            <a:r>
              <a:rPr dirty="0" spc="-20"/>
              <a:t> </a:t>
            </a:r>
            <a:r>
              <a:rPr dirty="0" spc="-5"/>
              <a:t>ex;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/>
              <a:t>}</a:t>
            </a:r>
          </a:p>
          <a:p>
            <a:pPr marL="317500" marR="614045" indent="-304800">
              <a:lnSpc>
                <a:spcPct val="108000"/>
              </a:lnSpc>
              <a:spcBef>
                <a:spcPts val="120"/>
              </a:spcBef>
            </a:pPr>
            <a:r>
              <a:rPr dirty="0" spc="-5"/>
              <a:t>finally </a:t>
            </a:r>
            <a:r>
              <a:rPr dirty="0"/>
              <a:t>{ </a:t>
            </a:r>
            <a:r>
              <a:rPr dirty="0" spc="5"/>
              <a:t> </a:t>
            </a:r>
            <a:r>
              <a:rPr dirty="0" spc="-5"/>
              <a:t>finalStatements</a:t>
            </a:r>
            <a:r>
              <a:rPr dirty="0"/>
              <a:t>;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/>
          </a:p>
          <a:p>
            <a:pPr marL="12700">
              <a:lnSpc>
                <a:spcPct val="100000"/>
              </a:lnSpc>
            </a:pPr>
            <a:r>
              <a:rPr dirty="0" spc="-5"/>
              <a:t>Next</a:t>
            </a:r>
            <a:r>
              <a:rPr dirty="0" spc="-70"/>
              <a:t> </a:t>
            </a:r>
            <a:r>
              <a:rPr dirty="0" spc="-5"/>
              <a:t>statement;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884458" y="1365250"/>
            <a:ext cx="6037580" cy="1155700"/>
            <a:chOff x="2884458" y="1365250"/>
            <a:chExt cx="6037580" cy="1155700"/>
          </a:xfrm>
        </p:grpSpPr>
        <p:sp>
          <p:nvSpPr>
            <p:cNvPr id="6" name="object 6"/>
            <p:cNvSpPr/>
            <p:nvPr/>
          </p:nvSpPr>
          <p:spPr>
            <a:xfrm>
              <a:off x="2890808" y="1371600"/>
              <a:ext cx="6024880" cy="1143000"/>
            </a:xfrm>
            <a:custGeom>
              <a:avLst/>
              <a:gdLst/>
              <a:ahLst/>
              <a:cxnLst/>
              <a:rect l="l" t="t" r="r" b="b"/>
              <a:pathLst>
                <a:path w="6024880" h="1143000">
                  <a:moveTo>
                    <a:pt x="6024591" y="952494"/>
                  </a:moveTo>
                  <a:lnTo>
                    <a:pt x="2824191" y="952494"/>
                  </a:lnTo>
                  <a:lnTo>
                    <a:pt x="2829223" y="996176"/>
                  </a:lnTo>
                  <a:lnTo>
                    <a:pt x="2843554" y="1036274"/>
                  </a:lnTo>
                  <a:lnTo>
                    <a:pt x="2866043" y="1071646"/>
                  </a:lnTo>
                  <a:lnTo>
                    <a:pt x="2895545" y="1101148"/>
                  </a:lnTo>
                  <a:lnTo>
                    <a:pt x="2930917" y="1123636"/>
                  </a:lnTo>
                  <a:lnTo>
                    <a:pt x="2971015" y="1137968"/>
                  </a:lnTo>
                  <a:lnTo>
                    <a:pt x="3014696" y="1143000"/>
                  </a:lnTo>
                  <a:lnTo>
                    <a:pt x="5834086" y="1143000"/>
                  </a:lnTo>
                  <a:lnTo>
                    <a:pt x="5877767" y="1137968"/>
                  </a:lnTo>
                  <a:lnTo>
                    <a:pt x="5917865" y="1123636"/>
                  </a:lnTo>
                  <a:lnTo>
                    <a:pt x="5953237" y="1101148"/>
                  </a:lnTo>
                  <a:lnTo>
                    <a:pt x="5982739" y="1071646"/>
                  </a:lnTo>
                  <a:lnTo>
                    <a:pt x="6005228" y="1036274"/>
                  </a:lnTo>
                  <a:lnTo>
                    <a:pt x="6019560" y="996176"/>
                  </a:lnTo>
                  <a:lnTo>
                    <a:pt x="6024591" y="952494"/>
                  </a:lnTo>
                  <a:close/>
                </a:path>
                <a:path w="6024880" h="1143000">
                  <a:moveTo>
                    <a:pt x="5834086" y="0"/>
                  </a:moveTo>
                  <a:lnTo>
                    <a:pt x="3014696" y="0"/>
                  </a:lnTo>
                  <a:lnTo>
                    <a:pt x="2971015" y="5031"/>
                  </a:lnTo>
                  <a:lnTo>
                    <a:pt x="2930917" y="19363"/>
                  </a:lnTo>
                  <a:lnTo>
                    <a:pt x="2895545" y="41851"/>
                  </a:lnTo>
                  <a:lnTo>
                    <a:pt x="2866043" y="71353"/>
                  </a:lnTo>
                  <a:lnTo>
                    <a:pt x="2843554" y="106725"/>
                  </a:lnTo>
                  <a:lnTo>
                    <a:pt x="2829223" y="146823"/>
                  </a:lnTo>
                  <a:lnTo>
                    <a:pt x="2824191" y="190505"/>
                  </a:lnTo>
                  <a:lnTo>
                    <a:pt x="2824191" y="666751"/>
                  </a:lnTo>
                  <a:lnTo>
                    <a:pt x="0" y="827086"/>
                  </a:lnTo>
                  <a:lnTo>
                    <a:pt x="2824191" y="952501"/>
                  </a:lnTo>
                  <a:lnTo>
                    <a:pt x="6024591" y="952494"/>
                  </a:lnTo>
                  <a:lnTo>
                    <a:pt x="6024591" y="190505"/>
                  </a:lnTo>
                  <a:lnTo>
                    <a:pt x="6019560" y="146823"/>
                  </a:lnTo>
                  <a:lnTo>
                    <a:pt x="6005228" y="106725"/>
                  </a:lnTo>
                  <a:lnTo>
                    <a:pt x="5982739" y="71353"/>
                  </a:lnTo>
                  <a:lnTo>
                    <a:pt x="5953237" y="41851"/>
                  </a:lnTo>
                  <a:lnTo>
                    <a:pt x="5917865" y="19363"/>
                  </a:lnTo>
                  <a:lnTo>
                    <a:pt x="5877767" y="5031"/>
                  </a:lnTo>
                  <a:lnTo>
                    <a:pt x="583408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90808" y="1371600"/>
              <a:ext cx="6024880" cy="1143000"/>
            </a:xfrm>
            <a:custGeom>
              <a:avLst/>
              <a:gdLst/>
              <a:ahLst/>
              <a:cxnLst/>
              <a:rect l="l" t="t" r="r" b="b"/>
              <a:pathLst>
                <a:path w="6024880" h="1143000">
                  <a:moveTo>
                    <a:pt x="2824192" y="190505"/>
                  </a:moveTo>
                  <a:lnTo>
                    <a:pt x="2829223" y="146824"/>
                  </a:lnTo>
                  <a:lnTo>
                    <a:pt x="2843555" y="106725"/>
                  </a:lnTo>
                  <a:lnTo>
                    <a:pt x="2866043" y="71353"/>
                  </a:lnTo>
                  <a:lnTo>
                    <a:pt x="2895545" y="41851"/>
                  </a:lnTo>
                  <a:lnTo>
                    <a:pt x="2930917" y="19363"/>
                  </a:lnTo>
                  <a:lnTo>
                    <a:pt x="2971015" y="5031"/>
                  </a:lnTo>
                  <a:lnTo>
                    <a:pt x="3014697" y="0"/>
                  </a:lnTo>
                  <a:lnTo>
                    <a:pt x="3357592" y="0"/>
                  </a:lnTo>
                  <a:lnTo>
                    <a:pt x="4157692" y="0"/>
                  </a:lnTo>
                  <a:lnTo>
                    <a:pt x="5834087" y="0"/>
                  </a:lnTo>
                  <a:lnTo>
                    <a:pt x="5877768" y="5031"/>
                  </a:lnTo>
                  <a:lnTo>
                    <a:pt x="5917866" y="19363"/>
                  </a:lnTo>
                  <a:lnTo>
                    <a:pt x="5953238" y="41851"/>
                  </a:lnTo>
                  <a:lnTo>
                    <a:pt x="5982740" y="71353"/>
                  </a:lnTo>
                  <a:lnTo>
                    <a:pt x="6005228" y="106725"/>
                  </a:lnTo>
                  <a:lnTo>
                    <a:pt x="6019560" y="146824"/>
                  </a:lnTo>
                  <a:lnTo>
                    <a:pt x="6024592" y="190505"/>
                  </a:lnTo>
                  <a:lnTo>
                    <a:pt x="6024592" y="666750"/>
                  </a:lnTo>
                  <a:lnTo>
                    <a:pt x="6024592" y="952501"/>
                  </a:lnTo>
                  <a:lnTo>
                    <a:pt x="6019560" y="996175"/>
                  </a:lnTo>
                  <a:lnTo>
                    <a:pt x="6005228" y="1036274"/>
                  </a:lnTo>
                  <a:lnTo>
                    <a:pt x="5982740" y="1071646"/>
                  </a:lnTo>
                  <a:lnTo>
                    <a:pt x="5953238" y="1101148"/>
                  </a:lnTo>
                  <a:lnTo>
                    <a:pt x="5917866" y="1123636"/>
                  </a:lnTo>
                  <a:lnTo>
                    <a:pt x="5877768" y="1137968"/>
                  </a:lnTo>
                  <a:lnTo>
                    <a:pt x="5834087" y="1143000"/>
                  </a:lnTo>
                  <a:lnTo>
                    <a:pt x="4157692" y="1143000"/>
                  </a:lnTo>
                  <a:lnTo>
                    <a:pt x="3357592" y="1143000"/>
                  </a:lnTo>
                  <a:lnTo>
                    <a:pt x="3014697" y="1143000"/>
                  </a:lnTo>
                  <a:lnTo>
                    <a:pt x="2971015" y="1137968"/>
                  </a:lnTo>
                  <a:lnTo>
                    <a:pt x="2930917" y="1123636"/>
                  </a:lnTo>
                  <a:lnTo>
                    <a:pt x="2895545" y="1101148"/>
                  </a:lnTo>
                  <a:lnTo>
                    <a:pt x="2866043" y="1071646"/>
                  </a:lnTo>
                  <a:lnTo>
                    <a:pt x="2843555" y="1036274"/>
                  </a:lnTo>
                  <a:lnTo>
                    <a:pt x="2829223" y="996175"/>
                  </a:lnTo>
                  <a:lnTo>
                    <a:pt x="2824192" y="952494"/>
                  </a:lnTo>
                  <a:lnTo>
                    <a:pt x="0" y="827086"/>
                  </a:lnTo>
                  <a:lnTo>
                    <a:pt x="2824192" y="666750"/>
                  </a:lnTo>
                  <a:lnTo>
                    <a:pt x="2824192" y="19050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849537" y="1371091"/>
            <a:ext cx="2681605" cy="97663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algn="just" marL="12700" marR="5080">
              <a:lnSpc>
                <a:spcPts val="2300"/>
              </a:lnSpc>
              <a:spcBef>
                <a:spcPts val="660"/>
              </a:spcBef>
            </a:pPr>
            <a:r>
              <a:rPr dirty="0" sz="2400">
                <a:latin typeface="Times New Roman"/>
                <a:cs typeface="Times New Roman"/>
              </a:rPr>
              <a:t>Suppose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exception </a:t>
            </a:r>
            <a:r>
              <a:rPr dirty="0" sz="2400" spc="-5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type Exception1 is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thrown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statement2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0" name="object 10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Trace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 spc="-30"/>
              <a:t>Program</a:t>
            </a:r>
            <a:r>
              <a:rPr dirty="0" spc="-25"/>
              <a:t> </a:t>
            </a:r>
            <a:r>
              <a:rPr dirty="0" spc="-15"/>
              <a:t>Execution</a:t>
            </a:r>
          </a:p>
        </p:txBody>
      </p:sp>
      <p:sp>
        <p:nvSpPr>
          <p:cNvPr id="3" name="object 3"/>
          <p:cNvSpPr/>
          <p:nvPr/>
        </p:nvSpPr>
        <p:spPr>
          <a:xfrm>
            <a:off x="396240" y="3144520"/>
            <a:ext cx="3200400" cy="279400"/>
          </a:xfrm>
          <a:custGeom>
            <a:avLst/>
            <a:gdLst/>
            <a:ahLst/>
            <a:cxnLst/>
            <a:rect l="l" t="t" r="r" b="b"/>
            <a:pathLst>
              <a:path w="3200400" h="279400">
                <a:moveTo>
                  <a:pt x="3200400" y="0"/>
                </a:moveTo>
                <a:lnTo>
                  <a:pt x="0" y="0"/>
                </a:lnTo>
                <a:lnTo>
                  <a:pt x="0" y="279400"/>
                </a:lnTo>
                <a:lnTo>
                  <a:pt x="3200400" y="279400"/>
                </a:lnTo>
                <a:lnTo>
                  <a:pt x="32004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83540" y="1342644"/>
            <a:ext cx="3378835" cy="445770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2000" spc="-5" b="1">
                <a:latin typeface="Courier New"/>
                <a:cs typeface="Courier New"/>
              </a:rPr>
              <a:t>try</a:t>
            </a:r>
            <a:r>
              <a:rPr dirty="0" sz="2000" spc="-7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290"/>
              </a:spcBef>
            </a:pPr>
            <a:r>
              <a:rPr dirty="0" sz="2000" spc="-5" b="1">
                <a:latin typeface="Courier New"/>
                <a:cs typeface="Courier New"/>
              </a:rPr>
              <a:t>statement1;</a:t>
            </a:r>
            <a:endParaRPr sz="2000">
              <a:latin typeface="Courier New"/>
              <a:cs typeface="Courier New"/>
            </a:endParaRPr>
          </a:p>
          <a:p>
            <a:pPr marL="317500" marR="1376680">
              <a:lnSpc>
                <a:spcPct val="112000"/>
              </a:lnSpc>
              <a:spcBef>
                <a:spcPts val="25"/>
              </a:spcBef>
            </a:pPr>
            <a:r>
              <a:rPr dirty="0" sz="2000" spc="-5" b="1">
                <a:latin typeface="Courier New"/>
                <a:cs typeface="Courier New"/>
              </a:rPr>
              <a:t>statement2;  statement3;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317500" marR="5080" indent="-304800">
              <a:lnSpc>
                <a:spcPts val="2710"/>
              </a:lnSpc>
              <a:spcBef>
                <a:spcPts val="120"/>
              </a:spcBef>
            </a:pPr>
            <a:r>
              <a:rPr dirty="0" sz="2000" spc="-5" b="1">
                <a:latin typeface="Courier New"/>
                <a:cs typeface="Courier New"/>
              </a:rPr>
              <a:t>catch(Exception1 ex) </a:t>
            </a:r>
            <a:r>
              <a:rPr dirty="0" sz="2000" b="1">
                <a:latin typeface="Courier New"/>
                <a:cs typeface="Courier New"/>
              </a:rPr>
              <a:t>{ </a:t>
            </a:r>
            <a:r>
              <a:rPr dirty="0" sz="2000" spc="-119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handling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ex;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317500" marR="615315" indent="-304800">
              <a:lnSpc>
                <a:spcPct val="108000"/>
              </a:lnSpc>
              <a:spcBef>
                <a:spcPts val="120"/>
              </a:spcBef>
            </a:pPr>
            <a:r>
              <a:rPr dirty="0" sz="2000" spc="-5" b="1">
                <a:latin typeface="Courier New"/>
                <a:cs typeface="Courier New"/>
              </a:rPr>
              <a:t>finally </a:t>
            </a:r>
            <a:r>
              <a:rPr dirty="0" sz="2000" b="1">
                <a:latin typeface="Courier New"/>
                <a:cs typeface="Courier New"/>
              </a:rPr>
              <a:t>{ </a:t>
            </a:r>
            <a:r>
              <a:rPr dirty="0" sz="2000" spc="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finalStatements</a:t>
            </a:r>
            <a:r>
              <a:rPr dirty="0" sz="2000" b="1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Next</a:t>
            </a:r>
            <a:r>
              <a:rPr dirty="0" sz="2000" spc="-7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statement;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99473" y="1365250"/>
            <a:ext cx="5705475" cy="1885950"/>
            <a:chOff x="3399473" y="1365250"/>
            <a:chExt cx="5705475" cy="1885950"/>
          </a:xfrm>
        </p:grpSpPr>
        <p:sp>
          <p:nvSpPr>
            <p:cNvPr id="6" name="object 6"/>
            <p:cNvSpPr/>
            <p:nvPr/>
          </p:nvSpPr>
          <p:spPr>
            <a:xfrm>
              <a:off x="3405823" y="1371600"/>
              <a:ext cx="5692775" cy="1873250"/>
            </a:xfrm>
            <a:custGeom>
              <a:avLst/>
              <a:gdLst/>
              <a:ahLst/>
              <a:cxnLst/>
              <a:rect l="l" t="t" r="r" b="b"/>
              <a:pathLst>
                <a:path w="5692775" h="1873250">
                  <a:moveTo>
                    <a:pt x="5501951" y="0"/>
                  </a:moveTo>
                  <a:lnTo>
                    <a:pt x="2682561" y="0"/>
                  </a:lnTo>
                  <a:lnTo>
                    <a:pt x="2638880" y="5031"/>
                  </a:lnTo>
                  <a:lnTo>
                    <a:pt x="2598781" y="19363"/>
                  </a:lnTo>
                  <a:lnTo>
                    <a:pt x="2563410" y="41851"/>
                  </a:lnTo>
                  <a:lnTo>
                    <a:pt x="2533908" y="71353"/>
                  </a:lnTo>
                  <a:lnTo>
                    <a:pt x="2511419" y="106725"/>
                  </a:lnTo>
                  <a:lnTo>
                    <a:pt x="2497087" y="146823"/>
                  </a:lnTo>
                  <a:lnTo>
                    <a:pt x="2492056" y="190505"/>
                  </a:lnTo>
                  <a:lnTo>
                    <a:pt x="2492056" y="666751"/>
                  </a:lnTo>
                  <a:lnTo>
                    <a:pt x="0" y="1873055"/>
                  </a:lnTo>
                  <a:lnTo>
                    <a:pt x="2492056" y="952494"/>
                  </a:lnTo>
                  <a:lnTo>
                    <a:pt x="5692456" y="952494"/>
                  </a:lnTo>
                  <a:lnTo>
                    <a:pt x="5692456" y="190505"/>
                  </a:lnTo>
                  <a:lnTo>
                    <a:pt x="5687424" y="146823"/>
                  </a:lnTo>
                  <a:lnTo>
                    <a:pt x="5673093" y="106725"/>
                  </a:lnTo>
                  <a:lnTo>
                    <a:pt x="5650604" y="71353"/>
                  </a:lnTo>
                  <a:lnTo>
                    <a:pt x="5621102" y="41851"/>
                  </a:lnTo>
                  <a:lnTo>
                    <a:pt x="5585730" y="19363"/>
                  </a:lnTo>
                  <a:lnTo>
                    <a:pt x="5545632" y="5031"/>
                  </a:lnTo>
                  <a:lnTo>
                    <a:pt x="5501951" y="0"/>
                  </a:lnTo>
                  <a:close/>
                </a:path>
                <a:path w="5692775" h="1873250">
                  <a:moveTo>
                    <a:pt x="5692456" y="952494"/>
                  </a:moveTo>
                  <a:lnTo>
                    <a:pt x="2492056" y="952494"/>
                  </a:lnTo>
                  <a:lnTo>
                    <a:pt x="2497087" y="996176"/>
                  </a:lnTo>
                  <a:lnTo>
                    <a:pt x="2511419" y="1036274"/>
                  </a:lnTo>
                  <a:lnTo>
                    <a:pt x="2533908" y="1071646"/>
                  </a:lnTo>
                  <a:lnTo>
                    <a:pt x="2563410" y="1101148"/>
                  </a:lnTo>
                  <a:lnTo>
                    <a:pt x="2598781" y="1123636"/>
                  </a:lnTo>
                  <a:lnTo>
                    <a:pt x="2638880" y="1137968"/>
                  </a:lnTo>
                  <a:lnTo>
                    <a:pt x="2682561" y="1143000"/>
                  </a:lnTo>
                  <a:lnTo>
                    <a:pt x="5501951" y="1143000"/>
                  </a:lnTo>
                  <a:lnTo>
                    <a:pt x="5545632" y="1137968"/>
                  </a:lnTo>
                  <a:lnTo>
                    <a:pt x="5585730" y="1123636"/>
                  </a:lnTo>
                  <a:lnTo>
                    <a:pt x="5621102" y="1101148"/>
                  </a:lnTo>
                  <a:lnTo>
                    <a:pt x="5650604" y="1071646"/>
                  </a:lnTo>
                  <a:lnTo>
                    <a:pt x="5673093" y="1036274"/>
                  </a:lnTo>
                  <a:lnTo>
                    <a:pt x="5687424" y="996176"/>
                  </a:lnTo>
                  <a:lnTo>
                    <a:pt x="5692456" y="95249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05823" y="1371600"/>
              <a:ext cx="5692775" cy="1873250"/>
            </a:xfrm>
            <a:custGeom>
              <a:avLst/>
              <a:gdLst/>
              <a:ahLst/>
              <a:cxnLst/>
              <a:rect l="l" t="t" r="r" b="b"/>
              <a:pathLst>
                <a:path w="5692775" h="1873250">
                  <a:moveTo>
                    <a:pt x="2492056" y="190505"/>
                  </a:moveTo>
                  <a:lnTo>
                    <a:pt x="2497087" y="146824"/>
                  </a:lnTo>
                  <a:lnTo>
                    <a:pt x="2511419" y="106725"/>
                  </a:lnTo>
                  <a:lnTo>
                    <a:pt x="2533907" y="71353"/>
                  </a:lnTo>
                  <a:lnTo>
                    <a:pt x="2563409" y="41851"/>
                  </a:lnTo>
                  <a:lnTo>
                    <a:pt x="2598781" y="19363"/>
                  </a:lnTo>
                  <a:lnTo>
                    <a:pt x="2638879" y="5031"/>
                  </a:lnTo>
                  <a:lnTo>
                    <a:pt x="2682561" y="0"/>
                  </a:lnTo>
                  <a:lnTo>
                    <a:pt x="3025456" y="0"/>
                  </a:lnTo>
                  <a:lnTo>
                    <a:pt x="3825556" y="0"/>
                  </a:lnTo>
                  <a:lnTo>
                    <a:pt x="5501951" y="0"/>
                  </a:lnTo>
                  <a:lnTo>
                    <a:pt x="5545632" y="5031"/>
                  </a:lnTo>
                  <a:lnTo>
                    <a:pt x="5585730" y="19363"/>
                  </a:lnTo>
                  <a:lnTo>
                    <a:pt x="5621102" y="41851"/>
                  </a:lnTo>
                  <a:lnTo>
                    <a:pt x="5650604" y="71353"/>
                  </a:lnTo>
                  <a:lnTo>
                    <a:pt x="5673092" y="106725"/>
                  </a:lnTo>
                  <a:lnTo>
                    <a:pt x="5687424" y="146824"/>
                  </a:lnTo>
                  <a:lnTo>
                    <a:pt x="5692456" y="190505"/>
                  </a:lnTo>
                  <a:lnTo>
                    <a:pt x="5692456" y="666750"/>
                  </a:lnTo>
                  <a:lnTo>
                    <a:pt x="5692456" y="952501"/>
                  </a:lnTo>
                  <a:lnTo>
                    <a:pt x="5687424" y="996175"/>
                  </a:lnTo>
                  <a:lnTo>
                    <a:pt x="5673092" y="1036274"/>
                  </a:lnTo>
                  <a:lnTo>
                    <a:pt x="5650604" y="1071646"/>
                  </a:lnTo>
                  <a:lnTo>
                    <a:pt x="5621102" y="1101148"/>
                  </a:lnTo>
                  <a:lnTo>
                    <a:pt x="5585730" y="1123636"/>
                  </a:lnTo>
                  <a:lnTo>
                    <a:pt x="5545632" y="1137968"/>
                  </a:lnTo>
                  <a:lnTo>
                    <a:pt x="5501951" y="1143000"/>
                  </a:lnTo>
                  <a:lnTo>
                    <a:pt x="3825556" y="1143000"/>
                  </a:lnTo>
                  <a:lnTo>
                    <a:pt x="3025456" y="1143000"/>
                  </a:lnTo>
                  <a:lnTo>
                    <a:pt x="2682561" y="1143000"/>
                  </a:lnTo>
                  <a:lnTo>
                    <a:pt x="2638879" y="1137968"/>
                  </a:lnTo>
                  <a:lnTo>
                    <a:pt x="2598781" y="1123636"/>
                  </a:lnTo>
                  <a:lnTo>
                    <a:pt x="2563409" y="1101148"/>
                  </a:lnTo>
                  <a:lnTo>
                    <a:pt x="2533907" y="1071646"/>
                  </a:lnTo>
                  <a:lnTo>
                    <a:pt x="2511419" y="1036274"/>
                  </a:lnTo>
                  <a:lnTo>
                    <a:pt x="2497087" y="996175"/>
                  </a:lnTo>
                  <a:lnTo>
                    <a:pt x="2492056" y="952494"/>
                  </a:lnTo>
                  <a:lnTo>
                    <a:pt x="0" y="1873055"/>
                  </a:lnTo>
                  <a:lnTo>
                    <a:pt x="2492056" y="666750"/>
                  </a:lnTo>
                  <a:lnTo>
                    <a:pt x="2492056" y="19050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032417" y="1371091"/>
            <a:ext cx="2036445" cy="68389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</a:pP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exception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handled.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0" name="object 10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Trace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 spc="-30"/>
              <a:t>Program</a:t>
            </a:r>
            <a:r>
              <a:rPr dirty="0" spc="-25"/>
              <a:t> </a:t>
            </a:r>
            <a:r>
              <a:rPr dirty="0" spc="-15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42644"/>
            <a:ext cx="3378200" cy="275336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2000" spc="-5" b="1">
                <a:latin typeface="Courier New"/>
                <a:cs typeface="Courier New"/>
              </a:rPr>
              <a:t>try</a:t>
            </a:r>
            <a:r>
              <a:rPr dirty="0" sz="2000" spc="-7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290"/>
              </a:spcBef>
            </a:pPr>
            <a:r>
              <a:rPr dirty="0" sz="2000" spc="-5" b="1">
                <a:latin typeface="Courier New"/>
                <a:cs typeface="Courier New"/>
              </a:rPr>
              <a:t>statement1;</a:t>
            </a:r>
            <a:endParaRPr sz="2000">
              <a:latin typeface="Courier New"/>
              <a:cs typeface="Courier New"/>
            </a:endParaRPr>
          </a:p>
          <a:p>
            <a:pPr marL="317500" marR="1376045">
              <a:lnSpc>
                <a:spcPct val="112000"/>
              </a:lnSpc>
              <a:spcBef>
                <a:spcPts val="25"/>
              </a:spcBef>
            </a:pPr>
            <a:r>
              <a:rPr dirty="0" sz="2000" spc="-5" b="1">
                <a:latin typeface="Courier New"/>
                <a:cs typeface="Courier New"/>
              </a:rPr>
              <a:t>statement2;  statement3;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317500" marR="5080" indent="-304800">
              <a:lnSpc>
                <a:spcPts val="2710"/>
              </a:lnSpc>
              <a:spcBef>
                <a:spcPts val="120"/>
              </a:spcBef>
            </a:pPr>
            <a:r>
              <a:rPr dirty="0" sz="2000" spc="-5" b="1">
                <a:latin typeface="Courier New"/>
                <a:cs typeface="Courier New"/>
              </a:rPr>
              <a:t>catch(Exception1 ex) </a:t>
            </a:r>
            <a:r>
              <a:rPr dirty="0" sz="2000" b="1">
                <a:latin typeface="Courier New"/>
                <a:cs typeface="Courier New"/>
              </a:rPr>
              <a:t>{ </a:t>
            </a:r>
            <a:r>
              <a:rPr dirty="0" sz="2000" spc="-119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handling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ex;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240" y="4173220"/>
            <a:ext cx="1371600" cy="2794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05"/>
              </a:lnSpc>
            </a:pPr>
            <a:r>
              <a:rPr dirty="0" sz="2000" spc="-5" b="1">
                <a:latin typeface="Courier New"/>
                <a:cs typeface="Courier New"/>
              </a:rPr>
              <a:t>finally</a:t>
            </a:r>
            <a:r>
              <a:rPr dirty="0" sz="2000" spc="-7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4399788"/>
            <a:ext cx="2769235" cy="140017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409"/>
              </a:spcBef>
            </a:pPr>
            <a:r>
              <a:rPr dirty="0" sz="2000" spc="-5" b="1">
                <a:latin typeface="Courier New"/>
                <a:cs typeface="Courier New"/>
              </a:rPr>
              <a:t>finalStatements;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Next</a:t>
            </a:r>
            <a:r>
              <a:rPr dirty="0" sz="2000" spc="-7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statement;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19876" y="1365250"/>
            <a:ext cx="7102475" cy="2962275"/>
            <a:chOff x="1819876" y="1365250"/>
            <a:chExt cx="7102475" cy="2962275"/>
          </a:xfrm>
        </p:grpSpPr>
        <p:sp>
          <p:nvSpPr>
            <p:cNvPr id="7" name="object 7"/>
            <p:cNvSpPr/>
            <p:nvPr/>
          </p:nvSpPr>
          <p:spPr>
            <a:xfrm>
              <a:off x="1826226" y="1371600"/>
              <a:ext cx="7089775" cy="2949575"/>
            </a:xfrm>
            <a:custGeom>
              <a:avLst/>
              <a:gdLst/>
              <a:ahLst/>
              <a:cxnLst/>
              <a:rect l="l" t="t" r="r" b="b"/>
              <a:pathLst>
                <a:path w="7089775" h="2949575">
                  <a:moveTo>
                    <a:pt x="5222273" y="1143000"/>
                  </a:moveTo>
                  <a:lnTo>
                    <a:pt x="4422173" y="1143000"/>
                  </a:lnTo>
                  <a:lnTo>
                    <a:pt x="0" y="2949558"/>
                  </a:lnTo>
                  <a:lnTo>
                    <a:pt x="5222273" y="1143000"/>
                  </a:lnTo>
                  <a:close/>
                </a:path>
                <a:path w="7089775" h="2949575">
                  <a:moveTo>
                    <a:pt x="6898667" y="0"/>
                  </a:moveTo>
                  <a:lnTo>
                    <a:pt x="4079278" y="0"/>
                  </a:lnTo>
                  <a:lnTo>
                    <a:pt x="4035597" y="5031"/>
                  </a:lnTo>
                  <a:lnTo>
                    <a:pt x="3995498" y="19363"/>
                  </a:lnTo>
                  <a:lnTo>
                    <a:pt x="3960126" y="41851"/>
                  </a:lnTo>
                  <a:lnTo>
                    <a:pt x="3930624" y="71353"/>
                  </a:lnTo>
                  <a:lnTo>
                    <a:pt x="3908136" y="106725"/>
                  </a:lnTo>
                  <a:lnTo>
                    <a:pt x="3893804" y="146823"/>
                  </a:lnTo>
                  <a:lnTo>
                    <a:pt x="3888773" y="190505"/>
                  </a:lnTo>
                  <a:lnTo>
                    <a:pt x="3888773" y="952501"/>
                  </a:lnTo>
                  <a:lnTo>
                    <a:pt x="3893804" y="996176"/>
                  </a:lnTo>
                  <a:lnTo>
                    <a:pt x="3908136" y="1036274"/>
                  </a:lnTo>
                  <a:lnTo>
                    <a:pt x="3930624" y="1071646"/>
                  </a:lnTo>
                  <a:lnTo>
                    <a:pt x="3960126" y="1101148"/>
                  </a:lnTo>
                  <a:lnTo>
                    <a:pt x="3995498" y="1123636"/>
                  </a:lnTo>
                  <a:lnTo>
                    <a:pt x="4035597" y="1137968"/>
                  </a:lnTo>
                  <a:lnTo>
                    <a:pt x="4079278" y="1143000"/>
                  </a:lnTo>
                  <a:lnTo>
                    <a:pt x="6898667" y="1143000"/>
                  </a:lnTo>
                  <a:lnTo>
                    <a:pt x="6942349" y="1137968"/>
                  </a:lnTo>
                  <a:lnTo>
                    <a:pt x="6982447" y="1123636"/>
                  </a:lnTo>
                  <a:lnTo>
                    <a:pt x="7017819" y="1101148"/>
                  </a:lnTo>
                  <a:lnTo>
                    <a:pt x="7047321" y="1071646"/>
                  </a:lnTo>
                  <a:lnTo>
                    <a:pt x="7069809" y="1036274"/>
                  </a:lnTo>
                  <a:lnTo>
                    <a:pt x="7084141" y="996176"/>
                  </a:lnTo>
                  <a:lnTo>
                    <a:pt x="7089172" y="952501"/>
                  </a:lnTo>
                  <a:lnTo>
                    <a:pt x="7089173" y="190505"/>
                  </a:lnTo>
                  <a:lnTo>
                    <a:pt x="7084141" y="146823"/>
                  </a:lnTo>
                  <a:lnTo>
                    <a:pt x="7069809" y="106725"/>
                  </a:lnTo>
                  <a:lnTo>
                    <a:pt x="7047321" y="71353"/>
                  </a:lnTo>
                  <a:lnTo>
                    <a:pt x="7017819" y="41851"/>
                  </a:lnTo>
                  <a:lnTo>
                    <a:pt x="6982447" y="19363"/>
                  </a:lnTo>
                  <a:lnTo>
                    <a:pt x="6942349" y="5031"/>
                  </a:lnTo>
                  <a:lnTo>
                    <a:pt x="689866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26226" y="1371600"/>
              <a:ext cx="7089775" cy="2949575"/>
            </a:xfrm>
            <a:custGeom>
              <a:avLst/>
              <a:gdLst/>
              <a:ahLst/>
              <a:cxnLst/>
              <a:rect l="l" t="t" r="r" b="b"/>
              <a:pathLst>
                <a:path w="7089775" h="2949575">
                  <a:moveTo>
                    <a:pt x="3888773" y="190505"/>
                  </a:moveTo>
                  <a:lnTo>
                    <a:pt x="3893804" y="146824"/>
                  </a:lnTo>
                  <a:lnTo>
                    <a:pt x="3908136" y="106725"/>
                  </a:lnTo>
                  <a:lnTo>
                    <a:pt x="3930624" y="71353"/>
                  </a:lnTo>
                  <a:lnTo>
                    <a:pt x="3960126" y="41851"/>
                  </a:lnTo>
                  <a:lnTo>
                    <a:pt x="3995498" y="19363"/>
                  </a:lnTo>
                  <a:lnTo>
                    <a:pt x="4035597" y="5031"/>
                  </a:lnTo>
                  <a:lnTo>
                    <a:pt x="4079278" y="0"/>
                  </a:lnTo>
                  <a:lnTo>
                    <a:pt x="4422173" y="0"/>
                  </a:lnTo>
                  <a:lnTo>
                    <a:pt x="5222273" y="0"/>
                  </a:lnTo>
                  <a:lnTo>
                    <a:pt x="6898668" y="0"/>
                  </a:lnTo>
                  <a:lnTo>
                    <a:pt x="6942349" y="5031"/>
                  </a:lnTo>
                  <a:lnTo>
                    <a:pt x="6982447" y="19363"/>
                  </a:lnTo>
                  <a:lnTo>
                    <a:pt x="7017819" y="41851"/>
                  </a:lnTo>
                  <a:lnTo>
                    <a:pt x="7047321" y="71353"/>
                  </a:lnTo>
                  <a:lnTo>
                    <a:pt x="7069809" y="106725"/>
                  </a:lnTo>
                  <a:lnTo>
                    <a:pt x="7084141" y="146824"/>
                  </a:lnTo>
                  <a:lnTo>
                    <a:pt x="7089173" y="190505"/>
                  </a:lnTo>
                  <a:lnTo>
                    <a:pt x="7089173" y="666750"/>
                  </a:lnTo>
                  <a:lnTo>
                    <a:pt x="7089173" y="952501"/>
                  </a:lnTo>
                  <a:lnTo>
                    <a:pt x="7084141" y="996175"/>
                  </a:lnTo>
                  <a:lnTo>
                    <a:pt x="7069809" y="1036274"/>
                  </a:lnTo>
                  <a:lnTo>
                    <a:pt x="7047321" y="1071646"/>
                  </a:lnTo>
                  <a:lnTo>
                    <a:pt x="7017819" y="1101148"/>
                  </a:lnTo>
                  <a:lnTo>
                    <a:pt x="6982447" y="1123636"/>
                  </a:lnTo>
                  <a:lnTo>
                    <a:pt x="6942349" y="1137968"/>
                  </a:lnTo>
                  <a:lnTo>
                    <a:pt x="6898668" y="1143000"/>
                  </a:lnTo>
                  <a:lnTo>
                    <a:pt x="5222273" y="1143000"/>
                  </a:lnTo>
                  <a:lnTo>
                    <a:pt x="0" y="2949559"/>
                  </a:lnTo>
                  <a:lnTo>
                    <a:pt x="4422173" y="1143000"/>
                  </a:lnTo>
                  <a:lnTo>
                    <a:pt x="4079278" y="1143000"/>
                  </a:lnTo>
                  <a:lnTo>
                    <a:pt x="4035597" y="1137968"/>
                  </a:lnTo>
                  <a:lnTo>
                    <a:pt x="3995498" y="1123636"/>
                  </a:lnTo>
                  <a:lnTo>
                    <a:pt x="3960126" y="1101148"/>
                  </a:lnTo>
                  <a:lnTo>
                    <a:pt x="3930624" y="1071646"/>
                  </a:lnTo>
                  <a:lnTo>
                    <a:pt x="3908136" y="1036274"/>
                  </a:lnTo>
                  <a:lnTo>
                    <a:pt x="3893804" y="996175"/>
                  </a:lnTo>
                  <a:lnTo>
                    <a:pt x="3888773" y="952494"/>
                  </a:lnTo>
                  <a:lnTo>
                    <a:pt x="3888773" y="666750"/>
                  </a:lnTo>
                  <a:lnTo>
                    <a:pt x="3888773" y="19050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849537" y="1371091"/>
            <a:ext cx="2163445" cy="68389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</a:pP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final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block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always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executed.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1" name="object 11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Trace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 spc="-30"/>
              <a:t>Program</a:t>
            </a:r>
            <a:r>
              <a:rPr dirty="0" spc="-25"/>
              <a:t> </a:t>
            </a:r>
            <a:r>
              <a:rPr dirty="0" spc="-15"/>
              <a:t>Execution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pc="-5"/>
              <a:t>try</a:t>
            </a:r>
            <a:r>
              <a:rPr dirty="0" spc="-70"/>
              <a:t> </a:t>
            </a:r>
            <a:r>
              <a:rPr dirty="0"/>
              <a:t>{</a:t>
            </a:r>
          </a:p>
          <a:p>
            <a:pPr marL="317500">
              <a:lnSpc>
                <a:spcPct val="100000"/>
              </a:lnSpc>
              <a:spcBef>
                <a:spcPts val="290"/>
              </a:spcBef>
            </a:pPr>
            <a:r>
              <a:rPr dirty="0" spc="-5"/>
              <a:t>statement1;</a:t>
            </a:r>
          </a:p>
          <a:p>
            <a:pPr marL="317500" marR="1376045">
              <a:lnSpc>
                <a:spcPct val="112000"/>
              </a:lnSpc>
              <a:spcBef>
                <a:spcPts val="25"/>
              </a:spcBef>
            </a:pPr>
            <a:r>
              <a:rPr dirty="0" spc="-5"/>
              <a:t>statement2;  statement3;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}</a:t>
            </a:r>
          </a:p>
          <a:p>
            <a:pPr marL="317500" marR="5080" indent="-304800">
              <a:lnSpc>
                <a:spcPts val="2710"/>
              </a:lnSpc>
              <a:spcBef>
                <a:spcPts val="120"/>
              </a:spcBef>
            </a:pPr>
            <a:r>
              <a:rPr dirty="0" spc="-5"/>
              <a:t>catch(Exception1 ex) </a:t>
            </a:r>
            <a:r>
              <a:rPr dirty="0"/>
              <a:t>{ </a:t>
            </a:r>
            <a:r>
              <a:rPr dirty="0" spc="-1195"/>
              <a:t> </a:t>
            </a:r>
            <a:r>
              <a:rPr dirty="0" spc="-5"/>
              <a:t>handling</a:t>
            </a:r>
            <a:r>
              <a:rPr dirty="0" spc="-20"/>
              <a:t> </a:t>
            </a:r>
            <a:r>
              <a:rPr dirty="0" spc="-5"/>
              <a:t>ex;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/>
              <a:t>}</a:t>
            </a:r>
          </a:p>
          <a:p>
            <a:pPr marL="317500" marR="614045" indent="-304800">
              <a:lnSpc>
                <a:spcPct val="108000"/>
              </a:lnSpc>
              <a:spcBef>
                <a:spcPts val="120"/>
              </a:spcBef>
            </a:pPr>
            <a:r>
              <a:rPr dirty="0" spc="-5"/>
              <a:t>finally </a:t>
            </a:r>
            <a:r>
              <a:rPr dirty="0"/>
              <a:t>{ </a:t>
            </a:r>
            <a:r>
              <a:rPr dirty="0" spc="5"/>
              <a:t> </a:t>
            </a:r>
            <a:r>
              <a:rPr dirty="0" spc="-5"/>
              <a:t>finalStatements</a:t>
            </a:r>
            <a:r>
              <a:rPr dirty="0"/>
              <a:t>;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/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6240" y="5532119"/>
            <a:ext cx="2286000" cy="2794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10"/>
              </a:lnSpc>
            </a:pPr>
            <a:r>
              <a:rPr dirty="0" sz="2000" spc="-5" b="1">
                <a:latin typeface="Courier New"/>
                <a:cs typeface="Courier New"/>
              </a:rPr>
              <a:t>Next</a:t>
            </a:r>
            <a:r>
              <a:rPr dirty="0" sz="2000" spc="-7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statement;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31573" y="1365250"/>
            <a:ext cx="6190615" cy="4190365"/>
            <a:chOff x="2731573" y="1365250"/>
            <a:chExt cx="6190615" cy="4190365"/>
          </a:xfrm>
        </p:grpSpPr>
        <p:sp>
          <p:nvSpPr>
            <p:cNvPr id="6" name="object 6"/>
            <p:cNvSpPr/>
            <p:nvPr/>
          </p:nvSpPr>
          <p:spPr>
            <a:xfrm>
              <a:off x="2737924" y="1371600"/>
              <a:ext cx="6177915" cy="4177665"/>
            </a:xfrm>
            <a:custGeom>
              <a:avLst/>
              <a:gdLst/>
              <a:ahLst/>
              <a:cxnLst/>
              <a:rect l="l" t="t" r="r" b="b"/>
              <a:pathLst>
                <a:path w="6177915" h="4177665">
                  <a:moveTo>
                    <a:pt x="4310575" y="1143000"/>
                  </a:moveTo>
                  <a:lnTo>
                    <a:pt x="3510475" y="1143000"/>
                  </a:lnTo>
                  <a:lnTo>
                    <a:pt x="0" y="4177367"/>
                  </a:lnTo>
                  <a:lnTo>
                    <a:pt x="4310575" y="1143000"/>
                  </a:lnTo>
                  <a:close/>
                </a:path>
                <a:path w="6177915" h="4177665">
                  <a:moveTo>
                    <a:pt x="5986970" y="0"/>
                  </a:moveTo>
                  <a:lnTo>
                    <a:pt x="3167580" y="0"/>
                  </a:lnTo>
                  <a:lnTo>
                    <a:pt x="3123899" y="5031"/>
                  </a:lnTo>
                  <a:lnTo>
                    <a:pt x="3083801" y="19363"/>
                  </a:lnTo>
                  <a:lnTo>
                    <a:pt x="3048429" y="41851"/>
                  </a:lnTo>
                  <a:lnTo>
                    <a:pt x="3018927" y="71353"/>
                  </a:lnTo>
                  <a:lnTo>
                    <a:pt x="2996438" y="106725"/>
                  </a:lnTo>
                  <a:lnTo>
                    <a:pt x="2982106" y="146823"/>
                  </a:lnTo>
                  <a:lnTo>
                    <a:pt x="2977075" y="190505"/>
                  </a:lnTo>
                  <a:lnTo>
                    <a:pt x="2977076" y="952501"/>
                  </a:lnTo>
                  <a:lnTo>
                    <a:pt x="2982106" y="996176"/>
                  </a:lnTo>
                  <a:lnTo>
                    <a:pt x="2996438" y="1036274"/>
                  </a:lnTo>
                  <a:lnTo>
                    <a:pt x="3018927" y="1071646"/>
                  </a:lnTo>
                  <a:lnTo>
                    <a:pt x="3048429" y="1101148"/>
                  </a:lnTo>
                  <a:lnTo>
                    <a:pt x="3083801" y="1123636"/>
                  </a:lnTo>
                  <a:lnTo>
                    <a:pt x="3123899" y="1137968"/>
                  </a:lnTo>
                  <a:lnTo>
                    <a:pt x="3167580" y="1143000"/>
                  </a:lnTo>
                  <a:lnTo>
                    <a:pt x="5986970" y="1143000"/>
                  </a:lnTo>
                  <a:lnTo>
                    <a:pt x="6030651" y="1137968"/>
                  </a:lnTo>
                  <a:lnTo>
                    <a:pt x="6070749" y="1123636"/>
                  </a:lnTo>
                  <a:lnTo>
                    <a:pt x="6106121" y="1101148"/>
                  </a:lnTo>
                  <a:lnTo>
                    <a:pt x="6135623" y="1071646"/>
                  </a:lnTo>
                  <a:lnTo>
                    <a:pt x="6158112" y="1036274"/>
                  </a:lnTo>
                  <a:lnTo>
                    <a:pt x="6172444" y="996176"/>
                  </a:lnTo>
                  <a:lnTo>
                    <a:pt x="6177474" y="952501"/>
                  </a:lnTo>
                  <a:lnTo>
                    <a:pt x="6177475" y="190505"/>
                  </a:lnTo>
                  <a:lnTo>
                    <a:pt x="6172444" y="146823"/>
                  </a:lnTo>
                  <a:lnTo>
                    <a:pt x="6158112" y="106725"/>
                  </a:lnTo>
                  <a:lnTo>
                    <a:pt x="6135623" y="71353"/>
                  </a:lnTo>
                  <a:lnTo>
                    <a:pt x="6106121" y="41851"/>
                  </a:lnTo>
                  <a:lnTo>
                    <a:pt x="6070749" y="19363"/>
                  </a:lnTo>
                  <a:lnTo>
                    <a:pt x="6030651" y="5031"/>
                  </a:lnTo>
                  <a:lnTo>
                    <a:pt x="598697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37923" y="1371600"/>
              <a:ext cx="6177915" cy="4177665"/>
            </a:xfrm>
            <a:custGeom>
              <a:avLst/>
              <a:gdLst/>
              <a:ahLst/>
              <a:cxnLst/>
              <a:rect l="l" t="t" r="r" b="b"/>
              <a:pathLst>
                <a:path w="6177915" h="4177665">
                  <a:moveTo>
                    <a:pt x="2977076" y="190505"/>
                  </a:moveTo>
                  <a:lnTo>
                    <a:pt x="2982107" y="146824"/>
                  </a:lnTo>
                  <a:lnTo>
                    <a:pt x="2996439" y="106725"/>
                  </a:lnTo>
                  <a:lnTo>
                    <a:pt x="3018927" y="71353"/>
                  </a:lnTo>
                  <a:lnTo>
                    <a:pt x="3048429" y="41851"/>
                  </a:lnTo>
                  <a:lnTo>
                    <a:pt x="3083801" y="19363"/>
                  </a:lnTo>
                  <a:lnTo>
                    <a:pt x="3123899" y="5031"/>
                  </a:lnTo>
                  <a:lnTo>
                    <a:pt x="3167581" y="0"/>
                  </a:lnTo>
                  <a:lnTo>
                    <a:pt x="3510476" y="0"/>
                  </a:lnTo>
                  <a:lnTo>
                    <a:pt x="4310576" y="0"/>
                  </a:lnTo>
                  <a:lnTo>
                    <a:pt x="5986971" y="0"/>
                  </a:lnTo>
                  <a:lnTo>
                    <a:pt x="6030652" y="5031"/>
                  </a:lnTo>
                  <a:lnTo>
                    <a:pt x="6070750" y="19363"/>
                  </a:lnTo>
                  <a:lnTo>
                    <a:pt x="6106122" y="41851"/>
                  </a:lnTo>
                  <a:lnTo>
                    <a:pt x="6135624" y="71353"/>
                  </a:lnTo>
                  <a:lnTo>
                    <a:pt x="6158112" y="106725"/>
                  </a:lnTo>
                  <a:lnTo>
                    <a:pt x="6172444" y="146824"/>
                  </a:lnTo>
                  <a:lnTo>
                    <a:pt x="6177476" y="190505"/>
                  </a:lnTo>
                  <a:lnTo>
                    <a:pt x="6177476" y="666750"/>
                  </a:lnTo>
                  <a:lnTo>
                    <a:pt x="6177476" y="952501"/>
                  </a:lnTo>
                  <a:lnTo>
                    <a:pt x="6172444" y="996175"/>
                  </a:lnTo>
                  <a:lnTo>
                    <a:pt x="6158112" y="1036274"/>
                  </a:lnTo>
                  <a:lnTo>
                    <a:pt x="6135624" y="1071646"/>
                  </a:lnTo>
                  <a:lnTo>
                    <a:pt x="6106122" y="1101148"/>
                  </a:lnTo>
                  <a:lnTo>
                    <a:pt x="6070750" y="1123636"/>
                  </a:lnTo>
                  <a:lnTo>
                    <a:pt x="6030652" y="1137968"/>
                  </a:lnTo>
                  <a:lnTo>
                    <a:pt x="5986971" y="1143000"/>
                  </a:lnTo>
                  <a:lnTo>
                    <a:pt x="4310576" y="1143000"/>
                  </a:lnTo>
                  <a:lnTo>
                    <a:pt x="0" y="4177367"/>
                  </a:lnTo>
                  <a:lnTo>
                    <a:pt x="3510476" y="1143000"/>
                  </a:lnTo>
                  <a:lnTo>
                    <a:pt x="3167581" y="1143000"/>
                  </a:lnTo>
                  <a:lnTo>
                    <a:pt x="3123899" y="1137968"/>
                  </a:lnTo>
                  <a:lnTo>
                    <a:pt x="3083801" y="1123636"/>
                  </a:lnTo>
                  <a:lnTo>
                    <a:pt x="3048429" y="1101148"/>
                  </a:lnTo>
                  <a:lnTo>
                    <a:pt x="3018927" y="1071646"/>
                  </a:lnTo>
                  <a:lnTo>
                    <a:pt x="2996439" y="1036274"/>
                  </a:lnTo>
                  <a:lnTo>
                    <a:pt x="2982107" y="996175"/>
                  </a:lnTo>
                  <a:lnTo>
                    <a:pt x="2977076" y="952494"/>
                  </a:lnTo>
                  <a:lnTo>
                    <a:pt x="2977076" y="666750"/>
                  </a:lnTo>
                  <a:lnTo>
                    <a:pt x="2977076" y="19050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849537" y="1371091"/>
            <a:ext cx="2653030" cy="97663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</a:pP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next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statement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method is </a:t>
            </a:r>
            <a:r>
              <a:rPr dirty="0" sz="2400">
                <a:latin typeface="Times New Roman"/>
                <a:cs typeface="Times New Roman"/>
              </a:rPr>
              <a:t>now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executed.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0" name="object 10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Trace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 spc="-30"/>
              <a:t>Program</a:t>
            </a:r>
            <a:r>
              <a:rPr dirty="0" spc="-25"/>
              <a:t> </a:t>
            </a:r>
            <a:r>
              <a:rPr dirty="0" spc="-15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51560"/>
            <a:ext cx="1717675" cy="58674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700" b="1">
                <a:latin typeface="Courier New"/>
                <a:cs typeface="Courier New"/>
              </a:rPr>
              <a:t>try</a:t>
            </a:r>
            <a:r>
              <a:rPr dirty="0" sz="1700" spc="-60" b="1">
                <a:latin typeface="Courier New"/>
                <a:cs typeface="Courier New"/>
              </a:rPr>
              <a:t> </a:t>
            </a:r>
            <a:r>
              <a:rPr dirty="0" sz="1700" b="1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273050">
              <a:lnSpc>
                <a:spcPct val="100000"/>
              </a:lnSpc>
              <a:spcBef>
                <a:spcPts val="170"/>
              </a:spcBef>
            </a:pPr>
            <a:r>
              <a:rPr dirty="0" sz="1700" b="1">
                <a:latin typeface="Courier New"/>
                <a:cs typeface="Courier New"/>
              </a:rPr>
              <a:t>statement1;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240" y="1684020"/>
            <a:ext cx="1692275" cy="2413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260350">
              <a:lnSpc>
                <a:spcPts val="1745"/>
              </a:lnSpc>
            </a:pPr>
            <a:r>
              <a:rPr dirty="0" sz="1700" b="1">
                <a:latin typeface="Courier New"/>
                <a:cs typeface="Courier New"/>
              </a:rPr>
              <a:t>statement2;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890" y="1926335"/>
            <a:ext cx="145732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b="1">
                <a:latin typeface="Courier New"/>
                <a:cs typeface="Courier New"/>
              </a:rPr>
              <a:t>statement3;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2182367"/>
            <a:ext cx="2888615" cy="312547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700" b="1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3050" marR="5080" indent="-260350">
              <a:lnSpc>
                <a:spcPct val="108200"/>
              </a:lnSpc>
            </a:pPr>
            <a:r>
              <a:rPr dirty="0" sz="1700" b="1">
                <a:latin typeface="Courier New"/>
                <a:cs typeface="Courier New"/>
              </a:rPr>
              <a:t>catch(Exception1 ex) { </a:t>
            </a:r>
            <a:r>
              <a:rPr dirty="0" sz="1700" spc="-1015" b="1">
                <a:latin typeface="Courier New"/>
                <a:cs typeface="Courier New"/>
              </a:rPr>
              <a:t> </a:t>
            </a:r>
            <a:r>
              <a:rPr dirty="0" sz="1700" b="1">
                <a:latin typeface="Courier New"/>
                <a:cs typeface="Courier New"/>
              </a:rPr>
              <a:t>handling</a:t>
            </a:r>
            <a:r>
              <a:rPr dirty="0" sz="1700" spc="-10" b="1">
                <a:latin typeface="Courier New"/>
                <a:cs typeface="Courier New"/>
              </a:rPr>
              <a:t> </a:t>
            </a:r>
            <a:r>
              <a:rPr dirty="0" sz="1700" b="1">
                <a:latin typeface="Courier New"/>
                <a:cs typeface="Courier New"/>
              </a:rPr>
              <a:t>ex;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700" b="1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3050" marR="5080" indent="-260350">
              <a:lnSpc>
                <a:spcPct val="108200"/>
              </a:lnSpc>
              <a:spcBef>
                <a:spcPts val="5"/>
              </a:spcBef>
            </a:pPr>
            <a:r>
              <a:rPr dirty="0" sz="1700" b="1">
                <a:latin typeface="Courier New"/>
                <a:cs typeface="Courier New"/>
              </a:rPr>
              <a:t>catch(Exception2 ex) { </a:t>
            </a:r>
            <a:r>
              <a:rPr dirty="0" sz="1700" spc="-1015" b="1">
                <a:latin typeface="Courier New"/>
                <a:cs typeface="Courier New"/>
              </a:rPr>
              <a:t> </a:t>
            </a:r>
            <a:r>
              <a:rPr dirty="0" sz="1700" b="1">
                <a:latin typeface="Courier New"/>
                <a:cs typeface="Courier New"/>
              </a:rPr>
              <a:t>handling</a:t>
            </a:r>
            <a:r>
              <a:rPr dirty="0" sz="1700" spc="-10" b="1">
                <a:latin typeface="Courier New"/>
                <a:cs typeface="Courier New"/>
              </a:rPr>
              <a:t> </a:t>
            </a:r>
            <a:r>
              <a:rPr dirty="0" sz="1700" b="1">
                <a:latin typeface="Courier New"/>
                <a:cs typeface="Courier New"/>
              </a:rPr>
              <a:t>ex;</a:t>
            </a:r>
            <a:endParaRPr sz="1700">
              <a:latin typeface="Courier New"/>
              <a:cs typeface="Courier New"/>
            </a:endParaRPr>
          </a:p>
          <a:p>
            <a:pPr marL="273050">
              <a:lnSpc>
                <a:spcPct val="100000"/>
              </a:lnSpc>
              <a:spcBef>
                <a:spcPts val="140"/>
              </a:spcBef>
            </a:pPr>
            <a:r>
              <a:rPr dirty="0" sz="1700" b="1">
                <a:latin typeface="Courier New"/>
                <a:cs typeface="Courier New"/>
              </a:rPr>
              <a:t>throw</a:t>
            </a:r>
            <a:r>
              <a:rPr dirty="0" sz="1700" spc="-60" b="1">
                <a:latin typeface="Courier New"/>
                <a:cs typeface="Courier New"/>
              </a:rPr>
              <a:t> </a:t>
            </a:r>
            <a:r>
              <a:rPr dirty="0" sz="1700" b="1">
                <a:latin typeface="Courier New"/>
                <a:cs typeface="Courier New"/>
              </a:rPr>
              <a:t>ex;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700" b="1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3050" marR="525145" indent="-260350">
              <a:lnSpc>
                <a:spcPct val="108200"/>
              </a:lnSpc>
            </a:pPr>
            <a:r>
              <a:rPr dirty="0" sz="1700" b="1">
                <a:latin typeface="Courier New"/>
                <a:cs typeface="Courier New"/>
              </a:rPr>
              <a:t>finally { </a:t>
            </a:r>
            <a:r>
              <a:rPr dirty="0" sz="1700" spc="5" b="1">
                <a:latin typeface="Courier New"/>
                <a:cs typeface="Courier New"/>
              </a:rPr>
              <a:t> </a:t>
            </a:r>
            <a:r>
              <a:rPr dirty="0" sz="1700" b="1">
                <a:latin typeface="Courier New"/>
                <a:cs typeface="Courier New"/>
              </a:rPr>
              <a:t>finalStatement</a:t>
            </a:r>
            <a:r>
              <a:rPr dirty="0" sz="1700" spc="5" b="1">
                <a:latin typeface="Courier New"/>
                <a:cs typeface="Courier New"/>
              </a:rPr>
              <a:t>s</a:t>
            </a:r>
            <a:r>
              <a:rPr dirty="0" sz="1700" b="1"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700" b="1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5596128"/>
            <a:ext cx="197802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b="1">
                <a:latin typeface="Courier New"/>
                <a:cs typeface="Courier New"/>
              </a:rPr>
              <a:t>Next</a:t>
            </a:r>
            <a:r>
              <a:rPr dirty="0" sz="1700" spc="-85" b="1">
                <a:latin typeface="Courier New"/>
                <a:cs typeface="Courier New"/>
              </a:rPr>
              <a:t> </a:t>
            </a:r>
            <a:r>
              <a:rPr dirty="0" sz="1700" b="1">
                <a:latin typeface="Courier New"/>
                <a:cs typeface="Courier New"/>
              </a:rPr>
              <a:t>statement;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46861" y="1365250"/>
            <a:ext cx="6775450" cy="1155700"/>
            <a:chOff x="2146861" y="1365250"/>
            <a:chExt cx="6775450" cy="1155700"/>
          </a:xfrm>
        </p:grpSpPr>
        <p:sp>
          <p:nvSpPr>
            <p:cNvPr id="9" name="object 9"/>
            <p:cNvSpPr/>
            <p:nvPr/>
          </p:nvSpPr>
          <p:spPr>
            <a:xfrm>
              <a:off x="2153211" y="1371600"/>
              <a:ext cx="6762750" cy="1143000"/>
            </a:xfrm>
            <a:custGeom>
              <a:avLst/>
              <a:gdLst/>
              <a:ahLst/>
              <a:cxnLst/>
              <a:rect l="l" t="t" r="r" b="b"/>
              <a:pathLst>
                <a:path w="6762750" h="1143000">
                  <a:moveTo>
                    <a:pt x="6571683" y="0"/>
                  </a:moveTo>
                  <a:lnTo>
                    <a:pt x="3752293" y="0"/>
                  </a:lnTo>
                  <a:lnTo>
                    <a:pt x="3708612" y="5031"/>
                  </a:lnTo>
                  <a:lnTo>
                    <a:pt x="3668514" y="19363"/>
                  </a:lnTo>
                  <a:lnTo>
                    <a:pt x="3633142" y="41851"/>
                  </a:lnTo>
                  <a:lnTo>
                    <a:pt x="3603640" y="71353"/>
                  </a:lnTo>
                  <a:lnTo>
                    <a:pt x="3581151" y="106725"/>
                  </a:lnTo>
                  <a:lnTo>
                    <a:pt x="3566820" y="146823"/>
                  </a:lnTo>
                  <a:lnTo>
                    <a:pt x="3561788" y="190505"/>
                  </a:lnTo>
                  <a:lnTo>
                    <a:pt x="0" y="460274"/>
                  </a:lnTo>
                  <a:lnTo>
                    <a:pt x="3561788" y="476248"/>
                  </a:lnTo>
                  <a:lnTo>
                    <a:pt x="3561788" y="952494"/>
                  </a:lnTo>
                  <a:lnTo>
                    <a:pt x="3566820" y="996176"/>
                  </a:lnTo>
                  <a:lnTo>
                    <a:pt x="3581151" y="1036274"/>
                  </a:lnTo>
                  <a:lnTo>
                    <a:pt x="3603640" y="1071646"/>
                  </a:lnTo>
                  <a:lnTo>
                    <a:pt x="3633142" y="1101148"/>
                  </a:lnTo>
                  <a:lnTo>
                    <a:pt x="3668514" y="1123636"/>
                  </a:lnTo>
                  <a:lnTo>
                    <a:pt x="3708612" y="1137968"/>
                  </a:lnTo>
                  <a:lnTo>
                    <a:pt x="3752293" y="1143000"/>
                  </a:lnTo>
                  <a:lnTo>
                    <a:pt x="6571683" y="1143000"/>
                  </a:lnTo>
                  <a:lnTo>
                    <a:pt x="6615364" y="1137968"/>
                  </a:lnTo>
                  <a:lnTo>
                    <a:pt x="6655462" y="1123636"/>
                  </a:lnTo>
                  <a:lnTo>
                    <a:pt x="6690834" y="1101148"/>
                  </a:lnTo>
                  <a:lnTo>
                    <a:pt x="6720336" y="1071646"/>
                  </a:lnTo>
                  <a:lnTo>
                    <a:pt x="6742825" y="1036274"/>
                  </a:lnTo>
                  <a:lnTo>
                    <a:pt x="6757157" y="996176"/>
                  </a:lnTo>
                  <a:lnTo>
                    <a:pt x="6762188" y="952494"/>
                  </a:lnTo>
                  <a:lnTo>
                    <a:pt x="6762188" y="190501"/>
                  </a:lnTo>
                  <a:lnTo>
                    <a:pt x="6757157" y="146823"/>
                  </a:lnTo>
                  <a:lnTo>
                    <a:pt x="6742825" y="106725"/>
                  </a:lnTo>
                  <a:lnTo>
                    <a:pt x="6720336" y="71353"/>
                  </a:lnTo>
                  <a:lnTo>
                    <a:pt x="6690834" y="41851"/>
                  </a:lnTo>
                  <a:lnTo>
                    <a:pt x="6655462" y="19363"/>
                  </a:lnTo>
                  <a:lnTo>
                    <a:pt x="6615364" y="5031"/>
                  </a:lnTo>
                  <a:lnTo>
                    <a:pt x="6571683" y="0"/>
                  </a:lnTo>
                  <a:close/>
                </a:path>
                <a:path w="6762750" h="1143000">
                  <a:moveTo>
                    <a:pt x="3561788" y="190501"/>
                  </a:move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153211" y="1371600"/>
              <a:ext cx="6762750" cy="1143000"/>
            </a:xfrm>
            <a:custGeom>
              <a:avLst/>
              <a:gdLst/>
              <a:ahLst/>
              <a:cxnLst/>
              <a:rect l="l" t="t" r="r" b="b"/>
              <a:pathLst>
                <a:path w="6762750" h="1143000">
                  <a:moveTo>
                    <a:pt x="3561789" y="190505"/>
                  </a:moveTo>
                  <a:lnTo>
                    <a:pt x="3566820" y="146824"/>
                  </a:lnTo>
                  <a:lnTo>
                    <a:pt x="3581152" y="106725"/>
                  </a:lnTo>
                  <a:lnTo>
                    <a:pt x="3603640" y="71353"/>
                  </a:lnTo>
                  <a:lnTo>
                    <a:pt x="3633142" y="41851"/>
                  </a:lnTo>
                  <a:lnTo>
                    <a:pt x="3668514" y="19363"/>
                  </a:lnTo>
                  <a:lnTo>
                    <a:pt x="3708613" y="5031"/>
                  </a:lnTo>
                  <a:lnTo>
                    <a:pt x="3752294" y="0"/>
                  </a:lnTo>
                  <a:lnTo>
                    <a:pt x="4095189" y="0"/>
                  </a:lnTo>
                  <a:lnTo>
                    <a:pt x="4895289" y="0"/>
                  </a:lnTo>
                  <a:lnTo>
                    <a:pt x="6571684" y="0"/>
                  </a:lnTo>
                  <a:lnTo>
                    <a:pt x="6615365" y="5031"/>
                  </a:lnTo>
                  <a:lnTo>
                    <a:pt x="6655463" y="19363"/>
                  </a:lnTo>
                  <a:lnTo>
                    <a:pt x="6690835" y="41851"/>
                  </a:lnTo>
                  <a:lnTo>
                    <a:pt x="6720337" y="71353"/>
                  </a:lnTo>
                  <a:lnTo>
                    <a:pt x="6742825" y="106725"/>
                  </a:lnTo>
                  <a:lnTo>
                    <a:pt x="6757157" y="146824"/>
                  </a:lnTo>
                  <a:lnTo>
                    <a:pt x="6762189" y="190505"/>
                  </a:lnTo>
                  <a:lnTo>
                    <a:pt x="6762189" y="476249"/>
                  </a:lnTo>
                  <a:lnTo>
                    <a:pt x="6762189" y="952494"/>
                  </a:lnTo>
                  <a:lnTo>
                    <a:pt x="6757157" y="996175"/>
                  </a:lnTo>
                  <a:lnTo>
                    <a:pt x="6742825" y="1036274"/>
                  </a:lnTo>
                  <a:lnTo>
                    <a:pt x="6720337" y="1071646"/>
                  </a:lnTo>
                  <a:lnTo>
                    <a:pt x="6690835" y="1101148"/>
                  </a:lnTo>
                  <a:lnTo>
                    <a:pt x="6655463" y="1123636"/>
                  </a:lnTo>
                  <a:lnTo>
                    <a:pt x="6615365" y="1137968"/>
                  </a:lnTo>
                  <a:lnTo>
                    <a:pt x="6571684" y="1143000"/>
                  </a:lnTo>
                  <a:lnTo>
                    <a:pt x="4895289" y="1143000"/>
                  </a:lnTo>
                  <a:lnTo>
                    <a:pt x="4095189" y="1143000"/>
                  </a:lnTo>
                  <a:lnTo>
                    <a:pt x="3752294" y="1143000"/>
                  </a:lnTo>
                  <a:lnTo>
                    <a:pt x="3708613" y="1137968"/>
                  </a:lnTo>
                  <a:lnTo>
                    <a:pt x="3668514" y="1123636"/>
                  </a:lnTo>
                  <a:lnTo>
                    <a:pt x="3633142" y="1101148"/>
                  </a:lnTo>
                  <a:lnTo>
                    <a:pt x="3603640" y="1071646"/>
                  </a:lnTo>
                  <a:lnTo>
                    <a:pt x="3581152" y="1036274"/>
                  </a:lnTo>
                  <a:lnTo>
                    <a:pt x="3566820" y="996175"/>
                  </a:lnTo>
                  <a:lnTo>
                    <a:pt x="3561789" y="952494"/>
                  </a:lnTo>
                  <a:lnTo>
                    <a:pt x="3561789" y="476249"/>
                  </a:lnTo>
                  <a:lnTo>
                    <a:pt x="0" y="460275"/>
                  </a:lnTo>
                  <a:lnTo>
                    <a:pt x="3561789" y="1905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849537" y="1371091"/>
            <a:ext cx="2613025" cy="97663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</a:pPr>
            <a:r>
              <a:rPr dirty="0" sz="2400" spc="-5">
                <a:latin typeface="Times New Roman"/>
                <a:cs typeface="Times New Roman"/>
              </a:rPr>
              <a:t>statement2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throws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exception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type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Exception2.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3" name="object 13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Trace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 spc="-30"/>
              <a:t>Program</a:t>
            </a:r>
            <a:r>
              <a:rPr dirty="0" spc="-25"/>
              <a:t> </a:t>
            </a:r>
            <a:r>
              <a:rPr dirty="0" spc="-15"/>
              <a:t>Execution</a:t>
            </a:r>
          </a:p>
        </p:txBody>
      </p:sp>
      <p:sp>
        <p:nvSpPr>
          <p:cNvPr id="3" name="object 3"/>
          <p:cNvSpPr/>
          <p:nvPr/>
        </p:nvSpPr>
        <p:spPr>
          <a:xfrm>
            <a:off x="656590" y="3665220"/>
            <a:ext cx="1562100" cy="241300"/>
          </a:xfrm>
          <a:custGeom>
            <a:avLst/>
            <a:gdLst/>
            <a:ahLst/>
            <a:cxnLst/>
            <a:rect l="l" t="t" r="r" b="b"/>
            <a:pathLst>
              <a:path w="1562100" h="241300">
                <a:moveTo>
                  <a:pt x="1562099" y="0"/>
                </a:moveTo>
                <a:lnTo>
                  <a:pt x="0" y="0"/>
                </a:lnTo>
                <a:lnTo>
                  <a:pt x="0" y="241299"/>
                </a:lnTo>
                <a:lnTo>
                  <a:pt x="1562099" y="241299"/>
                </a:lnTo>
                <a:lnTo>
                  <a:pt x="15620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83540" y="1051560"/>
            <a:ext cx="2888615" cy="256794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700" b="1">
                <a:latin typeface="Courier New"/>
                <a:cs typeface="Courier New"/>
              </a:rPr>
              <a:t>try</a:t>
            </a:r>
            <a:r>
              <a:rPr dirty="0" sz="1700" spc="-60" b="1">
                <a:latin typeface="Courier New"/>
                <a:cs typeface="Courier New"/>
              </a:rPr>
              <a:t> </a:t>
            </a:r>
            <a:r>
              <a:rPr dirty="0" sz="1700" b="1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273050" marR="1175385">
              <a:lnSpc>
                <a:spcPct val="108200"/>
              </a:lnSpc>
            </a:pPr>
            <a:r>
              <a:rPr dirty="0" sz="1700" b="1">
                <a:latin typeface="Courier New"/>
                <a:cs typeface="Courier New"/>
              </a:rPr>
              <a:t>statement1;  statement2;</a:t>
            </a:r>
            <a:endParaRPr sz="1700">
              <a:latin typeface="Courier New"/>
              <a:cs typeface="Courier New"/>
            </a:endParaRPr>
          </a:p>
          <a:p>
            <a:pPr marL="273050">
              <a:lnSpc>
                <a:spcPct val="100000"/>
              </a:lnSpc>
              <a:spcBef>
                <a:spcPts val="265"/>
              </a:spcBef>
            </a:pPr>
            <a:r>
              <a:rPr dirty="0" sz="1700" b="1">
                <a:latin typeface="Courier New"/>
                <a:cs typeface="Courier New"/>
              </a:rPr>
              <a:t>statement3;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700" b="1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3050" marR="5080" indent="-260350">
              <a:lnSpc>
                <a:spcPct val="108200"/>
              </a:lnSpc>
            </a:pPr>
            <a:r>
              <a:rPr dirty="0" sz="1700" b="1">
                <a:latin typeface="Courier New"/>
                <a:cs typeface="Courier New"/>
              </a:rPr>
              <a:t>catch(Exception1 ex) { </a:t>
            </a:r>
            <a:r>
              <a:rPr dirty="0" sz="1700" spc="-1015" b="1">
                <a:latin typeface="Courier New"/>
                <a:cs typeface="Courier New"/>
              </a:rPr>
              <a:t> </a:t>
            </a:r>
            <a:r>
              <a:rPr dirty="0" sz="1700" b="1">
                <a:latin typeface="Courier New"/>
                <a:cs typeface="Courier New"/>
              </a:rPr>
              <a:t>handling</a:t>
            </a:r>
            <a:r>
              <a:rPr dirty="0" sz="1700" spc="-10" b="1">
                <a:latin typeface="Courier New"/>
                <a:cs typeface="Courier New"/>
              </a:rPr>
              <a:t> </a:t>
            </a:r>
            <a:r>
              <a:rPr dirty="0" sz="1700" b="1">
                <a:latin typeface="Courier New"/>
                <a:cs typeface="Courier New"/>
              </a:rPr>
              <a:t>ex;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700" b="1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700" b="1">
                <a:latin typeface="Courier New"/>
                <a:cs typeface="Courier New"/>
              </a:rPr>
              <a:t>catch(Exception2</a:t>
            </a:r>
            <a:r>
              <a:rPr dirty="0" sz="1700" spc="-45" b="1">
                <a:latin typeface="Courier New"/>
                <a:cs typeface="Courier New"/>
              </a:rPr>
              <a:t> </a:t>
            </a:r>
            <a:r>
              <a:rPr dirty="0" sz="1700" b="1">
                <a:latin typeface="Courier New"/>
                <a:cs typeface="Courier New"/>
              </a:rPr>
              <a:t>ex)</a:t>
            </a:r>
            <a:r>
              <a:rPr dirty="0" sz="1700" spc="-40" b="1">
                <a:latin typeface="Courier New"/>
                <a:cs typeface="Courier New"/>
              </a:rPr>
              <a:t> </a:t>
            </a:r>
            <a:r>
              <a:rPr dirty="0" sz="1700" b="1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596640"/>
            <a:ext cx="2368550" cy="2284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3050" marR="525145">
              <a:lnSpc>
                <a:spcPct val="107100"/>
              </a:lnSpc>
              <a:spcBef>
                <a:spcPts val="100"/>
              </a:spcBef>
            </a:pPr>
            <a:r>
              <a:rPr dirty="0" sz="1700" b="1">
                <a:latin typeface="Courier New"/>
                <a:cs typeface="Courier New"/>
              </a:rPr>
              <a:t>handling</a:t>
            </a:r>
            <a:r>
              <a:rPr dirty="0" sz="1700" spc="-90" b="1">
                <a:latin typeface="Courier New"/>
                <a:cs typeface="Courier New"/>
              </a:rPr>
              <a:t> </a:t>
            </a:r>
            <a:r>
              <a:rPr dirty="0" sz="1700" b="1">
                <a:latin typeface="Courier New"/>
                <a:cs typeface="Courier New"/>
              </a:rPr>
              <a:t>ex; </a:t>
            </a:r>
            <a:r>
              <a:rPr dirty="0" sz="1700" spc="-1005" b="1">
                <a:latin typeface="Courier New"/>
                <a:cs typeface="Courier New"/>
              </a:rPr>
              <a:t> </a:t>
            </a:r>
            <a:r>
              <a:rPr dirty="0" sz="1700" b="1">
                <a:latin typeface="Courier New"/>
                <a:cs typeface="Courier New"/>
              </a:rPr>
              <a:t>throw</a:t>
            </a:r>
            <a:r>
              <a:rPr dirty="0" sz="1700" spc="-20" b="1">
                <a:latin typeface="Courier New"/>
                <a:cs typeface="Courier New"/>
              </a:rPr>
              <a:t> </a:t>
            </a:r>
            <a:r>
              <a:rPr dirty="0" sz="1700" b="1">
                <a:latin typeface="Courier New"/>
                <a:cs typeface="Courier New"/>
              </a:rPr>
              <a:t>ex;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700" b="1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3050" marR="5080" indent="-260350">
              <a:lnSpc>
                <a:spcPct val="108200"/>
              </a:lnSpc>
            </a:pPr>
            <a:r>
              <a:rPr dirty="0" sz="1700" b="1">
                <a:latin typeface="Courier New"/>
                <a:cs typeface="Courier New"/>
              </a:rPr>
              <a:t>finally { </a:t>
            </a:r>
            <a:r>
              <a:rPr dirty="0" sz="1700" spc="5" b="1">
                <a:latin typeface="Courier New"/>
                <a:cs typeface="Courier New"/>
              </a:rPr>
              <a:t> </a:t>
            </a:r>
            <a:r>
              <a:rPr dirty="0" sz="1700" b="1">
                <a:latin typeface="Courier New"/>
                <a:cs typeface="Courier New"/>
              </a:rPr>
              <a:t>finalStatement</a:t>
            </a:r>
            <a:r>
              <a:rPr dirty="0" sz="1700" spc="5" b="1">
                <a:latin typeface="Courier New"/>
                <a:cs typeface="Courier New"/>
              </a:rPr>
              <a:t>s</a:t>
            </a:r>
            <a:r>
              <a:rPr dirty="0" sz="1700" b="1"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700" b="1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700" b="1">
                <a:latin typeface="Courier New"/>
                <a:cs typeface="Courier New"/>
              </a:rPr>
              <a:t>Next</a:t>
            </a:r>
            <a:r>
              <a:rPr dirty="0" sz="1700" spc="-60" b="1">
                <a:latin typeface="Courier New"/>
                <a:cs typeface="Courier New"/>
              </a:rPr>
              <a:t> </a:t>
            </a:r>
            <a:r>
              <a:rPr dirty="0" sz="1700" b="1">
                <a:latin typeface="Courier New"/>
                <a:cs typeface="Courier New"/>
              </a:rPr>
              <a:t>statement;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43278" y="1365250"/>
            <a:ext cx="5978525" cy="2376805"/>
            <a:chOff x="2943278" y="1365250"/>
            <a:chExt cx="5978525" cy="2376805"/>
          </a:xfrm>
        </p:grpSpPr>
        <p:sp>
          <p:nvSpPr>
            <p:cNvPr id="7" name="object 7"/>
            <p:cNvSpPr/>
            <p:nvPr/>
          </p:nvSpPr>
          <p:spPr>
            <a:xfrm>
              <a:off x="2949628" y="1371600"/>
              <a:ext cx="5965825" cy="2364105"/>
            </a:xfrm>
            <a:custGeom>
              <a:avLst/>
              <a:gdLst/>
              <a:ahLst/>
              <a:cxnLst/>
              <a:rect l="l" t="t" r="r" b="b"/>
              <a:pathLst>
                <a:path w="5965825" h="2364104">
                  <a:moveTo>
                    <a:pt x="4098871" y="609600"/>
                  </a:moveTo>
                  <a:lnTo>
                    <a:pt x="3298771" y="609600"/>
                  </a:lnTo>
                  <a:lnTo>
                    <a:pt x="0" y="2363779"/>
                  </a:lnTo>
                  <a:lnTo>
                    <a:pt x="4098871" y="609600"/>
                  </a:lnTo>
                  <a:close/>
                </a:path>
                <a:path w="5965825" h="2364104">
                  <a:moveTo>
                    <a:pt x="5864170" y="0"/>
                  </a:moveTo>
                  <a:lnTo>
                    <a:pt x="2866972" y="0"/>
                  </a:lnTo>
                  <a:lnTo>
                    <a:pt x="2827425" y="7984"/>
                  </a:lnTo>
                  <a:lnTo>
                    <a:pt x="2795130" y="29758"/>
                  </a:lnTo>
                  <a:lnTo>
                    <a:pt x="2773356" y="62053"/>
                  </a:lnTo>
                  <a:lnTo>
                    <a:pt x="2765371" y="101601"/>
                  </a:lnTo>
                  <a:lnTo>
                    <a:pt x="2765372" y="508001"/>
                  </a:lnTo>
                  <a:lnTo>
                    <a:pt x="2773356" y="547546"/>
                  </a:lnTo>
                  <a:lnTo>
                    <a:pt x="2795130" y="579841"/>
                  </a:lnTo>
                  <a:lnTo>
                    <a:pt x="2827425" y="601615"/>
                  </a:lnTo>
                  <a:lnTo>
                    <a:pt x="2866972" y="609600"/>
                  </a:lnTo>
                  <a:lnTo>
                    <a:pt x="5864170" y="609600"/>
                  </a:lnTo>
                  <a:lnTo>
                    <a:pt x="5903718" y="601615"/>
                  </a:lnTo>
                  <a:lnTo>
                    <a:pt x="5936013" y="579841"/>
                  </a:lnTo>
                  <a:lnTo>
                    <a:pt x="5957787" y="547546"/>
                  </a:lnTo>
                  <a:lnTo>
                    <a:pt x="5965771" y="508001"/>
                  </a:lnTo>
                  <a:lnTo>
                    <a:pt x="5965771" y="101601"/>
                  </a:lnTo>
                  <a:lnTo>
                    <a:pt x="5957787" y="62053"/>
                  </a:lnTo>
                  <a:lnTo>
                    <a:pt x="5936013" y="29758"/>
                  </a:lnTo>
                  <a:lnTo>
                    <a:pt x="5903718" y="7984"/>
                  </a:lnTo>
                  <a:lnTo>
                    <a:pt x="586417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949628" y="1371600"/>
              <a:ext cx="5965825" cy="2364105"/>
            </a:xfrm>
            <a:custGeom>
              <a:avLst/>
              <a:gdLst/>
              <a:ahLst/>
              <a:cxnLst/>
              <a:rect l="l" t="t" r="r" b="b"/>
              <a:pathLst>
                <a:path w="5965825" h="2364104">
                  <a:moveTo>
                    <a:pt x="2765371" y="101601"/>
                  </a:moveTo>
                  <a:lnTo>
                    <a:pt x="2773355" y="62053"/>
                  </a:lnTo>
                  <a:lnTo>
                    <a:pt x="2795129" y="29758"/>
                  </a:lnTo>
                  <a:lnTo>
                    <a:pt x="2827424" y="7984"/>
                  </a:lnTo>
                  <a:lnTo>
                    <a:pt x="2866972" y="0"/>
                  </a:lnTo>
                  <a:lnTo>
                    <a:pt x="3298771" y="0"/>
                  </a:lnTo>
                  <a:lnTo>
                    <a:pt x="4098871" y="0"/>
                  </a:lnTo>
                  <a:lnTo>
                    <a:pt x="5864169" y="0"/>
                  </a:lnTo>
                  <a:lnTo>
                    <a:pt x="5903717" y="7984"/>
                  </a:lnTo>
                  <a:lnTo>
                    <a:pt x="5936012" y="29758"/>
                  </a:lnTo>
                  <a:lnTo>
                    <a:pt x="5957786" y="62053"/>
                  </a:lnTo>
                  <a:lnTo>
                    <a:pt x="5965771" y="101601"/>
                  </a:lnTo>
                  <a:lnTo>
                    <a:pt x="5965771" y="355600"/>
                  </a:lnTo>
                  <a:lnTo>
                    <a:pt x="5965771" y="508001"/>
                  </a:lnTo>
                  <a:lnTo>
                    <a:pt x="5957786" y="547546"/>
                  </a:lnTo>
                  <a:lnTo>
                    <a:pt x="5936012" y="579841"/>
                  </a:lnTo>
                  <a:lnTo>
                    <a:pt x="5903717" y="601615"/>
                  </a:lnTo>
                  <a:lnTo>
                    <a:pt x="5864169" y="609600"/>
                  </a:lnTo>
                  <a:lnTo>
                    <a:pt x="4098871" y="609600"/>
                  </a:lnTo>
                  <a:lnTo>
                    <a:pt x="0" y="2363780"/>
                  </a:lnTo>
                  <a:lnTo>
                    <a:pt x="3298771" y="609600"/>
                  </a:lnTo>
                  <a:lnTo>
                    <a:pt x="2866972" y="609600"/>
                  </a:lnTo>
                  <a:lnTo>
                    <a:pt x="2827424" y="601615"/>
                  </a:lnTo>
                  <a:lnTo>
                    <a:pt x="2795129" y="579841"/>
                  </a:lnTo>
                  <a:lnTo>
                    <a:pt x="2773355" y="547546"/>
                  </a:lnTo>
                  <a:lnTo>
                    <a:pt x="2765371" y="507998"/>
                  </a:lnTo>
                  <a:lnTo>
                    <a:pt x="2765371" y="355600"/>
                  </a:lnTo>
                  <a:lnTo>
                    <a:pt x="2765371" y="1016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823498" y="1346708"/>
            <a:ext cx="24180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Handling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exception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1" name="object 11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Trace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 spc="-30"/>
              <a:t>Program</a:t>
            </a:r>
            <a:r>
              <a:rPr dirty="0" spc="-25"/>
              <a:t> </a:t>
            </a:r>
            <a:r>
              <a:rPr dirty="0" spc="-15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51560"/>
            <a:ext cx="2888615" cy="369824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700" b="1">
                <a:solidFill>
                  <a:srgbClr val="44546A"/>
                </a:solidFill>
                <a:latin typeface="Courier New"/>
                <a:cs typeface="Courier New"/>
              </a:rPr>
              <a:t>try</a:t>
            </a:r>
            <a:r>
              <a:rPr dirty="0" sz="1700" spc="-6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7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273050" marR="1175385">
              <a:lnSpc>
                <a:spcPct val="108200"/>
              </a:lnSpc>
            </a:pPr>
            <a:r>
              <a:rPr dirty="0" sz="1700" b="1">
                <a:solidFill>
                  <a:srgbClr val="44546A"/>
                </a:solidFill>
                <a:latin typeface="Courier New"/>
                <a:cs typeface="Courier New"/>
              </a:rPr>
              <a:t>statement1;  statement2;</a:t>
            </a:r>
            <a:endParaRPr sz="1700">
              <a:latin typeface="Courier New"/>
              <a:cs typeface="Courier New"/>
            </a:endParaRPr>
          </a:p>
          <a:p>
            <a:pPr marL="273050">
              <a:lnSpc>
                <a:spcPct val="100000"/>
              </a:lnSpc>
              <a:spcBef>
                <a:spcPts val="265"/>
              </a:spcBef>
            </a:pPr>
            <a:r>
              <a:rPr dirty="0" sz="1700" b="1">
                <a:solidFill>
                  <a:srgbClr val="44546A"/>
                </a:solidFill>
                <a:latin typeface="Courier New"/>
                <a:cs typeface="Courier New"/>
              </a:rPr>
              <a:t>statement3;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7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3050" marR="5080" indent="-260350">
              <a:lnSpc>
                <a:spcPct val="108200"/>
              </a:lnSpc>
            </a:pPr>
            <a:r>
              <a:rPr dirty="0" sz="1700" b="1">
                <a:solidFill>
                  <a:srgbClr val="44546A"/>
                </a:solidFill>
                <a:latin typeface="Courier New"/>
                <a:cs typeface="Courier New"/>
              </a:rPr>
              <a:t>catch(Exception1 ex) { </a:t>
            </a:r>
            <a:r>
              <a:rPr dirty="0" sz="1700" spc="-101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700" b="1">
                <a:solidFill>
                  <a:srgbClr val="44546A"/>
                </a:solidFill>
                <a:latin typeface="Courier New"/>
                <a:cs typeface="Courier New"/>
              </a:rPr>
              <a:t>handling</a:t>
            </a:r>
            <a:r>
              <a:rPr dirty="0" sz="1700" spc="-1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700" b="1">
                <a:solidFill>
                  <a:srgbClr val="44546A"/>
                </a:solidFill>
                <a:latin typeface="Courier New"/>
                <a:cs typeface="Courier New"/>
              </a:rPr>
              <a:t>ex;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7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3050" marR="5080" indent="-260350">
              <a:lnSpc>
                <a:spcPct val="108200"/>
              </a:lnSpc>
            </a:pPr>
            <a:r>
              <a:rPr dirty="0" sz="1700" b="1">
                <a:solidFill>
                  <a:srgbClr val="44546A"/>
                </a:solidFill>
                <a:latin typeface="Courier New"/>
                <a:cs typeface="Courier New"/>
              </a:rPr>
              <a:t>catch(Exception2 ex) { </a:t>
            </a:r>
            <a:r>
              <a:rPr dirty="0" sz="1700" spc="-101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700" b="1">
                <a:solidFill>
                  <a:srgbClr val="44546A"/>
                </a:solidFill>
                <a:latin typeface="Courier New"/>
                <a:cs typeface="Courier New"/>
              </a:rPr>
              <a:t>handling</a:t>
            </a:r>
            <a:r>
              <a:rPr dirty="0" sz="1700" spc="-1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700" b="1">
                <a:solidFill>
                  <a:srgbClr val="44546A"/>
                </a:solidFill>
                <a:latin typeface="Courier New"/>
                <a:cs typeface="Courier New"/>
              </a:rPr>
              <a:t>ex;</a:t>
            </a:r>
            <a:endParaRPr sz="1700">
              <a:latin typeface="Courier New"/>
              <a:cs typeface="Courier New"/>
            </a:endParaRPr>
          </a:p>
          <a:p>
            <a:pPr marL="273050">
              <a:lnSpc>
                <a:spcPct val="100000"/>
              </a:lnSpc>
              <a:spcBef>
                <a:spcPts val="145"/>
              </a:spcBef>
            </a:pPr>
            <a:r>
              <a:rPr dirty="0" sz="1700" b="1">
                <a:solidFill>
                  <a:srgbClr val="44546A"/>
                </a:solidFill>
                <a:latin typeface="Courier New"/>
                <a:cs typeface="Courier New"/>
              </a:rPr>
              <a:t>throw</a:t>
            </a:r>
            <a:r>
              <a:rPr dirty="0" sz="1700" spc="-6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700" b="1">
                <a:solidFill>
                  <a:srgbClr val="44546A"/>
                </a:solidFill>
                <a:latin typeface="Courier New"/>
                <a:cs typeface="Courier New"/>
              </a:rPr>
              <a:t>ex;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7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700" b="1">
                <a:solidFill>
                  <a:srgbClr val="44546A"/>
                </a:solidFill>
                <a:latin typeface="Courier New"/>
                <a:cs typeface="Courier New"/>
              </a:rPr>
              <a:t>finally</a:t>
            </a:r>
            <a:r>
              <a:rPr dirty="0" sz="1700" spc="-6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7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90" y="4795520"/>
            <a:ext cx="2082800" cy="2413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50"/>
              </a:lnSpc>
            </a:pPr>
            <a:r>
              <a:rPr dirty="0" sz="1700" b="1">
                <a:solidFill>
                  <a:srgbClr val="44546A"/>
                </a:solidFill>
                <a:latin typeface="Courier New"/>
                <a:cs typeface="Courier New"/>
              </a:rPr>
              <a:t>finalStatement</a:t>
            </a:r>
            <a:r>
              <a:rPr dirty="0" sz="1700" spc="5" b="1">
                <a:solidFill>
                  <a:srgbClr val="44546A"/>
                </a:solidFill>
                <a:latin typeface="Courier New"/>
                <a:cs typeface="Courier New"/>
              </a:rPr>
              <a:t>s</a:t>
            </a:r>
            <a:r>
              <a:rPr dirty="0" sz="1700" b="1">
                <a:solidFill>
                  <a:srgbClr val="44546A"/>
                </a:solidFill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5023103"/>
            <a:ext cx="1978025" cy="857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700" b="1">
                <a:solidFill>
                  <a:srgbClr val="44546A"/>
                </a:solidFill>
                <a:latin typeface="Courier New"/>
                <a:cs typeface="Courier New"/>
              </a:rPr>
              <a:t>Next</a:t>
            </a:r>
            <a:r>
              <a:rPr dirty="0" sz="1700" spc="-8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1700" b="1">
                <a:solidFill>
                  <a:srgbClr val="44546A"/>
                </a:solidFill>
                <a:latin typeface="Courier New"/>
                <a:cs typeface="Courier New"/>
              </a:rPr>
              <a:t>statement;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30523" y="1365250"/>
            <a:ext cx="5891530" cy="3477260"/>
            <a:chOff x="3030523" y="1365250"/>
            <a:chExt cx="5891530" cy="3477260"/>
          </a:xfrm>
        </p:grpSpPr>
        <p:sp>
          <p:nvSpPr>
            <p:cNvPr id="7" name="object 7"/>
            <p:cNvSpPr/>
            <p:nvPr/>
          </p:nvSpPr>
          <p:spPr>
            <a:xfrm>
              <a:off x="3036873" y="1371600"/>
              <a:ext cx="5878830" cy="3464560"/>
            </a:xfrm>
            <a:custGeom>
              <a:avLst/>
              <a:gdLst/>
              <a:ahLst/>
              <a:cxnLst/>
              <a:rect l="l" t="t" r="r" b="b"/>
              <a:pathLst>
                <a:path w="5878830" h="3464560">
                  <a:moveTo>
                    <a:pt x="4011626" y="609600"/>
                  </a:moveTo>
                  <a:lnTo>
                    <a:pt x="3211526" y="609600"/>
                  </a:lnTo>
                  <a:lnTo>
                    <a:pt x="0" y="3463937"/>
                  </a:lnTo>
                  <a:lnTo>
                    <a:pt x="4011626" y="609600"/>
                  </a:lnTo>
                  <a:close/>
                </a:path>
                <a:path w="5878830" h="3464560">
                  <a:moveTo>
                    <a:pt x="5776925" y="0"/>
                  </a:moveTo>
                  <a:lnTo>
                    <a:pt x="2779727" y="0"/>
                  </a:lnTo>
                  <a:lnTo>
                    <a:pt x="2740180" y="7984"/>
                  </a:lnTo>
                  <a:lnTo>
                    <a:pt x="2707884" y="29758"/>
                  </a:lnTo>
                  <a:lnTo>
                    <a:pt x="2686110" y="62053"/>
                  </a:lnTo>
                  <a:lnTo>
                    <a:pt x="2678126" y="101601"/>
                  </a:lnTo>
                  <a:lnTo>
                    <a:pt x="2678126" y="508001"/>
                  </a:lnTo>
                  <a:lnTo>
                    <a:pt x="2686110" y="547546"/>
                  </a:lnTo>
                  <a:lnTo>
                    <a:pt x="2707884" y="579841"/>
                  </a:lnTo>
                  <a:lnTo>
                    <a:pt x="2740180" y="601615"/>
                  </a:lnTo>
                  <a:lnTo>
                    <a:pt x="2779727" y="609600"/>
                  </a:lnTo>
                  <a:lnTo>
                    <a:pt x="5776925" y="609600"/>
                  </a:lnTo>
                  <a:lnTo>
                    <a:pt x="5816472" y="601615"/>
                  </a:lnTo>
                  <a:lnTo>
                    <a:pt x="5848767" y="579841"/>
                  </a:lnTo>
                  <a:lnTo>
                    <a:pt x="5870542" y="547546"/>
                  </a:lnTo>
                  <a:lnTo>
                    <a:pt x="5878525" y="508001"/>
                  </a:lnTo>
                  <a:lnTo>
                    <a:pt x="5878526" y="101601"/>
                  </a:lnTo>
                  <a:lnTo>
                    <a:pt x="5870542" y="62053"/>
                  </a:lnTo>
                  <a:lnTo>
                    <a:pt x="5848767" y="29758"/>
                  </a:lnTo>
                  <a:lnTo>
                    <a:pt x="5816472" y="7984"/>
                  </a:lnTo>
                  <a:lnTo>
                    <a:pt x="577692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36873" y="1371600"/>
              <a:ext cx="5878830" cy="3464560"/>
            </a:xfrm>
            <a:custGeom>
              <a:avLst/>
              <a:gdLst/>
              <a:ahLst/>
              <a:cxnLst/>
              <a:rect l="l" t="t" r="r" b="b"/>
              <a:pathLst>
                <a:path w="5878830" h="3464560">
                  <a:moveTo>
                    <a:pt x="2678126" y="101601"/>
                  </a:moveTo>
                  <a:lnTo>
                    <a:pt x="2686110" y="62053"/>
                  </a:lnTo>
                  <a:lnTo>
                    <a:pt x="2707884" y="29758"/>
                  </a:lnTo>
                  <a:lnTo>
                    <a:pt x="2740179" y="7984"/>
                  </a:lnTo>
                  <a:lnTo>
                    <a:pt x="2779727" y="0"/>
                  </a:lnTo>
                  <a:lnTo>
                    <a:pt x="3211526" y="0"/>
                  </a:lnTo>
                  <a:lnTo>
                    <a:pt x="4011626" y="0"/>
                  </a:lnTo>
                  <a:lnTo>
                    <a:pt x="5776924" y="0"/>
                  </a:lnTo>
                  <a:lnTo>
                    <a:pt x="5816472" y="7984"/>
                  </a:lnTo>
                  <a:lnTo>
                    <a:pt x="5848767" y="29758"/>
                  </a:lnTo>
                  <a:lnTo>
                    <a:pt x="5870541" y="62053"/>
                  </a:lnTo>
                  <a:lnTo>
                    <a:pt x="5878526" y="101601"/>
                  </a:lnTo>
                  <a:lnTo>
                    <a:pt x="5878526" y="355600"/>
                  </a:lnTo>
                  <a:lnTo>
                    <a:pt x="5878526" y="508001"/>
                  </a:lnTo>
                  <a:lnTo>
                    <a:pt x="5870541" y="547546"/>
                  </a:lnTo>
                  <a:lnTo>
                    <a:pt x="5848767" y="579841"/>
                  </a:lnTo>
                  <a:lnTo>
                    <a:pt x="5816472" y="601615"/>
                  </a:lnTo>
                  <a:lnTo>
                    <a:pt x="5776924" y="609600"/>
                  </a:lnTo>
                  <a:lnTo>
                    <a:pt x="4011626" y="609600"/>
                  </a:lnTo>
                  <a:lnTo>
                    <a:pt x="0" y="3463937"/>
                  </a:lnTo>
                  <a:lnTo>
                    <a:pt x="3211526" y="609600"/>
                  </a:lnTo>
                  <a:lnTo>
                    <a:pt x="2779727" y="609600"/>
                  </a:lnTo>
                  <a:lnTo>
                    <a:pt x="2740179" y="601615"/>
                  </a:lnTo>
                  <a:lnTo>
                    <a:pt x="2707884" y="579841"/>
                  </a:lnTo>
                  <a:lnTo>
                    <a:pt x="2686110" y="547546"/>
                  </a:lnTo>
                  <a:lnTo>
                    <a:pt x="2678126" y="507998"/>
                  </a:lnTo>
                  <a:lnTo>
                    <a:pt x="2678126" y="355600"/>
                  </a:lnTo>
                  <a:lnTo>
                    <a:pt x="2678126" y="1016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823498" y="1346708"/>
            <a:ext cx="28384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Execute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final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block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1" name="object 11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Trace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 spc="-30"/>
              <a:t>Program</a:t>
            </a:r>
            <a:r>
              <a:rPr dirty="0" spc="-25"/>
              <a:t> </a:t>
            </a:r>
            <a:r>
              <a:rPr dirty="0" spc="-15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51560"/>
            <a:ext cx="2888615" cy="284797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700" b="1">
                <a:latin typeface="Courier New"/>
                <a:cs typeface="Courier New"/>
              </a:rPr>
              <a:t>try</a:t>
            </a:r>
            <a:r>
              <a:rPr dirty="0" sz="1700" spc="-60" b="1">
                <a:latin typeface="Courier New"/>
                <a:cs typeface="Courier New"/>
              </a:rPr>
              <a:t> </a:t>
            </a:r>
            <a:r>
              <a:rPr dirty="0" sz="1700" b="1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273050" marR="1175385">
              <a:lnSpc>
                <a:spcPct val="108200"/>
              </a:lnSpc>
            </a:pPr>
            <a:r>
              <a:rPr dirty="0" sz="1700" b="1">
                <a:latin typeface="Courier New"/>
                <a:cs typeface="Courier New"/>
              </a:rPr>
              <a:t>statement1;  statement2;</a:t>
            </a:r>
            <a:endParaRPr sz="1700">
              <a:latin typeface="Courier New"/>
              <a:cs typeface="Courier New"/>
            </a:endParaRPr>
          </a:p>
          <a:p>
            <a:pPr marL="273050">
              <a:lnSpc>
                <a:spcPct val="100000"/>
              </a:lnSpc>
              <a:spcBef>
                <a:spcPts val="265"/>
              </a:spcBef>
            </a:pPr>
            <a:r>
              <a:rPr dirty="0" sz="1700" b="1">
                <a:latin typeface="Courier New"/>
                <a:cs typeface="Courier New"/>
              </a:rPr>
              <a:t>statement3;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700" b="1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3050" marR="5080" indent="-260350">
              <a:lnSpc>
                <a:spcPct val="108200"/>
              </a:lnSpc>
            </a:pPr>
            <a:r>
              <a:rPr dirty="0" sz="1700" b="1">
                <a:latin typeface="Courier New"/>
                <a:cs typeface="Courier New"/>
              </a:rPr>
              <a:t>catch(Exception1 ex) { </a:t>
            </a:r>
            <a:r>
              <a:rPr dirty="0" sz="1700" spc="-1015" b="1">
                <a:latin typeface="Courier New"/>
                <a:cs typeface="Courier New"/>
              </a:rPr>
              <a:t> </a:t>
            </a:r>
            <a:r>
              <a:rPr dirty="0" sz="1700" b="1">
                <a:latin typeface="Courier New"/>
                <a:cs typeface="Courier New"/>
              </a:rPr>
              <a:t>handling</a:t>
            </a:r>
            <a:r>
              <a:rPr dirty="0" sz="1700" spc="-10" b="1">
                <a:latin typeface="Courier New"/>
                <a:cs typeface="Courier New"/>
              </a:rPr>
              <a:t> </a:t>
            </a:r>
            <a:r>
              <a:rPr dirty="0" sz="1700" b="1">
                <a:latin typeface="Courier New"/>
                <a:cs typeface="Courier New"/>
              </a:rPr>
              <a:t>ex;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700" b="1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3050" marR="5080" indent="-260350">
              <a:lnSpc>
                <a:spcPct val="108200"/>
              </a:lnSpc>
            </a:pPr>
            <a:r>
              <a:rPr dirty="0" sz="1700" b="1">
                <a:latin typeface="Courier New"/>
                <a:cs typeface="Courier New"/>
              </a:rPr>
              <a:t>catch(Exception2 ex) { </a:t>
            </a:r>
            <a:r>
              <a:rPr dirty="0" sz="1700" spc="-1015" b="1">
                <a:latin typeface="Courier New"/>
                <a:cs typeface="Courier New"/>
              </a:rPr>
              <a:t> </a:t>
            </a:r>
            <a:r>
              <a:rPr dirty="0" sz="1700" b="1">
                <a:latin typeface="Courier New"/>
                <a:cs typeface="Courier New"/>
              </a:rPr>
              <a:t>handling</a:t>
            </a:r>
            <a:r>
              <a:rPr dirty="0" sz="1700" spc="-10" b="1">
                <a:latin typeface="Courier New"/>
                <a:cs typeface="Courier New"/>
              </a:rPr>
              <a:t> </a:t>
            </a:r>
            <a:r>
              <a:rPr dirty="0" sz="1700" b="1">
                <a:latin typeface="Courier New"/>
                <a:cs typeface="Courier New"/>
              </a:rPr>
              <a:t>ex;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90" y="3944620"/>
            <a:ext cx="1171575" cy="2413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0"/>
              </a:lnSpc>
            </a:pPr>
            <a:r>
              <a:rPr dirty="0" sz="1700" b="1">
                <a:latin typeface="Courier New"/>
                <a:cs typeface="Courier New"/>
              </a:rPr>
              <a:t>throw</a:t>
            </a:r>
            <a:r>
              <a:rPr dirty="0" sz="1700" spc="-60" b="1">
                <a:latin typeface="Courier New"/>
                <a:cs typeface="Courier New"/>
              </a:rPr>
              <a:t> </a:t>
            </a:r>
            <a:r>
              <a:rPr dirty="0" sz="1700" b="1">
                <a:latin typeface="Courier New"/>
                <a:cs typeface="Courier New"/>
              </a:rPr>
              <a:t>ex;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4163567"/>
            <a:ext cx="2368550" cy="1717039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700" b="1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3050" marR="5080" indent="-260350">
              <a:lnSpc>
                <a:spcPct val="108200"/>
              </a:lnSpc>
            </a:pPr>
            <a:r>
              <a:rPr dirty="0" sz="1700" b="1">
                <a:latin typeface="Courier New"/>
                <a:cs typeface="Courier New"/>
              </a:rPr>
              <a:t>finally { </a:t>
            </a:r>
            <a:r>
              <a:rPr dirty="0" sz="1700" spc="5" b="1">
                <a:latin typeface="Courier New"/>
                <a:cs typeface="Courier New"/>
              </a:rPr>
              <a:t> </a:t>
            </a:r>
            <a:r>
              <a:rPr dirty="0" sz="1700" b="1">
                <a:latin typeface="Courier New"/>
                <a:cs typeface="Courier New"/>
              </a:rPr>
              <a:t>finalStatement</a:t>
            </a:r>
            <a:r>
              <a:rPr dirty="0" sz="1700" spc="5" b="1">
                <a:latin typeface="Courier New"/>
                <a:cs typeface="Courier New"/>
              </a:rPr>
              <a:t>s</a:t>
            </a:r>
            <a:r>
              <a:rPr dirty="0" sz="1700" b="1"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700" b="1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700" b="1">
                <a:latin typeface="Courier New"/>
                <a:cs typeface="Courier New"/>
              </a:rPr>
              <a:t>Next</a:t>
            </a:r>
            <a:r>
              <a:rPr dirty="0" sz="1700" spc="-60" b="1">
                <a:latin typeface="Courier New"/>
                <a:cs typeface="Courier New"/>
              </a:rPr>
              <a:t> </a:t>
            </a:r>
            <a:r>
              <a:rPr dirty="0" sz="1700" b="1">
                <a:latin typeface="Courier New"/>
                <a:cs typeface="Courier New"/>
              </a:rPr>
              <a:t>statement;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43265" y="1365250"/>
            <a:ext cx="6054725" cy="2716530"/>
            <a:chOff x="2943265" y="1365250"/>
            <a:chExt cx="6054725" cy="2716530"/>
          </a:xfrm>
        </p:grpSpPr>
        <p:sp>
          <p:nvSpPr>
            <p:cNvPr id="7" name="object 7"/>
            <p:cNvSpPr/>
            <p:nvPr/>
          </p:nvSpPr>
          <p:spPr>
            <a:xfrm>
              <a:off x="2949615" y="1371600"/>
              <a:ext cx="6042025" cy="2703830"/>
            </a:xfrm>
            <a:custGeom>
              <a:avLst/>
              <a:gdLst/>
              <a:ahLst/>
              <a:cxnLst/>
              <a:rect l="l" t="t" r="r" b="b"/>
              <a:pathLst>
                <a:path w="6042025" h="2703829">
                  <a:moveTo>
                    <a:pt x="4130634" y="1143000"/>
                  </a:moveTo>
                  <a:lnTo>
                    <a:pt x="3311484" y="1143000"/>
                  </a:lnTo>
                  <a:lnTo>
                    <a:pt x="0" y="2703516"/>
                  </a:lnTo>
                  <a:lnTo>
                    <a:pt x="4130634" y="1143000"/>
                  </a:lnTo>
                  <a:close/>
                </a:path>
                <a:path w="6042025" h="2703829">
                  <a:moveTo>
                    <a:pt x="5851479" y="0"/>
                  </a:moveTo>
                  <a:lnTo>
                    <a:pt x="2955888" y="0"/>
                  </a:lnTo>
                  <a:lnTo>
                    <a:pt x="2912207" y="5031"/>
                  </a:lnTo>
                  <a:lnTo>
                    <a:pt x="2872109" y="19363"/>
                  </a:lnTo>
                  <a:lnTo>
                    <a:pt x="2836737" y="41851"/>
                  </a:lnTo>
                  <a:lnTo>
                    <a:pt x="2807236" y="71353"/>
                  </a:lnTo>
                  <a:lnTo>
                    <a:pt x="2784747" y="106725"/>
                  </a:lnTo>
                  <a:lnTo>
                    <a:pt x="2770415" y="146823"/>
                  </a:lnTo>
                  <a:lnTo>
                    <a:pt x="2765384" y="190505"/>
                  </a:lnTo>
                  <a:lnTo>
                    <a:pt x="2765384" y="952498"/>
                  </a:lnTo>
                  <a:lnTo>
                    <a:pt x="2770415" y="996176"/>
                  </a:lnTo>
                  <a:lnTo>
                    <a:pt x="2784747" y="1036274"/>
                  </a:lnTo>
                  <a:lnTo>
                    <a:pt x="2807236" y="1071646"/>
                  </a:lnTo>
                  <a:lnTo>
                    <a:pt x="2836737" y="1101148"/>
                  </a:lnTo>
                  <a:lnTo>
                    <a:pt x="2872109" y="1123636"/>
                  </a:lnTo>
                  <a:lnTo>
                    <a:pt x="2912207" y="1137968"/>
                  </a:lnTo>
                  <a:lnTo>
                    <a:pt x="2955888" y="1143000"/>
                  </a:lnTo>
                  <a:lnTo>
                    <a:pt x="5851479" y="1143000"/>
                  </a:lnTo>
                  <a:lnTo>
                    <a:pt x="5895160" y="1137968"/>
                  </a:lnTo>
                  <a:lnTo>
                    <a:pt x="5935258" y="1123636"/>
                  </a:lnTo>
                  <a:lnTo>
                    <a:pt x="5970630" y="1101148"/>
                  </a:lnTo>
                  <a:lnTo>
                    <a:pt x="6000132" y="1071646"/>
                  </a:lnTo>
                  <a:lnTo>
                    <a:pt x="6022621" y="1036274"/>
                  </a:lnTo>
                  <a:lnTo>
                    <a:pt x="6036952" y="996176"/>
                  </a:lnTo>
                  <a:lnTo>
                    <a:pt x="6041983" y="952498"/>
                  </a:lnTo>
                  <a:lnTo>
                    <a:pt x="6041984" y="190505"/>
                  </a:lnTo>
                  <a:lnTo>
                    <a:pt x="6036952" y="146823"/>
                  </a:lnTo>
                  <a:lnTo>
                    <a:pt x="6022621" y="106725"/>
                  </a:lnTo>
                  <a:lnTo>
                    <a:pt x="6000132" y="71353"/>
                  </a:lnTo>
                  <a:lnTo>
                    <a:pt x="5970630" y="41851"/>
                  </a:lnTo>
                  <a:lnTo>
                    <a:pt x="5935258" y="19363"/>
                  </a:lnTo>
                  <a:lnTo>
                    <a:pt x="5895160" y="5031"/>
                  </a:lnTo>
                  <a:lnTo>
                    <a:pt x="58514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949615" y="1371600"/>
              <a:ext cx="6042025" cy="2703830"/>
            </a:xfrm>
            <a:custGeom>
              <a:avLst/>
              <a:gdLst/>
              <a:ahLst/>
              <a:cxnLst/>
              <a:rect l="l" t="t" r="r" b="b"/>
              <a:pathLst>
                <a:path w="6042025" h="2703829">
                  <a:moveTo>
                    <a:pt x="2765384" y="190504"/>
                  </a:moveTo>
                  <a:lnTo>
                    <a:pt x="2770415" y="146823"/>
                  </a:lnTo>
                  <a:lnTo>
                    <a:pt x="2784747" y="106725"/>
                  </a:lnTo>
                  <a:lnTo>
                    <a:pt x="2807235" y="71353"/>
                  </a:lnTo>
                  <a:lnTo>
                    <a:pt x="2836737" y="41851"/>
                  </a:lnTo>
                  <a:lnTo>
                    <a:pt x="2872109" y="19363"/>
                  </a:lnTo>
                  <a:lnTo>
                    <a:pt x="2912207" y="5031"/>
                  </a:lnTo>
                  <a:lnTo>
                    <a:pt x="2955888" y="0"/>
                  </a:lnTo>
                  <a:lnTo>
                    <a:pt x="3311484" y="0"/>
                  </a:lnTo>
                  <a:lnTo>
                    <a:pt x="4130634" y="0"/>
                  </a:lnTo>
                  <a:lnTo>
                    <a:pt x="5851480" y="0"/>
                  </a:lnTo>
                  <a:lnTo>
                    <a:pt x="5895160" y="5031"/>
                  </a:lnTo>
                  <a:lnTo>
                    <a:pt x="5935258" y="19363"/>
                  </a:lnTo>
                  <a:lnTo>
                    <a:pt x="5970630" y="41851"/>
                  </a:lnTo>
                  <a:lnTo>
                    <a:pt x="6000132" y="71353"/>
                  </a:lnTo>
                  <a:lnTo>
                    <a:pt x="6022620" y="106725"/>
                  </a:lnTo>
                  <a:lnTo>
                    <a:pt x="6036952" y="146823"/>
                  </a:lnTo>
                  <a:lnTo>
                    <a:pt x="6041984" y="190504"/>
                  </a:lnTo>
                  <a:lnTo>
                    <a:pt x="6041984" y="666748"/>
                  </a:lnTo>
                  <a:lnTo>
                    <a:pt x="6041984" y="952498"/>
                  </a:lnTo>
                  <a:lnTo>
                    <a:pt x="6036952" y="996176"/>
                  </a:lnTo>
                  <a:lnTo>
                    <a:pt x="6022620" y="1036274"/>
                  </a:lnTo>
                  <a:lnTo>
                    <a:pt x="6000132" y="1071646"/>
                  </a:lnTo>
                  <a:lnTo>
                    <a:pt x="5970630" y="1101148"/>
                  </a:lnTo>
                  <a:lnTo>
                    <a:pt x="5935258" y="1123636"/>
                  </a:lnTo>
                  <a:lnTo>
                    <a:pt x="5895160" y="1137968"/>
                  </a:lnTo>
                  <a:lnTo>
                    <a:pt x="5851480" y="1143000"/>
                  </a:lnTo>
                  <a:lnTo>
                    <a:pt x="4130634" y="1143000"/>
                  </a:lnTo>
                  <a:lnTo>
                    <a:pt x="0" y="2703517"/>
                  </a:lnTo>
                  <a:lnTo>
                    <a:pt x="3311484" y="1143000"/>
                  </a:lnTo>
                  <a:lnTo>
                    <a:pt x="2955888" y="1143000"/>
                  </a:lnTo>
                  <a:lnTo>
                    <a:pt x="2912207" y="1137968"/>
                  </a:lnTo>
                  <a:lnTo>
                    <a:pt x="2872109" y="1123636"/>
                  </a:lnTo>
                  <a:lnTo>
                    <a:pt x="2836737" y="1101148"/>
                  </a:lnTo>
                  <a:lnTo>
                    <a:pt x="2807235" y="1071646"/>
                  </a:lnTo>
                  <a:lnTo>
                    <a:pt x="2784747" y="1036274"/>
                  </a:lnTo>
                  <a:lnTo>
                    <a:pt x="2770415" y="996176"/>
                  </a:lnTo>
                  <a:lnTo>
                    <a:pt x="2765384" y="952495"/>
                  </a:lnTo>
                  <a:lnTo>
                    <a:pt x="2765384" y="666748"/>
                  </a:lnTo>
                  <a:lnTo>
                    <a:pt x="2765384" y="19050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849537" y="1371091"/>
            <a:ext cx="2856230" cy="97663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</a:pPr>
            <a:r>
              <a:rPr dirty="0" sz="2400" spc="-5">
                <a:latin typeface="Times New Roman"/>
                <a:cs typeface="Times New Roman"/>
              </a:rPr>
              <a:t>Rethrow the exception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 control is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transferred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caller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1" name="object 11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650" y="384047"/>
            <a:ext cx="585152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Cautions</a:t>
            </a:r>
            <a:r>
              <a:rPr dirty="0" spc="-30"/>
              <a:t> </a:t>
            </a:r>
            <a:r>
              <a:rPr dirty="0" spc="-5"/>
              <a:t>When</a:t>
            </a:r>
            <a:r>
              <a:rPr dirty="0" spc="-25"/>
              <a:t> </a:t>
            </a:r>
            <a:r>
              <a:rPr dirty="0" spc="-5"/>
              <a:t>Using</a:t>
            </a:r>
            <a:r>
              <a:rPr dirty="0" spc="-30"/>
              <a:t> </a:t>
            </a:r>
            <a:r>
              <a:rPr dirty="0" spc="-15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41628"/>
            <a:ext cx="8173084" cy="303085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Exception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handling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separates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0000"/>
                </a:solidFill>
                <a:latin typeface="Calibri"/>
                <a:cs typeface="Calibri"/>
              </a:rPr>
              <a:t>error-handling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code</a:t>
            </a:r>
            <a:r>
              <a:rPr dirty="0" sz="28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from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normal </a:t>
            </a:r>
            <a:r>
              <a:rPr dirty="0" sz="2800" spc="-15">
                <a:latin typeface="Calibri"/>
                <a:cs typeface="Calibri"/>
              </a:rPr>
              <a:t>programming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tasks.</a:t>
            </a:r>
            <a:endParaRPr sz="2800">
              <a:latin typeface="Calibri"/>
              <a:cs typeface="Calibri"/>
            </a:endParaRPr>
          </a:p>
          <a:p>
            <a:pPr marL="241300" marR="234315" indent="-228600">
              <a:lnSpc>
                <a:spcPct val="90200"/>
              </a:lnSpc>
              <a:spcBef>
                <a:spcPts val="21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Be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aware,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45">
                <a:latin typeface="Calibri"/>
                <a:cs typeface="Calibri"/>
              </a:rPr>
              <a:t>however,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exception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handling usually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requires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more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 time and</a:t>
            </a:r>
            <a:r>
              <a:rPr dirty="0" sz="2800" spc="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FF0000"/>
                </a:solidFill>
                <a:latin typeface="Calibri"/>
                <a:cs typeface="Calibri"/>
              </a:rPr>
              <a:t>resources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because it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requires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instantiating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new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exception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object,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rolling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back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call </a:t>
            </a:r>
            <a:r>
              <a:rPr dirty="0" sz="2800" spc="-15">
                <a:latin typeface="Calibri"/>
                <a:cs typeface="Calibri"/>
              </a:rPr>
              <a:t>stack,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propagating</a:t>
            </a:r>
            <a:r>
              <a:rPr dirty="0" sz="2800" spc="-5">
                <a:latin typeface="Calibri"/>
                <a:cs typeface="Calibri"/>
              </a:rPr>
              <a:t> the </a:t>
            </a:r>
            <a:r>
              <a:rPr dirty="0" sz="2800" spc="-20">
                <a:latin typeface="Calibri"/>
                <a:cs typeface="Calibri"/>
              </a:rPr>
              <a:t>errors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calling </a:t>
            </a:r>
            <a:r>
              <a:rPr dirty="0" sz="2800" spc="-5">
                <a:latin typeface="Calibri"/>
                <a:cs typeface="Calibri"/>
              </a:rPr>
              <a:t> methods.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7794" y="384047"/>
            <a:ext cx="480949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When</a:t>
            </a:r>
            <a:r>
              <a:rPr dirty="0" spc="-35"/>
              <a:t> </a:t>
            </a:r>
            <a:r>
              <a:rPr dirty="0" spc="-20"/>
              <a:t>to</a:t>
            </a:r>
            <a:r>
              <a:rPr dirty="0" spc="-25"/>
              <a:t> </a:t>
            </a:r>
            <a:r>
              <a:rPr dirty="0" spc="-20"/>
              <a:t>Throw</a:t>
            </a:r>
            <a:r>
              <a:rPr dirty="0" spc="-25"/>
              <a:t> </a:t>
            </a:r>
            <a:r>
              <a:rPr dirty="0" spc="-15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109980"/>
            <a:ext cx="8175625" cy="2778125"/>
          </a:xfrm>
          <a:prstGeom prst="rect">
            <a:avLst/>
          </a:prstGeom>
        </p:spPr>
        <p:txBody>
          <a:bodyPr wrap="square" lIns="0" tIns="2438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An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exception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occurs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method.</a:t>
            </a:r>
            <a:endParaRPr sz="2800">
              <a:latin typeface="Calibri"/>
              <a:cs typeface="Calibri"/>
            </a:endParaRPr>
          </a:p>
          <a:p>
            <a:pPr marL="241300" marR="126364" indent="-228600">
              <a:lnSpc>
                <a:spcPts val="3000"/>
              </a:lnSpc>
              <a:spcBef>
                <a:spcPts val="22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If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you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want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20">
                <a:latin typeface="Calibri"/>
                <a:cs typeface="Calibri"/>
              </a:rPr>
              <a:t>exception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processed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by its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45">
                <a:latin typeface="Calibri"/>
                <a:cs typeface="Calibri"/>
              </a:rPr>
              <a:t>caller,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you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should </a:t>
            </a:r>
            <a:r>
              <a:rPr dirty="0" sz="2800" spc="-15" b="1">
                <a:solidFill>
                  <a:srgbClr val="FF0000"/>
                </a:solidFill>
                <a:latin typeface="Calibri"/>
                <a:cs typeface="Calibri"/>
              </a:rPr>
              <a:t>create</a:t>
            </a:r>
            <a:r>
              <a:rPr dirty="0" sz="2800" spc="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0000"/>
                </a:solidFill>
                <a:latin typeface="Calibri"/>
                <a:cs typeface="Calibri"/>
              </a:rPr>
              <a:t>exception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object</a:t>
            </a:r>
            <a:r>
              <a:rPr dirty="0" sz="2800" spc="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throw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5" b="1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dirty="0" sz="2800" spc="5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23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If </a:t>
            </a:r>
            <a:r>
              <a:rPr dirty="0" sz="2800" spc="-15">
                <a:latin typeface="Calibri"/>
                <a:cs typeface="Calibri"/>
              </a:rPr>
              <a:t>you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handle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0000"/>
                </a:solidFill>
                <a:latin typeface="Calibri"/>
                <a:cs typeface="Calibri"/>
              </a:rPr>
              <a:t>exception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method</a:t>
            </a:r>
            <a:r>
              <a:rPr dirty="0" sz="28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where</a:t>
            </a:r>
            <a:r>
              <a:rPr dirty="0" sz="2800" spc="-5">
                <a:latin typeface="Calibri"/>
                <a:cs typeface="Calibri"/>
              </a:rPr>
              <a:t> it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occurs,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there</a:t>
            </a:r>
            <a:r>
              <a:rPr dirty="0" sz="2800" spc="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no need </a:t>
            </a:r>
            <a:r>
              <a:rPr dirty="0" sz="2800" spc="-15" b="1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throw</a:t>
            </a:r>
            <a:r>
              <a:rPr dirty="0" sz="2800" spc="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dirty="0" sz="280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004" y="356615"/>
            <a:ext cx="525843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Exception-Handling</a:t>
            </a:r>
            <a:r>
              <a:rPr dirty="0" spc="-55"/>
              <a:t> </a:t>
            </a:r>
            <a:r>
              <a:rPr dirty="0" spc="-10"/>
              <a:t>Overview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548640" y="2512453"/>
            <a:ext cx="2059305" cy="368300"/>
          </a:xfrm>
          <a:custGeom>
            <a:avLst/>
            <a:gdLst/>
            <a:ahLst/>
            <a:cxnLst/>
            <a:rect l="l" t="t" r="r" b="b"/>
            <a:pathLst>
              <a:path w="2059305" h="368300">
                <a:moveTo>
                  <a:pt x="2058974" y="0"/>
                </a:moveTo>
                <a:lnTo>
                  <a:pt x="239712" y="0"/>
                </a:lnTo>
                <a:lnTo>
                  <a:pt x="171450" y="0"/>
                </a:lnTo>
                <a:lnTo>
                  <a:pt x="0" y="0"/>
                </a:lnTo>
                <a:lnTo>
                  <a:pt x="0" y="368300"/>
                </a:lnTo>
                <a:lnTo>
                  <a:pt x="171450" y="368300"/>
                </a:lnTo>
                <a:lnTo>
                  <a:pt x="239699" y="368300"/>
                </a:lnTo>
                <a:lnTo>
                  <a:pt x="2058974" y="368300"/>
                </a:lnTo>
                <a:lnTo>
                  <a:pt x="205897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5940" y="1227835"/>
            <a:ext cx="6570980" cy="3262629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400" spc="-15" b="1">
                <a:solidFill>
                  <a:srgbClr val="0000FF"/>
                </a:solidFill>
                <a:latin typeface="Calibri"/>
                <a:cs typeface="Calibri"/>
              </a:rPr>
              <a:t> static 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void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main(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2400" spc="-5" b="1">
                <a:latin typeface="Calibri"/>
                <a:cs typeface="Calibri"/>
              </a:rPr>
              <a:t>[]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808080"/>
                </a:solidFill>
                <a:latin typeface="Calibri"/>
                <a:cs typeface="Calibri"/>
              </a:rPr>
              <a:t>arg</a:t>
            </a:r>
            <a:r>
              <a:rPr dirty="0" sz="2400" spc="-10" b="1">
                <a:latin typeface="Calibri"/>
                <a:cs typeface="Calibri"/>
              </a:rPr>
              <a:t>) </a:t>
            </a:r>
            <a:r>
              <a:rPr dirty="0" sz="240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2400" b="1">
                <a:solidFill>
                  <a:srgbClr val="008000"/>
                </a:solidFill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400" b="1">
                <a:solidFill>
                  <a:srgbClr val="008000"/>
                </a:solidFill>
                <a:latin typeface="Calibri"/>
                <a:cs typeface="Calibri"/>
              </a:rPr>
              <a:t>//</a:t>
            </a:r>
            <a:r>
              <a:rPr dirty="0" sz="2400" spc="-2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Calibri"/>
                <a:cs typeface="Calibri"/>
              </a:rPr>
              <a:t>if</a:t>
            </a:r>
            <a:r>
              <a:rPr dirty="0" sz="2400" spc="-2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008000"/>
                </a:solidFill>
                <a:latin typeface="Calibri"/>
                <a:cs typeface="Calibri"/>
              </a:rPr>
              <a:t>statement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if</a:t>
            </a:r>
            <a:r>
              <a:rPr dirty="0" sz="2400" spc="-3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(number2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!=0){</a:t>
            </a:r>
            <a:endParaRPr sz="2400">
              <a:latin typeface="Calibri"/>
              <a:cs typeface="Calibri"/>
            </a:endParaRPr>
          </a:p>
          <a:p>
            <a:pPr marL="927100" marR="5080" indent="-457200">
              <a:lnSpc>
                <a:spcPct val="108300"/>
              </a:lnSpc>
              <a:spcBef>
                <a:spcPts val="75"/>
              </a:spcBef>
            </a:pPr>
            <a:r>
              <a:rPr dirty="0" sz="2400" spc="-10" b="1">
                <a:latin typeface="Calibri"/>
                <a:cs typeface="Calibri"/>
              </a:rPr>
              <a:t>System.out.println(number1 </a:t>
            </a:r>
            <a:r>
              <a:rPr dirty="0" sz="2400" b="1">
                <a:latin typeface="Calibri"/>
                <a:cs typeface="Calibri"/>
              </a:rPr>
              <a:t>+ </a:t>
            </a:r>
            <a:r>
              <a:rPr dirty="0" sz="2400" b="1">
                <a:solidFill>
                  <a:srgbClr val="A31515"/>
                </a:solidFill>
                <a:latin typeface="Calibri"/>
                <a:cs typeface="Calibri"/>
              </a:rPr>
              <a:t>" / " </a:t>
            </a:r>
            <a:r>
              <a:rPr dirty="0" sz="2400" b="1">
                <a:latin typeface="Calibri"/>
                <a:cs typeface="Calibri"/>
              </a:rPr>
              <a:t>+ </a:t>
            </a:r>
            <a:r>
              <a:rPr dirty="0" sz="2400" spc="-5" b="1">
                <a:latin typeface="Calibri"/>
                <a:cs typeface="Calibri"/>
              </a:rPr>
              <a:t>number2 </a:t>
            </a:r>
            <a:r>
              <a:rPr dirty="0" sz="2400" b="1">
                <a:latin typeface="Calibri"/>
                <a:cs typeface="Calibri"/>
              </a:rPr>
              <a:t>+ </a:t>
            </a:r>
            <a:r>
              <a:rPr dirty="0" sz="2400" spc="-530" b="1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400" spc="-1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A31515"/>
                </a:solidFill>
                <a:latin typeface="Calibri"/>
                <a:cs typeface="Calibri"/>
              </a:rPr>
              <a:t>is</a:t>
            </a:r>
            <a:r>
              <a:rPr dirty="0" sz="2400" b="1">
                <a:solidFill>
                  <a:srgbClr val="A31515"/>
                </a:solidFill>
                <a:latin typeface="Calibri"/>
                <a:cs typeface="Calibri"/>
              </a:rPr>
              <a:t> "</a:t>
            </a:r>
            <a:r>
              <a:rPr dirty="0" sz="2400" spc="-1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+</a:t>
            </a:r>
            <a:r>
              <a:rPr dirty="0" sz="2400" spc="-5" b="1">
                <a:latin typeface="Calibri"/>
                <a:cs typeface="Calibri"/>
              </a:rPr>
              <a:t> (number1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/</a:t>
            </a:r>
            <a:r>
              <a:rPr dirty="0" sz="2400" spc="-5" b="1">
                <a:latin typeface="Calibri"/>
                <a:cs typeface="Calibri"/>
              </a:rPr>
              <a:t> number2));</a:t>
            </a:r>
            <a:endParaRPr sz="2400">
              <a:latin typeface="Calibri"/>
              <a:cs typeface="Calibri"/>
            </a:endParaRPr>
          </a:p>
          <a:p>
            <a:pPr algn="r" marR="5988050">
              <a:lnSpc>
                <a:spcPct val="100000"/>
              </a:lnSpc>
              <a:spcBef>
                <a:spcPts val="310"/>
              </a:spcBef>
            </a:pPr>
            <a:r>
              <a:rPr dirty="0" sz="240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algn="r" marR="6045200">
              <a:lnSpc>
                <a:spcPct val="100000"/>
              </a:lnSpc>
              <a:spcBef>
                <a:spcPts val="310"/>
              </a:spcBef>
            </a:pPr>
            <a:r>
              <a:rPr dirty="0" sz="2400" b="1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dirty="0" sz="2400" spc="5" b="1">
                <a:solidFill>
                  <a:srgbClr val="0000FF"/>
                </a:solidFill>
                <a:latin typeface="Calibri"/>
                <a:cs typeface="Calibri"/>
              </a:rPr>
              <a:t>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1005839" y="4531752"/>
            <a:ext cx="5718175" cy="3683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90"/>
              </a:lnSpc>
            </a:pPr>
            <a:r>
              <a:rPr dirty="0" sz="2400" spc="-10" b="1">
                <a:latin typeface="Calibri"/>
                <a:cs typeface="Calibri"/>
              </a:rPr>
              <a:t>System.out.println(</a:t>
            </a:r>
            <a:r>
              <a:rPr dirty="0" sz="2400" spc="-10" b="1">
                <a:solidFill>
                  <a:srgbClr val="A31515"/>
                </a:solidFill>
                <a:latin typeface="Calibri"/>
                <a:cs typeface="Calibri"/>
              </a:rPr>
              <a:t>"Divisor</a:t>
            </a:r>
            <a:r>
              <a:rPr dirty="0" sz="240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A31515"/>
                </a:solidFill>
                <a:latin typeface="Calibri"/>
                <a:cs typeface="Calibri"/>
              </a:rPr>
              <a:t>cannot</a:t>
            </a:r>
            <a:r>
              <a:rPr dirty="0" sz="2400" spc="1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A31515"/>
                </a:solidFill>
                <a:latin typeface="Calibri"/>
                <a:cs typeface="Calibri"/>
              </a:rPr>
              <a:t>be</a:t>
            </a:r>
            <a:r>
              <a:rPr dirty="0" sz="2400" spc="1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A31515"/>
                </a:solidFill>
                <a:latin typeface="Calibri"/>
                <a:cs typeface="Calibri"/>
              </a:rPr>
              <a:t>zero"</a:t>
            </a:r>
            <a:r>
              <a:rPr dirty="0" sz="2400" spc="-15" b="1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4912867"/>
            <a:ext cx="130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521" y="384047"/>
            <a:ext cx="435165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When</a:t>
            </a:r>
            <a:r>
              <a:rPr dirty="0" spc="-35"/>
              <a:t> </a:t>
            </a:r>
            <a:r>
              <a:rPr dirty="0" spc="-20"/>
              <a:t>to</a:t>
            </a:r>
            <a:r>
              <a:rPr dirty="0" spc="-25"/>
              <a:t> </a:t>
            </a:r>
            <a:r>
              <a:rPr dirty="0" spc="-5"/>
              <a:t>Use</a:t>
            </a:r>
            <a:r>
              <a:rPr dirty="0" spc="-30"/>
              <a:t> </a:t>
            </a:r>
            <a:r>
              <a:rPr dirty="0" spc="-15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40103"/>
            <a:ext cx="7190105" cy="491934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241300" marR="5080" indent="-228600">
              <a:lnSpc>
                <a:spcPts val="271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500" spc="-5">
                <a:latin typeface="Calibri"/>
                <a:cs typeface="Calibri"/>
              </a:rPr>
              <a:t>Use </a:t>
            </a:r>
            <a:r>
              <a:rPr dirty="0" sz="2500">
                <a:latin typeface="Calibri"/>
                <a:cs typeface="Calibri"/>
              </a:rPr>
              <a:t>the </a:t>
            </a:r>
            <a:r>
              <a:rPr dirty="0" sz="2500" spc="-15" b="1">
                <a:latin typeface="Calibri"/>
                <a:cs typeface="Calibri"/>
              </a:rPr>
              <a:t>try-catch </a:t>
            </a:r>
            <a:r>
              <a:rPr dirty="0" sz="2500" spc="-5">
                <a:latin typeface="Calibri"/>
                <a:cs typeface="Calibri"/>
              </a:rPr>
              <a:t>block </a:t>
            </a:r>
            <a:r>
              <a:rPr dirty="0" sz="2500" spc="-15">
                <a:latin typeface="Calibri"/>
                <a:cs typeface="Calibri"/>
              </a:rPr>
              <a:t>to </a:t>
            </a:r>
            <a:r>
              <a:rPr dirty="0" sz="2500" spc="-5">
                <a:latin typeface="Calibri"/>
                <a:cs typeface="Calibri"/>
              </a:rPr>
              <a:t>deal </a:t>
            </a:r>
            <a:r>
              <a:rPr dirty="0" sz="2500">
                <a:latin typeface="Calibri"/>
                <a:cs typeface="Calibri"/>
              </a:rPr>
              <a:t>with </a:t>
            </a:r>
            <a:r>
              <a:rPr dirty="0" sz="2500" spc="-10" b="1">
                <a:solidFill>
                  <a:srgbClr val="FF0000"/>
                </a:solidFill>
                <a:latin typeface="Calibri"/>
                <a:cs typeface="Calibri"/>
              </a:rPr>
              <a:t>unexpected error </a:t>
            </a:r>
            <a:r>
              <a:rPr dirty="0" sz="2500" spc="-5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spc="-5" b="1">
                <a:solidFill>
                  <a:srgbClr val="FF0000"/>
                </a:solidFill>
                <a:latin typeface="Calibri"/>
                <a:cs typeface="Calibri"/>
              </a:rPr>
              <a:t>conditions</a:t>
            </a:r>
            <a:r>
              <a:rPr dirty="0" sz="2500" spc="-5">
                <a:latin typeface="Calibri"/>
                <a:cs typeface="Calibri"/>
              </a:rPr>
              <a:t>.</a:t>
            </a:r>
            <a:endParaRPr sz="2500">
              <a:latin typeface="Calibri"/>
              <a:cs typeface="Calibri"/>
            </a:endParaRPr>
          </a:p>
          <a:p>
            <a:pPr marL="241300" indent="-228600">
              <a:lnSpc>
                <a:spcPts val="296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500" spc="-5">
                <a:latin typeface="Calibri"/>
                <a:cs typeface="Calibri"/>
              </a:rPr>
              <a:t>Do</a:t>
            </a:r>
            <a:r>
              <a:rPr dirty="0" sz="2500" spc="-1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not use</a:t>
            </a:r>
            <a:r>
              <a:rPr dirty="0" sz="2500">
                <a:latin typeface="Calibri"/>
                <a:cs typeface="Calibri"/>
              </a:rPr>
              <a:t> it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to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deal </a:t>
            </a:r>
            <a:r>
              <a:rPr dirty="0" sz="2500">
                <a:latin typeface="Calibri"/>
                <a:cs typeface="Calibri"/>
              </a:rPr>
              <a:t>with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simple, </a:t>
            </a:r>
            <a:r>
              <a:rPr dirty="0" sz="2500" spc="-10">
                <a:latin typeface="Calibri"/>
                <a:cs typeface="Calibri"/>
              </a:rPr>
              <a:t>expected</a:t>
            </a:r>
            <a:r>
              <a:rPr dirty="0" sz="2500" spc="-5">
                <a:latin typeface="Calibri"/>
                <a:cs typeface="Calibri"/>
              </a:rPr>
              <a:t> situations.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try</a:t>
            </a:r>
            <a:r>
              <a:rPr dirty="0" sz="2200" spc="-6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  <a:spcBef>
                <a:spcPts val="50"/>
              </a:spcBef>
            </a:pPr>
            <a:r>
              <a:rPr dirty="0" sz="2200" b="1">
                <a:latin typeface="Courier New"/>
                <a:cs typeface="Courier New"/>
              </a:rPr>
              <a:t>System.out.println(refVar.toString());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349250" marR="605790" indent="-336550">
              <a:lnSpc>
                <a:spcPts val="2620"/>
              </a:lnSpc>
              <a:spcBef>
                <a:spcPts val="155"/>
              </a:spcBef>
            </a:pP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catch (NullPointerException ex) </a:t>
            </a:r>
            <a:r>
              <a:rPr dirty="0" sz="2200" b="1">
                <a:latin typeface="Courier New"/>
                <a:cs typeface="Courier New"/>
              </a:rPr>
              <a:t>{ 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System.out.println("refVar</a:t>
            </a:r>
            <a:r>
              <a:rPr dirty="0" sz="2200" spc="-4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is</a:t>
            </a:r>
            <a:r>
              <a:rPr dirty="0" sz="2200" spc="-4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null");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00"/>
              </a:lnSpc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356235" marR="430530" indent="-336550">
              <a:lnSpc>
                <a:spcPct val="102699"/>
              </a:lnSpc>
              <a:spcBef>
                <a:spcPts val="2085"/>
              </a:spcBef>
            </a:pP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if (refVar != null) </a:t>
            </a:r>
            <a:r>
              <a:rPr dirty="0" sz="2200" spc="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System.out.println(refVar.toString());</a:t>
            </a:r>
            <a:endParaRPr sz="2200">
              <a:latin typeface="Courier New"/>
              <a:cs typeface="Courier New"/>
            </a:endParaRPr>
          </a:p>
          <a:p>
            <a:pPr marL="19685">
              <a:lnSpc>
                <a:spcPct val="100000"/>
              </a:lnSpc>
              <a:spcBef>
                <a:spcPts val="50"/>
              </a:spcBef>
            </a:pP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else</a:t>
            </a:r>
            <a:endParaRPr sz="2200">
              <a:latin typeface="Courier New"/>
              <a:cs typeface="Courier New"/>
            </a:endParaRPr>
          </a:p>
          <a:p>
            <a:pPr marL="356235">
              <a:lnSpc>
                <a:spcPct val="100000"/>
              </a:lnSpc>
              <a:spcBef>
                <a:spcPts val="70"/>
              </a:spcBef>
            </a:pPr>
            <a:r>
              <a:rPr dirty="0" sz="2200" b="1">
                <a:latin typeface="Courier New"/>
                <a:cs typeface="Courier New"/>
              </a:rPr>
              <a:t>System.out.println("refVar</a:t>
            </a:r>
            <a:r>
              <a:rPr dirty="0" sz="2200" spc="-3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is</a:t>
            </a:r>
            <a:r>
              <a:rPr dirty="0" sz="2200" spc="-3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null");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729" y="128015"/>
            <a:ext cx="618363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Defining</a:t>
            </a:r>
            <a:r>
              <a:rPr dirty="0" spc="-20"/>
              <a:t> Custom </a:t>
            </a:r>
            <a:r>
              <a:rPr dirty="0" spc="-15"/>
              <a:t>Exception </a:t>
            </a:r>
            <a:r>
              <a:rPr dirty="0" spc="-5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722884"/>
            <a:ext cx="8386445" cy="2796540"/>
          </a:xfrm>
          <a:prstGeom prst="rect">
            <a:avLst/>
          </a:prstGeom>
        </p:spPr>
        <p:txBody>
          <a:bodyPr wrap="square" lIns="0" tIns="222885" rIns="0" bIns="0" rtlCol="0" vert="horz">
            <a:spAutoFit/>
          </a:bodyPr>
          <a:lstStyle/>
          <a:p>
            <a:pPr marL="414655" indent="-401955">
              <a:lnSpc>
                <a:spcPct val="100000"/>
              </a:lnSpc>
              <a:spcBef>
                <a:spcPts val="1755"/>
              </a:spcBef>
              <a:buClr>
                <a:srgbClr val="44546A"/>
              </a:buClr>
              <a:buSzPct val="75000"/>
              <a:buFont typeface="Wingdings"/>
              <a:buChar char="■"/>
              <a:tabLst>
                <a:tab pos="414020" algn="l"/>
                <a:tab pos="414655" algn="l"/>
              </a:tabLst>
            </a:pPr>
            <a:r>
              <a:rPr dirty="0" sz="2800" spc="-5">
                <a:latin typeface="Times New Roman"/>
                <a:cs typeface="Times New Roman"/>
              </a:rPr>
              <a:t>Use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exception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classes</a:t>
            </a:r>
            <a:r>
              <a:rPr dirty="0" sz="2800" spc="-5">
                <a:latin typeface="Times New Roman"/>
                <a:cs typeface="Times New Roman"/>
              </a:rPr>
              <a:t> in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API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whenever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possible.</a:t>
            </a:r>
            <a:endParaRPr sz="2800">
              <a:latin typeface="Times New Roman"/>
              <a:cs typeface="Times New Roman"/>
            </a:endParaRPr>
          </a:p>
          <a:p>
            <a:pPr marL="414655" marR="904240" indent="-401955">
              <a:lnSpc>
                <a:spcPct val="100699"/>
              </a:lnSpc>
              <a:spcBef>
                <a:spcPts val="1630"/>
              </a:spcBef>
              <a:buClr>
                <a:srgbClr val="44546A"/>
              </a:buClr>
              <a:buSzPct val="75000"/>
              <a:buFont typeface="Wingdings"/>
              <a:buChar char="■"/>
              <a:tabLst>
                <a:tab pos="414020" algn="l"/>
                <a:tab pos="414655" algn="l"/>
              </a:tabLst>
            </a:pPr>
            <a:r>
              <a:rPr dirty="0" sz="2800" spc="-5">
                <a:latin typeface="Times New Roman"/>
                <a:cs typeface="Times New Roman"/>
              </a:rPr>
              <a:t>Define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custom exception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classes</a:t>
            </a:r>
            <a:r>
              <a:rPr dirty="0" sz="2800" spc="-5">
                <a:latin typeface="Times New Roman"/>
                <a:cs typeface="Times New Roman"/>
              </a:rPr>
              <a:t> if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predefined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classes </a:t>
            </a:r>
            <a:r>
              <a:rPr dirty="0" sz="2800" spc="-5">
                <a:latin typeface="Times New Roman"/>
                <a:cs typeface="Times New Roman"/>
              </a:rPr>
              <a:t>are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Times New Roman"/>
                <a:cs typeface="Times New Roman"/>
              </a:rPr>
              <a:t>sufficient</a:t>
            </a:r>
            <a:r>
              <a:rPr dirty="0" sz="2800" spc="-1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414655" marR="1407160" indent="-401955">
              <a:lnSpc>
                <a:spcPct val="100699"/>
              </a:lnSpc>
              <a:spcBef>
                <a:spcPts val="1635"/>
              </a:spcBef>
              <a:buClr>
                <a:srgbClr val="44546A"/>
              </a:buClr>
              <a:buSzPct val="75000"/>
              <a:buFont typeface="Wingdings"/>
              <a:buChar char="■"/>
              <a:tabLst>
                <a:tab pos="414020" algn="l"/>
                <a:tab pos="414655" algn="l"/>
              </a:tabLst>
            </a:pPr>
            <a:r>
              <a:rPr dirty="0" sz="2800" spc="-5">
                <a:latin typeface="Times New Roman"/>
                <a:cs typeface="Times New Roman"/>
              </a:rPr>
              <a:t>Define custom exception </a:t>
            </a:r>
            <a:r>
              <a:rPr dirty="0" sz="2800" spc="-10">
                <a:latin typeface="Times New Roman"/>
                <a:cs typeface="Times New Roman"/>
              </a:rPr>
              <a:t>classes </a:t>
            </a:r>
            <a:r>
              <a:rPr dirty="0" sz="2800">
                <a:latin typeface="Times New Roman"/>
                <a:cs typeface="Times New Roman"/>
              </a:rPr>
              <a:t>by </a:t>
            </a:r>
            <a:r>
              <a:rPr dirty="0" sz="2800" spc="-5">
                <a:latin typeface="Times New Roman"/>
                <a:cs typeface="Times New Roman"/>
              </a:rPr>
              <a:t>extending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Exception </a:t>
            </a:r>
            <a:r>
              <a:rPr dirty="0" sz="2800">
                <a:latin typeface="Times New Roman"/>
                <a:cs typeface="Times New Roman"/>
              </a:rPr>
              <a:t>or 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subclass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Exception.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220" y="221995"/>
            <a:ext cx="59886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/>
              <a:t>Custom </a:t>
            </a:r>
            <a:r>
              <a:rPr dirty="0" sz="3600" spc="-15"/>
              <a:t>Exception </a:t>
            </a:r>
            <a:r>
              <a:rPr dirty="0" sz="3600"/>
              <a:t>Class</a:t>
            </a:r>
            <a:r>
              <a:rPr dirty="0" sz="3600" spc="-20"/>
              <a:t> </a:t>
            </a:r>
            <a:r>
              <a:rPr dirty="0" sz="3600" spc="-10"/>
              <a:t>Example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3540" y="1240028"/>
            <a:ext cx="7738109" cy="290385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dirty="0" sz="2400">
                <a:latin typeface="Times New Roman"/>
                <a:cs typeface="Times New Roman"/>
              </a:rPr>
              <a:t>Suppose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 </a:t>
            </a:r>
            <a:r>
              <a:rPr dirty="0" sz="2400" spc="-5">
                <a:latin typeface="Times New Roman"/>
                <a:cs typeface="Times New Roman"/>
              </a:rPr>
              <a:t>wish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pass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radius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-15">
                <a:latin typeface="Times New Roman"/>
                <a:cs typeface="Times New Roman"/>
              </a:rPr>
              <a:t>handler,</a:t>
            </a:r>
            <a:r>
              <a:rPr dirty="0" sz="2400">
                <a:latin typeface="Times New Roman"/>
                <a:cs typeface="Times New Roman"/>
              </a:rPr>
              <a:t> you </a:t>
            </a:r>
            <a:r>
              <a:rPr dirty="0" sz="2400" spc="-5">
                <a:latin typeface="Times New Roman"/>
                <a:cs typeface="Times New Roman"/>
              </a:rPr>
              <a:t>have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create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custom exception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  <a:p>
            <a:pPr marL="482600" marR="2355215" indent="-317500">
              <a:lnSpc>
                <a:spcPts val="2620"/>
              </a:lnSpc>
              <a:spcBef>
                <a:spcPts val="1145"/>
              </a:spcBef>
            </a:pP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 class </a:t>
            </a:r>
            <a:r>
              <a:rPr dirty="0" sz="2200" spc="-15" b="1">
                <a:solidFill>
                  <a:srgbClr val="2B91AF"/>
                </a:solidFill>
                <a:latin typeface="Calibri"/>
                <a:cs typeface="Calibri"/>
              </a:rPr>
              <a:t>TestCircleWithCustomException </a:t>
            </a:r>
            <a:r>
              <a:rPr dirty="0" sz="2200" b="1">
                <a:latin typeface="Calibri"/>
                <a:cs typeface="Calibri"/>
              </a:rPr>
              <a:t>{ </a:t>
            </a:r>
            <a:r>
              <a:rPr dirty="0" sz="2200" spc="-484" b="1"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dirty="0" sz="2200" spc="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void </a:t>
            </a:r>
            <a:r>
              <a:rPr dirty="0" sz="2200" spc="-5" b="1">
                <a:latin typeface="Calibri"/>
                <a:cs typeface="Calibri"/>
              </a:rPr>
              <a:t>main(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2200" spc="-5" b="1">
                <a:latin typeface="Calibri"/>
                <a:cs typeface="Calibri"/>
              </a:rPr>
              <a:t>[]</a:t>
            </a:r>
            <a:r>
              <a:rPr dirty="0" sz="2200" b="1"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808080"/>
                </a:solidFill>
                <a:latin typeface="Calibri"/>
                <a:cs typeface="Calibri"/>
              </a:rPr>
              <a:t>args</a:t>
            </a:r>
            <a:r>
              <a:rPr dirty="0" sz="2200" spc="-10" b="1">
                <a:latin typeface="Calibri"/>
                <a:cs typeface="Calibri"/>
              </a:rPr>
              <a:t>)</a:t>
            </a:r>
            <a:r>
              <a:rPr dirty="0" sz="2200" b="1">
                <a:latin typeface="Calibri"/>
                <a:cs typeface="Calibri"/>
              </a:rPr>
              <a:t> {</a:t>
            </a:r>
            <a:endParaRPr sz="2200">
              <a:latin typeface="Calibri"/>
              <a:cs typeface="Calibri"/>
            </a:endParaRPr>
          </a:p>
          <a:p>
            <a:pPr marL="800100">
              <a:lnSpc>
                <a:spcPts val="2505"/>
              </a:lnSpc>
            </a:pP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try</a:t>
            </a:r>
            <a:r>
              <a:rPr dirty="0" sz="2200" spc="-4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1181100" marR="2219325">
              <a:lnSpc>
                <a:spcPct val="100499"/>
              </a:lnSpc>
              <a:spcBef>
                <a:spcPts val="35"/>
              </a:spcBef>
            </a:pP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new </a:t>
            </a:r>
            <a:r>
              <a:rPr dirty="0" sz="2200" spc="-10" b="1">
                <a:latin typeface="Calibri"/>
                <a:cs typeface="Calibri"/>
              </a:rPr>
              <a:t>CircleWithCustomException(5); </a:t>
            </a:r>
            <a:r>
              <a:rPr dirty="0" sz="2200" spc="-5" b="1"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new </a:t>
            </a:r>
            <a:r>
              <a:rPr dirty="0" sz="2200" spc="-10" b="1">
                <a:latin typeface="Calibri"/>
                <a:cs typeface="Calibri"/>
              </a:rPr>
              <a:t>CircleWithCustomException(-5); </a:t>
            </a:r>
            <a:r>
              <a:rPr dirty="0" sz="2200" spc="-5" b="1"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dirty="0" sz="2200" spc="-2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CircleWithCustomException(0);</a:t>
            </a:r>
            <a:r>
              <a:rPr dirty="0" sz="2200" spc="-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47139" y="4139556"/>
            <a:ext cx="3950970" cy="3429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50"/>
              </a:lnSpc>
            </a:pPr>
            <a:r>
              <a:rPr dirty="0" sz="2200" spc="-15" b="1">
                <a:solidFill>
                  <a:srgbClr val="0000FF"/>
                </a:solidFill>
                <a:latin typeface="Calibri"/>
                <a:cs typeface="Calibri"/>
              </a:rPr>
              <a:t>catch</a:t>
            </a:r>
            <a:r>
              <a:rPr dirty="0" sz="2200" spc="-3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(</a:t>
            </a: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InvalidRadiusException</a:t>
            </a:r>
            <a:r>
              <a:rPr dirty="0" sz="2200" spc="-3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808080"/>
                </a:solidFill>
                <a:latin typeface="Calibri"/>
                <a:cs typeface="Calibri"/>
              </a:rPr>
              <a:t>ex</a:t>
            </a:r>
            <a:r>
              <a:rPr dirty="0" sz="2200" spc="-10" b="1">
                <a:latin typeface="Calibri"/>
                <a:cs typeface="Calibri"/>
              </a:rPr>
              <a:t>){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535940" y="4444492"/>
            <a:ext cx="7397750" cy="170815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774700" marR="692785" indent="317500">
              <a:lnSpc>
                <a:spcPct val="101800"/>
              </a:lnSpc>
              <a:spcBef>
                <a:spcPts val="50"/>
              </a:spcBef>
            </a:pPr>
            <a:r>
              <a:rPr dirty="0" sz="2200" spc="-10" b="1">
                <a:latin typeface="Calibri"/>
                <a:cs typeface="Calibri"/>
              </a:rPr>
              <a:t>System.out.println(ex);</a:t>
            </a:r>
            <a:r>
              <a:rPr dirty="0" sz="2200" b="1">
                <a:latin typeface="Calibri"/>
                <a:cs typeface="Calibri"/>
              </a:rPr>
              <a:t> } </a:t>
            </a:r>
            <a:r>
              <a:rPr dirty="0" sz="2200" spc="5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System.out.println(</a:t>
            </a:r>
            <a:r>
              <a:rPr dirty="0" sz="2200" spc="-10" b="1">
                <a:solidFill>
                  <a:srgbClr val="A31515"/>
                </a:solidFill>
                <a:latin typeface="Calibri"/>
                <a:cs typeface="Calibri"/>
              </a:rPr>
              <a:t>"Number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of 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objects </a:t>
            </a:r>
            <a:r>
              <a:rPr dirty="0" sz="2200" spc="-10" b="1">
                <a:solidFill>
                  <a:srgbClr val="A31515"/>
                </a:solidFill>
                <a:latin typeface="Calibri"/>
                <a:cs typeface="Calibri"/>
              </a:rPr>
              <a:t>created: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+</a:t>
            </a:r>
            <a:endParaRPr sz="2200">
              <a:latin typeface="Calibri"/>
              <a:cs typeface="Calibri"/>
            </a:endParaRPr>
          </a:p>
          <a:p>
            <a:pPr marL="1282065">
              <a:lnSpc>
                <a:spcPts val="2615"/>
              </a:lnSpc>
            </a:pPr>
            <a:r>
              <a:rPr dirty="0" sz="2200" spc="-10" b="1">
                <a:latin typeface="Calibri"/>
                <a:cs typeface="Calibri"/>
              </a:rPr>
              <a:t>CircleWithCustomException.getNumberOfObjects());</a:t>
            </a:r>
            <a:endParaRPr sz="2200">
              <a:latin typeface="Calibri"/>
              <a:cs typeface="Calibri"/>
            </a:endParaRPr>
          </a:p>
          <a:p>
            <a:pPr marL="393700">
              <a:lnSpc>
                <a:spcPts val="2630"/>
              </a:lnSpc>
              <a:spcBef>
                <a:spcPts val="50"/>
              </a:spcBef>
            </a:pPr>
            <a:r>
              <a:rPr dirty="0" sz="2200" b="1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630"/>
              </a:lnSpc>
            </a:pPr>
            <a:r>
              <a:rPr dirty="0" sz="2200" b="1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387" y="621283"/>
            <a:ext cx="5201285" cy="112585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85750" marR="833755" indent="-273050">
              <a:lnSpc>
                <a:spcPct val="100800"/>
              </a:lnSpc>
              <a:spcBef>
                <a:spcPts val="75"/>
              </a:spcBef>
            </a:pP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class </a:t>
            </a:r>
            <a:r>
              <a:rPr dirty="0" sz="2400" spc="-10" b="1">
                <a:solidFill>
                  <a:srgbClr val="2B91AF"/>
                </a:solidFill>
                <a:latin typeface="Calibri"/>
                <a:cs typeface="Calibri"/>
              </a:rPr>
              <a:t>CircleWithCustomException </a:t>
            </a:r>
            <a:r>
              <a:rPr dirty="0" sz="2400" b="1">
                <a:latin typeface="Calibri"/>
                <a:cs typeface="Calibri"/>
              </a:rPr>
              <a:t>{ </a:t>
            </a:r>
            <a:r>
              <a:rPr dirty="0" sz="2400" spc="-530" b="1"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0000FF"/>
                </a:solidFill>
                <a:latin typeface="Calibri"/>
                <a:cs typeface="Calibri"/>
              </a:rPr>
              <a:t>private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double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radius;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</a:pPr>
            <a:r>
              <a:rPr dirty="0" sz="2400" spc="-15" b="1">
                <a:solidFill>
                  <a:srgbClr val="0000FF"/>
                </a:solidFill>
                <a:latin typeface="Calibri"/>
                <a:cs typeface="Calibri"/>
              </a:rPr>
              <a:t>private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 int</a:t>
            </a:r>
            <a:r>
              <a:rPr dirty="0" sz="24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numberOfObjects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=</a:t>
            </a:r>
            <a:r>
              <a:rPr dirty="0" sz="2400" spc="-5" b="1">
                <a:latin typeface="Calibri"/>
                <a:cs typeface="Calibri"/>
              </a:rPr>
              <a:t> 0;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75437" y="2093467"/>
            <a:ext cx="45599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400" spc="-4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CircleWithCustomException()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0427" y="2119063"/>
            <a:ext cx="884555" cy="3683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80"/>
              </a:lnSpc>
            </a:pPr>
            <a:r>
              <a:rPr dirty="0" sz="2400" spc="5" b="1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dirty="0" sz="2400" spc="-35" b="1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z="2400" spc="-20" b="1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dirty="0" sz="2400" b="1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087" y="2474663"/>
            <a:ext cx="4295140" cy="3683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1371600">
              <a:lnSpc>
                <a:spcPts val="2785"/>
              </a:lnSpc>
            </a:pP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dirty="0" sz="2400" spc="-35" b="1">
                <a:solidFill>
                  <a:srgbClr val="0000FF"/>
                </a:solidFill>
                <a:latin typeface="Calibri"/>
                <a:cs typeface="Calibri"/>
              </a:rPr>
              <a:t>nv</a:t>
            </a:r>
            <a:r>
              <a:rPr dirty="0" sz="2400" b="1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li</a:t>
            </a:r>
            <a:r>
              <a:rPr dirty="0" sz="2400" b="1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dirty="0" sz="2400" b="1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di</a:t>
            </a:r>
            <a:r>
              <a:rPr dirty="0" sz="2400" b="1">
                <a:solidFill>
                  <a:srgbClr val="0000FF"/>
                </a:solidFill>
                <a:latin typeface="Calibri"/>
                <a:cs typeface="Calibri"/>
              </a:rPr>
              <a:t>usE</a:t>
            </a:r>
            <a:r>
              <a:rPr dirty="0" sz="2400" spc="-60" b="1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dirty="0" sz="2400" spc="5" b="1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dirty="0" sz="2400" b="1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5345" y="2450084"/>
            <a:ext cx="130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437" y="2818891"/>
            <a:ext cx="6899275" cy="112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369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dirty="0" sz="2400" spc="-5" b="1">
                <a:latin typeface="Calibri"/>
                <a:cs typeface="Calibri"/>
              </a:rPr>
              <a:t>(1.0);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CircleWithCustomException(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double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808080"/>
                </a:solidFill>
                <a:latin typeface="Calibri"/>
                <a:cs typeface="Calibri"/>
              </a:rPr>
              <a:t>newRadius</a:t>
            </a:r>
            <a:r>
              <a:rPr dirty="0" sz="2400" spc="-5" b="1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9450" y="3947863"/>
            <a:ext cx="3943985" cy="3683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80"/>
              </a:lnSpc>
            </a:pPr>
            <a:r>
              <a:rPr dirty="0" sz="2400" spc="-15" b="1">
                <a:solidFill>
                  <a:srgbClr val="0000FF"/>
                </a:solidFill>
                <a:latin typeface="Calibri"/>
                <a:cs typeface="Calibri"/>
              </a:rPr>
              <a:t>throws</a:t>
            </a:r>
            <a:r>
              <a:rPr dirty="0" sz="2400" spc="-2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InvalidRadiusException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0735" y="3922267"/>
            <a:ext cx="130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3700" y="4278883"/>
            <a:ext cx="3420745" cy="18637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490220" marR="31115">
              <a:lnSpc>
                <a:spcPct val="100800"/>
              </a:lnSpc>
              <a:spcBef>
                <a:spcPts val="75"/>
              </a:spcBef>
            </a:pPr>
            <a:r>
              <a:rPr dirty="0" sz="2400" spc="-5" b="1">
                <a:latin typeface="Calibri"/>
                <a:cs typeface="Calibri"/>
              </a:rPr>
              <a:t>setRadius(newRadius); </a:t>
            </a:r>
            <a:r>
              <a:rPr dirty="0" sz="2400" spc="-5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numberOfObjects++;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285750" marR="5080" indent="-273050">
              <a:lnSpc>
                <a:spcPct val="100800"/>
              </a:lnSpc>
              <a:spcBef>
                <a:spcPts val="5"/>
              </a:spcBef>
            </a:pP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400" spc="-4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double</a:t>
            </a:r>
            <a:r>
              <a:rPr dirty="0" sz="2400" spc="-3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getRadius()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{ </a:t>
            </a:r>
            <a:r>
              <a:rPr dirty="0" sz="2400" spc="-525" b="1"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return </a:t>
            </a:r>
            <a:r>
              <a:rPr dirty="0" sz="2400" spc="-10" b="1">
                <a:latin typeface="Calibri"/>
                <a:cs typeface="Calibri"/>
              </a:rPr>
              <a:t>radius; </a:t>
            </a:r>
            <a:r>
              <a:rPr dirty="0" sz="240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6308" y="843788"/>
            <a:ext cx="52292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400" spc="-2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void</a:t>
            </a:r>
            <a:r>
              <a:rPr dirty="0" sz="2400" spc="-1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setRadius(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double</a:t>
            </a:r>
            <a:r>
              <a:rPr dirty="0" sz="2400" spc="-2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808080"/>
                </a:solidFill>
                <a:latin typeface="Calibri"/>
                <a:cs typeface="Calibri"/>
              </a:rPr>
              <a:t>newRadius</a:t>
            </a:r>
            <a:r>
              <a:rPr dirty="0" sz="2400" spc="-5" b="1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08583" y="1238643"/>
            <a:ext cx="3943985" cy="3683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75"/>
              </a:lnSpc>
            </a:pPr>
            <a:r>
              <a:rPr dirty="0" sz="2400" spc="-15" b="1">
                <a:solidFill>
                  <a:srgbClr val="0000FF"/>
                </a:solidFill>
                <a:latin typeface="Calibri"/>
                <a:cs typeface="Calibri"/>
              </a:rPr>
              <a:t>throws</a:t>
            </a:r>
            <a:r>
              <a:rPr dirty="0" sz="2400" spc="-2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InvalidRadiusException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9867" y="1212596"/>
            <a:ext cx="130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5458" y="1581403"/>
            <a:ext cx="2973705" cy="11169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421640" marR="5080" indent="-409575">
              <a:lnSpc>
                <a:spcPct val="100800"/>
              </a:lnSpc>
              <a:spcBef>
                <a:spcPts val="75"/>
              </a:spcBef>
            </a:pP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if </a:t>
            </a:r>
            <a:r>
              <a:rPr dirty="0" sz="2400" spc="-5" b="1">
                <a:latin typeface="Calibri"/>
                <a:cs typeface="Calibri"/>
              </a:rPr>
              <a:t>(newRadius </a:t>
            </a:r>
            <a:r>
              <a:rPr dirty="0" sz="2400" b="1">
                <a:latin typeface="Calibri"/>
                <a:cs typeface="Calibri"/>
              </a:rPr>
              <a:t>&gt;= </a:t>
            </a:r>
            <a:r>
              <a:rPr dirty="0" sz="2400" spc="-5" b="1">
                <a:latin typeface="Calibri"/>
                <a:cs typeface="Calibri"/>
              </a:rPr>
              <a:t>0) 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radius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=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newRadius;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10"/>
              </a:lnSpc>
            </a:pPr>
            <a:r>
              <a:rPr dirty="0" sz="2400" b="1">
                <a:solidFill>
                  <a:srgbClr val="0000FF"/>
                </a:solidFill>
                <a:latin typeface="Calibri"/>
                <a:cs typeface="Calibri"/>
              </a:rPr>
              <a:t>else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9470" y="2699143"/>
            <a:ext cx="6099175" cy="3683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70"/>
              </a:lnSpc>
            </a:pP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throw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 new</a:t>
            </a:r>
            <a:r>
              <a:rPr dirty="0" sz="24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InvalidRadiusException(newRadius);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45563" y="2672588"/>
            <a:ext cx="130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6308" y="3410204"/>
            <a:ext cx="5008880" cy="221996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490220" marR="5080" indent="-478155">
              <a:lnSpc>
                <a:spcPct val="100800"/>
              </a:lnSpc>
              <a:spcBef>
                <a:spcPts val="75"/>
              </a:spcBef>
            </a:pP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public </a:t>
            </a:r>
            <a:r>
              <a:rPr dirty="0" sz="2400" spc="-15" b="1">
                <a:solidFill>
                  <a:srgbClr val="0000FF"/>
                </a:solidFill>
                <a:latin typeface="Calibri"/>
                <a:cs typeface="Calibri"/>
              </a:rPr>
              <a:t>static 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int </a:t>
            </a:r>
            <a:r>
              <a:rPr dirty="0" sz="2400" spc="-5" b="1">
                <a:latin typeface="Calibri"/>
                <a:cs typeface="Calibri"/>
              </a:rPr>
              <a:t>getNumberOfObjects(){ </a:t>
            </a:r>
            <a:r>
              <a:rPr dirty="0" sz="2400" spc="-530" b="1"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return </a:t>
            </a:r>
            <a:r>
              <a:rPr dirty="0" sz="2400" spc="-5" b="1">
                <a:latin typeface="Calibri"/>
                <a:cs typeface="Calibri"/>
              </a:rPr>
              <a:t>numberOfObjects; </a:t>
            </a:r>
            <a:r>
              <a:rPr dirty="0" sz="240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400" spc="-3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double</a:t>
            </a:r>
            <a:r>
              <a:rPr dirty="0" sz="2400" spc="-2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findArea()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558800">
              <a:lnSpc>
                <a:spcPct val="100000"/>
              </a:lnSpc>
              <a:spcBef>
                <a:spcPts val="25"/>
              </a:spcBef>
            </a:pP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2400" spc="-1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radius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*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radius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*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Math.PI;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035811"/>
            <a:ext cx="6986905" cy="11290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85750" marR="5080" indent="-273050">
              <a:lnSpc>
                <a:spcPct val="100800"/>
              </a:lnSpc>
              <a:spcBef>
                <a:spcPts val="75"/>
              </a:spcBef>
            </a:pP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public class </a:t>
            </a:r>
            <a:r>
              <a:rPr dirty="0" sz="2400" spc="-10" b="1">
                <a:solidFill>
                  <a:srgbClr val="2B91AF"/>
                </a:solidFill>
                <a:latin typeface="Calibri"/>
                <a:cs typeface="Calibri"/>
              </a:rPr>
              <a:t>InvalidRadiusException 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extends </a:t>
            </a:r>
            <a:r>
              <a:rPr dirty="0" sz="2400" spc="-10" b="1">
                <a:latin typeface="Calibri"/>
                <a:cs typeface="Calibri"/>
              </a:rPr>
              <a:t>Exception </a:t>
            </a:r>
            <a:r>
              <a:rPr dirty="0" sz="2400" b="1">
                <a:latin typeface="Calibri"/>
                <a:cs typeface="Calibri"/>
              </a:rPr>
              <a:t>{ </a:t>
            </a:r>
            <a:r>
              <a:rPr dirty="0" sz="2400" spc="-530" b="1"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0000FF"/>
                </a:solidFill>
                <a:latin typeface="Calibri"/>
                <a:cs typeface="Calibri"/>
              </a:rPr>
              <a:t>private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double </a:t>
            </a:r>
            <a:r>
              <a:rPr dirty="0" sz="2400" spc="-10" b="1">
                <a:latin typeface="Calibri"/>
                <a:cs typeface="Calibri"/>
              </a:rPr>
              <a:t>radius;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25"/>
              </a:spcBef>
            </a:pPr>
            <a:r>
              <a:rPr dirty="0" sz="2400" spc="-5" b="1">
                <a:solidFill>
                  <a:srgbClr val="008000"/>
                </a:solidFill>
                <a:latin typeface="Calibri"/>
                <a:cs typeface="Calibri"/>
              </a:rPr>
              <a:t>//Construct</a:t>
            </a:r>
            <a:r>
              <a:rPr dirty="0" sz="2400" spc="-2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8000"/>
                </a:solidFill>
                <a:latin typeface="Calibri"/>
                <a:cs typeface="Calibri"/>
              </a:rPr>
              <a:t>an</a:t>
            </a:r>
            <a:r>
              <a:rPr dirty="0" sz="2400" spc="-2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008000"/>
                </a:solidFill>
                <a:latin typeface="Calibri"/>
                <a:cs typeface="Calibri"/>
              </a:rPr>
              <a:t>exception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6890" y="2166263"/>
            <a:ext cx="5793105" cy="3683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90"/>
              </a:lnSpc>
            </a:pP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InvalidRadiusException(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double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808080"/>
                </a:solidFill>
                <a:latin typeface="Calibri"/>
                <a:cs typeface="Calibri"/>
              </a:rPr>
              <a:t>radius</a:t>
            </a:r>
            <a:r>
              <a:rPr dirty="0" sz="2400" spc="-10" b="1">
                <a:latin typeface="Calibri"/>
                <a:cs typeface="Calibri"/>
              </a:rPr>
              <a:t>){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452" y="2507996"/>
            <a:ext cx="4371975" cy="111696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285750" marR="5080">
              <a:lnSpc>
                <a:spcPts val="2810"/>
              </a:lnSpc>
              <a:spcBef>
                <a:spcPts val="250"/>
              </a:spcBef>
            </a:pP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super</a:t>
            </a:r>
            <a:r>
              <a:rPr dirty="0" sz="2400" spc="-10" b="1">
                <a:latin typeface="Calibri"/>
                <a:cs typeface="Calibri"/>
              </a:rPr>
              <a:t>(</a:t>
            </a:r>
            <a:r>
              <a:rPr dirty="0" sz="2400" spc="-10" b="1">
                <a:solidFill>
                  <a:srgbClr val="A31515"/>
                </a:solidFill>
                <a:latin typeface="Calibri"/>
                <a:cs typeface="Calibri"/>
              </a:rPr>
              <a:t>"Invalid </a:t>
            </a:r>
            <a:r>
              <a:rPr dirty="0" sz="2400" spc="-15" b="1">
                <a:solidFill>
                  <a:srgbClr val="A31515"/>
                </a:solidFill>
                <a:latin typeface="Calibri"/>
                <a:cs typeface="Calibri"/>
              </a:rPr>
              <a:t>radius </a:t>
            </a:r>
            <a:r>
              <a:rPr dirty="0" sz="2400" b="1">
                <a:solidFill>
                  <a:srgbClr val="A31515"/>
                </a:solidFill>
                <a:latin typeface="Calibri"/>
                <a:cs typeface="Calibri"/>
              </a:rPr>
              <a:t>" </a:t>
            </a:r>
            <a:r>
              <a:rPr dirty="0" sz="2400" b="1">
                <a:latin typeface="Calibri"/>
                <a:cs typeface="Calibri"/>
              </a:rPr>
              <a:t>+ </a:t>
            </a:r>
            <a:r>
              <a:rPr dirty="0" sz="2400" spc="-10" b="1">
                <a:latin typeface="Calibri"/>
                <a:cs typeface="Calibri"/>
              </a:rPr>
              <a:t>radius); </a:t>
            </a:r>
            <a:r>
              <a:rPr dirty="0" sz="2400" spc="-530" b="1"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this</a:t>
            </a:r>
            <a:r>
              <a:rPr dirty="0" sz="2400" spc="-10" b="1">
                <a:latin typeface="Calibri"/>
                <a:cs typeface="Calibri"/>
              </a:rPr>
              <a:t>.radius </a:t>
            </a:r>
            <a:r>
              <a:rPr dirty="0" sz="2400" b="1">
                <a:latin typeface="Calibri"/>
                <a:cs typeface="Calibri"/>
              </a:rPr>
              <a:t>=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radius;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20"/>
              </a:lnSpc>
            </a:pPr>
            <a:r>
              <a:rPr dirty="0" sz="240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452" y="3602228"/>
            <a:ext cx="3352800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8000"/>
                </a:solidFill>
                <a:latin typeface="Calibri"/>
                <a:cs typeface="Calibri"/>
              </a:rPr>
              <a:t>//return</a:t>
            </a:r>
            <a:r>
              <a:rPr dirty="0" sz="2400" spc="-3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dirty="0" sz="2400" spc="-3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008000"/>
                </a:solidFill>
                <a:latin typeface="Calibri"/>
                <a:cs typeface="Calibri"/>
              </a:rPr>
              <a:t>radius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400" spc="-5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double</a:t>
            </a:r>
            <a:r>
              <a:rPr dirty="0" sz="2400" spc="-4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getRadius(){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4336795"/>
            <a:ext cx="2434590" cy="1116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5325">
              <a:lnSpc>
                <a:spcPts val="2845"/>
              </a:lnSpc>
              <a:spcBef>
                <a:spcPts val="100"/>
              </a:spcBef>
            </a:pPr>
            <a:r>
              <a:rPr dirty="0" sz="2400" spc="-10" b="1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2400" spc="-8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radius;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ts val="2845"/>
              </a:lnSpc>
            </a:pPr>
            <a:r>
              <a:rPr dirty="0" sz="240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2340" y="3666235"/>
            <a:ext cx="4085590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202124"/>
                </a:solidFill>
                <a:latin typeface="Calibri"/>
                <a:cs typeface="Calibri"/>
              </a:rPr>
              <a:t>reference</a:t>
            </a:r>
            <a:r>
              <a:rPr dirty="0" sz="2400" spc="-1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02124"/>
                </a:solidFill>
                <a:latin typeface="Calibri"/>
                <a:cs typeface="Calibri"/>
              </a:rPr>
              <a:t>variable</a:t>
            </a:r>
            <a:r>
              <a:rPr dirty="0" sz="2400" spc="-10">
                <a:solidFill>
                  <a:srgbClr val="202124"/>
                </a:solidFill>
                <a:latin typeface="Calibri"/>
                <a:cs typeface="Calibri"/>
              </a:rPr>
              <a:t> that</a:t>
            </a:r>
            <a:r>
              <a:rPr dirty="0" sz="2400" spc="-20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02124"/>
                </a:solidFill>
                <a:latin typeface="Calibri"/>
                <a:cs typeface="Calibri"/>
              </a:rPr>
              <a:t>is</a:t>
            </a:r>
            <a:r>
              <a:rPr dirty="0" sz="2400" spc="-15">
                <a:solidFill>
                  <a:srgbClr val="20212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02124"/>
                </a:solidFill>
                <a:latin typeface="Calibri"/>
                <a:cs typeface="Calibri"/>
              </a:rPr>
              <a:t>used</a:t>
            </a:r>
            <a:r>
              <a:rPr dirty="0" sz="2400" spc="-15">
                <a:solidFill>
                  <a:srgbClr val="202124"/>
                </a:solidFill>
                <a:latin typeface="Calibri"/>
                <a:cs typeface="Calibri"/>
              </a:rPr>
              <a:t> 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spc="-20" b="1">
                <a:solidFill>
                  <a:srgbClr val="FF0000"/>
                </a:solidFill>
                <a:latin typeface="Calibri"/>
                <a:cs typeface="Calibri"/>
              </a:rPr>
              <a:t>refer</a:t>
            </a:r>
            <a:r>
              <a:rPr dirty="0" sz="24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parent </a:t>
            </a: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dirty="0" sz="24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objects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66640" y="2874379"/>
            <a:ext cx="2108835" cy="764540"/>
          </a:xfrm>
          <a:custGeom>
            <a:avLst/>
            <a:gdLst/>
            <a:ahLst/>
            <a:cxnLst/>
            <a:rect l="l" t="t" r="r" b="b"/>
            <a:pathLst>
              <a:path w="2108834" h="764539">
                <a:moveTo>
                  <a:pt x="1964569" y="667009"/>
                </a:moveTo>
                <a:lnTo>
                  <a:pt x="1948149" y="715082"/>
                </a:lnTo>
                <a:lnTo>
                  <a:pt x="2092369" y="764340"/>
                </a:lnTo>
                <a:lnTo>
                  <a:pt x="2108789" y="716267"/>
                </a:lnTo>
                <a:lnTo>
                  <a:pt x="1964569" y="667009"/>
                </a:lnTo>
                <a:close/>
              </a:path>
              <a:path w="2108834" h="764539">
                <a:moveTo>
                  <a:pt x="1772276" y="601331"/>
                </a:moveTo>
                <a:lnTo>
                  <a:pt x="1755856" y="649404"/>
                </a:lnTo>
                <a:lnTo>
                  <a:pt x="1900076" y="698662"/>
                </a:lnTo>
                <a:lnTo>
                  <a:pt x="1916496" y="650590"/>
                </a:lnTo>
                <a:lnTo>
                  <a:pt x="1772276" y="601331"/>
                </a:lnTo>
                <a:close/>
              </a:path>
              <a:path w="2108834" h="764539">
                <a:moveTo>
                  <a:pt x="1579982" y="535654"/>
                </a:moveTo>
                <a:lnTo>
                  <a:pt x="1563563" y="583727"/>
                </a:lnTo>
                <a:lnTo>
                  <a:pt x="1707782" y="632985"/>
                </a:lnTo>
                <a:lnTo>
                  <a:pt x="1724202" y="584912"/>
                </a:lnTo>
                <a:lnTo>
                  <a:pt x="1579982" y="535654"/>
                </a:lnTo>
                <a:close/>
              </a:path>
              <a:path w="2108834" h="764539">
                <a:moveTo>
                  <a:pt x="1387689" y="469976"/>
                </a:moveTo>
                <a:lnTo>
                  <a:pt x="1371269" y="518049"/>
                </a:lnTo>
                <a:lnTo>
                  <a:pt x="1515489" y="567307"/>
                </a:lnTo>
                <a:lnTo>
                  <a:pt x="1531909" y="519234"/>
                </a:lnTo>
                <a:lnTo>
                  <a:pt x="1387689" y="469976"/>
                </a:lnTo>
                <a:close/>
              </a:path>
              <a:path w="2108834" h="764539">
                <a:moveTo>
                  <a:pt x="1195396" y="404298"/>
                </a:moveTo>
                <a:lnTo>
                  <a:pt x="1178976" y="452371"/>
                </a:lnTo>
                <a:lnTo>
                  <a:pt x="1323196" y="501629"/>
                </a:lnTo>
                <a:lnTo>
                  <a:pt x="1339616" y="453556"/>
                </a:lnTo>
                <a:lnTo>
                  <a:pt x="1195396" y="404298"/>
                </a:lnTo>
                <a:close/>
              </a:path>
              <a:path w="2108834" h="764539">
                <a:moveTo>
                  <a:pt x="1003103" y="338620"/>
                </a:moveTo>
                <a:lnTo>
                  <a:pt x="986683" y="386693"/>
                </a:lnTo>
                <a:lnTo>
                  <a:pt x="1130903" y="435951"/>
                </a:lnTo>
                <a:lnTo>
                  <a:pt x="1147323" y="387878"/>
                </a:lnTo>
                <a:lnTo>
                  <a:pt x="1003103" y="338620"/>
                </a:lnTo>
                <a:close/>
              </a:path>
              <a:path w="2108834" h="764539">
                <a:moveTo>
                  <a:pt x="810809" y="272943"/>
                </a:moveTo>
                <a:lnTo>
                  <a:pt x="794391" y="321016"/>
                </a:lnTo>
                <a:lnTo>
                  <a:pt x="938610" y="370274"/>
                </a:lnTo>
                <a:lnTo>
                  <a:pt x="955029" y="322201"/>
                </a:lnTo>
                <a:lnTo>
                  <a:pt x="810809" y="272943"/>
                </a:lnTo>
                <a:close/>
              </a:path>
              <a:path w="2108834" h="764539">
                <a:moveTo>
                  <a:pt x="618516" y="207265"/>
                </a:moveTo>
                <a:lnTo>
                  <a:pt x="602098" y="255338"/>
                </a:lnTo>
                <a:lnTo>
                  <a:pt x="746318" y="304596"/>
                </a:lnTo>
                <a:lnTo>
                  <a:pt x="762736" y="256523"/>
                </a:lnTo>
                <a:lnTo>
                  <a:pt x="618516" y="207265"/>
                </a:lnTo>
                <a:close/>
              </a:path>
              <a:path w="2108834" h="764539">
                <a:moveTo>
                  <a:pt x="426223" y="141587"/>
                </a:moveTo>
                <a:lnTo>
                  <a:pt x="409804" y="189660"/>
                </a:lnTo>
                <a:lnTo>
                  <a:pt x="554024" y="238918"/>
                </a:lnTo>
                <a:lnTo>
                  <a:pt x="570443" y="190845"/>
                </a:lnTo>
                <a:lnTo>
                  <a:pt x="426223" y="141587"/>
                </a:lnTo>
                <a:close/>
              </a:path>
              <a:path w="2108834" h="764539">
                <a:moveTo>
                  <a:pt x="233930" y="75909"/>
                </a:moveTo>
                <a:lnTo>
                  <a:pt x="217511" y="123982"/>
                </a:lnTo>
                <a:lnTo>
                  <a:pt x="361731" y="173240"/>
                </a:lnTo>
                <a:lnTo>
                  <a:pt x="378150" y="125168"/>
                </a:lnTo>
                <a:lnTo>
                  <a:pt x="233930" y="75909"/>
                </a:lnTo>
                <a:close/>
              </a:path>
              <a:path w="2108834" h="764539">
                <a:moveTo>
                  <a:pt x="168849" y="0"/>
                </a:moveTo>
                <a:lnTo>
                  <a:pt x="0" y="22851"/>
                </a:lnTo>
                <a:lnTo>
                  <a:pt x="119590" y="144219"/>
                </a:lnTo>
                <a:lnTo>
                  <a:pt x="136010" y="96146"/>
                </a:lnTo>
                <a:lnTo>
                  <a:pt x="111975" y="87937"/>
                </a:lnTo>
                <a:lnTo>
                  <a:pt x="128395" y="39864"/>
                </a:lnTo>
                <a:lnTo>
                  <a:pt x="155233" y="39864"/>
                </a:lnTo>
                <a:lnTo>
                  <a:pt x="168849" y="0"/>
                </a:lnTo>
                <a:close/>
              </a:path>
              <a:path w="2108834" h="764539">
                <a:moveTo>
                  <a:pt x="152429" y="48073"/>
                </a:moveTo>
                <a:lnTo>
                  <a:pt x="136010" y="96146"/>
                </a:lnTo>
                <a:lnTo>
                  <a:pt x="169438" y="107563"/>
                </a:lnTo>
                <a:lnTo>
                  <a:pt x="185856" y="59490"/>
                </a:lnTo>
                <a:lnTo>
                  <a:pt x="152429" y="48073"/>
                </a:lnTo>
                <a:close/>
              </a:path>
              <a:path w="2108834" h="764539">
                <a:moveTo>
                  <a:pt x="128395" y="39864"/>
                </a:moveTo>
                <a:lnTo>
                  <a:pt x="111975" y="87937"/>
                </a:lnTo>
                <a:lnTo>
                  <a:pt x="136010" y="96146"/>
                </a:lnTo>
                <a:lnTo>
                  <a:pt x="152429" y="48073"/>
                </a:lnTo>
                <a:lnTo>
                  <a:pt x="128395" y="39864"/>
                </a:lnTo>
                <a:close/>
              </a:path>
              <a:path w="2108834" h="764539">
                <a:moveTo>
                  <a:pt x="155233" y="39864"/>
                </a:moveTo>
                <a:lnTo>
                  <a:pt x="128395" y="39864"/>
                </a:lnTo>
                <a:lnTo>
                  <a:pt x="152429" y="48073"/>
                </a:lnTo>
                <a:lnTo>
                  <a:pt x="155233" y="398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6961" y="243839"/>
            <a:ext cx="187007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Assertions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11503"/>
            <a:ext cx="8423910" cy="224790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241300" marR="250825" indent="-228600">
              <a:lnSpc>
                <a:spcPts val="271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500">
                <a:latin typeface="Calibri"/>
                <a:cs typeface="Calibri"/>
              </a:rPr>
              <a:t>An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5" b="1">
                <a:latin typeface="Calibri"/>
                <a:cs typeface="Calibri"/>
              </a:rPr>
              <a:t>assertion</a:t>
            </a:r>
            <a:r>
              <a:rPr dirty="0" sz="2500" b="1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is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a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25">
                <a:latin typeface="Calibri"/>
                <a:cs typeface="Calibri"/>
              </a:rPr>
              <a:t>Java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20">
                <a:latin typeface="Calibri"/>
                <a:cs typeface="Calibri"/>
              </a:rPr>
              <a:t>statement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that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enables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you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to</a:t>
            </a:r>
            <a:r>
              <a:rPr dirty="0" sz="2500" spc="-5">
                <a:latin typeface="Calibri"/>
                <a:cs typeface="Calibri"/>
              </a:rPr>
              <a:t> assert </a:t>
            </a:r>
            <a:r>
              <a:rPr dirty="0" sz="2500">
                <a:latin typeface="Calibri"/>
                <a:cs typeface="Calibri"/>
              </a:rPr>
              <a:t>an </a:t>
            </a:r>
            <a:r>
              <a:rPr dirty="0" sz="2500" spc="-55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assumption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about </a:t>
            </a:r>
            <a:r>
              <a:rPr dirty="0" sz="2500" spc="-10">
                <a:latin typeface="Calibri"/>
                <a:cs typeface="Calibri"/>
              </a:rPr>
              <a:t>your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program.</a:t>
            </a:r>
            <a:endParaRPr sz="2500">
              <a:latin typeface="Calibri"/>
              <a:cs typeface="Calibri"/>
            </a:endParaRPr>
          </a:p>
          <a:p>
            <a:pPr marL="241300" marR="5080" indent="-228600">
              <a:lnSpc>
                <a:spcPts val="2710"/>
              </a:lnSpc>
              <a:spcBef>
                <a:spcPts val="484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500">
                <a:latin typeface="Calibri"/>
                <a:cs typeface="Calibri"/>
              </a:rPr>
              <a:t>An</a:t>
            </a:r>
            <a:r>
              <a:rPr dirty="0" sz="2500" spc="-5">
                <a:latin typeface="Calibri"/>
                <a:cs typeface="Calibri"/>
              </a:rPr>
              <a:t> assertion </a:t>
            </a:r>
            <a:r>
              <a:rPr dirty="0" sz="2500" spc="-15">
                <a:latin typeface="Calibri"/>
                <a:cs typeface="Calibri"/>
              </a:rPr>
              <a:t>contains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a </a:t>
            </a:r>
            <a:r>
              <a:rPr dirty="0" sz="2500" b="1">
                <a:solidFill>
                  <a:srgbClr val="FF0000"/>
                </a:solidFill>
                <a:latin typeface="Calibri"/>
                <a:cs typeface="Calibri"/>
              </a:rPr>
              <a:t>Boolean</a:t>
            </a:r>
            <a:r>
              <a:rPr dirty="0" sz="25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500" spc="-10" b="1">
                <a:solidFill>
                  <a:srgbClr val="FF0000"/>
                </a:solidFill>
                <a:latin typeface="Calibri"/>
                <a:cs typeface="Calibri"/>
              </a:rPr>
              <a:t>expression </a:t>
            </a:r>
            <a:r>
              <a:rPr dirty="0" sz="2500" spc="-10">
                <a:latin typeface="Calibri"/>
                <a:cs typeface="Calibri"/>
              </a:rPr>
              <a:t>that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should be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true </a:t>
            </a:r>
            <a:r>
              <a:rPr dirty="0" sz="2500" spc="-55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during</a:t>
            </a:r>
            <a:r>
              <a:rPr dirty="0" sz="2500" spc="-15">
                <a:latin typeface="Calibri"/>
                <a:cs typeface="Calibri"/>
              </a:rPr>
              <a:t> </a:t>
            </a:r>
            <a:r>
              <a:rPr dirty="0" sz="2500" spc="-20">
                <a:latin typeface="Calibri"/>
                <a:cs typeface="Calibri"/>
              </a:rPr>
              <a:t>program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execution.</a:t>
            </a:r>
            <a:endParaRPr sz="2500">
              <a:latin typeface="Calibri"/>
              <a:cs typeface="Calibri"/>
            </a:endParaRPr>
          </a:p>
          <a:p>
            <a:pPr marL="241300" marR="695325" indent="-228600">
              <a:lnSpc>
                <a:spcPts val="269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500" spc="-5">
                <a:latin typeface="Calibri"/>
                <a:cs typeface="Calibri"/>
              </a:rPr>
              <a:t>Assertions</a:t>
            </a:r>
            <a:r>
              <a:rPr dirty="0" sz="2500" spc="-10">
                <a:latin typeface="Calibri"/>
                <a:cs typeface="Calibri"/>
              </a:rPr>
              <a:t> can</a:t>
            </a:r>
            <a:r>
              <a:rPr dirty="0" sz="2500" spc="-5">
                <a:latin typeface="Calibri"/>
                <a:cs typeface="Calibri"/>
              </a:rPr>
              <a:t> be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used </a:t>
            </a:r>
            <a:r>
              <a:rPr dirty="0" sz="2500" spc="-15">
                <a:latin typeface="Calibri"/>
                <a:cs typeface="Calibri"/>
              </a:rPr>
              <a:t>to</a:t>
            </a:r>
            <a:r>
              <a:rPr dirty="0" sz="2500" spc="-10">
                <a:latin typeface="Calibri"/>
                <a:cs typeface="Calibri"/>
              </a:rPr>
              <a:t> assure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20">
                <a:latin typeface="Calibri"/>
                <a:cs typeface="Calibri"/>
              </a:rPr>
              <a:t>program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correctness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and </a:t>
            </a:r>
            <a:r>
              <a:rPr dirty="0" sz="2500" spc="-550">
                <a:latin typeface="Calibri"/>
                <a:cs typeface="Calibri"/>
              </a:rPr>
              <a:t> </a:t>
            </a:r>
            <a:r>
              <a:rPr dirty="0" sz="2500" spc="-20">
                <a:latin typeface="Calibri"/>
                <a:cs typeface="Calibri"/>
              </a:rPr>
              <a:t>avoid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logic</a:t>
            </a:r>
            <a:r>
              <a:rPr dirty="0" sz="250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errors.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8756" y="243839"/>
            <a:ext cx="3646804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Declaring</a:t>
            </a:r>
            <a:r>
              <a:rPr dirty="0" spc="-50"/>
              <a:t> </a:t>
            </a:r>
            <a:r>
              <a:rPr dirty="0" spc="-5"/>
              <a:t>Assertions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99820"/>
            <a:ext cx="8567420" cy="3729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344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000">
                <a:latin typeface="Calibri"/>
                <a:cs typeface="Calibri"/>
              </a:rPr>
              <a:t>An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5" b="1">
                <a:latin typeface="Calibri"/>
                <a:cs typeface="Calibri"/>
              </a:rPr>
              <a:t>assertion </a:t>
            </a:r>
            <a:r>
              <a:rPr dirty="0" sz="3000" spc="-5">
                <a:latin typeface="Calibri"/>
                <a:cs typeface="Calibri"/>
              </a:rPr>
              <a:t>is</a:t>
            </a:r>
            <a:r>
              <a:rPr dirty="0" sz="3000" spc="-10">
                <a:latin typeface="Calibri"/>
                <a:cs typeface="Calibri"/>
              </a:rPr>
              <a:t> declared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using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the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new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25">
                <a:latin typeface="Calibri"/>
                <a:cs typeface="Calibri"/>
              </a:rPr>
              <a:t>Java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25">
                <a:latin typeface="Calibri"/>
                <a:cs typeface="Calibri"/>
              </a:rPr>
              <a:t>keyword</a:t>
            </a:r>
            <a:endParaRPr sz="3000">
              <a:latin typeface="Calibri"/>
              <a:cs typeface="Calibri"/>
            </a:endParaRPr>
          </a:p>
          <a:p>
            <a:pPr marL="241300">
              <a:lnSpc>
                <a:spcPts val="3445"/>
              </a:lnSpc>
            </a:pPr>
            <a:r>
              <a:rPr dirty="0" sz="3000" spc="-5" b="1">
                <a:latin typeface="Calibri"/>
                <a:cs typeface="Calibri"/>
              </a:rPr>
              <a:t>assert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Calibri"/>
              <a:cs typeface="Calibri"/>
            </a:endParaRPr>
          </a:p>
          <a:p>
            <a:pPr marL="269875" marR="5495290" indent="257175">
              <a:lnSpc>
                <a:spcPts val="3220"/>
              </a:lnSpc>
            </a:pPr>
            <a:r>
              <a:rPr dirty="0" sz="3000" spc="-5">
                <a:solidFill>
                  <a:srgbClr val="0432FF"/>
                </a:solidFill>
                <a:latin typeface="Calibri"/>
                <a:cs typeface="Calibri"/>
              </a:rPr>
              <a:t>assert</a:t>
            </a:r>
            <a:r>
              <a:rPr dirty="0" sz="3000" spc="-65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dirty="0" sz="3000" spc="-5">
                <a:solidFill>
                  <a:srgbClr val="0432FF"/>
                </a:solidFill>
                <a:latin typeface="Calibri"/>
                <a:cs typeface="Calibri"/>
              </a:rPr>
              <a:t>assertion; </a:t>
            </a:r>
            <a:r>
              <a:rPr dirty="0" sz="3000" spc="-66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dirty="0" sz="3000" spc="5">
                <a:latin typeface="Calibri"/>
                <a:cs typeface="Calibri"/>
              </a:rPr>
              <a:t>or</a:t>
            </a:r>
            <a:endParaRPr sz="3000">
              <a:latin typeface="Calibri"/>
              <a:cs typeface="Calibri"/>
            </a:endParaRPr>
          </a:p>
          <a:p>
            <a:pPr marL="527050">
              <a:lnSpc>
                <a:spcPts val="3145"/>
              </a:lnSpc>
            </a:pPr>
            <a:r>
              <a:rPr dirty="0" sz="3000" spc="-5">
                <a:solidFill>
                  <a:srgbClr val="0432FF"/>
                </a:solidFill>
                <a:latin typeface="Calibri"/>
                <a:cs typeface="Calibri"/>
              </a:rPr>
              <a:t>assert</a:t>
            </a:r>
            <a:r>
              <a:rPr dirty="0" sz="3000" spc="-2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dirty="0" sz="3000" spc="-5">
                <a:solidFill>
                  <a:srgbClr val="0432FF"/>
                </a:solidFill>
                <a:latin typeface="Calibri"/>
                <a:cs typeface="Calibri"/>
              </a:rPr>
              <a:t>assertion</a:t>
            </a:r>
            <a:r>
              <a:rPr dirty="0" sz="3000" spc="-2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dirty="0" sz="3000">
                <a:solidFill>
                  <a:srgbClr val="0432FF"/>
                </a:solidFill>
                <a:latin typeface="Calibri"/>
                <a:cs typeface="Calibri"/>
              </a:rPr>
              <a:t>:</a:t>
            </a:r>
            <a:r>
              <a:rPr dirty="0" sz="3000" spc="-2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dirty="0" sz="3000" spc="-10">
                <a:solidFill>
                  <a:srgbClr val="0432FF"/>
                </a:solidFill>
                <a:latin typeface="Calibri"/>
                <a:cs typeface="Calibri"/>
              </a:rPr>
              <a:t>detailMessage;</a:t>
            </a:r>
            <a:endParaRPr sz="3000">
              <a:latin typeface="Calibri"/>
              <a:cs typeface="Calibri"/>
            </a:endParaRPr>
          </a:p>
          <a:p>
            <a:pPr lvl="1" marL="941069" indent="-471805">
              <a:lnSpc>
                <a:spcPts val="3180"/>
              </a:lnSpc>
              <a:spcBef>
                <a:spcPts val="3010"/>
              </a:spcBef>
              <a:buFont typeface="Arial"/>
              <a:buChar char="•"/>
              <a:tabLst>
                <a:tab pos="941069" algn="l"/>
                <a:tab pos="941705" algn="l"/>
              </a:tabLst>
            </a:pPr>
            <a:r>
              <a:rPr dirty="0" sz="2800" spc="-5" b="1">
                <a:latin typeface="Calibri"/>
                <a:cs typeface="Calibri"/>
              </a:rPr>
              <a:t>assertion</a:t>
            </a:r>
            <a:r>
              <a:rPr dirty="0" sz="2800" spc="-10" b="1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5">
                <a:latin typeface="Calibri"/>
                <a:cs typeface="Calibri"/>
              </a:rPr>
              <a:t> Boolean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expression</a:t>
            </a:r>
            <a:endParaRPr sz="2800">
              <a:latin typeface="Calibri"/>
              <a:cs typeface="Calibri"/>
            </a:endParaRPr>
          </a:p>
          <a:p>
            <a:pPr lvl="1" marL="941069" indent="-471805">
              <a:lnSpc>
                <a:spcPts val="3180"/>
              </a:lnSpc>
              <a:buFont typeface="Arial"/>
              <a:buChar char="•"/>
              <a:tabLst>
                <a:tab pos="941069" algn="l"/>
                <a:tab pos="941705" algn="l"/>
              </a:tabLst>
            </a:pPr>
            <a:r>
              <a:rPr dirty="0" sz="2800" spc="-10" b="1">
                <a:latin typeface="Calibri"/>
                <a:cs typeface="Calibri"/>
              </a:rPr>
              <a:t>detailMessage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5">
                <a:latin typeface="Calibri"/>
                <a:cs typeface="Calibri"/>
              </a:rPr>
              <a:t> primitive-type or 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Object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value.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0912" y="243839"/>
            <a:ext cx="368236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Executing</a:t>
            </a:r>
            <a:r>
              <a:rPr dirty="0" spc="-70"/>
              <a:t> </a:t>
            </a:r>
            <a:r>
              <a:rPr dirty="0" spc="-5"/>
              <a:t>Assertions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86612"/>
            <a:ext cx="8622030" cy="531114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41300" marR="262890" indent="-228600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5">
                <a:latin typeface="Calibri"/>
                <a:cs typeface="Calibri"/>
              </a:rPr>
              <a:t>When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</a:t>
            </a:r>
            <a:r>
              <a:rPr dirty="0" sz="2600" spc="-5">
                <a:latin typeface="Calibri"/>
                <a:cs typeface="Calibri"/>
              </a:rPr>
              <a:t> assertion </a:t>
            </a:r>
            <a:r>
              <a:rPr dirty="0" sz="2600" spc="-20">
                <a:latin typeface="Calibri"/>
                <a:cs typeface="Calibri"/>
              </a:rPr>
              <a:t>statement</a:t>
            </a:r>
            <a:r>
              <a:rPr dirty="0" sz="2600">
                <a:latin typeface="Calibri"/>
                <a:cs typeface="Calibri"/>
              </a:rPr>
              <a:t> is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executed,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Java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evaluates</a:t>
            </a:r>
            <a:r>
              <a:rPr dirty="0" sz="2600" spc="-5">
                <a:latin typeface="Calibri"/>
                <a:cs typeface="Calibri"/>
              </a:rPr>
              <a:t> the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assertion.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3095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600" spc="-5">
                <a:latin typeface="Calibri"/>
                <a:cs typeface="Calibri"/>
              </a:rPr>
              <a:t>If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false</a:t>
            </a:r>
            <a:r>
              <a:rPr dirty="0" sz="2600" spc="-10">
                <a:latin typeface="Calibri"/>
                <a:cs typeface="Calibri"/>
              </a:rPr>
              <a:t>,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 b="1">
                <a:solidFill>
                  <a:srgbClr val="FF0000"/>
                </a:solidFill>
                <a:latin typeface="Calibri"/>
                <a:cs typeface="Calibri"/>
              </a:rPr>
              <a:t>AssertionError</a:t>
            </a:r>
            <a:r>
              <a:rPr dirty="0" sz="26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will</a:t>
            </a:r>
            <a:r>
              <a:rPr dirty="0" sz="2600" spc="-5">
                <a:latin typeface="Calibri"/>
                <a:cs typeface="Calibri"/>
              </a:rPr>
              <a:t> be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thrown.</a:t>
            </a:r>
            <a:endParaRPr sz="2600">
              <a:latin typeface="Calibri"/>
              <a:cs typeface="Calibri"/>
            </a:endParaRPr>
          </a:p>
          <a:p>
            <a:pPr marL="241300" marR="341630" indent="-228600">
              <a:lnSpc>
                <a:spcPts val="2500"/>
              </a:lnSpc>
              <a:spcBef>
                <a:spcPts val="6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 b="1">
                <a:latin typeface="Calibri"/>
                <a:cs typeface="Calibri"/>
              </a:rPr>
              <a:t>AssertionError </a:t>
            </a:r>
            <a:r>
              <a:rPr dirty="0" sz="2600" spc="-5">
                <a:latin typeface="Calibri"/>
                <a:cs typeface="Calibri"/>
              </a:rPr>
              <a:t>class has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no-arg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constructor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and </a:t>
            </a:r>
            <a:r>
              <a:rPr dirty="0" sz="2600" spc="-15">
                <a:latin typeface="Calibri"/>
                <a:cs typeface="Calibri"/>
              </a:rPr>
              <a:t>seven </a:t>
            </a:r>
            <a:r>
              <a:rPr dirty="0" sz="2600" spc="-57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overloaded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single-argument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constructors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of</a:t>
            </a:r>
            <a:r>
              <a:rPr dirty="0" sz="2600" spc="-5">
                <a:latin typeface="Calibri"/>
                <a:cs typeface="Calibri"/>
              </a:rPr>
              <a:t> type </a:t>
            </a:r>
            <a:r>
              <a:rPr dirty="0" sz="2600" spc="-10">
                <a:solidFill>
                  <a:srgbClr val="0432FF"/>
                </a:solidFill>
                <a:latin typeface="Calibri"/>
                <a:cs typeface="Calibri"/>
              </a:rPr>
              <a:t>int,</a:t>
            </a:r>
            <a:r>
              <a:rPr dirty="0" sz="2600" spc="1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dirty="0" sz="2600" spc="5">
                <a:solidFill>
                  <a:srgbClr val="0432FF"/>
                </a:solidFill>
                <a:latin typeface="Calibri"/>
                <a:cs typeface="Calibri"/>
              </a:rPr>
              <a:t>long, </a:t>
            </a:r>
            <a:r>
              <a:rPr dirty="0" sz="2600" spc="1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432FF"/>
                </a:solidFill>
                <a:latin typeface="Calibri"/>
                <a:cs typeface="Calibri"/>
              </a:rPr>
              <a:t>float, double,</a:t>
            </a:r>
            <a:r>
              <a:rPr dirty="0" sz="260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0432FF"/>
                </a:solidFill>
                <a:latin typeface="Calibri"/>
                <a:cs typeface="Calibri"/>
              </a:rPr>
              <a:t>boolean,</a:t>
            </a:r>
            <a:r>
              <a:rPr dirty="0" sz="260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dirty="0" sz="2600" spc="-45">
                <a:solidFill>
                  <a:srgbClr val="0432FF"/>
                </a:solidFill>
                <a:latin typeface="Calibri"/>
                <a:cs typeface="Calibri"/>
              </a:rPr>
              <a:t>char,</a:t>
            </a:r>
            <a:r>
              <a:rPr dirty="0" sz="2600" spc="-5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and </a:t>
            </a:r>
            <a:r>
              <a:rPr dirty="0" sz="2600" spc="-5">
                <a:solidFill>
                  <a:srgbClr val="0432FF"/>
                </a:solidFill>
                <a:latin typeface="Calibri"/>
                <a:cs typeface="Calibri"/>
              </a:rPr>
              <a:t>Object</a:t>
            </a:r>
            <a:r>
              <a:rPr dirty="0" sz="2600" spc="-5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900">
              <a:latin typeface="Calibri"/>
              <a:cs typeface="Calibri"/>
            </a:endParaRPr>
          </a:p>
          <a:p>
            <a:pPr marL="241300" marR="208279" indent="-228600">
              <a:lnSpc>
                <a:spcPts val="25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600" spc="-15">
                <a:latin typeface="Calibri"/>
                <a:cs typeface="Calibri"/>
              </a:rPr>
              <a:t>For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first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assert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statement</a:t>
            </a:r>
            <a:r>
              <a:rPr dirty="0" sz="2600">
                <a:latin typeface="Calibri"/>
                <a:cs typeface="Calibri"/>
              </a:rPr>
              <a:t> with 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detail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message</a:t>
            </a:r>
            <a:r>
              <a:rPr dirty="0" sz="2600" spc="-10">
                <a:latin typeface="Calibri"/>
                <a:cs typeface="Calibri"/>
              </a:rPr>
              <a:t>,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no- </a:t>
            </a:r>
            <a:r>
              <a:rPr dirty="0" sz="2600" spc="-57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arg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constructor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of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AssertionError</a:t>
            </a:r>
            <a:r>
              <a:rPr dirty="0" sz="2600">
                <a:latin typeface="Calibri"/>
                <a:cs typeface="Calibri"/>
              </a:rPr>
              <a:t> is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used.</a:t>
            </a:r>
            <a:endParaRPr sz="2600">
              <a:latin typeface="Calibri"/>
              <a:cs typeface="Calibri"/>
            </a:endParaRPr>
          </a:p>
          <a:p>
            <a:pPr marL="241300" marR="366395" indent="-228600">
              <a:lnSpc>
                <a:spcPct val="80400"/>
              </a:lnSpc>
              <a:spcBef>
                <a:spcPts val="6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15">
                <a:latin typeface="Calibri"/>
                <a:cs typeface="Calibri"/>
              </a:rPr>
              <a:t>For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 spc="-10">
                <a:latin typeface="Calibri"/>
                <a:cs typeface="Calibri"/>
              </a:rPr>
              <a:t> second</a:t>
            </a:r>
            <a:r>
              <a:rPr dirty="0" sz="2600" spc="-5">
                <a:latin typeface="Calibri"/>
                <a:cs typeface="Calibri"/>
              </a:rPr>
              <a:t> assert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statement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with</a:t>
            </a:r>
            <a:r>
              <a:rPr dirty="0" u="heavy" sz="26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 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detail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6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message</a:t>
            </a:r>
            <a:r>
              <a:rPr dirty="0" sz="2600" spc="-10">
                <a:latin typeface="Calibri"/>
                <a:cs typeface="Calibri"/>
              </a:rPr>
              <a:t>,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 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appropriate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AssertionError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constructor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-5">
                <a:latin typeface="Calibri"/>
                <a:cs typeface="Calibri"/>
              </a:rPr>
              <a:t> used </a:t>
            </a:r>
            <a:r>
              <a:rPr dirty="0" sz="2600" spc="-15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FF0000"/>
                </a:solidFill>
                <a:latin typeface="Calibri"/>
                <a:cs typeface="Calibri"/>
              </a:rPr>
              <a:t>match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 the </a:t>
            </a:r>
            <a:r>
              <a:rPr dirty="0" sz="2600" spc="-5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 type</a:t>
            </a:r>
            <a:r>
              <a:rPr dirty="0" sz="26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6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600" spc="-10">
                <a:solidFill>
                  <a:srgbClr val="FF0000"/>
                </a:solidFill>
                <a:latin typeface="Calibri"/>
                <a:cs typeface="Calibri"/>
              </a:rPr>
              <a:t> message</a:t>
            </a:r>
            <a:r>
              <a:rPr dirty="0" sz="2600" spc="-1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ts val="2500"/>
              </a:lnSpc>
              <a:spcBef>
                <a:spcPts val="57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>
                <a:latin typeface="Calibri"/>
                <a:cs typeface="Calibri"/>
              </a:rPr>
              <a:t>Since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AssertionError</a:t>
            </a:r>
            <a:r>
              <a:rPr dirty="0" sz="2600">
                <a:latin typeface="Calibri"/>
                <a:cs typeface="Calibri"/>
              </a:rPr>
              <a:t> is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subclass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6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45">
                <a:solidFill>
                  <a:srgbClr val="FF0000"/>
                </a:solidFill>
                <a:latin typeface="Calibri"/>
                <a:cs typeface="Calibri"/>
              </a:rPr>
              <a:t>Error</a:t>
            </a:r>
            <a:r>
              <a:rPr dirty="0" sz="2600" spc="-45">
                <a:latin typeface="Calibri"/>
                <a:cs typeface="Calibri"/>
              </a:rPr>
              <a:t>,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when </a:t>
            </a:r>
            <a:r>
              <a:rPr dirty="0" sz="2600">
                <a:latin typeface="Calibri"/>
                <a:cs typeface="Calibri"/>
              </a:rPr>
              <a:t>an</a:t>
            </a:r>
            <a:r>
              <a:rPr dirty="0" sz="2600" spc="-5">
                <a:latin typeface="Calibri"/>
                <a:cs typeface="Calibri"/>
              </a:rPr>
              <a:t> assertion 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becomes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false,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program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FF0000"/>
                </a:solidFill>
                <a:latin typeface="Calibri"/>
                <a:cs typeface="Calibri"/>
              </a:rPr>
              <a:t>displays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 a </a:t>
            </a:r>
            <a:r>
              <a:rPr dirty="0" sz="2600" spc="-10">
                <a:solidFill>
                  <a:srgbClr val="FF0000"/>
                </a:solidFill>
                <a:latin typeface="Calibri"/>
                <a:cs typeface="Calibri"/>
              </a:rPr>
              <a:t>message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 the</a:t>
            </a:r>
            <a:r>
              <a:rPr dirty="0" sz="26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console </a:t>
            </a:r>
            <a:r>
              <a:rPr dirty="0" sz="2600" spc="-5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2600" spc="-10">
                <a:solidFill>
                  <a:srgbClr val="FF0000"/>
                </a:solidFill>
                <a:latin typeface="Calibri"/>
                <a:cs typeface="Calibri"/>
              </a:rPr>
              <a:t> exits</a:t>
            </a:r>
            <a:r>
              <a:rPr dirty="0" sz="2600" spc="-1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739" y="195579"/>
            <a:ext cx="604075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20"/>
              <a:t>Executing</a:t>
            </a:r>
            <a:r>
              <a:rPr dirty="0" sz="4000" spc="-25"/>
              <a:t> </a:t>
            </a:r>
            <a:r>
              <a:rPr dirty="0" sz="4000" spc="-5"/>
              <a:t>Assertions</a:t>
            </a:r>
            <a:r>
              <a:rPr dirty="0" sz="4000" spc="-25"/>
              <a:t> </a:t>
            </a:r>
            <a:r>
              <a:rPr dirty="0" sz="4000" spc="-15"/>
              <a:t>Example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245"/>
              </a:lnSpc>
              <a:spcBef>
                <a:spcPts val="100"/>
              </a:spcBef>
            </a:pPr>
            <a:r>
              <a:rPr dirty="0" spc="-5"/>
              <a:t>public</a:t>
            </a:r>
            <a:r>
              <a:rPr dirty="0" spc="-30"/>
              <a:t> </a:t>
            </a:r>
            <a:r>
              <a:rPr dirty="0" spc="-5"/>
              <a:t>class</a:t>
            </a:r>
            <a:r>
              <a:rPr dirty="0" spc="-25"/>
              <a:t> </a:t>
            </a:r>
            <a:r>
              <a:rPr dirty="0" spc="-5"/>
              <a:t>AssertionDemo</a:t>
            </a:r>
            <a:r>
              <a:rPr dirty="0" spc="-30"/>
              <a:t> </a:t>
            </a:r>
            <a:r>
              <a:rPr dirty="0"/>
              <a:t>{</a:t>
            </a:r>
          </a:p>
          <a:p>
            <a:pPr marL="622300" marR="5080" indent="-304800">
              <a:lnSpc>
                <a:spcPts val="2210"/>
              </a:lnSpc>
              <a:spcBef>
                <a:spcPts val="75"/>
              </a:spcBef>
              <a:tabLst>
                <a:tab pos="1231265" algn="l"/>
              </a:tabLst>
            </a:pPr>
            <a:r>
              <a:rPr dirty="0" spc="-5"/>
              <a:t>public static void main(String[] args) </a:t>
            </a:r>
            <a:r>
              <a:rPr dirty="0"/>
              <a:t>{ </a:t>
            </a:r>
            <a:r>
              <a:rPr dirty="0" spc="-1190"/>
              <a:t> </a:t>
            </a:r>
            <a:r>
              <a:rPr dirty="0" spc="-5"/>
              <a:t>int	i;</a:t>
            </a:r>
            <a:r>
              <a:rPr dirty="0" spc="-10"/>
              <a:t> </a:t>
            </a:r>
            <a:r>
              <a:rPr dirty="0" spc="-5"/>
              <a:t>int</a:t>
            </a:r>
            <a:r>
              <a:rPr dirty="0" spc="-10"/>
              <a:t> </a:t>
            </a:r>
            <a:r>
              <a:rPr dirty="0" spc="-5"/>
              <a:t>sum</a:t>
            </a:r>
            <a:r>
              <a:rPr dirty="0" spc="-10"/>
              <a:t> </a:t>
            </a:r>
            <a:r>
              <a:rPr dirty="0"/>
              <a:t>=</a:t>
            </a:r>
            <a:r>
              <a:rPr dirty="0" spc="-5"/>
              <a:t> 0;</a:t>
            </a:r>
          </a:p>
          <a:p>
            <a:pPr marL="927100" marR="1833880" indent="-304800">
              <a:lnSpc>
                <a:spcPts val="2110"/>
              </a:lnSpc>
              <a:spcBef>
                <a:spcPts val="50"/>
              </a:spcBef>
              <a:tabLst>
                <a:tab pos="2450465" algn="l"/>
              </a:tabLst>
            </a:pPr>
            <a:r>
              <a:rPr dirty="0" spc="-5"/>
              <a:t>for </a:t>
            </a:r>
            <a:r>
              <a:rPr dirty="0"/>
              <a:t>(i =</a:t>
            </a:r>
            <a:r>
              <a:rPr dirty="0" spc="-5"/>
              <a:t> 0;	</a:t>
            </a:r>
            <a:r>
              <a:rPr dirty="0"/>
              <a:t>i</a:t>
            </a:r>
            <a:r>
              <a:rPr dirty="0" spc="-25"/>
              <a:t> </a:t>
            </a:r>
            <a:r>
              <a:rPr dirty="0"/>
              <a:t>&lt;</a:t>
            </a:r>
            <a:r>
              <a:rPr dirty="0" spc="-30"/>
              <a:t> </a:t>
            </a:r>
            <a:r>
              <a:rPr dirty="0" spc="-5"/>
              <a:t>10;</a:t>
            </a:r>
            <a:r>
              <a:rPr dirty="0" spc="-20"/>
              <a:t> </a:t>
            </a:r>
            <a:r>
              <a:rPr dirty="0" spc="-5"/>
              <a:t>i++)</a:t>
            </a:r>
            <a:r>
              <a:rPr dirty="0" spc="-30"/>
              <a:t> </a:t>
            </a:r>
            <a:r>
              <a:rPr dirty="0"/>
              <a:t>{ </a:t>
            </a:r>
            <a:r>
              <a:rPr dirty="0" spc="-1185"/>
              <a:t> </a:t>
            </a:r>
            <a:r>
              <a:rPr dirty="0" spc="-5"/>
              <a:t>sum</a:t>
            </a:r>
            <a:r>
              <a:rPr dirty="0" spc="-10"/>
              <a:t> </a:t>
            </a:r>
            <a:r>
              <a:rPr dirty="0" spc="-5"/>
              <a:t>+= i;</a:t>
            </a:r>
          </a:p>
          <a:p>
            <a:pPr marL="622300">
              <a:lnSpc>
                <a:spcPts val="2190"/>
              </a:lnSpc>
            </a:pPr>
            <a:r>
              <a:rPr dirty="0"/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3439" y="2827020"/>
            <a:ext cx="2286000" cy="2794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95"/>
              </a:lnSpc>
            </a:pPr>
            <a:r>
              <a:rPr dirty="0" sz="2000" spc="-5" b="1">
                <a:solidFill>
                  <a:srgbClr val="0432FF"/>
                </a:solidFill>
                <a:latin typeface="Courier New"/>
                <a:cs typeface="Courier New"/>
              </a:rPr>
              <a:t>assert</a:t>
            </a:r>
            <a:r>
              <a:rPr dirty="0" sz="2000" spc="-15" b="1">
                <a:solidFill>
                  <a:srgbClr val="0432FF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0432FF"/>
                </a:solidFill>
                <a:latin typeface="Courier New"/>
                <a:cs typeface="Courier New"/>
              </a:rPr>
              <a:t>i</a:t>
            </a:r>
            <a:r>
              <a:rPr dirty="0" sz="2000" spc="-20" b="1">
                <a:solidFill>
                  <a:srgbClr val="0432FF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0432FF"/>
                </a:solidFill>
                <a:latin typeface="Courier New"/>
                <a:cs typeface="Courier New"/>
              </a:rPr>
              <a:t>==</a:t>
            </a:r>
            <a:r>
              <a:rPr dirty="0" sz="2000" spc="-20" b="1">
                <a:solidFill>
                  <a:srgbClr val="0432FF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0432FF"/>
                </a:solidFill>
                <a:latin typeface="Courier New"/>
                <a:cs typeface="Courier New"/>
              </a:rPr>
              <a:t>10;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840" y="3106420"/>
            <a:ext cx="8229600" cy="2794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09600">
              <a:lnSpc>
                <a:spcPts val="2005"/>
              </a:lnSpc>
            </a:pPr>
            <a:r>
              <a:rPr dirty="0" sz="2000" spc="-5" b="1">
                <a:solidFill>
                  <a:srgbClr val="0432FF"/>
                </a:solidFill>
                <a:latin typeface="Courier New"/>
                <a:cs typeface="Courier New"/>
              </a:rPr>
              <a:t>assert</a:t>
            </a:r>
            <a:r>
              <a:rPr dirty="0" sz="2000" spc="-10" b="1">
                <a:solidFill>
                  <a:srgbClr val="0432FF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0432FF"/>
                </a:solidFill>
                <a:latin typeface="Courier New"/>
                <a:cs typeface="Courier New"/>
              </a:rPr>
              <a:t>sum</a:t>
            </a:r>
            <a:r>
              <a:rPr dirty="0" sz="2000" spc="-10" b="1">
                <a:solidFill>
                  <a:srgbClr val="0432FF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0432FF"/>
                </a:solidFill>
                <a:latin typeface="Courier New"/>
                <a:cs typeface="Courier New"/>
              </a:rPr>
              <a:t>&gt;</a:t>
            </a:r>
            <a:r>
              <a:rPr dirty="0" sz="2000" spc="-10" b="1">
                <a:solidFill>
                  <a:srgbClr val="0432FF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0432FF"/>
                </a:solidFill>
                <a:latin typeface="Courier New"/>
                <a:cs typeface="Courier New"/>
              </a:rPr>
              <a:t>10</a:t>
            </a:r>
            <a:r>
              <a:rPr dirty="0" sz="2000" spc="-10" b="1">
                <a:solidFill>
                  <a:srgbClr val="0432FF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0432FF"/>
                </a:solidFill>
                <a:latin typeface="Courier New"/>
                <a:cs typeface="Courier New"/>
              </a:rPr>
              <a:t>&amp;&amp; sum</a:t>
            </a:r>
            <a:r>
              <a:rPr dirty="0" sz="2000" spc="-10" b="1">
                <a:solidFill>
                  <a:srgbClr val="0432FF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0432FF"/>
                </a:solidFill>
                <a:latin typeface="Courier New"/>
                <a:cs typeface="Courier New"/>
              </a:rPr>
              <a:t>&lt;</a:t>
            </a:r>
            <a:r>
              <a:rPr dirty="0" sz="2000" spc="-10" b="1">
                <a:solidFill>
                  <a:srgbClr val="0432FF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0432FF"/>
                </a:solidFill>
                <a:latin typeface="Courier New"/>
                <a:cs typeface="Courier New"/>
              </a:rPr>
              <a:t>5</a:t>
            </a:r>
            <a:r>
              <a:rPr dirty="0" sz="2000" spc="-10" b="1">
                <a:solidFill>
                  <a:srgbClr val="0432FF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0432FF"/>
                </a:solidFill>
                <a:latin typeface="Courier New"/>
                <a:cs typeface="Courier New"/>
              </a:rPr>
              <a:t>*</a:t>
            </a:r>
            <a:r>
              <a:rPr dirty="0" sz="2000" spc="-10" b="1">
                <a:solidFill>
                  <a:srgbClr val="0432FF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0432FF"/>
                </a:solidFill>
                <a:latin typeface="Courier New"/>
                <a:cs typeface="Courier New"/>
              </a:rPr>
              <a:t>10 </a:t>
            </a:r>
            <a:r>
              <a:rPr dirty="0" sz="2000" b="1">
                <a:solidFill>
                  <a:srgbClr val="0432FF"/>
                </a:solidFill>
                <a:latin typeface="Courier New"/>
                <a:cs typeface="Courier New"/>
              </a:rPr>
              <a:t>:</a:t>
            </a:r>
            <a:r>
              <a:rPr dirty="0" sz="2000" spc="-10" b="1">
                <a:solidFill>
                  <a:srgbClr val="0432FF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0432FF"/>
                </a:solidFill>
                <a:latin typeface="Courier New"/>
                <a:cs typeface="Courier New"/>
              </a:rPr>
              <a:t>"sum</a:t>
            </a:r>
            <a:r>
              <a:rPr dirty="0" sz="2000" spc="-10" b="1">
                <a:solidFill>
                  <a:srgbClr val="0432FF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0432FF"/>
                </a:solidFill>
                <a:latin typeface="Courier New"/>
                <a:cs typeface="Courier New"/>
              </a:rPr>
              <a:t>is</a:t>
            </a:r>
            <a:r>
              <a:rPr dirty="0" sz="2000" spc="-10" b="1">
                <a:solidFill>
                  <a:srgbClr val="0432FF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0432FF"/>
                </a:solidFill>
                <a:latin typeface="Courier New"/>
                <a:cs typeface="Courier New"/>
              </a:rPr>
              <a:t>"</a:t>
            </a:r>
            <a:r>
              <a:rPr dirty="0" sz="2000" spc="-10" b="1">
                <a:solidFill>
                  <a:srgbClr val="0432FF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0432FF"/>
                </a:solidFill>
                <a:latin typeface="Courier New"/>
                <a:cs typeface="Courier New"/>
              </a:rPr>
              <a:t>+</a:t>
            </a:r>
            <a:r>
              <a:rPr dirty="0" sz="2000" spc="-5" b="1">
                <a:solidFill>
                  <a:srgbClr val="0432FF"/>
                </a:solidFill>
                <a:latin typeface="Courier New"/>
                <a:cs typeface="Courier New"/>
              </a:rPr>
              <a:t> sum;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3320796"/>
            <a:ext cx="483234" cy="598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>
              <a:lnSpc>
                <a:spcPts val="2255"/>
              </a:lnSpc>
              <a:spcBef>
                <a:spcPts val="100"/>
              </a:spcBef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55"/>
              </a:lnSpc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8" name="object 8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004" y="356615"/>
            <a:ext cx="525843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Exception-Handling</a:t>
            </a:r>
            <a:r>
              <a:rPr dirty="0" spc="-55"/>
              <a:t> </a:t>
            </a:r>
            <a:r>
              <a:rPr dirty="0" spc="-10"/>
              <a:t>Overview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19835" y="889138"/>
            <a:ext cx="4100195" cy="1660525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2800" spc="-35">
                <a:latin typeface="Times New Roman"/>
                <a:cs typeface="Times New Roman"/>
              </a:rPr>
              <a:t>With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method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import</a:t>
            </a:r>
            <a:r>
              <a:rPr dirty="0" sz="2200" spc="-7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java.util.*;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200" spc="-1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class</a:t>
            </a:r>
            <a:r>
              <a:rPr dirty="0" sz="2200" spc="-2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2B91AF"/>
                </a:solidFill>
                <a:latin typeface="Calibri"/>
                <a:cs typeface="Calibri"/>
              </a:rPr>
              <a:t>QuotientWithMethod</a:t>
            </a:r>
            <a:r>
              <a:rPr dirty="0" sz="2200" spc="-25" b="1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889736" y="2558732"/>
            <a:ext cx="6061710" cy="3429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40"/>
              </a:lnSpc>
            </a:pP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dirty="0" sz="2200" spc="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quotient(</a:t>
            </a: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808080"/>
                </a:solidFill>
                <a:latin typeface="Calibri"/>
                <a:cs typeface="Calibri"/>
              </a:rPr>
              <a:t>number1</a:t>
            </a:r>
            <a:r>
              <a:rPr dirty="0" sz="2200" spc="-5" b="1">
                <a:latin typeface="Calibri"/>
                <a:cs typeface="Calibri"/>
              </a:rPr>
              <a:t>, </a:t>
            </a:r>
            <a:r>
              <a:rPr dirty="0" sz="2200" spc="-15" b="1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808080"/>
                </a:solidFill>
                <a:latin typeface="Calibri"/>
                <a:cs typeface="Calibri"/>
              </a:rPr>
              <a:t>number2</a:t>
            </a:r>
            <a:r>
              <a:rPr dirty="0" sz="2200" spc="-5" b="1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8300" y="2533396"/>
            <a:ext cx="12192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835" y="2862579"/>
            <a:ext cx="6522084" cy="3384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Calibri"/>
                <a:cs typeface="Calibri"/>
              </a:rPr>
              <a:t>…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ts val="2615"/>
              </a:lnSpc>
              <a:spcBef>
                <a:spcPts val="70"/>
              </a:spcBef>
            </a:pP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2200" spc="-3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number1/number2;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ts val="2590"/>
              </a:lnSpc>
            </a:pPr>
            <a:r>
              <a:rPr dirty="0" sz="2200" b="1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ts val="2615"/>
              </a:lnSpc>
            </a:pP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void </a:t>
            </a:r>
            <a:r>
              <a:rPr dirty="0" sz="2200" spc="-5" b="1">
                <a:latin typeface="Calibri"/>
                <a:cs typeface="Calibri"/>
              </a:rPr>
              <a:t>main(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2200" spc="-5" b="1">
                <a:latin typeface="Calibri"/>
                <a:cs typeface="Calibri"/>
              </a:rPr>
              <a:t>[] </a:t>
            </a:r>
            <a:r>
              <a:rPr dirty="0" sz="2200" spc="-10" b="1">
                <a:solidFill>
                  <a:srgbClr val="808080"/>
                </a:solidFill>
                <a:latin typeface="Calibri"/>
                <a:cs typeface="Calibri"/>
              </a:rPr>
              <a:t>arg</a:t>
            </a:r>
            <a:r>
              <a:rPr dirty="0" sz="2200" spc="-10" b="1">
                <a:latin typeface="Calibri"/>
                <a:cs typeface="Calibri"/>
              </a:rPr>
              <a:t>)</a:t>
            </a:r>
            <a:r>
              <a:rPr dirty="0" sz="2200" spc="-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ts val="2615"/>
              </a:lnSpc>
              <a:spcBef>
                <a:spcPts val="70"/>
              </a:spcBef>
            </a:pP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…</a:t>
            </a:r>
            <a:endParaRPr sz="2200">
              <a:latin typeface="Calibri"/>
              <a:cs typeface="Calibri"/>
            </a:endParaRPr>
          </a:p>
          <a:p>
            <a:pPr marL="927100" marR="5080">
              <a:lnSpc>
                <a:spcPts val="2710"/>
              </a:lnSpc>
              <a:spcBef>
                <a:spcPts val="10"/>
              </a:spcBef>
            </a:pPr>
            <a:r>
              <a:rPr dirty="0" sz="2200" spc="-15" b="1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result</a:t>
            </a:r>
            <a:r>
              <a:rPr dirty="0" sz="2200" spc="-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=</a:t>
            </a:r>
            <a:r>
              <a:rPr dirty="0" sz="2200" spc="5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quotient(number1,</a:t>
            </a:r>
            <a:r>
              <a:rPr dirty="0" sz="2200" spc="-10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number2); </a:t>
            </a:r>
            <a:r>
              <a:rPr dirty="0" sz="2200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System.out.println(number1 </a:t>
            </a:r>
            <a:r>
              <a:rPr dirty="0" sz="2200" b="1">
                <a:latin typeface="Calibri"/>
                <a:cs typeface="Calibri"/>
              </a:rPr>
              <a:t>+</a:t>
            </a:r>
            <a:r>
              <a:rPr dirty="0" sz="2200" spc="-5" b="1"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200" spc="-1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/ "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+ </a:t>
            </a:r>
            <a:r>
              <a:rPr dirty="0" sz="2200" spc="-5" b="1">
                <a:latin typeface="Calibri"/>
                <a:cs typeface="Calibri"/>
              </a:rPr>
              <a:t>number2 </a:t>
            </a:r>
            <a:r>
              <a:rPr dirty="0" sz="2200" b="1">
                <a:latin typeface="Calibri"/>
                <a:cs typeface="Calibri"/>
              </a:rPr>
              <a:t>+</a:t>
            </a:r>
            <a:endParaRPr sz="2200">
              <a:latin typeface="Calibri"/>
              <a:cs typeface="Calibri"/>
            </a:endParaRPr>
          </a:p>
          <a:p>
            <a:pPr marL="1841500">
              <a:lnSpc>
                <a:spcPts val="2470"/>
              </a:lnSpc>
            </a:pP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200" spc="-2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is</a:t>
            </a:r>
            <a:r>
              <a:rPr dirty="0" sz="2200" spc="-1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200" spc="-1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+</a:t>
            </a:r>
            <a:r>
              <a:rPr dirty="0" sz="2200" spc="-15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result);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ts val="2615"/>
              </a:lnSpc>
            </a:pPr>
            <a:r>
              <a:rPr dirty="0" sz="2200" b="1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2200" b="1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931" y="1306575"/>
            <a:ext cx="7731125" cy="271335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241300" marR="5080" indent="-228600">
              <a:lnSpc>
                <a:spcPts val="2400"/>
              </a:lnSpc>
              <a:spcBef>
                <a:spcPts val="68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500">
                <a:latin typeface="Calibri"/>
                <a:cs typeface="Calibri"/>
              </a:rPr>
              <a:t>A </a:t>
            </a:r>
            <a:r>
              <a:rPr dirty="0" sz="2500" spc="-10">
                <a:latin typeface="Calibri"/>
                <a:cs typeface="Calibri"/>
              </a:rPr>
              <a:t>best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practice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is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to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place </a:t>
            </a:r>
            <a:r>
              <a:rPr dirty="0" sz="2500" spc="-5">
                <a:latin typeface="Calibri"/>
                <a:cs typeface="Calibri"/>
              </a:rPr>
              <a:t>assertions </a:t>
            </a:r>
            <a:r>
              <a:rPr dirty="0" sz="2500">
                <a:latin typeface="Calibri"/>
                <a:cs typeface="Calibri"/>
              </a:rPr>
              <a:t>in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a</a:t>
            </a:r>
            <a:r>
              <a:rPr dirty="0" sz="2500" spc="5">
                <a:latin typeface="Calibri"/>
                <a:cs typeface="Calibri"/>
              </a:rPr>
              <a:t> </a:t>
            </a:r>
            <a:r>
              <a:rPr dirty="0" sz="2500" spc="-10">
                <a:solidFill>
                  <a:srgbClr val="FF0000"/>
                </a:solidFill>
                <a:latin typeface="Calibri"/>
                <a:cs typeface="Calibri"/>
              </a:rPr>
              <a:t>switch </a:t>
            </a:r>
            <a:r>
              <a:rPr dirty="0" sz="2500" spc="-20">
                <a:latin typeface="Calibri"/>
                <a:cs typeface="Calibri"/>
              </a:rPr>
              <a:t>statement </a:t>
            </a:r>
            <a:r>
              <a:rPr dirty="0" sz="2500" spc="-550">
                <a:latin typeface="Calibri"/>
                <a:cs typeface="Calibri"/>
              </a:rPr>
              <a:t> </a:t>
            </a:r>
            <a:r>
              <a:rPr dirty="0" sz="2500" spc="-5">
                <a:latin typeface="Calibri"/>
                <a:cs typeface="Calibri"/>
              </a:rPr>
              <a:t>without</a:t>
            </a:r>
            <a:r>
              <a:rPr dirty="0" sz="2500" spc="-1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a</a:t>
            </a:r>
            <a:r>
              <a:rPr dirty="0" sz="2500" spc="-5">
                <a:latin typeface="Calibri"/>
                <a:cs typeface="Calibri"/>
              </a:rPr>
              <a:t> </a:t>
            </a:r>
            <a:r>
              <a:rPr dirty="0" sz="2500" spc="-15">
                <a:latin typeface="Calibri"/>
                <a:cs typeface="Calibri"/>
              </a:rPr>
              <a:t>default</a:t>
            </a:r>
            <a:r>
              <a:rPr dirty="0" sz="2500" spc="-5">
                <a:latin typeface="Calibri"/>
                <a:cs typeface="Calibri"/>
              </a:rPr>
              <a:t> case.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050">
              <a:latin typeface="Calibri"/>
              <a:cs typeface="Calibri"/>
            </a:endParaRPr>
          </a:p>
          <a:p>
            <a:pPr marL="62611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switch</a:t>
            </a:r>
            <a:r>
              <a:rPr dirty="0" sz="2000" spc="-4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(month)</a:t>
            </a:r>
            <a:r>
              <a:rPr dirty="0" sz="2000" spc="-4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3091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case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1: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...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;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break;</a:t>
            </a:r>
            <a:endParaRPr sz="2000">
              <a:latin typeface="Courier New"/>
              <a:cs typeface="Courier New"/>
            </a:endParaRPr>
          </a:p>
          <a:p>
            <a:pPr marL="93091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case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2: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...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;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break;</a:t>
            </a:r>
            <a:endParaRPr sz="2000">
              <a:latin typeface="Courier New"/>
              <a:cs typeface="Courier New"/>
            </a:endParaRPr>
          </a:p>
          <a:p>
            <a:pPr marL="93091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930910">
              <a:lnSpc>
                <a:spcPct val="100000"/>
              </a:lnSpc>
            </a:pPr>
            <a:r>
              <a:rPr dirty="0" sz="2000" spc="-5" b="1">
                <a:latin typeface="Courier New"/>
                <a:cs typeface="Courier New"/>
              </a:rPr>
              <a:t>case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12: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...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;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break;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1275" y="4058221"/>
            <a:ext cx="7467600" cy="2794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00"/>
              </a:lnSpc>
            </a:pPr>
            <a:r>
              <a:rPr dirty="0" sz="2000" spc="-5" b="1">
                <a:latin typeface="Courier New"/>
                <a:cs typeface="Courier New"/>
              </a:rPr>
              <a:t>default: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assert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false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: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"Invalid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month: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"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+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month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775" y="4299204"/>
            <a:ext cx="1784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6" name="object 6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02739" y="195579"/>
            <a:ext cx="604075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20"/>
              <a:t>Executing</a:t>
            </a:r>
            <a:r>
              <a:rPr dirty="0" sz="4000" spc="-25"/>
              <a:t> </a:t>
            </a:r>
            <a:r>
              <a:rPr dirty="0" sz="4000" spc="-5"/>
              <a:t>Assertions</a:t>
            </a:r>
            <a:r>
              <a:rPr dirty="0" sz="4000" spc="-25"/>
              <a:t> </a:t>
            </a:r>
            <a:r>
              <a:rPr dirty="0" sz="4000" spc="-15"/>
              <a:t>Example</a:t>
            </a:r>
            <a:endParaRPr sz="4000"/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95579"/>
            <a:ext cx="69742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Running</a:t>
            </a:r>
            <a:r>
              <a:rPr dirty="0" sz="4000" spc="-20"/>
              <a:t> </a:t>
            </a:r>
            <a:r>
              <a:rPr dirty="0" sz="4000" spc="-30"/>
              <a:t>Programs</a:t>
            </a:r>
            <a:r>
              <a:rPr dirty="0" sz="4000" spc="-15"/>
              <a:t> </a:t>
            </a:r>
            <a:r>
              <a:rPr dirty="0" sz="4000"/>
              <a:t>with</a:t>
            </a:r>
            <a:r>
              <a:rPr dirty="0" sz="4000" spc="-20"/>
              <a:t> </a:t>
            </a:r>
            <a:r>
              <a:rPr dirty="0" sz="4000" spc="-5"/>
              <a:t>Assertions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83540" y="1002284"/>
            <a:ext cx="8568690" cy="5015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344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000" spc="-15">
                <a:latin typeface="Calibri"/>
                <a:cs typeface="Calibri"/>
              </a:rPr>
              <a:t>By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default,</a:t>
            </a:r>
            <a:r>
              <a:rPr dirty="0" sz="3000" spc="-5">
                <a:latin typeface="Calibri"/>
                <a:cs typeface="Calibri"/>
              </a:rPr>
              <a:t> the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assertions </a:t>
            </a:r>
            <a:r>
              <a:rPr dirty="0" sz="3000" spc="-15">
                <a:latin typeface="Calibri"/>
                <a:cs typeface="Calibri"/>
              </a:rPr>
              <a:t>are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u="heavy" sz="30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disabled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at </a:t>
            </a:r>
            <a:r>
              <a:rPr dirty="0" sz="3000" spc="-10">
                <a:latin typeface="Calibri"/>
                <a:cs typeface="Calibri"/>
              </a:rPr>
              <a:t>runtime.</a:t>
            </a:r>
            <a:endParaRPr sz="3000">
              <a:latin typeface="Calibri"/>
              <a:cs typeface="Calibri"/>
            </a:endParaRPr>
          </a:p>
          <a:p>
            <a:pPr marL="241300" indent="-228600">
              <a:lnSpc>
                <a:spcPts val="325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3000" spc="-135">
                <a:latin typeface="Calibri"/>
                <a:cs typeface="Calibri"/>
              </a:rPr>
              <a:t>To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enable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it, use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the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switch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FF0000"/>
                </a:solidFill>
                <a:latin typeface="Calibri"/>
                <a:cs typeface="Calibri"/>
              </a:rPr>
              <a:t>–enableassertions</a:t>
            </a:r>
            <a:r>
              <a:rPr dirty="0" sz="3000" spc="-5">
                <a:latin typeface="Calibri"/>
                <a:cs typeface="Calibri"/>
              </a:rPr>
              <a:t>, </a:t>
            </a:r>
            <a:r>
              <a:rPr dirty="0" sz="3000">
                <a:latin typeface="Calibri"/>
                <a:cs typeface="Calibri"/>
              </a:rPr>
              <a:t>or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–ea</a:t>
            </a:r>
            <a:endParaRPr sz="3000">
              <a:latin typeface="Calibri"/>
              <a:cs typeface="Calibri"/>
            </a:endParaRPr>
          </a:p>
          <a:p>
            <a:pPr marL="241300">
              <a:lnSpc>
                <a:spcPts val="3250"/>
              </a:lnSpc>
            </a:pPr>
            <a:r>
              <a:rPr dirty="0" sz="3000" spc="-25">
                <a:latin typeface="Calibri"/>
                <a:cs typeface="Calibri"/>
              </a:rPr>
              <a:t>for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short,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as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follows:</a:t>
            </a:r>
            <a:endParaRPr sz="3000">
              <a:latin typeface="Calibri"/>
              <a:cs typeface="Calibri"/>
            </a:endParaRPr>
          </a:p>
          <a:p>
            <a:pPr marL="784225">
              <a:lnSpc>
                <a:spcPts val="3240"/>
              </a:lnSpc>
            </a:pPr>
            <a:r>
              <a:rPr dirty="0" sz="3000" spc="-25" b="1">
                <a:solidFill>
                  <a:srgbClr val="FF0000"/>
                </a:solidFill>
                <a:latin typeface="Calibri"/>
                <a:cs typeface="Calibri"/>
              </a:rPr>
              <a:t>java</a:t>
            </a:r>
            <a:r>
              <a:rPr dirty="0" sz="30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–ea</a:t>
            </a:r>
            <a:r>
              <a:rPr dirty="0" sz="30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FF0000"/>
                </a:solidFill>
                <a:latin typeface="Calibri"/>
                <a:cs typeface="Calibri"/>
              </a:rPr>
              <a:t>AssertionDemo</a:t>
            </a:r>
            <a:endParaRPr sz="3000">
              <a:latin typeface="Calibri"/>
              <a:cs typeface="Calibri"/>
            </a:endParaRPr>
          </a:p>
          <a:p>
            <a:pPr marL="241300" marR="393700" indent="-228600">
              <a:lnSpc>
                <a:spcPts val="3220"/>
              </a:lnSpc>
              <a:spcBef>
                <a:spcPts val="2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000" spc="-5">
                <a:latin typeface="Calibri"/>
                <a:cs typeface="Calibri"/>
              </a:rPr>
              <a:t>Assertions </a:t>
            </a:r>
            <a:r>
              <a:rPr dirty="0" sz="3000" spc="-15">
                <a:latin typeface="Calibri"/>
                <a:cs typeface="Calibri"/>
              </a:rPr>
              <a:t>can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be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selectively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enabled </a:t>
            </a:r>
            <a:r>
              <a:rPr dirty="0" sz="3000">
                <a:latin typeface="Calibri"/>
                <a:cs typeface="Calibri"/>
              </a:rPr>
              <a:t>or </a:t>
            </a:r>
            <a:r>
              <a:rPr dirty="0" sz="3000" spc="-5">
                <a:latin typeface="Calibri"/>
                <a:cs typeface="Calibri"/>
              </a:rPr>
              <a:t>disabled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at </a:t>
            </a:r>
            <a:r>
              <a:rPr dirty="0" sz="3000" spc="-66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class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level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or </a:t>
            </a:r>
            <a:r>
              <a:rPr dirty="0" sz="3000" spc="-15">
                <a:latin typeface="Calibri"/>
                <a:cs typeface="Calibri"/>
              </a:rPr>
              <a:t>package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level.</a:t>
            </a:r>
            <a:endParaRPr sz="3000">
              <a:latin typeface="Calibri"/>
              <a:cs typeface="Calibri"/>
            </a:endParaRPr>
          </a:p>
          <a:p>
            <a:pPr marL="241300" marR="535940" indent="-228600">
              <a:lnSpc>
                <a:spcPts val="3220"/>
              </a:lnSpc>
              <a:spcBef>
                <a:spcPts val="6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000" spc="-5">
                <a:latin typeface="Calibri"/>
                <a:cs typeface="Calibri"/>
              </a:rPr>
              <a:t>The disable </a:t>
            </a:r>
            <a:r>
              <a:rPr dirty="0" sz="3000" spc="-15">
                <a:latin typeface="Calibri"/>
                <a:cs typeface="Calibri"/>
              </a:rPr>
              <a:t>switch </a:t>
            </a:r>
            <a:r>
              <a:rPr dirty="0" sz="3000" spc="-5">
                <a:latin typeface="Calibri"/>
                <a:cs typeface="Calibri"/>
              </a:rPr>
              <a:t>is </a:t>
            </a:r>
            <a:r>
              <a:rPr dirty="0" sz="3000" spc="-5" b="1">
                <a:solidFill>
                  <a:srgbClr val="FF0000"/>
                </a:solidFill>
                <a:latin typeface="Calibri"/>
                <a:cs typeface="Calibri"/>
              </a:rPr>
              <a:t>–disableassertions </a:t>
            </a:r>
            <a:r>
              <a:rPr dirty="0" sz="3000">
                <a:latin typeface="Calibri"/>
                <a:cs typeface="Calibri"/>
              </a:rPr>
              <a:t>or 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–da </a:t>
            </a:r>
            <a:r>
              <a:rPr dirty="0" sz="3000" spc="-25">
                <a:latin typeface="Calibri"/>
                <a:cs typeface="Calibri"/>
              </a:rPr>
              <a:t>for </a:t>
            </a:r>
            <a:r>
              <a:rPr dirty="0" sz="3000" spc="-66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short.</a:t>
            </a:r>
            <a:endParaRPr sz="3000">
              <a:latin typeface="Calibri"/>
              <a:cs typeface="Calibri"/>
            </a:endParaRPr>
          </a:p>
          <a:p>
            <a:pPr marL="241300" marR="1298575" indent="-228600">
              <a:lnSpc>
                <a:spcPct val="89000"/>
              </a:lnSpc>
              <a:spcBef>
                <a:spcPts val="3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000" spc="-15">
                <a:latin typeface="Calibri"/>
                <a:cs typeface="Calibri"/>
              </a:rPr>
              <a:t>For </a:t>
            </a:r>
            <a:r>
              <a:rPr dirty="0" sz="3000" spc="-20">
                <a:latin typeface="Calibri"/>
                <a:cs typeface="Calibri"/>
              </a:rPr>
              <a:t>example, </a:t>
            </a:r>
            <a:r>
              <a:rPr dirty="0" sz="3000" spc="-5">
                <a:latin typeface="Calibri"/>
                <a:cs typeface="Calibri"/>
              </a:rPr>
              <a:t>the </a:t>
            </a:r>
            <a:r>
              <a:rPr dirty="0" sz="3000" spc="-10">
                <a:latin typeface="Calibri"/>
                <a:cs typeface="Calibri"/>
              </a:rPr>
              <a:t>following </a:t>
            </a:r>
            <a:r>
              <a:rPr dirty="0" sz="3000" spc="-5">
                <a:latin typeface="Calibri"/>
                <a:cs typeface="Calibri"/>
              </a:rPr>
              <a:t>command </a:t>
            </a:r>
            <a:r>
              <a:rPr dirty="0" sz="3000" spc="-10">
                <a:latin typeface="Calibri"/>
                <a:cs typeface="Calibri"/>
              </a:rPr>
              <a:t>enables </a:t>
            </a:r>
            <a:r>
              <a:rPr dirty="0" sz="3000" spc="-66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assertions in </a:t>
            </a:r>
            <a:r>
              <a:rPr dirty="0" sz="3000" spc="-15">
                <a:latin typeface="Calibri"/>
                <a:cs typeface="Calibri"/>
              </a:rPr>
              <a:t>package </a:t>
            </a:r>
            <a:r>
              <a:rPr dirty="0" u="heavy" sz="30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package1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and disables 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assertions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in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class </a:t>
            </a:r>
            <a:r>
              <a:rPr dirty="0" u="heavy" sz="30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Class1</a:t>
            </a:r>
            <a:r>
              <a:rPr dirty="0" sz="300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marL="927100">
              <a:lnSpc>
                <a:spcPts val="3290"/>
              </a:lnSpc>
            </a:pPr>
            <a:r>
              <a:rPr dirty="0" sz="3000" spc="-25" b="1">
                <a:solidFill>
                  <a:srgbClr val="FF0000"/>
                </a:solidFill>
                <a:latin typeface="Calibri"/>
                <a:cs typeface="Calibri"/>
              </a:rPr>
              <a:t>java</a:t>
            </a:r>
            <a:r>
              <a:rPr dirty="0" sz="30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–ea:package1</a:t>
            </a:r>
            <a:r>
              <a:rPr dirty="0" sz="30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FF0000"/>
                </a:solidFill>
                <a:latin typeface="Calibri"/>
                <a:cs typeface="Calibri"/>
              </a:rPr>
              <a:t>–da:Class1 AssertionDemo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432815"/>
            <a:ext cx="696277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Using</a:t>
            </a:r>
            <a:r>
              <a:rPr dirty="0" spc="-25"/>
              <a:t> </a:t>
            </a:r>
            <a:r>
              <a:rPr dirty="0" spc="-15"/>
              <a:t>Exception</a:t>
            </a:r>
            <a:r>
              <a:rPr dirty="0" spc="-20"/>
              <a:t> </a:t>
            </a:r>
            <a:r>
              <a:rPr dirty="0" spc="-5"/>
              <a:t>Handling</a:t>
            </a:r>
            <a:r>
              <a:rPr dirty="0" spc="-20"/>
              <a:t> </a:t>
            </a:r>
            <a:r>
              <a:rPr dirty="0" spc="-5"/>
              <a:t>or</a:t>
            </a:r>
            <a:r>
              <a:rPr dirty="0" spc="-10"/>
              <a:t> </a:t>
            </a:r>
            <a:r>
              <a:rPr dirty="0" spc="-5"/>
              <a:t>Assertions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80235"/>
            <a:ext cx="8438515" cy="486283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241300" marR="473075" indent="-228600">
              <a:lnSpc>
                <a:spcPct val="77300"/>
              </a:lnSpc>
              <a:spcBef>
                <a:spcPts val="9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000" spc="-5">
                <a:latin typeface="Calibri"/>
                <a:cs typeface="Calibri"/>
              </a:rPr>
              <a:t>Assertion </a:t>
            </a:r>
            <a:r>
              <a:rPr dirty="0" u="heavy" sz="30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should </a:t>
            </a:r>
            <a:r>
              <a:rPr dirty="0" u="heavy" sz="30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 </a:t>
            </a:r>
            <a:r>
              <a:rPr dirty="0" u="heavy" sz="30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 used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to </a:t>
            </a:r>
            <a:r>
              <a:rPr dirty="0" sz="3000" spc="-10">
                <a:latin typeface="Calibri"/>
                <a:cs typeface="Calibri"/>
              </a:rPr>
              <a:t>replace </a:t>
            </a:r>
            <a:r>
              <a:rPr dirty="0" sz="3000" spc="-20">
                <a:latin typeface="Calibri"/>
                <a:cs typeface="Calibri"/>
              </a:rPr>
              <a:t>exception </a:t>
            </a:r>
            <a:r>
              <a:rPr dirty="0" sz="3000" spc="-66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handling.</a:t>
            </a:r>
            <a:endParaRPr sz="3000">
              <a:latin typeface="Calibri"/>
              <a:cs typeface="Calibri"/>
            </a:endParaRPr>
          </a:p>
          <a:p>
            <a:pPr marL="241300" indent="-228600">
              <a:lnSpc>
                <a:spcPts val="2555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3000" spc="-15">
                <a:latin typeface="Calibri"/>
                <a:cs typeface="Calibri"/>
              </a:rPr>
              <a:t>Exception </a:t>
            </a:r>
            <a:r>
              <a:rPr dirty="0" sz="3000" spc="-5">
                <a:latin typeface="Calibri"/>
                <a:cs typeface="Calibri"/>
              </a:rPr>
              <a:t>handling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deals</a:t>
            </a:r>
            <a:r>
              <a:rPr dirty="0" sz="3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u="heavy" sz="30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with</a:t>
            </a:r>
            <a:r>
              <a:rPr dirty="0" u="heavy" sz="3000" spc="-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0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unusual</a:t>
            </a:r>
            <a:r>
              <a:rPr dirty="0" u="heavy" sz="30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000" spc="-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circumstances</a:t>
            </a:r>
            <a:endParaRPr sz="3000">
              <a:latin typeface="Calibri"/>
              <a:cs typeface="Calibri"/>
            </a:endParaRPr>
          </a:p>
          <a:p>
            <a:pPr marL="241300">
              <a:lnSpc>
                <a:spcPts val="2905"/>
              </a:lnSpc>
            </a:pPr>
            <a:r>
              <a:rPr dirty="0" sz="3000" spc="-5">
                <a:latin typeface="Calibri"/>
                <a:cs typeface="Calibri"/>
              </a:rPr>
              <a:t>during</a:t>
            </a:r>
            <a:r>
              <a:rPr dirty="0" sz="3000" spc="-20">
                <a:latin typeface="Calibri"/>
                <a:cs typeface="Calibri"/>
              </a:rPr>
              <a:t> program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execution.</a:t>
            </a:r>
            <a:endParaRPr sz="3000">
              <a:latin typeface="Calibri"/>
              <a:cs typeface="Calibri"/>
            </a:endParaRPr>
          </a:p>
          <a:p>
            <a:pPr marL="241300" marR="1025525" indent="-228600">
              <a:lnSpc>
                <a:spcPts val="2900"/>
              </a:lnSpc>
              <a:spcBef>
                <a:spcPts val="334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000" spc="-5">
                <a:latin typeface="Calibri"/>
                <a:cs typeface="Calibri"/>
              </a:rPr>
              <a:t>Assertions </a:t>
            </a:r>
            <a:r>
              <a:rPr dirty="0" sz="3000" spc="-15">
                <a:latin typeface="Calibri"/>
                <a:cs typeface="Calibri"/>
              </a:rPr>
              <a:t>are</a:t>
            </a:r>
            <a:r>
              <a:rPr dirty="0" sz="30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u="heavy" sz="3000" spc="-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to </a:t>
            </a:r>
            <a:r>
              <a:rPr dirty="0" u="heavy" sz="30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assure </a:t>
            </a:r>
            <a:r>
              <a:rPr dirty="0" u="heavy" sz="30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the </a:t>
            </a:r>
            <a:r>
              <a:rPr dirty="0" u="heavy" sz="30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correctness</a:t>
            </a:r>
            <a:r>
              <a:rPr dirty="0" sz="3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of </a:t>
            </a:r>
            <a:r>
              <a:rPr dirty="0" sz="3000" spc="-5">
                <a:latin typeface="Calibri"/>
                <a:cs typeface="Calibri"/>
              </a:rPr>
              <a:t>the </a:t>
            </a:r>
            <a:r>
              <a:rPr dirty="0" sz="3000" spc="-66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program.</a:t>
            </a:r>
            <a:endParaRPr sz="3000">
              <a:latin typeface="Calibri"/>
              <a:cs typeface="Calibri"/>
            </a:endParaRPr>
          </a:p>
          <a:p>
            <a:pPr marL="241300" indent="-228600">
              <a:lnSpc>
                <a:spcPts val="246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3000" spc="-15">
                <a:latin typeface="Calibri"/>
                <a:cs typeface="Calibri"/>
              </a:rPr>
              <a:t>Exception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handling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addresses</a:t>
            </a:r>
            <a:r>
              <a:rPr dirty="0" sz="30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u="heavy" sz="30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robustness</a:t>
            </a:r>
            <a:r>
              <a:rPr dirty="0" sz="3000" spc="-1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marL="241300" indent="-228600">
              <a:lnSpc>
                <a:spcPts val="2905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3000" spc="-5">
                <a:latin typeface="Calibri"/>
                <a:cs typeface="Calibri"/>
              </a:rPr>
              <a:t>Assertion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addresses</a:t>
            </a:r>
            <a:r>
              <a:rPr dirty="0" sz="30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u="heavy" sz="30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correctness</a:t>
            </a:r>
            <a:r>
              <a:rPr dirty="0" sz="3000" spc="-1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marL="241300" marR="5080" indent="-228600">
              <a:lnSpc>
                <a:spcPts val="29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000" spc="-30">
                <a:latin typeface="Calibri"/>
                <a:cs typeface="Calibri"/>
              </a:rPr>
              <a:t>Like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exception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handling,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assertions </a:t>
            </a:r>
            <a:r>
              <a:rPr dirty="0" sz="3000" spc="-15">
                <a:latin typeface="Calibri"/>
                <a:cs typeface="Calibri"/>
              </a:rPr>
              <a:t>are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not</a:t>
            </a:r>
            <a:r>
              <a:rPr dirty="0" sz="3000" spc="-5">
                <a:latin typeface="Calibri"/>
                <a:cs typeface="Calibri"/>
              </a:rPr>
              <a:t> used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25">
                <a:latin typeface="Calibri"/>
                <a:cs typeface="Calibri"/>
              </a:rPr>
              <a:t>for 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normal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tests,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but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25">
                <a:latin typeface="Calibri"/>
                <a:cs typeface="Calibri"/>
              </a:rPr>
              <a:t>for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internal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consistency</a:t>
            </a:r>
            <a:r>
              <a:rPr dirty="0" sz="3000" spc="-5">
                <a:latin typeface="Calibri"/>
                <a:cs typeface="Calibri"/>
              </a:rPr>
              <a:t> and</a:t>
            </a:r>
            <a:r>
              <a:rPr dirty="0" sz="3000" spc="-10">
                <a:latin typeface="Calibri"/>
                <a:cs typeface="Calibri"/>
              </a:rPr>
              <a:t> validity </a:t>
            </a:r>
            <a:r>
              <a:rPr dirty="0" sz="3000" spc="-66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checks.</a:t>
            </a:r>
            <a:endParaRPr sz="3000">
              <a:latin typeface="Calibri"/>
              <a:cs typeface="Calibri"/>
            </a:endParaRPr>
          </a:p>
          <a:p>
            <a:pPr marL="241300" indent="-228600">
              <a:lnSpc>
                <a:spcPts val="2465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3000" spc="-5">
                <a:latin typeface="Calibri"/>
                <a:cs typeface="Calibri"/>
              </a:rPr>
              <a:t>Assertions </a:t>
            </a:r>
            <a:r>
              <a:rPr dirty="0" sz="3000" spc="-15">
                <a:latin typeface="Calibri"/>
                <a:cs typeface="Calibri"/>
              </a:rPr>
              <a:t>are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25">
                <a:latin typeface="Calibri"/>
                <a:cs typeface="Calibri"/>
              </a:rPr>
              <a:t>checked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at</a:t>
            </a:r>
            <a:r>
              <a:rPr dirty="0" sz="3000" spc="-10">
                <a:latin typeface="Calibri"/>
                <a:cs typeface="Calibri"/>
              </a:rPr>
              <a:t> runtime</a:t>
            </a:r>
            <a:r>
              <a:rPr dirty="0" sz="3000" spc="-5">
                <a:latin typeface="Calibri"/>
                <a:cs typeface="Calibri"/>
              </a:rPr>
              <a:t> and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can</a:t>
            </a:r>
            <a:r>
              <a:rPr dirty="0" sz="3000" spc="-5">
                <a:latin typeface="Calibri"/>
                <a:cs typeface="Calibri"/>
              </a:rPr>
              <a:t> be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turned</a:t>
            </a:r>
            <a:endParaRPr sz="3000">
              <a:latin typeface="Calibri"/>
              <a:cs typeface="Calibri"/>
            </a:endParaRPr>
          </a:p>
          <a:p>
            <a:pPr marL="241300">
              <a:lnSpc>
                <a:spcPts val="3250"/>
              </a:lnSpc>
            </a:pPr>
            <a:r>
              <a:rPr dirty="0" sz="3000">
                <a:latin typeface="Calibri"/>
                <a:cs typeface="Calibri"/>
              </a:rPr>
              <a:t>on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or</a:t>
            </a:r>
            <a:r>
              <a:rPr dirty="0" sz="3000" spc="-10">
                <a:latin typeface="Calibri"/>
                <a:cs typeface="Calibri"/>
              </a:rPr>
              <a:t> off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at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startup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time.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17828"/>
            <a:ext cx="8462645" cy="486473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318135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Do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dirty="0" sz="2800" spc="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dirty="0" sz="2800" spc="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assertions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dirty="0" sz="2800" spc="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argument</a:t>
            </a:r>
            <a:r>
              <a:rPr dirty="0" sz="2800" spc="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checking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public </a:t>
            </a:r>
            <a:r>
              <a:rPr dirty="0" sz="2800" spc="-6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methods.</a:t>
            </a:r>
            <a:endParaRPr sz="2800">
              <a:latin typeface="Calibri"/>
              <a:cs typeface="Calibri"/>
            </a:endParaRPr>
          </a:p>
          <a:p>
            <a:pPr marL="241300" marR="182245" indent="-228600">
              <a:lnSpc>
                <a:spcPts val="3100"/>
              </a:lnSpc>
              <a:spcBef>
                <a:spcPts val="5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35">
                <a:latin typeface="Calibri"/>
                <a:cs typeface="Calibri"/>
              </a:rPr>
              <a:t>Valid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arguments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may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passed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a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public </a:t>
            </a:r>
            <a:r>
              <a:rPr dirty="0" sz="2800" spc="-5">
                <a:latin typeface="Calibri"/>
                <a:cs typeface="Calibri"/>
              </a:rPr>
              <a:t>method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 spc="-10">
                <a:latin typeface="Calibri"/>
                <a:cs typeface="Calibri"/>
              </a:rPr>
              <a:t> considered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be</a:t>
            </a:r>
            <a:r>
              <a:rPr dirty="0" sz="2800" spc="-5">
                <a:latin typeface="Calibri"/>
                <a:cs typeface="Calibri"/>
              </a:rPr>
              <a:t> part of the </a:t>
            </a:r>
            <a:r>
              <a:rPr dirty="0" sz="2800" spc="-30">
                <a:latin typeface="Calibri"/>
                <a:cs typeface="Calibri"/>
              </a:rPr>
              <a:t>method’s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contract.</a:t>
            </a:r>
            <a:endParaRPr sz="2800">
              <a:latin typeface="Calibri"/>
              <a:cs typeface="Calibri"/>
            </a:endParaRPr>
          </a:p>
          <a:p>
            <a:pPr marL="241300" marR="111760" indent="-228600">
              <a:lnSpc>
                <a:spcPts val="3000"/>
              </a:lnSpc>
              <a:spcBef>
                <a:spcPts val="57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20">
                <a:latin typeface="Calibri"/>
                <a:cs typeface="Calibri"/>
              </a:rPr>
              <a:t>contract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must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always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obeyed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whether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assertions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enabled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disabled.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100"/>
              </a:lnSpc>
              <a:spcBef>
                <a:spcPts val="5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For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example,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following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code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Circle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class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should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rewritten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using </a:t>
            </a:r>
            <a:r>
              <a:rPr dirty="0" sz="2800" spc="-20">
                <a:latin typeface="Calibri"/>
                <a:cs typeface="Calibri"/>
              </a:rPr>
              <a:t>exception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handling.</a:t>
            </a:r>
            <a:endParaRPr sz="2800">
              <a:latin typeface="Calibri"/>
              <a:cs typeface="Calibri"/>
            </a:endParaRPr>
          </a:p>
          <a:p>
            <a:pPr marL="835660" marR="498475" indent="-365125">
              <a:lnSpc>
                <a:spcPts val="2590"/>
              </a:lnSpc>
              <a:spcBef>
                <a:spcPts val="1335"/>
              </a:spcBef>
            </a:pPr>
            <a:r>
              <a:rPr dirty="0" sz="2400" spc="-5" b="1">
                <a:solidFill>
                  <a:srgbClr val="0432FF"/>
                </a:solidFill>
                <a:latin typeface="Courier New"/>
                <a:cs typeface="Courier New"/>
              </a:rPr>
              <a:t>public</a:t>
            </a:r>
            <a:r>
              <a:rPr dirty="0" sz="2400" spc="-30" b="1">
                <a:solidFill>
                  <a:srgbClr val="0432FF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432FF"/>
                </a:solidFill>
                <a:latin typeface="Courier New"/>
                <a:cs typeface="Courier New"/>
              </a:rPr>
              <a:t>void</a:t>
            </a:r>
            <a:r>
              <a:rPr dirty="0" sz="2400" spc="-25" b="1">
                <a:solidFill>
                  <a:srgbClr val="0432FF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setRadius(</a:t>
            </a:r>
            <a:r>
              <a:rPr dirty="0" sz="2400" spc="-5" b="1">
                <a:solidFill>
                  <a:srgbClr val="0432FF"/>
                </a:solidFill>
                <a:latin typeface="Courier New"/>
                <a:cs typeface="Courier New"/>
              </a:rPr>
              <a:t>double</a:t>
            </a:r>
            <a:r>
              <a:rPr dirty="0" sz="2400" spc="-30" b="1">
                <a:solidFill>
                  <a:srgbClr val="0432FF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newRadius)</a:t>
            </a:r>
            <a:r>
              <a:rPr dirty="0" sz="2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dirty="0" sz="2400" spc="-14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432FF"/>
                </a:solidFill>
                <a:latin typeface="Courier New"/>
                <a:cs typeface="Courier New"/>
              </a:rPr>
              <a:t>assert</a:t>
            </a:r>
            <a:r>
              <a:rPr dirty="0" sz="2400" spc="-15" b="1">
                <a:solidFill>
                  <a:srgbClr val="0432FF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newRadius</a:t>
            </a:r>
            <a:r>
              <a:rPr dirty="0" sz="2400" spc="-1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&gt;=</a:t>
            </a:r>
            <a:r>
              <a:rPr dirty="0" sz="2400" spc="-1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835660">
              <a:lnSpc>
                <a:spcPts val="2435"/>
              </a:lnSpc>
              <a:tabLst>
                <a:tab pos="2660650" algn="l"/>
              </a:tabLst>
            </a:pP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radius</a:t>
            </a:r>
            <a:r>
              <a:rPr dirty="0" sz="2400" spc="-1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44546A"/>
                </a:solidFill>
                <a:latin typeface="Courier New"/>
                <a:cs typeface="Courier New"/>
              </a:rPr>
              <a:t>=	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newRadius;</a:t>
            </a:r>
            <a:endParaRPr sz="2400">
              <a:latin typeface="Courier New"/>
              <a:cs typeface="Courier New"/>
            </a:endParaRPr>
          </a:p>
          <a:p>
            <a:pPr marL="470534">
              <a:lnSpc>
                <a:spcPts val="2735"/>
              </a:lnSpc>
            </a:pPr>
            <a:r>
              <a:rPr dirty="0" sz="2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0339" y="432815"/>
            <a:ext cx="696277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Using</a:t>
            </a:r>
            <a:r>
              <a:rPr dirty="0" spc="-25"/>
              <a:t> </a:t>
            </a:r>
            <a:r>
              <a:rPr dirty="0" spc="-15"/>
              <a:t>Exception</a:t>
            </a:r>
            <a:r>
              <a:rPr dirty="0" spc="-20"/>
              <a:t> </a:t>
            </a:r>
            <a:r>
              <a:rPr dirty="0" spc="-5"/>
              <a:t>Handling</a:t>
            </a:r>
            <a:r>
              <a:rPr dirty="0" spc="-20"/>
              <a:t> </a:t>
            </a:r>
            <a:r>
              <a:rPr dirty="0" spc="-5"/>
              <a:t>or</a:t>
            </a:r>
            <a:r>
              <a:rPr dirty="0" spc="-10"/>
              <a:t> </a:t>
            </a:r>
            <a:r>
              <a:rPr dirty="0" spc="-5"/>
              <a:t>Assertions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68044"/>
            <a:ext cx="8601075" cy="370776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000">
                <a:latin typeface="Calibri"/>
                <a:cs typeface="Calibri"/>
              </a:rPr>
              <a:t>Use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assertions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to</a:t>
            </a:r>
            <a:r>
              <a:rPr dirty="0" sz="30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u="heavy" sz="30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reaffirm </a:t>
            </a:r>
            <a:r>
              <a:rPr dirty="0" u="heavy" sz="30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assumptions</a:t>
            </a:r>
            <a:r>
              <a:rPr dirty="0" sz="3000" spc="-5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marL="241300" marR="159385" indent="-228600">
              <a:lnSpc>
                <a:spcPts val="3220"/>
              </a:lnSpc>
              <a:spcBef>
                <a:spcPts val="7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000" spc="-5">
                <a:latin typeface="Calibri"/>
                <a:cs typeface="Calibri"/>
              </a:rPr>
              <a:t>This </a:t>
            </a:r>
            <a:r>
              <a:rPr dirty="0" sz="3000" spc="-10">
                <a:latin typeface="Calibri"/>
                <a:cs typeface="Calibri"/>
              </a:rPr>
              <a:t>gives you more confidence </a:t>
            </a:r>
            <a:r>
              <a:rPr dirty="0" sz="3000" spc="-20">
                <a:latin typeface="Calibri"/>
                <a:cs typeface="Calibri"/>
              </a:rPr>
              <a:t>to </a:t>
            </a:r>
            <a:r>
              <a:rPr dirty="0" sz="3000" spc="-10">
                <a:latin typeface="Calibri"/>
                <a:cs typeface="Calibri"/>
              </a:rPr>
              <a:t>assure correctness </a:t>
            </a:r>
            <a:r>
              <a:rPr dirty="0" sz="3000" spc="-6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of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the</a:t>
            </a:r>
            <a:r>
              <a:rPr dirty="0" sz="3000" spc="-15">
                <a:latin typeface="Calibri"/>
                <a:cs typeface="Calibri"/>
              </a:rPr>
              <a:t> program.</a:t>
            </a:r>
            <a:endParaRPr sz="3000">
              <a:latin typeface="Calibri"/>
              <a:cs typeface="Calibri"/>
            </a:endParaRPr>
          </a:p>
          <a:p>
            <a:pPr marL="241300" marR="5080" indent="-228600">
              <a:lnSpc>
                <a:spcPts val="322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000">
                <a:latin typeface="Calibri"/>
                <a:cs typeface="Calibri"/>
              </a:rPr>
              <a:t>A </a:t>
            </a:r>
            <a:r>
              <a:rPr dirty="0" sz="3000" spc="-5">
                <a:latin typeface="Calibri"/>
                <a:cs typeface="Calibri"/>
              </a:rPr>
              <a:t>common use </a:t>
            </a:r>
            <a:r>
              <a:rPr dirty="0" sz="3000">
                <a:latin typeface="Calibri"/>
                <a:cs typeface="Calibri"/>
              </a:rPr>
              <a:t>of </a:t>
            </a:r>
            <a:r>
              <a:rPr dirty="0" sz="3000" spc="-5">
                <a:latin typeface="Calibri"/>
                <a:cs typeface="Calibri"/>
              </a:rPr>
              <a:t>assertions is </a:t>
            </a:r>
            <a:r>
              <a:rPr dirty="0" sz="3000" spc="-20">
                <a:latin typeface="Calibri"/>
                <a:cs typeface="Calibri"/>
              </a:rPr>
              <a:t>to </a:t>
            </a:r>
            <a:r>
              <a:rPr dirty="0" sz="3000" spc="-10">
                <a:latin typeface="Calibri"/>
                <a:cs typeface="Calibri"/>
              </a:rPr>
              <a:t>replace </a:t>
            </a:r>
            <a:r>
              <a:rPr dirty="0" sz="3000" spc="-5">
                <a:latin typeface="Calibri"/>
                <a:cs typeface="Calibri"/>
              </a:rPr>
              <a:t>assumptions </a:t>
            </a:r>
            <a:r>
              <a:rPr dirty="0" sz="3000" spc="-66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with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assertions in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the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code.</a:t>
            </a:r>
            <a:endParaRPr sz="3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000">
                <a:latin typeface="Calibri"/>
                <a:cs typeface="Calibri"/>
              </a:rPr>
              <a:t>A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best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practice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is </a:t>
            </a:r>
            <a:r>
              <a:rPr dirty="0" sz="3000" spc="-20">
                <a:latin typeface="Calibri"/>
                <a:cs typeface="Calibri"/>
              </a:rPr>
              <a:t>to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use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assertions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FF0000"/>
                </a:solidFill>
                <a:latin typeface="Calibri"/>
                <a:cs typeface="Calibri"/>
              </a:rPr>
              <a:t>liberally</a:t>
            </a:r>
            <a:r>
              <a:rPr dirty="0" sz="3000" spc="-1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marL="241300" marR="197485" indent="-228600">
              <a:lnSpc>
                <a:spcPts val="3220"/>
              </a:lnSpc>
              <a:spcBef>
                <a:spcPts val="7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000" spc="-5">
                <a:latin typeface="Calibri"/>
                <a:cs typeface="Calibri"/>
              </a:rPr>
              <a:t>Assertions </a:t>
            </a:r>
            <a:r>
              <a:rPr dirty="0" sz="3000" spc="-15">
                <a:latin typeface="Calibri"/>
                <a:cs typeface="Calibri"/>
              </a:rPr>
              <a:t>are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25">
                <a:latin typeface="Calibri"/>
                <a:cs typeface="Calibri"/>
              </a:rPr>
              <a:t>checked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at</a:t>
            </a:r>
            <a:r>
              <a:rPr dirty="0" sz="3000" spc="-10">
                <a:latin typeface="Calibri"/>
                <a:cs typeface="Calibri"/>
              </a:rPr>
              <a:t> runtime</a:t>
            </a:r>
            <a:r>
              <a:rPr dirty="0" sz="3000" spc="-5">
                <a:latin typeface="Calibri"/>
                <a:cs typeface="Calibri"/>
              </a:rPr>
              <a:t> and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can</a:t>
            </a:r>
            <a:r>
              <a:rPr dirty="0" sz="3000" spc="-5">
                <a:latin typeface="Calibri"/>
                <a:cs typeface="Calibri"/>
              </a:rPr>
              <a:t> be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turned </a:t>
            </a:r>
            <a:r>
              <a:rPr dirty="0" sz="3000" spc="-66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on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or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off</a:t>
            </a:r>
            <a:r>
              <a:rPr dirty="0" sz="3000" spc="-15">
                <a:latin typeface="Calibri"/>
                <a:cs typeface="Calibri"/>
              </a:rPr>
              <a:t> at startup </a:t>
            </a:r>
            <a:r>
              <a:rPr dirty="0" sz="3000" spc="-5">
                <a:latin typeface="Calibri"/>
                <a:cs typeface="Calibri"/>
              </a:rPr>
              <a:t>time,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u="heavy" sz="3000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unlike</a:t>
            </a:r>
            <a:r>
              <a:rPr dirty="0" u="heavy" sz="30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000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exception</a:t>
            </a:r>
            <a:r>
              <a:rPr dirty="0" u="heavy" sz="30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30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handling</a:t>
            </a:r>
            <a:r>
              <a:rPr dirty="0" sz="3000" spc="-5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0339" y="432815"/>
            <a:ext cx="696277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Using</a:t>
            </a:r>
            <a:r>
              <a:rPr dirty="0" spc="-25"/>
              <a:t> </a:t>
            </a:r>
            <a:r>
              <a:rPr dirty="0" spc="-15"/>
              <a:t>Exception</a:t>
            </a:r>
            <a:r>
              <a:rPr dirty="0" spc="-20"/>
              <a:t> </a:t>
            </a:r>
            <a:r>
              <a:rPr dirty="0" spc="-5"/>
              <a:t>Handling</a:t>
            </a:r>
            <a:r>
              <a:rPr dirty="0" spc="-20"/>
              <a:t> </a:t>
            </a:r>
            <a:r>
              <a:rPr dirty="0" spc="-5"/>
              <a:t>or</a:t>
            </a:r>
            <a:r>
              <a:rPr dirty="0" spc="-10"/>
              <a:t> </a:t>
            </a:r>
            <a:r>
              <a:rPr dirty="0" spc="-5"/>
              <a:t>Assertions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4668" y="144780"/>
            <a:ext cx="30149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The</a:t>
            </a:r>
            <a:r>
              <a:rPr dirty="0" sz="4400" spc="-35"/>
              <a:t> </a:t>
            </a:r>
            <a:r>
              <a:rPr dirty="0" sz="4400"/>
              <a:t>File</a:t>
            </a:r>
            <a:r>
              <a:rPr dirty="0" sz="4400" spc="-30"/>
              <a:t> </a:t>
            </a:r>
            <a:r>
              <a:rPr dirty="0" sz="4400" spc="-5"/>
              <a:t>Class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59740" y="1073403"/>
            <a:ext cx="8218170" cy="264985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241300" marR="5080" indent="-228600">
              <a:lnSpc>
                <a:spcPct val="80500"/>
              </a:lnSpc>
              <a:spcBef>
                <a:spcPts val="75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r>
              <a:rPr dirty="0" sz="2800" spc="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class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intended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provide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abstraction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deals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most</a:t>
            </a:r>
            <a:r>
              <a:rPr dirty="0" sz="2800" spc="-5">
                <a:latin typeface="Calibri"/>
                <a:cs typeface="Calibri"/>
              </a:rPr>
              <a:t> 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machine-dependent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complexities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files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path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names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5">
                <a:latin typeface="Calibri"/>
                <a:cs typeface="Calibri"/>
              </a:rPr>
              <a:t> machine-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independent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fashion.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265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filename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8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r>
              <a:rPr dirty="0" sz="2800" spc="-1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marR="339725" indent="-228600">
              <a:lnSpc>
                <a:spcPct val="771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5" b="1">
                <a:latin typeface="Calibri"/>
                <a:cs typeface="Calibri"/>
              </a:rPr>
              <a:t>File</a:t>
            </a:r>
            <a:r>
              <a:rPr dirty="0" sz="2800" spc="1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class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15">
                <a:latin typeface="Calibri"/>
                <a:cs typeface="Calibri"/>
              </a:rPr>
              <a:t>wrapper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class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file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name and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its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directory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path.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1628"/>
            <a:ext cx="469773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/>
              <a:t>Obtaining </a:t>
            </a:r>
            <a:r>
              <a:rPr dirty="0" sz="2000" spc="-5"/>
              <a:t>file</a:t>
            </a:r>
            <a:r>
              <a:rPr dirty="0" sz="2000" spc="-10"/>
              <a:t> properties </a:t>
            </a:r>
            <a:r>
              <a:rPr dirty="0" sz="2000" spc="-5"/>
              <a:t>and manipulating</a:t>
            </a:r>
            <a:r>
              <a:rPr dirty="0" sz="2000" spc="-10"/>
              <a:t> </a:t>
            </a:r>
            <a:r>
              <a:rPr dirty="0" sz="2000" spc="-5"/>
              <a:t>file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6448425"/>
            <a:chOff x="0" y="0"/>
            <a:chExt cx="9144000" cy="64484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400" y="381000"/>
              <a:ext cx="7329487" cy="60674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6180" y="155955"/>
            <a:ext cx="6541134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20" b="0">
                <a:latin typeface="Calibri Light"/>
                <a:cs typeface="Calibri Light"/>
              </a:rPr>
              <a:t>Problem: </a:t>
            </a:r>
            <a:r>
              <a:rPr dirty="0" sz="4000" spc="-15" b="0">
                <a:latin typeface="Calibri Light"/>
                <a:cs typeface="Calibri Light"/>
              </a:rPr>
              <a:t>Explore</a:t>
            </a:r>
            <a:r>
              <a:rPr dirty="0" sz="4000" spc="-20" b="0">
                <a:latin typeface="Calibri Light"/>
                <a:cs typeface="Calibri Light"/>
              </a:rPr>
              <a:t> </a:t>
            </a:r>
            <a:r>
              <a:rPr dirty="0" sz="4000" spc="-5" b="0">
                <a:latin typeface="Calibri Light"/>
                <a:cs typeface="Calibri Light"/>
              </a:rPr>
              <a:t>File</a:t>
            </a:r>
            <a:r>
              <a:rPr dirty="0" sz="4000" spc="-15" b="0">
                <a:latin typeface="Calibri Light"/>
                <a:cs typeface="Calibri Light"/>
              </a:rPr>
              <a:t> Properties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375" y="1430019"/>
            <a:ext cx="7717790" cy="13030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dirty="0" sz="2800" spc="-5">
                <a:latin typeface="Times New Roman"/>
                <a:cs typeface="Times New Roman"/>
              </a:rPr>
              <a:t>Objective: </a:t>
            </a:r>
            <a:r>
              <a:rPr dirty="0" sz="2800" spc="-25">
                <a:latin typeface="Times New Roman"/>
                <a:cs typeface="Times New Roman"/>
              </a:rPr>
              <a:t>Write </a:t>
            </a:r>
            <a:r>
              <a:rPr dirty="0" sz="2800">
                <a:latin typeface="Times New Roman"/>
                <a:cs typeface="Times New Roman"/>
              </a:rPr>
              <a:t>a program </a:t>
            </a:r>
            <a:r>
              <a:rPr dirty="0" sz="2800" spc="-5">
                <a:latin typeface="Times New Roman"/>
                <a:cs typeface="Times New Roman"/>
              </a:rPr>
              <a:t>that demonstrates </a:t>
            </a:r>
            <a:r>
              <a:rPr dirty="0" sz="2800">
                <a:latin typeface="Times New Roman"/>
                <a:cs typeface="Times New Roman"/>
              </a:rPr>
              <a:t>how </a:t>
            </a:r>
            <a:r>
              <a:rPr dirty="0" sz="2800" spc="-5">
                <a:latin typeface="Times New Roman"/>
                <a:cs typeface="Times New Roman"/>
              </a:rPr>
              <a:t>to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u="sng" sz="2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create files </a:t>
            </a:r>
            <a:r>
              <a:rPr dirty="0" sz="2800" spc="-5">
                <a:latin typeface="Times New Roman"/>
                <a:cs typeface="Times New Roman"/>
              </a:rPr>
              <a:t>in </a:t>
            </a:r>
            <a:r>
              <a:rPr dirty="0" sz="2800">
                <a:latin typeface="Times New Roman"/>
                <a:cs typeface="Times New Roman"/>
              </a:rPr>
              <a:t>a </a:t>
            </a:r>
            <a:r>
              <a:rPr dirty="0" sz="2800" spc="-5">
                <a:latin typeface="Times New Roman"/>
                <a:cs typeface="Times New Roman"/>
              </a:rPr>
              <a:t>platform-independent way and use the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methods in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File</a:t>
            </a:r>
            <a:r>
              <a:rPr dirty="0" sz="2800" spc="-10">
                <a:latin typeface="Times New Roman"/>
                <a:cs typeface="Times New Roman"/>
              </a:rPr>
              <a:t> class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u="sng" sz="2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u="sng" sz="2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obtain</a:t>
            </a:r>
            <a:r>
              <a:rPr dirty="0" u="sng" sz="2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their</a:t>
            </a:r>
            <a:r>
              <a:rPr dirty="0" u="sng" sz="2800" spc="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properties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350" y="3200400"/>
            <a:ext cx="4038600" cy="25669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600" y="3200400"/>
            <a:ext cx="3867150" cy="258286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7" name="object 7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58</a:t>
            </a:fld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0400" y="6420611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68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6180" y="155955"/>
            <a:ext cx="6541134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20"/>
              <a:t>Problem: </a:t>
            </a:r>
            <a:r>
              <a:rPr dirty="0" sz="4000" spc="-15"/>
              <a:t>Explore</a:t>
            </a:r>
            <a:r>
              <a:rPr dirty="0" sz="4000" spc="-20"/>
              <a:t> </a:t>
            </a:r>
            <a:r>
              <a:rPr dirty="0" sz="4000" spc="-5"/>
              <a:t>File</a:t>
            </a:r>
            <a:r>
              <a:rPr dirty="0" sz="4000" spc="-15"/>
              <a:t> Properties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871016" y="1967725"/>
            <a:ext cx="5626735" cy="342900"/>
          </a:xfrm>
          <a:custGeom>
            <a:avLst/>
            <a:gdLst/>
            <a:ahLst/>
            <a:cxnLst/>
            <a:rect l="l" t="t" r="r" b="b"/>
            <a:pathLst>
              <a:path w="5626735" h="342900">
                <a:moveTo>
                  <a:pt x="768286" y="0"/>
                </a:moveTo>
                <a:lnTo>
                  <a:pt x="693686" y="0"/>
                </a:lnTo>
                <a:lnTo>
                  <a:pt x="474611" y="0"/>
                </a:lnTo>
                <a:lnTo>
                  <a:pt x="399999" y="0"/>
                </a:lnTo>
                <a:lnTo>
                  <a:pt x="0" y="0"/>
                </a:lnTo>
                <a:lnTo>
                  <a:pt x="0" y="342900"/>
                </a:lnTo>
                <a:lnTo>
                  <a:pt x="399999" y="342900"/>
                </a:lnTo>
                <a:lnTo>
                  <a:pt x="474611" y="342900"/>
                </a:lnTo>
                <a:lnTo>
                  <a:pt x="693686" y="342900"/>
                </a:lnTo>
                <a:lnTo>
                  <a:pt x="768286" y="342900"/>
                </a:lnTo>
                <a:lnTo>
                  <a:pt x="768286" y="0"/>
                </a:lnTo>
                <a:close/>
              </a:path>
              <a:path w="5626735" h="342900">
                <a:moveTo>
                  <a:pt x="5461571" y="0"/>
                </a:moveTo>
                <a:lnTo>
                  <a:pt x="5461571" y="0"/>
                </a:lnTo>
                <a:lnTo>
                  <a:pt x="768299" y="0"/>
                </a:lnTo>
                <a:lnTo>
                  <a:pt x="768299" y="342900"/>
                </a:lnTo>
                <a:lnTo>
                  <a:pt x="5461571" y="342900"/>
                </a:lnTo>
                <a:lnTo>
                  <a:pt x="5461571" y="0"/>
                </a:lnTo>
                <a:close/>
              </a:path>
              <a:path w="5626735" h="342900">
                <a:moveTo>
                  <a:pt x="5626684" y="0"/>
                </a:moveTo>
                <a:lnTo>
                  <a:pt x="5461584" y="0"/>
                </a:lnTo>
                <a:lnTo>
                  <a:pt x="5461584" y="342900"/>
                </a:lnTo>
                <a:lnTo>
                  <a:pt x="5626684" y="342900"/>
                </a:lnTo>
                <a:lnTo>
                  <a:pt x="562668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1892" y="1280667"/>
            <a:ext cx="8049895" cy="5048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public 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class</a:t>
            </a: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20" b="1">
                <a:solidFill>
                  <a:srgbClr val="2B91AF"/>
                </a:solidFill>
                <a:latin typeface="Calibri"/>
                <a:cs typeface="Calibri"/>
              </a:rPr>
              <a:t>TestFileClass</a:t>
            </a:r>
            <a:r>
              <a:rPr dirty="0" sz="2200" spc="-15" b="1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266700">
              <a:lnSpc>
                <a:spcPts val="2605"/>
              </a:lnSpc>
            </a:pP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void </a:t>
            </a:r>
            <a:r>
              <a:rPr dirty="0" sz="2200" spc="-5" b="1">
                <a:latin typeface="Calibri"/>
                <a:cs typeface="Calibri"/>
              </a:rPr>
              <a:t>main(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2200" spc="-5" b="1">
                <a:latin typeface="Calibri"/>
                <a:cs typeface="Calibri"/>
              </a:rPr>
              <a:t>[] </a:t>
            </a:r>
            <a:r>
              <a:rPr dirty="0" sz="2200" spc="-10" b="1">
                <a:solidFill>
                  <a:srgbClr val="808080"/>
                </a:solidFill>
                <a:latin typeface="Calibri"/>
                <a:cs typeface="Calibri"/>
              </a:rPr>
              <a:t>args</a:t>
            </a:r>
            <a:r>
              <a:rPr dirty="0" sz="2200" spc="-10" b="1">
                <a:latin typeface="Calibri"/>
                <a:cs typeface="Calibri"/>
              </a:rPr>
              <a:t>){</a:t>
            </a:r>
            <a:endParaRPr sz="2200">
              <a:latin typeface="Calibri"/>
              <a:cs typeface="Calibri"/>
            </a:endParaRPr>
          </a:p>
          <a:p>
            <a:pPr marL="647700">
              <a:lnSpc>
                <a:spcPts val="2615"/>
              </a:lnSpc>
            </a:pP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java</a:t>
            </a:r>
            <a:r>
              <a:rPr dirty="0" sz="2200" spc="-10" b="1">
                <a:latin typeface="Calibri"/>
                <a:cs typeface="Calibri"/>
              </a:rPr>
              <a:t>.</a:t>
            </a: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io</a:t>
            </a:r>
            <a:r>
              <a:rPr dirty="0" sz="2200" spc="-10" b="1">
                <a:latin typeface="Calibri"/>
                <a:cs typeface="Calibri"/>
              </a:rPr>
              <a:t>.</a:t>
            </a: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File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file </a:t>
            </a:r>
            <a:r>
              <a:rPr dirty="0" sz="2200" b="1">
                <a:latin typeface="Calibri"/>
                <a:cs typeface="Calibri"/>
              </a:rPr>
              <a:t>=</a:t>
            </a:r>
            <a:r>
              <a:rPr dirty="0" sz="2200" spc="-5" b="1"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dirty="0" sz="2200" spc="-1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java.io.File(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"image/us.gif"</a:t>
            </a:r>
            <a:r>
              <a:rPr dirty="0" sz="2200" spc="-5" b="1">
                <a:latin typeface="Calibri"/>
                <a:cs typeface="Calibri"/>
              </a:rPr>
              <a:t>);</a:t>
            </a:r>
            <a:endParaRPr sz="2200">
              <a:latin typeface="Calibri"/>
              <a:cs typeface="Calibri"/>
            </a:endParaRPr>
          </a:p>
          <a:p>
            <a:pPr marL="647700" marR="5080">
              <a:lnSpc>
                <a:spcPct val="99700"/>
              </a:lnSpc>
              <a:spcBef>
                <a:spcPts val="80"/>
              </a:spcBef>
            </a:pPr>
            <a:r>
              <a:rPr dirty="0" sz="2200" spc="-10" b="1">
                <a:latin typeface="Calibri"/>
                <a:cs typeface="Calibri"/>
              </a:rPr>
              <a:t>System.out.println(</a:t>
            </a:r>
            <a:r>
              <a:rPr dirty="0" sz="2200" spc="-10" b="1">
                <a:solidFill>
                  <a:srgbClr val="A31515"/>
                </a:solidFill>
                <a:latin typeface="Calibri"/>
                <a:cs typeface="Calibri"/>
              </a:rPr>
              <a:t>"Does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it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A31515"/>
                </a:solidFill>
                <a:latin typeface="Calibri"/>
                <a:cs typeface="Calibri"/>
              </a:rPr>
              <a:t>exist?</a:t>
            </a:r>
            <a:r>
              <a:rPr dirty="0" sz="2200" spc="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" </a:t>
            </a:r>
            <a:r>
              <a:rPr dirty="0" sz="2200" b="1">
                <a:latin typeface="Calibri"/>
                <a:cs typeface="Calibri"/>
              </a:rPr>
              <a:t>+</a:t>
            </a:r>
            <a:r>
              <a:rPr dirty="0" sz="2200" spc="5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file.exists()); </a:t>
            </a:r>
            <a:r>
              <a:rPr dirty="0" sz="2200" spc="-5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System.out.println(</a:t>
            </a:r>
            <a:r>
              <a:rPr dirty="0" sz="2200" spc="-10" b="1">
                <a:solidFill>
                  <a:srgbClr val="A31515"/>
                </a:solidFill>
                <a:latin typeface="Calibri"/>
                <a:cs typeface="Calibri"/>
              </a:rPr>
              <a:t>"The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file</a:t>
            </a:r>
            <a:r>
              <a:rPr dirty="0" sz="2200" spc="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has 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+</a:t>
            </a:r>
            <a:r>
              <a:rPr dirty="0" sz="2200" spc="5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file.length()</a:t>
            </a:r>
            <a:r>
              <a:rPr dirty="0" sz="2200" b="1">
                <a:latin typeface="Calibri"/>
                <a:cs typeface="Calibri"/>
              </a:rPr>
              <a:t> + 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A31515"/>
                </a:solidFill>
                <a:latin typeface="Calibri"/>
                <a:cs typeface="Calibri"/>
              </a:rPr>
              <a:t>bytes"</a:t>
            </a:r>
            <a:r>
              <a:rPr dirty="0" sz="2200" spc="-10" b="1">
                <a:latin typeface="Calibri"/>
                <a:cs typeface="Calibri"/>
              </a:rPr>
              <a:t>); </a:t>
            </a:r>
            <a:r>
              <a:rPr dirty="0" sz="2200" spc="-5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System.out.println(</a:t>
            </a:r>
            <a:r>
              <a:rPr dirty="0" sz="2200" spc="-10" b="1">
                <a:solidFill>
                  <a:srgbClr val="A31515"/>
                </a:solidFill>
                <a:latin typeface="Calibri"/>
                <a:cs typeface="Calibri"/>
              </a:rPr>
              <a:t>"Can 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it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be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read?</a:t>
            </a:r>
            <a:r>
              <a:rPr dirty="0" sz="2200" spc="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200" spc="-1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+</a:t>
            </a:r>
            <a:r>
              <a:rPr dirty="0" sz="2200" spc="5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file.canRead()); </a:t>
            </a:r>
            <a:r>
              <a:rPr dirty="0" sz="2200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System.out.println(</a:t>
            </a:r>
            <a:r>
              <a:rPr dirty="0" sz="2200" spc="-10" b="1">
                <a:solidFill>
                  <a:srgbClr val="A31515"/>
                </a:solidFill>
                <a:latin typeface="Calibri"/>
                <a:cs typeface="Calibri"/>
              </a:rPr>
              <a:t>"Can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 it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be</a:t>
            </a:r>
            <a:r>
              <a:rPr dirty="0" sz="2200" spc="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A31515"/>
                </a:solidFill>
                <a:latin typeface="Calibri"/>
                <a:cs typeface="Calibri"/>
              </a:rPr>
              <a:t>written?</a:t>
            </a:r>
            <a:r>
              <a:rPr dirty="0" sz="2200" spc="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+</a:t>
            </a:r>
            <a:r>
              <a:rPr dirty="0" sz="2200" spc="5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file.canWrite()); </a:t>
            </a:r>
            <a:r>
              <a:rPr dirty="0" sz="2200" spc="-5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System.out.println(</a:t>
            </a:r>
            <a:r>
              <a:rPr dirty="0" sz="2200" spc="-10" b="1">
                <a:solidFill>
                  <a:srgbClr val="A31515"/>
                </a:solidFill>
                <a:latin typeface="Calibri"/>
                <a:cs typeface="Calibri"/>
              </a:rPr>
              <a:t>"Is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 it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 a 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directory?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 "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+</a:t>
            </a:r>
            <a:r>
              <a:rPr dirty="0" sz="2200" spc="5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file.isDirectory()); </a:t>
            </a:r>
            <a:r>
              <a:rPr dirty="0" sz="2200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System.out.println(</a:t>
            </a:r>
            <a:r>
              <a:rPr dirty="0" sz="2200" spc="-10" b="1">
                <a:solidFill>
                  <a:srgbClr val="A31515"/>
                </a:solidFill>
                <a:latin typeface="Calibri"/>
                <a:cs typeface="Calibri"/>
              </a:rPr>
              <a:t>"Is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 it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 a 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file?</a:t>
            </a:r>
            <a:r>
              <a:rPr dirty="0" sz="2200" spc="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+</a:t>
            </a:r>
            <a:r>
              <a:rPr dirty="0" sz="2200" spc="5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file.isFile()); </a:t>
            </a:r>
            <a:r>
              <a:rPr dirty="0" sz="2200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System.out.println(</a:t>
            </a:r>
            <a:r>
              <a:rPr dirty="0" sz="2200" spc="-10" b="1">
                <a:solidFill>
                  <a:srgbClr val="A31515"/>
                </a:solidFill>
                <a:latin typeface="Calibri"/>
                <a:cs typeface="Calibri"/>
              </a:rPr>
              <a:t>"Is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 it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A31515"/>
                </a:solidFill>
                <a:latin typeface="Calibri"/>
                <a:cs typeface="Calibri"/>
              </a:rPr>
              <a:t>absolute?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 "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+</a:t>
            </a:r>
            <a:r>
              <a:rPr dirty="0" sz="2200" spc="5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file.isAbsolute()); </a:t>
            </a:r>
            <a:r>
              <a:rPr dirty="0" sz="2200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System.out.println(</a:t>
            </a:r>
            <a:r>
              <a:rPr dirty="0" sz="2200" spc="-10" b="1">
                <a:solidFill>
                  <a:srgbClr val="A31515"/>
                </a:solidFill>
                <a:latin typeface="Calibri"/>
                <a:cs typeface="Calibri"/>
              </a:rPr>
              <a:t>"Is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 it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A31515"/>
                </a:solidFill>
                <a:latin typeface="Calibri"/>
                <a:cs typeface="Calibri"/>
              </a:rPr>
              <a:t>hidden?</a:t>
            </a:r>
            <a:r>
              <a:rPr dirty="0" sz="2200" spc="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+</a:t>
            </a:r>
            <a:r>
              <a:rPr dirty="0" sz="2200" spc="5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file.isHidden()); </a:t>
            </a:r>
            <a:r>
              <a:rPr dirty="0" sz="2200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System.out.println(</a:t>
            </a:r>
            <a:r>
              <a:rPr dirty="0" sz="2200" spc="-10" b="1">
                <a:solidFill>
                  <a:srgbClr val="A31515"/>
                </a:solidFill>
                <a:latin typeface="Calibri"/>
                <a:cs typeface="Calibri"/>
              </a:rPr>
              <a:t>"Absolute</a:t>
            </a:r>
            <a:r>
              <a:rPr dirty="0" sz="2200" spc="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A31515"/>
                </a:solidFill>
                <a:latin typeface="Calibri"/>
                <a:cs typeface="Calibri"/>
              </a:rPr>
              <a:t>path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 is</a:t>
            </a:r>
            <a:r>
              <a:rPr dirty="0" sz="2200" spc="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+</a:t>
            </a:r>
            <a:r>
              <a:rPr dirty="0" sz="2200" spc="5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file.getAbsolutePath()); </a:t>
            </a:r>
            <a:r>
              <a:rPr dirty="0" sz="2200" spc="-480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System.out.println(</a:t>
            </a:r>
            <a:r>
              <a:rPr dirty="0" sz="2200" spc="-10" b="1">
                <a:solidFill>
                  <a:srgbClr val="A31515"/>
                </a:solidFill>
                <a:latin typeface="Calibri"/>
                <a:cs typeface="Calibri"/>
              </a:rPr>
              <a:t>"Last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 modified 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on</a:t>
            </a:r>
            <a:r>
              <a:rPr dirty="0" sz="2200" spc="-1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+</a:t>
            </a:r>
            <a:endParaRPr sz="2200">
              <a:latin typeface="Calibri"/>
              <a:cs typeface="Calibri"/>
            </a:endParaRPr>
          </a:p>
          <a:p>
            <a:pPr marL="1346200">
              <a:lnSpc>
                <a:spcPts val="2615"/>
              </a:lnSpc>
              <a:spcBef>
                <a:spcPts val="70"/>
              </a:spcBef>
            </a:pP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dirty="0" sz="2200" spc="1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java.util.Date(file.lastModified()));</a:t>
            </a:r>
            <a:endParaRPr sz="2200">
              <a:latin typeface="Calibri"/>
              <a:cs typeface="Calibri"/>
            </a:endParaRPr>
          </a:p>
          <a:p>
            <a:pPr marL="330200">
              <a:lnSpc>
                <a:spcPts val="2615"/>
              </a:lnSpc>
            </a:pPr>
            <a:r>
              <a:rPr dirty="0" sz="2200" b="1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892" y="6309867"/>
            <a:ext cx="12192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9539" y="144780"/>
            <a:ext cx="17659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14"/>
              <a:t>Text</a:t>
            </a:r>
            <a:r>
              <a:rPr dirty="0" sz="4400" spc="-75"/>
              <a:t> </a:t>
            </a:r>
            <a:r>
              <a:rPr dirty="0" sz="4400"/>
              <a:t>I/O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3540" y="1226820"/>
            <a:ext cx="8172450" cy="412115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just" marL="241300" marR="5080" indent="-228600">
              <a:lnSpc>
                <a:spcPct val="100800"/>
              </a:lnSpc>
              <a:spcBef>
                <a:spcPts val="7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5" b="1">
                <a:solidFill>
                  <a:srgbClr val="FF0000"/>
                </a:solidFill>
                <a:latin typeface="Calibri"/>
                <a:cs typeface="Calibri"/>
              </a:rPr>
              <a:t>File object </a:t>
            </a:r>
            <a:r>
              <a:rPr dirty="0" sz="2600" spc="-15">
                <a:latin typeface="Calibri"/>
                <a:cs typeface="Calibri"/>
              </a:rPr>
              <a:t>encapsulates </a:t>
            </a:r>
            <a:r>
              <a:rPr dirty="0" sz="2600" spc="-5">
                <a:latin typeface="Calibri"/>
                <a:cs typeface="Calibri"/>
              </a:rPr>
              <a:t>the </a:t>
            </a:r>
            <a:r>
              <a:rPr dirty="0" sz="2600" spc="-10">
                <a:latin typeface="Calibri"/>
                <a:cs typeface="Calibri"/>
              </a:rPr>
              <a:t>properties </a:t>
            </a:r>
            <a:r>
              <a:rPr dirty="0" sz="2600">
                <a:latin typeface="Calibri"/>
                <a:cs typeface="Calibri"/>
              </a:rPr>
              <a:t>of a </a:t>
            </a:r>
            <a:r>
              <a:rPr dirty="0" sz="2600" spc="-5">
                <a:latin typeface="Calibri"/>
                <a:cs typeface="Calibri"/>
              </a:rPr>
              <a:t>file </a:t>
            </a:r>
            <a:r>
              <a:rPr dirty="0" sz="2600">
                <a:latin typeface="Calibri"/>
                <a:cs typeface="Calibri"/>
              </a:rPr>
              <a:t>or a </a:t>
            </a:r>
            <a:r>
              <a:rPr dirty="0" sz="2600" spc="-10">
                <a:latin typeface="Calibri"/>
                <a:cs typeface="Calibri"/>
              </a:rPr>
              <a:t>path,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but 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does not </a:t>
            </a:r>
            <a:r>
              <a:rPr dirty="0" sz="2600" spc="-15">
                <a:solidFill>
                  <a:srgbClr val="FF0000"/>
                </a:solidFill>
                <a:latin typeface="Calibri"/>
                <a:cs typeface="Calibri"/>
              </a:rPr>
              <a:t>contain </a:t>
            </a:r>
            <a:r>
              <a:rPr dirty="0" sz="2600" spc="-5">
                <a:latin typeface="Calibri"/>
                <a:cs typeface="Calibri"/>
              </a:rPr>
              <a:t>the </a:t>
            </a:r>
            <a:r>
              <a:rPr dirty="0" sz="2600" spc="-10">
                <a:latin typeface="Calibri"/>
                <a:cs typeface="Calibri"/>
              </a:rPr>
              <a:t>methods </a:t>
            </a:r>
            <a:r>
              <a:rPr dirty="0" sz="2600" spc="-25">
                <a:latin typeface="Calibri"/>
                <a:cs typeface="Calibri"/>
              </a:rPr>
              <a:t>for </a:t>
            </a:r>
            <a:r>
              <a:rPr dirty="0" sz="2600" spc="-5" i="1">
                <a:latin typeface="Calibri"/>
                <a:cs typeface="Calibri"/>
              </a:rPr>
              <a:t>reading/writing </a:t>
            </a:r>
            <a:r>
              <a:rPr dirty="0" sz="2600" spc="-10" i="1">
                <a:latin typeface="Calibri"/>
                <a:cs typeface="Calibri"/>
              </a:rPr>
              <a:t>data </a:t>
            </a:r>
            <a:r>
              <a:rPr dirty="0" sz="2600" spc="-575" i="1">
                <a:latin typeface="Calibri"/>
                <a:cs typeface="Calibri"/>
              </a:rPr>
              <a:t> </a:t>
            </a:r>
            <a:r>
              <a:rPr dirty="0" sz="2600" spc="-10" i="1">
                <a:latin typeface="Calibri"/>
                <a:cs typeface="Calibri"/>
              </a:rPr>
              <a:t>from/to</a:t>
            </a:r>
            <a:r>
              <a:rPr dirty="0" sz="2600" spc="-5" i="1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5">
                <a:latin typeface="Calibri"/>
                <a:cs typeface="Calibri"/>
              </a:rPr>
              <a:t>file.</a:t>
            </a:r>
            <a:endParaRPr sz="2600">
              <a:latin typeface="Calibri"/>
              <a:cs typeface="Calibri"/>
            </a:endParaRPr>
          </a:p>
          <a:p>
            <a:pPr algn="just" marL="241300" marR="289560" indent="-228600">
              <a:lnSpc>
                <a:spcPts val="3100"/>
              </a:lnSpc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5">
                <a:latin typeface="Calibri"/>
                <a:cs typeface="Calibri"/>
              </a:rPr>
              <a:t>In </a:t>
            </a:r>
            <a:r>
              <a:rPr dirty="0" sz="2600" spc="-10">
                <a:latin typeface="Calibri"/>
                <a:cs typeface="Calibri"/>
              </a:rPr>
              <a:t>order </a:t>
            </a:r>
            <a:r>
              <a:rPr dirty="0" sz="2600" spc="-15">
                <a:latin typeface="Calibri"/>
                <a:cs typeface="Calibri"/>
              </a:rPr>
              <a:t>to </a:t>
            </a:r>
            <a:r>
              <a:rPr dirty="0" sz="2600" spc="-10">
                <a:latin typeface="Calibri"/>
                <a:cs typeface="Calibri"/>
              </a:rPr>
              <a:t>perform </a:t>
            </a:r>
            <a:r>
              <a:rPr dirty="0" sz="2600" spc="-20">
                <a:latin typeface="Calibri"/>
                <a:cs typeface="Calibri"/>
              </a:rPr>
              <a:t>I/O, </a:t>
            </a:r>
            <a:r>
              <a:rPr dirty="0" sz="2600" spc="-15">
                <a:latin typeface="Calibri"/>
                <a:cs typeface="Calibri"/>
              </a:rPr>
              <a:t>you </a:t>
            </a:r>
            <a:r>
              <a:rPr dirty="0" sz="2600" spc="-10">
                <a:latin typeface="Calibri"/>
                <a:cs typeface="Calibri"/>
              </a:rPr>
              <a:t>need </a:t>
            </a:r>
            <a:r>
              <a:rPr dirty="0" sz="2600" spc="-15" b="1">
                <a:solidFill>
                  <a:srgbClr val="FF0000"/>
                </a:solidFill>
                <a:latin typeface="Calibri"/>
                <a:cs typeface="Calibri"/>
              </a:rPr>
              <a:t>to create </a:t>
            </a:r>
            <a:r>
              <a:rPr dirty="0" sz="2600" spc="-5" b="1">
                <a:solidFill>
                  <a:srgbClr val="FF0000"/>
                </a:solidFill>
                <a:latin typeface="Calibri"/>
                <a:cs typeface="Calibri"/>
              </a:rPr>
              <a:t>objects </a:t>
            </a:r>
            <a:r>
              <a:rPr dirty="0" sz="2600" spc="-5">
                <a:latin typeface="Calibri"/>
                <a:cs typeface="Calibri"/>
              </a:rPr>
              <a:t>using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appropriate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Java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I/O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classes.</a:t>
            </a:r>
            <a:endParaRPr sz="2600">
              <a:latin typeface="Calibri"/>
              <a:cs typeface="Calibri"/>
            </a:endParaRPr>
          </a:p>
          <a:p>
            <a:pPr algn="just" marL="241300" marR="231140" indent="-228600">
              <a:lnSpc>
                <a:spcPct val="102299"/>
              </a:lnSpc>
              <a:spcBef>
                <a:spcPts val="114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5">
                <a:latin typeface="Calibri"/>
                <a:cs typeface="Calibri"/>
              </a:rPr>
              <a:t>The objects </a:t>
            </a:r>
            <a:r>
              <a:rPr dirty="0" sz="2600" spc="-15">
                <a:latin typeface="Calibri"/>
                <a:cs typeface="Calibri"/>
              </a:rPr>
              <a:t>contain </a:t>
            </a:r>
            <a:r>
              <a:rPr dirty="0" sz="2600" spc="-5">
                <a:latin typeface="Calibri"/>
                <a:cs typeface="Calibri"/>
              </a:rPr>
              <a:t>the </a:t>
            </a:r>
            <a:r>
              <a:rPr dirty="0" sz="2600" spc="-10">
                <a:latin typeface="Calibri"/>
                <a:cs typeface="Calibri"/>
              </a:rPr>
              <a:t>methods </a:t>
            </a:r>
            <a:r>
              <a:rPr dirty="0" sz="2600" spc="-25">
                <a:latin typeface="Calibri"/>
                <a:cs typeface="Calibri"/>
              </a:rPr>
              <a:t>for </a:t>
            </a:r>
            <a:r>
              <a:rPr dirty="0" sz="2600">
                <a:latin typeface="Calibri"/>
                <a:cs typeface="Calibri"/>
              </a:rPr>
              <a:t>reading/writing </a:t>
            </a:r>
            <a:r>
              <a:rPr dirty="0" sz="2600" spc="-15">
                <a:latin typeface="Calibri"/>
                <a:cs typeface="Calibri"/>
              </a:rPr>
              <a:t>data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from/to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5">
                <a:latin typeface="Calibri"/>
                <a:cs typeface="Calibri"/>
              </a:rPr>
              <a:t>file.</a:t>
            </a:r>
            <a:endParaRPr sz="26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-5">
                <a:latin typeface="Calibri"/>
                <a:cs typeface="Calibri"/>
              </a:rPr>
              <a:t>File</a:t>
            </a:r>
            <a:endParaRPr sz="22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-10">
                <a:latin typeface="Calibri"/>
                <a:cs typeface="Calibri"/>
              </a:rPr>
              <a:t>Scanner</a:t>
            </a:r>
            <a:endParaRPr sz="22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200" spc="-15">
                <a:latin typeface="Calibri"/>
                <a:cs typeface="Calibri"/>
              </a:rPr>
              <a:t>PrintWriter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69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004" y="356615"/>
            <a:ext cx="525843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Exception-Handling</a:t>
            </a:r>
            <a:r>
              <a:rPr dirty="0" spc="-55"/>
              <a:t> </a:t>
            </a:r>
            <a:r>
              <a:rPr dirty="0" spc="-10"/>
              <a:t>Overview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19111" y="1618996"/>
            <a:ext cx="618299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dirty="0" sz="2200" spc="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quotient(</a:t>
            </a: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808080"/>
                </a:solidFill>
                <a:latin typeface="Calibri"/>
                <a:cs typeface="Calibri"/>
              </a:rPr>
              <a:t>number1</a:t>
            </a:r>
            <a:r>
              <a:rPr dirty="0" sz="2200" spc="-5" b="1">
                <a:latin typeface="Calibri"/>
                <a:cs typeface="Calibri"/>
              </a:rPr>
              <a:t>, </a:t>
            </a:r>
            <a:r>
              <a:rPr dirty="0" sz="2200" spc="-15" b="1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808080"/>
                </a:solidFill>
                <a:latin typeface="Calibri"/>
                <a:cs typeface="Calibri"/>
              </a:rPr>
              <a:t>number2</a:t>
            </a:r>
            <a:r>
              <a:rPr dirty="0" sz="2200" spc="-5" b="1">
                <a:latin typeface="Calibri"/>
                <a:cs typeface="Calibri"/>
              </a:rPr>
              <a:t>)</a:t>
            </a:r>
            <a:r>
              <a:rPr dirty="0" sz="2200" spc="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1389011" y="1976120"/>
            <a:ext cx="2063750" cy="3429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45"/>
              </a:lnSpc>
            </a:pPr>
            <a:r>
              <a:rPr dirty="0" sz="2200" spc="-5" b="1">
                <a:solidFill>
                  <a:srgbClr val="0000FF"/>
                </a:solidFill>
                <a:latin typeface="Calibri"/>
                <a:cs typeface="Calibri"/>
              </a:rPr>
              <a:t>if</a:t>
            </a: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(number2</a:t>
            </a:r>
            <a:r>
              <a:rPr dirty="0" sz="2200" spc="-1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==</a:t>
            </a:r>
            <a:r>
              <a:rPr dirty="0" sz="2200" spc="-10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0)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0061" y="1951228"/>
            <a:ext cx="12192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3511" y="2280411"/>
            <a:ext cx="525653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 b="1">
                <a:latin typeface="Calibri"/>
                <a:cs typeface="Calibri"/>
              </a:rPr>
              <a:t>System.out.println(</a:t>
            </a:r>
            <a:r>
              <a:rPr dirty="0" sz="2200" spc="-10" b="1">
                <a:solidFill>
                  <a:srgbClr val="A31515"/>
                </a:solidFill>
                <a:latin typeface="Calibri"/>
                <a:cs typeface="Calibri"/>
              </a:rPr>
              <a:t>"Divisor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cannot</a:t>
            </a:r>
            <a:r>
              <a:rPr dirty="0" sz="220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A31515"/>
                </a:solidFill>
                <a:latin typeface="Calibri"/>
                <a:cs typeface="Calibri"/>
              </a:rPr>
              <a:t>be</a:t>
            </a:r>
            <a:r>
              <a:rPr dirty="0" sz="2200" spc="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200" spc="-15" b="1">
                <a:solidFill>
                  <a:srgbClr val="A31515"/>
                </a:solidFill>
                <a:latin typeface="Calibri"/>
                <a:cs typeface="Calibri"/>
              </a:rPr>
              <a:t>zero"</a:t>
            </a:r>
            <a:r>
              <a:rPr dirty="0" sz="2200" spc="-15" b="1">
                <a:latin typeface="Calibri"/>
                <a:cs typeface="Calibri"/>
              </a:rPr>
              <a:t>);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46211" y="2649220"/>
            <a:ext cx="1726564" cy="3429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50"/>
              </a:lnSpc>
            </a:pPr>
            <a:r>
              <a:rPr dirty="0" sz="2200" spc="-35" b="1">
                <a:latin typeface="Calibri"/>
                <a:cs typeface="Calibri"/>
              </a:rPr>
              <a:t>S</a:t>
            </a:r>
            <a:r>
              <a:rPr dirty="0" sz="2200" spc="-20" b="1">
                <a:latin typeface="Calibri"/>
                <a:cs typeface="Calibri"/>
              </a:rPr>
              <a:t>y</a:t>
            </a:r>
            <a:r>
              <a:rPr dirty="0" sz="2200" spc="-30" b="1">
                <a:latin typeface="Calibri"/>
                <a:cs typeface="Calibri"/>
              </a:rPr>
              <a:t>st</a:t>
            </a:r>
            <a:r>
              <a:rPr dirty="0" sz="2200" spc="5" b="1">
                <a:latin typeface="Calibri"/>
                <a:cs typeface="Calibri"/>
              </a:rPr>
              <a:t>e</a:t>
            </a:r>
            <a:r>
              <a:rPr dirty="0" sz="2200" spc="-5" b="1">
                <a:latin typeface="Calibri"/>
                <a:cs typeface="Calibri"/>
              </a:rPr>
              <a:t>m.</a:t>
            </a:r>
            <a:r>
              <a:rPr dirty="0" sz="2200" spc="-30" b="1">
                <a:latin typeface="Calibri"/>
                <a:cs typeface="Calibri"/>
              </a:rPr>
              <a:t>e</a:t>
            </a:r>
            <a:r>
              <a:rPr dirty="0" sz="2200" b="1">
                <a:latin typeface="Calibri"/>
                <a:cs typeface="Calibri"/>
              </a:rPr>
              <a:t>x</a:t>
            </a:r>
            <a:r>
              <a:rPr dirty="0" sz="2200" spc="-5" b="1">
                <a:latin typeface="Calibri"/>
                <a:cs typeface="Calibri"/>
              </a:rPr>
              <a:t>it</a:t>
            </a:r>
            <a:r>
              <a:rPr dirty="0" sz="2200" b="1">
                <a:latin typeface="Calibri"/>
                <a:cs typeface="Calibri"/>
              </a:rPr>
              <a:t>(</a:t>
            </a:r>
            <a:r>
              <a:rPr dirty="0" sz="2200" spc="-5" b="1">
                <a:latin typeface="Calibri"/>
                <a:cs typeface="Calibri"/>
              </a:rPr>
              <a:t>1</a:t>
            </a:r>
            <a:r>
              <a:rPr dirty="0" sz="2200" b="1">
                <a:latin typeface="Calibri"/>
                <a:cs typeface="Calibri"/>
              </a:rPr>
              <a:t>);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9111" y="2954020"/>
            <a:ext cx="3591560" cy="1034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ts val="2630"/>
              </a:lnSpc>
              <a:spcBef>
                <a:spcPts val="45"/>
              </a:spcBef>
            </a:pPr>
            <a:r>
              <a:rPr dirty="0" sz="2200" spc="-10" b="1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2200" spc="-5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number1/number2;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630"/>
              </a:lnSpc>
            </a:pPr>
            <a:r>
              <a:rPr dirty="0" sz="2200" b="1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2786" y="119379"/>
            <a:ext cx="621855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20"/>
              <a:t>Writing</a:t>
            </a:r>
            <a:r>
              <a:rPr dirty="0" sz="4000" spc="-25"/>
              <a:t> Data</a:t>
            </a:r>
            <a:r>
              <a:rPr dirty="0" sz="4000" spc="-15"/>
              <a:t> </a:t>
            </a:r>
            <a:r>
              <a:rPr dirty="0" sz="4000" spc="-5"/>
              <a:t>Using</a:t>
            </a:r>
            <a:r>
              <a:rPr dirty="0" sz="4000" spc="-35"/>
              <a:t> </a:t>
            </a:r>
            <a:r>
              <a:rPr dirty="0" sz="4000" spc="-25"/>
              <a:t>PrintWriter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23850" y="1064460"/>
            <a:ext cx="2870200" cy="297815"/>
          </a:xfrm>
          <a:prstGeom prst="rect">
            <a:avLst/>
          </a:prstGeom>
          <a:ln w="19338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47065">
              <a:lnSpc>
                <a:spcPts val="1945"/>
              </a:lnSpc>
            </a:pPr>
            <a:r>
              <a:rPr dirty="0" sz="1700" spc="-10">
                <a:latin typeface="Times New Roman"/>
                <a:cs typeface="Times New Roman"/>
              </a:rPr>
              <a:t>java.io.PrintWriter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850" y="1361914"/>
            <a:ext cx="2870200" cy="4342130"/>
          </a:xfrm>
          <a:prstGeom prst="rect">
            <a:avLst/>
          </a:prstGeom>
          <a:ln w="19338">
            <a:solidFill>
              <a:srgbClr val="000000"/>
            </a:solidFill>
          </a:ln>
        </p:spPr>
        <p:txBody>
          <a:bodyPr wrap="square" lIns="0" tIns="100965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795"/>
              </a:spcBef>
            </a:pPr>
            <a:r>
              <a:rPr dirty="0" sz="1700" spc="-10">
                <a:latin typeface="Times New Roman"/>
                <a:cs typeface="Times New Roman"/>
              </a:rPr>
              <a:t>+PrintWriter(filename: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String)</a:t>
            </a:r>
            <a:endParaRPr sz="170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  <a:spcBef>
                <a:spcPts val="555"/>
              </a:spcBef>
            </a:pPr>
            <a:r>
              <a:rPr dirty="0" sz="1700" spc="-5">
                <a:latin typeface="Times New Roman"/>
                <a:cs typeface="Times New Roman"/>
              </a:rPr>
              <a:t>+print(s: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String):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void</a:t>
            </a:r>
            <a:endParaRPr sz="170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  <a:spcBef>
                <a:spcPts val="530"/>
              </a:spcBef>
            </a:pPr>
            <a:r>
              <a:rPr dirty="0" sz="1700" spc="-5">
                <a:latin typeface="Times New Roman"/>
                <a:cs typeface="Times New Roman"/>
              </a:rPr>
              <a:t>+print(c: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char):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void</a:t>
            </a:r>
            <a:endParaRPr sz="170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  <a:spcBef>
                <a:spcPts val="555"/>
              </a:spcBef>
            </a:pPr>
            <a:r>
              <a:rPr dirty="0" sz="1700" spc="-10">
                <a:latin typeface="Times New Roman"/>
                <a:cs typeface="Times New Roman"/>
              </a:rPr>
              <a:t>+print(cArray: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char[]):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void</a:t>
            </a:r>
            <a:endParaRPr sz="170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  <a:spcBef>
                <a:spcPts val="560"/>
              </a:spcBef>
            </a:pPr>
            <a:r>
              <a:rPr dirty="0" sz="1700" spc="-5">
                <a:latin typeface="Times New Roman"/>
                <a:cs typeface="Times New Roman"/>
              </a:rPr>
              <a:t>+print(i: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int):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void</a:t>
            </a:r>
            <a:endParaRPr sz="170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  <a:spcBef>
                <a:spcPts val="530"/>
              </a:spcBef>
            </a:pPr>
            <a:r>
              <a:rPr dirty="0" sz="1700" spc="-5">
                <a:latin typeface="Times New Roman"/>
                <a:cs typeface="Times New Roman"/>
              </a:rPr>
              <a:t>+print(l: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long):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void</a:t>
            </a:r>
            <a:endParaRPr sz="170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  <a:spcBef>
                <a:spcPts val="555"/>
              </a:spcBef>
            </a:pPr>
            <a:r>
              <a:rPr dirty="0" sz="1700" spc="-5">
                <a:latin typeface="Times New Roman"/>
                <a:cs typeface="Times New Roman"/>
              </a:rPr>
              <a:t>+print(f: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float):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void</a:t>
            </a:r>
            <a:endParaRPr sz="170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  <a:spcBef>
                <a:spcPts val="555"/>
              </a:spcBef>
            </a:pPr>
            <a:r>
              <a:rPr dirty="0" sz="1700" spc="-5">
                <a:latin typeface="Times New Roman"/>
                <a:cs typeface="Times New Roman"/>
              </a:rPr>
              <a:t>+print(d: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double):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void</a:t>
            </a:r>
            <a:endParaRPr sz="1700">
              <a:latin typeface="Times New Roman"/>
              <a:cs typeface="Times New Roman"/>
            </a:endParaRPr>
          </a:p>
          <a:p>
            <a:pPr marL="48260" marR="317500">
              <a:lnSpc>
                <a:spcPts val="2600"/>
              </a:lnSpc>
              <a:spcBef>
                <a:spcPts val="155"/>
              </a:spcBef>
            </a:pPr>
            <a:r>
              <a:rPr dirty="0" sz="1700" spc="-5">
                <a:latin typeface="Times New Roman"/>
                <a:cs typeface="Times New Roman"/>
              </a:rPr>
              <a:t>+print(b:</a:t>
            </a:r>
            <a:r>
              <a:rPr dirty="0" sz="170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boolean):</a:t>
            </a:r>
            <a:r>
              <a:rPr dirty="0" sz="1700" spc="40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void 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Also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contains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the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overloaded</a:t>
            </a:r>
            <a:endParaRPr sz="1700">
              <a:latin typeface="Times New Roman"/>
              <a:cs typeface="Times New Roman"/>
            </a:endParaRPr>
          </a:p>
          <a:p>
            <a:pPr marL="218440">
              <a:lnSpc>
                <a:spcPts val="1775"/>
              </a:lnSpc>
            </a:pPr>
            <a:r>
              <a:rPr dirty="0" sz="1700" spc="-5">
                <a:latin typeface="Times New Roman"/>
                <a:cs typeface="Times New Roman"/>
              </a:rPr>
              <a:t>println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methods.</a:t>
            </a:r>
            <a:endParaRPr sz="1700">
              <a:latin typeface="Times New Roman"/>
              <a:cs typeface="Times New Roman"/>
            </a:endParaRPr>
          </a:p>
          <a:p>
            <a:pPr marL="218440" marR="318135" indent="-170815">
              <a:lnSpc>
                <a:spcPts val="1960"/>
              </a:lnSpc>
              <a:spcBef>
                <a:spcPts val="660"/>
              </a:spcBef>
            </a:pPr>
            <a:r>
              <a:rPr dirty="0" sz="1700" spc="-10">
                <a:latin typeface="Times New Roman"/>
                <a:cs typeface="Times New Roman"/>
              </a:rPr>
              <a:t>Also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contains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the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overloaded </a:t>
            </a:r>
            <a:r>
              <a:rPr dirty="0" sz="1700" spc="-409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printf</a:t>
            </a:r>
            <a:r>
              <a:rPr dirty="0" sz="1700" spc="-10">
                <a:latin typeface="Times New Roman"/>
                <a:cs typeface="Times New Roman"/>
              </a:rPr>
              <a:t> methods.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0753" y="1369910"/>
            <a:ext cx="5196205" cy="43059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515745">
              <a:lnSpc>
                <a:spcPct val="127299"/>
              </a:lnSpc>
              <a:spcBef>
                <a:spcPts val="95"/>
              </a:spcBef>
            </a:pPr>
            <a:r>
              <a:rPr dirty="0" sz="1700" spc="-10">
                <a:latin typeface="Times New Roman"/>
                <a:cs typeface="Times New Roman"/>
              </a:rPr>
              <a:t>Creates</a:t>
            </a:r>
            <a:r>
              <a:rPr dirty="0" sz="1700" spc="-5">
                <a:latin typeface="Times New Roman"/>
                <a:cs typeface="Times New Roman"/>
              </a:rPr>
              <a:t> a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PrintWriter</a:t>
            </a:r>
            <a:r>
              <a:rPr dirty="0" sz="170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for</a:t>
            </a:r>
            <a:r>
              <a:rPr dirty="0" sz="170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the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specified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file. </a:t>
            </a:r>
            <a:r>
              <a:rPr dirty="0" sz="1700" spc="-409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Writes </a:t>
            </a:r>
            <a:r>
              <a:rPr dirty="0" sz="1700" spc="-5">
                <a:latin typeface="Times New Roman"/>
                <a:cs typeface="Times New Roman"/>
              </a:rPr>
              <a:t>a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string.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700" spc="-10">
                <a:latin typeface="Times New Roman"/>
                <a:cs typeface="Times New Roman"/>
              </a:rPr>
              <a:t>Writes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 </a:t>
            </a:r>
            <a:r>
              <a:rPr dirty="0" sz="1700" spc="-10">
                <a:latin typeface="Times New Roman"/>
                <a:cs typeface="Times New Roman"/>
              </a:rPr>
              <a:t>character.</a:t>
            </a:r>
            <a:endParaRPr sz="1700">
              <a:latin typeface="Times New Roman"/>
              <a:cs typeface="Times New Roman"/>
            </a:endParaRPr>
          </a:p>
          <a:p>
            <a:pPr marL="12700" marR="2728595">
              <a:lnSpc>
                <a:spcPts val="2600"/>
              </a:lnSpc>
              <a:spcBef>
                <a:spcPts val="150"/>
              </a:spcBef>
            </a:pPr>
            <a:r>
              <a:rPr dirty="0" sz="1700" spc="-10">
                <a:latin typeface="Times New Roman"/>
                <a:cs typeface="Times New Roman"/>
              </a:rPr>
              <a:t>Writes </a:t>
            </a:r>
            <a:r>
              <a:rPr dirty="0" sz="1700">
                <a:latin typeface="Times New Roman"/>
                <a:cs typeface="Times New Roman"/>
              </a:rPr>
              <a:t>an </a:t>
            </a:r>
            <a:r>
              <a:rPr dirty="0" sz="1700" spc="-5">
                <a:latin typeface="Times New Roman"/>
                <a:cs typeface="Times New Roman"/>
              </a:rPr>
              <a:t>array </a:t>
            </a:r>
            <a:r>
              <a:rPr dirty="0" sz="1700" spc="-10">
                <a:latin typeface="Times New Roman"/>
                <a:cs typeface="Times New Roman"/>
              </a:rPr>
              <a:t>of character. </a:t>
            </a:r>
            <a:r>
              <a:rPr dirty="0" sz="1700" spc="-41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Writes </a:t>
            </a:r>
            <a:r>
              <a:rPr dirty="0" sz="1700">
                <a:latin typeface="Times New Roman"/>
                <a:cs typeface="Times New Roman"/>
              </a:rPr>
              <a:t>an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int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value.</a:t>
            </a:r>
            <a:endParaRPr sz="1700">
              <a:latin typeface="Times New Roman"/>
              <a:cs typeface="Times New Roman"/>
            </a:endParaRPr>
          </a:p>
          <a:p>
            <a:pPr marL="12700" marR="3434079">
              <a:lnSpc>
                <a:spcPts val="2570"/>
              </a:lnSpc>
              <a:spcBef>
                <a:spcPts val="15"/>
              </a:spcBef>
            </a:pPr>
            <a:r>
              <a:rPr dirty="0" sz="1700" spc="-10">
                <a:latin typeface="Times New Roman"/>
                <a:cs typeface="Times New Roman"/>
              </a:rPr>
              <a:t>Writes </a:t>
            </a:r>
            <a:r>
              <a:rPr dirty="0" sz="1700" spc="-5">
                <a:latin typeface="Times New Roman"/>
                <a:cs typeface="Times New Roman"/>
              </a:rPr>
              <a:t>a </a:t>
            </a:r>
            <a:r>
              <a:rPr dirty="0" sz="1700" spc="-10">
                <a:latin typeface="Times New Roman"/>
                <a:cs typeface="Times New Roman"/>
              </a:rPr>
              <a:t>long value. </a:t>
            </a:r>
            <a:r>
              <a:rPr dirty="0" sz="1700" spc="-409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Writes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 </a:t>
            </a:r>
            <a:r>
              <a:rPr dirty="0" sz="1700" spc="-10">
                <a:latin typeface="Times New Roman"/>
                <a:cs typeface="Times New Roman"/>
              </a:rPr>
              <a:t>float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value.</a:t>
            </a:r>
            <a:endParaRPr sz="1700">
              <a:latin typeface="Times New Roman"/>
              <a:cs typeface="Times New Roman"/>
            </a:endParaRPr>
          </a:p>
          <a:p>
            <a:pPr marL="12700" marR="3149600">
              <a:lnSpc>
                <a:spcPts val="2600"/>
              </a:lnSpc>
              <a:spcBef>
                <a:spcPts val="5"/>
              </a:spcBef>
            </a:pPr>
            <a:r>
              <a:rPr dirty="0" sz="1700" spc="-10">
                <a:latin typeface="Times New Roman"/>
                <a:cs typeface="Times New Roman"/>
              </a:rPr>
              <a:t>Writes </a:t>
            </a:r>
            <a:r>
              <a:rPr dirty="0" sz="1700" spc="-5">
                <a:latin typeface="Times New Roman"/>
                <a:cs typeface="Times New Roman"/>
              </a:rPr>
              <a:t>a double </a:t>
            </a:r>
            <a:r>
              <a:rPr dirty="0" sz="1700" spc="-10">
                <a:latin typeface="Times New Roman"/>
                <a:cs typeface="Times New Roman"/>
              </a:rPr>
              <a:t>value. 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Writes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 </a:t>
            </a:r>
            <a:r>
              <a:rPr dirty="0" sz="1700" spc="-10">
                <a:latin typeface="Times New Roman"/>
                <a:cs typeface="Times New Roman"/>
              </a:rPr>
              <a:t>boolean</a:t>
            </a:r>
            <a:r>
              <a:rPr dirty="0" sz="170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value.</a:t>
            </a:r>
            <a:endParaRPr sz="1700">
              <a:latin typeface="Times New Roman"/>
              <a:cs typeface="Times New Roman"/>
            </a:endParaRPr>
          </a:p>
          <a:p>
            <a:pPr marL="238125" marR="5080" indent="-226060">
              <a:lnSpc>
                <a:spcPts val="1960"/>
              </a:lnSpc>
              <a:spcBef>
                <a:spcPts val="480"/>
              </a:spcBef>
            </a:pPr>
            <a:r>
              <a:rPr dirty="0" sz="1700" spc="-5">
                <a:latin typeface="Times New Roman"/>
                <a:cs typeface="Times New Roman"/>
              </a:rPr>
              <a:t>A </a:t>
            </a:r>
            <a:r>
              <a:rPr dirty="0" sz="1700">
                <a:latin typeface="Times New Roman"/>
                <a:cs typeface="Times New Roman"/>
              </a:rPr>
              <a:t>println </a:t>
            </a:r>
            <a:r>
              <a:rPr dirty="0" sz="1700" spc="-10">
                <a:latin typeface="Times New Roman"/>
                <a:cs typeface="Times New Roman"/>
              </a:rPr>
              <a:t>method </a:t>
            </a:r>
            <a:r>
              <a:rPr dirty="0" sz="1700" spc="-5">
                <a:latin typeface="Times New Roman"/>
                <a:cs typeface="Times New Roman"/>
              </a:rPr>
              <a:t>acts like a print </a:t>
            </a:r>
            <a:r>
              <a:rPr dirty="0" sz="1700" spc="-10">
                <a:latin typeface="Times New Roman"/>
                <a:cs typeface="Times New Roman"/>
              </a:rPr>
              <a:t>method; additionally </a:t>
            </a:r>
            <a:r>
              <a:rPr dirty="0" sz="1700">
                <a:latin typeface="Times New Roman"/>
                <a:cs typeface="Times New Roman"/>
              </a:rPr>
              <a:t>it 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prints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line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separator.</a:t>
            </a:r>
            <a:r>
              <a:rPr dirty="0" sz="1700" spc="3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The</a:t>
            </a:r>
            <a:r>
              <a:rPr dirty="0" sz="1700" spc="-5">
                <a:latin typeface="Times New Roman"/>
                <a:cs typeface="Times New Roman"/>
              </a:rPr>
              <a:t> line</a:t>
            </a:r>
            <a:r>
              <a:rPr dirty="0" sz="1700" spc="-10">
                <a:latin typeface="Times New Roman"/>
                <a:cs typeface="Times New Roman"/>
              </a:rPr>
              <a:t> separator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string </a:t>
            </a:r>
            <a:r>
              <a:rPr dirty="0" sz="1700">
                <a:latin typeface="Times New Roman"/>
                <a:cs typeface="Times New Roman"/>
              </a:rPr>
              <a:t>is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defined </a:t>
            </a:r>
            <a:r>
              <a:rPr dirty="0" sz="1700" spc="-409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by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-15">
                <a:latin typeface="Times New Roman"/>
                <a:cs typeface="Times New Roman"/>
              </a:rPr>
              <a:t> system.</a:t>
            </a:r>
            <a:r>
              <a:rPr dirty="0" sz="1700" spc="35">
                <a:latin typeface="Times New Roman"/>
                <a:cs typeface="Times New Roman"/>
              </a:rPr>
              <a:t> </a:t>
            </a:r>
            <a:r>
              <a:rPr dirty="0" sz="1700" spc="-35">
                <a:latin typeface="Times New Roman"/>
                <a:cs typeface="Times New Roman"/>
              </a:rPr>
              <a:t>It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is</a:t>
            </a:r>
            <a:r>
              <a:rPr dirty="0" sz="1700" spc="30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\r\n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on</a:t>
            </a:r>
            <a:r>
              <a:rPr dirty="0" sz="1700" spc="20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Windows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\n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on Unix.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1845"/>
              </a:lnSpc>
            </a:pPr>
            <a:r>
              <a:rPr dirty="0" sz="1700" spc="-10">
                <a:latin typeface="Times New Roman"/>
                <a:cs typeface="Times New Roman"/>
              </a:rPr>
              <a:t>The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printf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method</a:t>
            </a:r>
            <a:r>
              <a:rPr dirty="0" sz="1700" spc="20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was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introduced </a:t>
            </a:r>
            <a:r>
              <a:rPr dirty="0" sz="1700">
                <a:latin typeface="Times New Roman"/>
                <a:cs typeface="Times New Roman"/>
              </a:rPr>
              <a:t>in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§4.6,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“Formatting</a:t>
            </a:r>
            <a:endParaRPr sz="1700">
              <a:latin typeface="Times New Roman"/>
              <a:cs typeface="Times New Roman"/>
            </a:endParaRPr>
          </a:p>
          <a:p>
            <a:pPr marL="257175">
              <a:lnSpc>
                <a:spcPts val="2000"/>
              </a:lnSpc>
            </a:pPr>
            <a:r>
              <a:rPr dirty="0" sz="1700" spc="-10">
                <a:latin typeface="Times New Roman"/>
                <a:cs typeface="Times New Roman"/>
              </a:rPr>
              <a:t>Console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Output</a:t>
            </a:r>
            <a:r>
              <a:rPr dirty="0" sz="1700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and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Strings.”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7" name="object 7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69</a:t>
            </a:fld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0400" y="6420611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71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2786" y="119379"/>
            <a:ext cx="621855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20"/>
              <a:t>Writing</a:t>
            </a:r>
            <a:r>
              <a:rPr dirty="0" sz="4000" spc="-25"/>
              <a:t> Data</a:t>
            </a:r>
            <a:r>
              <a:rPr dirty="0" sz="4000" spc="-15"/>
              <a:t> </a:t>
            </a:r>
            <a:r>
              <a:rPr dirty="0" sz="4000" spc="-5"/>
              <a:t>Using</a:t>
            </a:r>
            <a:r>
              <a:rPr dirty="0" sz="4000" spc="-35"/>
              <a:t> </a:t>
            </a:r>
            <a:r>
              <a:rPr dirty="0" sz="4000" spc="-25"/>
              <a:t>PrintWriter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10947" y="815339"/>
            <a:ext cx="702754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000" spc="-2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class</a:t>
            </a:r>
            <a:r>
              <a:rPr dirty="0" sz="2000" spc="-1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2B91AF"/>
                </a:solidFill>
                <a:latin typeface="Calibri"/>
                <a:cs typeface="Calibri"/>
              </a:rPr>
              <a:t>WriteData</a:t>
            </a:r>
            <a:r>
              <a:rPr dirty="0" sz="2000" spc="-20" b="1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</a:pP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public </a:t>
            </a:r>
            <a:r>
              <a:rPr dirty="0" sz="2000" spc="-15" b="1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void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main(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2000" spc="-5" b="1">
                <a:latin typeface="Calibri"/>
                <a:cs typeface="Calibri"/>
              </a:rPr>
              <a:t>[]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808080"/>
                </a:solidFill>
                <a:latin typeface="Calibri"/>
                <a:cs typeface="Calibri"/>
              </a:rPr>
              <a:t>arg</a:t>
            </a:r>
            <a:r>
              <a:rPr dirty="0" sz="2000" spc="-10" b="1">
                <a:latin typeface="Calibri"/>
                <a:cs typeface="Calibri"/>
              </a:rPr>
              <a:t>)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throws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java.io.IOException</a:t>
            </a:r>
            <a:r>
              <a:rPr dirty="0" sz="2000" spc="1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7997" y="1451610"/>
            <a:ext cx="4885690" cy="304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90"/>
              </a:lnSpc>
            </a:pP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java</a:t>
            </a:r>
            <a:r>
              <a:rPr dirty="0" sz="2000" spc="-10" b="1">
                <a:latin typeface="Calibri"/>
                <a:cs typeface="Calibri"/>
              </a:rPr>
              <a:t>.</a:t>
            </a: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io</a:t>
            </a:r>
            <a:r>
              <a:rPr dirty="0" sz="2000" spc="-10" b="1">
                <a:latin typeface="Calibri"/>
                <a:cs typeface="Calibri"/>
              </a:rPr>
              <a:t>.</a:t>
            </a: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File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file</a:t>
            </a:r>
            <a:r>
              <a:rPr dirty="0" sz="2000" b="1">
                <a:latin typeface="Calibri"/>
                <a:cs typeface="Calibri"/>
              </a:rPr>
              <a:t> = 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java.io.File(</a:t>
            </a:r>
            <a:r>
              <a:rPr dirty="0" sz="2000" spc="-10" b="1">
                <a:solidFill>
                  <a:srgbClr val="A31515"/>
                </a:solidFill>
                <a:latin typeface="Calibri"/>
                <a:cs typeface="Calibri"/>
              </a:rPr>
              <a:t>"scores.txt"</a:t>
            </a:r>
            <a:r>
              <a:rPr dirty="0" sz="2000" spc="-10" b="1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8147" y="1729740"/>
            <a:ext cx="458279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if</a:t>
            </a:r>
            <a:r>
              <a:rPr dirty="0" sz="2000" spc="-3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(file.exists())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297815" marR="5080">
              <a:lnSpc>
                <a:spcPct val="100000"/>
              </a:lnSpc>
            </a:pPr>
            <a:r>
              <a:rPr dirty="0" sz="2000" spc="-10" b="1">
                <a:latin typeface="Calibri"/>
                <a:cs typeface="Calibri"/>
              </a:rPr>
              <a:t>System.out.println(</a:t>
            </a:r>
            <a:r>
              <a:rPr dirty="0" sz="2000" spc="-10" b="1">
                <a:solidFill>
                  <a:srgbClr val="A31515"/>
                </a:solidFill>
                <a:latin typeface="Calibri"/>
                <a:cs typeface="Calibri"/>
              </a:rPr>
              <a:t>"File</a:t>
            </a:r>
            <a:r>
              <a:rPr dirty="0" sz="2000" spc="-5" b="1">
                <a:solidFill>
                  <a:srgbClr val="A31515"/>
                </a:solidFill>
                <a:latin typeface="Calibri"/>
                <a:cs typeface="Calibri"/>
              </a:rPr>
              <a:t> already </a:t>
            </a:r>
            <a:r>
              <a:rPr dirty="0" sz="2000" spc="-10" b="1">
                <a:solidFill>
                  <a:srgbClr val="A31515"/>
                </a:solidFill>
                <a:latin typeface="Calibri"/>
                <a:cs typeface="Calibri"/>
              </a:rPr>
              <a:t>exists"</a:t>
            </a:r>
            <a:r>
              <a:rPr dirty="0" sz="2000" spc="-10" b="1">
                <a:latin typeface="Calibri"/>
                <a:cs typeface="Calibri"/>
              </a:rPr>
              <a:t>); </a:t>
            </a:r>
            <a:r>
              <a:rPr dirty="0" sz="2000" spc="-44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System.exit(1);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20" b="1">
                <a:solidFill>
                  <a:srgbClr val="008000"/>
                </a:solidFill>
                <a:latin typeface="Calibri"/>
                <a:cs typeface="Calibri"/>
              </a:rPr>
              <a:t>//create </a:t>
            </a:r>
            <a:r>
              <a:rPr dirty="0" sz="2000" b="1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dirty="0" sz="2000" spc="-2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0847" y="2975610"/>
            <a:ext cx="6007735" cy="304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90"/>
              </a:lnSpc>
            </a:pPr>
            <a:r>
              <a:rPr dirty="0" sz="2000" spc="-15" b="1">
                <a:solidFill>
                  <a:srgbClr val="0000FF"/>
                </a:solidFill>
                <a:latin typeface="Calibri"/>
                <a:cs typeface="Calibri"/>
              </a:rPr>
              <a:t>java</a:t>
            </a:r>
            <a:r>
              <a:rPr dirty="0" sz="2000" spc="-15" b="1">
                <a:latin typeface="Calibri"/>
                <a:cs typeface="Calibri"/>
              </a:rPr>
              <a:t>.</a:t>
            </a:r>
            <a:r>
              <a:rPr dirty="0" sz="2000" spc="-15" b="1">
                <a:solidFill>
                  <a:srgbClr val="0000FF"/>
                </a:solidFill>
                <a:latin typeface="Calibri"/>
                <a:cs typeface="Calibri"/>
              </a:rPr>
              <a:t>io</a:t>
            </a:r>
            <a:r>
              <a:rPr dirty="0" sz="2000" spc="-15" b="1">
                <a:latin typeface="Calibri"/>
                <a:cs typeface="Calibri"/>
              </a:rPr>
              <a:t>.</a:t>
            </a:r>
            <a:r>
              <a:rPr dirty="0" sz="2000" spc="-15" b="1">
                <a:solidFill>
                  <a:srgbClr val="0000FF"/>
                </a:solidFill>
                <a:latin typeface="Calibri"/>
                <a:cs typeface="Calibri"/>
              </a:rPr>
              <a:t>PrintWriter</a:t>
            </a:r>
            <a:r>
              <a:rPr dirty="0" sz="2000" spc="1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output</a:t>
            </a:r>
            <a:r>
              <a:rPr dirty="0" sz="2000" b="1">
                <a:latin typeface="Calibri"/>
                <a:cs typeface="Calibri"/>
              </a:rPr>
              <a:t> =</a:t>
            </a:r>
            <a:r>
              <a:rPr dirty="0" sz="2000" spc="10" b="1"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java.io.PrintWriter(file);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8147" y="3558540"/>
            <a:ext cx="38696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8000"/>
                </a:solidFill>
                <a:latin typeface="Calibri"/>
                <a:cs typeface="Calibri"/>
              </a:rPr>
              <a:t>//</a:t>
            </a:r>
            <a:r>
              <a:rPr dirty="0" sz="20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008000"/>
                </a:solidFill>
                <a:latin typeface="Calibri"/>
                <a:cs typeface="Calibri"/>
              </a:rPr>
              <a:t>Write</a:t>
            </a:r>
            <a:r>
              <a:rPr dirty="0" sz="20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008000"/>
                </a:solidFill>
                <a:latin typeface="Calibri"/>
                <a:cs typeface="Calibri"/>
              </a:rPr>
              <a:t>formatted</a:t>
            </a:r>
            <a:r>
              <a:rPr dirty="0" sz="20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output</a:t>
            </a:r>
            <a:r>
              <a:rPr dirty="0" sz="2000" spc="-2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008000"/>
                </a:solidFill>
                <a:latin typeface="Calibri"/>
                <a:cs typeface="Calibri"/>
              </a:rPr>
              <a:t>to</a:t>
            </a:r>
            <a:r>
              <a:rPr dirty="0" sz="20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dirty="0" sz="20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0847" y="3890009"/>
            <a:ext cx="3166745" cy="304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90"/>
              </a:lnSpc>
            </a:pPr>
            <a:r>
              <a:rPr dirty="0" sz="2000" spc="-5" b="1">
                <a:latin typeface="Calibri"/>
                <a:cs typeface="Calibri"/>
              </a:rPr>
              <a:t>output.print(</a:t>
            </a:r>
            <a:r>
              <a:rPr dirty="0" sz="2000" spc="-5" b="1">
                <a:solidFill>
                  <a:srgbClr val="A31515"/>
                </a:solidFill>
                <a:latin typeface="Calibri"/>
                <a:cs typeface="Calibri"/>
              </a:rPr>
              <a:t>"John</a:t>
            </a:r>
            <a:r>
              <a:rPr dirty="0" sz="2000" spc="-3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A31515"/>
                </a:solidFill>
                <a:latin typeface="Calibri"/>
                <a:cs typeface="Calibri"/>
              </a:rPr>
              <a:t>T</a:t>
            </a:r>
            <a:r>
              <a:rPr dirty="0" sz="2000" spc="-3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A31515"/>
                </a:solidFill>
                <a:latin typeface="Calibri"/>
                <a:cs typeface="Calibri"/>
              </a:rPr>
              <a:t>Smith</a:t>
            </a:r>
            <a:r>
              <a:rPr dirty="0" sz="2000" spc="-2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000" b="1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0847" y="4194809"/>
            <a:ext cx="1996439" cy="304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90"/>
              </a:lnSpc>
            </a:pPr>
            <a:r>
              <a:rPr dirty="0" sz="2000" spc="-5" b="1">
                <a:latin typeface="Calibri"/>
                <a:cs typeface="Calibri"/>
              </a:rPr>
              <a:t>output.println(90);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8147" y="4472940"/>
            <a:ext cx="305752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alibri"/>
                <a:cs typeface="Calibri"/>
              </a:rPr>
              <a:t>output.print(</a:t>
            </a:r>
            <a:r>
              <a:rPr dirty="0" sz="2000" spc="-5" b="1">
                <a:solidFill>
                  <a:srgbClr val="A31515"/>
                </a:solidFill>
                <a:latin typeface="Calibri"/>
                <a:cs typeface="Calibri"/>
              </a:rPr>
              <a:t>"Eric</a:t>
            </a:r>
            <a:r>
              <a:rPr dirty="0" sz="2000" spc="-3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A31515"/>
                </a:solidFill>
                <a:latin typeface="Calibri"/>
                <a:cs typeface="Calibri"/>
              </a:rPr>
              <a:t>K</a:t>
            </a:r>
            <a:r>
              <a:rPr dirty="0" sz="2000" spc="-2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A31515"/>
                </a:solidFill>
                <a:latin typeface="Calibri"/>
                <a:cs typeface="Calibri"/>
              </a:rPr>
              <a:t>Jones</a:t>
            </a:r>
            <a:r>
              <a:rPr dirty="0" sz="2000" spc="-2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000" spc="-5" b="1">
                <a:latin typeface="Calibri"/>
                <a:cs typeface="Calibri"/>
              </a:rPr>
              <a:t>); </a:t>
            </a:r>
            <a:r>
              <a:rPr dirty="0" sz="2000" spc="-434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output.println(85);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0" b="1">
                <a:solidFill>
                  <a:srgbClr val="008000"/>
                </a:solidFill>
                <a:latin typeface="Calibri"/>
                <a:cs typeface="Calibri"/>
              </a:rPr>
              <a:t>//close</a:t>
            </a:r>
            <a:r>
              <a:rPr dirty="0" sz="2000" spc="-2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dirty="0" sz="2000" spc="-2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0847" y="5718809"/>
            <a:ext cx="1565275" cy="304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90"/>
              </a:lnSpc>
            </a:pPr>
            <a:r>
              <a:rPr dirty="0" sz="2000" spc="-5" b="1">
                <a:latin typeface="Calibri"/>
                <a:cs typeface="Calibri"/>
              </a:rPr>
              <a:t>output.close();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6697" y="5996940"/>
            <a:ext cx="1130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0947" y="6301740"/>
            <a:ext cx="1130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9389" y="232155"/>
            <a:ext cx="570674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5"/>
              <a:t>Reading</a:t>
            </a:r>
            <a:r>
              <a:rPr dirty="0" sz="4000" spc="-25"/>
              <a:t> </a:t>
            </a:r>
            <a:r>
              <a:rPr dirty="0" sz="4000" spc="-30"/>
              <a:t>Data</a:t>
            </a:r>
            <a:r>
              <a:rPr dirty="0" sz="4000" spc="-20"/>
              <a:t> </a:t>
            </a:r>
            <a:r>
              <a:rPr dirty="0" sz="4000" spc="-5"/>
              <a:t>Using</a:t>
            </a:r>
            <a:r>
              <a:rPr dirty="0" sz="4000" spc="-20"/>
              <a:t> </a:t>
            </a:r>
            <a:r>
              <a:rPr dirty="0" sz="4000" spc="-10"/>
              <a:t>Scanner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41808" y="1348609"/>
            <a:ext cx="2624455" cy="271145"/>
          </a:xfrm>
          <a:prstGeom prst="rect">
            <a:avLst/>
          </a:prstGeom>
          <a:ln w="2445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50240">
              <a:lnSpc>
                <a:spcPts val="1764"/>
              </a:lnSpc>
            </a:pPr>
            <a:r>
              <a:rPr dirty="0" sz="1550" spc="-5">
                <a:latin typeface="Times New Roman"/>
                <a:cs typeface="Times New Roman"/>
              </a:rPr>
              <a:t>j</a:t>
            </a:r>
            <a:r>
              <a:rPr dirty="0" sz="1550" spc="-245">
                <a:latin typeface="Times New Roman"/>
                <a:cs typeface="Times New Roman"/>
              </a:rPr>
              <a:t> </a:t>
            </a:r>
            <a:r>
              <a:rPr dirty="0" sz="1550" spc="-114">
                <a:latin typeface="Times New Roman"/>
                <a:cs typeface="Times New Roman"/>
              </a:rPr>
              <a:t>a</a:t>
            </a:r>
            <a:r>
              <a:rPr dirty="0" sz="1550" spc="-5">
                <a:latin typeface="Times New Roman"/>
                <a:cs typeface="Times New Roman"/>
              </a:rPr>
              <a:t>v</a:t>
            </a:r>
            <a:r>
              <a:rPr dirty="0" sz="1550" spc="70">
                <a:latin typeface="Times New Roman"/>
                <a:cs typeface="Times New Roman"/>
              </a:rPr>
              <a:t>a</a:t>
            </a:r>
            <a:r>
              <a:rPr dirty="0" sz="1550" spc="-5">
                <a:latin typeface="Times New Roman"/>
                <a:cs typeface="Times New Roman"/>
              </a:rPr>
              <a:t>.</a:t>
            </a:r>
            <a:r>
              <a:rPr dirty="0" sz="1550" spc="-10">
                <a:latin typeface="Times New Roman"/>
                <a:cs typeface="Times New Roman"/>
              </a:rPr>
              <a:t>u</a:t>
            </a:r>
            <a:r>
              <a:rPr dirty="0" sz="1550" spc="-50">
                <a:latin typeface="Times New Roman"/>
                <a:cs typeface="Times New Roman"/>
              </a:rPr>
              <a:t>til</a:t>
            </a:r>
            <a:r>
              <a:rPr dirty="0" sz="1550" spc="-5">
                <a:latin typeface="Times New Roman"/>
                <a:cs typeface="Times New Roman"/>
              </a:rPr>
              <a:t>.</a:t>
            </a:r>
            <a:r>
              <a:rPr dirty="0" sz="1550" spc="90">
                <a:latin typeface="Times New Roman"/>
                <a:cs typeface="Times New Roman"/>
              </a:rPr>
              <a:t>S</a:t>
            </a:r>
            <a:r>
              <a:rPr dirty="0" sz="1550" spc="-114">
                <a:latin typeface="Times New Roman"/>
                <a:cs typeface="Times New Roman"/>
              </a:rPr>
              <a:t>c</a:t>
            </a:r>
            <a:r>
              <a:rPr dirty="0" sz="1550" spc="75">
                <a:latin typeface="Times New Roman"/>
                <a:cs typeface="Times New Roman"/>
              </a:rPr>
              <a:t>a</a:t>
            </a:r>
            <a:r>
              <a:rPr dirty="0" sz="1550" spc="-5">
                <a:latin typeface="Times New Roman"/>
                <a:cs typeface="Times New Roman"/>
              </a:rPr>
              <a:t>n</a:t>
            </a:r>
            <a:r>
              <a:rPr dirty="0" sz="1550" spc="-15">
                <a:latin typeface="Times New Roman"/>
                <a:cs typeface="Times New Roman"/>
              </a:rPr>
              <a:t>n</a:t>
            </a:r>
            <a:r>
              <a:rPr dirty="0" sz="1550" spc="-114">
                <a:latin typeface="Times New Roman"/>
                <a:cs typeface="Times New Roman"/>
              </a:rPr>
              <a:t>e</a:t>
            </a:r>
            <a:r>
              <a:rPr dirty="0" sz="1550" spc="-5">
                <a:latin typeface="Times New Roman"/>
                <a:cs typeface="Times New Roman"/>
              </a:rPr>
              <a:t>r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808" y="1619206"/>
            <a:ext cx="2624455" cy="3934460"/>
          </a:xfrm>
          <a:prstGeom prst="rect">
            <a:avLst/>
          </a:prstGeom>
          <a:ln w="24453">
            <a:solidFill>
              <a:srgbClr val="000000"/>
            </a:solidFill>
          </a:ln>
        </p:spPr>
        <p:txBody>
          <a:bodyPr wrap="square" lIns="0" tIns="8572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675"/>
              </a:spcBef>
            </a:pPr>
            <a:r>
              <a:rPr dirty="0" sz="1550" spc="-5">
                <a:latin typeface="Times New Roman"/>
                <a:cs typeface="Times New Roman"/>
              </a:rPr>
              <a:t>+Scanner(source:</a:t>
            </a:r>
            <a:r>
              <a:rPr dirty="0" sz="1550" spc="-80">
                <a:latin typeface="Times New Roman"/>
                <a:cs typeface="Times New Roman"/>
              </a:rPr>
              <a:t> </a:t>
            </a:r>
            <a:r>
              <a:rPr dirty="0" sz="1550" spc="-25">
                <a:latin typeface="Times New Roman"/>
                <a:cs typeface="Times New Roman"/>
              </a:rPr>
              <a:t>File)</a:t>
            </a:r>
            <a:endParaRPr sz="15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465"/>
              </a:spcBef>
            </a:pPr>
            <a:r>
              <a:rPr dirty="0" sz="1550" spc="80">
                <a:latin typeface="Times New Roman"/>
                <a:cs typeface="Times New Roman"/>
              </a:rPr>
              <a:t>+</a:t>
            </a:r>
            <a:r>
              <a:rPr dirty="0" sz="1550" spc="-95">
                <a:latin typeface="Times New Roman"/>
                <a:cs typeface="Times New Roman"/>
              </a:rPr>
              <a:t>S</a:t>
            </a:r>
            <a:r>
              <a:rPr dirty="0" sz="1550" spc="75">
                <a:latin typeface="Times New Roman"/>
                <a:cs typeface="Times New Roman"/>
              </a:rPr>
              <a:t>c</a:t>
            </a:r>
            <a:r>
              <a:rPr dirty="0" sz="1550" spc="-114">
                <a:latin typeface="Times New Roman"/>
                <a:cs typeface="Times New Roman"/>
              </a:rPr>
              <a:t>a</a:t>
            </a:r>
            <a:r>
              <a:rPr dirty="0" sz="1550" spc="-5">
                <a:latin typeface="Times New Roman"/>
                <a:cs typeface="Times New Roman"/>
              </a:rPr>
              <a:t>n</a:t>
            </a:r>
            <a:r>
              <a:rPr dirty="0" sz="1550" spc="-15">
                <a:latin typeface="Times New Roman"/>
                <a:cs typeface="Times New Roman"/>
              </a:rPr>
              <a:t>n</a:t>
            </a:r>
            <a:r>
              <a:rPr dirty="0" sz="1550" spc="75">
                <a:latin typeface="Times New Roman"/>
                <a:cs typeface="Times New Roman"/>
              </a:rPr>
              <a:t>e</a:t>
            </a:r>
            <a:r>
              <a:rPr dirty="0" sz="1550" spc="-135">
                <a:latin typeface="Times New Roman"/>
                <a:cs typeface="Times New Roman"/>
              </a:rPr>
              <a:t>r</a:t>
            </a:r>
            <a:r>
              <a:rPr dirty="0" sz="1550" spc="55">
                <a:latin typeface="Times New Roman"/>
                <a:cs typeface="Times New Roman"/>
              </a:rPr>
              <a:t>(</a:t>
            </a:r>
            <a:r>
              <a:rPr dirty="0" sz="1550" spc="-30">
                <a:latin typeface="Times New Roman"/>
                <a:cs typeface="Times New Roman"/>
              </a:rPr>
              <a:t>s</a:t>
            </a:r>
            <a:r>
              <a:rPr dirty="0" sz="1550" spc="-5">
                <a:latin typeface="Times New Roman"/>
                <a:cs typeface="Times New Roman"/>
              </a:rPr>
              <a:t>o</a:t>
            </a:r>
            <a:r>
              <a:rPr dirty="0" sz="1550" spc="-15">
                <a:latin typeface="Times New Roman"/>
                <a:cs typeface="Times New Roman"/>
              </a:rPr>
              <a:t>u</a:t>
            </a:r>
            <a:r>
              <a:rPr dirty="0" sz="1550" spc="55">
                <a:latin typeface="Times New Roman"/>
                <a:cs typeface="Times New Roman"/>
              </a:rPr>
              <a:t>r</a:t>
            </a:r>
            <a:r>
              <a:rPr dirty="0" sz="1550" spc="-114">
                <a:latin typeface="Times New Roman"/>
                <a:cs typeface="Times New Roman"/>
              </a:rPr>
              <a:t>c</a:t>
            </a:r>
            <a:r>
              <a:rPr dirty="0" sz="1550" spc="75">
                <a:latin typeface="Times New Roman"/>
                <a:cs typeface="Times New Roman"/>
              </a:rPr>
              <a:t>e</a:t>
            </a:r>
            <a:r>
              <a:rPr dirty="0" sz="1550" spc="-5">
                <a:latin typeface="Times New Roman"/>
                <a:cs typeface="Times New Roman"/>
              </a:rPr>
              <a:t>: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spc="-100">
                <a:latin typeface="Times New Roman"/>
                <a:cs typeface="Times New Roman"/>
              </a:rPr>
              <a:t>S</a:t>
            </a:r>
            <a:r>
              <a:rPr dirty="0" sz="1550" spc="-5">
                <a:latin typeface="Times New Roman"/>
                <a:cs typeface="Times New Roman"/>
              </a:rPr>
              <a:t>t</a:t>
            </a:r>
            <a:r>
              <a:rPr dirty="0" sz="1550" spc="-245">
                <a:latin typeface="Times New Roman"/>
                <a:cs typeface="Times New Roman"/>
              </a:rPr>
              <a:t> </a:t>
            </a:r>
            <a:r>
              <a:rPr dirty="0" sz="1550" spc="-135">
                <a:latin typeface="Times New Roman"/>
                <a:cs typeface="Times New Roman"/>
              </a:rPr>
              <a:t>r</a:t>
            </a:r>
            <a:r>
              <a:rPr dirty="0" sz="1550" spc="-50">
                <a:latin typeface="Times New Roman"/>
                <a:cs typeface="Times New Roman"/>
              </a:rPr>
              <a:t>i</a:t>
            </a:r>
            <a:r>
              <a:rPr dirty="0" sz="1550" spc="-5">
                <a:latin typeface="Times New Roman"/>
                <a:cs typeface="Times New Roman"/>
              </a:rPr>
              <a:t>n</a:t>
            </a:r>
            <a:r>
              <a:rPr dirty="0" sz="1550" spc="-15">
                <a:latin typeface="Times New Roman"/>
                <a:cs typeface="Times New Roman"/>
              </a:rPr>
              <a:t>g</a:t>
            </a:r>
            <a:r>
              <a:rPr dirty="0" sz="1550" spc="-5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465"/>
              </a:spcBef>
            </a:pPr>
            <a:r>
              <a:rPr dirty="0" sz="1550" spc="-20">
                <a:latin typeface="Times New Roman"/>
                <a:cs typeface="Times New Roman"/>
              </a:rPr>
              <a:t>+close()</a:t>
            </a:r>
            <a:endParaRPr sz="15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655"/>
              </a:spcBef>
            </a:pPr>
            <a:r>
              <a:rPr dirty="0" sz="1550" spc="80">
                <a:latin typeface="Times New Roman"/>
                <a:cs typeface="Times New Roman"/>
              </a:rPr>
              <a:t>+</a:t>
            </a:r>
            <a:r>
              <a:rPr dirty="0" sz="1550" spc="-5">
                <a:latin typeface="Times New Roman"/>
                <a:cs typeface="Times New Roman"/>
              </a:rPr>
              <a:t>h</a:t>
            </a:r>
            <a:r>
              <a:rPr dirty="0" sz="1550" spc="-120">
                <a:latin typeface="Times New Roman"/>
                <a:cs typeface="Times New Roman"/>
              </a:rPr>
              <a:t>a</a:t>
            </a:r>
            <a:r>
              <a:rPr dirty="0" sz="1550" spc="-30">
                <a:latin typeface="Times New Roman"/>
                <a:cs typeface="Times New Roman"/>
              </a:rPr>
              <a:t>s</a:t>
            </a:r>
            <a:r>
              <a:rPr dirty="0" sz="1550" spc="35">
                <a:latin typeface="Times New Roman"/>
                <a:cs typeface="Times New Roman"/>
              </a:rPr>
              <a:t>N</a:t>
            </a:r>
            <a:r>
              <a:rPr dirty="0" sz="1550" spc="-114">
                <a:latin typeface="Times New Roman"/>
                <a:cs typeface="Times New Roman"/>
              </a:rPr>
              <a:t>e</a:t>
            </a:r>
            <a:r>
              <a:rPr dirty="0" sz="1550" spc="-5">
                <a:latin typeface="Times New Roman"/>
                <a:cs typeface="Times New Roman"/>
              </a:rPr>
              <a:t>xt</a:t>
            </a:r>
            <a:r>
              <a:rPr dirty="0" sz="1550" spc="-250">
                <a:latin typeface="Times New Roman"/>
                <a:cs typeface="Times New Roman"/>
              </a:rPr>
              <a:t> </a:t>
            </a:r>
            <a:r>
              <a:rPr dirty="0" sz="1550" spc="-135">
                <a:latin typeface="Times New Roman"/>
                <a:cs typeface="Times New Roman"/>
              </a:rPr>
              <a:t>(</a:t>
            </a:r>
            <a:r>
              <a:rPr dirty="0" sz="1550" spc="55">
                <a:latin typeface="Times New Roman"/>
                <a:cs typeface="Times New Roman"/>
              </a:rPr>
              <a:t>)</a:t>
            </a:r>
            <a:r>
              <a:rPr dirty="0" sz="1550" spc="-5">
                <a:latin typeface="Times New Roman"/>
                <a:cs typeface="Times New Roman"/>
              </a:rPr>
              <a:t>: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b</a:t>
            </a:r>
            <a:r>
              <a:rPr dirty="0" sz="1550" spc="-5">
                <a:latin typeface="Times New Roman"/>
                <a:cs typeface="Times New Roman"/>
              </a:rPr>
              <a:t>o</a:t>
            </a:r>
            <a:r>
              <a:rPr dirty="0" sz="1550" spc="-15">
                <a:latin typeface="Times New Roman"/>
                <a:cs typeface="Times New Roman"/>
              </a:rPr>
              <a:t>o</a:t>
            </a:r>
            <a:r>
              <a:rPr dirty="0" sz="1550" spc="-50">
                <a:latin typeface="Times New Roman"/>
                <a:cs typeface="Times New Roman"/>
              </a:rPr>
              <a:t>l</a:t>
            </a:r>
            <a:r>
              <a:rPr dirty="0" sz="1550" spc="75">
                <a:latin typeface="Times New Roman"/>
                <a:cs typeface="Times New Roman"/>
              </a:rPr>
              <a:t>e</a:t>
            </a:r>
            <a:r>
              <a:rPr dirty="0" sz="1550" spc="-114">
                <a:latin typeface="Times New Roman"/>
                <a:cs typeface="Times New Roman"/>
              </a:rPr>
              <a:t>a</a:t>
            </a:r>
            <a:r>
              <a:rPr dirty="0" sz="1550" spc="-5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465"/>
              </a:spcBef>
            </a:pPr>
            <a:r>
              <a:rPr dirty="0" sz="1550">
                <a:latin typeface="Times New Roman"/>
                <a:cs typeface="Times New Roman"/>
              </a:rPr>
              <a:t>+next():</a:t>
            </a:r>
            <a:r>
              <a:rPr dirty="0" sz="1550" spc="-75">
                <a:latin typeface="Times New Roman"/>
                <a:cs typeface="Times New Roman"/>
              </a:rPr>
              <a:t> </a:t>
            </a:r>
            <a:r>
              <a:rPr dirty="0" sz="1550" spc="-25">
                <a:latin typeface="Times New Roman"/>
                <a:cs typeface="Times New Roman"/>
              </a:rPr>
              <a:t>String</a:t>
            </a:r>
            <a:endParaRPr sz="15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465"/>
              </a:spcBef>
            </a:pPr>
            <a:r>
              <a:rPr dirty="0" sz="1550" spc="-5">
                <a:latin typeface="Times New Roman"/>
                <a:cs typeface="Times New Roman"/>
              </a:rPr>
              <a:t>+nextByte():</a:t>
            </a:r>
            <a:r>
              <a:rPr dirty="0" sz="1550" spc="-65">
                <a:latin typeface="Times New Roman"/>
                <a:cs typeface="Times New Roman"/>
              </a:rPr>
              <a:t> </a:t>
            </a:r>
            <a:r>
              <a:rPr dirty="0" sz="1550" spc="-20">
                <a:latin typeface="Times New Roman"/>
                <a:cs typeface="Times New Roman"/>
              </a:rPr>
              <a:t>byte</a:t>
            </a:r>
            <a:endParaRPr sz="15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465"/>
              </a:spcBef>
            </a:pPr>
            <a:r>
              <a:rPr dirty="0" sz="1550" spc="80">
                <a:latin typeface="Times New Roman"/>
                <a:cs typeface="Times New Roman"/>
              </a:rPr>
              <a:t>+</a:t>
            </a:r>
            <a:r>
              <a:rPr dirty="0" sz="1550" spc="-5">
                <a:latin typeface="Times New Roman"/>
                <a:cs typeface="Times New Roman"/>
              </a:rPr>
              <a:t>n</a:t>
            </a:r>
            <a:r>
              <a:rPr dirty="0" sz="1550" spc="-120">
                <a:latin typeface="Times New Roman"/>
                <a:cs typeface="Times New Roman"/>
              </a:rPr>
              <a:t>e</a:t>
            </a:r>
            <a:r>
              <a:rPr dirty="0" sz="1550" spc="-5">
                <a:latin typeface="Times New Roman"/>
                <a:cs typeface="Times New Roman"/>
              </a:rPr>
              <a:t>x</a:t>
            </a:r>
            <a:r>
              <a:rPr dirty="0" sz="1550" spc="-55">
                <a:latin typeface="Times New Roman"/>
                <a:cs typeface="Times New Roman"/>
              </a:rPr>
              <a:t>t</a:t>
            </a:r>
            <a:r>
              <a:rPr dirty="0" sz="1550" spc="95">
                <a:latin typeface="Times New Roman"/>
                <a:cs typeface="Times New Roman"/>
              </a:rPr>
              <a:t>S</a:t>
            </a:r>
            <a:r>
              <a:rPr dirty="0" sz="1550" spc="-5">
                <a:latin typeface="Times New Roman"/>
                <a:cs typeface="Times New Roman"/>
              </a:rPr>
              <a:t>h</a:t>
            </a:r>
            <a:r>
              <a:rPr dirty="0" sz="1550" spc="-15">
                <a:latin typeface="Times New Roman"/>
                <a:cs typeface="Times New Roman"/>
              </a:rPr>
              <a:t>o</a:t>
            </a:r>
            <a:r>
              <a:rPr dirty="0" sz="1550" spc="-135">
                <a:latin typeface="Times New Roman"/>
                <a:cs typeface="Times New Roman"/>
              </a:rPr>
              <a:t>r</a:t>
            </a:r>
            <a:r>
              <a:rPr dirty="0" sz="1550" spc="-5">
                <a:latin typeface="Times New Roman"/>
                <a:cs typeface="Times New Roman"/>
              </a:rPr>
              <a:t>t</a:t>
            </a:r>
            <a:r>
              <a:rPr dirty="0" sz="1550" spc="-245">
                <a:latin typeface="Times New Roman"/>
                <a:cs typeface="Times New Roman"/>
              </a:rPr>
              <a:t> </a:t>
            </a:r>
            <a:r>
              <a:rPr dirty="0" sz="1550" spc="-135">
                <a:latin typeface="Times New Roman"/>
                <a:cs typeface="Times New Roman"/>
              </a:rPr>
              <a:t>(</a:t>
            </a:r>
            <a:r>
              <a:rPr dirty="0" sz="1550" spc="55">
                <a:latin typeface="Times New Roman"/>
                <a:cs typeface="Times New Roman"/>
              </a:rPr>
              <a:t>)</a:t>
            </a:r>
            <a:r>
              <a:rPr dirty="0" sz="1550" spc="-5">
                <a:latin typeface="Times New Roman"/>
                <a:cs typeface="Times New Roman"/>
              </a:rPr>
              <a:t>: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spc="-35">
                <a:latin typeface="Times New Roman"/>
                <a:cs typeface="Times New Roman"/>
              </a:rPr>
              <a:t>s</a:t>
            </a:r>
            <a:r>
              <a:rPr dirty="0" sz="1550" spc="-5">
                <a:latin typeface="Times New Roman"/>
                <a:cs typeface="Times New Roman"/>
              </a:rPr>
              <a:t>h</a:t>
            </a:r>
            <a:r>
              <a:rPr dirty="0" sz="1550" spc="-15">
                <a:latin typeface="Times New Roman"/>
                <a:cs typeface="Times New Roman"/>
              </a:rPr>
              <a:t>o</a:t>
            </a:r>
            <a:r>
              <a:rPr dirty="0" sz="1550" spc="55">
                <a:latin typeface="Times New Roman"/>
                <a:cs typeface="Times New Roman"/>
              </a:rPr>
              <a:t>r</a:t>
            </a:r>
            <a:r>
              <a:rPr dirty="0" sz="1550" spc="-5"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459"/>
              </a:spcBef>
            </a:pPr>
            <a:r>
              <a:rPr dirty="0" sz="1550" spc="-15">
                <a:latin typeface="Times New Roman"/>
                <a:cs typeface="Times New Roman"/>
              </a:rPr>
              <a:t>+nextInt():</a:t>
            </a:r>
            <a:r>
              <a:rPr dirty="0" sz="1550" spc="95">
                <a:latin typeface="Times New Roman"/>
                <a:cs typeface="Times New Roman"/>
              </a:rPr>
              <a:t> </a:t>
            </a:r>
            <a:r>
              <a:rPr dirty="0" sz="1550" spc="-20">
                <a:latin typeface="Times New Roman"/>
                <a:cs typeface="Times New Roman"/>
              </a:rPr>
              <a:t>int</a:t>
            </a:r>
            <a:endParaRPr sz="15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660"/>
              </a:spcBef>
            </a:pPr>
            <a:r>
              <a:rPr dirty="0" sz="1550" spc="-15">
                <a:latin typeface="Times New Roman"/>
                <a:cs typeface="Times New Roman"/>
              </a:rPr>
              <a:t>+nextLong():</a:t>
            </a:r>
            <a:r>
              <a:rPr dirty="0" sz="1550" spc="70">
                <a:latin typeface="Times New Roman"/>
                <a:cs typeface="Times New Roman"/>
              </a:rPr>
              <a:t> </a:t>
            </a:r>
            <a:r>
              <a:rPr dirty="0" sz="1550" spc="-20">
                <a:latin typeface="Times New Roman"/>
                <a:cs typeface="Times New Roman"/>
              </a:rPr>
              <a:t>long</a:t>
            </a:r>
            <a:endParaRPr sz="15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459"/>
              </a:spcBef>
            </a:pPr>
            <a:r>
              <a:rPr dirty="0" sz="1550" spc="80">
                <a:latin typeface="Times New Roman"/>
                <a:cs typeface="Times New Roman"/>
              </a:rPr>
              <a:t>+</a:t>
            </a:r>
            <a:r>
              <a:rPr dirty="0" sz="1550" spc="-5">
                <a:latin typeface="Times New Roman"/>
                <a:cs typeface="Times New Roman"/>
              </a:rPr>
              <a:t>n</a:t>
            </a:r>
            <a:r>
              <a:rPr dirty="0" sz="1550" spc="-120">
                <a:latin typeface="Times New Roman"/>
                <a:cs typeface="Times New Roman"/>
              </a:rPr>
              <a:t>e</a:t>
            </a:r>
            <a:r>
              <a:rPr dirty="0" sz="1550" spc="-5">
                <a:latin typeface="Times New Roman"/>
                <a:cs typeface="Times New Roman"/>
              </a:rPr>
              <a:t>x</a:t>
            </a:r>
            <a:r>
              <a:rPr dirty="0" sz="1550" spc="-55">
                <a:latin typeface="Times New Roman"/>
                <a:cs typeface="Times New Roman"/>
              </a:rPr>
              <a:t>t</a:t>
            </a:r>
            <a:r>
              <a:rPr dirty="0" sz="1550" spc="95">
                <a:latin typeface="Times New Roman"/>
                <a:cs typeface="Times New Roman"/>
              </a:rPr>
              <a:t>F</a:t>
            </a:r>
            <a:r>
              <a:rPr dirty="0" sz="1550" spc="-50">
                <a:latin typeface="Times New Roman"/>
                <a:cs typeface="Times New Roman"/>
              </a:rPr>
              <a:t>l</a:t>
            </a:r>
            <a:r>
              <a:rPr dirty="0" sz="1550" spc="-5">
                <a:latin typeface="Times New Roman"/>
                <a:cs typeface="Times New Roman"/>
              </a:rPr>
              <a:t>o</a:t>
            </a:r>
            <a:r>
              <a:rPr dirty="0" sz="1550" spc="-120">
                <a:latin typeface="Times New Roman"/>
                <a:cs typeface="Times New Roman"/>
              </a:rPr>
              <a:t>a</a:t>
            </a:r>
            <a:r>
              <a:rPr dirty="0" sz="1550" spc="-5">
                <a:latin typeface="Times New Roman"/>
                <a:cs typeface="Times New Roman"/>
              </a:rPr>
              <a:t>t</a:t>
            </a:r>
            <a:r>
              <a:rPr dirty="0" sz="1550" spc="-245">
                <a:latin typeface="Times New Roman"/>
                <a:cs typeface="Times New Roman"/>
              </a:rPr>
              <a:t> </a:t>
            </a:r>
            <a:r>
              <a:rPr dirty="0" sz="1550" spc="-135">
                <a:latin typeface="Times New Roman"/>
                <a:cs typeface="Times New Roman"/>
              </a:rPr>
              <a:t>(</a:t>
            </a:r>
            <a:r>
              <a:rPr dirty="0" sz="1550" spc="55">
                <a:latin typeface="Times New Roman"/>
                <a:cs typeface="Times New Roman"/>
              </a:rPr>
              <a:t>)</a:t>
            </a:r>
            <a:r>
              <a:rPr dirty="0" sz="1550" spc="-5">
                <a:latin typeface="Times New Roman"/>
                <a:cs typeface="Times New Roman"/>
              </a:rPr>
              <a:t>: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spc="50">
                <a:latin typeface="Times New Roman"/>
                <a:cs typeface="Times New Roman"/>
              </a:rPr>
              <a:t>f</a:t>
            </a:r>
            <a:r>
              <a:rPr dirty="0" sz="1550" spc="-50">
                <a:latin typeface="Times New Roman"/>
                <a:cs typeface="Times New Roman"/>
              </a:rPr>
              <a:t>l</a:t>
            </a:r>
            <a:r>
              <a:rPr dirty="0" sz="1550" spc="-5">
                <a:latin typeface="Times New Roman"/>
                <a:cs typeface="Times New Roman"/>
              </a:rPr>
              <a:t>o</a:t>
            </a:r>
            <a:r>
              <a:rPr dirty="0" sz="1550" spc="-120">
                <a:latin typeface="Times New Roman"/>
                <a:cs typeface="Times New Roman"/>
              </a:rPr>
              <a:t>a</a:t>
            </a:r>
            <a:r>
              <a:rPr dirty="0" sz="1550" spc="-5"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464"/>
              </a:spcBef>
            </a:pPr>
            <a:r>
              <a:rPr dirty="0" sz="1550" spc="80">
                <a:latin typeface="Times New Roman"/>
                <a:cs typeface="Times New Roman"/>
              </a:rPr>
              <a:t>+</a:t>
            </a:r>
            <a:r>
              <a:rPr dirty="0" sz="1550" spc="-5">
                <a:latin typeface="Times New Roman"/>
                <a:cs typeface="Times New Roman"/>
              </a:rPr>
              <a:t>n</a:t>
            </a:r>
            <a:r>
              <a:rPr dirty="0" sz="1550" spc="-120">
                <a:latin typeface="Times New Roman"/>
                <a:cs typeface="Times New Roman"/>
              </a:rPr>
              <a:t>e</a:t>
            </a:r>
            <a:r>
              <a:rPr dirty="0" sz="1550" spc="-5">
                <a:latin typeface="Times New Roman"/>
                <a:cs typeface="Times New Roman"/>
              </a:rPr>
              <a:t>x</a:t>
            </a:r>
            <a:r>
              <a:rPr dirty="0" sz="1550" spc="-55">
                <a:latin typeface="Times New Roman"/>
                <a:cs typeface="Times New Roman"/>
              </a:rPr>
              <a:t>t</a:t>
            </a:r>
            <a:r>
              <a:rPr dirty="0" sz="1550" spc="35">
                <a:latin typeface="Times New Roman"/>
                <a:cs typeface="Times New Roman"/>
              </a:rPr>
              <a:t>D</a:t>
            </a:r>
            <a:r>
              <a:rPr dirty="0" sz="1550" spc="-5">
                <a:latin typeface="Times New Roman"/>
                <a:cs typeface="Times New Roman"/>
              </a:rPr>
              <a:t>o</a:t>
            </a:r>
            <a:r>
              <a:rPr dirty="0" sz="1550" spc="-15">
                <a:latin typeface="Times New Roman"/>
                <a:cs typeface="Times New Roman"/>
              </a:rPr>
              <a:t>u</a:t>
            </a:r>
            <a:r>
              <a:rPr dirty="0" sz="1550" spc="-5">
                <a:latin typeface="Times New Roman"/>
                <a:cs typeface="Times New Roman"/>
              </a:rPr>
              <a:t>b</a:t>
            </a:r>
            <a:r>
              <a:rPr dirty="0" sz="1550" spc="-55">
                <a:latin typeface="Times New Roman"/>
                <a:cs typeface="Times New Roman"/>
              </a:rPr>
              <a:t>l</a:t>
            </a:r>
            <a:r>
              <a:rPr dirty="0" sz="1550" spc="75">
                <a:latin typeface="Times New Roman"/>
                <a:cs typeface="Times New Roman"/>
              </a:rPr>
              <a:t>e</a:t>
            </a:r>
            <a:r>
              <a:rPr dirty="0" sz="1550" spc="-135">
                <a:latin typeface="Times New Roman"/>
                <a:cs typeface="Times New Roman"/>
              </a:rPr>
              <a:t>(</a:t>
            </a:r>
            <a:r>
              <a:rPr dirty="0" sz="1550" spc="55">
                <a:latin typeface="Times New Roman"/>
                <a:cs typeface="Times New Roman"/>
              </a:rPr>
              <a:t>)</a:t>
            </a:r>
            <a:r>
              <a:rPr dirty="0" sz="1550" spc="-5">
                <a:latin typeface="Times New Roman"/>
                <a:cs typeface="Times New Roman"/>
              </a:rPr>
              <a:t>: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d</a:t>
            </a:r>
            <a:r>
              <a:rPr dirty="0" sz="1550" spc="-5">
                <a:latin typeface="Times New Roman"/>
                <a:cs typeface="Times New Roman"/>
              </a:rPr>
              <a:t>o</a:t>
            </a:r>
            <a:r>
              <a:rPr dirty="0" sz="1550" spc="-15">
                <a:latin typeface="Times New Roman"/>
                <a:cs typeface="Times New Roman"/>
              </a:rPr>
              <a:t>u</a:t>
            </a:r>
            <a:r>
              <a:rPr dirty="0" sz="1550" spc="-5">
                <a:latin typeface="Times New Roman"/>
                <a:cs typeface="Times New Roman"/>
              </a:rPr>
              <a:t>bl</a:t>
            </a:r>
            <a:r>
              <a:rPr dirty="0" sz="1550" spc="-250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e</a:t>
            </a:r>
            <a:endParaRPr sz="1550">
              <a:latin typeface="Times New Roman"/>
              <a:cs typeface="Times New Roman"/>
            </a:endParaRPr>
          </a:p>
          <a:p>
            <a:pPr marL="233045" marR="147320" indent="-196215">
              <a:lnSpc>
                <a:spcPts val="1750"/>
              </a:lnSpc>
              <a:spcBef>
                <a:spcPts val="615"/>
              </a:spcBef>
            </a:pPr>
            <a:r>
              <a:rPr dirty="0" sz="1550" spc="80">
                <a:latin typeface="Times New Roman"/>
                <a:cs typeface="Times New Roman"/>
              </a:rPr>
              <a:t>+</a:t>
            </a:r>
            <a:r>
              <a:rPr dirty="0" sz="1550" spc="-5">
                <a:latin typeface="Times New Roman"/>
                <a:cs typeface="Times New Roman"/>
              </a:rPr>
              <a:t>u</a:t>
            </a:r>
            <a:r>
              <a:rPr dirty="0" sz="1550" spc="-35">
                <a:latin typeface="Times New Roman"/>
                <a:cs typeface="Times New Roman"/>
              </a:rPr>
              <a:t>s</a:t>
            </a:r>
            <a:r>
              <a:rPr dirty="0" sz="1550" spc="-114">
                <a:latin typeface="Times New Roman"/>
                <a:cs typeface="Times New Roman"/>
              </a:rPr>
              <a:t>e</a:t>
            </a:r>
            <a:r>
              <a:rPr dirty="0" sz="1550" spc="35">
                <a:latin typeface="Times New Roman"/>
                <a:cs typeface="Times New Roman"/>
              </a:rPr>
              <a:t>D</a:t>
            </a:r>
            <a:r>
              <a:rPr dirty="0" sz="1550" spc="-114">
                <a:latin typeface="Times New Roman"/>
                <a:cs typeface="Times New Roman"/>
              </a:rPr>
              <a:t>e</a:t>
            </a:r>
            <a:r>
              <a:rPr dirty="0" sz="1550" spc="-5">
                <a:latin typeface="Times New Roman"/>
                <a:cs typeface="Times New Roman"/>
              </a:rPr>
              <a:t>l</a:t>
            </a:r>
            <a:r>
              <a:rPr dirty="0" sz="1550" spc="-245">
                <a:latin typeface="Times New Roman"/>
                <a:cs typeface="Times New Roman"/>
              </a:rPr>
              <a:t> </a:t>
            </a:r>
            <a:r>
              <a:rPr dirty="0" sz="1550" spc="-50">
                <a:latin typeface="Times New Roman"/>
                <a:cs typeface="Times New Roman"/>
              </a:rPr>
              <a:t>imi</a:t>
            </a:r>
            <a:r>
              <a:rPr dirty="0" sz="1550" spc="-5">
                <a:latin typeface="Times New Roman"/>
                <a:cs typeface="Times New Roman"/>
              </a:rPr>
              <a:t>t</a:t>
            </a:r>
            <a:r>
              <a:rPr dirty="0" sz="1550" spc="-245">
                <a:latin typeface="Times New Roman"/>
                <a:cs typeface="Times New Roman"/>
              </a:rPr>
              <a:t> </a:t>
            </a:r>
            <a:r>
              <a:rPr dirty="0" sz="1550" spc="-114">
                <a:latin typeface="Times New Roman"/>
                <a:cs typeface="Times New Roman"/>
              </a:rPr>
              <a:t>e</a:t>
            </a:r>
            <a:r>
              <a:rPr dirty="0" sz="1550" spc="55">
                <a:latin typeface="Times New Roman"/>
                <a:cs typeface="Times New Roman"/>
              </a:rPr>
              <a:t>r</a:t>
            </a:r>
            <a:r>
              <a:rPr dirty="0" sz="1550" spc="-135">
                <a:latin typeface="Times New Roman"/>
                <a:cs typeface="Times New Roman"/>
              </a:rPr>
              <a:t>(</a:t>
            </a:r>
            <a:r>
              <a:rPr dirty="0" sz="1550" spc="-5">
                <a:latin typeface="Times New Roman"/>
                <a:cs typeface="Times New Roman"/>
              </a:rPr>
              <a:t>p</a:t>
            </a:r>
            <a:r>
              <a:rPr dirty="0" sz="1550" spc="70">
                <a:latin typeface="Times New Roman"/>
                <a:cs typeface="Times New Roman"/>
              </a:rPr>
              <a:t>a</a:t>
            </a:r>
            <a:r>
              <a:rPr dirty="0" sz="1550" spc="-50">
                <a:latin typeface="Times New Roman"/>
                <a:cs typeface="Times New Roman"/>
              </a:rPr>
              <a:t>tt</a:t>
            </a:r>
            <a:r>
              <a:rPr dirty="0" sz="1550" spc="75">
                <a:latin typeface="Times New Roman"/>
                <a:cs typeface="Times New Roman"/>
              </a:rPr>
              <a:t>e</a:t>
            </a:r>
            <a:r>
              <a:rPr dirty="0" sz="1550" spc="55">
                <a:latin typeface="Times New Roman"/>
                <a:cs typeface="Times New Roman"/>
              </a:rPr>
              <a:t>r</a:t>
            </a:r>
            <a:r>
              <a:rPr dirty="0" sz="1550" spc="-5">
                <a:latin typeface="Times New Roman"/>
                <a:cs typeface="Times New Roman"/>
              </a:rPr>
              <a:t>n:</a:t>
            </a:r>
            <a:r>
              <a:rPr dirty="0" sz="1550" spc="-50">
                <a:latin typeface="Times New Roman"/>
                <a:cs typeface="Times New Roman"/>
              </a:rPr>
              <a:t> </a:t>
            </a:r>
            <a:r>
              <a:rPr dirty="0" sz="1550" spc="-100">
                <a:latin typeface="Times New Roman"/>
                <a:cs typeface="Times New Roman"/>
              </a:rPr>
              <a:t>S</a:t>
            </a:r>
            <a:r>
              <a:rPr dirty="0" sz="1550" spc="-5">
                <a:latin typeface="Times New Roman"/>
                <a:cs typeface="Times New Roman"/>
              </a:rPr>
              <a:t>t</a:t>
            </a:r>
            <a:r>
              <a:rPr dirty="0" sz="1550" spc="-200">
                <a:latin typeface="Times New Roman"/>
                <a:cs typeface="Times New Roman"/>
              </a:rPr>
              <a:t> </a:t>
            </a:r>
            <a:r>
              <a:rPr dirty="0" sz="1550" spc="-135">
                <a:latin typeface="Times New Roman"/>
                <a:cs typeface="Times New Roman"/>
              </a:rPr>
              <a:t>r</a:t>
            </a:r>
            <a:r>
              <a:rPr dirty="0" sz="1550" spc="-50">
                <a:latin typeface="Times New Roman"/>
                <a:cs typeface="Times New Roman"/>
              </a:rPr>
              <a:t>i</a:t>
            </a:r>
            <a:r>
              <a:rPr dirty="0" sz="1550" spc="-5">
                <a:latin typeface="Times New Roman"/>
                <a:cs typeface="Times New Roman"/>
              </a:rPr>
              <a:t>n</a:t>
            </a:r>
            <a:r>
              <a:rPr dirty="0" sz="1550" spc="-15">
                <a:latin typeface="Times New Roman"/>
                <a:cs typeface="Times New Roman"/>
              </a:rPr>
              <a:t>g</a:t>
            </a:r>
            <a:r>
              <a:rPr dirty="0" sz="1550" spc="55">
                <a:latin typeface="Times New Roman"/>
                <a:cs typeface="Times New Roman"/>
              </a:rPr>
              <a:t>)</a:t>
            </a:r>
            <a:r>
              <a:rPr dirty="0" sz="1550" spc="-5">
                <a:latin typeface="Times New Roman"/>
                <a:cs typeface="Times New Roman"/>
              </a:rPr>
              <a:t>:  </a:t>
            </a:r>
            <a:r>
              <a:rPr dirty="0" sz="1550" spc="-10">
                <a:latin typeface="Times New Roman"/>
                <a:cs typeface="Times New Roman"/>
              </a:rPr>
              <a:t>Scanner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39465" y="1633714"/>
            <a:ext cx="4924425" cy="3615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900"/>
              </a:lnSpc>
              <a:spcBef>
                <a:spcPts val="100"/>
              </a:spcBef>
            </a:pPr>
            <a:r>
              <a:rPr dirty="0" sz="1550" spc="-5">
                <a:latin typeface="Times New Roman"/>
                <a:cs typeface="Times New Roman"/>
              </a:rPr>
              <a:t>Creates a </a:t>
            </a:r>
            <a:r>
              <a:rPr dirty="0" sz="1550" spc="-10">
                <a:latin typeface="Times New Roman"/>
                <a:cs typeface="Times New Roman"/>
              </a:rPr>
              <a:t>Scanner </a:t>
            </a:r>
            <a:r>
              <a:rPr dirty="0" sz="1550" spc="-20">
                <a:latin typeface="Times New Roman"/>
                <a:cs typeface="Times New Roman"/>
              </a:rPr>
              <a:t>object </a:t>
            </a:r>
            <a:r>
              <a:rPr dirty="0" sz="1550" spc="-30">
                <a:latin typeface="Times New Roman"/>
                <a:cs typeface="Times New Roman"/>
              </a:rPr>
              <a:t>to </a:t>
            </a:r>
            <a:r>
              <a:rPr dirty="0" sz="1550" spc="5">
                <a:latin typeface="Times New Roman"/>
                <a:cs typeface="Times New Roman"/>
              </a:rPr>
              <a:t>read </a:t>
            </a:r>
            <a:r>
              <a:rPr dirty="0" sz="1550" spc="-45">
                <a:latin typeface="Times New Roman"/>
                <a:cs typeface="Times New Roman"/>
              </a:rPr>
              <a:t>data </a:t>
            </a:r>
            <a:r>
              <a:rPr dirty="0" sz="1550" spc="-20">
                <a:latin typeface="Times New Roman"/>
                <a:cs typeface="Times New Roman"/>
              </a:rPr>
              <a:t>from </a:t>
            </a:r>
            <a:r>
              <a:rPr dirty="0" sz="1550" spc="-5">
                <a:latin typeface="Times New Roman"/>
                <a:cs typeface="Times New Roman"/>
              </a:rPr>
              <a:t>t he </a:t>
            </a:r>
            <a:r>
              <a:rPr dirty="0" sz="1550" spc="-15">
                <a:latin typeface="Times New Roman"/>
                <a:cs typeface="Times New Roman"/>
              </a:rPr>
              <a:t>speci </a:t>
            </a:r>
            <a:r>
              <a:rPr dirty="0" sz="1550" spc="-25">
                <a:latin typeface="Times New Roman"/>
                <a:cs typeface="Times New Roman"/>
              </a:rPr>
              <a:t>fied </a:t>
            </a:r>
            <a:r>
              <a:rPr dirty="0" sz="1550" spc="-30">
                <a:latin typeface="Times New Roman"/>
                <a:cs typeface="Times New Roman"/>
              </a:rPr>
              <a:t>file. </a:t>
            </a:r>
            <a:r>
              <a:rPr dirty="0" sz="1550" spc="-25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Creates</a:t>
            </a:r>
            <a:r>
              <a:rPr dirty="0" sz="1550" spc="-30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a</a:t>
            </a:r>
            <a:r>
              <a:rPr dirty="0" sz="1550" spc="80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Scanner</a:t>
            </a:r>
            <a:r>
              <a:rPr dirty="0" sz="1550" spc="-85">
                <a:latin typeface="Times New Roman"/>
                <a:cs typeface="Times New Roman"/>
              </a:rPr>
              <a:t> </a:t>
            </a:r>
            <a:r>
              <a:rPr dirty="0" sz="1550" spc="-20">
                <a:latin typeface="Times New Roman"/>
                <a:cs typeface="Times New Roman"/>
              </a:rPr>
              <a:t>object</a:t>
            </a:r>
            <a:r>
              <a:rPr dirty="0" sz="1550" spc="145">
                <a:latin typeface="Times New Roman"/>
                <a:cs typeface="Times New Roman"/>
              </a:rPr>
              <a:t> </a:t>
            </a:r>
            <a:r>
              <a:rPr dirty="0" sz="1550" spc="-30">
                <a:latin typeface="Times New Roman"/>
                <a:cs typeface="Times New Roman"/>
              </a:rPr>
              <a:t>to</a:t>
            </a:r>
            <a:r>
              <a:rPr dirty="0" sz="1550" spc="-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read</a:t>
            </a:r>
            <a:r>
              <a:rPr dirty="0" sz="1550" spc="-5">
                <a:latin typeface="Times New Roman"/>
                <a:cs typeface="Times New Roman"/>
              </a:rPr>
              <a:t> </a:t>
            </a:r>
            <a:r>
              <a:rPr dirty="0" sz="1550" spc="-45">
                <a:latin typeface="Times New Roman"/>
                <a:cs typeface="Times New Roman"/>
              </a:rPr>
              <a:t>data</a:t>
            </a:r>
            <a:r>
              <a:rPr dirty="0" sz="1550" spc="85">
                <a:latin typeface="Times New Roman"/>
                <a:cs typeface="Times New Roman"/>
              </a:rPr>
              <a:t> </a:t>
            </a:r>
            <a:r>
              <a:rPr dirty="0" sz="1550" spc="-25">
                <a:latin typeface="Times New Roman"/>
                <a:cs typeface="Times New Roman"/>
              </a:rPr>
              <a:t>from</a:t>
            </a:r>
            <a:r>
              <a:rPr dirty="0" sz="1550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t</a:t>
            </a:r>
            <a:r>
              <a:rPr dirty="0" sz="1550" spc="-245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he</a:t>
            </a:r>
            <a:r>
              <a:rPr dirty="0" sz="1550" spc="-110">
                <a:latin typeface="Times New Roman"/>
                <a:cs typeface="Times New Roman"/>
              </a:rPr>
              <a:t> </a:t>
            </a:r>
            <a:r>
              <a:rPr dirty="0" sz="1550" spc="-15">
                <a:latin typeface="Times New Roman"/>
                <a:cs typeface="Times New Roman"/>
              </a:rPr>
              <a:t>speci</a:t>
            </a:r>
            <a:r>
              <a:rPr dirty="0" sz="1550" spc="-245">
                <a:latin typeface="Times New Roman"/>
                <a:cs typeface="Times New Roman"/>
              </a:rPr>
              <a:t> </a:t>
            </a:r>
            <a:r>
              <a:rPr dirty="0" sz="1550" spc="-25">
                <a:latin typeface="Times New Roman"/>
                <a:cs typeface="Times New Roman"/>
              </a:rPr>
              <a:t>fied</a:t>
            </a:r>
            <a:r>
              <a:rPr dirty="0" sz="1550" spc="-5">
                <a:latin typeface="Times New Roman"/>
                <a:cs typeface="Times New Roman"/>
              </a:rPr>
              <a:t> </a:t>
            </a:r>
            <a:r>
              <a:rPr dirty="0" sz="1550" spc="-15">
                <a:latin typeface="Times New Roman"/>
                <a:cs typeface="Times New Roman"/>
              </a:rPr>
              <a:t>string. </a:t>
            </a:r>
            <a:r>
              <a:rPr dirty="0" sz="1550" spc="-370">
                <a:latin typeface="Times New Roman"/>
                <a:cs typeface="Times New Roman"/>
              </a:rPr>
              <a:t> </a:t>
            </a:r>
            <a:r>
              <a:rPr dirty="0" sz="1550" spc="-35">
                <a:latin typeface="Times New Roman"/>
                <a:cs typeface="Times New Roman"/>
              </a:rPr>
              <a:t>Clos</a:t>
            </a:r>
            <a:r>
              <a:rPr dirty="0" sz="1550" spc="-229">
                <a:latin typeface="Times New Roman"/>
                <a:cs typeface="Times New Roman"/>
              </a:rPr>
              <a:t> </a:t>
            </a:r>
            <a:r>
              <a:rPr dirty="0" sz="1550" spc="-60">
                <a:latin typeface="Times New Roman"/>
                <a:cs typeface="Times New Roman"/>
              </a:rPr>
              <a:t>es</a:t>
            </a:r>
            <a:r>
              <a:rPr dirty="0" sz="1550" spc="-30">
                <a:latin typeface="Times New Roman"/>
                <a:cs typeface="Times New Roman"/>
              </a:rPr>
              <a:t> th</a:t>
            </a:r>
            <a:r>
              <a:rPr dirty="0" sz="1550" spc="-204">
                <a:latin typeface="Times New Roman"/>
                <a:cs typeface="Times New Roman"/>
              </a:rPr>
              <a:t> </a:t>
            </a:r>
            <a:r>
              <a:rPr dirty="0" sz="1550" spc="-25">
                <a:latin typeface="Times New Roman"/>
                <a:cs typeface="Times New Roman"/>
              </a:rPr>
              <a:t>is</a:t>
            </a:r>
            <a:r>
              <a:rPr dirty="0" sz="1550" spc="-30">
                <a:latin typeface="Times New Roman"/>
                <a:cs typeface="Times New Roman"/>
              </a:rPr>
              <a:t> </a:t>
            </a:r>
            <a:r>
              <a:rPr dirty="0" sz="1550" spc="-20">
                <a:latin typeface="Times New Roman"/>
                <a:cs typeface="Times New Roman"/>
              </a:rPr>
              <a:t>scanner.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1550">
                <a:latin typeface="Times New Roman"/>
                <a:cs typeface="Times New Roman"/>
              </a:rPr>
              <a:t>Returns</a:t>
            </a:r>
            <a:r>
              <a:rPr dirty="0" sz="1550" spc="-3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true</a:t>
            </a:r>
            <a:r>
              <a:rPr dirty="0" sz="1550" spc="-114">
                <a:latin typeface="Times New Roman"/>
                <a:cs typeface="Times New Roman"/>
              </a:rPr>
              <a:t> </a:t>
            </a:r>
            <a:r>
              <a:rPr dirty="0" sz="1550" spc="65">
                <a:latin typeface="Times New Roman"/>
                <a:cs typeface="Times New Roman"/>
              </a:rPr>
              <a:t>if</a:t>
            </a:r>
            <a:r>
              <a:rPr dirty="0" sz="1550" spc="-135">
                <a:latin typeface="Times New Roman"/>
                <a:cs typeface="Times New Roman"/>
              </a:rPr>
              <a:t> </a:t>
            </a:r>
            <a:r>
              <a:rPr dirty="0" sz="1550" spc="-20">
                <a:latin typeface="Times New Roman"/>
                <a:cs typeface="Times New Roman"/>
              </a:rPr>
              <a:t>thi</a:t>
            </a:r>
            <a:r>
              <a:rPr dirty="0" sz="1550" spc="-250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s</a:t>
            </a:r>
            <a:r>
              <a:rPr dirty="0" sz="1550" spc="-30">
                <a:latin typeface="Times New Roman"/>
                <a:cs typeface="Times New Roman"/>
              </a:rPr>
              <a:t> scanner</a:t>
            </a:r>
            <a:r>
              <a:rPr dirty="0" sz="1550" spc="55">
                <a:latin typeface="Times New Roman"/>
                <a:cs typeface="Times New Roman"/>
              </a:rPr>
              <a:t> </a:t>
            </a:r>
            <a:r>
              <a:rPr dirty="0" sz="1550" spc="20">
                <a:latin typeface="Times New Roman"/>
                <a:cs typeface="Times New Roman"/>
              </a:rPr>
              <a:t>has</a:t>
            </a:r>
            <a:r>
              <a:rPr dirty="0" sz="1550" spc="-30">
                <a:latin typeface="Times New Roman"/>
                <a:cs typeface="Times New Roman"/>
              </a:rPr>
              <a:t> </a:t>
            </a:r>
            <a:r>
              <a:rPr dirty="0" sz="1550" spc="-15">
                <a:latin typeface="Times New Roman"/>
                <a:cs typeface="Times New Roman"/>
              </a:rPr>
              <a:t>another</a:t>
            </a:r>
            <a:r>
              <a:rPr dirty="0" sz="1550" spc="-135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t</a:t>
            </a:r>
            <a:r>
              <a:rPr dirty="0" sz="1550" spc="-245">
                <a:latin typeface="Times New Roman"/>
                <a:cs typeface="Times New Roman"/>
              </a:rPr>
              <a:t> </a:t>
            </a:r>
            <a:r>
              <a:rPr dirty="0" sz="1550" spc="-35">
                <a:latin typeface="Times New Roman"/>
                <a:cs typeface="Times New Roman"/>
              </a:rPr>
              <a:t>oken</a:t>
            </a:r>
            <a:r>
              <a:rPr dirty="0" sz="1550" spc="-10">
                <a:latin typeface="Times New Roman"/>
                <a:cs typeface="Times New Roman"/>
              </a:rPr>
              <a:t> </a:t>
            </a:r>
            <a:r>
              <a:rPr dirty="0" sz="1550" spc="70">
                <a:latin typeface="Times New Roman"/>
                <a:cs typeface="Times New Roman"/>
              </a:rPr>
              <a:t>in</a:t>
            </a:r>
            <a:r>
              <a:rPr dirty="0" sz="1550" spc="-10">
                <a:latin typeface="Times New Roman"/>
                <a:cs typeface="Times New Roman"/>
              </a:rPr>
              <a:t> </a:t>
            </a:r>
            <a:r>
              <a:rPr dirty="0" sz="1550" spc="-35">
                <a:latin typeface="Times New Roman"/>
                <a:cs typeface="Times New Roman"/>
              </a:rPr>
              <a:t>its</a:t>
            </a:r>
            <a:r>
              <a:rPr dirty="0" sz="1550" spc="-30">
                <a:latin typeface="Times New Roman"/>
                <a:cs typeface="Times New Roman"/>
              </a:rPr>
              <a:t> </a:t>
            </a:r>
            <a:r>
              <a:rPr dirty="0" sz="1550" spc="-20">
                <a:latin typeface="Times New Roman"/>
                <a:cs typeface="Times New Roman"/>
              </a:rPr>
              <a:t>input.</a:t>
            </a:r>
            <a:endParaRPr sz="1550">
              <a:latin typeface="Times New Roman"/>
              <a:cs typeface="Times New Roman"/>
            </a:endParaRPr>
          </a:p>
          <a:p>
            <a:pPr marL="12700" marR="2526030">
              <a:lnSpc>
                <a:spcPct val="125000"/>
              </a:lnSpc>
              <a:spcBef>
                <a:spcPts val="190"/>
              </a:spcBef>
            </a:pPr>
            <a:r>
              <a:rPr dirty="0" sz="1550" spc="-75">
                <a:latin typeface="Times New Roman"/>
                <a:cs typeface="Times New Roman"/>
              </a:rPr>
              <a:t>R</a:t>
            </a:r>
            <a:r>
              <a:rPr dirty="0" sz="1550" spc="75">
                <a:latin typeface="Times New Roman"/>
                <a:cs typeface="Times New Roman"/>
              </a:rPr>
              <a:t>e</a:t>
            </a:r>
            <a:r>
              <a:rPr dirty="0" sz="1550" spc="-50">
                <a:latin typeface="Times New Roman"/>
                <a:cs typeface="Times New Roman"/>
              </a:rPr>
              <a:t>t</a:t>
            </a:r>
            <a:r>
              <a:rPr dirty="0" sz="1550" spc="-5">
                <a:latin typeface="Times New Roman"/>
                <a:cs typeface="Times New Roman"/>
              </a:rPr>
              <a:t>u</a:t>
            </a:r>
            <a:r>
              <a:rPr dirty="0" sz="1550" spc="50">
                <a:latin typeface="Times New Roman"/>
                <a:cs typeface="Times New Roman"/>
              </a:rPr>
              <a:t>r</a:t>
            </a:r>
            <a:r>
              <a:rPr dirty="0" sz="1550" spc="-5">
                <a:latin typeface="Times New Roman"/>
                <a:cs typeface="Times New Roman"/>
              </a:rPr>
              <a:t>ns</a:t>
            </a:r>
            <a:r>
              <a:rPr dirty="0" sz="1550" spc="-30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n</a:t>
            </a:r>
            <a:r>
              <a:rPr dirty="0" sz="1550" spc="-114">
                <a:latin typeface="Times New Roman"/>
                <a:cs typeface="Times New Roman"/>
              </a:rPr>
              <a:t>e</a:t>
            </a:r>
            <a:r>
              <a:rPr dirty="0" sz="1550" spc="-5">
                <a:latin typeface="Times New Roman"/>
                <a:cs typeface="Times New Roman"/>
              </a:rPr>
              <a:t>xt</a:t>
            </a:r>
            <a:r>
              <a:rPr dirty="0" sz="1550" spc="140">
                <a:latin typeface="Times New Roman"/>
                <a:cs typeface="Times New Roman"/>
              </a:rPr>
              <a:t> </a:t>
            </a:r>
            <a:r>
              <a:rPr dirty="0" sz="1550" spc="-55">
                <a:latin typeface="Times New Roman"/>
                <a:cs typeface="Times New Roman"/>
              </a:rPr>
              <a:t>t</a:t>
            </a:r>
            <a:r>
              <a:rPr dirty="0" sz="1550" spc="-5">
                <a:latin typeface="Times New Roman"/>
                <a:cs typeface="Times New Roman"/>
              </a:rPr>
              <a:t>o</a:t>
            </a:r>
            <a:r>
              <a:rPr dirty="0" sz="1550" spc="-15">
                <a:latin typeface="Times New Roman"/>
                <a:cs typeface="Times New Roman"/>
              </a:rPr>
              <a:t>k</a:t>
            </a:r>
            <a:r>
              <a:rPr dirty="0" sz="1550" spc="-114">
                <a:latin typeface="Times New Roman"/>
                <a:cs typeface="Times New Roman"/>
              </a:rPr>
              <a:t>e</a:t>
            </a:r>
            <a:r>
              <a:rPr dirty="0" sz="1550" spc="-5">
                <a:latin typeface="Times New Roman"/>
                <a:cs typeface="Times New Roman"/>
              </a:rPr>
              <a:t>n</a:t>
            </a:r>
            <a:r>
              <a:rPr dirty="0" sz="1550" spc="-10">
                <a:latin typeface="Times New Roman"/>
                <a:cs typeface="Times New Roman"/>
              </a:rPr>
              <a:t> </a:t>
            </a:r>
            <a:r>
              <a:rPr dirty="0" sz="1550" spc="75">
                <a:latin typeface="Times New Roman"/>
                <a:cs typeface="Times New Roman"/>
              </a:rPr>
              <a:t>a</a:t>
            </a:r>
            <a:r>
              <a:rPr dirty="0" sz="1550" spc="-5">
                <a:latin typeface="Times New Roman"/>
                <a:cs typeface="Times New Roman"/>
              </a:rPr>
              <a:t>s</a:t>
            </a:r>
            <a:r>
              <a:rPr dirty="0" sz="1550" spc="-30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a</a:t>
            </a:r>
            <a:r>
              <a:rPr dirty="0" sz="1550" spc="75">
                <a:latin typeface="Times New Roman"/>
                <a:cs typeface="Times New Roman"/>
              </a:rPr>
              <a:t> </a:t>
            </a:r>
            <a:r>
              <a:rPr dirty="0" sz="1550" spc="-35">
                <a:latin typeface="Times New Roman"/>
                <a:cs typeface="Times New Roman"/>
              </a:rPr>
              <a:t>s</a:t>
            </a:r>
            <a:r>
              <a:rPr dirty="0" sz="1550" spc="-50">
                <a:latin typeface="Times New Roman"/>
                <a:cs typeface="Times New Roman"/>
              </a:rPr>
              <a:t>t</a:t>
            </a:r>
            <a:r>
              <a:rPr dirty="0" sz="1550" spc="-135">
                <a:latin typeface="Times New Roman"/>
                <a:cs typeface="Times New Roman"/>
              </a:rPr>
              <a:t>r</a:t>
            </a:r>
            <a:r>
              <a:rPr dirty="0" sz="1550" spc="-5">
                <a:latin typeface="Times New Roman"/>
                <a:cs typeface="Times New Roman"/>
              </a:rPr>
              <a:t>i</a:t>
            </a:r>
            <a:r>
              <a:rPr dirty="0" sz="1550" spc="-190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ng.  </a:t>
            </a:r>
            <a:r>
              <a:rPr dirty="0" sz="1550" spc="-75">
                <a:latin typeface="Times New Roman"/>
                <a:cs typeface="Times New Roman"/>
              </a:rPr>
              <a:t>R</a:t>
            </a:r>
            <a:r>
              <a:rPr dirty="0" sz="1550" spc="75">
                <a:latin typeface="Times New Roman"/>
                <a:cs typeface="Times New Roman"/>
              </a:rPr>
              <a:t>e</a:t>
            </a:r>
            <a:r>
              <a:rPr dirty="0" sz="1550" spc="-50">
                <a:latin typeface="Times New Roman"/>
                <a:cs typeface="Times New Roman"/>
              </a:rPr>
              <a:t>t</a:t>
            </a:r>
            <a:r>
              <a:rPr dirty="0" sz="1550" spc="-5">
                <a:latin typeface="Times New Roman"/>
                <a:cs typeface="Times New Roman"/>
              </a:rPr>
              <a:t>u</a:t>
            </a:r>
            <a:r>
              <a:rPr dirty="0" sz="1550" spc="50">
                <a:latin typeface="Times New Roman"/>
                <a:cs typeface="Times New Roman"/>
              </a:rPr>
              <a:t>r</a:t>
            </a:r>
            <a:r>
              <a:rPr dirty="0" sz="1550" spc="-5">
                <a:latin typeface="Times New Roman"/>
                <a:cs typeface="Times New Roman"/>
              </a:rPr>
              <a:t>ns</a:t>
            </a:r>
            <a:r>
              <a:rPr dirty="0" sz="1550" spc="-30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n</a:t>
            </a:r>
            <a:r>
              <a:rPr dirty="0" sz="1550" spc="-114">
                <a:latin typeface="Times New Roman"/>
                <a:cs typeface="Times New Roman"/>
              </a:rPr>
              <a:t>e</a:t>
            </a:r>
            <a:r>
              <a:rPr dirty="0" sz="1550" spc="-5">
                <a:latin typeface="Times New Roman"/>
                <a:cs typeface="Times New Roman"/>
              </a:rPr>
              <a:t>xt</a:t>
            </a:r>
            <a:r>
              <a:rPr dirty="0" sz="1550" spc="140">
                <a:latin typeface="Times New Roman"/>
                <a:cs typeface="Times New Roman"/>
              </a:rPr>
              <a:t> </a:t>
            </a:r>
            <a:r>
              <a:rPr dirty="0" sz="1550" spc="-55">
                <a:latin typeface="Times New Roman"/>
                <a:cs typeface="Times New Roman"/>
              </a:rPr>
              <a:t>t</a:t>
            </a:r>
            <a:r>
              <a:rPr dirty="0" sz="1550" spc="-5">
                <a:latin typeface="Times New Roman"/>
                <a:cs typeface="Times New Roman"/>
              </a:rPr>
              <a:t>o</a:t>
            </a:r>
            <a:r>
              <a:rPr dirty="0" sz="1550" spc="-15">
                <a:latin typeface="Times New Roman"/>
                <a:cs typeface="Times New Roman"/>
              </a:rPr>
              <a:t>k</a:t>
            </a:r>
            <a:r>
              <a:rPr dirty="0" sz="1550" spc="-114">
                <a:latin typeface="Times New Roman"/>
                <a:cs typeface="Times New Roman"/>
              </a:rPr>
              <a:t>e</a:t>
            </a:r>
            <a:r>
              <a:rPr dirty="0" sz="1550" spc="-5">
                <a:latin typeface="Times New Roman"/>
                <a:cs typeface="Times New Roman"/>
              </a:rPr>
              <a:t>n</a:t>
            </a:r>
            <a:r>
              <a:rPr dirty="0" sz="1550" spc="-10">
                <a:latin typeface="Times New Roman"/>
                <a:cs typeface="Times New Roman"/>
              </a:rPr>
              <a:t> </a:t>
            </a:r>
            <a:r>
              <a:rPr dirty="0" sz="1550" spc="75">
                <a:latin typeface="Times New Roman"/>
                <a:cs typeface="Times New Roman"/>
              </a:rPr>
              <a:t>a</a:t>
            </a:r>
            <a:r>
              <a:rPr dirty="0" sz="1550" spc="-5">
                <a:latin typeface="Times New Roman"/>
                <a:cs typeface="Times New Roman"/>
              </a:rPr>
              <a:t>s</a:t>
            </a:r>
            <a:r>
              <a:rPr dirty="0" sz="1550" spc="-30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a</a:t>
            </a:r>
            <a:r>
              <a:rPr dirty="0" sz="1550" spc="-114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b</a:t>
            </a:r>
            <a:r>
              <a:rPr dirty="0" sz="1550" spc="-204">
                <a:latin typeface="Times New Roman"/>
                <a:cs typeface="Times New Roman"/>
              </a:rPr>
              <a:t> </a:t>
            </a:r>
            <a:r>
              <a:rPr dirty="0" sz="1550" spc="-204">
                <a:latin typeface="Times New Roman"/>
                <a:cs typeface="Times New Roman"/>
              </a:rPr>
              <a:t>y</a:t>
            </a:r>
            <a:r>
              <a:rPr dirty="0" sz="1550" spc="-5">
                <a:latin typeface="Times New Roman"/>
                <a:cs typeface="Times New Roman"/>
              </a:rPr>
              <a:t>t</a:t>
            </a:r>
            <a:r>
              <a:rPr dirty="0" sz="1550" spc="-245">
                <a:latin typeface="Times New Roman"/>
                <a:cs typeface="Times New Roman"/>
              </a:rPr>
              <a:t> </a:t>
            </a:r>
            <a:r>
              <a:rPr dirty="0" sz="1550" spc="-114">
                <a:latin typeface="Times New Roman"/>
                <a:cs typeface="Times New Roman"/>
              </a:rPr>
              <a:t>e</a:t>
            </a:r>
            <a:r>
              <a:rPr dirty="0" sz="1550" spc="-5">
                <a:latin typeface="Times New Roman"/>
                <a:cs typeface="Times New Roman"/>
              </a:rPr>
              <a:t>.</a:t>
            </a:r>
            <a:endParaRPr sz="1550">
              <a:latin typeface="Times New Roman"/>
              <a:cs typeface="Times New Roman"/>
            </a:endParaRPr>
          </a:p>
          <a:p>
            <a:pPr marL="12700" marR="2606040">
              <a:lnSpc>
                <a:spcPct val="124800"/>
              </a:lnSpc>
              <a:spcBef>
                <a:spcPts val="5"/>
              </a:spcBef>
            </a:pPr>
            <a:r>
              <a:rPr dirty="0" sz="1550">
                <a:latin typeface="Times New Roman"/>
                <a:cs typeface="Times New Roman"/>
              </a:rPr>
              <a:t>Returns</a:t>
            </a:r>
            <a:r>
              <a:rPr dirty="0" sz="1550" spc="-35">
                <a:latin typeface="Times New Roman"/>
                <a:cs typeface="Times New Roman"/>
              </a:rPr>
              <a:t> next</a:t>
            </a:r>
            <a:r>
              <a:rPr dirty="0" sz="1550" spc="135">
                <a:latin typeface="Times New Roman"/>
                <a:cs typeface="Times New Roman"/>
              </a:rPr>
              <a:t> </a:t>
            </a:r>
            <a:r>
              <a:rPr dirty="0" sz="1550" spc="-40">
                <a:latin typeface="Times New Roman"/>
                <a:cs typeface="Times New Roman"/>
              </a:rPr>
              <a:t>token</a:t>
            </a:r>
            <a:r>
              <a:rPr dirty="0" sz="1550" spc="-15">
                <a:latin typeface="Times New Roman"/>
                <a:cs typeface="Times New Roman"/>
              </a:rPr>
              <a:t> </a:t>
            </a:r>
            <a:r>
              <a:rPr dirty="0" sz="1550" spc="35">
                <a:latin typeface="Times New Roman"/>
                <a:cs typeface="Times New Roman"/>
              </a:rPr>
              <a:t>as</a:t>
            </a:r>
            <a:r>
              <a:rPr dirty="0" sz="1550" spc="-30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a</a:t>
            </a:r>
            <a:r>
              <a:rPr dirty="0" sz="1550" spc="70">
                <a:latin typeface="Times New Roman"/>
                <a:cs typeface="Times New Roman"/>
              </a:rPr>
              <a:t> </a:t>
            </a:r>
            <a:r>
              <a:rPr dirty="0" sz="1550" spc="-40">
                <a:latin typeface="Times New Roman"/>
                <a:cs typeface="Times New Roman"/>
              </a:rPr>
              <a:t>short. </a:t>
            </a:r>
            <a:r>
              <a:rPr dirty="0" sz="1550" spc="-37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Returns </a:t>
            </a:r>
            <a:r>
              <a:rPr dirty="0" sz="1550" spc="-35">
                <a:latin typeface="Times New Roman"/>
                <a:cs typeface="Times New Roman"/>
              </a:rPr>
              <a:t>next </a:t>
            </a:r>
            <a:r>
              <a:rPr dirty="0" sz="1550" spc="-40">
                <a:latin typeface="Times New Roman"/>
                <a:cs typeface="Times New Roman"/>
              </a:rPr>
              <a:t>token </a:t>
            </a:r>
            <a:r>
              <a:rPr dirty="0" sz="1550" spc="35">
                <a:latin typeface="Times New Roman"/>
                <a:cs typeface="Times New Roman"/>
              </a:rPr>
              <a:t>as </a:t>
            </a:r>
            <a:r>
              <a:rPr dirty="0" sz="1550" spc="-60">
                <a:latin typeface="Times New Roman"/>
                <a:cs typeface="Times New Roman"/>
              </a:rPr>
              <a:t>an</a:t>
            </a:r>
            <a:r>
              <a:rPr dirty="0" sz="1550" spc="-55">
                <a:latin typeface="Times New Roman"/>
                <a:cs typeface="Times New Roman"/>
              </a:rPr>
              <a:t> </a:t>
            </a:r>
            <a:r>
              <a:rPr dirty="0" sz="1550" spc="-25">
                <a:latin typeface="Times New Roman"/>
                <a:cs typeface="Times New Roman"/>
              </a:rPr>
              <a:t>int. </a:t>
            </a:r>
            <a:r>
              <a:rPr dirty="0" sz="1550" spc="-2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Returns </a:t>
            </a:r>
            <a:r>
              <a:rPr dirty="0" sz="1550" spc="-35">
                <a:latin typeface="Times New Roman"/>
                <a:cs typeface="Times New Roman"/>
              </a:rPr>
              <a:t>next</a:t>
            </a:r>
            <a:r>
              <a:rPr dirty="0" sz="1550" spc="-30">
                <a:latin typeface="Times New Roman"/>
                <a:cs typeface="Times New Roman"/>
              </a:rPr>
              <a:t> </a:t>
            </a:r>
            <a:r>
              <a:rPr dirty="0" sz="1550" spc="-40">
                <a:latin typeface="Times New Roman"/>
                <a:cs typeface="Times New Roman"/>
              </a:rPr>
              <a:t>token </a:t>
            </a:r>
            <a:r>
              <a:rPr dirty="0" sz="1550" spc="35">
                <a:latin typeface="Times New Roman"/>
                <a:cs typeface="Times New Roman"/>
              </a:rPr>
              <a:t>as </a:t>
            </a:r>
            <a:r>
              <a:rPr dirty="0" sz="1550" spc="-5">
                <a:latin typeface="Times New Roman"/>
                <a:cs typeface="Times New Roman"/>
              </a:rPr>
              <a:t>a </a:t>
            </a:r>
            <a:r>
              <a:rPr dirty="0" sz="1550" spc="-15">
                <a:latin typeface="Times New Roman"/>
                <a:cs typeface="Times New Roman"/>
              </a:rPr>
              <a:t>long. </a:t>
            </a:r>
            <a:r>
              <a:rPr dirty="0" sz="1550" spc="-37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Returns</a:t>
            </a:r>
            <a:r>
              <a:rPr dirty="0" sz="1550" spc="-35">
                <a:latin typeface="Times New Roman"/>
                <a:cs typeface="Times New Roman"/>
              </a:rPr>
              <a:t> next</a:t>
            </a:r>
            <a:r>
              <a:rPr dirty="0" sz="1550" spc="135">
                <a:latin typeface="Times New Roman"/>
                <a:cs typeface="Times New Roman"/>
              </a:rPr>
              <a:t> </a:t>
            </a:r>
            <a:r>
              <a:rPr dirty="0" sz="1550" spc="-40">
                <a:latin typeface="Times New Roman"/>
                <a:cs typeface="Times New Roman"/>
              </a:rPr>
              <a:t>token</a:t>
            </a:r>
            <a:r>
              <a:rPr dirty="0" sz="1550" spc="-10">
                <a:latin typeface="Times New Roman"/>
                <a:cs typeface="Times New Roman"/>
              </a:rPr>
              <a:t> </a:t>
            </a:r>
            <a:r>
              <a:rPr dirty="0" sz="1550" spc="35">
                <a:latin typeface="Times New Roman"/>
                <a:cs typeface="Times New Roman"/>
              </a:rPr>
              <a:t>as</a:t>
            </a:r>
            <a:r>
              <a:rPr dirty="0" sz="1550" spc="-30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a</a:t>
            </a:r>
            <a:r>
              <a:rPr dirty="0" sz="1550" spc="70">
                <a:latin typeface="Times New Roman"/>
                <a:cs typeface="Times New Roman"/>
              </a:rPr>
              <a:t> </a:t>
            </a:r>
            <a:r>
              <a:rPr dirty="0" sz="1550" spc="-30">
                <a:latin typeface="Times New Roman"/>
                <a:cs typeface="Times New Roman"/>
              </a:rPr>
              <a:t>float.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1550" spc="-75">
                <a:latin typeface="Times New Roman"/>
                <a:cs typeface="Times New Roman"/>
              </a:rPr>
              <a:t>R</a:t>
            </a:r>
            <a:r>
              <a:rPr dirty="0" sz="1550" spc="75">
                <a:latin typeface="Times New Roman"/>
                <a:cs typeface="Times New Roman"/>
              </a:rPr>
              <a:t>e</a:t>
            </a:r>
            <a:r>
              <a:rPr dirty="0" sz="1550" spc="-50">
                <a:latin typeface="Times New Roman"/>
                <a:cs typeface="Times New Roman"/>
              </a:rPr>
              <a:t>t</a:t>
            </a:r>
            <a:r>
              <a:rPr dirty="0" sz="1550" spc="-5">
                <a:latin typeface="Times New Roman"/>
                <a:cs typeface="Times New Roman"/>
              </a:rPr>
              <a:t>u</a:t>
            </a:r>
            <a:r>
              <a:rPr dirty="0" sz="1550" spc="50">
                <a:latin typeface="Times New Roman"/>
                <a:cs typeface="Times New Roman"/>
              </a:rPr>
              <a:t>r</a:t>
            </a:r>
            <a:r>
              <a:rPr dirty="0" sz="1550" spc="-5">
                <a:latin typeface="Times New Roman"/>
                <a:cs typeface="Times New Roman"/>
              </a:rPr>
              <a:t>ns</a:t>
            </a:r>
            <a:r>
              <a:rPr dirty="0" sz="1550" spc="-30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n</a:t>
            </a:r>
            <a:r>
              <a:rPr dirty="0" sz="1550" spc="-114">
                <a:latin typeface="Times New Roman"/>
                <a:cs typeface="Times New Roman"/>
              </a:rPr>
              <a:t>e</a:t>
            </a:r>
            <a:r>
              <a:rPr dirty="0" sz="1550" spc="-5">
                <a:latin typeface="Times New Roman"/>
                <a:cs typeface="Times New Roman"/>
              </a:rPr>
              <a:t>xt</a:t>
            </a:r>
            <a:r>
              <a:rPr dirty="0" sz="1550" spc="140">
                <a:latin typeface="Times New Roman"/>
                <a:cs typeface="Times New Roman"/>
              </a:rPr>
              <a:t> </a:t>
            </a:r>
            <a:r>
              <a:rPr dirty="0" sz="1550" spc="-55">
                <a:latin typeface="Times New Roman"/>
                <a:cs typeface="Times New Roman"/>
              </a:rPr>
              <a:t>t</a:t>
            </a:r>
            <a:r>
              <a:rPr dirty="0" sz="1550" spc="-5">
                <a:latin typeface="Times New Roman"/>
                <a:cs typeface="Times New Roman"/>
              </a:rPr>
              <a:t>o</a:t>
            </a:r>
            <a:r>
              <a:rPr dirty="0" sz="1550" spc="-15">
                <a:latin typeface="Times New Roman"/>
                <a:cs typeface="Times New Roman"/>
              </a:rPr>
              <a:t>k</a:t>
            </a:r>
            <a:r>
              <a:rPr dirty="0" sz="1550" spc="-114">
                <a:latin typeface="Times New Roman"/>
                <a:cs typeface="Times New Roman"/>
              </a:rPr>
              <a:t>e</a:t>
            </a:r>
            <a:r>
              <a:rPr dirty="0" sz="1550" spc="-5">
                <a:latin typeface="Times New Roman"/>
                <a:cs typeface="Times New Roman"/>
              </a:rPr>
              <a:t>n</a:t>
            </a:r>
            <a:r>
              <a:rPr dirty="0" sz="1550" spc="-10">
                <a:latin typeface="Times New Roman"/>
                <a:cs typeface="Times New Roman"/>
              </a:rPr>
              <a:t> </a:t>
            </a:r>
            <a:r>
              <a:rPr dirty="0" sz="1550" spc="75">
                <a:latin typeface="Times New Roman"/>
                <a:cs typeface="Times New Roman"/>
              </a:rPr>
              <a:t>a</a:t>
            </a:r>
            <a:r>
              <a:rPr dirty="0" sz="1550" spc="-5">
                <a:latin typeface="Times New Roman"/>
                <a:cs typeface="Times New Roman"/>
              </a:rPr>
              <a:t>s</a:t>
            </a:r>
            <a:r>
              <a:rPr dirty="0" sz="1550" spc="-30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a</a:t>
            </a:r>
            <a:r>
              <a:rPr dirty="0" sz="1550" spc="-114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d</a:t>
            </a:r>
            <a:r>
              <a:rPr dirty="0" sz="1550" spc="-204">
                <a:latin typeface="Times New Roman"/>
                <a:cs typeface="Times New Roman"/>
              </a:rPr>
              <a:t> </a:t>
            </a:r>
            <a:r>
              <a:rPr dirty="0" sz="1550" spc="-204">
                <a:latin typeface="Times New Roman"/>
                <a:cs typeface="Times New Roman"/>
              </a:rPr>
              <a:t>o</a:t>
            </a:r>
            <a:r>
              <a:rPr dirty="0" sz="1550" spc="-5">
                <a:latin typeface="Times New Roman"/>
                <a:cs typeface="Times New Roman"/>
              </a:rPr>
              <a:t>u</a:t>
            </a:r>
            <a:r>
              <a:rPr dirty="0" sz="1550" spc="-15">
                <a:latin typeface="Times New Roman"/>
                <a:cs typeface="Times New Roman"/>
              </a:rPr>
              <a:t>b</a:t>
            </a:r>
            <a:r>
              <a:rPr dirty="0" sz="1550" spc="-5">
                <a:latin typeface="Times New Roman"/>
                <a:cs typeface="Times New Roman"/>
              </a:rPr>
              <a:t>l</a:t>
            </a:r>
            <a:r>
              <a:rPr dirty="0" sz="1550" spc="-245">
                <a:latin typeface="Times New Roman"/>
                <a:cs typeface="Times New Roman"/>
              </a:rPr>
              <a:t> </a:t>
            </a:r>
            <a:r>
              <a:rPr dirty="0" sz="1550" spc="-114">
                <a:latin typeface="Times New Roman"/>
                <a:cs typeface="Times New Roman"/>
              </a:rPr>
              <a:t>e</a:t>
            </a:r>
            <a:r>
              <a:rPr dirty="0" sz="1550" spc="-5">
                <a:latin typeface="Times New Roman"/>
                <a:cs typeface="Times New Roman"/>
              </a:rPr>
              <a:t>.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1550" spc="-95">
                <a:latin typeface="Times New Roman"/>
                <a:cs typeface="Times New Roman"/>
              </a:rPr>
              <a:t>S</a:t>
            </a:r>
            <a:r>
              <a:rPr dirty="0" sz="1550" spc="75">
                <a:latin typeface="Times New Roman"/>
                <a:cs typeface="Times New Roman"/>
              </a:rPr>
              <a:t>e</a:t>
            </a:r>
            <a:r>
              <a:rPr dirty="0" sz="1550" spc="-50">
                <a:latin typeface="Times New Roman"/>
                <a:cs typeface="Times New Roman"/>
              </a:rPr>
              <a:t>t</a:t>
            </a:r>
            <a:r>
              <a:rPr dirty="0" sz="1550" spc="-5">
                <a:latin typeface="Times New Roman"/>
                <a:cs typeface="Times New Roman"/>
              </a:rPr>
              <a:t>s</a:t>
            </a:r>
            <a:r>
              <a:rPr dirty="0" sz="1550" spc="-30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t</a:t>
            </a:r>
            <a:r>
              <a:rPr dirty="0" sz="1550" spc="-245">
                <a:latin typeface="Times New Roman"/>
                <a:cs typeface="Times New Roman"/>
              </a:rPr>
              <a:t> </a:t>
            </a:r>
            <a:r>
              <a:rPr dirty="0" sz="1550" spc="-204">
                <a:latin typeface="Times New Roman"/>
                <a:cs typeface="Times New Roman"/>
              </a:rPr>
              <a:t>h</a:t>
            </a:r>
            <a:r>
              <a:rPr dirty="0" sz="1550" spc="-5">
                <a:latin typeface="Times New Roman"/>
                <a:cs typeface="Times New Roman"/>
              </a:rPr>
              <a:t>i</a:t>
            </a:r>
            <a:r>
              <a:rPr dirty="0" sz="1550" spc="-245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s</a:t>
            </a:r>
            <a:r>
              <a:rPr dirty="0" sz="1550" spc="-30">
                <a:latin typeface="Times New Roman"/>
                <a:cs typeface="Times New Roman"/>
              </a:rPr>
              <a:t> </a:t>
            </a:r>
            <a:r>
              <a:rPr dirty="0" sz="1550" spc="-35">
                <a:latin typeface="Times New Roman"/>
                <a:cs typeface="Times New Roman"/>
              </a:rPr>
              <a:t>s</a:t>
            </a:r>
            <a:r>
              <a:rPr dirty="0" sz="1550" spc="-114">
                <a:latin typeface="Times New Roman"/>
                <a:cs typeface="Times New Roman"/>
              </a:rPr>
              <a:t>c</a:t>
            </a:r>
            <a:r>
              <a:rPr dirty="0" sz="1550" spc="75">
                <a:latin typeface="Times New Roman"/>
                <a:cs typeface="Times New Roman"/>
              </a:rPr>
              <a:t>a</a:t>
            </a:r>
            <a:r>
              <a:rPr dirty="0" sz="1550" spc="-5">
                <a:latin typeface="Times New Roman"/>
                <a:cs typeface="Times New Roman"/>
              </a:rPr>
              <a:t>n</a:t>
            </a:r>
            <a:r>
              <a:rPr dirty="0" sz="1550" spc="-15">
                <a:latin typeface="Times New Roman"/>
                <a:cs typeface="Times New Roman"/>
              </a:rPr>
              <a:t>n</a:t>
            </a:r>
            <a:r>
              <a:rPr dirty="0" sz="1550" spc="75">
                <a:latin typeface="Times New Roman"/>
                <a:cs typeface="Times New Roman"/>
              </a:rPr>
              <a:t>e</a:t>
            </a:r>
            <a:r>
              <a:rPr dirty="0" sz="1550" spc="-135">
                <a:latin typeface="Times New Roman"/>
                <a:cs typeface="Times New Roman"/>
              </a:rPr>
              <a:t>r</a:t>
            </a:r>
            <a:r>
              <a:rPr dirty="0" sz="1550" spc="55">
                <a:latin typeface="Times New Roman"/>
                <a:cs typeface="Times New Roman"/>
              </a:rPr>
              <a:t>’</a:t>
            </a:r>
            <a:r>
              <a:rPr dirty="0" sz="1550" spc="-5">
                <a:latin typeface="Times New Roman"/>
                <a:cs typeface="Times New Roman"/>
              </a:rPr>
              <a:t>s</a:t>
            </a:r>
            <a:r>
              <a:rPr dirty="0" sz="1550" spc="-30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d</a:t>
            </a:r>
            <a:r>
              <a:rPr dirty="0" sz="1550" spc="75">
                <a:latin typeface="Times New Roman"/>
                <a:cs typeface="Times New Roman"/>
              </a:rPr>
              <a:t>e</a:t>
            </a:r>
            <a:r>
              <a:rPr dirty="0" sz="1550" spc="-50">
                <a:latin typeface="Times New Roman"/>
                <a:cs typeface="Times New Roman"/>
              </a:rPr>
              <a:t>limi</a:t>
            </a:r>
            <a:r>
              <a:rPr dirty="0" sz="1550" spc="140">
                <a:latin typeface="Times New Roman"/>
                <a:cs typeface="Times New Roman"/>
              </a:rPr>
              <a:t>t</a:t>
            </a:r>
            <a:r>
              <a:rPr dirty="0" sz="1550" spc="-50">
                <a:latin typeface="Times New Roman"/>
                <a:cs typeface="Times New Roman"/>
              </a:rPr>
              <a:t>i</a:t>
            </a:r>
            <a:r>
              <a:rPr dirty="0" sz="1550" spc="-5">
                <a:latin typeface="Times New Roman"/>
                <a:cs typeface="Times New Roman"/>
              </a:rPr>
              <a:t>ng</a:t>
            </a:r>
            <a:r>
              <a:rPr dirty="0" sz="1550" spc="-10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p</a:t>
            </a:r>
            <a:r>
              <a:rPr dirty="0" sz="1550" spc="-114">
                <a:latin typeface="Times New Roman"/>
                <a:cs typeface="Times New Roman"/>
              </a:rPr>
              <a:t>a</a:t>
            </a:r>
            <a:r>
              <a:rPr dirty="0" sz="1550" spc="-5">
                <a:latin typeface="Times New Roman"/>
                <a:cs typeface="Times New Roman"/>
              </a:rPr>
              <a:t>t</a:t>
            </a:r>
            <a:r>
              <a:rPr dirty="0" sz="1550" spc="-245">
                <a:latin typeface="Times New Roman"/>
                <a:cs typeface="Times New Roman"/>
              </a:rPr>
              <a:t> </a:t>
            </a:r>
            <a:r>
              <a:rPr dirty="0" sz="1550" spc="-50">
                <a:latin typeface="Times New Roman"/>
                <a:cs typeface="Times New Roman"/>
              </a:rPr>
              <a:t>t</a:t>
            </a:r>
            <a:r>
              <a:rPr dirty="0" sz="1550" spc="-114">
                <a:latin typeface="Times New Roman"/>
                <a:cs typeface="Times New Roman"/>
              </a:rPr>
              <a:t>e</a:t>
            </a:r>
            <a:r>
              <a:rPr dirty="0" sz="1550" spc="55">
                <a:latin typeface="Times New Roman"/>
                <a:cs typeface="Times New Roman"/>
              </a:rPr>
              <a:t>r</a:t>
            </a:r>
            <a:r>
              <a:rPr dirty="0" sz="1550" spc="-5">
                <a:latin typeface="Times New Roman"/>
                <a:cs typeface="Times New Roman"/>
              </a:rPr>
              <a:t>n.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7" name="object 7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73</a:t>
            </a:fld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9389" y="232155"/>
            <a:ext cx="570674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5"/>
              <a:t>Reading</a:t>
            </a:r>
            <a:r>
              <a:rPr dirty="0" sz="4000" spc="-25"/>
              <a:t> </a:t>
            </a:r>
            <a:r>
              <a:rPr dirty="0" sz="4000" spc="-30"/>
              <a:t>Data</a:t>
            </a:r>
            <a:r>
              <a:rPr dirty="0" sz="4000" spc="-20"/>
              <a:t> </a:t>
            </a:r>
            <a:r>
              <a:rPr dirty="0" sz="4000" spc="-5"/>
              <a:t>Using</a:t>
            </a:r>
            <a:r>
              <a:rPr dirty="0" sz="4000" spc="-20"/>
              <a:t> </a:t>
            </a:r>
            <a:r>
              <a:rPr dirty="0" sz="4000" spc="-10"/>
              <a:t>Scanner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1892" y="934211"/>
            <a:ext cx="612521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43154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import </a:t>
            </a:r>
            <a:r>
              <a:rPr dirty="0" sz="2000" spc="-10" b="1">
                <a:latin typeface="Calibri"/>
                <a:cs typeface="Calibri"/>
              </a:rPr>
              <a:t>java.util.Scanner;; </a:t>
            </a:r>
            <a:r>
              <a:rPr dirty="0" sz="2000" spc="-440" b="1"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000" spc="-1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class</a:t>
            </a: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2B91AF"/>
                </a:solidFill>
                <a:latin typeface="Calibri"/>
                <a:cs typeface="Calibri"/>
              </a:rPr>
              <a:t>ReadData</a:t>
            </a:r>
            <a:r>
              <a:rPr dirty="0" sz="2000" spc="-15" b="1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</a:pP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public </a:t>
            </a:r>
            <a:r>
              <a:rPr dirty="0" sz="2000" spc="-15" b="1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void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main(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2000" spc="-5" b="1">
                <a:latin typeface="Calibri"/>
                <a:cs typeface="Calibri"/>
              </a:rPr>
              <a:t>[] </a:t>
            </a:r>
            <a:r>
              <a:rPr dirty="0" sz="2000" spc="-5" b="1">
                <a:solidFill>
                  <a:srgbClr val="808080"/>
                </a:solidFill>
                <a:latin typeface="Calibri"/>
                <a:cs typeface="Calibri"/>
              </a:rPr>
              <a:t>args</a:t>
            </a:r>
            <a:r>
              <a:rPr dirty="0" sz="2000" spc="-5" b="1">
                <a:latin typeface="Calibri"/>
                <a:cs typeface="Calibri"/>
              </a:rPr>
              <a:t>) </a:t>
            </a: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throws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Exception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73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678941" y="1874520"/>
            <a:ext cx="4885690" cy="304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95"/>
              </a:lnSpc>
            </a:pP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java</a:t>
            </a:r>
            <a:r>
              <a:rPr dirty="0" sz="2000" spc="-10" b="1">
                <a:latin typeface="Calibri"/>
                <a:cs typeface="Calibri"/>
              </a:rPr>
              <a:t>.</a:t>
            </a: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io</a:t>
            </a:r>
            <a:r>
              <a:rPr dirty="0" sz="2000" spc="-10" b="1">
                <a:latin typeface="Calibri"/>
                <a:cs typeface="Calibri"/>
              </a:rPr>
              <a:t>.</a:t>
            </a: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File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file</a:t>
            </a:r>
            <a:r>
              <a:rPr dirty="0" sz="2000" b="1">
                <a:latin typeface="Calibri"/>
                <a:cs typeface="Calibri"/>
              </a:rPr>
              <a:t> = 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java.io.File(</a:t>
            </a:r>
            <a:r>
              <a:rPr dirty="0" sz="2000" spc="-10" b="1">
                <a:solidFill>
                  <a:srgbClr val="A31515"/>
                </a:solidFill>
                <a:latin typeface="Calibri"/>
                <a:cs typeface="Calibri"/>
              </a:rPr>
              <a:t>"scores.txt"</a:t>
            </a:r>
            <a:r>
              <a:rPr dirty="0" sz="2000" spc="-10" b="1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6241" y="2153411"/>
            <a:ext cx="30245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" b="1">
                <a:solidFill>
                  <a:srgbClr val="008000"/>
                </a:solidFill>
                <a:latin typeface="Calibri"/>
                <a:cs typeface="Calibri"/>
              </a:rPr>
              <a:t>//Crate</a:t>
            </a:r>
            <a:r>
              <a:rPr dirty="0" sz="20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dirty="0" sz="20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scanner</a:t>
            </a:r>
            <a:r>
              <a:rPr dirty="0" sz="2000" spc="-15" b="1">
                <a:solidFill>
                  <a:srgbClr val="008000"/>
                </a:solidFill>
                <a:latin typeface="Calibri"/>
                <a:cs typeface="Calibri"/>
              </a:rPr>
              <a:t> for</a:t>
            </a:r>
            <a:r>
              <a:rPr dirty="0" sz="20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dirty="0" sz="20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8941" y="2484120"/>
            <a:ext cx="3615690" cy="304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95"/>
              </a:lnSpc>
            </a:pP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Scanner</a:t>
            </a:r>
            <a:r>
              <a:rPr dirty="0" sz="2000" spc="1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input</a:t>
            </a:r>
            <a:r>
              <a:rPr dirty="0" sz="2000" spc="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=</a:t>
            </a:r>
            <a:r>
              <a:rPr dirty="0" sz="2000" spc="20" b="1"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dirty="0" sz="2000" spc="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Scanner(file);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3391" y="2763011"/>
            <a:ext cx="220789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//read</a:t>
            </a:r>
            <a:r>
              <a:rPr dirty="0" sz="2000" spc="-2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008000"/>
                </a:solidFill>
                <a:latin typeface="Calibri"/>
                <a:cs typeface="Calibri"/>
              </a:rPr>
              <a:t>data</a:t>
            </a:r>
            <a:r>
              <a:rPr dirty="0" sz="2000" spc="-2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8000"/>
                </a:solidFill>
                <a:latin typeface="Calibri"/>
                <a:cs typeface="Calibri"/>
              </a:rPr>
              <a:t>from</a:t>
            </a:r>
            <a:r>
              <a:rPr dirty="0" sz="2000" spc="-2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3316" y="3093720"/>
            <a:ext cx="1658620" cy="304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95"/>
              </a:lnSpc>
            </a:pPr>
            <a:r>
              <a:rPr dirty="0" sz="2000" spc="-5" b="1">
                <a:latin typeface="Calibri"/>
                <a:cs typeface="Calibri"/>
              </a:rPr>
              <a:t>i</a:t>
            </a:r>
            <a:r>
              <a:rPr dirty="0" sz="2000" b="1">
                <a:latin typeface="Calibri"/>
                <a:cs typeface="Calibri"/>
              </a:rPr>
              <a:t>npu</a:t>
            </a:r>
            <a:r>
              <a:rPr dirty="0" sz="2000" spc="-10" b="1">
                <a:latin typeface="Calibri"/>
                <a:cs typeface="Calibri"/>
              </a:rPr>
              <a:t>t</a:t>
            </a:r>
            <a:r>
              <a:rPr dirty="0" sz="2000" b="1">
                <a:latin typeface="Calibri"/>
                <a:cs typeface="Calibri"/>
              </a:rPr>
              <a:t>.has</a:t>
            </a:r>
            <a:r>
              <a:rPr dirty="0" sz="2000" spc="-10" b="1">
                <a:latin typeface="Calibri"/>
                <a:cs typeface="Calibri"/>
              </a:rPr>
              <a:t>N</a:t>
            </a:r>
            <a:r>
              <a:rPr dirty="0" sz="2000" spc="-30" b="1">
                <a:latin typeface="Calibri"/>
                <a:cs typeface="Calibri"/>
              </a:rPr>
              <a:t>e</a:t>
            </a:r>
            <a:r>
              <a:rPr dirty="0" sz="2000" spc="5" b="1">
                <a:latin typeface="Calibri"/>
                <a:cs typeface="Calibri"/>
              </a:rPr>
              <a:t>x</a:t>
            </a:r>
            <a:r>
              <a:rPr dirty="0" sz="2000" spc="-10" b="1">
                <a:latin typeface="Calibri"/>
                <a:cs typeface="Calibri"/>
              </a:rPr>
              <a:t>t</a:t>
            </a:r>
            <a:r>
              <a:rPr dirty="0" sz="2000" b="1">
                <a:latin typeface="Calibri"/>
                <a:cs typeface="Calibri"/>
              </a:rPr>
              <a:t>()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6241" y="3067811"/>
            <a:ext cx="26092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72360" algn="l"/>
              </a:tabLst>
            </a:pP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while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(	)</a:t>
            </a:r>
            <a:r>
              <a:rPr dirty="0" sz="2000" spc="-8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4691" y="3398520"/>
            <a:ext cx="3293745" cy="304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95"/>
              </a:lnSpc>
            </a:pP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2000" spc="-2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firstName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=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input.next();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4691" y="3703320"/>
            <a:ext cx="2519045" cy="304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95"/>
              </a:lnSpc>
            </a:pP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2000" spc="-2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mi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=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input.next();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9091" y="3982211"/>
            <a:ext cx="7600315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399796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String </a:t>
            </a:r>
            <a:r>
              <a:rPr dirty="0" sz="2000" spc="-10" b="1">
                <a:latin typeface="Calibri"/>
                <a:cs typeface="Calibri"/>
              </a:rPr>
              <a:t>lastName </a:t>
            </a:r>
            <a:r>
              <a:rPr dirty="0" sz="2000" b="1">
                <a:latin typeface="Calibri"/>
                <a:cs typeface="Calibri"/>
              </a:rPr>
              <a:t>= </a:t>
            </a:r>
            <a:r>
              <a:rPr dirty="0" sz="2000" spc="-5" b="1">
                <a:latin typeface="Calibri"/>
                <a:cs typeface="Calibri"/>
              </a:rPr>
              <a:t>input.next(); </a:t>
            </a:r>
            <a:r>
              <a:rPr dirty="0" sz="2000" spc="-440" b="1"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2000" spc="-1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score</a:t>
            </a:r>
            <a:r>
              <a:rPr dirty="0" sz="2000" b="1">
                <a:latin typeface="Calibri"/>
                <a:cs typeface="Calibri"/>
              </a:rPr>
              <a:t> = </a:t>
            </a:r>
            <a:r>
              <a:rPr dirty="0" sz="2000" spc="-10" b="1">
                <a:latin typeface="Calibri"/>
                <a:cs typeface="Calibri"/>
              </a:rPr>
              <a:t>input.nextInt();</a:t>
            </a:r>
            <a:endParaRPr sz="2000">
              <a:latin typeface="Calibri"/>
              <a:cs typeface="Calibri"/>
            </a:endParaRPr>
          </a:p>
          <a:p>
            <a:pPr marL="297815">
              <a:lnSpc>
                <a:spcPct val="100000"/>
              </a:lnSpc>
            </a:pPr>
            <a:r>
              <a:rPr dirty="0" sz="2000" spc="-10" b="1">
                <a:latin typeface="Calibri"/>
                <a:cs typeface="Calibri"/>
              </a:rPr>
              <a:t>System.out.println(firstName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+</a:t>
            </a:r>
            <a:r>
              <a:rPr dirty="0" sz="20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000" spc="-1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000" spc="-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+</a:t>
            </a:r>
            <a:r>
              <a:rPr dirty="0" sz="2000" spc="-5" b="1">
                <a:latin typeface="Calibri"/>
                <a:cs typeface="Calibri"/>
              </a:rPr>
              <a:t> mi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+ </a:t>
            </a:r>
            <a:r>
              <a:rPr dirty="0" sz="20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000" spc="-1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000" spc="-1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+ </a:t>
            </a:r>
            <a:r>
              <a:rPr dirty="0" sz="2000" spc="-10" b="1">
                <a:latin typeface="Calibri"/>
                <a:cs typeface="Calibri"/>
              </a:rPr>
              <a:t>lastName</a:t>
            </a:r>
            <a:r>
              <a:rPr dirty="0" sz="2000" b="1">
                <a:latin typeface="Calibri"/>
                <a:cs typeface="Calibri"/>
              </a:rPr>
              <a:t> +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000" spc="-1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000" spc="-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+ </a:t>
            </a:r>
            <a:r>
              <a:rPr dirty="0" sz="2000" spc="-5" b="1">
                <a:latin typeface="Calibri"/>
                <a:cs typeface="Calibri"/>
              </a:rPr>
              <a:t>score);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 b="1">
                <a:solidFill>
                  <a:srgbClr val="008000"/>
                </a:solidFill>
                <a:latin typeface="Calibri"/>
                <a:cs typeface="Calibri"/>
              </a:rPr>
              <a:t>//close</a:t>
            </a:r>
            <a:r>
              <a:rPr dirty="0" sz="2000" spc="-2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dirty="0" sz="2000" spc="-2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4641" y="5532119"/>
            <a:ext cx="1460500" cy="304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57150">
              <a:lnSpc>
                <a:spcPts val="2295"/>
              </a:lnSpc>
            </a:pPr>
            <a:r>
              <a:rPr dirty="0" sz="2000" spc="-5" b="1">
                <a:latin typeface="Calibri"/>
                <a:cs typeface="Calibri"/>
              </a:rPr>
              <a:t>input.close();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1892" y="5811011"/>
            <a:ext cx="45593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6299" y="144780"/>
            <a:ext cx="53714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20"/>
              <a:t>Problem: </a:t>
            </a:r>
            <a:r>
              <a:rPr dirty="0" sz="4400" spc="-15"/>
              <a:t>Replacing</a:t>
            </a:r>
            <a:r>
              <a:rPr dirty="0" sz="4400" spc="-10"/>
              <a:t> </a:t>
            </a:r>
            <a:r>
              <a:rPr dirty="0" sz="4400" spc="-114"/>
              <a:t>Text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7340" y="1187196"/>
            <a:ext cx="8465820" cy="3789679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241300" marR="374015" indent="-228600">
              <a:lnSpc>
                <a:spcPts val="2810"/>
              </a:lnSpc>
              <a:spcBef>
                <a:spcPts val="4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20">
                <a:latin typeface="Calibri"/>
                <a:cs typeface="Calibri"/>
              </a:rPr>
              <a:t>Write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5">
                <a:latin typeface="Calibri"/>
                <a:cs typeface="Calibri"/>
              </a:rPr>
              <a:t>class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named </a:t>
            </a:r>
            <a:r>
              <a:rPr dirty="0" sz="2600" spc="-30" b="1">
                <a:latin typeface="Calibri"/>
                <a:cs typeface="Calibri"/>
              </a:rPr>
              <a:t>ReplaceText</a:t>
            </a:r>
            <a:r>
              <a:rPr dirty="0" sz="2600" spc="-5" b="1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that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replaces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string</a:t>
            </a:r>
            <a:r>
              <a:rPr dirty="0" sz="2600">
                <a:latin typeface="Calibri"/>
                <a:cs typeface="Calibri"/>
              </a:rPr>
              <a:t> in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570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text</a:t>
            </a:r>
            <a:r>
              <a:rPr dirty="0" sz="2600" spc="-5">
                <a:latin typeface="Calibri"/>
                <a:cs typeface="Calibri"/>
              </a:rPr>
              <a:t> file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with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new</a:t>
            </a:r>
            <a:r>
              <a:rPr dirty="0" sz="2600" spc="-5">
                <a:latin typeface="Calibri"/>
                <a:cs typeface="Calibri"/>
              </a:rPr>
              <a:t> string.</a:t>
            </a:r>
            <a:endParaRPr sz="2600">
              <a:latin typeface="Calibri"/>
              <a:cs typeface="Calibri"/>
            </a:endParaRPr>
          </a:p>
          <a:p>
            <a:pPr marL="241300" marR="1050925" indent="-228600">
              <a:lnSpc>
                <a:spcPts val="281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5">
                <a:latin typeface="Calibri"/>
                <a:cs typeface="Calibri"/>
              </a:rPr>
              <a:t>The filename and strings </a:t>
            </a:r>
            <a:r>
              <a:rPr dirty="0" sz="2600" spc="-10">
                <a:latin typeface="Calibri"/>
                <a:cs typeface="Calibri"/>
              </a:rPr>
              <a:t>are </a:t>
            </a:r>
            <a:r>
              <a:rPr dirty="0" sz="2600" spc="-5">
                <a:latin typeface="Calibri"/>
                <a:cs typeface="Calibri"/>
              </a:rPr>
              <a:t>passed </a:t>
            </a:r>
            <a:r>
              <a:rPr dirty="0" sz="2600">
                <a:latin typeface="Calibri"/>
                <a:cs typeface="Calibri"/>
              </a:rPr>
              <a:t>as </a:t>
            </a:r>
            <a:r>
              <a:rPr dirty="0" sz="2600" spc="-5">
                <a:latin typeface="Calibri"/>
                <a:cs typeface="Calibri"/>
              </a:rPr>
              <a:t>command-line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arguments </a:t>
            </a:r>
            <a:r>
              <a:rPr dirty="0" sz="2600">
                <a:latin typeface="Calibri"/>
                <a:cs typeface="Calibri"/>
              </a:rPr>
              <a:t>as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follows: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45"/>
              </a:spcBef>
            </a:pPr>
            <a:r>
              <a:rPr dirty="0" sz="2400" spc="-20">
                <a:latin typeface="Calibri"/>
                <a:cs typeface="Calibri"/>
              </a:rPr>
              <a:t>java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30" b="1">
                <a:latin typeface="Calibri"/>
                <a:cs typeface="Calibri"/>
              </a:rPr>
              <a:t>ReplaceText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sourceFile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targetFile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oldString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newString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15">
                <a:latin typeface="Calibri"/>
                <a:cs typeface="Calibri"/>
              </a:rPr>
              <a:t>For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example,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invoking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95"/>
              </a:spcBef>
            </a:pPr>
            <a:r>
              <a:rPr dirty="0" sz="2200" spc="-25">
                <a:latin typeface="Calibri"/>
                <a:cs typeface="Calibri"/>
              </a:rPr>
              <a:t>java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25" b="1">
                <a:latin typeface="Calibri"/>
                <a:cs typeface="Calibri"/>
              </a:rPr>
              <a:t>ReplaceText</a:t>
            </a:r>
            <a:r>
              <a:rPr dirty="0" sz="2200" spc="10" b="1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FormatString.java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t.txt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StringBuilder</a:t>
            </a:r>
            <a:r>
              <a:rPr dirty="0" sz="2200" spc="20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StringBuffer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965"/>
              </a:lnSpc>
              <a:spcBef>
                <a:spcPts val="7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600" spc="-10">
                <a:latin typeface="Calibri"/>
                <a:cs typeface="Calibri"/>
              </a:rPr>
              <a:t>replaces </a:t>
            </a:r>
            <a:r>
              <a:rPr dirty="0" sz="2600">
                <a:latin typeface="Calibri"/>
                <a:cs typeface="Calibri"/>
              </a:rPr>
              <a:t>all </a:t>
            </a: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occurrences </a:t>
            </a:r>
            <a:r>
              <a:rPr dirty="0" sz="2600">
                <a:latin typeface="Calibri"/>
                <a:cs typeface="Calibri"/>
              </a:rPr>
              <a:t>of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 b="1">
                <a:latin typeface="Calibri"/>
                <a:cs typeface="Calibri"/>
              </a:rPr>
              <a:t>StringBuilder </a:t>
            </a:r>
            <a:r>
              <a:rPr dirty="0" sz="2600" spc="-10">
                <a:latin typeface="Calibri"/>
                <a:cs typeface="Calibri"/>
              </a:rPr>
              <a:t>by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5" b="1">
                <a:latin typeface="Calibri"/>
                <a:cs typeface="Calibri"/>
              </a:rPr>
              <a:t>StringBuffer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ts val="2965"/>
              </a:lnSpc>
            </a:pPr>
            <a:r>
              <a:rPr dirty="0" sz="2600">
                <a:latin typeface="Calibri"/>
                <a:cs typeface="Calibri"/>
              </a:rPr>
              <a:t>in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10" b="1">
                <a:latin typeface="Calibri"/>
                <a:cs typeface="Calibri"/>
              </a:rPr>
              <a:t>FormatString.java</a:t>
            </a:r>
            <a:r>
              <a:rPr dirty="0" sz="2600" b="1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and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saves</a:t>
            </a:r>
            <a:r>
              <a:rPr dirty="0" sz="2600" spc="-5">
                <a:latin typeface="Calibri"/>
                <a:cs typeface="Calibri"/>
              </a:rPr>
              <a:t> the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new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file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in</a:t>
            </a:r>
            <a:r>
              <a:rPr dirty="0" sz="2600" spc="-10">
                <a:latin typeface="Calibri"/>
                <a:cs typeface="Calibri"/>
              </a:rPr>
              <a:t> t.txt.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73</a:t>
            </a:fld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0400" y="6420611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75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0020" y="303276"/>
            <a:ext cx="191262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import </a:t>
            </a:r>
            <a:r>
              <a:rPr dirty="0" sz="2000" spc="-10" b="1">
                <a:latin typeface="Calibri"/>
                <a:cs typeface="Calibri"/>
              </a:rPr>
              <a:t>java.io.*; 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import</a:t>
            </a:r>
            <a:r>
              <a:rPr dirty="0" sz="2000" spc="-5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java.util.*;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020" y="1217676"/>
            <a:ext cx="8795385" cy="520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000" spc="-1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class </a:t>
            </a:r>
            <a:r>
              <a:rPr dirty="0" sz="2000" spc="-25" b="1">
                <a:solidFill>
                  <a:srgbClr val="2B91AF"/>
                </a:solidFill>
                <a:latin typeface="Calibri"/>
                <a:cs typeface="Calibri"/>
              </a:rPr>
              <a:t>ReplaceText</a:t>
            </a:r>
            <a:r>
              <a:rPr dirty="0" sz="2000" spc="-20" b="1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</a:pP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public </a:t>
            </a:r>
            <a:r>
              <a:rPr dirty="0" sz="2000" spc="-15" b="1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void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main(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2000" spc="-5" b="1">
                <a:latin typeface="Calibri"/>
                <a:cs typeface="Calibri"/>
              </a:rPr>
              <a:t>[] </a:t>
            </a:r>
            <a:r>
              <a:rPr dirty="0" sz="2000" spc="-5" b="1">
                <a:solidFill>
                  <a:srgbClr val="808080"/>
                </a:solidFill>
                <a:latin typeface="Calibri"/>
                <a:cs typeface="Calibri"/>
              </a:rPr>
              <a:t>args</a:t>
            </a:r>
            <a:r>
              <a:rPr dirty="0" sz="2000" spc="-5" b="1">
                <a:latin typeface="Calibri"/>
                <a:cs typeface="Calibri"/>
              </a:rPr>
              <a:t>) </a:t>
            </a: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throws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Exception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84150" marR="4311015">
              <a:lnSpc>
                <a:spcPct val="100000"/>
              </a:lnSpc>
            </a:pPr>
            <a:r>
              <a:rPr dirty="0" sz="2000" b="1">
                <a:solidFill>
                  <a:srgbClr val="008000"/>
                </a:solidFill>
                <a:latin typeface="Calibri"/>
                <a:cs typeface="Calibri"/>
              </a:rPr>
              <a:t>// Check 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command line </a:t>
            </a:r>
            <a:r>
              <a:rPr dirty="0" sz="2000" spc="-15" b="1">
                <a:solidFill>
                  <a:srgbClr val="008000"/>
                </a:solidFill>
                <a:latin typeface="Calibri"/>
                <a:cs typeface="Calibri"/>
              </a:rPr>
              <a:t>parameter 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usage </a:t>
            </a:r>
            <a:r>
              <a:rPr dirty="0" sz="2000" spc="-44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if </a:t>
            </a:r>
            <a:r>
              <a:rPr dirty="0" sz="2000" spc="-5" b="1">
                <a:latin typeface="Calibri"/>
                <a:cs typeface="Calibri"/>
              </a:rPr>
              <a:t>(args.length !=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4) </a:t>
            </a:r>
            <a:r>
              <a:rPr dirty="0" sz="2000" b="1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84150" marR="5080">
              <a:lnSpc>
                <a:spcPct val="100000"/>
              </a:lnSpc>
            </a:pPr>
            <a:r>
              <a:rPr dirty="0" sz="2000" spc="-10" b="1">
                <a:latin typeface="Calibri"/>
                <a:cs typeface="Calibri"/>
              </a:rPr>
              <a:t>System.out.println(</a:t>
            </a:r>
            <a:r>
              <a:rPr dirty="0" sz="2000" spc="-10" b="1">
                <a:solidFill>
                  <a:srgbClr val="A31515"/>
                </a:solidFill>
                <a:latin typeface="Calibri"/>
                <a:cs typeface="Calibri"/>
              </a:rPr>
              <a:t>"Usage:</a:t>
            </a:r>
            <a:r>
              <a:rPr dirty="0" sz="200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A31515"/>
                </a:solidFill>
                <a:latin typeface="Calibri"/>
                <a:cs typeface="Calibri"/>
              </a:rPr>
              <a:t>java</a:t>
            </a:r>
            <a:r>
              <a:rPr dirty="0" sz="2000" spc="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A31515"/>
                </a:solidFill>
                <a:latin typeface="Calibri"/>
                <a:cs typeface="Calibri"/>
              </a:rPr>
              <a:t>ReplaceText</a:t>
            </a:r>
            <a:r>
              <a:rPr dirty="0" sz="200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A31515"/>
                </a:solidFill>
                <a:latin typeface="Calibri"/>
                <a:cs typeface="Calibri"/>
              </a:rPr>
              <a:t>sourceFile</a:t>
            </a:r>
            <a:r>
              <a:rPr dirty="0" sz="2000" spc="1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A31515"/>
                </a:solidFill>
                <a:latin typeface="Calibri"/>
                <a:cs typeface="Calibri"/>
              </a:rPr>
              <a:t>targetFile</a:t>
            </a:r>
            <a:r>
              <a:rPr dirty="0" sz="2000" spc="1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A31515"/>
                </a:solidFill>
                <a:latin typeface="Calibri"/>
                <a:cs typeface="Calibri"/>
              </a:rPr>
              <a:t>oldStr</a:t>
            </a:r>
            <a:r>
              <a:rPr dirty="0" sz="2000" spc="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A31515"/>
                </a:solidFill>
                <a:latin typeface="Calibri"/>
                <a:cs typeface="Calibri"/>
              </a:rPr>
              <a:t>newStr"</a:t>
            </a:r>
            <a:r>
              <a:rPr dirty="0" sz="2000" spc="-5" b="1">
                <a:latin typeface="Calibri"/>
                <a:cs typeface="Calibri"/>
              </a:rPr>
              <a:t>); </a:t>
            </a:r>
            <a:r>
              <a:rPr dirty="0" sz="2000" spc="-434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System.exit(1);</a:t>
            </a:r>
            <a:endParaRPr sz="20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</a:pPr>
            <a:r>
              <a:rPr dirty="0" sz="2000" b="1">
                <a:solidFill>
                  <a:srgbClr val="008000"/>
                </a:solidFill>
                <a:latin typeface="Calibri"/>
                <a:cs typeface="Calibri"/>
              </a:rPr>
              <a:t>//</a:t>
            </a:r>
            <a:r>
              <a:rPr dirty="0" sz="20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8000"/>
                </a:solidFill>
                <a:latin typeface="Calibri"/>
                <a:cs typeface="Calibri"/>
              </a:rPr>
              <a:t>Check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 if </a:t>
            </a:r>
            <a:r>
              <a:rPr dirty="0" sz="2000" spc="-10" b="1">
                <a:solidFill>
                  <a:srgbClr val="008000"/>
                </a:solidFill>
                <a:latin typeface="Calibri"/>
                <a:cs typeface="Calibri"/>
              </a:rPr>
              <a:t>source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 file</a:t>
            </a:r>
            <a:r>
              <a:rPr dirty="0" sz="20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008000"/>
                </a:solidFill>
                <a:latin typeface="Calibri"/>
                <a:cs typeface="Calibri"/>
              </a:rPr>
              <a:t>exists</a:t>
            </a:r>
            <a:endParaRPr sz="2000">
              <a:latin typeface="Calibri"/>
              <a:cs typeface="Calibri"/>
            </a:endParaRPr>
          </a:p>
          <a:p>
            <a:pPr marL="184150" marR="5036185">
              <a:lnSpc>
                <a:spcPct val="100000"/>
              </a:lnSpc>
            </a:pP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File </a:t>
            </a:r>
            <a:r>
              <a:rPr dirty="0" sz="2000" spc="-5" b="1">
                <a:latin typeface="Calibri"/>
                <a:cs typeface="Calibri"/>
              </a:rPr>
              <a:t>sourceFile </a:t>
            </a:r>
            <a:r>
              <a:rPr dirty="0" sz="2000" b="1">
                <a:latin typeface="Calibri"/>
                <a:cs typeface="Calibri"/>
              </a:rPr>
              <a:t>= 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new </a:t>
            </a:r>
            <a:r>
              <a:rPr dirty="0" sz="2000" spc="-5" b="1">
                <a:latin typeface="Calibri"/>
                <a:cs typeface="Calibri"/>
              </a:rPr>
              <a:t>File(args[0]); </a:t>
            </a:r>
            <a:r>
              <a:rPr dirty="0" sz="2000" spc="-440" b="1"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if </a:t>
            </a:r>
            <a:r>
              <a:rPr dirty="0" sz="2000" spc="-5" b="1">
                <a:latin typeface="Calibri"/>
                <a:cs typeface="Calibri"/>
              </a:rPr>
              <a:t>(!sourceFile.exists())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355600" marR="1898650">
              <a:lnSpc>
                <a:spcPct val="100000"/>
              </a:lnSpc>
            </a:pPr>
            <a:r>
              <a:rPr dirty="0" sz="2000" spc="-10" b="1">
                <a:latin typeface="Calibri"/>
                <a:cs typeface="Calibri"/>
              </a:rPr>
              <a:t>System.out.println(</a:t>
            </a:r>
            <a:r>
              <a:rPr dirty="0" sz="2000" spc="-10" b="1">
                <a:solidFill>
                  <a:srgbClr val="A31515"/>
                </a:solidFill>
                <a:latin typeface="Calibri"/>
                <a:cs typeface="Calibri"/>
              </a:rPr>
              <a:t>"Source</a:t>
            </a:r>
            <a:r>
              <a:rPr dirty="0" sz="200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A31515"/>
                </a:solidFill>
                <a:latin typeface="Calibri"/>
                <a:cs typeface="Calibri"/>
              </a:rPr>
              <a:t>file</a:t>
            </a:r>
            <a:r>
              <a:rPr dirty="0" sz="2000" b="1">
                <a:solidFill>
                  <a:srgbClr val="A31515"/>
                </a:solidFill>
                <a:latin typeface="Calibri"/>
                <a:cs typeface="Calibri"/>
              </a:rPr>
              <a:t> " </a:t>
            </a:r>
            <a:r>
              <a:rPr dirty="0" sz="2000" b="1">
                <a:latin typeface="Calibri"/>
                <a:cs typeface="Calibri"/>
              </a:rPr>
              <a:t>+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args[0] </a:t>
            </a:r>
            <a:r>
              <a:rPr dirty="0" sz="2000" b="1">
                <a:latin typeface="Calibri"/>
                <a:cs typeface="Calibri"/>
              </a:rPr>
              <a:t>+ </a:t>
            </a:r>
            <a:r>
              <a:rPr dirty="0" sz="20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000" spc="-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A31515"/>
                </a:solidFill>
                <a:latin typeface="Calibri"/>
                <a:cs typeface="Calibri"/>
              </a:rPr>
              <a:t>does </a:t>
            </a:r>
            <a:r>
              <a:rPr dirty="0" sz="2000" spc="-5" b="1">
                <a:solidFill>
                  <a:srgbClr val="A31515"/>
                </a:solidFill>
                <a:latin typeface="Calibri"/>
                <a:cs typeface="Calibri"/>
              </a:rPr>
              <a:t>not</a:t>
            </a:r>
            <a:r>
              <a:rPr dirty="0" sz="2000" spc="-10" b="1">
                <a:solidFill>
                  <a:srgbClr val="A31515"/>
                </a:solidFill>
                <a:latin typeface="Calibri"/>
                <a:cs typeface="Calibri"/>
              </a:rPr>
              <a:t> exist"</a:t>
            </a:r>
            <a:r>
              <a:rPr dirty="0" sz="2000" spc="-10" b="1">
                <a:latin typeface="Calibri"/>
                <a:cs typeface="Calibri"/>
              </a:rPr>
              <a:t>); </a:t>
            </a:r>
            <a:r>
              <a:rPr dirty="0" sz="2000" spc="-434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System.exit(2);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2000" b="1">
                <a:solidFill>
                  <a:srgbClr val="008000"/>
                </a:solidFill>
                <a:latin typeface="Calibri"/>
                <a:cs typeface="Calibri"/>
              </a:rPr>
              <a:t>//</a:t>
            </a:r>
            <a:r>
              <a:rPr dirty="0" sz="20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008000"/>
                </a:solidFill>
                <a:latin typeface="Calibri"/>
                <a:cs typeface="Calibri"/>
              </a:rPr>
              <a:t>Check</a:t>
            </a:r>
            <a:r>
              <a:rPr dirty="0" sz="20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if</a:t>
            </a:r>
            <a:r>
              <a:rPr dirty="0" sz="20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008000"/>
                </a:solidFill>
                <a:latin typeface="Calibri"/>
                <a:cs typeface="Calibri"/>
              </a:rPr>
              <a:t>target </a:t>
            </a:r>
            <a:r>
              <a:rPr dirty="0" sz="2000" spc="-5" b="1">
                <a:solidFill>
                  <a:srgbClr val="008000"/>
                </a:solidFill>
                <a:latin typeface="Calibri"/>
                <a:cs typeface="Calibri"/>
              </a:rPr>
              <a:t>file</a:t>
            </a:r>
            <a:r>
              <a:rPr dirty="0" sz="20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008000"/>
                </a:solidFill>
                <a:latin typeface="Calibri"/>
                <a:cs typeface="Calibri"/>
              </a:rPr>
              <a:t>exists</a:t>
            </a:r>
            <a:endParaRPr sz="2000">
              <a:latin typeface="Calibri"/>
              <a:cs typeface="Calibri"/>
            </a:endParaRPr>
          </a:p>
          <a:p>
            <a:pPr marL="241300" marR="5045075">
              <a:lnSpc>
                <a:spcPct val="100000"/>
              </a:lnSpc>
            </a:pP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File </a:t>
            </a:r>
            <a:r>
              <a:rPr dirty="0" sz="2000" spc="-15" b="1">
                <a:latin typeface="Calibri"/>
                <a:cs typeface="Calibri"/>
              </a:rPr>
              <a:t>targetFile </a:t>
            </a:r>
            <a:r>
              <a:rPr dirty="0" sz="2000" b="1">
                <a:latin typeface="Calibri"/>
                <a:cs typeface="Calibri"/>
              </a:rPr>
              <a:t>= 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new </a:t>
            </a:r>
            <a:r>
              <a:rPr dirty="0" sz="2000" spc="-5" b="1">
                <a:latin typeface="Calibri"/>
                <a:cs typeface="Calibri"/>
              </a:rPr>
              <a:t>File(args[1]); </a:t>
            </a:r>
            <a:r>
              <a:rPr dirty="0" sz="2000" spc="-440" b="1"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if </a:t>
            </a:r>
            <a:r>
              <a:rPr dirty="0" sz="2000" spc="-10" b="1">
                <a:latin typeface="Calibri"/>
                <a:cs typeface="Calibri"/>
              </a:rPr>
              <a:t>(targetFile.exists()) </a:t>
            </a:r>
            <a:r>
              <a:rPr dirty="0" sz="2000" b="1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2000" spc="-15" b="1">
                <a:latin typeface="Calibri"/>
                <a:cs typeface="Calibri"/>
              </a:rPr>
              <a:t>System.out.println(</a:t>
            </a:r>
            <a:r>
              <a:rPr dirty="0" sz="2000" spc="-15" b="1">
                <a:solidFill>
                  <a:srgbClr val="A31515"/>
                </a:solidFill>
                <a:latin typeface="Calibri"/>
                <a:cs typeface="Calibri"/>
              </a:rPr>
              <a:t>"Target </a:t>
            </a:r>
            <a:r>
              <a:rPr dirty="0" sz="2000" spc="-5" b="1">
                <a:solidFill>
                  <a:srgbClr val="A31515"/>
                </a:solidFill>
                <a:latin typeface="Calibri"/>
                <a:cs typeface="Calibri"/>
              </a:rPr>
              <a:t>file </a:t>
            </a:r>
            <a:r>
              <a:rPr dirty="0" sz="20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000" spc="-1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+</a:t>
            </a:r>
            <a:r>
              <a:rPr dirty="0" sz="2000" spc="-5" b="1">
                <a:latin typeface="Calibri"/>
                <a:cs typeface="Calibri"/>
              </a:rPr>
              <a:t> args[1]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+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000" spc="-1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A31515"/>
                </a:solidFill>
                <a:latin typeface="Calibri"/>
                <a:cs typeface="Calibri"/>
              </a:rPr>
              <a:t>already </a:t>
            </a:r>
            <a:r>
              <a:rPr dirty="0" sz="2000" spc="-10" b="1">
                <a:solidFill>
                  <a:srgbClr val="A31515"/>
                </a:solidFill>
                <a:latin typeface="Calibri"/>
                <a:cs typeface="Calibri"/>
              </a:rPr>
              <a:t>exists"</a:t>
            </a:r>
            <a:r>
              <a:rPr dirty="0" sz="2000" spc="-10" b="1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620" y="6399276"/>
            <a:ext cx="15970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Calibri"/>
                <a:cs typeface="Calibri"/>
              </a:rPr>
              <a:t>System.exit(3);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" y="657859"/>
            <a:ext cx="4403725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 b="1">
                <a:solidFill>
                  <a:srgbClr val="0000FF"/>
                </a:solidFill>
                <a:latin typeface="Calibri"/>
                <a:cs typeface="Calibri"/>
              </a:rPr>
              <a:t>try</a:t>
            </a:r>
            <a:r>
              <a:rPr dirty="0" sz="2400" spc="-5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(</a:t>
            </a:r>
            <a:endParaRPr sz="2400">
              <a:latin typeface="Calibri"/>
              <a:cs typeface="Calibri"/>
            </a:endParaRPr>
          </a:p>
          <a:p>
            <a:pPr marL="422275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solidFill>
                  <a:srgbClr val="008000"/>
                </a:solidFill>
                <a:latin typeface="Calibri"/>
                <a:cs typeface="Calibri"/>
              </a:rPr>
              <a:t>//</a:t>
            </a:r>
            <a:r>
              <a:rPr dirty="0" sz="24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008000"/>
                </a:solidFill>
                <a:latin typeface="Calibri"/>
                <a:cs typeface="Calibri"/>
              </a:rPr>
              <a:t>Create</a:t>
            </a:r>
            <a:r>
              <a:rPr dirty="0" sz="24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Calibri"/>
                <a:cs typeface="Calibri"/>
              </a:rPr>
              <a:t>input</a:t>
            </a:r>
            <a:r>
              <a:rPr dirty="0" sz="24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Calibri"/>
                <a:cs typeface="Calibri"/>
              </a:rPr>
              <a:t>and</a:t>
            </a:r>
            <a:r>
              <a:rPr dirty="0" sz="24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Calibri"/>
                <a:cs typeface="Calibri"/>
              </a:rPr>
              <a:t>output</a:t>
            </a:r>
            <a:r>
              <a:rPr dirty="0" sz="2400" spc="-10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Calibri"/>
                <a:cs typeface="Calibri"/>
              </a:rPr>
              <a:t>files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82294" y="1420742"/>
            <a:ext cx="5223510" cy="3683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80"/>
              </a:lnSpc>
            </a:pP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Scanner</a:t>
            </a:r>
            <a:r>
              <a:rPr dirty="0" sz="2400" spc="-3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input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=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dirty="0" sz="2400" spc="-2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Scanner(sourceFile);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294" y="1789042"/>
            <a:ext cx="6176645" cy="3683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85"/>
              </a:lnSpc>
            </a:pPr>
            <a:r>
              <a:rPr dirty="0" sz="2400" spc="-15" b="1">
                <a:solidFill>
                  <a:srgbClr val="0000FF"/>
                </a:solidFill>
                <a:latin typeface="Calibri"/>
                <a:cs typeface="Calibri"/>
              </a:rPr>
              <a:t>PrintWriter</a:t>
            </a:r>
            <a:r>
              <a:rPr dirty="0" sz="2400" spc="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output</a:t>
            </a:r>
            <a:r>
              <a:rPr dirty="0" sz="2400" spc="1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=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dirty="0" sz="2400" spc="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PrintWriter(targetFile);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020" y="2117852"/>
            <a:ext cx="5801360" cy="3326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)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626745" marR="1684655" indent="-341630">
              <a:lnSpc>
                <a:spcPct val="100800"/>
              </a:lnSpc>
            </a:pP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while </a:t>
            </a:r>
            <a:r>
              <a:rPr dirty="0" sz="2400" spc="-5" b="1">
                <a:latin typeface="Calibri"/>
                <a:cs typeface="Calibri"/>
              </a:rPr>
              <a:t>(input.hasNext()) </a:t>
            </a:r>
            <a:r>
              <a:rPr dirty="0" sz="2400" b="1">
                <a:latin typeface="Calibri"/>
                <a:cs typeface="Calibri"/>
              </a:rPr>
              <a:t>{ 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2400" spc="-2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s1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=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input.nextLine();</a:t>
            </a:r>
            <a:endParaRPr sz="2400">
              <a:latin typeface="Calibri"/>
              <a:cs typeface="Calibri"/>
            </a:endParaRPr>
          </a:p>
          <a:p>
            <a:pPr marL="626745" marR="5080">
              <a:lnSpc>
                <a:spcPct val="100800"/>
              </a:lnSpc>
            </a:pPr>
            <a:r>
              <a:rPr dirty="0" sz="2400" spc="-5" b="1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2400" spc="1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s2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=</a:t>
            </a:r>
            <a:r>
              <a:rPr dirty="0" sz="2400" spc="1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s1.replaceAll(args[2],</a:t>
            </a:r>
            <a:r>
              <a:rPr dirty="0" sz="2400" spc="1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args[3]); </a:t>
            </a:r>
            <a:r>
              <a:rPr dirty="0" sz="2400" spc="-53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output.println(s2);</a:t>
            </a:r>
            <a:endParaRPr sz="2400">
              <a:latin typeface="Calibri"/>
              <a:cs typeface="Calibri"/>
            </a:endParaRPr>
          </a:p>
          <a:p>
            <a:pPr marL="353695">
              <a:lnSpc>
                <a:spcPts val="2785"/>
              </a:lnSpc>
            </a:pPr>
            <a:r>
              <a:rPr dirty="0" sz="240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21717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b="1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5134" y="144780"/>
            <a:ext cx="62344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5"/>
              <a:t>Reading </a:t>
            </a:r>
            <a:r>
              <a:rPr dirty="0" sz="4400" spc="-30"/>
              <a:t>Data</a:t>
            </a:r>
            <a:r>
              <a:rPr dirty="0" sz="4400" spc="-5"/>
              <a:t> </a:t>
            </a:r>
            <a:r>
              <a:rPr dirty="0" sz="4400" spc="-25"/>
              <a:t>from</a:t>
            </a:r>
            <a:r>
              <a:rPr dirty="0" sz="4400" spc="-20"/>
              <a:t> </a:t>
            </a:r>
            <a:r>
              <a:rPr dirty="0" sz="4400"/>
              <a:t>the</a:t>
            </a:r>
            <a:r>
              <a:rPr dirty="0" sz="4400" spc="-10"/>
              <a:t> </a:t>
            </a:r>
            <a:r>
              <a:rPr dirty="0" sz="4400" spc="-55"/>
              <a:t>Web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7340" y="1176020"/>
            <a:ext cx="8315325" cy="900430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241300" marR="5080" indent="-228600">
              <a:lnSpc>
                <a:spcPts val="3290"/>
              </a:lnSpc>
              <a:spcBef>
                <a:spcPts val="46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000" spc="-10">
                <a:latin typeface="Calibri"/>
                <a:cs typeface="Calibri"/>
              </a:rPr>
              <a:t>Just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30">
                <a:latin typeface="Calibri"/>
                <a:cs typeface="Calibri"/>
              </a:rPr>
              <a:t>like</a:t>
            </a:r>
            <a:r>
              <a:rPr dirty="0" sz="3000" spc="-10">
                <a:latin typeface="Calibri"/>
                <a:cs typeface="Calibri"/>
              </a:rPr>
              <a:t> you</a:t>
            </a:r>
            <a:r>
              <a:rPr dirty="0" sz="3000" spc="-15">
                <a:latin typeface="Calibri"/>
                <a:cs typeface="Calibri"/>
              </a:rPr>
              <a:t> can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read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data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from</a:t>
            </a:r>
            <a:r>
              <a:rPr dirty="0" sz="3000">
                <a:latin typeface="Calibri"/>
                <a:cs typeface="Calibri"/>
              </a:rPr>
              <a:t> a</a:t>
            </a:r>
            <a:r>
              <a:rPr dirty="0" sz="3000" spc="-5">
                <a:latin typeface="Calibri"/>
                <a:cs typeface="Calibri"/>
              </a:rPr>
              <a:t> file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on</a:t>
            </a:r>
            <a:r>
              <a:rPr dirty="0" sz="3000" spc="-10">
                <a:latin typeface="Calibri"/>
                <a:cs typeface="Calibri"/>
              </a:rPr>
              <a:t> your 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40">
                <a:latin typeface="Calibri"/>
                <a:cs typeface="Calibri"/>
              </a:rPr>
              <a:t>computer,</a:t>
            </a:r>
            <a:r>
              <a:rPr dirty="0" sz="3000" spc="-10">
                <a:latin typeface="Calibri"/>
                <a:cs typeface="Calibri"/>
              </a:rPr>
              <a:t> you </a:t>
            </a:r>
            <a:r>
              <a:rPr dirty="0" sz="3000" spc="-15">
                <a:latin typeface="Calibri"/>
                <a:cs typeface="Calibri"/>
              </a:rPr>
              <a:t>can read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data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from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a</a:t>
            </a:r>
            <a:r>
              <a:rPr dirty="0" sz="3000" spc="-5">
                <a:latin typeface="Calibri"/>
                <a:cs typeface="Calibri"/>
              </a:rPr>
              <a:t> file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on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the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35">
                <a:latin typeface="Calibri"/>
                <a:cs typeface="Calibri"/>
              </a:rPr>
              <a:t>Web.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145" y="3104169"/>
            <a:ext cx="8031788" cy="247846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6" name="object 6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76</a:t>
            </a:fld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5134" y="144780"/>
            <a:ext cx="62344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5"/>
              <a:t>Reading </a:t>
            </a:r>
            <a:r>
              <a:rPr dirty="0" sz="4400" spc="-30"/>
              <a:t>Data</a:t>
            </a:r>
            <a:r>
              <a:rPr dirty="0" sz="4400" spc="-5"/>
              <a:t> </a:t>
            </a:r>
            <a:r>
              <a:rPr dirty="0" sz="4400" spc="-25"/>
              <a:t>from</a:t>
            </a:r>
            <a:r>
              <a:rPr dirty="0" sz="4400" spc="-20"/>
              <a:t> </a:t>
            </a:r>
            <a:r>
              <a:rPr dirty="0" sz="4400"/>
              <a:t>the</a:t>
            </a:r>
            <a:r>
              <a:rPr dirty="0" sz="4400" spc="-10"/>
              <a:t> </a:t>
            </a:r>
            <a:r>
              <a:rPr dirty="0" sz="4400" spc="-55"/>
              <a:t>Web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20040" y="1176019"/>
            <a:ext cx="7626984" cy="431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250"/>
              </a:lnSpc>
            </a:pPr>
            <a:r>
              <a:rPr dirty="0" sz="2800">
                <a:latin typeface="Calibri"/>
                <a:cs typeface="Calibri"/>
              </a:rPr>
              <a:t>URL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url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new</a:t>
            </a:r>
            <a:r>
              <a:rPr dirty="0" sz="2800" spc="-10" b="1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URL(</a:t>
            </a:r>
            <a:r>
              <a:rPr dirty="0" sz="2800" spc="-10" b="1">
                <a:latin typeface="Calibri"/>
                <a:cs typeface="Calibri"/>
              </a:rPr>
              <a:t>"</a:t>
            </a:r>
            <a:r>
              <a:rPr dirty="0" sz="2800" spc="-10" b="1">
                <a:latin typeface="Calibri"/>
                <a:cs typeface="Calibri"/>
                <a:hlinkClick r:id="rId2"/>
              </a:rPr>
              <a:t>www.google.com/index.html</a:t>
            </a:r>
            <a:r>
              <a:rPr dirty="0" sz="2800" spc="-10" b="1">
                <a:latin typeface="Calibri"/>
                <a:cs typeface="Calibri"/>
              </a:rPr>
              <a:t>"</a:t>
            </a:r>
            <a:r>
              <a:rPr dirty="0" sz="2800" spc="-10">
                <a:latin typeface="Calibri"/>
                <a:cs typeface="Calibri"/>
              </a:rPr>
              <a:t>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091435"/>
            <a:ext cx="8441055" cy="147955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12700" marR="5080">
              <a:lnSpc>
                <a:spcPct val="80200"/>
              </a:lnSpc>
              <a:spcBef>
                <a:spcPts val="765"/>
              </a:spcBef>
            </a:pPr>
            <a:r>
              <a:rPr dirty="0" sz="2800" spc="-10">
                <a:latin typeface="Calibri"/>
                <a:cs typeface="Calibri"/>
              </a:rPr>
              <a:t>After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URL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object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created,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you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use</a:t>
            </a:r>
            <a:r>
              <a:rPr dirty="0" sz="2800" spc="-5">
                <a:latin typeface="Calibri"/>
                <a:cs typeface="Calibri"/>
              </a:rPr>
              <a:t> the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openStream()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method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defined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URL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class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open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input </a:t>
            </a:r>
            <a:r>
              <a:rPr dirty="0" sz="2800" spc="-15">
                <a:latin typeface="Calibri"/>
                <a:cs typeface="Calibri"/>
              </a:rPr>
              <a:t>stream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>
                <a:latin typeface="Calibri"/>
                <a:cs typeface="Calibri"/>
              </a:rPr>
              <a:t> use</a:t>
            </a:r>
            <a:r>
              <a:rPr dirty="0" sz="2800" spc="-5">
                <a:latin typeface="Calibri"/>
                <a:cs typeface="Calibri"/>
              </a:rPr>
              <a:t> this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stream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create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 b="1">
                <a:latin typeface="Calibri"/>
                <a:cs typeface="Calibri"/>
              </a:rPr>
              <a:t>Scanner 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object as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follows: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040" y="4071620"/>
            <a:ext cx="7001509" cy="431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250"/>
              </a:lnSpc>
            </a:pPr>
            <a:r>
              <a:rPr dirty="0" sz="2800" spc="-5">
                <a:latin typeface="Calibri"/>
                <a:cs typeface="Calibri"/>
              </a:rPr>
              <a:t>Scanner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input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new</a:t>
            </a:r>
            <a:r>
              <a:rPr dirty="0" sz="2800" spc="-15" b="1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Scanner(url.openStream());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7" name="object 7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76</a:t>
            </a:fld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0400" y="6420611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79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0179" y="489203"/>
            <a:ext cx="4132579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85598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import</a:t>
            </a:r>
            <a:r>
              <a:rPr dirty="0" sz="2000" spc="44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java.util.Scanner; 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class </a:t>
            </a:r>
            <a:r>
              <a:rPr dirty="0" sz="2000" spc="-10" b="1">
                <a:solidFill>
                  <a:srgbClr val="2B91AF"/>
                </a:solidFill>
                <a:latin typeface="Calibri"/>
                <a:cs typeface="Calibri"/>
              </a:rPr>
              <a:t>ReadFileFromURL</a:t>
            </a:r>
            <a:r>
              <a:rPr dirty="0" sz="2000" spc="-5" b="1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 void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main(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2000" spc="-5" b="1">
                <a:latin typeface="Calibri"/>
                <a:cs typeface="Calibri"/>
              </a:rPr>
              <a:t>[]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808080"/>
                </a:solidFill>
                <a:latin typeface="Calibri"/>
                <a:cs typeface="Calibri"/>
              </a:rPr>
              <a:t>args</a:t>
            </a:r>
            <a:r>
              <a:rPr dirty="0" sz="2000" spc="-5" b="1">
                <a:latin typeface="Calibri"/>
                <a:cs typeface="Calibri"/>
              </a:rPr>
              <a:t>){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7380" y="1403603"/>
            <a:ext cx="35820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Calibri"/>
                <a:cs typeface="Calibri"/>
              </a:rPr>
              <a:t>System.out.print(</a:t>
            </a:r>
            <a:r>
              <a:rPr dirty="0" sz="2000" spc="-10" b="1">
                <a:solidFill>
                  <a:srgbClr val="A31515"/>
                </a:solidFill>
                <a:latin typeface="Calibri"/>
                <a:cs typeface="Calibri"/>
              </a:rPr>
              <a:t>"Enter</a:t>
            </a:r>
            <a:r>
              <a:rPr dirty="0" sz="2000" spc="-2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A31515"/>
                </a:solidFill>
                <a:latin typeface="Calibri"/>
                <a:cs typeface="Calibri"/>
              </a:rPr>
              <a:t>a</a:t>
            </a:r>
            <a:r>
              <a:rPr dirty="0" sz="2000" spc="-2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A31515"/>
                </a:solidFill>
                <a:latin typeface="Calibri"/>
                <a:cs typeface="Calibri"/>
              </a:rPr>
              <a:t>URL:</a:t>
            </a:r>
            <a:r>
              <a:rPr dirty="0" sz="2000" spc="-2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000" b="1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080" y="1733943"/>
            <a:ext cx="5257800" cy="304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00"/>
              </a:lnSpc>
            </a:pP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2000" spc="1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URLString</a:t>
            </a:r>
            <a:r>
              <a:rPr dirty="0" sz="2000" spc="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=</a:t>
            </a:r>
            <a:r>
              <a:rPr dirty="0" sz="2000" spc="15" b="1"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dirty="0" sz="2000" spc="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Scanner(System.in).next();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7380" y="2013203"/>
            <a:ext cx="4699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try</a:t>
            </a:r>
            <a:r>
              <a:rPr dirty="0" sz="2000" spc="-8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2980" y="2343543"/>
            <a:ext cx="5033645" cy="304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00"/>
              </a:lnSpc>
            </a:pP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java</a:t>
            </a:r>
            <a:r>
              <a:rPr dirty="0" sz="2000" spc="-10" b="1">
                <a:latin typeface="Calibri"/>
                <a:cs typeface="Calibri"/>
              </a:rPr>
              <a:t>.</a:t>
            </a: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net</a:t>
            </a:r>
            <a:r>
              <a:rPr dirty="0" sz="2000" spc="-10" b="1">
                <a:latin typeface="Calibri"/>
                <a:cs typeface="Calibri"/>
              </a:rPr>
              <a:t>.</a:t>
            </a: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URL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url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=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new </a:t>
            </a:r>
            <a:r>
              <a:rPr dirty="0" sz="2000" spc="-10" b="1">
                <a:latin typeface="Calibri"/>
                <a:cs typeface="Calibri"/>
              </a:rPr>
              <a:t>java.net.URL(URLString);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0280" y="2622803"/>
            <a:ext cx="14052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2000" spc="-3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count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=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0;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2980" y="2953143"/>
            <a:ext cx="5104765" cy="304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00"/>
              </a:lnSpc>
            </a:pP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Scanner</a:t>
            </a:r>
            <a:r>
              <a:rPr dirty="0" sz="2000" spc="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input</a:t>
            </a:r>
            <a:r>
              <a:rPr dirty="0" sz="2000" b="1">
                <a:latin typeface="Calibri"/>
                <a:cs typeface="Calibri"/>
              </a:rPr>
              <a:t> =</a:t>
            </a:r>
            <a:r>
              <a:rPr dirty="0" sz="2000" spc="10" b="1"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dirty="0" sz="200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Scanner(url.openStream());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0280" y="3232403"/>
            <a:ext cx="6534150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while</a:t>
            </a:r>
            <a:r>
              <a:rPr dirty="0" sz="2000" spc="-2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(input.hasNext())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298450" marR="3165475">
              <a:lnSpc>
                <a:spcPct val="100000"/>
              </a:lnSpc>
            </a:pP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String </a:t>
            </a:r>
            <a:r>
              <a:rPr dirty="0" sz="2000" spc="-5" b="1">
                <a:latin typeface="Calibri"/>
                <a:cs typeface="Calibri"/>
              </a:rPr>
              <a:t>line </a:t>
            </a:r>
            <a:r>
              <a:rPr dirty="0" sz="2000" b="1">
                <a:latin typeface="Calibri"/>
                <a:cs typeface="Calibri"/>
              </a:rPr>
              <a:t>= </a:t>
            </a:r>
            <a:r>
              <a:rPr dirty="0" sz="2000" spc="-5" b="1">
                <a:latin typeface="Calibri"/>
                <a:cs typeface="Calibri"/>
              </a:rPr>
              <a:t>input.nextLine(); </a:t>
            </a:r>
            <a:r>
              <a:rPr dirty="0" sz="2000" spc="-44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count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+= </a:t>
            </a:r>
            <a:r>
              <a:rPr dirty="0" sz="2000" spc="-5" b="1">
                <a:latin typeface="Calibri"/>
                <a:cs typeface="Calibri"/>
              </a:rPr>
              <a:t>line.length();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 b="1">
                <a:latin typeface="Calibri"/>
                <a:cs typeface="Calibri"/>
              </a:rPr>
              <a:t>System.out.println(</a:t>
            </a:r>
            <a:r>
              <a:rPr dirty="0" sz="2000" spc="-10" b="1">
                <a:solidFill>
                  <a:srgbClr val="A31515"/>
                </a:solidFill>
                <a:latin typeface="Calibri"/>
                <a:cs typeface="Calibri"/>
              </a:rPr>
              <a:t>"The</a:t>
            </a:r>
            <a:r>
              <a:rPr dirty="0" sz="200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A31515"/>
                </a:solidFill>
                <a:latin typeface="Calibri"/>
                <a:cs typeface="Calibri"/>
              </a:rPr>
              <a:t>file</a:t>
            </a:r>
            <a:r>
              <a:rPr dirty="0" sz="200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A31515"/>
                </a:solidFill>
                <a:latin typeface="Calibri"/>
                <a:cs typeface="Calibri"/>
              </a:rPr>
              <a:t>size</a:t>
            </a:r>
            <a:r>
              <a:rPr dirty="0" sz="2000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A31515"/>
                </a:solidFill>
                <a:latin typeface="Calibri"/>
                <a:cs typeface="Calibri"/>
              </a:rPr>
              <a:t>is</a:t>
            </a:r>
            <a:r>
              <a:rPr dirty="0" sz="2000" spc="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A31515"/>
                </a:solidFill>
                <a:latin typeface="Calibri"/>
                <a:cs typeface="Calibri"/>
              </a:rPr>
              <a:t>" </a:t>
            </a:r>
            <a:r>
              <a:rPr dirty="0" sz="2000" b="1">
                <a:latin typeface="Calibri"/>
                <a:cs typeface="Calibri"/>
              </a:rPr>
              <a:t>+ </a:t>
            </a:r>
            <a:r>
              <a:rPr dirty="0" sz="2000" spc="-10" b="1">
                <a:latin typeface="Calibri"/>
                <a:cs typeface="Calibri"/>
              </a:rPr>
              <a:t>count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+ </a:t>
            </a:r>
            <a:r>
              <a:rPr dirty="0" sz="2000" b="1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dirty="0" sz="2000" spc="-10" b="1">
                <a:solidFill>
                  <a:srgbClr val="A31515"/>
                </a:solidFill>
                <a:latin typeface="Calibri"/>
                <a:cs typeface="Calibri"/>
              </a:rPr>
              <a:t> characters"</a:t>
            </a:r>
            <a:r>
              <a:rPr dirty="0" sz="2000" spc="-10" b="1">
                <a:latin typeface="Calibri"/>
                <a:cs typeface="Calibri"/>
              </a:rPr>
              <a:t>); </a:t>
            </a:r>
            <a:r>
              <a:rPr dirty="0" sz="2000" b="1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7230" y="4477143"/>
            <a:ext cx="4766310" cy="304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00"/>
              </a:lnSpc>
            </a:pPr>
            <a:r>
              <a:rPr dirty="0" sz="2000" spc="-15" b="1">
                <a:solidFill>
                  <a:srgbClr val="0000FF"/>
                </a:solidFill>
                <a:latin typeface="Calibri"/>
                <a:cs typeface="Calibri"/>
              </a:rPr>
              <a:t>catch</a:t>
            </a:r>
            <a:r>
              <a:rPr dirty="0" sz="2000" spc="1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(</a:t>
            </a: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java.net.MalformedURLException</a:t>
            </a:r>
            <a:r>
              <a:rPr dirty="0" sz="2000" spc="2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808080"/>
                </a:solidFill>
                <a:latin typeface="Calibri"/>
                <a:cs typeface="Calibri"/>
              </a:rPr>
              <a:t>ex</a:t>
            </a:r>
            <a:r>
              <a:rPr dirty="0" sz="2000" spc="-10" b="1">
                <a:latin typeface="Calibri"/>
                <a:cs typeface="Calibri"/>
              </a:rPr>
              <a:t>)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2879" y="4781943"/>
            <a:ext cx="4532630" cy="304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800100">
              <a:lnSpc>
                <a:spcPts val="2300"/>
              </a:lnSpc>
            </a:pPr>
            <a:r>
              <a:rPr dirty="0" sz="2000" spc="-10" b="1">
                <a:latin typeface="Calibri"/>
                <a:cs typeface="Calibri"/>
              </a:rPr>
              <a:t>System.out.println(</a:t>
            </a:r>
            <a:r>
              <a:rPr dirty="0" sz="2000" spc="-10" b="1">
                <a:solidFill>
                  <a:srgbClr val="A31515"/>
                </a:solidFill>
                <a:latin typeface="Calibri"/>
                <a:cs typeface="Calibri"/>
              </a:rPr>
              <a:t>"Invalid</a:t>
            </a:r>
            <a:r>
              <a:rPr dirty="0" sz="2000" spc="-2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A31515"/>
                </a:solidFill>
                <a:latin typeface="Calibri"/>
                <a:cs typeface="Calibri"/>
              </a:rPr>
              <a:t>URL"</a:t>
            </a:r>
            <a:r>
              <a:rPr dirty="0" sz="2000" spc="-5" b="1">
                <a:latin typeface="Calibri"/>
                <a:cs typeface="Calibri"/>
              </a:rPr>
              <a:t>);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2879" y="5086743"/>
            <a:ext cx="3767454" cy="304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513715">
              <a:lnSpc>
                <a:spcPts val="2300"/>
              </a:lnSpc>
            </a:pPr>
            <a:r>
              <a:rPr dirty="0" sz="2000" spc="-15" b="1">
                <a:solidFill>
                  <a:srgbClr val="0000FF"/>
                </a:solidFill>
                <a:latin typeface="Calibri"/>
                <a:cs typeface="Calibri"/>
              </a:rPr>
              <a:t>catch</a:t>
            </a:r>
            <a:r>
              <a:rPr dirty="0" sz="2000" spc="-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(</a:t>
            </a:r>
            <a:r>
              <a:rPr dirty="0" sz="2000" spc="-10" b="1">
                <a:solidFill>
                  <a:srgbClr val="0000FF"/>
                </a:solidFill>
                <a:latin typeface="Calibri"/>
                <a:cs typeface="Calibri"/>
              </a:rPr>
              <a:t>java.io.IOException</a:t>
            </a:r>
            <a:r>
              <a:rPr dirty="0" sz="2000" spc="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808080"/>
                </a:solidFill>
                <a:latin typeface="Calibri"/>
                <a:cs typeface="Calibri"/>
              </a:rPr>
              <a:t>ex</a:t>
            </a:r>
            <a:r>
              <a:rPr dirty="0" sz="2000" spc="-10" b="1">
                <a:latin typeface="Calibri"/>
                <a:cs typeface="Calibri"/>
              </a:rPr>
              <a:t>)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2879" y="5391543"/>
            <a:ext cx="5528945" cy="3048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742950">
              <a:lnSpc>
                <a:spcPts val="2300"/>
              </a:lnSpc>
            </a:pPr>
            <a:r>
              <a:rPr dirty="0" sz="2000" spc="-10" b="1">
                <a:latin typeface="Calibri"/>
                <a:cs typeface="Calibri"/>
              </a:rPr>
              <a:t>System.out.println(</a:t>
            </a:r>
            <a:r>
              <a:rPr dirty="0" sz="2000" spc="-10" b="1">
                <a:solidFill>
                  <a:srgbClr val="A31515"/>
                </a:solidFill>
                <a:latin typeface="Calibri"/>
                <a:cs typeface="Calibri"/>
              </a:rPr>
              <a:t>"I/O Errors:</a:t>
            </a:r>
            <a:r>
              <a:rPr dirty="0" sz="2000" spc="-5" b="1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A31515"/>
                </a:solidFill>
                <a:latin typeface="Calibri"/>
                <a:cs typeface="Calibri"/>
              </a:rPr>
              <a:t>no such</a:t>
            </a:r>
            <a:r>
              <a:rPr dirty="0" sz="2000" spc="-5" b="1">
                <a:solidFill>
                  <a:srgbClr val="A31515"/>
                </a:solidFill>
                <a:latin typeface="Calibri"/>
                <a:cs typeface="Calibri"/>
              </a:rPr>
              <a:t> file"</a:t>
            </a:r>
            <a:r>
              <a:rPr dirty="0" sz="2000" spc="-5" b="1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5930" y="5670803"/>
            <a:ext cx="34163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0179" y="6280403"/>
            <a:ext cx="1130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8138" y="307847"/>
            <a:ext cx="286829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Exception</a:t>
            </a:r>
            <a:r>
              <a:rPr dirty="0" spc="-80"/>
              <a:t> </a:t>
            </a:r>
            <a:r>
              <a:rPr dirty="0" spc="-45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63993" y="4379027"/>
            <a:ext cx="1348105" cy="300355"/>
          </a:xfrm>
          <a:prstGeom prst="rect">
            <a:avLst/>
          </a:prstGeom>
          <a:ln w="10425">
            <a:solidFill>
              <a:srgbClr val="000000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227329">
              <a:lnSpc>
                <a:spcPct val="100000"/>
              </a:lnSpc>
              <a:spcBef>
                <a:spcPts val="130"/>
              </a:spcBef>
            </a:pPr>
            <a:r>
              <a:rPr dirty="0" sz="1300">
                <a:latin typeface="Times New Roman"/>
                <a:cs typeface="Times New Roman"/>
              </a:rPr>
              <a:t>LinkageError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8163" y="4991111"/>
            <a:ext cx="749300" cy="300355"/>
          </a:xfrm>
          <a:prstGeom prst="rect">
            <a:avLst/>
          </a:prstGeom>
          <a:ln w="10423">
            <a:solidFill>
              <a:srgbClr val="00000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20066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latin typeface="Times New Roman"/>
                <a:cs typeface="Times New Roman"/>
              </a:rPr>
              <a:t>Error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9213" y="3628260"/>
            <a:ext cx="749300" cy="300355"/>
          </a:xfrm>
          <a:prstGeom prst="rect">
            <a:avLst/>
          </a:prstGeom>
          <a:ln w="10423">
            <a:solidFill>
              <a:srgbClr val="000000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30"/>
              </a:spcBef>
            </a:pPr>
            <a:r>
              <a:rPr dirty="0" sz="1300">
                <a:latin typeface="Times New Roman"/>
                <a:cs typeface="Times New Roman"/>
              </a:rPr>
              <a:t>Throwable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83751" y="1429137"/>
            <a:ext cx="1797050" cy="901065"/>
          </a:xfrm>
          <a:custGeom>
            <a:avLst/>
            <a:gdLst/>
            <a:ahLst/>
            <a:cxnLst/>
            <a:rect l="l" t="t" r="r" b="b"/>
            <a:pathLst>
              <a:path w="1797050" h="901064">
                <a:moveTo>
                  <a:pt x="0" y="300306"/>
                </a:moveTo>
                <a:lnTo>
                  <a:pt x="1796868" y="300306"/>
                </a:lnTo>
                <a:lnTo>
                  <a:pt x="1796868" y="0"/>
                </a:lnTo>
                <a:lnTo>
                  <a:pt x="0" y="0"/>
                </a:lnTo>
                <a:lnTo>
                  <a:pt x="0" y="300306"/>
                </a:lnTo>
                <a:close/>
              </a:path>
              <a:path w="1797050" h="901064">
                <a:moveTo>
                  <a:pt x="0" y="900920"/>
                </a:moveTo>
                <a:lnTo>
                  <a:pt x="1347651" y="900920"/>
                </a:lnTo>
                <a:lnTo>
                  <a:pt x="1347651" y="600613"/>
                </a:lnTo>
                <a:lnTo>
                  <a:pt x="0" y="600613"/>
                </a:lnTo>
                <a:lnTo>
                  <a:pt x="0" y="900920"/>
                </a:lnTo>
                <a:close/>
              </a:path>
            </a:pathLst>
          </a:custGeom>
          <a:ln w="104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63993" y="4979641"/>
            <a:ext cx="1497965" cy="300355"/>
          </a:xfrm>
          <a:prstGeom prst="rect">
            <a:avLst/>
          </a:prstGeom>
          <a:ln w="10426">
            <a:solidFill>
              <a:srgbClr val="000000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130"/>
              </a:spcBef>
            </a:pPr>
            <a:r>
              <a:rPr dirty="0" sz="1300">
                <a:latin typeface="Times New Roman"/>
                <a:cs typeface="Times New Roman"/>
              </a:rPr>
              <a:t>VirtualMachineError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8163" y="2427032"/>
            <a:ext cx="749300" cy="300355"/>
          </a:xfrm>
          <a:prstGeom prst="rect">
            <a:avLst/>
          </a:prstGeom>
          <a:ln w="10423">
            <a:solidFill>
              <a:srgbClr val="000000"/>
            </a:solidFill>
          </a:ln>
        </p:spPr>
        <p:txBody>
          <a:bodyPr wrap="square" lIns="0" tIns="15875" rIns="0" bIns="0" rtlCol="0" vert="horz">
            <a:spAutoFit/>
          </a:bodyPr>
          <a:lstStyle/>
          <a:p>
            <a:pPr marL="33020">
              <a:lnSpc>
                <a:spcPct val="100000"/>
              </a:lnSpc>
              <a:spcBef>
                <a:spcPts val="125"/>
              </a:spcBef>
            </a:pPr>
            <a:r>
              <a:rPr dirty="0" sz="1300">
                <a:latin typeface="Times New Roman"/>
                <a:cs typeface="Times New Roman"/>
              </a:rPr>
              <a:t>Exception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69193" y="2757578"/>
            <a:ext cx="1647189" cy="300355"/>
          </a:xfrm>
          <a:custGeom>
            <a:avLst/>
            <a:gdLst/>
            <a:ahLst/>
            <a:cxnLst/>
            <a:rect l="l" t="t" r="r" b="b"/>
            <a:pathLst>
              <a:path w="1647189" h="300355">
                <a:moveTo>
                  <a:pt x="0" y="300306"/>
                </a:moveTo>
                <a:lnTo>
                  <a:pt x="1647129" y="300306"/>
                </a:lnTo>
                <a:lnTo>
                  <a:pt x="1647129" y="0"/>
                </a:lnTo>
                <a:lnTo>
                  <a:pt x="0" y="0"/>
                </a:lnTo>
                <a:lnTo>
                  <a:pt x="0" y="300306"/>
                </a:lnTo>
                <a:close/>
              </a:path>
            </a:pathLst>
          </a:custGeom>
          <a:ln w="10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2010098" y="2569387"/>
            <a:ext cx="760095" cy="2577465"/>
            <a:chOff x="2010098" y="2569387"/>
            <a:chExt cx="760095" cy="2577465"/>
          </a:xfrm>
        </p:grpSpPr>
        <p:sp>
          <p:nvSpPr>
            <p:cNvPr id="11" name="object 11"/>
            <p:cNvSpPr/>
            <p:nvPr/>
          </p:nvSpPr>
          <p:spPr>
            <a:xfrm>
              <a:off x="2470245" y="5141264"/>
              <a:ext cx="299720" cy="0"/>
            </a:xfrm>
            <a:custGeom>
              <a:avLst/>
              <a:gdLst/>
              <a:ahLst/>
              <a:cxnLst/>
              <a:rect l="l" t="t" r="r" b="b"/>
              <a:pathLst>
                <a:path w="299719" h="0">
                  <a:moveTo>
                    <a:pt x="299478" y="0"/>
                  </a:moveTo>
                  <a:lnTo>
                    <a:pt x="0" y="0"/>
                  </a:lnTo>
                </a:path>
              </a:pathLst>
            </a:custGeom>
            <a:ln w="1042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017908" y="2577186"/>
              <a:ext cx="461009" cy="2545715"/>
            </a:xfrm>
            <a:custGeom>
              <a:avLst/>
              <a:gdLst/>
              <a:ahLst/>
              <a:cxnLst/>
              <a:rect l="l" t="t" r="r" b="b"/>
              <a:pathLst>
                <a:path w="461010" h="2545715">
                  <a:moveTo>
                    <a:pt x="449217" y="0"/>
                  </a:moveTo>
                  <a:lnTo>
                    <a:pt x="460655" y="2545309"/>
                  </a:lnTo>
                </a:path>
                <a:path w="461010" h="2545715">
                  <a:moveTo>
                    <a:pt x="453376" y="1201227"/>
                  </a:moveTo>
                  <a:lnTo>
                    <a:pt x="149739" y="1201227"/>
                  </a:lnTo>
                </a:path>
                <a:path w="461010" h="2545715">
                  <a:moveTo>
                    <a:pt x="149739" y="1351380"/>
                  </a:moveTo>
                  <a:lnTo>
                    <a:pt x="0" y="1201227"/>
                  </a:lnTo>
                </a:path>
                <a:path w="461010" h="2545715">
                  <a:moveTo>
                    <a:pt x="149739" y="1051074"/>
                  </a:moveTo>
                  <a:lnTo>
                    <a:pt x="149739" y="1351380"/>
                  </a:lnTo>
                </a:path>
                <a:path w="461010" h="2545715">
                  <a:moveTo>
                    <a:pt x="153898" y="1051074"/>
                  </a:moveTo>
                  <a:lnTo>
                    <a:pt x="0" y="1201227"/>
                  </a:lnTo>
                </a:path>
              </a:pathLst>
            </a:custGeom>
            <a:ln w="1561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467125" y="2577186"/>
              <a:ext cx="299720" cy="0"/>
            </a:xfrm>
            <a:custGeom>
              <a:avLst/>
              <a:gdLst/>
              <a:ahLst/>
              <a:cxnLst/>
              <a:rect l="l" t="t" r="r" b="b"/>
              <a:pathLst>
                <a:path w="299719" h="0">
                  <a:moveTo>
                    <a:pt x="299478" y="0"/>
                  </a:moveTo>
                  <a:lnTo>
                    <a:pt x="0" y="0"/>
                  </a:lnTo>
                </a:path>
              </a:pathLst>
            </a:custGeom>
            <a:ln w="1042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454273" y="2758225"/>
            <a:ext cx="127381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latin typeface="Times New Roman"/>
                <a:cs typeface="Times New Roman"/>
              </a:rPr>
              <a:t>RuntimeException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301" y="3628260"/>
            <a:ext cx="749300" cy="300355"/>
          </a:xfrm>
          <a:prstGeom prst="rect">
            <a:avLst/>
          </a:prstGeom>
          <a:ln w="10423">
            <a:solidFill>
              <a:srgbClr val="000000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149225">
              <a:lnSpc>
                <a:spcPct val="100000"/>
              </a:lnSpc>
              <a:spcBef>
                <a:spcPts val="130"/>
              </a:spcBef>
            </a:pPr>
            <a:r>
              <a:rPr dirty="0" sz="1300">
                <a:latin typeface="Times New Roman"/>
                <a:cs typeface="Times New Roman"/>
              </a:rPr>
              <a:t>Object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19996" y="3628260"/>
            <a:ext cx="453390" cy="300355"/>
          </a:xfrm>
          <a:custGeom>
            <a:avLst/>
            <a:gdLst/>
            <a:ahLst/>
            <a:cxnLst/>
            <a:rect l="l" t="t" r="r" b="b"/>
            <a:pathLst>
              <a:path w="453390" h="300354">
                <a:moveTo>
                  <a:pt x="453376" y="150153"/>
                </a:moveTo>
                <a:lnTo>
                  <a:pt x="149739" y="150153"/>
                </a:lnTo>
              </a:path>
              <a:path w="453390" h="300354">
                <a:moveTo>
                  <a:pt x="149739" y="300306"/>
                </a:moveTo>
                <a:lnTo>
                  <a:pt x="0" y="150153"/>
                </a:lnTo>
              </a:path>
              <a:path w="453390" h="300354">
                <a:moveTo>
                  <a:pt x="149739" y="0"/>
                </a:moveTo>
                <a:lnTo>
                  <a:pt x="149739" y="300306"/>
                </a:lnTo>
              </a:path>
              <a:path w="453390" h="300354">
                <a:moveTo>
                  <a:pt x="153898" y="0"/>
                </a:moveTo>
                <a:lnTo>
                  <a:pt x="0" y="150153"/>
                </a:lnTo>
              </a:path>
            </a:pathLst>
          </a:custGeom>
          <a:ln w="1561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3507361" y="1581781"/>
            <a:ext cx="4667250" cy="1913889"/>
            <a:chOff x="3507361" y="1581781"/>
            <a:chExt cx="4667250" cy="1913889"/>
          </a:xfrm>
        </p:grpSpPr>
        <p:sp>
          <p:nvSpPr>
            <p:cNvPr id="18" name="object 18"/>
            <p:cNvSpPr/>
            <p:nvPr/>
          </p:nvSpPr>
          <p:spPr>
            <a:xfrm>
              <a:off x="6671256" y="1852487"/>
              <a:ext cx="1497965" cy="300355"/>
            </a:xfrm>
            <a:custGeom>
              <a:avLst/>
              <a:gdLst/>
              <a:ahLst/>
              <a:cxnLst/>
              <a:rect l="l" t="t" r="r" b="b"/>
              <a:pathLst>
                <a:path w="1497965" h="300355">
                  <a:moveTo>
                    <a:pt x="0" y="300306"/>
                  </a:moveTo>
                  <a:lnTo>
                    <a:pt x="1497390" y="300306"/>
                  </a:lnTo>
                  <a:lnTo>
                    <a:pt x="1497390" y="0"/>
                  </a:lnTo>
                  <a:lnTo>
                    <a:pt x="0" y="0"/>
                  </a:lnTo>
                  <a:lnTo>
                    <a:pt x="0" y="300306"/>
                  </a:lnTo>
                  <a:close/>
                </a:path>
              </a:pathLst>
            </a:custGeom>
            <a:ln w="10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515298" y="1589718"/>
              <a:ext cx="453390" cy="1898014"/>
            </a:xfrm>
            <a:custGeom>
              <a:avLst/>
              <a:gdLst/>
              <a:ahLst/>
              <a:cxnLst/>
              <a:rect l="l" t="t" r="r" b="b"/>
              <a:pathLst>
                <a:path w="453389" h="1898014">
                  <a:moveTo>
                    <a:pt x="448177" y="0"/>
                  </a:moveTo>
                  <a:lnTo>
                    <a:pt x="448177" y="1897772"/>
                  </a:lnTo>
                </a:path>
                <a:path w="453389" h="1898014">
                  <a:moveTo>
                    <a:pt x="453376" y="987467"/>
                  </a:moveTo>
                  <a:lnTo>
                    <a:pt x="149739" y="987467"/>
                  </a:lnTo>
                </a:path>
                <a:path w="453389" h="1898014">
                  <a:moveTo>
                    <a:pt x="149739" y="1137620"/>
                  </a:moveTo>
                  <a:lnTo>
                    <a:pt x="0" y="987467"/>
                  </a:lnTo>
                </a:path>
                <a:path w="453389" h="1898014">
                  <a:moveTo>
                    <a:pt x="149739" y="837313"/>
                  </a:moveTo>
                  <a:lnTo>
                    <a:pt x="149739" y="1137620"/>
                  </a:lnTo>
                </a:path>
                <a:path w="453389" h="1898014">
                  <a:moveTo>
                    <a:pt x="153898" y="837313"/>
                  </a:moveTo>
                  <a:lnTo>
                    <a:pt x="0" y="987467"/>
                  </a:lnTo>
                </a:path>
              </a:pathLst>
            </a:custGeom>
            <a:ln w="1561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314517" y="1428950"/>
            <a:ext cx="3816985" cy="8280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latin typeface="Times New Roman"/>
                <a:cs typeface="Times New Roman"/>
              </a:rPr>
              <a:t>ClassNotFoundException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2408555">
              <a:lnSpc>
                <a:spcPts val="1480"/>
              </a:lnSpc>
            </a:pPr>
            <a:r>
              <a:rPr dirty="0" sz="1300">
                <a:latin typeface="Times New Roman"/>
                <a:cs typeface="Times New Roman"/>
              </a:rPr>
              <a:t>ArithmeticException</a:t>
            </a:r>
            <a:endParaRPr sz="1300">
              <a:latin typeface="Times New Roman"/>
              <a:cs typeface="Times New Roman"/>
            </a:endParaRPr>
          </a:p>
          <a:p>
            <a:pPr marL="217170">
              <a:lnSpc>
                <a:spcPts val="1480"/>
              </a:lnSpc>
            </a:pPr>
            <a:r>
              <a:rPr dirty="0" sz="1300">
                <a:latin typeface="Times New Roman"/>
                <a:cs typeface="Times New Roman"/>
              </a:rPr>
              <a:t>IOException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914624" y="1994703"/>
            <a:ext cx="2259965" cy="2219325"/>
            <a:chOff x="5914624" y="1994703"/>
            <a:chExt cx="2259965" cy="2219325"/>
          </a:xfrm>
        </p:grpSpPr>
        <p:sp>
          <p:nvSpPr>
            <p:cNvPr id="22" name="object 22"/>
            <p:cNvSpPr/>
            <p:nvPr/>
          </p:nvSpPr>
          <p:spPr>
            <a:xfrm>
              <a:off x="5922561" y="2002640"/>
              <a:ext cx="454659" cy="2203450"/>
            </a:xfrm>
            <a:custGeom>
              <a:avLst/>
              <a:gdLst/>
              <a:ahLst/>
              <a:cxnLst/>
              <a:rect l="l" t="t" r="r" b="b"/>
              <a:pathLst>
                <a:path w="454660" h="2203450">
                  <a:moveTo>
                    <a:pt x="449217" y="0"/>
                  </a:moveTo>
                  <a:lnTo>
                    <a:pt x="454416" y="2203293"/>
                  </a:lnTo>
                </a:path>
                <a:path w="454660" h="2203450">
                  <a:moveTo>
                    <a:pt x="453376" y="900920"/>
                  </a:moveTo>
                  <a:lnTo>
                    <a:pt x="149739" y="900920"/>
                  </a:lnTo>
                </a:path>
                <a:path w="454660" h="2203450">
                  <a:moveTo>
                    <a:pt x="149739" y="1051074"/>
                  </a:moveTo>
                  <a:lnTo>
                    <a:pt x="0" y="900920"/>
                  </a:lnTo>
                </a:path>
                <a:path w="454660" h="2203450">
                  <a:moveTo>
                    <a:pt x="149739" y="750767"/>
                  </a:moveTo>
                  <a:lnTo>
                    <a:pt x="149739" y="1051074"/>
                  </a:lnTo>
                </a:path>
                <a:path w="454660" h="2203450">
                  <a:moveTo>
                    <a:pt x="153898" y="750767"/>
                  </a:moveTo>
                  <a:lnTo>
                    <a:pt x="0" y="900920"/>
                  </a:lnTo>
                </a:path>
              </a:pathLst>
            </a:custGeom>
            <a:ln w="1561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671256" y="2453100"/>
              <a:ext cx="1497965" cy="300355"/>
            </a:xfrm>
            <a:custGeom>
              <a:avLst/>
              <a:gdLst/>
              <a:ahLst/>
              <a:cxnLst/>
              <a:rect l="l" t="t" r="r" b="b"/>
              <a:pathLst>
                <a:path w="1497965" h="300355">
                  <a:moveTo>
                    <a:pt x="0" y="300306"/>
                  </a:moveTo>
                  <a:lnTo>
                    <a:pt x="1497390" y="300306"/>
                  </a:lnTo>
                  <a:lnTo>
                    <a:pt x="1497390" y="0"/>
                  </a:lnTo>
                  <a:lnTo>
                    <a:pt x="0" y="0"/>
                  </a:lnTo>
                  <a:lnTo>
                    <a:pt x="0" y="300306"/>
                  </a:lnTo>
                  <a:close/>
                </a:path>
              </a:pathLst>
            </a:custGeom>
            <a:ln w="10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3510608" y="4521381"/>
            <a:ext cx="753745" cy="1207770"/>
            <a:chOff x="3510608" y="4521381"/>
            <a:chExt cx="753745" cy="1207770"/>
          </a:xfrm>
        </p:grpSpPr>
        <p:sp>
          <p:nvSpPr>
            <p:cNvPr id="25" name="object 25"/>
            <p:cNvSpPr/>
            <p:nvPr/>
          </p:nvSpPr>
          <p:spPr>
            <a:xfrm>
              <a:off x="3518418" y="4529180"/>
              <a:ext cx="453390" cy="1191895"/>
            </a:xfrm>
            <a:custGeom>
              <a:avLst/>
              <a:gdLst/>
              <a:ahLst/>
              <a:cxnLst/>
              <a:rect l="l" t="t" r="r" b="b"/>
              <a:pathLst>
                <a:path w="453389" h="1191895">
                  <a:moveTo>
                    <a:pt x="446097" y="0"/>
                  </a:moveTo>
                  <a:lnTo>
                    <a:pt x="445057" y="1191842"/>
                  </a:lnTo>
                </a:path>
                <a:path w="453389" h="1191895">
                  <a:moveTo>
                    <a:pt x="453376" y="612083"/>
                  </a:moveTo>
                  <a:lnTo>
                    <a:pt x="149739" y="612083"/>
                  </a:lnTo>
                </a:path>
                <a:path w="453389" h="1191895">
                  <a:moveTo>
                    <a:pt x="149739" y="762237"/>
                  </a:moveTo>
                  <a:lnTo>
                    <a:pt x="0" y="612083"/>
                  </a:lnTo>
                </a:path>
                <a:path w="453389" h="1191895">
                  <a:moveTo>
                    <a:pt x="149739" y="461930"/>
                  </a:moveTo>
                  <a:lnTo>
                    <a:pt x="149739" y="762237"/>
                  </a:lnTo>
                </a:path>
                <a:path w="453389" h="1191895">
                  <a:moveTo>
                    <a:pt x="153898" y="461930"/>
                  </a:moveTo>
                  <a:lnTo>
                    <a:pt x="0" y="612083"/>
                  </a:lnTo>
                </a:path>
              </a:pathLst>
            </a:custGeom>
            <a:ln w="1561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955157" y="4529180"/>
              <a:ext cx="309245" cy="1167130"/>
            </a:xfrm>
            <a:custGeom>
              <a:avLst/>
              <a:gdLst/>
              <a:ahLst/>
              <a:cxnLst/>
              <a:rect l="l" t="t" r="r" b="b"/>
              <a:pathLst>
                <a:path w="309245" h="1167129">
                  <a:moveTo>
                    <a:pt x="308836" y="0"/>
                  </a:moveTo>
                  <a:lnTo>
                    <a:pt x="9358" y="0"/>
                  </a:lnTo>
                </a:path>
                <a:path w="309245" h="1167129">
                  <a:moveTo>
                    <a:pt x="308836" y="600613"/>
                  </a:moveTo>
                  <a:lnTo>
                    <a:pt x="9358" y="600613"/>
                  </a:lnTo>
                </a:path>
                <a:path w="309245" h="1167129">
                  <a:moveTo>
                    <a:pt x="299478" y="1166817"/>
                  </a:moveTo>
                  <a:lnTo>
                    <a:pt x="0" y="1166817"/>
                  </a:lnTo>
                </a:path>
              </a:pathLst>
            </a:custGeom>
            <a:ln w="104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6683305" y="2452913"/>
            <a:ext cx="147574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latin typeface="Times New Roman"/>
                <a:cs typeface="Times New Roman"/>
              </a:rPr>
              <a:t>NullPointerException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671257" y="3053714"/>
            <a:ext cx="2246630" cy="300355"/>
          </a:xfrm>
          <a:custGeom>
            <a:avLst/>
            <a:gdLst/>
            <a:ahLst/>
            <a:cxnLst/>
            <a:rect l="l" t="t" r="r" b="b"/>
            <a:pathLst>
              <a:path w="2246629" h="300354">
                <a:moveTo>
                  <a:pt x="0" y="300306"/>
                </a:moveTo>
                <a:lnTo>
                  <a:pt x="2246085" y="300306"/>
                </a:lnTo>
                <a:lnTo>
                  <a:pt x="2246085" y="0"/>
                </a:lnTo>
                <a:lnTo>
                  <a:pt x="0" y="0"/>
                </a:lnTo>
                <a:lnTo>
                  <a:pt x="0" y="300306"/>
                </a:lnTo>
                <a:close/>
              </a:path>
            </a:pathLst>
          </a:custGeom>
          <a:ln w="104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788122" y="3053527"/>
            <a:ext cx="201168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latin typeface="Times New Roman"/>
                <a:cs typeface="Times New Roman"/>
              </a:rPr>
              <a:t>IndexOutOfBoundsException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964317" y="1573893"/>
            <a:ext cx="4791075" cy="2656205"/>
            <a:chOff x="3964317" y="1573893"/>
            <a:chExt cx="4791075" cy="2656205"/>
          </a:xfrm>
        </p:grpSpPr>
        <p:sp>
          <p:nvSpPr>
            <p:cNvPr id="31" name="object 31"/>
            <p:cNvSpPr/>
            <p:nvPr/>
          </p:nvSpPr>
          <p:spPr>
            <a:xfrm>
              <a:off x="3969715" y="1579291"/>
              <a:ext cx="2701925" cy="2645410"/>
            </a:xfrm>
            <a:custGeom>
              <a:avLst/>
              <a:gdLst/>
              <a:ahLst/>
              <a:cxnLst/>
              <a:rect l="l" t="t" r="r" b="b"/>
              <a:pathLst>
                <a:path w="2701925" h="2645410">
                  <a:moveTo>
                    <a:pt x="2701541" y="423349"/>
                  </a:moveTo>
                  <a:lnTo>
                    <a:pt x="2402063" y="423349"/>
                  </a:lnTo>
                </a:path>
                <a:path w="2701925" h="2645410">
                  <a:moveTo>
                    <a:pt x="2701541" y="1023963"/>
                  </a:moveTo>
                  <a:lnTo>
                    <a:pt x="2402063" y="1023963"/>
                  </a:lnTo>
                </a:path>
                <a:path w="2701925" h="2645410">
                  <a:moveTo>
                    <a:pt x="2701541" y="1624576"/>
                  </a:moveTo>
                  <a:lnTo>
                    <a:pt x="2402063" y="1624576"/>
                  </a:lnTo>
                </a:path>
                <a:path w="2701925" h="2645410">
                  <a:moveTo>
                    <a:pt x="299478" y="1929054"/>
                  </a:moveTo>
                  <a:lnTo>
                    <a:pt x="0" y="1929054"/>
                  </a:lnTo>
                </a:path>
                <a:path w="2701925" h="2645410">
                  <a:moveTo>
                    <a:pt x="2683864" y="2645411"/>
                  </a:moveTo>
                  <a:lnTo>
                    <a:pt x="2384386" y="2645411"/>
                  </a:lnTo>
                </a:path>
                <a:path w="2701925" h="2645410">
                  <a:moveTo>
                    <a:pt x="299478" y="1328440"/>
                  </a:moveTo>
                  <a:lnTo>
                    <a:pt x="0" y="1328440"/>
                  </a:lnTo>
                </a:path>
                <a:path w="2701925" h="2645410">
                  <a:moveTo>
                    <a:pt x="314036" y="600613"/>
                  </a:moveTo>
                  <a:lnTo>
                    <a:pt x="14557" y="600613"/>
                  </a:lnTo>
                </a:path>
                <a:path w="2701925" h="2645410">
                  <a:moveTo>
                    <a:pt x="314036" y="0"/>
                  </a:moveTo>
                  <a:lnTo>
                    <a:pt x="14557" y="0"/>
                  </a:lnTo>
                </a:path>
              </a:pathLst>
            </a:custGeom>
            <a:ln w="104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668137" y="3563610"/>
              <a:ext cx="2082164" cy="314960"/>
            </a:xfrm>
            <a:custGeom>
              <a:avLst/>
              <a:gdLst/>
              <a:ahLst/>
              <a:cxnLst/>
              <a:rect l="l" t="t" r="r" b="b"/>
              <a:pathLst>
                <a:path w="2082165" h="314960">
                  <a:moveTo>
                    <a:pt x="0" y="314905"/>
                  </a:moveTo>
                  <a:lnTo>
                    <a:pt x="2081788" y="314905"/>
                  </a:lnTo>
                  <a:lnTo>
                    <a:pt x="2081788" y="0"/>
                  </a:lnTo>
                  <a:lnTo>
                    <a:pt x="0" y="0"/>
                  </a:lnTo>
                  <a:lnTo>
                    <a:pt x="0" y="314905"/>
                  </a:lnTo>
                  <a:close/>
                </a:path>
              </a:pathLst>
            </a:custGeom>
            <a:ln w="10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4444291" y="3358839"/>
            <a:ext cx="129794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5">
                <a:latin typeface="Times New Roman"/>
                <a:cs typeface="Times New Roman"/>
              </a:rPr>
              <a:t>Many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more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classes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30548" y="4075154"/>
            <a:ext cx="129794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5">
                <a:latin typeface="Times New Roman"/>
                <a:cs typeface="Times New Roman"/>
              </a:rPr>
              <a:t>Many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more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classes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29317" y="5547159"/>
            <a:ext cx="129794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5">
                <a:latin typeface="Times New Roman"/>
                <a:cs typeface="Times New Roman"/>
              </a:rPr>
              <a:t>Many</a:t>
            </a:r>
            <a:r>
              <a:rPr dirty="0" sz="1300" spc="-5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more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classes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808088" y="3564674"/>
            <a:ext cx="180022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latin typeface="Times New Roman"/>
                <a:cs typeface="Times New Roman"/>
              </a:rPr>
              <a:t>IllegalArgumentException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368659" y="3728362"/>
            <a:ext cx="299720" cy="0"/>
          </a:xfrm>
          <a:custGeom>
            <a:avLst/>
            <a:gdLst/>
            <a:ahLst/>
            <a:cxnLst/>
            <a:rect l="l" t="t" r="r" b="b"/>
            <a:pathLst>
              <a:path w="299720" h="0">
                <a:moveTo>
                  <a:pt x="299478" y="0"/>
                </a:moveTo>
                <a:lnTo>
                  <a:pt x="0" y="0"/>
                </a:lnTo>
              </a:path>
            </a:pathLst>
          </a:custGeom>
          <a:ln w="1042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8" name="object 38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39" name="object 39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42" name="object 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0400" y="6420611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80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00811" y="299211"/>
            <a:ext cx="18434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5" b="0">
                <a:latin typeface="Calibri"/>
                <a:cs typeface="Calibri"/>
              </a:rPr>
              <a:t>M</a:t>
            </a:r>
            <a:r>
              <a:rPr dirty="0" sz="4000" spc="-10" b="0">
                <a:latin typeface="Calibri"/>
                <a:cs typeface="Calibri"/>
              </a:rPr>
              <a:t>i</a:t>
            </a:r>
            <a:r>
              <a:rPr dirty="0" sz="4000" spc="-5" b="0">
                <a:latin typeface="Calibri"/>
                <a:cs typeface="Calibri"/>
              </a:rPr>
              <a:t>d</a:t>
            </a:r>
            <a:r>
              <a:rPr dirty="0" sz="4000" spc="-50" b="0">
                <a:latin typeface="Calibri"/>
                <a:cs typeface="Calibri"/>
              </a:rPr>
              <a:t>t</a:t>
            </a:r>
            <a:r>
              <a:rPr dirty="0" sz="4000" spc="-5" b="0">
                <a:latin typeface="Calibri"/>
                <a:cs typeface="Calibri"/>
              </a:rPr>
              <a:t>e</a:t>
            </a:r>
            <a:r>
              <a:rPr dirty="0" sz="4000" spc="5" b="0">
                <a:latin typeface="Calibri"/>
                <a:cs typeface="Calibri"/>
              </a:rPr>
              <a:t>r</a:t>
            </a:r>
            <a:r>
              <a:rPr dirty="0" sz="4000" b="0">
                <a:latin typeface="Calibri"/>
                <a:cs typeface="Calibri"/>
              </a:rPr>
              <a:t>m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300" y="1246123"/>
            <a:ext cx="7234555" cy="414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8450" algn="l"/>
              </a:tabLst>
            </a:pPr>
            <a:r>
              <a:rPr dirty="0" sz="3000" spc="-15">
                <a:latin typeface="Calibri"/>
                <a:cs typeface="Calibri"/>
              </a:rPr>
              <a:t>Friday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3:00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–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5:00</a:t>
            </a:r>
            <a:r>
              <a:rPr dirty="0" sz="3000" spc="-1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PM</a:t>
            </a:r>
            <a:endParaRPr sz="30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dirty="0" sz="3000" spc="-5">
                <a:latin typeface="Calibri"/>
                <a:cs typeface="Calibri"/>
              </a:rPr>
              <a:t>Closed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Notes/Books</a:t>
            </a:r>
            <a:endParaRPr sz="30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dirty="0" sz="3000" spc="-45">
                <a:latin typeface="Calibri"/>
                <a:cs typeface="Calibri"/>
              </a:rPr>
              <a:t>Topics: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From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Lecture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Lecture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2</a:t>
            </a:r>
            <a:r>
              <a:rPr dirty="0" sz="3000" spc="-5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to</a:t>
            </a:r>
            <a:r>
              <a:rPr dirty="0" sz="3000" spc="-10">
                <a:latin typeface="Calibri"/>
                <a:cs typeface="Calibri"/>
              </a:rPr>
              <a:t> Lecture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11.</a:t>
            </a:r>
            <a:endParaRPr sz="30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dirty="0" sz="3000" spc="-5">
                <a:latin typeface="Calibri"/>
                <a:cs typeface="Calibri"/>
              </a:rPr>
              <a:t>Online</a:t>
            </a:r>
            <a:r>
              <a:rPr dirty="0" sz="3000" spc="-3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via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LockDown</a:t>
            </a:r>
            <a:r>
              <a:rPr dirty="0" sz="3000" spc="-15">
                <a:latin typeface="Calibri"/>
                <a:cs typeface="Calibri"/>
              </a:rPr>
              <a:t> Browser</a:t>
            </a:r>
            <a:endParaRPr sz="30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dirty="0" sz="3000" spc="-10">
                <a:latin typeface="Calibri"/>
                <a:cs typeface="Calibri"/>
              </a:rPr>
              <a:t>Question</a:t>
            </a:r>
            <a:r>
              <a:rPr dirty="0" sz="3000" spc="-35">
                <a:latin typeface="Calibri"/>
                <a:cs typeface="Calibri"/>
              </a:rPr>
              <a:t> </a:t>
            </a:r>
            <a:r>
              <a:rPr dirty="0" sz="3000" spc="-30">
                <a:latin typeface="Calibri"/>
                <a:cs typeface="Calibri"/>
              </a:rPr>
              <a:t>Types?</a:t>
            </a:r>
            <a:endParaRPr sz="30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buFont typeface="Arial"/>
              <a:buChar char="•"/>
              <a:tabLst>
                <a:tab pos="755650" algn="l"/>
              </a:tabLst>
            </a:pPr>
            <a:r>
              <a:rPr dirty="0" sz="3000" spc="-5">
                <a:latin typeface="Calibri"/>
                <a:cs typeface="Calibri"/>
              </a:rPr>
              <a:t>Multiple</a:t>
            </a:r>
            <a:r>
              <a:rPr dirty="0" sz="3000" spc="-4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Choice</a:t>
            </a:r>
            <a:endParaRPr sz="30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buFont typeface="Arial"/>
              <a:buChar char="•"/>
              <a:tabLst>
                <a:tab pos="755650" algn="l"/>
              </a:tabLst>
            </a:pPr>
            <a:r>
              <a:rPr dirty="0" sz="3000" spc="-5">
                <a:latin typeface="Calibri"/>
                <a:cs typeface="Calibri"/>
              </a:rPr>
              <a:t>Multiple</a:t>
            </a:r>
            <a:r>
              <a:rPr dirty="0" sz="3000" spc="-4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Select</a:t>
            </a:r>
            <a:endParaRPr sz="30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buFont typeface="Arial"/>
              <a:buChar char="•"/>
              <a:tabLst>
                <a:tab pos="755650" algn="l"/>
              </a:tabLst>
            </a:pPr>
            <a:r>
              <a:rPr dirty="0" sz="3000" spc="-55">
                <a:latin typeface="Calibri"/>
                <a:cs typeface="Calibri"/>
              </a:rPr>
              <a:t>T/F</a:t>
            </a:r>
            <a:endParaRPr sz="30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buFont typeface="Arial"/>
              <a:buChar char="•"/>
              <a:tabLst>
                <a:tab pos="755650" algn="l"/>
              </a:tabLst>
            </a:pPr>
            <a:r>
              <a:rPr dirty="0" sz="3000" spc="-5">
                <a:latin typeface="Calibri"/>
                <a:cs typeface="Calibri"/>
              </a:rPr>
              <a:t>Fill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in</a:t>
            </a:r>
            <a:r>
              <a:rPr dirty="0" sz="3000" spc="-3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the</a:t>
            </a:r>
            <a:r>
              <a:rPr dirty="0" sz="3000" spc="-3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blank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767" y="307847"/>
            <a:ext cx="245554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System</a:t>
            </a:r>
            <a:r>
              <a:rPr dirty="0" spc="-80"/>
              <a:t> </a:t>
            </a:r>
            <a:r>
              <a:rPr dirty="0" spc="-25"/>
              <a:t>Errors</a:t>
            </a:r>
          </a:p>
        </p:txBody>
      </p:sp>
      <p:sp>
        <p:nvSpPr>
          <p:cNvPr id="3" name="object 3"/>
          <p:cNvSpPr/>
          <p:nvPr/>
        </p:nvSpPr>
        <p:spPr>
          <a:xfrm>
            <a:off x="4428039" y="4390565"/>
            <a:ext cx="1297305" cy="289560"/>
          </a:xfrm>
          <a:custGeom>
            <a:avLst/>
            <a:gdLst/>
            <a:ahLst/>
            <a:cxnLst/>
            <a:rect l="l" t="t" r="r" b="b"/>
            <a:pathLst>
              <a:path w="1297304" h="289560">
                <a:moveTo>
                  <a:pt x="0" y="288953"/>
                </a:moveTo>
                <a:lnTo>
                  <a:pt x="1296704" y="288953"/>
                </a:lnTo>
                <a:lnTo>
                  <a:pt x="1296704" y="0"/>
                </a:lnTo>
                <a:lnTo>
                  <a:pt x="0" y="0"/>
                </a:lnTo>
                <a:lnTo>
                  <a:pt x="0" y="288953"/>
                </a:lnTo>
                <a:close/>
              </a:path>
            </a:pathLst>
          </a:custGeom>
          <a:ln w="100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634658" y="4391470"/>
            <a:ext cx="885825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>
                <a:latin typeface="Times New Roman"/>
                <a:cs typeface="Times New Roman"/>
              </a:rPr>
              <a:t>LinkageError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90258" y="4979509"/>
            <a:ext cx="720725" cy="289560"/>
          </a:xfrm>
          <a:custGeom>
            <a:avLst/>
            <a:gdLst/>
            <a:ahLst/>
            <a:cxnLst/>
            <a:rect l="l" t="t" r="r" b="b"/>
            <a:pathLst>
              <a:path w="720725" h="289560">
                <a:moveTo>
                  <a:pt x="0" y="288953"/>
                </a:moveTo>
                <a:lnTo>
                  <a:pt x="720391" y="288953"/>
                </a:lnTo>
                <a:lnTo>
                  <a:pt x="720391" y="0"/>
                </a:lnTo>
                <a:lnTo>
                  <a:pt x="0" y="0"/>
                </a:lnTo>
                <a:lnTo>
                  <a:pt x="0" y="288953"/>
                </a:lnTo>
                <a:close/>
              </a:path>
            </a:pathLst>
          </a:custGeom>
          <a:ln w="100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69262" y="4979010"/>
            <a:ext cx="362585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10">
                <a:latin typeface="Times New Roman"/>
                <a:cs typeface="Times New Roman"/>
              </a:rPr>
              <a:t>E</a:t>
            </a:r>
            <a:r>
              <a:rPr dirty="0" sz="1250">
                <a:latin typeface="Times New Roman"/>
                <a:cs typeface="Times New Roman"/>
              </a:rPr>
              <a:t>r</a:t>
            </a:r>
            <a:r>
              <a:rPr dirty="0" sz="1250" spc="-5">
                <a:latin typeface="Times New Roman"/>
                <a:cs typeface="Times New Roman"/>
              </a:rPr>
              <a:t>ro</a:t>
            </a:r>
            <a:r>
              <a:rPr dirty="0" sz="1250" spc="5">
                <a:latin typeface="Times New Roman"/>
                <a:cs typeface="Times New Roman"/>
              </a:rPr>
              <a:t>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6474" y="3668180"/>
            <a:ext cx="720725" cy="289560"/>
          </a:xfrm>
          <a:prstGeom prst="rect">
            <a:avLst/>
          </a:prstGeom>
          <a:ln w="10029">
            <a:solidFill>
              <a:srgbClr val="000000"/>
            </a:solidFill>
          </a:ln>
        </p:spPr>
        <p:txBody>
          <a:bodyPr wrap="square" lIns="0" tIns="1587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25"/>
              </a:spcBef>
            </a:pPr>
            <a:r>
              <a:rPr dirty="0" sz="1250">
                <a:latin typeface="Times New Roman"/>
                <a:cs typeface="Times New Roman"/>
              </a:rPr>
              <a:t>Throwable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28039" y="4968473"/>
            <a:ext cx="1440815" cy="289560"/>
          </a:xfrm>
          <a:custGeom>
            <a:avLst/>
            <a:gdLst/>
            <a:ahLst/>
            <a:cxnLst/>
            <a:rect l="l" t="t" r="r" b="b"/>
            <a:pathLst>
              <a:path w="1440814" h="289560">
                <a:moveTo>
                  <a:pt x="0" y="288953"/>
                </a:moveTo>
                <a:lnTo>
                  <a:pt x="1440782" y="288953"/>
                </a:lnTo>
                <a:lnTo>
                  <a:pt x="1440782" y="0"/>
                </a:lnTo>
                <a:lnTo>
                  <a:pt x="0" y="0"/>
                </a:lnTo>
                <a:lnTo>
                  <a:pt x="0" y="288953"/>
                </a:lnTo>
                <a:close/>
              </a:path>
            </a:pathLst>
          </a:custGeom>
          <a:ln w="100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47049" y="1552195"/>
            <a:ext cx="1729105" cy="867410"/>
          </a:xfrm>
          <a:custGeom>
            <a:avLst/>
            <a:gdLst/>
            <a:ahLst/>
            <a:cxnLst/>
            <a:rect l="l" t="t" r="r" b="b"/>
            <a:pathLst>
              <a:path w="1729104" h="867410">
                <a:moveTo>
                  <a:pt x="0" y="866861"/>
                </a:moveTo>
                <a:lnTo>
                  <a:pt x="1296704" y="866861"/>
                </a:lnTo>
                <a:lnTo>
                  <a:pt x="1296704" y="577907"/>
                </a:lnTo>
                <a:lnTo>
                  <a:pt x="0" y="577907"/>
                </a:lnTo>
                <a:lnTo>
                  <a:pt x="0" y="866861"/>
                </a:lnTo>
                <a:close/>
              </a:path>
              <a:path w="1729104" h="867410">
                <a:moveTo>
                  <a:pt x="0" y="288953"/>
                </a:moveTo>
                <a:lnTo>
                  <a:pt x="1728939" y="288953"/>
                </a:lnTo>
                <a:lnTo>
                  <a:pt x="1728939" y="0"/>
                </a:lnTo>
                <a:lnTo>
                  <a:pt x="0" y="0"/>
                </a:lnTo>
                <a:lnTo>
                  <a:pt x="0" y="288953"/>
                </a:lnTo>
                <a:close/>
              </a:path>
            </a:pathLst>
          </a:custGeom>
          <a:ln w="100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459363" y="4969378"/>
            <a:ext cx="1378585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>
                <a:latin typeface="Times New Roman"/>
                <a:cs typeface="Times New Roman"/>
              </a:rPr>
              <a:t>VirtualMachineError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9528" y="2512365"/>
            <a:ext cx="728345" cy="289560"/>
          </a:xfrm>
          <a:prstGeom prst="rect">
            <a:avLst/>
          </a:prstGeom>
          <a:ln w="10029">
            <a:solidFill>
              <a:srgbClr val="00000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20"/>
              </a:spcBef>
            </a:pPr>
            <a:r>
              <a:rPr dirty="0" sz="1250">
                <a:latin typeface="Times New Roman"/>
                <a:cs typeface="Times New Roman"/>
              </a:rPr>
              <a:t>Exception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97022" y="2825335"/>
            <a:ext cx="3326129" cy="2303780"/>
            <a:chOff x="2697022" y="2825335"/>
            <a:chExt cx="3326129" cy="2303780"/>
          </a:xfrm>
        </p:grpSpPr>
        <p:sp>
          <p:nvSpPr>
            <p:cNvPr id="13" name="object 13"/>
            <p:cNvSpPr/>
            <p:nvPr/>
          </p:nvSpPr>
          <p:spPr>
            <a:xfrm>
              <a:off x="2702102" y="5123986"/>
              <a:ext cx="288290" cy="0"/>
            </a:xfrm>
            <a:custGeom>
              <a:avLst/>
              <a:gdLst/>
              <a:ahLst/>
              <a:cxnLst/>
              <a:rect l="l" t="t" r="r" b="b"/>
              <a:pathLst>
                <a:path w="288289" h="0">
                  <a:moveTo>
                    <a:pt x="288156" y="0"/>
                  </a:moveTo>
                  <a:lnTo>
                    <a:pt x="0" y="0"/>
                  </a:lnTo>
                </a:path>
              </a:pathLst>
            </a:custGeom>
            <a:ln w="1003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33042" y="2830415"/>
              <a:ext cx="1584960" cy="289560"/>
            </a:xfrm>
            <a:custGeom>
              <a:avLst/>
              <a:gdLst/>
              <a:ahLst/>
              <a:cxnLst/>
              <a:rect l="l" t="t" r="r" b="b"/>
              <a:pathLst>
                <a:path w="1584960" h="289560">
                  <a:moveTo>
                    <a:pt x="0" y="288953"/>
                  </a:moveTo>
                  <a:lnTo>
                    <a:pt x="1584860" y="288953"/>
                  </a:lnTo>
                  <a:lnTo>
                    <a:pt x="1584860" y="0"/>
                  </a:lnTo>
                  <a:lnTo>
                    <a:pt x="0" y="0"/>
                  </a:lnTo>
                  <a:lnTo>
                    <a:pt x="0" y="288953"/>
                  </a:lnTo>
                  <a:close/>
                </a:path>
              </a:pathLst>
            </a:custGeom>
            <a:ln w="100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610645" y="2830557"/>
            <a:ext cx="122682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>
                <a:latin typeface="Times New Roman"/>
                <a:cs typeface="Times New Roman"/>
              </a:rPr>
              <a:t>RuntimeException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59245" y="1699085"/>
            <a:ext cx="5931535" cy="3415029"/>
            <a:chOff x="2259245" y="1699085"/>
            <a:chExt cx="5931535" cy="3415029"/>
          </a:xfrm>
        </p:grpSpPr>
        <p:sp>
          <p:nvSpPr>
            <p:cNvPr id="17" name="object 17"/>
            <p:cNvSpPr/>
            <p:nvPr/>
          </p:nvSpPr>
          <p:spPr>
            <a:xfrm>
              <a:off x="2266865" y="2656842"/>
              <a:ext cx="443865" cy="2449195"/>
            </a:xfrm>
            <a:custGeom>
              <a:avLst/>
              <a:gdLst/>
              <a:ahLst/>
              <a:cxnLst/>
              <a:rect l="l" t="t" r="r" b="b"/>
              <a:pathLst>
                <a:path w="443864" h="2449195">
                  <a:moveTo>
                    <a:pt x="432234" y="0"/>
                  </a:moveTo>
                  <a:lnTo>
                    <a:pt x="443240" y="2449084"/>
                  </a:lnTo>
                </a:path>
                <a:path w="443864" h="2449195">
                  <a:moveTo>
                    <a:pt x="436236" y="1155815"/>
                  </a:moveTo>
                  <a:lnTo>
                    <a:pt x="144078" y="1155815"/>
                  </a:lnTo>
                </a:path>
                <a:path w="443864" h="2449195">
                  <a:moveTo>
                    <a:pt x="144078" y="1300292"/>
                  </a:moveTo>
                  <a:lnTo>
                    <a:pt x="0" y="1155815"/>
                  </a:lnTo>
                </a:path>
                <a:path w="443864" h="2449195">
                  <a:moveTo>
                    <a:pt x="144078" y="1011338"/>
                  </a:moveTo>
                  <a:lnTo>
                    <a:pt x="144078" y="1300292"/>
                  </a:lnTo>
                </a:path>
                <a:path w="443864" h="2449195">
                  <a:moveTo>
                    <a:pt x="148080" y="1011338"/>
                  </a:moveTo>
                  <a:lnTo>
                    <a:pt x="0" y="1155815"/>
                  </a:lnTo>
                </a:path>
              </a:pathLst>
            </a:custGeom>
            <a:ln w="150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699100" y="2656842"/>
              <a:ext cx="288290" cy="0"/>
            </a:xfrm>
            <a:custGeom>
              <a:avLst/>
              <a:gdLst/>
              <a:ahLst/>
              <a:cxnLst/>
              <a:rect l="l" t="t" r="r" b="b"/>
              <a:pathLst>
                <a:path w="288289" h="0">
                  <a:moveTo>
                    <a:pt x="288156" y="0"/>
                  </a:moveTo>
                  <a:lnTo>
                    <a:pt x="0" y="0"/>
                  </a:lnTo>
                </a:path>
              </a:pathLst>
            </a:custGeom>
            <a:ln w="1003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707648" y="1706705"/>
              <a:ext cx="436245" cy="1826260"/>
            </a:xfrm>
            <a:custGeom>
              <a:avLst/>
              <a:gdLst/>
              <a:ahLst/>
              <a:cxnLst/>
              <a:rect l="l" t="t" r="r" b="b"/>
              <a:pathLst>
                <a:path w="436245" h="1826260">
                  <a:moveTo>
                    <a:pt x="431234" y="0"/>
                  </a:moveTo>
                  <a:lnTo>
                    <a:pt x="431234" y="1826027"/>
                  </a:lnTo>
                </a:path>
                <a:path w="436245" h="1826260">
                  <a:moveTo>
                    <a:pt x="436236" y="950136"/>
                  </a:moveTo>
                  <a:lnTo>
                    <a:pt x="144078" y="950136"/>
                  </a:lnTo>
                </a:path>
                <a:path w="436245" h="1826260">
                  <a:moveTo>
                    <a:pt x="144078" y="1094613"/>
                  </a:moveTo>
                  <a:lnTo>
                    <a:pt x="0" y="950136"/>
                  </a:lnTo>
                </a:path>
                <a:path w="436245" h="1826260">
                  <a:moveTo>
                    <a:pt x="144078" y="805659"/>
                  </a:moveTo>
                  <a:lnTo>
                    <a:pt x="144078" y="1094613"/>
                  </a:lnTo>
                </a:path>
                <a:path w="436245" h="1826260">
                  <a:moveTo>
                    <a:pt x="148080" y="805659"/>
                  </a:moveTo>
                  <a:lnTo>
                    <a:pt x="0" y="950136"/>
                  </a:lnTo>
                </a:path>
              </a:pathLst>
            </a:custGeom>
            <a:ln w="150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744298" y="1959540"/>
              <a:ext cx="1440815" cy="289560"/>
            </a:xfrm>
            <a:custGeom>
              <a:avLst/>
              <a:gdLst/>
              <a:ahLst/>
              <a:cxnLst/>
              <a:rect l="l" t="t" r="r" b="b"/>
              <a:pathLst>
                <a:path w="1440815" h="289560">
                  <a:moveTo>
                    <a:pt x="0" y="288953"/>
                  </a:moveTo>
                  <a:lnTo>
                    <a:pt x="1440782" y="288953"/>
                  </a:lnTo>
                  <a:lnTo>
                    <a:pt x="1440782" y="0"/>
                  </a:lnTo>
                  <a:lnTo>
                    <a:pt x="0" y="0"/>
                  </a:lnTo>
                  <a:lnTo>
                    <a:pt x="0" y="288953"/>
                  </a:lnTo>
                  <a:close/>
                </a:path>
              </a:pathLst>
            </a:custGeom>
            <a:ln w="100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93848" y="3668180"/>
            <a:ext cx="720725" cy="289560"/>
          </a:xfrm>
          <a:prstGeom prst="rect">
            <a:avLst/>
          </a:prstGeom>
          <a:ln w="10029">
            <a:solidFill>
              <a:srgbClr val="000000"/>
            </a:solidFill>
          </a:ln>
        </p:spPr>
        <p:txBody>
          <a:bodyPr wrap="square" lIns="0" tIns="15875" rIns="0" bIns="0" rtlCol="0" vert="horz">
            <a:spAutoFit/>
          </a:bodyPr>
          <a:lstStyle/>
          <a:p>
            <a:pPr marL="143510">
              <a:lnSpc>
                <a:spcPct val="100000"/>
              </a:lnSpc>
              <a:spcBef>
                <a:spcPts val="125"/>
              </a:spcBef>
            </a:pPr>
            <a:r>
              <a:rPr dirty="0" sz="1250" spc="5">
                <a:latin typeface="Times New Roman"/>
                <a:cs typeface="Times New Roman"/>
              </a:rPr>
              <a:t>Object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14239" y="3668180"/>
            <a:ext cx="436245" cy="289560"/>
          </a:xfrm>
          <a:custGeom>
            <a:avLst/>
            <a:gdLst/>
            <a:ahLst/>
            <a:cxnLst/>
            <a:rect l="l" t="t" r="r" b="b"/>
            <a:pathLst>
              <a:path w="436244" h="289560">
                <a:moveTo>
                  <a:pt x="436236" y="144476"/>
                </a:moveTo>
                <a:lnTo>
                  <a:pt x="144078" y="144476"/>
                </a:lnTo>
              </a:path>
              <a:path w="436244" h="289560">
                <a:moveTo>
                  <a:pt x="144078" y="288953"/>
                </a:moveTo>
                <a:lnTo>
                  <a:pt x="0" y="144476"/>
                </a:lnTo>
              </a:path>
              <a:path w="436244" h="289560">
                <a:moveTo>
                  <a:pt x="144078" y="0"/>
                </a:moveTo>
                <a:lnTo>
                  <a:pt x="144078" y="288953"/>
                </a:lnTo>
              </a:path>
              <a:path w="436244" h="289560">
                <a:moveTo>
                  <a:pt x="148080" y="0"/>
                </a:moveTo>
                <a:lnTo>
                  <a:pt x="0" y="144476"/>
                </a:lnTo>
              </a:path>
            </a:pathLst>
          </a:custGeom>
          <a:ln w="1502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476172" y="1551535"/>
            <a:ext cx="3674110" cy="7975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>
                <a:latin typeface="Times New Roman"/>
                <a:cs typeface="Times New Roman"/>
              </a:rPr>
              <a:t>ClassNotFoundException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2317750">
              <a:lnSpc>
                <a:spcPts val="1425"/>
              </a:lnSpc>
            </a:pPr>
            <a:r>
              <a:rPr dirty="0" sz="1250">
                <a:latin typeface="Times New Roman"/>
                <a:cs typeface="Times New Roman"/>
              </a:rPr>
              <a:t>ArithmeticException</a:t>
            </a:r>
            <a:endParaRPr sz="1250">
              <a:latin typeface="Times New Roman"/>
              <a:cs typeface="Times New Roman"/>
            </a:endParaRPr>
          </a:p>
          <a:p>
            <a:pPr marL="209550">
              <a:lnSpc>
                <a:spcPts val="1425"/>
              </a:lnSpc>
            </a:pPr>
            <a:r>
              <a:rPr dirty="0" sz="1250">
                <a:latin typeface="Times New Roman"/>
                <a:cs typeface="Times New Roman"/>
              </a:rPr>
              <a:t>IOException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703030" y="2096397"/>
            <a:ext cx="4487545" cy="3180080"/>
            <a:chOff x="3703030" y="2096397"/>
            <a:chExt cx="4487545" cy="3180080"/>
          </a:xfrm>
        </p:grpSpPr>
        <p:sp>
          <p:nvSpPr>
            <p:cNvPr id="25" name="object 25"/>
            <p:cNvSpPr/>
            <p:nvPr/>
          </p:nvSpPr>
          <p:spPr>
            <a:xfrm>
              <a:off x="3710650" y="2104017"/>
              <a:ext cx="2750820" cy="3164840"/>
            </a:xfrm>
            <a:custGeom>
              <a:avLst/>
              <a:gdLst/>
              <a:ahLst/>
              <a:cxnLst/>
              <a:rect l="l" t="t" r="r" b="b"/>
              <a:pathLst>
                <a:path w="2750820" h="3164840">
                  <a:moveTo>
                    <a:pt x="144078" y="3164446"/>
                  </a:moveTo>
                  <a:lnTo>
                    <a:pt x="0" y="3019969"/>
                  </a:lnTo>
                </a:path>
                <a:path w="2750820" h="3164840">
                  <a:moveTo>
                    <a:pt x="148080" y="2875492"/>
                  </a:moveTo>
                  <a:lnTo>
                    <a:pt x="0" y="3019969"/>
                  </a:lnTo>
                </a:path>
                <a:path w="2750820" h="3164840">
                  <a:moveTo>
                    <a:pt x="2745491" y="0"/>
                  </a:moveTo>
                  <a:lnTo>
                    <a:pt x="2750494" y="2119998"/>
                  </a:lnTo>
                </a:path>
                <a:path w="2750820" h="3164840">
                  <a:moveTo>
                    <a:pt x="2749493" y="866861"/>
                  </a:moveTo>
                  <a:lnTo>
                    <a:pt x="2457334" y="866861"/>
                  </a:lnTo>
                </a:path>
                <a:path w="2750820" h="3164840">
                  <a:moveTo>
                    <a:pt x="2457334" y="1011338"/>
                  </a:moveTo>
                  <a:lnTo>
                    <a:pt x="2313256" y="866861"/>
                  </a:lnTo>
                </a:path>
                <a:path w="2750820" h="3164840">
                  <a:moveTo>
                    <a:pt x="2457334" y="722384"/>
                  </a:moveTo>
                  <a:lnTo>
                    <a:pt x="2457334" y="1011338"/>
                  </a:lnTo>
                </a:path>
                <a:path w="2750820" h="3164840">
                  <a:moveTo>
                    <a:pt x="2461336" y="722384"/>
                  </a:moveTo>
                  <a:lnTo>
                    <a:pt x="2313256" y="866861"/>
                  </a:lnTo>
                </a:path>
              </a:pathLst>
            </a:custGeom>
            <a:ln w="150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744298" y="2537448"/>
              <a:ext cx="1440815" cy="289560"/>
            </a:xfrm>
            <a:custGeom>
              <a:avLst/>
              <a:gdLst/>
              <a:ahLst/>
              <a:cxnLst/>
              <a:rect l="l" t="t" r="r" b="b"/>
              <a:pathLst>
                <a:path w="1440815" h="289560">
                  <a:moveTo>
                    <a:pt x="0" y="288953"/>
                  </a:moveTo>
                  <a:lnTo>
                    <a:pt x="1440782" y="288953"/>
                  </a:lnTo>
                  <a:lnTo>
                    <a:pt x="1440782" y="0"/>
                  </a:lnTo>
                  <a:lnTo>
                    <a:pt x="0" y="0"/>
                  </a:lnTo>
                  <a:lnTo>
                    <a:pt x="0" y="288953"/>
                  </a:lnTo>
                  <a:close/>
                </a:path>
              </a:pathLst>
            </a:custGeom>
            <a:ln w="100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847224" y="4530025"/>
          <a:ext cx="591185" cy="1122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480"/>
                <a:gridCol w="288289"/>
              </a:tblGrid>
              <a:tr h="584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DBE4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0000"/>
                      </a:solidFill>
                      <a:prstDash val="solid"/>
                    </a:lnL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DBE4F3"/>
                    </a:solidFill>
                  </a:tcPr>
                </a:tc>
              </a:tr>
              <a:tr h="537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solidFill>
                      <a:srgbClr val="DBE4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0000"/>
                      </a:solidFill>
                      <a:prstDash val="solid"/>
                    </a:lnL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DBE4F3"/>
                    </a:solidFill>
                  </a:tcPr>
                </a:tc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6755410" y="2536787"/>
            <a:ext cx="142113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>
                <a:latin typeface="Times New Roman"/>
                <a:cs typeface="Times New Roman"/>
              </a:rPr>
              <a:t>NullPointerException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744297" y="3115355"/>
            <a:ext cx="2161540" cy="289560"/>
          </a:xfrm>
          <a:custGeom>
            <a:avLst/>
            <a:gdLst/>
            <a:ahLst/>
            <a:cxnLst/>
            <a:rect l="l" t="t" r="r" b="b"/>
            <a:pathLst>
              <a:path w="2161540" h="289560">
                <a:moveTo>
                  <a:pt x="0" y="288953"/>
                </a:moveTo>
                <a:lnTo>
                  <a:pt x="2161173" y="288953"/>
                </a:lnTo>
                <a:lnTo>
                  <a:pt x="2161173" y="0"/>
                </a:lnTo>
                <a:lnTo>
                  <a:pt x="0" y="0"/>
                </a:lnTo>
                <a:lnTo>
                  <a:pt x="0" y="288953"/>
                </a:lnTo>
                <a:close/>
              </a:path>
            </a:pathLst>
          </a:custGeom>
          <a:ln w="100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856265" y="3114695"/>
            <a:ext cx="193675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>
                <a:latin typeface="Times New Roman"/>
                <a:cs typeface="Times New Roman"/>
              </a:rPr>
              <a:t>IndexOutOfBoundsException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139805" y="1691592"/>
            <a:ext cx="4610100" cy="2555875"/>
            <a:chOff x="4139805" y="1691592"/>
            <a:chExt cx="4610100" cy="2555875"/>
          </a:xfrm>
        </p:grpSpPr>
        <p:sp>
          <p:nvSpPr>
            <p:cNvPr id="32" name="object 32"/>
            <p:cNvSpPr/>
            <p:nvPr/>
          </p:nvSpPr>
          <p:spPr>
            <a:xfrm>
              <a:off x="4144885" y="1696672"/>
              <a:ext cx="2599690" cy="2545715"/>
            </a:xfrm>
            <a:custGeom>
              <a:avLst/>
              <a:gdLst/>
              <a:ahLst/>
              <a:cxnLst/>
              <a:rect l="l" t="t" r="r" b="b"/>
              <a:pathLst>
                <a:path w="2599690" h="2545715">
                  <a:moveTo>
                    <a:pt x="2599411" y="407344"/>
                  </a:moveTo>
                  <a:lnTo>
                    <a:pt x="2311255" y="407344"/>
                  </a:lnTo>
                </a:path>
                <a:path w="2599690" h="2545715">
                  <a:moveTo>
                    <a:pt x="2599411" y="985252"/>
                  </a:moveTo>
                  <a:lnTo>
                    <a:pt x="2311255" y="985252"/>
                  </a:lnTo>
                </a:path>
                <a:path w="2599690" h="2545715">
                  <a:moveTo>
                    <a:pt x="2599411" y="1563160"/>
                  </a:moveTo>
                  <a:lnTo>
                    <a:pt x="2311255" y="1563160"/>
                  </a:lnTo>
                </a:path>
                <a:path w="2599690" h="2545715">
                  <a:moveTo>
                    <a:pt x="288156" y="1856127"/>
                  </a:moveTo>
                  <a:lnTo>
                    <a:pt x="0" y="1856127"/>
                  </a:lnTo>
                </a:path>
                <a:path w="2599690" h="2545715">
                  <a:moveTo>
                    <a:pt x="2582402" y="2545402"/>
                  </a:moveTo>
                  <a:lnTo>
                    <a:pt x="2294246" y="2545402"/>
                  </a:lnTo>
                </a:path>
                <a:path w="2599690" h="2545715">
                  <a:moveTo>
                    <a:pt x="288156" y="1278219"/>
                  </a:moveTo>
                  <a:lnTo>
                    <a:pt x="0" y="1278219"/>
                  </a:lnTo>
                </a:path>
                <a:path w="2599690" h="2545715">
                  <a:moveTo>
                    <a:pt x="302164" y="577907"/>
                  </a:moveTo>
                  <a:lnTo>
                    <a:pt x="14007" y="577907"/>
                  </a:lnTo>
                </a:path>
                <a:path w="2599690" h="2545715">
                  <a:moveTo>
                    <a:pt x="302164" y="0"/>
                  </a:moveTo>
                  <a:lnTo>
                    <a:pt x="14007" y="0"/>
                  </a:lnTo>
                </a:path>
              </a:pathLst>
            </a:custGeom>
            <a:ln w="1001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741296" y="3605975"/>
              <a:ext cx="2003425" cy="303530"/>
            </a:xfrm>
            <a:custGeom>
              <a:avLst/>
              <a:gdLst/>
              <a:ahLst/>
              <a:cxnLst/>
              <a:rect l="l" t="t" r="r" b="b"/>
              <a:pathLst>
                <a:path w="2003425" h="303529">
                  <a:moveTo>
                    <a:pt x="0" y="303000"/>
                  </a:moveTo>
                  <a:lnTo>
                    <a:pt x="2003088" y="303000"/>
                  </a:lnTo>
                  <a:lnTo>
                    <a:pt x="2003088" y="0"/>
                  </a:lnTo>
                  <a:lnTo>
                    <a:pt x="0" y="0"/>
                  </a:lnTo>
                  <a:lnTo>
                    <a:pt x="0" y="303000"/>
                  </a:lnTo>
                  <a:close/>
                </a:path>
              </a:pathLst>
            </a:custGeom>
            <a:ln w="100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4601040" y="3408465"/>
            <a:ext cx="124968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5">
                <a:latin typeface="Times New Roman"/>
                <a:cs typeface="Times New Roman"/>
              </a:rPr>
              <a:t>Many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more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classes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97087" y="4097700"/>
            <a:ext cx="124968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5">
                <a:latin typeface="Times New Roman"/>
                <a:cs typeface="Times New Roman"/>
              </a:rPr>
              <a:t>Many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more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classes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86632" y="5514056"/>
            <a:ext cx="124968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5">
                <a:latin typeface="Times New Roman"/>
                <a:cs typeface="Times New Roman"/>
              </a:rPr>
              <a:t>Many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more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classes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75475" y="3606519"/>
            <a:ext cx="1732914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>
                <a:latin typeface="Times New Roman"/>
                <a:cs typeface="Times New Roman"/>
              </a:rPr>
              <a:t>IllegalArgumentException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453139" y="3764498"/>
            <a:ext cx="288290" cy="0"/>
          </a:xfrm>
          <a:custGeom>
            <a:avLst/>
            <a:gdLst/>
            <a:ahLst/>
            <a:cxnLst/>
            <a:rect l="l" t="t" r="r" b="b"/>
            <a:pathLst>
              <a:path w="288290" h="0">
                <a:moveTo>
                  <a:pt x="288156" y="0"/>
                </a:moveTo>
                <a:lnTo>
                  <a:pt x="0" y="0"/>
                </a:lnTo>
              </a:path>
            </a:pathLst>
          </a:custGeom>
          <a:ln w="1003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9" name="object 39"/>
          <p:cNvGrpSpPr/>
          <p:nvPr/>
        </p:nvGrpSpPr>
        <p:grpSpPr>
          <a:xfrm>
            <a:off x="2965450" y="4032250"/>
            <a:ext cx="3206750" cy="1841500"/>
            <a:chOff x="2965450" y="4032250"/>
            <a:chExt cx="3206750" cy="1841500"/>
          </a:xfrm>
        </p:grpSpPr>
        <p:sp>
          <p:nvSpPr>
            <p:cNvPr id="40" name="object 40"/>
            <p:cNvSpPr/>
            <p:nvPr/>
          </p:nvSpPr>
          <p:spPr>
            <a:xfrm>
              <a:off x="2971800" y="4038600"/>
              <a:ext cx="3194050" cy="1828800"/>
            </a:xfrm>
            <a:custGeom>
              <a:avLst/>
              <a:gdLst/>
              <a:ahLst/>
              <a:cxnLst/>
              <a:rect l="l" t="t" r="r" b="b"/>
              <a:pathLst>
                <a:path w="3194050" h="1828800">
                  <a:moveTo>
                    <a:pt x="3194050" y="0"/>
                  </a:moveTo>
                  <a:lnTo>
                    <a:pt x="0" y="0"/>
                  </a:lnTo>
                  <a:lnTo>
                    <a:pt x="0" y="1828799"/>
                  </a:lnTo>
                  <a:lnTo>
                    <a:pt x="3194050" y="1828799"/>
                  </a:lnTo>
                  <a:lnTo>
                    <a:pt x="3194050" y="0"/>
                  </a:lnTo>
                  <a:close/>
                </a:path>
              </a:pathLst>
            </a:custGeom>
            <a:solidFill>
              <a:srgbClr val="4472C4">
                <a:alpha val="1881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971800" y="4038600"/>
              <a:ext cx="3194050" cy="1828800"/>
            </a:xfrm>
            <a:custGeom>
              <a:avLst/>
              <a:gdLst/>
              <a:ahLst/>
              <a:cxnLst/>
              <a:rect l="l" t="t" r="r" b="b"/>
              <a:pathLst>
                <a:path w="3194050" h="1828800">
                  <a:moveTo>
                    <a:pt x="0" y="0"/>
                  </a:moveTo>
                  <a:lnTo>
                    <a:pt x="3194050" y="0"/>
                  </a:lnTo>
                  <a:lnTo>
                    <a:pt x="319405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3" name="object 43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 h="0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 h="0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2025-02-09T22:41:43Z</dcterms:created>
  <dcterms:modified xsi:type="dcterms:W3CDTF">2025-02-09T22:41:43Z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2022-10-17T00:00:00Z</vt:filetime>
  </property>
  <property fmtid="{D5CDD505-2E9C-101B-9397-08002B2CF9AE}" pid="3" name="LastSaved">
    <vt:filetime>2025-02-09T00:00:00Z</vt:filetime>
  </property>
</Properties>
</file>