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Default Extension="png" ContentType="image/png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x="9144000" cy="6400800"/>
  <p:notesSz cx="9144000" cy="6400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984248"/>
            <a:ext cx="777240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584448"/>
            <a:ext cx="64008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8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472184"/>
            <a:ext cx="397764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472184"/>
            <a:ext cx="397764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3328" y="-13208"/>
            <a:ext cx="1617342" cy="58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1721611"/>
            <a:ext cx="4825365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8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252118" y="6019771"/>
            <a:ext cx="638175" cy="180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5952744"/>
            <a:ext cx="210312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41665" y="6019771"/>
            <a:ext cx="232409" cy="180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107" y="2782618"/>
            <a:ext cx="8067040" cy="5784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30"/>
              <a:t>Lecture</a:t>
            </a:r>
            <a:r>
              <a:rPr dirty="0" sz="3600" spc="20"/>
              <a:t> </a:t>
            </a:r>
            <a:r>
              <a:rPr dirty="0" sz="3600" spc="40"/>
              <a:t>12:</a:t>
            </a:r>
            <a:r>
              <a:rPr dirty="0" sz="3600" spc="25"/>
              <a:t> </a:t>
            </a:r>
            <a:r>
              <a:rPr dirty="0" sz="3600" spc="20"/>
              <a:t>Abstract</a:t>
            </a:r>
            <a:r>
              <a:rPr dirty="0" sz="3600" spc="25"/>
              <a:t> </a:t>
            </a:r>
            <a:r>
              <a:rPr dirty="0" sz="3600" spc="40"/>
              <a:t>Classes</a:t>
            </a:r>
            <a:r>
              <a:rPr dirty="0" sz="3600" spc="30"/>
              <a:t> </a:t>
            </a:r>
            <a:r>
              <a:rPr dirty="0" sz="3600" spc="45"/>
              <a:t>and</a:t>
            </a:r>
            <a:r>
              <a:rPr dirty="0" sz="3600" spc="30"/>
              <a:t> </a:t>
            </a:r>
            <a:r>
              <a:rPr dirty="0" sz="3600" spc="20"/>
              <a:t>Interfaces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3102" y="6019771"/>
            <a:ext cx="15875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 sz="110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fld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382" y="215391"/>
            <a:ext cx="7338059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abstract</a:t>
            </a:r>
            <a:r>
              <a:rPr dirty="0" spc="-5"/>
              <a:t> class without</a:t>
            </a:r>
            <a:r>
              <a:rPr dirty="0"/>
              <a:t> </a:t>
            </a:r>
            <a:r>
              <a:rPr dirty="0" spc="-25"/>
              <a:t>abstract</a:t>
            </a:r>
            <a:r>
              <a:rPr dirty="0" spc="-5"/>
              <a:t> </a:t>
            </a:r>
            <a:r>
              <a:rPr dirty="0" spc="-1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21155"/>
            <a:ext cx="8181340" cy="4218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200" marR="5080" indent="-5715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583565" algn="l"/>
                <a:tab pos="584200" algn="l"/>
              </a:tabLst>
            </a:pPr>
            <a:r>
              <a:rPr dirty="0" sz="300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3000" spc="-17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3000" spc="-5" b="1">
                <a:solidFill>
                  <a:srgbClr val="FF0000"/>
                </a:solidFill>
                <a:latin typeface="Times New Roman"/>
                <a:cs typeface="Times New Roman"/>
              </a:rPr>
              <a:t> that</a:t>
            </a:r>
            <a:r>
              <a:rPr dirty="0" sz="30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FF0000"/>
                </a:solidFill>
                <a:latin typeface="Times New Roman"/>
                <a:cs typeface="Times New Roman"/>
              </a:rPr>
              <a:t>contains abstract</a:t>
            </a:r>
            <a:r>
              <a:rPr dirty="0" sz="30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FF0000"/>
                </a:solidFill>
                <a:latin typeface="Times New Roman"/>
                <a:cs typeface="Times New Roman"/>
              </a:rPr>
              <a:t>methods must</a:t>
            </a:r>
            <a:r>
              <a:rPr dirty="0" sz="30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dirty="0" sz="3000" spc="-7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FF0000"/>
                </a:solidFill>
                <a:latin typeface="Times New Roman"/>
                <a:cs typeface="Times New Roman"/>
              </a:rPr>
              <a:t>abstract.</a:t>
            </a:r>
            <a:endParaRPr sz="3000">
              <a:latin typeface="Times New Roman"/>
              <a:cs typeface="Times New Roman"/>
            </a:endParaRPr>
          </a:p>
          <a:p>
            <a:pPr marL="584200" marR="267970" indent="-571500">
              <a:lnSpc>
                <a:spcPct val="100000"/>
              </a:lnSpc>
              <a:spcBef>
                <a:spcPts val="1800"/>
              </a:spcBef>
              <a:buFont typeface="Wingdings"/>
              <a:buChar char="■"/>
              <a:tabLst>
                <a:tab pos="583565" algn="l"/>
                <a:tab pos="584200" algn="l"/>
              </a:tabLst>
            </a:pPr>
            <a:r>
              <a:rPr dirty="0" sz="3000">
                <a:latin typeface="Times New Roman"/>
                <a:cs typeface="Times New Roman"/>
              </a:rPr>
              <a:t>It is also </a:t>
            </a:r>
            <a:r>
              <a:rPr dirty="0" sz="3000" spc="-5">
                <a:latin typeface="Times New Roman"/>
                <a:cs typeface="Times New Roman"/>
              </a:rPr>
              <a:t>possible </a:t>
            </a:r>
            <a:r>
              <a:rPr dirty="0" sz="3000">
                <a:latin typeface="Times New Roman"/>
                <a:cs typeface="Times New Roman"/>
              </a:rPr>
              <a:t>to define an abstract class that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contains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 abstract 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methods</a:t>
            </a:r>
            <a:r>
              <a:rPr dirty="0" sz="3000" spc="-5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584200" marR="521970" indent="-571500">
              <a:lnSpc>
                <a:spcPct val="100000"/>
              </a:lnSpc>
              <a:spcBef>
                <a:spcPts val="1800"/>
              </a:spcBef>
              <a:buFont typeface="Wingdings"/>
              <a:buChar char="■"/>
              <a:tabLst>
                <a:tab pos="583565" algn="l"/>
                <a:tab pos="584200" algn="l"/>
              </a:tabLst>
            </a:pP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this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case,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you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cannot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create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instances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using</a:t>
            </a:r>
            <a:r>
              <a:rPr dirty="0" sz="3000">
                <a:latin typeface="Times New Roman"/>
                <a:cs typeface="Times New Roman"/>
              </a:rPr>
              <a:t> the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new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Times New Roman"/>
                <a:cs typeface="Times New Roman"/>
              </a:rPr>
              <a:t>operator.</a:t>
            </a:r>
            <a:endParaRPr sz="3000">
              <a:latin typeface="Times New Roman"/>
              <a:cs typeface="Times New Roman"/>
            </a:endParaRPr>
          </a:p>
          <a:p>
            <a:pPr lvl="1" marL="1326515" marR="55880" indent="-571500">
              <a:lnSpc>
                <a:spcPts val="3100"/>
              </a:lnSpc>
              <a:spcBef>
                <a:spcPts val="1714"/>
              </a:spcBef>
              <a:buFont typeface="Wingdings"/>
              <a:buChar char="■"/>
              <a:tabLst>
                <a:tab pos="1326515" algn="l"/>
                <a:tab pos="1327150" algn="l"/>
              </a:tabLst>
            </a:pPr>
            <a:r>
              <a:rPr dirty="0" sz="2600" spc="-5">
                <a:latin typeface="Times New Roman"/>
                <a:cs typeface="Times New Roman"/>
              </a:rPr>
              <a:t>This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 </a:t>
            </a:r>
            <a:r>
              <a:rPr dirty="0" sz="2600" spc="-5">
                <a:latin typeface="Times New Roman"/>
                <a:cs typeface="Times New Roman"/>
              </a:rPr>
              <a:t>used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r>
              <a:rPr dirty="0" sz="2600">
                <a:latin typeface="Times New Roman"/>
                <a:cs typeface="Times New Roman"/>
              </a:rPr>
              <a:t> a </a:t>
            </a:r>
            <a:r>
              <a:rPr dirty="0" sz="2600" spc="-5">
                <a:latin typeface="Times New Roman"/>
                <a:cs typeface="Times New Roman"/>
              </a:rPr>
              <a:t>base class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for defining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5">
                <a:latin typeface="Times New Roman"/>
                <a:cs typeface="Times New Roman"/>
              </a:rPr>
              <a:t> new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subclass.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286" y="219250"/>
            <a:ext cx="8359775" cy="5784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30"/>
              <a:t>Superclass </a:t>
            </a:r>
            <a:r>
              <a:rPr dirty="0" sz="3600" spc="40"/>
              <a:t>of</a:t>
            </a:r>
            <a:r>
              <a:rPr dirty="0" sz="3600" spc="35"/>
              <a:t> </a:t>
            </a:r>
            <a:r>
              <a:rPr dirty="0" sz="3600" spc="20"/>
              <a:t>abstract</a:t>
            </a:r>
            <a:r>
              <a:rPr dirty="0" sz="3600" spc="25"/>
              <a:t> </a:t>
            </a:r>
            <a:r>
              <a:rPr dirty="0" sz="3600" spc="35"/>
              <a:t>class </a:t>
            </a:r>
            <a:r>
              <a:rPr dirty="0" sz="3600" spc="25"/>
              <a:t>may</a:t>
            </a:r>
            <a:r>
              <a:rPr dirty="0" sz="3600" spc="35"/>
              <a:t> </a:t>
            </a:r>
            <a:r>
              <a:rPr dirty="0" sz="3600" spc="50"/>
              <a:t>be</a:t>
            </a:r>
            <a:r>
              <a:rPr dirty="0" sz="3600" spc="20"/>
              <a:t> concrete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3540" y="1621028"/>
            <a:ext cx="8193405" cy="19202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200" marR="6350" indent="-5715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583565" algn="l"/>
                <a:tab pos="584200" algn="l"/>
              </a:tabLst>
            </a:pP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18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subclass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can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be abstract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even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if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its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superclass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concrete.</a:t>
            </a:r>
            <a:endParaRPr sz="3000">
              <a:latin typeface="Times New Roman"/>
              <a:cs typeface="Times New Roman"/>
            </a:endParaRPr>
          </a:p>
          <a:p>
            <a:pPr lvl="1" marL="1326515" marR="5080" indent="-571500">
              <a:lnSpc>
                <a:spcPts val="3100"/>
              </a:lnSpc>
              <a:spcBef>
                <a:spcPts val="1620"/>
              </a:spcBef>
              <a:buFont typeface="Wingdings"/>
              <a:buChar char="■"/>
              <a:tabLst>
                <a:tab pos="1326515" algn="l"/>
                <a:tab pos="1327150" algn="l"/>
              </a:tabLst>
            </a:pPr>
            <a:r>
              <a:rPr dirty="0" sz="2600">
                <a:latin typeface="Times New Roman"/>
                <a:cs typeface="Times New Roman"/>
              </a:rPr>
              <a:t>For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example,</a:t>
            </a:r>
            <a:r>
              <a:rPr dirty="0" sz="2600">
                <a:latin typeface="Times New Roman"/>
                <a:cs typeface="Times New Roman"/>
              </a:rPr>
              <a:t> 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Calibri"/>
                <a:cs typeface="Calibri"/>
              </a:rPr>
              <a:t>Object</a:t>
            </a:r>
            <a:r>
              <a:rPr dirty="0" sz="2600" spc="65">
                <a:latin typeface="Calibri"/>
                <a:cs typeface="Calibri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>
                <a:latin typeface="Times New Roman"/>
                <a:cs typeface="Times New Roman"/>
              </a:rPr>
              <a:t> is</a:t>
            </a:r>
            <a:r>
              <a:rPr dirty="0" sz="2600" spc="-5">
                <a:latin typeface="Times New Roman"/>
                <a:cs typeface="Times New Roman"/>
              </a:rPr>
              <a:t> concrete,</a:t>
            </a:r>
            <a:r>
              <a:rPr dirty="0" sz="2600">
                <a:latin typeface="Times New Roman"/>
                <a:cs typeface="Times New Roman"/>
              </a:rPr>
              <a:t> but its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subclasses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(e.g.,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Calibri"/>
                <a:cs typeface="Calibri"/>
              </a:rPr>
              <a:t>GeometricObject</a:t>
            </a:r>
            <a:r>
              <a:rPr dirty="0" sz="2600" spc="-5">
                <a:latin typeface="Times New Roman"/>
                <a:cs typeface="Times New Roman"/>
              </a:rPr>
              <a:t>)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may</a:t>
            </a:r>
            <a:r>
              <a:rPr dirty="0" sz="2600">
                <a:latin typeface="Times New Roman"/>
                <a:cs typeface="Times New Roman"/>
              </a:rPr>
              <a:t> be</a:t>
            </a:r>
            <a:r>
              <a:rPr dirty="0" sz="2600" spc="-5">
                <a:latin typeface="Times New Roman"/>
                <a:cs typeface="Times New Roman"/>
              </a:rPr>
              <a:t> abstract.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19250"/>
            <a:ext cx="8218170" cy="5784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30"/>
              <a:t>Concrete</a:t>
            </a:r>
            <a:r>
              <a:rPr dirty="0" sz="3600" spc="15"/>
              <a:t> </a:t>
            </a:r>
            <a:r>
              <a:rPr dirty="0" sz="3600" spc="45"/>
              <a:t>method</a:t>
            </a:r>
            <a:r>
              <a:rPr dirty="0" sz="3600" spc="15"/>
              <a:t> </a:t>
            </a:r>
            <a:r>
              <a:rPr dirty="0" sz="3600" spc="35"/>
              <a:t>overridden</a:t>
            </a:r>
            <a:r>
              <a:rPr dirty="0" sz="3600" spc="15"/>
              <a:t> </a:t>
            </a:r>
            <a:r>
              <a:rPr dirty="0" sz="3600" spc="20"/>
              <a:t>to</a:t>
            </a:r>
            <a:r>
              <a:rPr dirty="0" sz="3600" spc="25"/>
              <a:t> </a:t>
            </a:r>
            <a:r>
              <a:rPr dirty="0" sz="3600" spc="50"/>
              <a:t>be</a:t>
            </a:r>
            <a:r>
              <a:rPr dirty="0" sz="3600" spc="10"/>
              <a:t> </a:t>
            </a:r>
            <a:r>
              <a:rPr dirty="0" sz="3600" spc="20"/>
              <a:t>abstract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340" y="1456435"/>
            <a:ext cx="8390890" cy="3152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469900" marR="1475740" indent="-457200">
              <a:lnSpc>
                <a:spcPct val="102699"/>
              </a:lnSpc>
              <a:buFont typeface="Wingdings"/>
              <a:buChar char="■"/>
              <a:tabLst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A subclass can </a:t>
            </a:r>
            <a:r>
              <a:rPr dirty="0" sz="3000" spc="-10">
                <a:solidFill>
                  <a:srgbClr val="FF0000"/>
                </a:solidFill>
                <a:latin typeface="Calibri"/>
                <a:cs typeface="Calibri"/>
              </a:rPr>
              <a:t>override </a:t>
            </a:r>
            <a:r>
              <a:rPr dirty="0" sz="3000">
                <a:latin typeface="Times New Roman"/>
                <a:cs typeface="Times New Roman"/>
              </a:rPr>
              <a:t>a method from </a:t>
            </a:r>
            <a:r>
              <a:rPr dirty="0" sz="3000" spc="-450">
                <a:latin typeface="Times New Roman"/>
                <a:cs typeface="Times New Roman"/>
              </a:rPr>
              <a:t>its </a:t>
            </a:r>
            <a:r>
              <a:rPr dirty="0" sz="3000" spc="-4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superclass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define it abstract.</a:t>
            </a:r>
            <a:endParaRPr sz="3000">
              <a:latin typeface="Times New Roman"/>
              <a:cs typeface="Times New Roman"/>
            </a:endParaRPr>
          </a:p>
          <a:p>
            <a:pPr algn="just" marL="469900" marR="5080" indent="-457200">
              <a:lnSpc>
                <a:spcPct val="100000"/>
              </a:lnSpc>
              <a:spcBef>
                <a:spcPts val="1800"/>
              </a:spcBef>
              <a:buFont typeface="Wingdings"/>
              <a:buChar char="■"/>
              <a:tabLst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This is </a:t>
            </a:r>
            <a:r>
              <a:rPr dirty="0" sz="3000" spc="-10" b="1">
                <a:latin typeface="Times New Roman"/>
                <a:cs typeface="Times New Roman"/>
              </a:rPr>
              <a:t>rare</a:t>
            </a:r>
            <a:r>
              <a:rPr dirty="0" sz="3000" spc="-10">
                <a:latin typeface="Times New Roman"/>
                <a:cs typeface="Times New Roman"/>
              </a:rPr>
              <a:t>, </a:t>
            </a:r>
            <a:r>
              <a:rPr dirty="0" sz="3000">
                <a:latin typeface="Times New Roman"/>
                <a:cs typeface="Times New Roman"/>
              </a:rPr>
              <a:t>but useful when the implementation </a:t>
            </a:r>
            <a:r>
              <a:rPr dirty="0" sz="3000" spc="-680">
                <a:latin typeface="Times New Roman"/>
                <a:cs typeface="Times New Roman"/>
              </a:rPr>
              <a:t>of </a:t>
            </a:r>
            <a:r>
              <a:rPr dirty="0" sz="3000" spc="-67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method in the superclass becomes invalid in the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subclass.</a:t>
            </a:r>
            <a:endParaRPr sz="3000">
              <a:latin typeface="Times New Roman"/>
              <a:cs typeface="Times New Roman"/>
            </a:endParaRPr>
          </a:p>
          <a:p>
            <a:pPr algn="just" lvl="1" marL="1212850" indent="-457200">
              <a:lnSpc>
                <a:spcPct val="100000"/>
              </a:lnSpc>
              <a:spcBef>
                <a:spcPts val="1600"/>
              </a:spcBef>
              <a:buFont typeface="Wingdings"/>
              <a:buChar char="■"/>
              <a:tabLst>
                <a:tab pos="1212850" algn="l"/>
              </a:tabLst>
            </a:pPr>
            <a:r>
              <a:rPr dirty="0" sz="2600" spc="-5">
                <a:latin typeface="Times New Roman"/>
                <a:cs typeface="Times New Roman"/>
              </a:rPr>
              <a:t>In</a:t>
            </a:r>
            <a:r>
              <a:rPr dirty="0" sz="2600">
                <a:latin typeface="Times New Roman"/>
                <a:cs typeface="Times New Roman"/>
              </a:rPr>
              <a:t> this </a:t>
            </a:r>
            <a:r>
              <a:rPr dirty="0" sz="2600" spc="-5">
                <a:latin typeface="Times New Roman"/>
                <a:cs typeface="Times New Roman"/>
              </a:rPr>
              <a:t>case,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the subclass</a:t>
            </a:r>
            <a:r>
              <a:rPr dirty="0" sz="2600" spc="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must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defined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dirty="0" sz="2600" spc="-5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58" y="106323"/>
            <a:ext cx="836930" cy="304800"/>
          </a:xfrm>
          <a:custGeom>
            <a:avLst/>
            <a:gdLst/>
            <a:ahLst/>
            <a:cxnLst/>
            <a:rect l="l" t="t" r="r" b="b"/>
            <a:pathLst>
              <a:path w="836930" h="304800">
                <a:moveTo>
                  <a:pt x="836802" y="0"/>
                </a:moveTo>
                <a:lnTo>
                  <a:pt x="0" y="0"/>
                </a:lnTo>
                <a:lnTo>
                  <a:pt x="0" y="304800"/>
                </a:lnTo>
                <a:lnTo>
                  <a:pt x="836802" y="304800"/>
                </a:lnTo>
                <a:lnTo>
                  <a:pt x="83680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1533" y="80771"/>
            <a:ext cx="6311265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marR="2314575" indent="-4572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abstract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 class </a:t>
            </a:r>
            <a:r>
              <a:rPr dirty="0" sz="2000" spc="-5">
                <a:solidFill>
                  <a:srgbClr val="2B91AF"/>
                </a:solidFill>
                <a:latin typeface="Calibri"/>
                <a:cs typeface="Calibri"/>
              </a:rPr>
              <a:t>GeometricObject</a:t>
            </a:r>
            <a:r>
              <a:rPr dirty="0" sz="2000" spc="-5">
                <a:latin typeface="Calibri"/>
                <a:cs typeface="Calibri"/>
              </a:rPr>
              <a:t>{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0000FF"/>
                </a:solidFill>
                <a:latin typeface="Calibri"/>
                <a:cs typeface="Calibri"/>
              </a:rPr>
              <a:t>private </a:t>
            </a:r>
            <a:r>
              <a:rPr dirty="0" sz="2000">
                <a:solidFill>
                  <a:srgbClr val="2B91AF"/>
                </a:solidFill>
                <a:latin typeface="Calibri"/>
                <a:cs typeface="Calibri"/>
              </a:rPr>
              <a:t>String </a:t>
            </a:r>
            <a:r>
              <a:rPr dirty="0" sz="2000" spc="-10">
                <a:latin typeface="Calibri"/>
                <a:cs typeface="Calibri"/>
              </a:rPr>
              <a:t>color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spc="-5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2000" spc="-5">
                <a:solidFill>
                  <a:srgbClr val="A31515"/>
                </a:solidFill>
                <a:latin typeface="Calibri"/>
                <a:cs typeface="Calibri"/>
              </a:rPr>
              <a:t>white</a:t>
            </a:r>
            <a:r>
              <a:rPr dirty="0" sz="2000" spc="-5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2000" spc="-5">
                <a:latin typeface="Calibri"/>
                <a:cs typeface="Calibri"/>
              </a:rPr>
              <a:t>;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B91AF"/>
                </a:solidFill>
                <a:latin typeface="Calibri"/>
                <a:cs typeface="Calibri"/>
              </a:rPr>
              <a:t>boolean </a:t>
            </a:r>
            <a:r>
              <a:rPr dirty="0" sz="2000" spc="-5">
                <a:latin typeface="Calibri"/>
                <a:cs typeface="Calibri"/>
              </a:rPr>
              <a:t>filled;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dirty="0" sz="2000" spc="-15">
                <a:solidFill>
                  <a:srgbClr val="0000FF"/>
                </a:solidFill>
                <a:latin typeface="Calibri"/>
                <a:cs typeface="Calibri"/>
              </a:rPr>
              <a:t>private </a:t>
            </a:r>
            <a:r>
              <a:rPr dirty="0" sz="2000" spc="-10">
                <a:latin typeface="Calibri"/>
                <a:cs typeface="Calibri"/>
              </a:rPr>
              <a:t>java.util.</a:t>
            </a:r>
            <a:r>
              <a:rPr dirty="0" sz="2000" spc="-10">
                <a:solidFill>
                  <a:srgbClr val="2B91AF"/>
                </a:solidFill>
                <a:latin typeface="Calibri"/>
                <a:cs typeface="Calibri"/>
              </a:rPr>
              <a:t>Date</a:t>
            </a:r>
            <a:r>
              <a:rPr dirty="0" sz="2000" spc="-15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dateCreated;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926465" marR="5080" indent="-457200">
              <a:lnSpc>
                <a:spcPct val="100000"/>
              </a:lnSpc>
            </a:pP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protected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74531F"/>
                </a:solidFill>
                <a:latin typeface="Calibri"/>
                <a:cs typeface="Calibri"/>
              </a:rPr>
              <a:t>GeometricObject</a:t>
            </a:r>
            <a:r>
              <a:rPr dirty="0" sz="2000" spc="-5">
                <a:latin typeface="Calibri"/>
                <a:cs typeface="Calibri"/>
              </a:rPr>
              <a:t>(</a:t>
            </a:r>
            <a:r>
              <a:rPr dirty="0" sz="2000" spc="-5">
                <a:solidFill>
                  <a:srgbClr val="2B91AF"/>
                </a:solidFill>
                <a:latin typeface="Calibri"/>
                <a:cs typeface="Calibri"/>
              </a:rPr>
              <a:t>String </a:t>
            </a:r>
            <a:r>
              <a:rPr dirty="0" sz="2000" spc="-35">
                <a:solidFill>
                  <a:srgbClr val="808080"/>
                </a:solidFill>
                <a:latin typeface="Calibri"/>
                <a:cs typeface="Calibri"/>
              </a:rPr>
              <a:t>color</a:t>
            </a:r>
            <a:r>
              <a:rPr dirty="0" sz="2000" spc="-35">
                <a:latin typeface="Calibri"/>
                <a:cs typeface="Calibri"/>
              </a:rPr>
              <a:t>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B91AF"/>
                </a:solidFill>
                <a:latin typeface="Calibri"/>
                <a:cs typeface="Calibri"/>
              </a:rPr>
              <a:t>boolean</a:t>
            </a:r>
            <a:r>
              <a:rPr dirty="0" sz="200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08080"/>
                </a:solidFill>
                <a:latin typeface="Calibri"/>
                <a:cs typeface="Calibri"/>
              </a:rPr>
              <a:t>filled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{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dateCreated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spc="-5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dirty="0" sz="2000" spc="-1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java.util.</a:t>
            </a:r>
            <a:r>
              <a:rPr dirty="0" sz="2000" spc="-10">
                <a:solidFill>
                  <a:srgbClr val="74531F"/>
                </a:solidFill>
                <a:latin typeface="Calibri"/>
                <a:cs typeface="Calibri"/>
              </a:rPr>
              <a:t>Date</a:t>
            </a:r>
            <a:r>
              <a:rPr dirty="0" sz="2000" spc="-10">
                <a:latin typeface="Calibri"/>
                <a:cs typeface="Calibri"/>
              </a:rPr>
              <a:t>();</a:t>
            </a:r>
            <a:endParaRPr sz="20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dirty="0" sz="2000" spc="-5">
                <a:latin typeface="Calibri"/>
                <a:cs typeface="Calibri"/>
              </a:rPr>
              <a:t>.color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08080"/>
                </a:solidFill>
                <a:latin typeface="Calibri"/>
                <a:cs typeface="Calibri"/>
              </a:rPr>
              <a:t>color</a:t>
            </a:r>
            <a:r>
              <a:rPr dirty="0" sz="2000" spc="-5">
                <a:latin typeface="Calibri"/>
                <a:cs typeface="Calibri"/>
              </a:rPr>
              <a:t>;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dirty="0" sz="2000" spc="-5">
                <a:latin typeface="Calibri"/>
                <a:cs typeface="Calibri"/>
              </a:rPr>
              <a:t>.filled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08080"/>
                </a:solidFill>
                <a:latin typeface="Calibri"/>
                <a:cs typeface="Calibri"/>
              </a:rPr>
              <a:t>filled</a:t>
            </a:r>
            <a:r>
              <a:rPr dirty="0" sz="2000">
                <a:latin typeface="Calibri"/>
                <a:cs typeface="Calibri"/>
              </a:rPr>
              <a:t>;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651432" y="2544723"/>
            <a:ext cx="1095375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00"/>
              </a:lnSpc>
            </a:pPr>
            <a:r>
              <a:rPr dirty="0" sz="2000" spc="-5">
                <a:latin typeface="Calibri"/>
                <a:cs typeface="Calibri"/>
              </a:rPr>
              <a:t>@</a:t>
            </a:r>
            <a:r>
              <a:rPr dirty="0" sz="2000" spc="-15">
                <a:solidFill>
                  <a:srgbClr val="2B91AF"/>
                </a:solidFill>
                <a:latin typeface="Calibri"/>
                <a:cs typeface="Calibri"/>
              </a:rPr>
              <a:t>o</a:t>
            </a:r>
            <a:r>
              <a:rPr dirty="0" sz="2000" spc="-25">
                <a:solidFill>
                  <a:srgbClr val="2B91AF"/>
                </a:solidFill>
                <a:latin typeface="Calibri"/>
                <a:cs typeface="Calibri"/>
              </a:rPr>
              <a:t>v</a:t>
            </a:r>
            <a:r>
              <a:rPr dirty="0" sz="2000">
                <a:solidFill>
                  <a:srgbClr val="2B91AF"/>
                </a:solidFill>
                <a:latin typeface="Calibri"/>
                <a:cs typeface="Calibri"/>
              </a:rPr>
              <a:t>erri</a:t>
            </a:r>
            <a:r>
              <a:rPr dirty="0" sz="2000" spc="-5">
                <a:solidFill>
                  <a:srgbClr val="2B91AF"/>
                </a:solidFill>
                <a:latin typeface="Calibri"/>
                <a:cs typeface="Calibri"/>
              </a:rPr>
              <a:t>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62" y="2823971"/>
            <a:ext cx="4662170" cy="3082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306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353060" marR="912494">
              <a:lnSpc>
                <a:spcPct val="100000"/>
              </a:lnSpc>
            </a:pPr>
            <a:r>
              <a:rPr dirty="0" sz="2000">
                <a:solidFill>
                  <a:srgbClr val="008000"/>
                </a:solidFill>
                <a:latin typeface="Calibri"/>
                <a:cs typeface="Calibri"/>
              </a:rPr>
              <a:t>/** </a:t>
            </a:r>
            <a:r>
              <a:rPr dirty="0" sz="2000" spc="-10">
                <a:solidFill>
                  <a:srgbClr val="008000"/>
                </a:solidFill>
                <a:latin typeface="Calibri"/>
                <a:cs typeface="Calibri"/>
              </a:rPr>
              <a:t>Abstract </a:t>
            </a:r>
            <a:r>
              <a:rPr dirty="0" sz="2000" spc="-5">
                <a:solidFill>
                  <a:srgbClr val="008000"/>
                </a:solidFill>
                <a:latin typeface="Calibri"/>
                <a:cs typeface="Calibri"/>
              </a:rPr>
              <a:t>method </a:t>
            </a:r>
            <a:r>
              <a:rPr dirty="0" sz="2000" spc="-10">
                <a:solidFill>
                  <a:srgbClr val="008000"/>
                </a:solidFill>
                <a:latin typeface="Calibri"/>
                <a:cs typeface="Calibri"/>
              </a:rPr>
              <a:t>getArea </a:t>
            </a:r>
            <a:r>
              <a:rPr dirty="0" sz="2000">
                <a:solidFill>
                  <a:srgbClr val="008000"/>
                </a:solidFill>
                <a:latin typeface="Calibri"/>
                <a:cs typeface="Calibri"/>
              </a:rPr>
              <a:t>*/ </a:t>
            </a:r>
            <a:r>
              <a:rPr dirty="0" sz="20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0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abstract</a:t>
            </a:r>
            <a:r>
              <a:rPr dirty="0" sz="20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B91AF"/>
                </a:solidFill>
                <a:latin typeface="Calibri"/>
                <a:cs typeface="Calibri"/>
              </a:rPr>
              <a:t>double</a:t>
            </a:r>
            <a:r>
              <a:rPr dirty="0" sz="2000" spc="-15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74531F"/>
                </a:solidFill>
                <a:latin typeface="Calibri"/>
                <a:cs typeface="Calibri"/>
              </a:rPr>
              <a:t>getArea</a:t>
            </a:r>
            <a:r>
              <a:rPr dirty="0" sz="2000" spc="-5">
                <a:latin typeface="Calibri"/>
                <a:cs typeface="Calibri"/>
              </a:rPr>
              <a:t>();</a:t>
            </a:r>
            <a:endParaRPr sz="2000">
              <a:latin typeface="Calibri"/>
              <a:cs typeface="Calibri"/>
            </a:endParaRPr>
          </a:p>
          <a:p>
            <a:pPr marL="353060" marR="229235">
              <a:lnSpc>
                <a:spcPct val="100000"/>
              </a:lnSpc>
            </a:pPr>
            <a:r>
              <a:rPr dirty="0" sz="2000">
                <a:solidFill>
                  <a:srgbClr val="008000"/>
                </a:solidFill>
                <a:latin typeface="Calibri"/>
                <a:cs typeface="Calibri"/>
              </a:rPr>
              <a:t>/** </a:t>
            </a:r>
            <a:r>
              <a:rPr dirty="0" sz="2000" spc="-10">
                <a:solidFill>
                  <a:srgbClr val="008000"/>
                </a:solidFill>
                <a:latin typeface="Calibri"/>
                <a:cs typeface="Calibri"/>
              </a:rPr>
              <a:t>Abstract </a:t>
            </a:r>
            <a:r>
              <a:rPr dirty="0" sz="2000" spc="-5">
                <a:solidFill>
                  <a:srgbClr val="008000"/>
                </a:solidFill>
                <a:latin typeface="Calibri"/>
                <a:cs typeface="Calibri"/>
              </a:rPr>
              <a:t>method </a:t>
            </a:r>
            <a:r>
              <a:rPr dirty="0" sz="2000" spc="-10">
                <a:solidFill>
                  <a:srgbClr val="008000"/>
                </a:solidFill>
                <a:latin typeface="Calibri"/>
                <a:cs typeface="Calibri"/>
              </a:rPr>
              <a:t>getPerimeter </a:t>
            </a:r>
            <a:r>
              <a:rPr dirty="0" sz="2000">
                <a:solidFill>
                  <a:srgbClr val="008000"/>
                </a:solidFill>
                <a:latin typeface="Calibri"/>
                <a:cs typeface="Calibri"/>
              </a:rPr>
              <a:t>*/ </a:t>
            </a:r>
            <a:r>
              <a:rPr dirty="0" sz="20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abstract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B91AF"/>
                </a:solidFill>
                <a:latin typeface="Calibri"/>
                <a:cs typeface="Calibri"/>
              </a:rPr>
              <a:t>double</a:t>
            </a:r>
            <a:r>
              <a:rPr dirty="0" sz="200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74531F"/>
                </a:solidFill>
                <a:latin typeface="Calibri"/>
                <a:cs typeface="Calibri"/>
              </a:rPr>
              <a:t>getPerimeter</a:t>
            </a:r>
            <a:r>
              <a:rPr dirty="0" sz="2000" spc="-10">
                <a:latin typeface="Calibri"/>
                <a:cs typeface="Calibri"/>
              </a:rPr>
              <a:t>();</a:t>
            </a:r>
            <a:r>
              <a:rPr dirty="0" sz="2000">
                <a:latin typeface="Calibri"/>
                <a:cs typeface="Calibri"/>
              </a:rPr>
              <a:t> }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 class </a:t>
            </a:r>
            <a:r>
              <a:rPr dirty="0" sz="2000" spc="-10">
                <a:solidFill>
                  <a:srgbClr val="2B91AF"/>
                </a:solidFill>
                <a:latin typeface="Calibri"/>
                <a:cs typeface="Calibri"/>
              </a:rPr>
              <a:t>Circle</a:t>
            </a:r>
            <a:r>
              <a:rPr dirty="0" sz="2000" spc="5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extends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B91AF"/>
                </a:solidFill>
                <a:latin typeface="Calibri"/>
                <a:cs typeface="Calibri"/>
              </a:rPr>
              <a:t>GeometricObject</a:t>
            </a:r>
            <a:r>
              <a:rPr dirty="0" sz="200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{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B91AF"/>
                </a:solidFill>
                <a:latin typeface="Calibri"/>
                <a:cs typeface="Calibri"/>
              </a:rPr>
              <a:t>double</a:t>
            </a:r>
            <a:r>
              <a:rPr dirty="0" sz="200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radius;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0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74531F"/>
                </a:solidFill>
                <a:latin typeface="Calibri"/>
                <a:cs typeface="Calibri"/>
              </a:rPr>
              <a:t>Circle</a:t>
            </a:r>
            <a:r>
              <a:rPr dirty="0" sz="2000" spc="-5">
                <a:latin typeface="Calibri"/>
                <a:cs typeface="Calibri"/>
              </a:rPr>
              <a:t>()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{..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43031" y="727963"/>
            <a:ext cx="8413115" cy="4960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class </a:t>
            </a:r>
            <a:r>
              <a:rPr dirty="0" sz="1800" spc="-15">
                <a:solidFill>
                  <a:srgbClr val="2B91AF"/>
                </a:solidFill>
                <a:latin typeface="Calibri"/>
                <a:cs typeface="Calibri"/>
              </a:rPr>
              <a:t>TestGeometricObject</a:t>
            </a:r>
            <a:r>
              <a:rPr dirty="0" sz="180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25"/>
              </a:lnSpc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void</a:t>
            </a:r>
            <a:r>
              <a:rPr dirty="0" sz="1800" spc="5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main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2B91AF"/>
                </a:solidFill>
                <a:latin typeface="Calibri"/>
                <a:cs typeface="Calibri"/>
              </a:rPr>
              <a:t>String</a:t>
            </a:r>
            <a:r>
              <a:rPr dirty="0" sz="1800" spc="-5">
                <a:latin typeface="Calibri"/>
                <a:cs typeface="Calibri"/>
              </a:rPr>
              <a:t>[]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dirty="0" sz="1800" spc="-10">
                <a:latin typeface="Calibri"/>
                <a:cs typeface="Calibri"/>
              </a:rPr>
              <a:t>){</a:t>
            </a:r>
            <a:endParaRPr sz="1800">
              <a:latin typeface="Calibri"/>
              <a:cs typeface="Calibri"/>
            </a:endParaRPr>
          </a:p>
          <a:p>
            <a:pPr marL="927100" marR="1838960">
              <a:lnSpc>
                <a:spcPct val="99400"/>
              </a:lnSpc>
              <a:spcBef>
                <a:spcPts val="60"/>
              </a:spcBef>
            </a:pPr>
            <a:r>
              <a:rPr dirty="0" sz="1800" spc="-5">
                <a:solidFill>
                  <a:srgbClr val="2B91AF"/>
                </a:solidFill>
                <a:latin typeface="Calibri"/>
                <a:cs typeface="Calibri"/>
              </a:rPr>
              <a:t>GeometricObject </a:t>
            </a:r>
            <a:r>
              <a:rPr dirty="0" sz="1800" spc="-5">
                <a:solidFill>
                  <a:srgbClr val="1F377F"/>
                </a:solidFill>
                <a:latin typeface="Calibri"/>
                <a:cs typeface="Calibri"/>
              </a:rPr>
              <a:t>geoObject1</a:t>
            </a:r>
            <a:r>
              <a:rPr dirty="0" sz="1800" spc="5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dirty="0" sz="1800" spc="5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Circle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098658"/>
                </a:solidFill>
                <a:latin typeface="Calibri"/>
                <a:cs typeface="Calibri"/>
              </a:rPr>
              <a:t>5</a:t>
            </a:r>
            <a:r>
              <a:rPr dirty="0" sz="1800" spc="-5">
                <a:latin typeface="Calibri"/>
                <a:cs typeface="Calibri"/>
              </a:rPr>
              <a:t>);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B91AF"/>
                </a:solidFill>
                <a:latin typeface="Calibri"/>
                <a:cs typeface="Calibri"/>
              </a:rPr>
              <a:t>GeometricObject </a:t>
            </a:r>
            <a:r>
              <a:rPr dirty="0" sz="1800" spc="-5">
                <a:solidFill>
                  <a:srgbClr val="1F377F"/>
                </a:solidFill>
                <a:latin typeface="Calibri"/>
                <a:cs typeface="Calibri"/>
              </a:rPr>
              <a:t>geoObject2</a:t>
            </a:r>
            <a:r>
              <a:rPr dirty="0" sz="1800" spc="5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dirty="0" sz="180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Rectangle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098658"/>
                </a:solidFill>
                <a:latin typeface="Calibri"/>
                <a:cs typeface="Calibri"/>
              </a:rPr>
              <a:t>5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-5">
                <a:solidFill>
                  <a:srgbClr val="098658"/>
                </a:solidFill>
                <a:latin typeface="Calibri"/>
                <a:cs typeface="Calibri"/>
              </a:rPr>
              <a:t>3</a:t>
            </a:r>
            <a:r>
              <a:rPr dirty="0" sz="1800" spc="-5">
                <a:latin typeface="Calibri"/>
                <a:cs typeface="Calibri"/>
              </a:rPr>
              <a:t>);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dirty="0" sz="1800" spc="-10">
                <a:latin typeface="Calibri"/>
                <a:cs typeface="Calibri"/>
              </a:rPr>
              <a:t>.out.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0">
                <a:solidFill>
                  <a:srgbClr val="A31515"/>
                </a:solidFill>
                <a:latin typeface="Calibri"/>
                <a:cs typeface="Calibri"/>
              </a:rPr>
              <a:t>The</a:t>
            </a:r>
            <a:r>
              <a:rPr dirty="0" sz="1800" spc="1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A31515"/>
                </a:solidFill>
                <a:latin typeface="Calibri"/>
                <a:cs typeface="Calibri"/>
              </a:rPr>
              <a:t>two</a:t>
            </a:r>
            <a:r>
              <a:rPr dirty="0" sz="1800" spc="1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A31515"/>
                </a:solidFill>
                <a:latin typeface="Calibri"/>
                <a:cs typeface="Calibri"/>
              </a:rPr>
              <a:t>objects</a:t>
            </a:r>
            <a:r>
              <a:rPr dirty="0" sz="1800" spc="1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A31515"/>
                </a:solidFill>
                <a:latin typeface="Calibri"/>
                <a:cs typeface="Calibri"/>
              </a:rPr>
              <a:t>have</a:t>
            </a:r>
            <a:r>
              <a:rPr dirty="0" sz="1800" spc="1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A31515"/>
                </a:solidFill>
                <a:latin typeface="Calibri"/>
                <a:cs typeface="Calibri"/>
              </a:rPr>
              <a:t>the</a:t>
            </a:r>
            <a:r>
              <a:rPr dirty="0" sz="1800" spc="2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A31515"/>
                </a:solidFill>
                <a:latin typeface="Calibri"/>
                <a:cs typeface="Calibri"/>
              </a:rPr>
              <a:t>same</a:t>
            </a:r>
            <a:r>
              <a:rPr dirty="0" sz="1800" spc="1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A31515"/>
                </a:solidFill>
                <a:latin typeface="Calibri"/>
                <a:cs typeface="Calibri"/>
              </a:rPr>
              <a:t>area?</a:t>
            </a:r>
            <a:r>
              <a:rPr dirty="0" sz="1800" spc="1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1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  <a:p>
            <a:pPr marL="927100" marR="3550285" indent="457200">
              <a:lnSpc>
                <a:spcPct val="99400"/>
              </a:lnSpc>
              <a:spcBef>
                <a:spcPts val="60"/>
              </a:spcBef>
            </a:pP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equalArea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1F377F"/>
                </a:solidFill>
                <a:latin typeface="Calibri"/>
                <a:cs typeface="Calibri"/>
              </a:rPr>
              <a:t>geoObject1</a:t>
            </a:r>
            <a:r>
              <a:rPr dirty="0" sz="1800" spc="-5">
                <a:latin typeface="Calibri"/>
                <a:cs typeface="Calibri"/>
              </a:rPr>
              <a:t>, </a:t>
            </a:r>
            <a:r>
              <a:rPr dirty="0" sz="1800" spc="-5">
                <a:solidFill>
                  <a:srgbClr val="1F377F"/>
                </a:solidFill>
                <a:latin typeface="Calibri"/>
                <a:cs typeface="Calibri"/>
              </a:rPr>
              <a:t>geoObject2</a:t>
            </a:r>
            <a:r>
              <a:rPr dirty="0" sz="1800" spc="-5">
                <a:latin typeface="Calibri"/>
                <a:cs typeface="Calibri"/>
              </a:rPr>
              <a:t>));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displayGeometricObject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1F377F"/>
                </a:solidFill>
                <a:latin typeface="Calibri"/>
                <a:cs typeface="Calibri"/>
              </a:rPr>
              <a:t>geoObject1</a:t>
            </a:r>
            <a:r>
              <a:rPr dirty="0" sz="1800" spc="-5">
                <a:latin typeface="Calibri"/>
                <a:cs typeface="Calibri"/>
              </a:rPr>
              <a:t>);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displayGeometricObject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1F377F"/>
                </a:solidFill>
                <a:latin typeface="Calibri"/>
                <a:cs typeface="Calibri"/>
              </a:rPr>
              <a:t>geoObject2</a:t>
            </a:r>
            <a:r>
              <a:rPr dirty="0" sz="1800" spc="-5">
                <a:latin typeface="Calibri"/>
                <a:cs typeface="Calibri"/>
              </a:rPr>
              <a:t>);</a:t>
            </a:r>
            <a:r>
              <a:rPr dirty="0" sz="1800">
                <a:latin typeface="Calibri"/>
                <a:cs typeface="Calibri"/>
              </a:rPr>
              <a:t> 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927100" marR="5080" indent="-457200">
              <a:lnSpc>
                <a:spcPct val="102200"/>
              </a:lnSpc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1800" spc="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1800" spc="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B91AF"/>
                </a:solidFill>
                <a:latin typeface="Calibri"/>
                <a:cs typeface="Calibri"/>
              </a:rPr>
              <a:t>boolean</a:t>
            </a:r>
            <a:r>
              <a:rPr dirty="0" sz="1800" spc="2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equalArea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2B91AF"/>
                </a:solidFill>
                <a:latin typeface="Calibri"/>
                <a:cs typeface="Calibri"/>
              </a:rPr>
              <a:t>GeometricObject</a:t>
            </a:r>
            <a:r>
              <a:rPr dirty="0" sz="1800" spc="15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object1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B91AF"/>
                </a:solidFill>
                <a:latin typeface="Calibri"/>
                <a:cs typeface="Calibri"/>
              </a:rPr>
              <a:t>GeometricObject</a:t>
            </a:r>
            <a:r>
              <a:rPr dirty="0" sz="1800" spc="1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object2</a:t>
            </a:r>
            <a:r>
              <a:rPr dirty="0" sz="1800" spc="-5">
                <a:latin typeface="Calibri"/>
                <a:cs typeface="Calibri"/>
              </a:rPr>
              <a:t>){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F08C4"/>
                </a:solidFill>
                <a:latin typeface="Calibri"/>
                <a:cs typeface="Calibri"/>
              </a:rPr>
              <a:t>return</a:t>
            </a:r>
            <a:r>
              <a:rPr dirty="0" sz="180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object1</a:t>
            </a:r>
            <a:r>
              <a:rPr dirty="0" sz="1800" spc="-5">
                <a:latin typeface="Calibri"/>
                <a:cs typeface="Calibri"/>
              </a:rPr>
              <a:t>.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getArea</a:t>
            </a:r>
            <a:r>
              <a:rPr dirty="0" sz="1800" spc="-5">
                <a:latin typeface="Calibri"/>
                <a:cs typeface="Calibri"/>
              </a:rPr>
              <a:t>()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==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object2</a:t>
            </a:r>
            <a:r>
              <a:rPr dirty="0" sz="1800" spc="-5">
                <a:latin typeface="Calibri"/>
                <a:cs typeface="Calibri"/>
              </a:rPr>
              <a:t>.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getArea</a:t>
            </a:r>
            <a:r>
              <a:rPr dirty="0" sz="1800" spc="-5">
                <a:latin typeface="Calibri"/>
                <a:cs typeface="Calibri"/>
              </a:rPr>
              <a:t>();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927100" marR="1599565" indent="-457200">
              <a:lnSpc>
                <a:spcPct val="102200"/>
              </a:lnSpc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void</a:t>
            </a:r>
            <a:r>
              <a:rPr dirty="0" sz="1800" spc="1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displayGeometricObject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2B91AF"/>
                </a:solidFill>
                <a:latin typeface="Calibri"/>
                <a:cs typeface="Calibri"/>
              </a:rPr>
              <a:t>GeometricObject</a:t>
            </a:r>
            <a:r>
              <a:rPr dirty="0" sz="180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object</a:t>
            </a:r>
            <a:r>
              <a:rPr dirty="0" sz="1800" spc="-5">
                <a:latin typeface="Calibri"/>
                <a:cs typeface="Calibri"/>
              </a:rPr>
              <a:t>)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dirty="0" sz="1800" spc="-10">
                <a:latin typeface="Calibri"/>
                <a:cs typeface="Calibri"/>
              </a:rPr>
              <a:t>.out.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dirty="0" sz="1800" spc="-10">
                <a:latin typeface="Calibri"/>
                <a:cs typeface="Calibri"/>
              </a:rPr>
              <a:t>();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090"/>
              </a:lnSpc>
            </a:pP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dirty="0" sz="1800" spc="-10">
                <a:latin typeface="Calibri"/>
                <a:cs typeface="Calibri"/>
              </a:rPr>
              <a:t>.out.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dirty="0" sz="1800" spc="-10">
                <a:latin typeface="Calibri"/>
                <a:cs typeface="Calibri"/>
              </a:rPr>
              <a:t>();</a:t>
            </a:r>
            <a:endParaRPr sz="1800">
              <a:latin typeface="Calibri"/>
              <a:cs typeface="Calibri"/>
            </a:endParaRPr>
          </a:p>
          <a:p>
            <a:pPr marL="927100" marR="1463675">
              <a:lnSpc>
                <a:spcPts val="2090"/>
              </a:lnSpc>
              <a:spcBef>
                <a:spcPts val="180"/>
              </a:spcBef>
            </a:pP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dirty="0" sz="1800" spc="-10">
                <a:latin typeface="Calibri"/>
                <a:cs typeface="Calibri"/>
              </a:rPr>
              <a:t>.out.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0">
                <a:solidFill>
                  <a:srgbClr val="A31515"/>
                </a:solidFill>
                <a:latin typeface="Calibri"/>
                <a:cs typeface="Calibri"/>
              </a:rPr>
              <a:t>The</a:t>
            </a:r>
            <a:r>
              <a:rPr dirty="0" sz="1800" spc="1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A31515"/>
                </a:solidFill>
                <a:latin typeface="Calibri"/>
                <a:cs typeface="Calibri"/>
              </a:rPr>
              <a:t>area</a:t>
            </a:r>
            <a:r>
              <a:rPr dirty="0" sz="1800" spc="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A31515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5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object</a:t>
            </a:r>
            <a:r>
              <a:rPr dirty="0" sz="1800" spc="-5">
                <a:latin typeface="Calibri"/>
                <a:cs typeface="Calibri"/>
              </a:rPr>
              <a:t>.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getArea</a:t>
            </a:r>
            <a:r>
              <a:rPr dirty="0" sz="1800" spc="-5">
                <a:latin typeface="Calibri"/>
                <a:cs typeface="Calibri"/>
              </a:rPr>
              <a:t>());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dirty="0" sz="1800" spc="-10">
                <a:latin typeface="Calibri"/>
                <a:cs typeface="Calibri"/>
              </a:rPr>
              <a:t>.out.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0">
                <a:solidFill>
                  <a:srgbClr val="A31515"/>
                </a:solidFill>
                <a:latin typeface="Calibri"/>
                <a:cs typeface="Calibri"/>
              </a:rPr>
              <a:t>The</a:t>
            </a:r>
            <a:r>
              <a:rPr dirty="0" sz="1800" spc="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A31515"/>
                </a:solidFill>
                <a:latin typeface="Calibri"/>
                <a:cs typeface="Calibri"/>
              </a:rPr>
              <a:t>perimeter</a:t>
            </a:r>
            <a:r>
              <a:rPr dirty="0" sz="180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A31515"/>
                </a:solidFill>
                <a:latin typeface="Calibri"/>
                <a:cs typeface="Calibri"/>
              </a:rPr>
              <a:t>is </a:t>
            </a:r>
            <a:r>
              <a:rPr dirty="0" sz="180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5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object</a:t>
            </a:r>
            <a:r>
              <a:rPr dirty="0" sz="1800" spc="-5">
                <a:latin typeface="Calibri"/>
                <a:cs typeface="Calibri"/>
              </a:rPr>
              <a:t>.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getPerimeter</a:t>
            </a:r>
            <a:r>
              <a:rPr dirty="0" sz="1800" spc="-5">
                <a:latin typeface="Calibri"/>
                <a:cs typeface="Calibri"/>
              </a:rPr>
              <a:t>());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855" y="1693597"/>
            <a:ext cx="6555634" cy="29053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4004" y="0"/>
            <a:ext cx="3997960" cy="5784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20"/>
              <a:t>abstract</a:t>
            </a:r>
            <a:r>
              <a:rPr dirty="0" sz="3600"/>
              <a:t> </a:t>
            </a:r>
            <a:r>
              <a:rPr dirty="0" sz="3600" spc="35"/>
              <a:t>class</a:t>
            </a:r>
            <a:r>
              <a:rPr dirty="0" sz="3600" spc="15"/>
              <a:t> </a:t>
            </a:r>
            <a:r>
              <a:rPr dirty="0" sz="3600" spc="40"/>
              <a:t>as</a:t>
            </a:r>
            <a:r>
              <a:rPr dirty="0" sz="3600" spc="10"/>
              <a:t> </a:t>
            </a:r>
            <a:r>
              <a:rPr dirty="0" sz="3600" spc="40"/>
              <a:t>type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340" y="1087628"/>
            <a:ext cx="8237220" cy="2266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 spc="-15">
                <a:latin typeface="Times New Roman"/>
                <a:cs typeface="Times New Roman"/>
              </a:rPr>
              <a:t>Remember, </a:t>
            </a:r>
            <a:r>
              <a:rPr dirty="0" sz="3000">
                <a:latin typeface="Times New Roman"/>
                <a:cs typeface="Times New Roman"/>
              </a:rPr>
              <a:t>an abstract class cannot be instantiated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using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new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Times New Roman"/>
                <a:cs typeface="Times New Roman"/>
              </a:rPr>
              <a:t>operator.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 spc="-5">
                <a:latin typeface="Times New Roman"/>
                <a:cs typeface="Times New Roman"/>
              </a:rPr>
              <a:t>But </a:t>
            </a:r>
            <a:r>
              <a:rPr dirty="0" sz="3000">
                <a:latin typeface="Times New Roman"/>
                <a:cs typeface="Times New Roman"/>
              </a:rPr>
              <a:t>an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abstract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can be used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 data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type.</a:t>
            </a:r>
            <a:endParaRPr sz="3000">
              <a:latin typeface="Times New Roman"/>
              <a:cs typeface="Times New Roman"/>
            </a:endParaRPr>
          </a:p>
          <a:p>
            <a:pPr marL="390525">
              <a:lnSpc>
                <a:spcPct val="100000"/>
              </a:lnSpc>
              <a:spcBef>
                <a:spcPts val="1685"/>
              </a:spcBef>
              <a:tabLst>
                <a:tab pos="4999990" algn="l"/>
              </a:tabLst>
            </a:pPr>
            <a:r>
              <a:rPr dirty="0" sz="2800" spc="-5">
                <a:latin typeface="Times New Roman"/>
                <a:cs typeface="Times New Roman"/>
              </a:rPr>
              <a:t>GeometricObject[]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geo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 </a:t>
            </a:r>
            <a:r>
              <a:rPr dirty="0" sz="2800" spc="-5">
                <a:latin typeface="Times New Roman"/>
                <a:cs typeface="Times New Roman"/>
              </a:rPr>
              <a:t>new	GeometricObject[10];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266" y="93471"/>
            <a:ext cx="7316470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Case</a:t>
            </a:r>
            <a:r>
              <a:rPr dirty="0" spc="-20"/>
              <a:t> </a:t>
            </a:r>
            <a:r>
              <a:rPr dirty="0"/>
              <a:t>Study:</a:t>
            </a:r>
            <a:r>
              <a:rPr dirty="0" spc="-5"/>
              <a:t> the</a:t>
            </a:r>
            <a:r>
              <a:rPr dirty="0" spc="-20"/>
              <a:t> Abstract</a:t>
            </a:r>
            <a:r>
              <a:rPr dirty="0" spc="-10"/>
              <a:t> </a:t>
            </a:r>
            <a:r>
              <a:rPr dirty="0" spc="-5"/>
              <a:t>Number</a:t>
            </a:r>
            <a:r>
              <a:rPr dirty="0" spc="-15"/>
              <a:t> </a:t>
            </a:r>
            <a:r>
              <a:rPr dirty="0" spc="-5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45" y="1874875"/>
            <a:ext cx="8963890" cy="28968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24401" y="5181600"/>
            <a:ext cx="2371725" cy="3810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32384" rIns="0" bIns="0" rtlCol="0" vert="horz">
            <a:spAutoFit/>
          </a:bodyPr>
          <a:lstStyle/>
          <a:p>
            <a:pPr marL="342265">
              <a:lnSpc>
                <a:spcPct val="100000"/>
              </a:lnSpc>
              <a:spcBef>
                <a:spcPts val="254"/>
              </a:spcBef>
            </a:pPr>
            <a:r>
              <a:rPr dirty="0" sz="2000" spc="-10">
                <a:latin typeface="Times New Roman"/>
                <a:cs typeface="Times New Roman"/>
              </a:rPr>
              <a:t>LargestNumbers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612140" y="770635"/>
            <a:ext cx="7781290" cy="952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8450" marR="5080" indent="-285750">
              <a:lnSpc>
                <a:spcPct val="102699"/>
              </a:lnSpc>
              <a:buFont typeface="Arial"/>
              <a:buChar char="•"/>
              <a:tabLst>
                <a:tab pos="298450" algn="l"/>
              </a:tabLst>
            </a:pPr>
            <a:r>
              <a:rPr dirty="0" sz="3000" spc="-5">
                <a:latin typeface="Calibri"/>
                <a:cs typeface="Calibri"/>
              </a:rPr>
              <a:t>Number</a:t>
            </a:r>
            <a:r>
              <a:rPr dirty="0" sz="3000" spc="70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abstract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superclass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for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numeric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wrapper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5050" y="1921521"/>
            <a:ext cx="2724150" cy="1631314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0805" marR="138430">
              <a:lnSpc>
                <a:spcPct val="100000"/>
              </a:lnSpc>
              <a:spcBef>
                <a:spcPts val="270"/>
              </a:spcBef>
            </a:pP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byteVaue()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and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shortValue()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call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intValue()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and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cast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result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byte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short, </a:t>
            </a:r>
            <a:r>
              <a:rPr dirty="0" sz="2000" spc="-43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respectively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993139" y="5847350"/>
            <a:ext cx="1537335" cy="30480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0">
                <a:solidFill>
                  <a:srgbClr val="8F08C4"/>
                </a:solidFill>
                <a:latin typeface="Calibri"/>
                <a:cs typeface="Calibri"/>
              </a:rPr>
              <a:t>return</a:t>
            </a:r>
            <a:r>
              <a:rPr dirty="0" sz="1800" spc="-55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377F"/>
                </a:solidFill>
                <a:latin typeface="Calibri"/>
                <a:cs typeface="Calibri"/>
              </a:rPr>
              <a:t>number</a:t>
            </a:r>
            <a:r>
              <a:rPr dirty="0" sz="1800">
                <a:latin typeface="Calibri"/>
                <a:cs typeface="Calibri"/>
              </a:rPr>
              <a:t>;}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78739" y="6127767"/>
            <a:ext cx="97790" cy="30480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266" y="93471"/>
            <a:ext cx="7316470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Case</a:t>
            </a:r>
            <a:r>
              <a:rPr dirty="0" spc="-20"/>
              <a:t> </a:t>
            </a:r>
            <a:r>
              <a:rPr dirty="0"/>
              <a:t>Study:</a:t>
            </a:r>
            <a:r>
              <a:rPr dirty="0" spc="-5"/>
              <a:t> the</a:t>
            </a:r>
            <a:r>
              <a:rPr dirty="0" spc="-20"/>
              <a:t> Abstract</a:t>
            </a:r>
            <a:r>
              <a:rPr dirty="0" spc="-10"/>
              <a:t> </a:t>
            </a:r>
            <a:r>
              <a:rPr dirty="0" spc="-5"/>
              <a:t>Number</a:t>
            </a:r>
            <a:r>
              <a:rPr dirty="0" spc="-15"/>
              <a:t> </a:t>
            </a:r>
            <a:r>
              <a:rPr dirty="0" spc="-5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30427"/>
            <a:ext cx="3936365" cy="112585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1577340">
              <a:lnSpc>
                <a:spcPts val="2090"/>
              </a:lnSpc>
              <a:spcBef>
                <a:spcPts val="225"/>
              </a:spcBef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import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java.util.</a:t>
            </a:r>
            <a:r>
              <a:rPr dirty="0" sz="1800" spc="-15">
                <a:solidFill>
                  <a:srgbClr val="2B91AF"/>
                </a:solidFill>
                <a:latin typeface="Calibri"/>
                <a:cs typeface="Calibri"/>
              </a:rPr>
              <a:t>ArrayList</a:t>
            </a:r>
            <a:r>
              <a:rPr dirty="0" sz="1800" spc="-15">
                <a:latin typeface="Calibri"/>
                <a:cs typeface="Calibri"/>
              </a:rPr>
              <a:t>;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import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java.math.*;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class </a:t>
            </a: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LargestNumber</a:t>
            </a:r>
            <a:r>
              <a:rPr dirty="0" sz="1800" spc="5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void</a:t>
            </a:r>
            <a:r>
              <a:rPr dirty="0" sz="1800" spc="5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main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2B91AF"/>
                </a:solidFill>
                <a:latin typeface="Calibri"/>
                <a:cs typeface="Calibri"/>
              </a:rPr>
              <a:t>String</a:t>
            </a:r>
            <a:r>
              <a:rPr dirty="0" sz="1800" spc="-5">
                <a:latin typeface="Calibri"/>
                <a:cs typeface="Calibri"/>
              </a:rPr>
              <a:t>[]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dirty="0" sz="1800" spc="-10">
                <a:latin typeface="Calibri"/>
                <a:cs typeface="Calibri"/>
              </a:rPr>
              <a:t>)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 marR="780415">
              <a:lnSpc>
                <a:spcPct val="99400"/>
              </a:lnSpc>
              <a:spcBef>
                <a:spcPts val="110"/>
              </a:spcBef>
            </a:pPr>
            <a:r>
              <a:rPr dirty="0" spc="-10">
                <a:solidFill>
                  <a:srgbClr val="2B91AF"/>
                </a:solidFill>
              </a:rPr>
              <a:t>ArrayList</a:t>
            </a:r>
            <a:r>
              <a:rPr dirty="0" spc="-10">
                <a:solidFill>
                  <a:srgbClr val="000000"/>
                </a:solidFill>
              </a:rPr>
              <a:t>&lt;</a:t>
            </a:r>
            <a:r>
              <a:rPr dirty="0" spc="-10">
                <a:solidFill>
                  <a:srgbClr val="2B91AF"/>
                </a:solidFill>
              </a:rPr>
              <a:t>Number</a:t>
            </a:r>
            <a:r>
              <a:rPr dirty="0" spc="-10">
                <a:solidFill>
                  <a:srgbClr val="000000"/>
                </a:solidFill>
              </a:rPr>
              <a:t>&gt;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1F377F"/>
                </a:solidFill>
              </a:rPr>
              <a:t>list</a:t>
            </a:r>
            <a:r>
              <a:rPr dirty="0" spc="-5">
                <a:solidFill>
                  <a:srgbClr val="1F377F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 </a:t>
            </a:r>
            <a:r>
              <a:rPr dirty="0" spc="-5">
                <a:solidFill>
                  <a:srgbClr val="8F08C4"/>
                </a:solidFill>
              </a:rPr>
              <a:t>new</a:t>
            </a:r>
            <a:r>
              <a:rPr dirty="0" spc="5">
                <a:solidFill>
                  <a:srgbClr val="8F08C4"/>
                </a:solidFill>
              </a:rPr>
              <a:t> </a:t>
            </a:r>
            <a:r>
              <a:rPr dirty="0" spc="-10">
                <a:solidFill>
                  <a:srgbClr val="74531F"/>
                </a:solidFill>
              </a:rPr>
              <a:t>ArrayList</a:t>
            </a:r>
            <a:r>
              <a:rPr dirty="0" spc="-10">
                <a:solidFill>
                  <a:srgbClr val="000000"/>
                </a:solidFill>
              </a:rPr>
              <a:t>&lt;&gt;(); </a:t>
            </a:r>
            <a:r>
              <a:rPr dirty="0" spc="-39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1F377F"/>
                </a:solidFill>
              </a:rPr>
              <a:t>list</a:t>
            </a:r>
            <a:r>
              <a:rPr dirty="0" spc="-5">
                <a:solidFill>
                  <a:srgbClr val="000000"/>
                </a:solidFill>
              </a:rPr>
              <a:t>.</a:t>
            </a:r>
            <a:r>
              <a:rPr dirty="0" spc="-5">
                <a:solidFill>
                  <a:srgbClr val="74531F"/>
                </a:solidFill>
              </a:rPr>
              <a:t>add</a:t>
            </a:r>
            <a:r>
              <a:rPr dirty="0" spc="-5">
                <a:solidFill>
                  <a:srgbClr val="000000"/>
                </a:solidFill>
              </a:rPr>
              <a:t>(</a:t>
            </a:r>
            <a:r>
              <a:rPr dirty="0" spc="-5">
                <a:solidFill>
                  <a:srgbClr val="098658"/>
                </a:solidFill>
              </a:rPr>
              <a:t>45</a:t>
            </a:r>
            <a:r>
              <a:rPr dirty="0" spc="-5">
                <a:solidFill>
                  <a:srgbClr val="000000"/>
                </a:solidFill>
              </a:rPr>
              <a:t>);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/>
              <a:t>//</a:t>
            </a:r>
            <a:r>
              <a:rPr dirty="0" spc="5"/>
              <a:t> </a:t>
            </a:r>
            <a:r>
              <a:rPr dirty="0" spc="-5"/>
              <a:t>Add</a:t>
            </a:r>
            <a:r>
              <a:rPr dirty="0"/>
              <a:t> </a:t>
            </a:r>
            <a:r>
              <a:rPr dirty="0" spc="-5"/>
              <a:t>an</a:t>
            </a:r>
            <a:r>
              <a:rPr dirty="0" spc="5"/>
              <a:t> </a:t>
            </a:r>
            <a:r>
              <a:rPr dirty="0" spc="-10"/>
              <a:t>integer </a:t>
            </a:r>
            <a:r>
              <a:rPr dirty="0" spc="-5"/>
              <a:t> </a:t>
            </a:r>
            <a:r>
              <a:rPr dirty="0" spc="-5">
                <a:solidFill>
                  <a:srgbClr val="000000"/>
                </a:solidFill>
              </a:rPr>
              <a:t>list.add</a:t>
            </a:r>
            <a:r>
              <a:rPr dirty="0" spc="-5"/>
              <a:t>(3445.53);</a:t>
            </a:r>
            <a:r>
              <a:rPr dirty="0" spc="5"/>
              <a:t> </a:t>
            </a:r>
            <a:r>
              <a:rPr dirty="0"/>
              <a:t>//</a:t>
            </a:r>
            <a:r>
              <a:rPr dirty="0" spc="5"/>
              <a:t> </a:t>
            </a:r>
            <a:r>
              <a:rPr dirty="0" spc="-5"/>
              <a:t>Add</a:t>
            </a:r>
            <a:r>
              <a:rPr dirty="0"/>
              <a:t> a double</a:t>
            </a: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//</a:t>
            </a:r>
            <a:r>
              <a:rPr dirty="0" spc="-5"/>
              <a:t> </a:t>
            </a:r>
            <a:r>
              <a:rPr dirty="0"/>
              <a:t>Add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10"/>
              <a:t> BigInteger</a:t>
            </a:r>
          </a:p>
          <a:p>
            <a:pPr marL="12700">
              <a:lnSpc>
                <a:spcPts val="2125"/>
              </a:lnSpc>
              <a:spcBef>
                <a:spcPts val="45"/>
              </a:spcBef>
            </a:pPr>
            <a:r>
              <a:rPr dirty="0" spc="-5">
                <a:solidFill>
                  <a:srgbClr val="1F377F"/>
                </a:solidFill>
              </a:rPr>
              <a:t>list</a:t>
            </a:r>
            <a:r>
              <a:rPr dirty="0" spc="-5">
                <a:solidFill>
                  <a:srgbClr val="000000"/>
                </a:solidFill>
              </a:rPr>
              <a:t>.</a:t>
            </a:r>
            <a:r>
              <a:rPr dirty="0" spc="-5">
                <a:solidFill>
                  <a:srgbClr val="74531F"/>
                </a:solidFill>
              </a:rPr>
              <a:t>add</a:t>
            </a:r>
            <a:r>
              <a:rPr dirty="0" spc="-5">
                <a:solidFill>
                  <a:srgbClr val="000000"/>
                </a:solidFill>
              </a:rPr>
              <a:t>(</a:t>
            </a:r>
            <a:r>
              <a:rPr dirty="0" spc="-5">
                <a:solidFill>
                  <a:srgbClr val="8F08C4"/>
                </a:solidFill>
              </a:rPr>
              <a:t>new</a:t>
            </a:r>
            <a:r>
              <a:rPr dirty="0" spc="15">
                <a:solidFill>
                  <a:srgbClr val="8F08C4"/>
                </a:solidFill>
              </a:rPr>
              <a:t> </a:t>
            </a:r>
            <a:r>
              <a:rPr dirty="0" spc="-5">
                <a:solidFill>
                  <a:srgbClr val="74531F"/>
                </a:solidFill>
              </a:rPr>
              <a:t>BigInteger</a:t>
            </a:r>
            <a:r>
              <a:rPr dirty="0" spc="-5">
                <a:solidFill>
                  <a:srgbClr val="000000"/>
                </a:solidFill>
              </a:rPr>
              <a:t>(</a:t>
            </a:r>
            <a:r>
              <a:rPr dirty="0" spc="-5">
                <a:solidFill>
                  <a:srgbClr val="E21F1F"/>
                </a:solidFill>
              </a:rPr>
              <a:t>"</a:t>
            </a:r>
            <a:r>
              <a:rPr dirty="0" spc="-5">
                <a:solidFill>
                  <a:srgbClr val="A31515"/>
                </a:solidFill>
              </a:rPr>
              <a:t>3432323234344343101</a:t>
            </a:r>
            <a:r>
              <a:rPr dirty="0" spc="-5">
                <a:solidFill>
                  <a:srgbClr val="E21F1F"/>
                </a:solidFill>
              </a:rPr>
              <a:t>"</a:t>
            </a:r>
            <a:r>
              <a:rPr dirty="0" spc="-5">
                <a:solidFill>
                  <a:srgbClr val="000000"/>
                </a:solidFill>
              </a:rPr>
              <a:t>));</a:t>
            </a:r>
          </a:p>
          <a:p>
            <a:pPr marL="12700">
              <a:lnSpc>
                <a:spcPts val="2125"/>
              </a:lnSpc>
            </a:pPr>
            <a:r>
              <a:rPr dirty="0"/>
              <a:t>//</a:t>
            </a:r>
            <a:r>
              <a:rPr dirty="0" spc="-5"/>
              <a:t> </a:t>
            </a:r>
            <a:r>
              <a:rPr dirty="0"/>
              <a:t>Add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 spc="-5"/>
              <a:t>BigDecimal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3373628"/>
            <a:ext cx="5779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1F377F"/>
                </a:solidFill>
                <a:latin typeface="Calibri"/>
                <a:cs typeface="Calibri"/>
              </a:rPr>
              <a:t>list</a:t>
            </a:r>
            <a:r>
              <a:rPr dirty="0" sz="1800" spc="-5">
                <a:latin typeface="Calibri"/>
                <a:cs typeface="Calibri"/>
              </a:rPr>
              <a:t>.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add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dirty="0" sz="1800" spc="75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BigDecimal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5">
                <a:solidFill>
                  <a:srgbClr val="A31515"/>
                </a:solidFill>
                <a:latin typeface="Calibri"/>
                <a:cs typeface="Calibri"/>
              </a:rPr>
              <a:t>2.0909090989091343433344343</a:t>
            </a:r>
            <a:r>
              <a:rPr dirty="0" sz="1800" spc="-5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5">
                <a:latin typeface="Calibri"/>
                <a:cs typeface="Calibri"/>
              </a:rPr>
              <a:t>));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3638804"/>
            <a:ext cx="6656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dirty="0" sz="1800" spc="-10">
                <a:latin typeface="Calibri"/>
                <a:cs typeface="Calibri"/>
              </a:rPr>
              <a:t>.out.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0">
                <a:solidFill>
                  <a:srgbClr val="A31515"/>
                </a:solidFill>
                <a:latin typeface="Calibri"/>
                <a:cs typeface="Calibri"/>
              </a:rPr>
              <a:t>The</a:t>
            </a:r>
            <a:r>
              <a:rPr dirty="0" sz="1800" spc="2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A31515"/>
                </a:solidFill>
                <a:latin typeface="Calibri"/>
                <a:cs typeface="Calibri"/>
              </a:rPr>
              <a:t>largest</a:t>
            </a:r>
            <a:r>
              <a:rPr dirty="0" sz="1800" spc="1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A31515"/>
                </a:solidFill>
                <a:latin typeface="Calibri"/>
                <a:cs typeface="Calibri"/>
              </a:rPr>
              <a:t>number</a:t>
            </a:r>
            <a:r>
              <a:rPr dirty="0" sz="1800" spc="1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A31515"/>
                </a:solidFill>
                <a:latin typeface="Calibri"/>
                <a:cs typeface="Calibri"/>
              </a:rPr>
              <a:t>is</a:t>
            </a:r>
            <a:r>
              <a:rPr dirty="0" sz="1800" spc="1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2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getLargestNumber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1F377F"/>
                </a:solidFill>
                <a:latin typeface="Calibri"/>
                <a:cs typeface="Calibri"/>
              </a:rPr>
              <a:t>list</a:t>
            </a:r>
            <a:r>
              <a:rPr dirty="0" sz="1800" spc="-10">
                <a:latin typeface="Calibri"/>
                <a:cs typeface="Calibri"/>
              </a:rPr>
              <a:t>));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919220"/>
            <a:ext cx="6113780" cy="1951989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469900" marR="5080" indent="-457200">
              <a:lnSpc>
                <a:spcPct val="102200"/>
              </a:lnSpc>
              <a:spcBef>
                <a:spcPts val="50"/>
              </a:spcBef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18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1800" spc="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B91AF"/>
                </a:solidFill>
                <a:latin typeface="Calibri"/>
                <a:cs typeface="Calibri"/>
              </a:rPr>
              <a:t>Number</a:t>
            </a:r>
            <a:r>
              <a:rPr dirty="0" sz="1800" spc="1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getLargestNumber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ArrayList</a:t>
            </a:r>
            <a:r>
              <a:rPr dirty="0" sz="1800" spc="-10">
                <a:latin typeface="Calibri"/>
                <a:cs typeface="Calibri"/>
              </a:rPr>
              <a:t>&lt;</a:t>
            </a: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Number</a:t>
            </a:r>
            <a:r>
              <a:rPr dirty="0" sz="1800" spc="-10">
                <a:latin typeface="Calibri"/>
                <a:cs typeface="Calibri"/>
              </a:rPr>
              <a:t>&gt;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dirty="0" sz="1800" spc="-10">
                <a:latin typeface="Calibri"/>
                <a:cs typeface="Calibri"/>
              </a:rPr>
              <a:t>)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F08C4"/>
                </a:solidFill>
                <a:latin typeface="Calibri"/>
                <a:cs typeface="Calibri"/>
              </a:rPr>
              <a:t>if</a:t>
            </a:r>
            <a:r>
              <a:rPr dirty="0" sz="180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dirty="0" sz="180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==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null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||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dirty="0" sz="1800" spc="-10">
                <a:latin typeface="Calibri"/>
                <a:cs typeface="Calibri"/>
              </a:rPr>
              <a:t>.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size</a:t>
            </a:r>
            <a:r>
              <a:rPr dirty="0" sz="1800" spc="-10">
                <a:latin typeface="Calibri"/>
                <a:cs typeface="Calibri"/>
              </a:rPr>
              <a:t>()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==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98658"/>
                </a:solidFill>
                <a:latin typeface="Calibri"/>
                <a:cs typeface="Calibri"/>
              </a:rPr>
              <a:t>0</a:t>
            </a:r>
            <a:r>
              <a:rPr dirty="0" sz="180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090"/>
              </a:lnSpc>
            </a:pPr>
            <a:r>
              <a:rPr dirty="0" sz="1800" spc="-10">
                <a:solidFill>
                  <a:srgbClr val="8F08C4"/>
                </a:solidFill>
                <a:latin typeface="Calibri"/>
                <a:cs typeface="Calibri"/>
              </a:rPr>
              <a:t>return</a:t>
            </a:r>
            <a:r>
              <a:rPr dirty="0" sz="1800" spc="-25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null</a:t>
            </a:r>
            <a:r>
              <a:rPr dirty="0" sz="1800" spc="-5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469900" marR="2904490">
              <a:lnSpc>
                <a:spcPts val="2090"/>
              </a:lnSpc>
              <a:spcBef>
                <a:spcPts val="175"/>
              </a:spcBef>
            </a:pPr>
            <a:r>
              <a:rPr dirty="0" sz="1800">
                <a:solidFill>
                  <a:srgbClr val="2B91AF"/>
                </a:solidFill>
                <a:latin typeface="Calibri"/>
                <a:cs typeface="Calibri"/>
              </a:rPr>
              <a:t>Number </a:t>
            </a:r>
            <a:r>
              <a:rPr dirty="0" sz="1800" spc="-5">
                <a:solidFill>
                  <a:srgbClr val="1F377F"/>
                </a:solidFill>
                <a:latin typeface="Calibri"/>
                <a:cs typeface="Calibri"/>
              </a:rPr>
              <a:t>number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dirty="0" sz="1800" spc="-5">
                <a:latin typeface="Calibri"/>
                <a:cs typeface="Calibri"/>
              </a:rPr>
              <a:t>.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098658"/>
                </a:solidFill>
                <a:latin typeface="Calibri"/>
                <a:cs typeface="Calibri"/>
              </a:rPr>
              <a:t>0</a:t>
            </a:r>
            <a:r>
              <a:rPr dirty="0" sz="1800" spc="-5">
                <a:latin typeface="Calibri"/>
                <a:cs typeface="Calibri"/>
              </a:rPr>
              <a:t>);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8F08C4"/>
                </a:solidFill>
                <a:latin typeface="Calibri"/>
                <a:cs typeface="Calibri"/>
              </a:rPr>
              <a:t>for</a:t>
            </a:r>
            <a:r>
              <a:rPr dirty="0" sz="1800" spc="-1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2B91AF"/>
                </a:solidFill>
                <a:latin typeface="Calibri"/>
                <a:cs typeface="Calibri"/>
              </a:rPr>
              <a:t>int </a:t>
            </a:r>
            <a:r>
              <a:rPr dirty="0" sz="180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dirty="0" sz="1800" spc="-5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>
                <a:solidFill>
                  <a:srgbClr val="098658"/>
                </a:solidFill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;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dirty="0" sz="1800" spc="-5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&lt; </a:t>
            </a:r>
            <a:r>
              <a:rPr dirty="0" sz="1800" spc="-10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dirty="0" sz="1800" spc="-10">
                <a:latin typeface="Calibri"/>
                <a:cs typeface="Calibri"/>
              </a:rPr>
              <a:t>.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size</a:t>
            </a:r>
            <a:r>
              <a:rPr dirty="0" sz="1800" spc="-10">
                <a:latin typeface="Calibri"/>
                <a:cs typeface="Calibri"/>
              </a:rPr>
              <a:t>();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++)</a:t>
            </a:r>
            <a:endParaRPr sz="1800">
              <a:latin typeface="Calibri"/>
              <a:cs typeface="Calibri"/>
            </a:endParaRPr>
          </a:p>
          <a:p>
            <a:pPr marL="1383665" marR="394970" indent="-457200">
              <a:lnSpc>
                <a:spcPts val="2210"/>
              </a:lnSpc>
              <a:spcBef>
                <a:spcPts val="20"/>
              </a:spcBef>
            </a:pPr>
            <a:r>
              <a:rPr dirty="0" sz="1800" spc="-5">
                <a:solidFill>
                  <a:srgbClr val="8F08C4"/>
                </a:solidFill>
                <a:latin typeface="Calibri"/>
                <a:cs typeface="Calibri"/>
              </a:rPr>
              <a:t>if</a:t>
            </a:r>
            <a:r>
              <a:rPr dirty="0" sz="1800" spc="5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(</a:t>
            </a:r>
            <a:r>
              <a:rPr dirty="0" sz="1800" spc="-15">
                <a:solidFill>
                  <a:srgbClr val="1F377F"/>
                </a:solidFill>
                <a:latin typeface="Calibri"/>
                <a:cs typeface="Calibri"/>
              </a:rPr>
              <a:t>number</a:t>
            </a:r>
            <a:r>
              <a:rPr dirty="0" sz="1800" spc="-15">
                <a:latin typeface="Calibri"/>
                <a:cs typeface="Calibri"/>
              </a:rPr>
              <a:t>.</a:t>
            </a:r>
            <a:r>
              <a:rPr dirty="0" sz="1800" spc="-15">
                <a:solidFill>
                  <a:srgbClr val="74531F"/>
                </a:solidFill>
                <a:latin typeface="Calibri"/>
                <a:cs typeface="Calibri"/>
              </a:rPr>
              <a:t>doubleValue</a:t>
            </a:r>
            <a:r>
              <a:rPr dirty="0" sz="1800" spc="-15">
                <a:latin typeface="Calibri"/>
                <a:cs typeface="Calibri"/>
              </a:rPr>
              <a:t>()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&lt;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dirty="0" sz="1800" spc="-10">
                <a:latin typeface="Calibri"/>
                <a:cs typeface="Calibri"/>
              </a:rPr>
              <a:t>.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dirty="0" sz="1800" spc="-10">
                <a:latin typeface="Calibri"/>
                <a:cs typeface="Calibri"/>
              </a:rPr>
              <a:t>).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doubleValue</a:t>
            </a:r>
            <a:r>
              <a:rPr dirty="0" sz="1800" spc="-10">
                <a:latin typeface="Calibri"/>
                <a:cs typeface="Calibri"/>
              </a:rPr>
              <a:t>())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377F"/>
                </a:solidFill>
                <a:latin typeface="Calibri"/>
                <a:cs typeface="Calibri"/>
              </a:rPr>
              <a:t>number</a:t>
            </a:r>
            <a:r>
              <a:rPr dirty="0" sz="1800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dirty="0" sz="1800" spc="-5">
                <a:latin typeface="Calibri"/>
                <a:cs typeface="Calibri"/>
              </a:rPr>
              <a:t>.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7197" y="1928295"/>
            <a:ext cx="2209800" cy="92392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algn="just" marL="91440" marR="318135">
              <a:lnSpc>
                <a:spcPct val="100000"/>
              </a:lnSpc>
              <a:spcBef>
                <a:spcPts val="245"/>
              </a:spcBef>
            </a:pP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Create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an 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array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list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add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dirty="0" sz="1800" spc="-39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0" y="3035757"/>
            <a:ext cx="2209800" cy="64643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91440" marR="244475">
              <a:lnSpc>
                <a:spcPts val="2090"/>
              </a:lnSpc>
              <a:spcBef>
                <a:spcPts val="390"/>
              </a:spcBef>
            </a:pP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Invoke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getLargestNumber()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4094" y="5007564"/>
            <a:ext cx="2209800" cy="36957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doubleValue()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266" y="93471"/>
            <a:ext cx="7316470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Case</a:t>
            </a:r>
            <a:r>
              <a:rPr dirty="0" spc="-20"/>
              <a:t> </a:t>
            </a:r>
            <a:r>
              <a:rPr dirty="0"/>
              <a:t>Study:</a:t>
            </a:r>
            <a:r>
              <a:rPr dirty="0" spc="-5"/>
              <a:t> the</a:t>
            </a:r>
            <a:r>
              <a:rPr dirty="0" spc="-20"/>
              <a:t> Abstract</a:t>
            </a:r>
            <a:r>
              <a:rPr dirty="0" spc="-10"/>
              <a:t> </a:t>
            </a:r>
            <a:r>
              <a:rPr dirty="0" spc="-5"/>
              <a:t>Number</a:t>
            </a:r>
            <a:r>
              <a:rPr dirty="0" spc="-15"/>
              <a:t> </a:t>
            </a:r>
            <a:r>
              <a:rPr dirty="0" spc="-5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30427"/>
            <a:ext cx="3936365" cy="112585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1577340">
              <a:lnSpc>
                <a:spcPts val="2090"/>
              </a:lnSpc>
              <a:spcBef>
                <a:spcPts val="225"/>
              </a:spcBef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import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java.util.</a:t>
            </a:r>
            <a:r>
              <a:rPr dirty="0" sz="1800" spc="-15">
                <a:solidFill>
                  <a:srgbClr val="2B91AF"/>
                </a:solidFill>
                <a:latin typeface="Calibri"/>
                <a:cs typeface="Calibri"/>
              </a:rPr>
              <a:t>ArrayList</a:t>
            </a:r>
            <a:r>
              <a:rPr dirty="0" sz="1800" spc="-15">
                <a:latin typeface="Calibri"/>
                <a:cs typeface="Calibri"/>
              </a:rPr>
              <a:t>;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import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java.math.*;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class </a:t>
            </a: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LargestNumber</a:t>
            </a:r>
            <a:r>
              <a:rPr dirty="0" sz="1800" spc="5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void</a:t>
            </a:r>
            <a:r>
              <a:rPr dirty="0" sz="1800" spc="5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main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2B91AF"/>
                </a:solidFill>
                <a:latin typeface="Calibri"/>
                <a:cs typeface="Calibri"/>
              </a:rPr>
              <a:t>String</a:t>
            </a:r>
            <a:r>
              <a:rPr dirty="0" sz="1800" spc="-5">
                <a:latin typeface="Calibri"/>
                <a:cs typeface="Calibri"/>
              </a:rPr>
              <a:t>[]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dirty="0" sz="1800" spc="-10">
                <a:latin typeface="Calibri"/>
                <a:cs typeface="Calibri"/>
              </a:rPr>
              <a:t>)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 marR="780415">
              <a:lnSpc>
                <a:spcPct val="99400"/>
              </a:lnSpc>
              <a:spcBef>
                <a:spcPts val="110"/>
              </a:spcBef>
            </a:pPr>
            <a:r>
              <a:rPr dirty="0" spc="-10">
                <a:solidFill>
                  <a:srgbClr val="2B91AF"/>
                </a:solidFill>
              </a:rPr>
              <a:t>ArrayList</a:t>
            </a:r>
            <a:r>
              <a:rPr dirty="0" spc="-10">
                <a:solidFill>
                  <a:srgbClr val="000000"/>
                </a:solidFill>
              </a:rPr>
              <a:t>&lt;</a:t>
            </a:r>
            <a:r>
              <a:rPr dirty="0" spc="-10">
                <a:solidFill>
                  <a:srgbClr val="2B91AF"/>
                </a:solidFill>
              </a:rPr>
              <a:t>Number</a:t>
            </a:r>
            <a:r>
              <a:rPr dirty="0" spc="-10">
                <a:solidFill>
                  <a:srgbClr val="000000"/>
                </a:solidFill>
              </a:rPr>
              <a:t>&gt;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1F377F"/>
                </a:solidFill>
              </a:rPr>
              <a:t>list</a:t>
            </a:r>
            <a:r>
              <a:rPr dirty="0" spc="-5">
                <a:solidFill>
                  <a:srgbClr val="1F377F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 </a:t>
            </a:r>
            <a:r>
              <a:rPr dirty="0" spc="-5">
                <a:solidFill>
                  <a:srgbClr val="8F08C4"/>
                </a:solidFill>
              </a:rPr>
              <a:t>new</a:t>
            </a:r>
            <a:r>
              <a:rPr dirty="0" spc="5">
                <a:solidFill>
                  <a:srgbClr val="8F08C4"/>
                </a:solidFill>
              </a:rPr>
              <a:t> </a:t>
            </a:r>
            <a:r>
              <a:rPr dirty="0" spc="-10">
                <a:solidFill>
                  <a:srgbClr val="74531F"/>
                </a:solidFill>
              </a:rPr>
              <a:t>ArrayList</a:t>
            </a:r>
            <a:r>
              <a:rPr dirty="0" spc="-10">
                <a:solidFill>
                  <a:srgbClr val="000000"/>
                </a:solidFill>
              </a:rPr>
              <a:t>&lt;&gt;(); </a:t>
            </a:r>
            <a:r>
              <a:rPr dirty="0" spc="-39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1F377F"/>
                </a:solidFill>
              </a:rPr>
              <a:t>list</a:t>
            </a:r>
            <a:r>
              <a:rPr dirty="0" spc="-5">
                <a:solidFill>
                  <a:srgbClr val="000000"/>
                </a:solidFill>
              </a:rPr>
              <a:t>.</a:t>
            </a:r>
            <a:r>
              <a:rPr dirty="0" spc="-5">
                <a:solidFill>
                  <a:srgbClr val="74531F"/>
                </a:solidFill>
              </a:rPr>
              <a:t>add</a:t>
            </a:r>
            <a:r>
              <a:rPr dirty="0" spc="-5">
                <a:solidFill>
                  <a:srgbClr val="000000"/>
                </a:solidFill>
              </a:rPr>
              <a:t>(</a:t>
            </a:r>
            <a:r>
              <a:rPr dirty="0" spc="-5">
                <a:solidFill>
                  <a:srgbClr val="098658"/>
                </a:solidFill>
              </a:rPr>
              <a:t>45</a:t>
            </a:r>
            <a:r>
              <a:rPr dirty="0" spc="-5">
                <a:solidFill>
                  <a:srgbClr val="000000"/>
                </a:solidFill>
              </a:rPr>
              <a:t>);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/>
              <a:t>//</a:t>
            </a:r>
            <a:r>
              <a:rPr dirty="0" spc="5"/>
              <a:t> </a:t>
            </a:r>
            <a:r>
              <a:rPr dirty="0" spc="-5"/>
              <a:t>Add</a:t>
            </a:r>
            <a:r>
              <a:rPr dirty="0"/>
              <a:t> </a:t>
            </a:r>
            <a:r>
              <a:rPr dirty="0" spc="-5"/>
              <a:t>an</a:t>
            </a:r>
            <a:r>
              <a:rPr dirty="0" spc="5"/>
              <a:t> </a:t>
            </a:r>
            <a:r>
              <a:rPr dirty="0" spc="-10"/>
              <a:t>integer </a:t>
            </a:r>
            <a:r>
              <a:rPr dirty="0" spc="-5"/>
              <a:t> </a:t>
            </a:r>
            <a:r>
              <a:rPr dirty="0" spc="-5">
                <a:solidFill>
                  <a:srgbClr val="000000"/>
                </a:solidFill>
              </a:rPr>
              <a:t>list.add</a:t>
            </a:r>
            <a:r>
              <a:rPr dirty="0" spc="-5"/>
              <a:t>(3445.53);</a:t>
            </a:r>
            <a:r>
              <a:rPr dirty="0" spc="5"/>
              <a:t> </a:t>
            </a:r>
            <a:r>
              <a:rPr dirty="0"/>
              <a:t>//</a:t>
            </a:r>
            <a:r>
              <a:rPr dirty="0" spc="5"/>
              <a:t> </a:t>
            </a:r>
            <a:r>
              <a:rPr dirty="0" spc="-5"/>
              <a:t>Add</a:t>
            </a:r>
            <a:r>
              <a:rPr dirty="0"/>
              <a:t> a double</a:t>
            </a: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//</a:t>
            </a:r>
            <a:r>
              <a:rPr dirty="0" spc="-10"/>
              <a:t> </a:t>
            </a:r>
            <a:r>
              <a:rPr dirty="0" spc="-5"/>
              <a:t>Add </a:t>
            </a:r>
            <a:r>
              <a:rPr dirty="0"/>
              <a:t>a</a:t>
            </a:r>
            <a:r>
              <a:rPr dirty="0" spc="-10"/>
              <a:t> BigInteger</a:t>
            </a:r>
          </a:p>
          <a:p>
            <a:pPr marL="12700">
              <a:lnSpc>
                <a:spcPts val="2125"/>
              </a:lnSpc>
              <a:spcBef>
                <a:spcPts val="45"/>
              </a:spcBef>
            </a:pPr>
            <a:r>
              <a:rPr dirty="0" spc="-5">
                <a:solidFill>
                  <a:srgbClr val="1F377F"/>
                </a:solidFill>
              </a:rPr>
              <a:t>list</a:t>
            </a:r>
            <a:r>
              <a:rPr dirty="0" spc="-5">
                <a:solidFill>
                  <a:srgbClr val="000000"/>
                </a:solidFill>
              </a:rPr>
              <a:t>.</a:t>
            </a:r>
            <a:r>
              <a:rPr dirty="0" spc="-5">
                <a:solidFill>
                  <a:srgbClr val="74531F"/>
                </a:solidFill>
              </a:rPr>
              <a:t>add</a:t>
            </a:r>
            <a:r>
              <a:rPr dirty="0" spc="-5">
                <a:solidFill>
                  <a:srgbClr val="000000"/>
                </a:solidFill>
              </a:rPr>
              <a:t>(</a:t>
            </a:r>
            <a:r>
              <a:rPr dirty="0" spc="-5">
                <a:solidFill>
                  <a:srgbClr val="8F08C4"/>
                </a:solidFill>
              </a:rPr>
              <a:t>new</a:t>
            </a:r>
            <a:r>
              <a:rPr dirty="0" spc="15">
                <a:solidFill>
                  <a:srgbClr val="8F08C4"/>
                </a:solidFill>
              </a:rPr>
              <a:t> </a:t>
            </a:r>
            <a:r>
              <a:rPr dirty="0" spc="-5">
                <a:solidFill>
                  <a:srgbClr val="74531F"/>
                </a:solidFill>
              </a:rPr>
              <a:t>BigInteger</a:t>
            </a:r>
            <a:r>
              <a:rPr dirty="0" spc="-5">
                <a:solidFill>
                  <a:srgbClr val="000000"/>
                </a:solidFill>
              </a:rPr>
              <a:t>(</a:t>
            </a:r>
            <a:r>
              <a:rPr dirty="0" spc="-5">
                <a:solidFill>
                  <a:srgbClr val="E21F1F"/>
                </a:solidFill>
              </a:rPr>
              <a:t>"</a:t>
            </a:r>
            <a:r>
              <a:rPr dirty="0" spc="-5">
                <a:solidFill>
                  <a:srgbClr val="A31515"/>
                </a:solidFill>
              </a:rPr>
              <a:t>3432323234344343101</a:t>
            </a:r>
            <a:r>
              <a:rPr dirty="0" spc="-5">
                <a:solidFill>
                  <a:srgbClr val="E21F1F"/>
                </a:solidFill>
              </a:rPr>
              <a:t>"</a:t>
            </a:r>
            <a:r>
              <a:rPr dirty="0" spc="-5">
                <a:solidFill>
                  <a:srgbClr val="000000"/>
                </a:solidFill>
              </a:rPr>
              <a:t>));</a:t>
            </a:r>
          </a:p>
          <a:p>
            <a:pPr marL="12700">
              <a:lnSpc>
                <a:spcPts val="2125"/>
              </a:lnSpc>
            </a:pPr>
            <a:r>
              <a:rPr dirty="0"/>
              <a:t>//</a:t>
            </a:r>
            <a:r>
              <a:rPr dirty="0" spc="-10"/>
              <a:t> </a:t>
            </a:r>
            <a:r>
              <a:rPr dirty="0" spc="-5"/>
              <a:t>Add </a:t>
            </a:r>
            <a:r>
              <a:rPr dirty="0"/>
              <a:t>a</a:t>
            </a:r>
            <a:r>
              <a:rPr dirty="0" spc="-5"/>
              <a:t> BigDecimal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3373628"/>
            <a:ext cx="5779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1F377F"/>
                </a:solidFill>
                <a:latin typeface="Calibri"/>
                <a:cs typeface="Calibri"/>
              </a:rPr>
              <a:t>list</a:t>
            </a:r>
            <a:r>
              <a:rPr dirty="0" sz="1800" spc="-5">
                <a:latin typeface="Calibri"/>
                <a:cs typeface="Calibri"/>
              </a:rPr>
              <a:t>.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add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dirty="0" sz="1800" spc="75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BigDecimal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5">
                <a:solidFill>
                  <a:srgbClr val="A31515"/>
                </a:solidFill>
                <a:latin typeface="Calibri"/>
                <a:cs typeface="Calibri"/>
              </a:rPr>
              <a:t>2.0909090989091343433344343</a:t>
            </a:r>
            <a:r>
              <a:rPr dirty="0" sz="1800" spc="-5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5">
                <a:latin typeface="Calibri"/>
                <a:cs typeface="Calibri"/>
              </a:rPr>
              <a:t>));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3638804"/>
            <a:ext cx="6656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dirty="0" sz="1800" spc="-10">
                <a:latin typeface="Calibri"/>
                <a:cs typeface="Calibri"/>
              </a:rPr>
              <a:t>.out.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0">
                <a:solidFill>
                  <a:srgbClr val="A31515"/>
                </a:solidFill>
                <a:latin typeface="Calibri"/>
                <a:cs typeface="Calibri"/>
              </a:rPr>
              <a:t>The</a:t>
            </a:r>
            <a:r>
              <a:rPr dirty="0" sz="1800" spc="2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A31515"/>
                </a:solidFill>
                <a:latin typeface="Calibri"/>
                <a:cs typeface="Calibri"/>
              </a:rPr>
              <a:t>largest</a:t>
            </a:r>
            <a:r>
              <a:rPr dirty="0" sz="1800" spc="1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A31515"/>
                </a:solidFill>
                <a:latin typeface="Calibri"/>
                <a:cs typeface="Calibri"/>
              </a:rPr>
              <a:t>number</a:t>
            </a:r>
            <a:r>
              <a:rPr dirty="0" sz="1800" spc="1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A31515"/>
                </a:solidFill>
                <a:latin typeface="Calibri"/>
                <a:cs typeface="Calibri"/>
              </a:rPr>
              <a:t>is</a:t>
            </a:r>
            <a:r>
              <a:rPr dirty="0" sz="1800" spc="1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2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getLargestNumber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1F377F"/>
                </a:solidFill>
                <a:latin typeface="Calibri"/>
                <a:cs typeface="Calibri"/>
              </a:rPr>
              <a:t>list</a:t>
            </a:r>
            <a:r>
              <a:rPr dirty="0" sz="1800" spc="-10">
                <a:latin typeface="Calibri"/>
                <a:cs typeface="Calibri"/>
              </a:rPr>
              <a:t>));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919220"/>
            <a:ext cx="6113780" cy="139128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469900" marR="5080" indent="-457200">
              <a:lnSpc>
                <a:spcPct val="102200"/>
              </a:lnSpc>
              <a:spcBef>
                <a:spcPts val="50"/>
              </a:spcBef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18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1800" spc="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B91AF"/>
                </a:solidFill>
                <a:latin typeface="Calibri"/>
                <a:cs typeface="Calibri"/>
              </a:rPr>
              <a:t>Number</a:t>
            </a:r>
            <a:r>
              <a:rPr dirty="0" sz="1800" spc="1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getLargestNumber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ArrayList</a:t>
            </a:r>
            <a:r>
              <a:rPr dirty="0" sz="1800" spc="-10">
                <a:latin typeface="Calibri"/>
                <a:cs typeface="Calibri"/>
              </a:rPr>
              <a:t>&lt;</a:t>
            </a: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Number</a:t>
            </a:r>
            <a:r>
              <a:rPr dirty="0" sz="1800" spc="-10">
                <a:latin typeface="Calibri"/>
                <a:cs typeface="Calibri"/>
              </a:rPr>
              <a:t>&gt;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dirty="0" sz="1800" spc="-10">
                <a:latin typeface="Calibri"/>
                <a:cs typeface="Calibri"/>
              </a:rPr>
              <a:t>)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F08C4"/>
                </a:solidFill>
                <a:latin typeface="Calibri"/>
                <a:cs typeface="Calibri"/>
              </a:rPr>
              <a:t>if</a:t>
            </a:r>
            <a:r>
              <a:rPr dirty="0" sz="180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dirty="0" sz="180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==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null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||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dirty="0" sz="1800" spc="-10">
                <a:latin typeface="Calibri"/>
                <a:cs typeface="Calibri"/>
              </a:rPr>
              <a:t>.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size</a:t>
            </a:r>
            <a:r>
              <a:rPr dirty="0" sz="1800" spc="-10">
                <a:latin typeface="Calibri"/>
                <a:cs typeface="Calibri"/>
              </a:rPr>
              <a:t>()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==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98658"/>
                </a:solidFill>
                <a:latin typeface="Calibri"/>
                <a:cs typeface="Calibri"/>
              </a:rPr>
              <a:t>0</a:t>
            </a:r>
            <a:r>
              <a:rPr dirty="0" sz="180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090"/>
              </a:lnSpc>
            </a:pPr>
            <a:r>
              <a:rPr dirty="0" sz="1800" spc="-10">
                <a:solidFill>
                  <a:srgbClr val="8F08C4"/>
                </a:solidFill>
                <a:latin typeface="Calibri"/>
                <a:cs typeface="Calibri"/>
              </a:rPr>
              <a:t>return</a:t>
            </a:r>
            <a:r>
              <a:rPr dirty="0" sz="1800" spc="-25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null</a:t>
            </a:r>
            <a:r>
              <a:rPr dirty="0" sz="1800" spc="-5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469900" marR="2922270">
              <a:lnSpc>
                <a:spcPts val="2090"/>
              </a:lnSpc>
              <a:spcBef>
                <a:spcPts val="175"/>
              </a:spcBef>
            </a:pPr>
            <a:r>
              <a:rPr dirty="0" sz="1800">
                <a:solidFill>
                  <a:srgbClr val="2B91AF"/>
                </a:solidFill>
                <a:latin typeface="Calibri"/>
                <a:cs typeface="Calibri"/>
              </a:rPr>
              <a:t>Number </a:t>
            </a:r>
            <a:r>
              <a:rPr dirty="0" sz="1800" spc="-5">
                <a:solidFill>
                  <a:srgbClr val="1F377F"/>
                </a:solidFill>
                <a:latin typeface="Calibri"/>
                <a:cs typeface="Calibri"/>
              </a:rPr>
              <a:t>number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dirty="0" sz="1800" spc="-5">
                <a:latin typeface="Calibri"/>
                <a:cs typeface="Calibri"/>
              </a:rPr>
              <a:t>.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098658"/>
                </a:solidFill>
                <a:latin typeface="Calibri"/>
                <a:cs typeface="Calibri"/>
              </a:rPr>
              <a:t>0</a:t>
            </a:r>
            <a:r>
              <a:rPr dirty="0" sz="1800" spc="-5">
                <a:latin typeface="Calibri"/>
                <a:cs typeface="Calibri"/>
              </a:rPr>
              <a:t>);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40">
                <a:solidFill>
                  <a:srgbClr val="8F08C4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7197" y="1928295"/>
            <a:ext cx="2209800" cy="92392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algn="just" marL="91440" marR="318135">
              <a:lnSpc>
                <a:spcPct val="100000"/>
              </a:lnSpc>
              <a:spcBef>
                <a:spcPts val="245"/>
              </a:spcBef>
            </a:pP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Create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an 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array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list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add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dirty="0" sz="1800" spc="-39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0" y="3035757"/>
            <a:ext cx="2209800" cy="64643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91440" marR="244475">
              <a:lnSpc>
                <a:spcPts val="2090"/>
              </a:lnSpc>
              <a:spcBef>
                <a:spcPts val="390"/>
              </a:spcBef>
            </a:pP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Invoke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getLargestNumber()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0853" y="5034042"/>
            <a:ext cx="6563359" cy="840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5"/>
              </a:lnSpc>
              <a:tabLst>
                <a:tab pos="5914390" algn="l"/>
              </a:tabLst>
            </a:pPr>
            <a:r>
              <a:rPr dirty="0" sz="1800">
                <a:solidFill>
                  <a:srgbClr val="8F08C4"/>
                </a:solidFill>
                <a:latin typeface="Calibri"/>
                <a:cs typeface="Calibri"/>
              </a:rPr>
              <a:t>or </a:t>
            </a:r>
            <a:r>
              <a:rPr dirty="0" sz="1800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2B91AF"/>
                </a:solidFill>
                <a:latin typeface="Calibri"/>
                <a:cs typeface="Calibri"/>
              </a:rPr>
              <a:t>i</a:t>
            </a:r>
            <a:r>
              <a:rPr dirty="0" sz="1800" spc="-15">
                <a:solidFill>
                  <a:srgbClr val="2B91AF"/>
                </a:solidFill>
                <a:latin typeface="Calibri"/>
                <a:cs typeface="Calibri"/>
              </a:rPr>
              <a:t>n</a:t>
            </a:r>
            <a:r>
              <a:rPr dirty="0" sz="1800">
                <a:solidFill>
                  <a:srgbClr val="2B91AF"/>
                </a:solidFill>
                <a:latin typeface="Calibri"/>
                <a:cs typeface="Calibri"/>
              </a:rPr>
              <a:t>t </a:t>
            </a:r>
            <a:r>
              <a:rPr dirty="0" sz="180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dirty="0" sz="1800" spc="5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98658"/>
                </a:solidFill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;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dirty="0" sz="1800" spc="5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&lt;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li</a:t>
            </a:r>
            <a:r>
              <a:rPr dirty="0" sz="1800" spc="-25">
                <a:solidFill>
                  <a:srgbClr val="808080"/>
                </a:solidFill>
                <a:latin typeface="Calibri"/>
                <a:cs typeface="Calibri"/>
              </a:rPr>
              <a:t>s</a:t>
            </a: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.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si</a:t>
            </a:r>
            <a:r>
              <a:rPr dirty="0" sz="1800" spc="-40">
                <a:solidFill>
                  <a:srgbClr val="74531F"/>
                </a:solidFill>
                <a:latin typeface="Calibri"/>
                <a:cs typeface="Calibri"/>
              </a:rPr>
              <a:t>z</a:t>
            </a:r>
            <a:r>
              <a:rPr dirty="0" sz="1800" spc="5">
                <a:solidFill>
                  <a:srgbClr val="74531F"/>
                </a:solidFill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();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dirty="0" sz="1800" spc="15">
                <a:latin typeface="Calibri"/>
                <a:cs typeface="Calibri"/>
              </a:rPr>
              <a:t>+</a:t>
            </a:r>
            <a:r>
              <a:rPr dirty="0" sz="1800">
                <a:latin typeface="Calibri"/>
                <a:cs typeface="Calibri"/>
              </a:rPr>
              <a:t>+)	</a:t>
            </a:r>
            <a:r>
              <a:rPr dirty="0" baseline="-4629" sz="2700">
                <a:solidFill>
                  <a:srgbClr val="FF0000"/>
                </a:solidFill>
                <a:latin typeface="Calibri"/>
                <a:cs typeface="Calibri"/>
              </a:rPr>
              <a:t>doub</a:t>
            </a:r>
            <a:r>
              <a:rPr dirty="0" baseline="-4629" sz="2700" spc="-7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baseline="-4629" sz="270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baseline="-4629" sz="2700">
              <a:latin typeface="Calibri"/>
              <a:cs typeface="Calibri"/>
            </a:endParaRPr>
          </a:p>
          <a:p>
            <a:pPr marL="848994" marR="1379220" indent="-457200">
              <a:lnSpc>
                <a:spcPct val="102200"/>
              </a:lnSpc>
            </a:pPr>
            <a:r>
              <a:rPr dirty="0" sz="1800" spc="-5">
                <a:solidFill>
                  <a:srgbClr val="8F08C4"/>
                </a:solidFill>
                <a:latin typeface="Calibri"/>
                <a:cs typeface="Calibri"/>
              </a:rPr>
              <a:t>if</a:t>
            </a:r>
            <a:r>
              <a:rPr dirty="0" sz="1800" spc="5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(</a:t>
            </a:r>
            <a:r>
              <a:rPr dirty="0" sz="1800" spc="-15">
                <a:solidFill>
                  <a:srgbClr val="1F377F"/>
                </a:solidFill>
                <a:latin typeface="Calibri"/>
                <a:cs typeface="Calibri"/>
              </a:rPr>
              <a:t>number</a:t>
            </a:r>
            <a:r>
              <a:rPr dirty="0" sz="1800" spc="-15">
                <a:latin typeface="Calibri"/>
                <a:cs typeface="Calibri"/>
              </a:rPr>
              <a:t>.</a:t>
            </a:r>
            <a:r>
              <a:rPr dirty="0" sz="1800" spc="-15">
                <a:solidFill>
                  <a:srgbClr val="74531F"/>
                </a:solidFill>
                <a:latin typeface="Calibri"/>
                <a:cs typeface="Calibri"/>
              </a:rPr>
              <a:t>doubleValue</a:t>
            </a:r>
            <a:r>
              <a:rPr dirty="0" sz="1800" spc="-15">
                <a:latin typeface="Calibri"/>
                <a:cs typeface="Calibri"/>
              </a:rPr>
              <a:t>()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&lt;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dirty="0" sz="1800" spc="-10">
                <a:latin typeface="Calibri"/>
                <a:cs typeface="Calibri"/>
              </a:rPr>
              <a:t>.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dirty="0" sz="1800" spc="-10">
                <a:latin typeface="Calibri"/>
                <a:cs typeface="Calibri"/>
              </a:rPr>
              <a:t>).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doubleValue</a:t>
            </a:r>
            <a:r>
              <a:rPr dirty="0" sz="1800" spc="-10">
                <a:latin typeface="Calibri"/>
                <a:cs typeface="Calibri"/>
              </a:rPr>
              <a:t>())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377F"/>
                </a:solidFill>
                <a:latin typeface="Calibri"/>
                <a:cs typeface="Calibri"/>
              </a:rPr>
              <a:t>number</a:t>
            </a:r>
            <a:r>
              <a:rPr dirty="0" sz="1800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dirty="0" sz="1800" spc="-5">
                <a:latin typeface="Calibri"/>
                <a:cs typeface="Calibri"/>
              </a:rPr>
              <a:t>.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94094" y="5007564"/>
            <a:ext cx="2209800" cy="369570"/>
          </a:xfrm>
          <a:custGeom>
            <a:avLst/>
            <a:gdLst/>
            <a:ahLst/>
            <a:cxnLst/>
            <a:rect l="l" t="t" r="r" b="b"/>
            <a:pathLst>
              <a:path w="2209800" h="369570">
                <a:moveTo>
                  <a:pt x="0" y="0"/>
                </a:moveTo>
                <a:lnTo>
                  <a:pt x="2209800" y="0"/>
                </a:lnTo>
                <a:lnTo>
                  <a:pt x="22098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622025" y="5028691"/>
            <a:ext cx="680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5105934"/>
            <a:ext cx="6616700" cy="6604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93139" y="5847350"/>
            <a:ext cx="1537335" cy="30480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0">
                <a:solidFill>
                  <a:srgbClr val="8F08C4"/>
                </a:solidFill>
                <a:latin typeface="Calibri"/>
                <a:cs typeface="Calibri"/>
              </a:rPr>
              <a:t>return</a:t>
            </a:r>
            <a:r>
              <a:rPr dirty="0" sz="1800" spc="-55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377F"/>
                </a:solidFill>
                <a:latin typeface="Calibri"/>
                <a:cs typeface="Calibri"/>
              </a:rPr>
              <a:t>number</a:t>
            </a:r>
            <a:r>
              <a:rPr dirty="0" sz="1800">
                <a:latin typeface="Calibri"/>
                <a:cs typeface="Calibri"/>
              </a:rPr>
              <a:t>;}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17" name="object 17"/>
          <p:cNvSpPr txBox="1"/>
          <p:nvPr/>
        </p:nvSpPr>
        <p:spPr>
          <a:xfrm>
            <a:off x="78739" y="6127767"/>
            <a:ext cx="97790" cy="30480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293" y="2782618"/>
            <a:ext cx="3050540" cy="5784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20"/>
              <a:t>Abstract</a:t>
            </a:r>
            <a:r>
              <a:rPr dirty="0" sz="3600" spc="-30"/>
              <a:t> </a:t>
            </a:r>
            <a:r>
              <a:rPr dirty="0" sz="3600" spc="35"/>
              <a:t>Classes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3102" y="6019771"/>
            <a:ext cx="15875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 sz="110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fld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9247" y="0"/>
            <a:ext cx="6597015" cy="1098550"/>
          </a:xfrm>
          <a:prstGeom prst="rect"/>
        </p:spPr>
        <p:txBody>
          <a:bodyPr wrap="square" lIns="0" tIns="74930" rIns="0" bIns="0" rtlCol="0" vert="horz">
            <a:spAutoFit/>
          </a:bodyPr>
          <a:lstStyle/>
          <a:p>
            <a:pPr marL="690880" marR="5080" indent="-678815">
              <a:lnSpc>
                <a:spcPts val="4010"/>
              </a:lnSpc>
              <a:spcBef>
                <a:spcPts val="590"/>
              </a:spcBef>
            </a:pPr>
            <a:r>
              <a:rPr dirty="0" spc="-5"/>
              <a:t>The </a:t>
            </a:r>
            <a:r>
              <a:rPr dirty="0" spc="-25"/>
              <a:t>Abstract </a:t>
            </a:r>
            <a:r>
              <a:rPr dirty="0" spc="-5"/>
              <a:t>Calendar </a:t>
            </a:r>
            <a:r>
              <a:rPr dirty="0" spc="-10"/>
              <a:t>Class </a:t>
            </a:r>
            <a:r>
              <a:rPr dirty="0" spc="-5"/>
              <a:t>and Its </a:t>
            </a:r>
            <a:r>
              <a:rPr dirty="0" spc="-825"/>
              <a:t> </a:t>
            </a:r>
            <a:r>
              <a:rPr dirty="0" spc="-10"/>
              <a:t>GregorianCalendar</a:t>
            </a:r>
            <a:r>
              <a:rPr dirty="0" spc="-5"/>
              <a:t> subclass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75" y="1403350"/>
            <a:ext cx="9061450" cy="46672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097" y="0"/>
            <a:ext cx="6604000" cy="1087755"/>
          </a:xfrm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691515" marR="5080" indent="-679450">
              <a:lnSpc>
                <a:spcPts val="4010"/>
              </a:lnSpc>
              <a:spcBef>
                <a:spcPts val="520"/>
              </a:spcBef>
            </a:pPr>
            <a:r>
              <a:rPr dirty="0" sz="3600" spc="45"/>
              <a:t>The</a:t>
            </a:r>
            <a:r>
              <a:rPr dirty="0" sz="3600" spc="5"/>
              <a:t> </a:t>
            </a:r>
            <a:r>
              <a:rPr dirty="0" sz="3600" spc="20"/>
              <a:t>Abstract</a:t>
            </a:r>
            <a:r>
              <a:rPr dirty="0" sz="3600" spc="15"/>
              <a:t> </a:t>
            </a:r>
            <a:r>
              <a:rPr dirty="0" sz="3600" spc="40"/>
              <a:t>Calendar</a:t>
            </a:r>
            <a:r>
              <a:rPr dirty="0" sz="3600" spc="15"/>
              <a:t> </a:t>
            </a:r>
            <a:r>
              <a:rPr dirty="0" sz="3600" spc="35"/>
              <a:t>Class</a:t>
            </a:r>
            <a:r>
              <a:rPr dirty="0" sz="3600" spc="20"/>
              <a:t> </a:t>
            </a:r>
            <a:r>
              <a:rPr dirty="0" sz="3600" spc="45"/>
              <a:t>and</a:t>
            </a:r>
            <a:r>
              <a:rPr dirty="0" sz="3600" spc="20"/>
              <a:t> </a:t>
            </a:r>
            <a:r>
              <a:rPr dirty="0" sz="3600" spc="25"/>
              <a:t>Its </a:t>
            </a:r>
            <a:r>
              <a:rPr dirty="0" sz="3600" spc="-800"/>
              <a:t> </a:t>
            </a:r>
            <a:r>
              <a:rPr dirty="0" sz="3600" spc="35"/>
              <a:t>GregorianCalendar</a:t>
            </a:r>
            <a:r>
              <a:rPr dirty="0" sz="3600" spc="20"/>
              <a:t> </a:t>
            </a:r>
            <a:r>
              <a:rPr dirty="0" sz="3600" spc="40"/>
              <a:t>subclass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340" y="993140"/>
            <a:ext cx="8460105" cy="471043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469900" marR="372745" indent="-457200">
              <a:lnSpc>
                <a:spcPts val="3290"/>
              </a:lnSpc>
              <a:spcBef>
                <a:spcPts val="46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 spc="-5">
                <a:latin typeface="Times New Roman"/>
                <a:cs typeface="Times New Roman"/>
              </a:rPr>
              <a:t>An </a:t>
            </a:r>
            <a:r>
              <a:rPr dirty="0" sz="3000">
                <a:latin typeface="Times New Roman"/>
                <a:cs typeface="Times New Roman"/>
              </a:rPr>
              <a:t>instance of </a:t>
            </a:r>
            <a:r>
              <a:rPr dirty="0" sz="3000" spc="-15" b="1">
                <a:latin typeface="Calibri"/>
                <a:cs typeface="Calibri"/>
              </a:rPr>
              <a:t>java.util.Date </a:t>
            </a:r>
            <a:r>
              <a:rPr dirty="0" sz="3000">
                <a:latin typeface="Times New Roman"/>
                <a:cs typeface="Times New Roman"/>
              </a:rPr>
              <a:t>represents a specific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instant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time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with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i="1">
                <a:latin typeface="Times New Roman"/>
                <a:cs typeface="Times New Roman"/>
              </a:rPr>
              <a:t>millisecond</a:t>
            </a:r>
            <a:r>
              <a:rPr dirty="0" sz="3000" spc="-5" i="1">
                <a:latin typeface="Times New Roman"/>
                <a:cs typeface="Times New Roman"/>
              </a:rPr>
              <a:t> </a:t>
            </a:r>
            <a:r>
              <a:rPr dirty="0" sz="3000" spc="-15" i="1">
                <a:latin typeface="Times New Roman"/>
                <a:cs typeface="Times New Roman"/>
              </a:rPr>
              <a:t>precision</a:t>
            </a:r>
            <a:r>
              <a:rPr dirty="0" sz="3000" spc="-15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90000"/>
              </a:lnSpc>
              <a:spcBef>
                <a:spcPts val="121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 spc="-10" b="1">
                <a:latin typeface="Calibri"/>
                <a:cs typeface="Calibri"/>
              </a:rPr>
              <a:t>java.util.Calendar </a:t>
            </a:r>
            <a:r>
              <a:rPr dirty="0" sz="3000">
                <a:latin typeface="Times New Roman"/>
                <a:cs typeface="Times New Roman"/>
              </a:rPr>
              <a:t>is an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abstract base class </a:t>
            </a:r>
            <a:r>
              <a:rPr dirty="0" sz="3000">
                <a:latin typeface="Times New Roman"/>
                <a:cs typeface="Times New Roman"/>
              </a:rPr>
              <a:t>for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extracting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detailed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information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such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60">
                <a:latin typeface="Calibri"/>
                <a:cs typeface="Calibri"/>
              </a:rPr>
              <a:t>year,</a:t>
            </a:r>
            <a:r>
              <a:rPr dirty="0" sz="3000" spc="-10">
                <a:latin typeface="Calibri"/>
                <a:cs typeface="Calibri"/>
              </a:rPr>
              <a:t> month,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date,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5">
                <a:latin typeface="Calibri"/>
                <a:cs typeface="Calibri"/>
              </a:rPr>
              <a:t>hour,</a:t>
            </a:r>
            <a:r>
              <a:rPr dirty="0" sz="3000" spc="-10">
                <a:latin typeface="Calibri"/>
                <a:cs typeface="Calibri"/>
              </a:rPr>
              <a:t> minute</a:t>
            </a:r>
            <a:r>
              <a:rPr dirty="0" sz="3000" spc="60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 </a:t>
            </a:r>
            <a:r>
              <a:rPr dirty="0" sz="3000" spc="-10">
                <a:latin typeface="Calibri"/>
                <a:cs typeface="Calibri"/>
              </a:rPr>
              <a:t>second</a:t>
            </a:r>
            <a:r>
              <a:rPr dirty="0" sz="3000" spc="65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from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 Date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object.</a:t>
            </a:r>
            <a:endParaRPr sz="3000">
              <a:latin typeface="Times New Roman"/>
              <a:cs typeface="Times New Roman"/>
            </a:endParaRPr>
          </a:p>
          <a:p>
            <a:pPr marL="469900" marR="104775" indent="-457200">
              <a:lnSpc>
                <a:spcPct val="89000"/>
              </a:lnSpc>
              <a:spcBef>
                <a:spcPts val="15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 spc="-5">
                <a:solidFill>
                  <a:srgbClr val="FF0000"/>
                </a:solidFill>
                <a:latin typeface="Times New Roman"/>
                <a:cs typeface="Times New Roman"/>
              </a:rPr>
              <a:t>Subclasses </a:t>
            </a:r>
            <a:r>
              <a:rPr dirty="0" sz="3000">
                <a:latin typeface="Times New Roman"/>
                <a:cs typeface="Times New Roman"/>
              </a:rPr>
              <a:t>of Calendar can implement specific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calendar </a:t>
            </a:r>
            <a:r>
              <a:rPr dirty="0" sz="3000" spc="-5">
                <a:latin typeface="Times New Roman"/>
                <a:cs typeface="Times New Roman"/>
              </a:rPr>
              <a:t>systems</a:t>
            </a:r>
            <a:r>
              <a:rPr dirty="0" sz="3000">
                <a:latin typeface="Times New Roman"/>
                <a:cs typeface="Times New Roman"/>
              </a:rPr>
              <a:t> such as </a:t>
            </a:r>
            <a:r>
              <a:rPr dirty="0" sz="3000" spc="-10">
                <a:latin typeface="Calibri"/>
                <a:cs typeface="Calibri"/>
              </a:rPr>
              <a:t>Gregorian </a:t>
            </a:r>
            <a:r>
              <a:rPr dirty="0" sz="3000" spc="-40">
                <a:latin typeface="Calibri"/>
                <a:cs typeface="Calibri"/>
              </a:rPr>
              <a:t>calendar,</a:t>
            </a:r>
            <a:r>
              <a:rPr dirty="0" sz="3000" spc="-5">
                <a:latin typeface="Calibri"/>
                <a:cs typeface="Calibri"/>
              </a:rPr>
              <a:t> Lunar </a:t>
            </a:r>
            <a:r>
              <a:rPr dirty="0" sz="3000" spc="-66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Calendar</a:t>
            </a:r>
            <a:r>
              <a:rPr dirty="0" sz="3000" spc="70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 </a:t>
            </a:r>
            <a:r>
              <a:rPr dirty="0" sz="3000" spc="-5">
                <a:latin typeface="Calibri"/>
                <a:cs typeface="Calibri"/>
              </a:rPr>
              <a:t>Jewish</a:t>
            </a:r>
            <a:r>
              <a:rPr dirty="0" sz="3000" spc="-10">
                <a:latin typeface="Calibri"/>
                <a:cs typeface="Calibri"/>
              </a:rPr>
              <a:t> calendar</a:t>
            </a:r>
            <a:r>
              <a:rPr dirty="0" sz="3000" spc="-1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ts val="3395"/>
              </a:lnSpc>
              <a:spcBef>
                <a:spcPts val="110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 spc="-20">
                <a:latin typeface="Times New Roman"/>
                <a:cs typeface="Times New Roman"/>
              </a:rPr>
              <a:t>Currently,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java.util.GregorianCalendar</a:t>
            </a:r>
            <a:r>
              <a:rPr dirty="0" sz="3000" spc="40" b="1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for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ts val="3395"/>
              </a:lnSpc>
            </a:pPr>
            <a:r>
              <a:rPr dirty="0" sz="3000" spc="-15" b="1">
                <a:latin typeface="Calibri"/>
                <a:cs typeface="Calibri"/>
              </a:rPr>
              <a:t>Gregorian</a:t>
            </a:r>
            <a:r>
              <a:rPr dirty="0" sz="3000" spc="-10" b="1">
                <a:latin typeface="Calibri"/>
                <a:cs typeface="Calibri"/>
              </a:rPr>
              <a:t> calendar</a:t>
            </a:r>
            <a:r>
              <a:rPr dirty="0" sz="3000" spc="-15" b="1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supported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Java</a:t>
            </a:r>
            <a:r>
              <a:rPr dirty="0" sz="3000" spc="-17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API.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2422" y="182674"/>
            <a:ext cx="5438140" cy="5784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45"/>
              <a:t>The</a:t>
            </a:r>
            <a:r>
              <a:rPr dirty="0" sz="3600" spc="5"/>
              <a:t> </a:t>
            </a:r>
            <a:r>
              <a:rPr dirty="0" sz="3600" spc="35"/>
              <a:t>GregorianCalendar</a:t>
            </a:r>
            <a:r>
              <a:rPr dirty="0" sz="3600" spc="15"/>
              <a:t> </a:t>
            </a:r>
            <a:r>
              <a:rPr dirty="0" sz="3600" spc="35"/>
              <a:t>Class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3540" y="883411"/>
            <a:ext cx="8454390" cy="2898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ts val="3395"/>
              </a:lnSpc>
              <a:spcBef>
                <a:spcPts val="1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 spc="-5">
                <a:latin typeface="Times New Roman"/>
                <a:cs typeface="Times New Roman"/>
              </a:rPr>
              <a:t>Use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Calibri"/>
                <a:cs typeface="Calibri"/>
              </a:rPr>
              <a:t>new </a:t>
            </a:r>
            <a:r>
              <a:rPr dirty="0" sz="3000" spc="-10" b="1">
                <a:latin typeface="Calibri"/>
                <a:cs typeface="Calibri"/>
              </a:rPr>
              <a:t>GregorianCalendar()</a:t>
            </a:r>
            <a:r>
              <a:rPr dirty="0" sz="3000" spc="65" b="1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 construct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default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ts val="3395"/>
              </a:lnSpc>
            </a:pPr>
            <a:r>
              <a:rPr dirty="0" sz="3000" spc="-10">
                <a:latin typeface="Calibri"/>
                <a:cs typeface="Calibri"/>
              </a:rPr>
              <a:t>GregorianCalendar</a:t>
            </a:r>
            <a:r>
              <a:rPr dirty="0" sz="3000" spc="70">
                <a:latin typeface="Calibri"/>
                <a:cs typeface="Calibri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with </a:t>
            </a:r>
            <a:r>
              <a:rPr dirty="0" sz="3000">
                <a:latin typeface="Times New Roman"/>
                <a:cs typeface="Times New Roman"/>
              </a:rPr>
              <a:t>the current time.</a:t>
            </a:r>
            <a:endParaRPr sz="3000">
              <a:latin typeface="Times New Roman"/>
              <a:cs typeface="Times New Roman"/>
            </a:endParaRPr>
          </a:p>
          <a:p>
            <a:pPr algn="just" marL="469900" marR="548005" indent="-457200">
              <a:lnSpc>
                <a:spcPct val="91700"/>
              </a:lnSpc>
              <a:spcBef>
                <a:spcPts val="1495"/>
              </a:spcBef>
              <a:buFont typeface="Wingdings"/>
              <a:buChar char="■"/>
              <a:tabLst>
                <a:tab pos="558800" algn="l"/>
              </a:tabLst>
            </a:pPr>
            <a:r>
              <a:rPr dirty="0"/>
              <a:t>	</a:t>
            </a:r>
            <a:r>
              <a:rPr dirty="0" sz="3000">
                <a:latin typeface="Times New Roman"/>
                <a:cs typeface="Times New Roman"/>
              </a:rPr>
              <a:t>Then </a:t>
            </a:r>
            <a:r>
              <a:rPr dirty="0" sz="3000" spc="-5">
                <a:latin typeface="Times New Roman"/>
                <a:cs typeface="Times New Roman"/>
              </a:rPr>
              <a:t>use </a:t>
            </a:r>
            <a:r>
              <a:rPr dirty="0" sz="3000" spc="-5" b="1">
                <a:latin typeface="Calibri"/>
                <a:cs typeface="Calibri"/>
              </a:rPr>
              <a:t>new </a:t>
            </a:r>
            <a:r>
              <a:rPr dirty="0" sz="3000" spc="-20" b="1">
                <a:latin typeface="Calibri"/>
                <a:cs typeface="Calibri"/>
              </a:rPr>
              <a:t>GregorianCalendar(year, </a:t>
            </a:r>
            <a:r>
              <a:rPr dirty="0" sz="3000" spc="-229" b="1">
                <a:latin typeface="Calibri"/>
                <a:cs typeface="Calibri"/>
              </a:rPr>
              <a:t>month, </a:t>
            </a:r>
            <a:r>
              <a:rPr dirty="0" sz="3000" spc="-225" b="1">
                <a:latin typeface="Calibri"/>
                <a:cs typeface="Calibri"/>
              </a:rPr>
              <a:t> </a:t>
            </a:r>
            <a:r>
              <a:rPr dirty="0" sz="3000" spc="-15" b="1">
                <a:latin typeface="Calibri"/>
                <a:cs typeface="Calibri"/>
              </a:rPr>
              <a:t>date) </a:t>
            </a:r>
            <a:r>
              <a:rPr dirty="0" sz="3000">
                <a:latin typeface="Times New Roman"/>
                <a:cs typeface="Times New Roman"/>
              </a:rPr>
              <a:t>to construct a </a:t>
            </a:r>
            <a:r>
              <a:rPr dirty="0" sz="3000" spc="-10">
                <a:latin typeface="Calibri"/>
                <a:cs typeface="Calibri"/>
              </a:rPr>
              <a:t>GregorianCalendar </a:t>
            </a:r>
            <a:r>
              <a:rPr dirty="0" sz="3000" spc="-5">
                <a:latin typeface="Times New Roman"/>
                <a:cs typeface="Times New Roman"/>
              </a:rPr>
              <a:t>with </a:t>
            </a: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specified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 spc="-25">
                <a:latin typeface="Times New Roman"/>
                <a:cs typeface="Times New Roman"/>
              </a:rPr>
              <a:t>year,</a:t>
            </a:r>
            <a:r>
              <a:rPr dirty="0" sz="3000">
                <a:latin typeface="Times New Roman"/>
                <a:cs typeface="Times New Roman"/>
              </a:rPr>
              <a:t> month,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 date.</a:t>
            </a:r>
            <a:endParaRPr sz="3000">
              <a:latin typeface="Times New Roman"/>
              <a:cs typeface="Times New Roman"/>
            </a:endParaRPr>
          </a:p>
          <a:p>
            <a:pPr lvl="1" marL="896619" indent="-457834">
              <a:lnSpc>
                <a:spcPct val="100000"/>
              </a:lnSpc>
              <a:spcBef>
                <a:spcPts val="1315"/>
              </a:spcBef>
              <a:buFont typeface="Wingdings"/>
              <a:buChar char="■"/>
              <a:tabLst>
                <a:tab pos="895985" algn="l"/>
                <a:tab pos="896619" algn="l"/>
              </a:tabLst>
            </a:pPr>
            <a:r>
              <a:rPr dirty="0" sz="2600" spc="5">
                <a:latin typeface="Times New Roman"/>
                <a:cs typeface="Times New Roman"/>
              </a:rPr>
              <a:t>The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month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parameter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0-based,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i.e.,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0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for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January.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636" y="64007"/>
            <a:ext cx="6969125" cy="650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/>
              <a:t>Calendar</a:t>
            </a:r>
            <a:r>
              <a:rPr dirty="0" sz="4100" spc="-10"/>
              <a:t> </a:t>
            </a:r>
            <a:r>
              <a:rPr dirty="0" sz="4100"/>
              <a:t>is</a:t>
            </a:r>
            <a:r>
              <a:rPr dirty="0" sz="4100" spc="-5"/>
              <a:t> </a:t>
            </a:r>
            <a:r>
              <a:rPr dirty="0" sz="4100"/>
              <a:t>an</a:t>
            </a:r>
            <a:r>
              <a:rPr dirty="0" sz="4100" spc="5"/>
              <a:t> </a:t>
            </a:r>
            <a:r>
              <a:rPr dirty="0" sz="4100" spc="-20"/>
              <a:t>abstract</a:t>
            </a:r>
            <a:r>
              <a:rPr dirty="0" sz="4100" spc="-5"/>
              <a:t> </a:t>
            </a:r>
            <a:r>
              <a:rPr dirty="0" sz="4100"/>
              <a:t>base</a:t>
            </a:r>
            <a:r>
              <a:rPr dirty="0" sz="4100" spc="-5"/>
              <a:t> </a:t>
            </a:r>
            <a:r>
              <a:rPr dirty="0" sz="4100"/>
              <a:t>class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4264818" y="6032471"/>
            <a:ext cx="612775" cy="154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100" spc="5">
                <a:solidFill>
                  <a:srgbClr val="898989"/>
                </a:solidFill>
                <a:latin typeface="Times New Roman"/>
                <a:cs typeface="Times New Roman"/>
              </a:rPr>
              <a:t>Lecture</a:t>
            </a:r>
            <a:r>
              <a:rPr dirty="0" sz="1100" spc="-55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898989"/>
                </a:solidFill>
                <a:latin typeface="Times New Roman"/>
                <a:cs typeface="Times New Roman"/>
              </a:rPr>
              <a:t>12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438" y="1786987"/>
            <a:ext cx="7534247" cy="43011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3472" y="705611"/>
            <a:ext cx="869124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get(int </a:t>
            </a:r>
            <a:r>
              <a:rPr dirty="0" sz="2000" b="1">
                <a:latin typeface="Calibri"/>
                <a:cs typeface="Calibri"/>
              </a:rPr>
              <a:t>field)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method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defined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 spc="-5" b="1">
                <a:latin typeface="Calibri"/>
                <a:cs typeface="Calibri"/>
              </a:rPr>
              <a:t>Calendar</a:t>
            </a:r>
            <a:r>
              <a:rPr dirty="0" sz="2000" spc="45" b="1">
                <a:latin typeface="Calibri"/>
                <a:cs typeface="Calibri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class is useful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extract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 date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time</a:t>
            </a:r>
            <a:r>
              <a:rPr dirty="0" sz="2000" spc="-5">
                <a:latin typeface="Times New Roman"/>
                <a:cs typeface="Times New Roman"/>
              </a:rPr>
              <a:t> information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 b="1">
                <a:latin typeface="Calibri"/>
                <a:cs typeface="Calibri"/>
              </a:rPr>
              <a:t>Calendar</a:t>
            </a:r>
            <a:r>
              <a:rPr dirty="0" sz="2000" spc="50" b="1">
                <a:latin typeface="Calibri"/>
                <a:cs typeface="Calibri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object.</a:t>
            </a: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fields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defined 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constants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797" y="0"/>
            <a:ext cx="4767580" cy="5784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45"/>
              <a:t>The</a:t>
            </a:r>
            <a:r>
              <a:rPr dirty="0" sz="3600" spc="-5"/>
              <a:t> </a:t>
            </a:r>
            <a:r>
              <a:rPr dirty="0" sz="3600" spc="20"/>
              <a:t>abstract</a:t>
            </a:r>
            <a:r>
              <a:rPr dirty="0" sz="3600"/>
              <a:t> </a:t>
            </a:r>
            <a:r>
              <a:rPr dirty="0" sz="3600" spc="45"/>
              <a:t>add</a:t>
            </a:r>
            <a:r>
              <a:rPr dirty="0" sz="3600" spc="5"/>
              <a:t> </a:t>
            </a:r>
            <a:r>
              <a:rPr dirty="0" sz="3600" spc="45"/>
              <a:t>method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338" y="816355"/>
            <a:ext cx="8538210" cy="341249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469900" marR="228600" indent="-457200">
              <a:lnSpc>
                <a:spcPct val="90300"/>
              </a:lnSpc>
              <a:spcBef>
                <a:spcPts val="45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5" b="1">
                <a:latin typeface="Calibri"/>
                <a:cs typeface="Calibri"/>
              </a:rPr>
              <a:t>add</a:t>
            </a:r>
            <a:r>
              <a:rPr dirty="0" sz="3000" spc="65" b="1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method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abstract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5" b="1">
                <a:latin typeface="Calibri"/>
                <a:cs typeface="Calibri"/>
              </a:rPr>
              <a:t>Calendar</a:t>
            </a:r>
            <a:r>
              <a:rPr dirty="0" sz="3000" spc="65" b="1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because its implantation is dependent on a concrete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calendar</a:t>
            </a:r>
            <a:r>
              <a:rPr dirty="0" sz="3000" spc="-5">
                <a:latin typeface="Times New Roman"/>
                <a:cs typeface="Times New Roman"/>
              </a:rPr>
              <a:t> system.</a:t>
            </a:r>
            <a:endParaRPr sz="30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3290"/>
              </a:lnSpc>
              <a:spcBef>
                <a:spcPts val="869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 spc="-5" b="1">
                <a:latin typeface="Calibri"/>
                <a:cs typeface="Calibri"/>
              </a:rPr>
              <a:t>add(field,</a:t>
            </a:r>
            <a:r>
              <a:rPr dirty="0" sz="3000" spc="-10" b="1">
                <a:latin typeface="Calibri"/>
                <a:cs typeface="Calibri"/>
              </a:rPr>
              <a:t> value)</a:t>
            </a:r>
            <a:r>
              <a:rPr dirty="0" sz="3000" spc="65" b="1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adds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specific amount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 given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field</a:t>
            </a:r>
            <a:endParaRPr sz="3000">
              <a:latin typeface="Times New Roman"/>
              <a:cs typeface="Times New Roman"/>
            </a:endParaRPr>
          </a:p>
          <a:p>
            <a:pPr lvl="1" marL="896619" indent="-457200">
              <a:lnSpc>
                <a:spcPct val="100000"/>
              </a:lnSpc>
              <a:spcBef>
                <a:spcPts val="150"/>
              </a:spcBef>
              <a:buFont typeface="Wingdings"/>
              <a:buChar char="■"/>
              <a:tabLst>
                <a:tab pos="895985" algn="l"/>
                <a:tab pos="896619" algn="l"/>
              </a:tabLst>
            </a:pPr>
            <a:r>
              <a:rPr dirty="0" sz="2600" spc="5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lvl="2" marL="1323340" indent="-457834">
              <a:lnSpc>
                <a:spcPct val="100000"/>
              </a:lnSpc>
              <a:spcBef>
                <a:spcPts val="180"/>
              </a:spcBef>
              <a:buFont typeface="Wingdings"/>
              <a:buChar char="■"/>
              <a:tabLst>
                <a:tab pos="1322705" algn="l"/>
                <a:tab pos="1323340" algn="l"/>
              </a:tabLst>
            </a:pPr>
            <a:r>
              <a:rPr dirty="0" sz="2300" spc="-25">
                <a:latin typeface="Times New Roman"/>
                <a:cs typeface="Times New Roman"/>
              </a:rPr>
              <a:t>Add</a:t>
            </a:r>
            <a:r>
              <a:rPr dirty="0" sz="2300" spc="-4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7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 spc="-20">
                <a:latin typeface="Times New Roman"/>
                <a:cs typeface="Times New Roman"/>
              </a:rPr>
              <a:t>days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to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 spc="-15">
                <a:latin typeface="Times New Roman"/>
                <a:cs typeface="Times New Roman"/>
              </a:rPr>
              <a:t>the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 spc="-20">
                <a:latin typeface="Times New Roman"/>
                <a:cs typeface="Times New Roman"/>
              </a:rPr>
              <a:t>current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 spc="-20">
                <a:latin typeface="Times New Roman"/>
                <a:cs typeface="Times New Roman"/>
              </a:rPr>
              <a:t>time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 spc="-15">
                <a:latin typeface="Times New Roman"/>
                <a:cs typeface="Times New Roman"/>
              </a:rPr>
              <a:t>of</a:t>
            </a:r>
            <a:r>
              <a:rPr dirty="0" sz="2300" spc="-30">
                <a:latin typeface="Times New Roman"/>
                <a:cs typeface="Times New Roman"/>
              </a:rPr>
              <a:t> </a:t>
            </a:r>
            <a:r>
              <a:rPr dirty="0" sz="2300" spc="-15">
                <a:latin typeface="Times New Roman"/>
                <a:cs typeface="Times New Roman"/>
              </a:rPr>
              <a:t>the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 spc="-25">
                <a:latin typeface="Times New Roman"/>
                <a:cs typeface="Times New Roman"/>
              </a:rPr>
              <a:t>calendar</a:t>
            </a:r>
            <a:endParaRPr sz="2300">
              <a:latin typeface="Times New Roman"/>
              <a:cs typeface="Times New Roman"/>
            </a:endParaRPr>
          </a:p>
          <a:p>
            <a:pPr marL="1718945">
              <a:lnSpc>
                <a:spcPct val="100000"/>
              </a:lnSpc>
              <a:spcBef>
                <a:spcPts val="140"/>
              </a:spcBef>
            </a:pPr>
            <a:r>
              <a:rPr dirty="0" sz="2300" spc="-45">
                <a:latin typeface="Calibri"/>
                <a:cs typeface="Calibri"/>
              </a:rPr>
              <a:t>add(Calendar.DAY_OF_MONTH,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 spc="-15">
                <a:latin typeface="Calibri"/>
                <a:cs typeface="Calibri"/>
              </a:rPr>
              <a:t>7)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78741" y="630427"/>
            <a:ext cx="6826250" cy="8458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class </a:t>
            </a:r>
            <a:r>
              <a:rPr dirty="0" sz="1800" spc="-20">
                <a:solidFill>
                  <a:srgbClr val="2B91AF"/>
                </a:solidFill>
                <a:latin typeface="Calibri"/>
                <a:cs typeface="Calibri"/>
              </a:rPr>
              <a:t>TestCalendar</a:t>
            </a:r>
            <a:r>
              <a:rPr dirty="0" sz="1800" spc="-5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25"/>
              </a:lnSpc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void</a:t>
            </a:r>
            <a:r>
              <a:rPr dirty="0" sz="1800" spc="5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main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2B91AF"/>
                </a:solidFill>
                <a:latin typeface="Calibri"/>
                <a:cs typeface="Calibri"/>
              </a:rPr>
              <a:t>String</a:t>
            </a:r>
            <a:r>
              <a:rPr dirty="0" sz="1800" spc="-5">
                <a:latin typeface="Calibri"/>
                <a:cs typeface="Calibri"/>
              </a:rPr>
              <a:t>[]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dirty="0" sz="1800" spc="-10">
                <a:latin typeface="Calibri"/>
                <a:cs typeface="Calibri"/>
              </a:rPr>
              <a:t>)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5"/>
              </a:spcBef>
            </a:pPr>
            <a:r>
              <a:rPr dirty="0" sz="1800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dirty="0" sz="1800" spc="1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alibri"/>
                <a:cs typeface="Calibri"/>
              </a:rPr>
              <a:t>Construct</a:t>
            </a:r>
            <a:r>
              <a:rPr dirty="0" sz="1800">
                <a:solidFill>
                  <a:srgbClr val="008000"/>
                </a:solidFill>
                <a:latin typeface="Calibri"/>
                <a:cs typeface="Calibri"/>
              </a:rPr>
              <a:t> a</a:t>
            </a:r>
            <a:r>
              <a:rPr dirty="0" sz="1800" spc="1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8000"/>
                </a:solidFill>
                <a:latin typeface="Calibri"/>
                <a:cs typeface="Calibri"/>
              </a:rPr>
              <a:t>Gregorian</a:t>
            </a:r>
            <a:r>
              <a:rPr dirty="0" sz="1800" spc="1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alibri"/>
                <a:cs typeface="Calibri"/>
              </a:rPr>
              <a:t>calendar</a:t>
            </a:r>
            <a:r>
              <a:rPr dirty="0" sz="18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8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dirty="0" sz="1800" spc="1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8000"/>
                </a:solidFill>
                <a:latin typeface="Calibri"/>
                <a:cs typeface="Calibri"/>
              </a:rPr>
              <a:t>current</a:t>
            </a:r>
            <a:r>
              <a:rPr dirty="0" sz="180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8000"/>
                </a:solidFill>
                <a:latin typeface="Calibri"/>
                <a:cs typeface="Calibri"/>
              </a:rPr>
              <a:t>date</a:t>
            </a:r>
            <a:r>
              <a:rPr dirty="0" sz="1800" spc="1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841" y="1480819"/>
            <a:ext cx="4305935" cy="2794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1800" spc="-5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dirty="0" sz="180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377F"/>
                </a:solidFill>
                <a:latin typeface="Calibri"/>
                <a:cs typeface="Calibri"/>
              </a:rPr>
              <a:t>calendar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5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dirty="0" sz="1800" spc="5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GregorianCalendar</a:t>
            </a:r>
            <a:r>
              <a:rPr dirty="0" sz="1800" spc="-5">
                <a:latin typeface="Calibri"/>
                <a:cs typeface="Calibri"/>
              </a:rPr>
              <a:t>();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1" y="1721611"/>
            <a:ext cx="7784465" cy="41497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1701164">
              <a:lnSpc>
                <a:spcPct val="100800"/>
              </a:lnSpc>
              <a:spcBef>
                <a:spcPts val="80"/>
              </a:spcBef>
            </a:pP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dirty="0" sz="1800" spc="-10">
                <a:latin typeface="Calibri"/>
                <a:cs typeface="Calibri"/>
              </a:rPr>
              <a:t>.out.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0">
                <a:solidFill>
                  <a:srgbClr val="A31515"/>
                </a:solidFill>
                <a:latin typeface="Calibri"/>
                <a:cs typeface="Calibri"/>
              </a:rPr>
              <a:t>Current</a:t>
            </a:r>
            <a:r>
              <a:rPr dirty="0" sz="1800" spc="-5">
                <a:solidFill>
                  <a:srgbClr val="A31515"/>
                </a:solidFill>
                <a:latin typeface="Calibri"/>
                <a:cs typeface="Calibri"/>
              </a:rPr>
              <a:t> time</a:t>
            </a:r>
            <a:r>
              <a:rPr dirty="0" sz="1800" spc="1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A31515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5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dirty="0" sz="1800" spc="5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Date</a:t>
            </a:r>
            <a:r>
              <a:rPr dirty="0" sz="1800" spc="-5">
                <a:latin typeface="Calibri"/>
                <a:cs typeface="Calibri"/>
              </a:rPr>
              <a:t>());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dirty="0" sz="1800" spc="-10">
                <a:latin typeface="Calibri"/>
                <a:cs typeface="Calibri"/>
              </a:rPr>
              <a:t>.out.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0">
                <a:solidFill>
                  <a:srgbClr val="A31515"/>
                </a:solidFill>
                <a:latin typeface="Calibri"/>
                <a:cs typeface="Calibri"/>
              </a:rPr>
              <a:t>YEAR:</a:t>
            </a:r>
            <a:r>
              <a:rPr dirty="0" sz="1800" spc="1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1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dirty="0" sz="1800" spc="-25">
                <a:latin typeface="Calibri"/>
                <a:cs typeface="Calibri"/>
              </a:rPr>
              <a:t>.</a:t>
            </a:r>
            <a:r>
              <a:rPr dirty="0" sz="1800" spc="-25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dirty="0" sz="1800" spc="-25">
                <a:latin typeface="Calibri"/>
                <a:cs typeface="Calibri"/>
              </a:rPr>
              <a:t>(</a:t>
            </a:r>
            <a:r>
              <a:rPr dirty="0" sz="1800" spc="-25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dirty="0" sz="1800" spc="-25">
                <a:latin typeface="Calibri"/>
                <a:cs typeface="Calibri"/>
              </a:rPr>
              <a:t>.YEAR)); 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dirty="0" sz="1800" spc="-10">
                <a:latin typeface="Calibri"/>
                <a:cs typeface="Calibri"/>
              </a:rPr>
              <a:t>.out.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0">
                <a:solidFill>
                  <a:srgbClr val="A31515"/>
                </a:solidFill>
                <a:latin typeface="Calibri"/>
                <a:cs typeface="Calibri"/>
              </a:rPr>
              <a:t>MONTH:</a:t>
            </a:r>
            <a:r>
              <a:rPr dirty="0" sz="1800" spc="1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1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dirty="0" sz="1800" spc="-15">
                <a:latin typeface="Calibri"/>
                <a:cs typeface="Calibri"/>
              </a:rPr>
              <a:t>.</a:t>
            </a:r>
            <a:r>
              <a:rPr dirty="0" sz="1800" spc="-15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dirty="0" sz="1800" spc="-15">
                <a:latin typeface="Calibri"/>
                <a:cs typeface="Calibri"/>
              </a:rPr>
              <a:t>(</a:t>
            </a:r>
            <a:r>
              <a:rPr dirty="0" sz="1800" spc="-15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dirty="0" sz="1800" spc="-15">
                <a:latin typeface="Calibri"/>
                <a:cs typeface="Calibri"/>
              </a:rPr>
              <a:t>.MONTH));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dirty="0" sz="1800" spc="-15">
                <a:latin typeface="Calibri"/>
                <a:cs typeface="Calibri"/>
              </a:rPr>
              <a:t>.out.</a:t>
            </a:r>
            <a:r>
              <a:rPr dirty="0" sz="1800" spc="-15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dirty="0" sz="1800" spc="-15">
                <a:latin typeface="Calibri"/>
                <a:cs typeface="Calibri"/>
              </a:rPr>
              <a:t>(</a:t>
            </a:r>
            <a:r>
              <a:rPr dirty="0" sz="1800" spc="-15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5">
                <a:solidFill>
                  <a:srgbClr val="A31515"/>
                </a:solidFill>
                <a:latin typeface="Calibri"/>
                <a:cs typeface="Calibri"/>
              </a:rPr>
              <a:t>DATE:</a:t>
            </a:r>
            <a:r>
              <a:rPr dirty="0" sz="1800" spc="1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1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dirty="0" sz="1800" spc="-25">
                <a:latin typeface="Calibri"/>
                <a:cs typeface="Calibri"/>
              </a:rPr>
              <a:t>.</a:t>
            </a:r>
            <a:r>
              <a:rPr dirty="0" sz="1800" spc="-25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dirty="0" sz="1800" spc="-25">
                <a:latin typeface="Calibri"/>
                <a:cs typeface="Calibri"/>
              </a:rPr>
              <a:t>(</a:t>
            </a:r>
            <a:r>
              <a:rPr dirty="0" sz="1800" spc="-25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dirty="0" sz="1800" spc="-25">
                <a:latin typeface="Calibri"/>
                <a:cs typeface="Calibri"/>
              </a:rPr>
              <a:t>.DATE)); 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dirty="0" sz="1800" spc="-10">
                <a:latin typeface="Calibri"/>
                <a:cs typeface="Calibri"/>
              </a:rPr>
              <a:t>.out.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0">
                <a:solidFill>
                  <a:srgbClr val="A31515"/>
                </a:solidFill>
                <a:latin typeface="Calibri"/>
                <a:cs typeface="Calibri"/>
              </a:rPr>
              <a:t>HOUR:</a:t>
            </a:r>
            <a:r>
              <a:rPr dirty="0" sz="1800" spc="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5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dirty="0" sz="1800" spc="-15">
                <a:latin typeface="Calibri"/>
                <a:cs typeface="Calibri"/>
              </a:rPr>
              <a:t>.</a:t>
            </a:r>
            <a:r>
              <a:rPr dirty="0" sz="1800" spc="-15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dirty="0" sz="1800" spc="-15">
                <a:latin typeface="Calibri"/>
                <a:cs typeface="Calibri"/>
              </a:rPr>
              <a:t>(</a:t>
            </a:r>
            <a:r>
              <a:rPr dirty="0" sz="1800" spc="-15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dirty="0" sz="1800" spc="-15">
                <a:latin typeface="Calibri"/>
                <a:cs typeface="Calibri"/>
              </a:rPr>
              <a:t>.HOUR));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90"/>
              </a:lnSpc>
            </a:pPr>
            <a:r>
              <a:rPr dirty="0" sz="1800" spc="-15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dirty="0" sz="1800" spc="-15">
                <a:latin typeface="Calibri"/>
                <a:cs typeface="Calibri"/>
              </a:rPr>
              <a:t>.out.</a:t>
            </a:r>
            <a:r>
              <a:rPr dirty="0" sz="1800" spc="-15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dirty="0" sz="1800" spc="-15">
                <a:latin typeface="Calibri"/>
                <a:cs typeface="Calibri"/>
              </a:rPr>
              <a:t>(</a:t>
            </a:r>
            <a:r>
              <a:rPr dirty="0" sz="1800" spc="-15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5">
                <a:solidFill>
                  <a:srgbClr val="A31515"/>
                </a:solidFill>
                <a:latin typeface="Calibri"/>
                <a:cs typeface="Calibri"/>
              </a:rPr>
              <a:t>HOUR_OF_DAY:</a:t>
            </a:r>
            <a:r>
              <a:rPr dirty="0" sz="1800" spc="1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1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dirty="0" sz="1800" spc="-20">
                <a:latin typeface="Calibri"/>
                <a:cs typeface="Calibri"/>
              </a:rPr>
              <a:t>.</a:t>
            </a:r>
            <a:r>
              <a:rPr dirty="0" sz="1800" spc="-2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dirty="0" sz="1800" spc="-20">
                <a:latin typeface="Calibri"/>
                <a:cs typeface="Calibri"/>
              </a:rPr>
              <a:t>(</a:t>
            </a:r>
            <a:r>
              <a:rPr dirty="0" sz="1800" spc="-20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dirty="0" sz="1800" spc="-20">
                <a:latin typeface="Calibri"/>
                <a:cs typeface="Calibri"/>
              </a:rPr>
              <a:t>.HOUR_OF_DAY));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0"/>
              </a:spcBef>
            </a:pP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dirty="0" sz="1800" spc="-10">
                <a:latin typeface="Calibri"/>
                <a:cs typeface="Calibri"/>
              </a:rPr>
              <a:t>.out.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0">
                <a:solidFill>
                  <a:srgbClr val="A31515"/>
                </a:solidFill>
                <a:latin typeface="Calibri"/>
                <a:cs typeface="Calibri"/>
              </a:rPr>
              <a:t>MINUTE:</a:t>
            </a:r>
            <a:r>
              <a:rPr dirty="0" sz="1800" spc="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5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dirty="0" sz="1800" spc="-15">
                <a:latin typeface="Calibri"/>
                <a:cs typeface="Calibri"/>
              </a:rPr>
              <a:t>.</a:t>
            </a:r>
            <a:r>
              <a:rPr dirty="0" sz="1800" spc="-15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dirty="0" sz="1800" spc="-15">
                <a:latin typeface="Calibri"/>
                <a:cs typeface="Calibri"/>
              </a:rPr>
              <a:t>(</a:t>
            </a:r>
            <a:r>
              <a:rPr dirty="0" sz="1800" spc="-15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dirty="0" sz="1800" spc="-15">
                <a:latin typeface="Calibri"/>
                <a:cs typeface="Calibri"/>
              </a:rPr>
              <a:t>.MINUTE)); 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dirty="0" sz="1800" spc="-10">
                <a:latin typeface="Calibri"/>
                <a:cs typeface="Calibri"/>
              </a:rPr>
              <a:t>.out.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0">
                <a:solidFill>
                  <a:srgbClr val="A31515"/>
                </a:solidFill>
                <a:latin typeface="Calibri"/>
                <a:cs typeface="Calibri"/>
              </a:rPr>
              <a:t>SECOND:</a:t>
            </a:r>
            <a:r>
              <a:rPr dirty="0" sz="1800" spc="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5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dirty="0" sz="1800" spc="-15">
                <a:latin typeface="Calibri"/>
                <a:cs typeface="Calibri"/>
              </a:rPr>
              <a:t>.</a:t>
            </a:r>
            <a:r>
              <a:rPr dirty="0" sz="1800" spc="-15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dirty="0" sz="1800" spc="-15">
                <a:latin typeface="Calibri"/>
                <a:cs typeface="Calibri"/>
              </a:rPr>
              <a:t>(</a:t>
            </a:r>
            <a:r>
              <a:rPr dirty="0" sz="1800" spc="-15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dirty="0" sz="1800" spc="-15">
                <a:latin typeface="Calibri"/>
                <a:cs typeface="Calibri"/>
              </a:rPr>
              <a:t>.SECOND)); 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dirty="0" sz="1800" spc="-15">
                <a:latin typeface="Calibri"/>
                <a:cs typeface="Calibri"/>
              </a:rPr>
              <a:t>.out.</a:t>
            </a:r>
            <a:r>
              <a:rPr dirty="0" sz="1800" spc="-15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dirty="0" sz="1800" spc="-15">
                <a:latin typeface="Calibri"/>
                <a:cs typeface="Calibri"/>
              </a:rPr>
              <a:t>(</a:t>
            </a:r>
            <a:r>
              <a:rPr dirty="0" sz="1800" spc="-15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5">
                <a:solidFill>
                  <a:srgbClr val="A31515"/>
                </a:solidFill>
                <a:latin typeface="Calibri"/>
                <a:cs typeface="Calibri"/>
              </a:rPr>
              <a:t>DAY_OF_WEEK:</a:t>
            </a:r>
            <a:r>
              <a:rPr dirty="0" sz="1800" spc="1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2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dirty="0" sz="1800" spc="-20">
                <a:latin typeface="Calibri"/>
                <a:cs typeface="Calibri"/>
              </a:rPr>
              <a:t>.</a:t>
            </a:r>
            <a:r>
              <a:rPr dirty="0" sz="1800" spc="-2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dirty="0" sz="1800" spc="-20">
                <a:latin typeface="Calibri"/>
                <a:cs typeface="Calibri"/>
              </a:rPr>
              <a:t>(</a:t>
            </a:r>
            <a:r>
              <a:rPr dirty="0" sz="1800" spc="-20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dirty="0" sz="1800" spc="-20">
                <a:latin typeface="Calibri"/>
                <a:cs typeface="Calibri"/>
              </a:rPr>
              <a:t>.DAY_OF_WEEK)); 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dirty="0" sz="1800" spc="-15">
                <a:latin typeface="Calibri"/>
                <a:cs typeface="Calibri"/>
              </a:rPr>
              <a:t>.out.</a:t>
            </a:r>
            <a:r>
              <a:rPr dirty="0" sz="1800" spc="-15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dirty="0" sz="1800" spc="-15">
                <a:latin typeface="Calibri"/>
                <a:cs typeface="Calibri"/>
              </a:rPr>
              <a:t>(</a:t>
            </a:r>
            <a:r>
              <a:rPr dirty="0" sz="1800" spc="-15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5">
                <a:solidFill>
                  <a:srgbClr val="A31515"/>
                </a:solidFill>
                <a:latin typeface="Calibri"/>
                <a:cs typeface="Calibri"/>
              </a:rPr>
              <a:t>DAY_OF_MONTH:</a:t>
            </a:r>
            <a:r>
              <a:rPr dirty="0" sz="1800" spc="6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55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dirty="0" sz="1800" spc="-20">
                <a:latin typeface="Calibri"/>
                <a:cs typeface="Calibri"/>
              </a:rPr>
              <a:t>.</a:t>
            </a:r>
            <a:r>
              <a:rPr dirty="0" sz="1800" spc="-2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dirty="0" sz="1800" spc="-20">
                <a:latin typeface="Calibri"/>
                <a:cs typeface="Calibri"/>
              </a:rPr>
              <a:t>(</a:t>
            </a:r>
            <a:r>
              <a:rPr dirty="0" sz="1800" spc="-20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dirty="0" sz="1800" spc="-20">
                <a:latin typeface="Calibri"/>
                <a:cs typeface="Calibri"/>
              </a:rPr>
              <a:t>.DAY_OF_MONTH));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dirty="0" sz="1800" spc="-15">
                <a:latin typeface="Calibri"/>
                <a:cs typeface="Calibri"/>
              </a:rPr>
              <a:t>.out.</a:t>
            </a:r>
            <a:r>
              <a:rPr dirty="0" sz="1800" spc="-15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dirty="0" sz="1800" spc="-15">
                <a:latin typeface="Calibri"/>
                <a:cs typeface="Calibri"/>
              </a:rPr>
              <a:t>(</a:t>
            </a:r>
            <a:r>
              <a:rPr dirty="0" sz="1800" spc="-15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5">
                <a:solidFill>
                  <a:srgbClr val="A31515"/>
                </a:solidFill>
                <a:latin typeface="Calibri"/>
                <a:cs typeface="Calibri"/>
              </a:rPr>
              <a:t>DAY_OF_YEAR:</a:t>
            </a:r>
            <a:r>
              <a:rPr dirty="0" sz="1800" spc="1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1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dirty="0" sz="1800" spc="-20">
                <a:latin typeface="Calibri"/>
                <a:cs typeface="Calibri"/>
              </a:rPr>
              <a:t>.</a:t>
            </a:r>
            <a:r>
              <a:rPr dirty="0" sz="1800" spc="-2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dirty="0" sz="1800" spc="-20">
                <a:latin typeface="Calibri"/>
                <a:cs typeface="Calibri"/>
              </a:rPr>
              <a:t>(</a:t>
            </a:r>
            <a:r>
              <a:rPr dirty="0" sz="1800" spc="-20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dirty="0" sz="1800" spc="-20">
                <a:latin typeface="Calibri"/>
                <a:cs typeface="Calibri"/>
              </a:rPr>
              <a:t>.DAY_OF_YEAR)); 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dirty="0" sz="1800" spc="-10">
                <a:latin typeface="Calibri"/>
                <a:cs typeface="Calibri"/>
              </a:rPr>
              <a:t>.out.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0">
                <a:solidFill>
                  <a:srgbClr val="A31515"/>
                </a:solidFill>
                <a:latin typeface="Calibri"/>
                <a:cs typeface="Calibri"/>
              </a:rPr>
              <a:t>WEEK_OF_MONTH:</a:t>
            </a:r>
            <a:r>
              <a:rPr dirty="0" sz="1800" spc="1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5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090"/>
              </a:lnSpc>
            </a:pPr>
            <a:r>
              <a:rPr dirty="0" sz="1800" spc="-20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dirty="0" sz="1800" spc="-20">
                <a:latin typeface="Calibri"/>
                <a:cs typeface="Calibri"/>
              </a:rPr>
              <a:t>.</a:t>
            </a:r>
            <a:r>
              <a:rPr dirty="0" sz="1800" spc="-2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dirty="0" sz="1800" spc="-20">
                <a:latin typeface="Calibri"/>
                <a:cs typeface="Calibri"/>
              </a:rPr>
              <a:t>(</a:t>
            </a:r>
            <a:r>
              <a:rPr dirty="0" sz="1800" spc="-20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dirty="0" sz="1800" spc="-20">
                <a:latin typeface="Calibri"/>
                <a:cs typeface="Calibri"/>
              </a:rPr>
              <a:t>.WEEK_OF_MONTH));</a:t>
            </a:r>
            <a:endParaRPr sz="1800">
              <a:latin typeface="Calibri"/>
              <a:cs typeface="Calibri"/>
            </a:endParaRPr>
          </a:p>
          <a:p>
            <a:pPr marL="12700" marR="204470">
              <a:lnSpc>
                <a:spcPct val="102200"/>
              </a:lnSpc>
            </a:pP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dirty="0" sz="1800" spc="-10">
                <a:latin typeface="Calibri"/>
                <a:cs typeface="Calibri"/>
              </a:rPr>
              <a:t>.out.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0">
                <a:solidFill>
                  <a:srgbClr val="A31515"/>
                </a:solidFill>
                <a:latin typeface="Calibri"/>
                <a:cs typeface="Calibri"/>
              </a:rPr>
              <a:t>WEEK_OF_YEAR:</a:t>
            </a:r>
            <a:r>
              <a:rPr dirty="0" sz="1800" spc="5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5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dirty="0" sz="1800" spc="-20">
                <a:latin typeface="Calibri"/>
                <a:cs typeface="Calibri"/>
              </a:rPr>
              <a:t>.</a:t>
            </a:r>
            <a:r>
              <a:rPr dirty="0" sz="1800" spc="-2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dirty="0" sz="1800" spc="-20">
                <a:latin typeface="Calibri"/>
                <a:cs typeface="Calibri"/>
              </a:rPr>
              <a:t>(</a:t>
            </a:r>
            <a:r>
              <a:rPr dirty="0" sz="1800" spc="-20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dirty="0" sz="1800" spc="-20">
                <a:latin typeface="Calibri"/>
                <a:cs typeface="Calibri"/>
              </a:rPr>
              <a:t>.WEEK_OF_YEAR));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dirty="0" sz="1800" spc="-10">
                <a:latin typeface="Calibri"/>
                <a:cs typeface="Calibri"/>
              </a:rPr>
              <a:t>.out.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0">
                <a:solidFill>
                  <a:srgbClr val="A31515"/>
                </a:solidFill>
                <a:latin typeface="Calibri"/>
                <a:cs typeface="Calibri"/>
              </a:rPr>
              <a:t>AM_PM:</a:t>
            </a:r>
            <a:r>
              <a:rPr dirty="0" sz="1800" spc="1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5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dirty="0" sz="1800" spc="-15">
                <a:latin typeface="Calibri"/>
                <a:cs typeface="Calibri"/>
              </a:rPr>
              <a:t>.</a:t>
            </a:r>
            <a:r>
              <a:rPr dirty="0" sz="1800" spc="-15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dirty="0" sz="1800" spc="-15">
                <a:latin typeface="Calibri"/>
                <a:cs typeface="Calibri"/>
              </a:rPr>
              <a:t>(</a:t>
            </a:r>
            <a:r>
              <a:rPr dirty="0" sz="1800" spc="-15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dirty="0" sz="1800" spc="-15">
                <a:latin typeface="Calibri"/>
                <a:cs typeface="Calibri"/>
              </a:rPr>
              <a:t>.AM_PM));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5966" y="0"/>
            <a:ext cx="8651875" cy="5784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25"/>
              <a:t>Getting </a:t>
            </a:r>
            <a:r>
              <a:rPr dirty="0" sz="3600" spc="35"/>
              <a:t>Date/Time</a:t>
            </a:r>
            <a:r>
              <a:rPr dirty="0" sz="3600" spc="20"/>
              <a:t> </a:t>
            </a:r>
            <a:r>
              <a:rPr dirty="0" sz="3600" spc="25"/>
              <a:t>Information</a:t>
            </a:r>
            <a:r>
              <a:rPr dirty="0" sz="3600" spc="30"/>
              <a:t> from</a:t>
            </a:r>
            <a:r>
              <a:rPr dirty="0" sz="3600" spc="20"/>
              <a:t> </a:t>
            </a:r>
            <a:r>
              <a:rPr dirty="0" sz="3600" spc="40"/>
              <a:t>Calendar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66" y="0"/>
            <a:ext cx="8651875" cy="5784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25"/>
              <a:t>Getting </a:t>
            </a:r>
            <a:r>
              <a:rPr dirty="0" sz="3600" spc="35"/>
              <a:t>Date/Time</a:t>
            </a:r>
            <a:r>
              <a:rPr dirty="0" sz="3600" spc="20"/>
              <a:t> </a:t>
            </a:r>
            <a:r>
              <a:rPr dirty="0" sz="3600" spc="25"/>
              <a:t>Information</a:t>
            </a:r>
            <a:r>
              <a:rPr dirty="0" sz="3600" spc="30"/>
              <a:t> from</a:t>
            </a:r>
            <a:r>
              <a:rPr dirty="0" sz="3600" spc="20"/>
              <a:t> </a:t>
            </a:r>
            <a:r>
              <a:rPr dirty="0" sz="3600" spc="40"/>
              <a:t>Calendar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9968" y="1163828"/>
            <a:ext cx="6823709" cy="1391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class </a:t>
            </a:r>
            <a:r>
              <a:rPr dirty="0" sz="1800" spc="-20">
                <a:solidFill>
                  <a:srgbClr val="2B91AF"/>
                </a:solidFill>
                <a:latin typeface="Calibri"/>
                <a:cs typeface="Calibri"/>
              </a:rPr>
              <a:t>TestCalendar</a:t>
            </a:r>
            <a:r>
              <a:rPr dirty="0" sz="1800" spc="-5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69265">
              <a:lnSpc>
                <a:spcPts val="2125"/>
              </a:lnSpc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void</a:t>
            </a:r>
            <a:r>
              <a:rPr dirty="0" sz="1800" spc="5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main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2B91AF"/>
                </a:solidFill>
                <a:latin typeface="Calibri"/>
                <a:cs typeface="Calibri"/>
              </a:rPr>
              <a:t>String</a:t>
            </a:r>
            <a:r>
              <a:rPr dirty="0" sz="1800" spc="-5">
                <a:latin typeface="Calibri"/>
                <a:cs typeface="Calibri"/>
              </a:rPr>
              <a:t>[]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dirty="0" sz="1800" spc="-10">
                <a:latin typeface="Calibri"/>
                <a:cs typeface="Calibri"/>
              </a:rPr>
              <a:t>)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45"/>
              </a:spcBef>
            </a:pPr>
            <a:r>
              <a:rPr dirty="0" sz="1800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dirty="0" sz="18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alibri"/>
                <a:cs typeface="Calibri"/>
              </a:rPr>
              <a:t>Construct</a:t>
            </a:r>
            <a:r>
              <a:rPr dirty="0" sz="1800">
                <a:solidFill>
                  <a:srgbClr val="008000"/>
                </a:solidFill>
                <a:latin typeface="Calibri"/>
                <a:cs typeface="Calibri"/>
              </a:rPr>
              <a:t> a</a:t>
            </a:r>
            <a:r>
              <a:rPr dirty="0" sz="18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8000"/>
                </a:solidFill>
                <a:latin typeface="Calibri"/>
                <a:cs typeface="Calibri"/>
              </a:rPr>
              <a:t>Gregorian</a:t>
            </a:r>
            <a:r>
              <a:rPr dirty="0" sz="18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alibri"/>
                <a:cs typeface="Calibri"/>
              </a:rPr>
              <a:t>calendar</a:t>
            </a:r>
            <a:r>
              <a:rPr dirty="0" sz="180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8000"/>
                </a:solidFill>
                <a:latin typeface="Calibri"/>
                <a:cs typeface="Calibri"/>
              </a:rPr>
              <a:t>for</a:t>
            </a:r>
            <a:r>
              <a:rPr dirty="0" sz="18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dirty="0" sz="18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8000"/>
                </a:solidFill>
                <a:latin typeface="Calibri"/>
                <a:cs typeface="Calibri"/>
              </a:rPr>
              <a:t>current</a:t>
            </a:r>
            <a:r>
              <a:rPr dirty="0" sz="18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8000"/>
                </a:solidFill>
                <a:latin typeface="Calibri"/>
                <a:cs typeface="Calibri"/>
              </a:rPr>
              <a:t>date</a:t>
            </a:r>
            <a:r>
              <a:rPr dirty="0" sz="18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alibri"/>
                <a:cs typeface="Calibri"/>
              </a:rPr>
              <a:t>and</a:t>
            </a:r>
            <a:r>
              <a:rPr dirty="0" sz="18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  <a:p>
            <a:pPr marL="926465">
              <a:lnSpc>
                <a:spcPts val="2125"/>
              </a:lnSpc>
              <a:spcBef>
                <a:spcPts val="50"/>
              </a:spcBef>
            </a:pPr>
            <a:r>
              <a:rPr dirty="0" sz="180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  <a:p>
            <a:pPr marL="926465">
              <a:lnSpc>
                <a:spcPts val="2125"/>
              </a:lnSpc>
            </a:pPr>
            <a:r>
              <a:rPr dirty="0" sz="1800">
                <a:solidFill>
                  <a:srgbClr val="008000"/>
                </a:solidFill>
                <a:latin typeface="Calibri"/>
                <a:cs typeface="Calibri"/>
              </a:rPr>
              <a:t>// </a:t>
            </a:r>
            <a:r>
              <a:rPr dirty="0" sz="1800" spc="-5">
                <a:solidFill>
                  <a:srgbClr val="008000"/>
                </a:solidFill>
                <a:latin typeface="Calibri"/>
                <a:cs typeface="Calibri"/>
              </a:rPr>
              <a:t>Construct</a:t>
            </a:r>
            <a:r>
              <a:rPr dirty="0" sz="1800" spc="-1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8000"/>
                </a:solidFill>
                <a:latin typeface="Calibri"/>
                <a:cs typeface="Calibri"/>
              </a:rPr>
              <a:t>a </a:t>
            </a:r>
            <a:r>
              <a:rPr dirty="0" sz="1800" spc="-5">
                <a:solidFill>
                  <a:srgbClr val="008000"/>
                </a:solidFill>
                <a:latin typeface="Calibri"/>
                <a:cs typeface="Calibri"/>
              </a:rPr>
              <a:t>calendar</a:t>
            </a:r>
            <a:r>
              <a:rPr dirty="0" sz="1800" spc="-1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8000"/>
                </a:solidFill>
                <a:latin typeface="Calibri"/>
                <a:cs typeface="Calibri"/>
              </a:rPr>
              <a:t>for</a:t>
            </a:r>
            <a:r>
              <a:rPr dirty="0" sz="1800" spc="-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8000"/>
                </a:solidFill>
                <a:latin typeface="Calibri"/>
                <a:cs typeface="Calibri"/>
              </a:rPr>
              <a:t>December</a:t>
            </a:r>
            <a:r>
              <a:rPr dirty="0" sz="1800" spc="-1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8000"/>
                </a:solidFill>
                <a:latin typeface="Calibri"/>
                <a:cs typeface="Calibri"/>
              </a:rPr>
              <a:t>25, 1997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7068" y="2560320"/>
            <a:ext cx="5567680" cy="2794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1800" spc="-5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dirty="0" sz="1800" spc="5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377F"/>
                </a:solidFill>
                <a:latin typeface="Calibri"/>
                <a:cs typeface="Calibri"/>
              </a:rPr>
              <a:t>calendar1</a:t>
            </a:r>
            <a:r>
              <a:rPr dirty="0" sz="1800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dirty="0" sz="1800" spc="5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74531F"/>
                </a:solidFill>
                <a:latin typeface="Calibri"/>
                <a:cs typeface="Calibri"/>
              </a:rPr>
              <a:t>GregorianCalendar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098658"/>
                </a:solidFill>
                <a:latin typeface="Calibri"/>
                <a:cs typeface="Calibri"/>
              </a:rPr>
              <a:t>1997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98658"/>
                </a:solidFill>
                <a:latin typeface="Calibri"/>
                <a:cs typeface="Calibri"/>
              </a:rPr>
              <a:t>11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98658"/>
                </a:solidFill>
                <a:latin typeface="Calibri"/>
                <a:cs typeface="Calibri"/>
              </a:rPr>
              <a:t>25</a:t>
            </a:r>
            <a:r>
              <a:rPr dirty="0" sz="180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68" y="2800603"/>
            <a:ext cx="7990205" cy="16713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384300" marR="5080" indent="-457200">
              <a:lnSpc>
                <a:spcPct val="102200"/>
              </a:lnSpc>
              <a:spcBef>
                <a:spcPts val="50"/>
              </a:spcBef>
            </a:pPr>
            <a:r>
              <a:rPr dirty="0" sz="1800" spc="-5">
                <a:solidFill>
                  <a:srgbClr val="2B91AF"/>
                </a:solidFill>
                <a:latin typeface="Calibri"/>
                <a:cs typeface="Calibri"/>
              </a:rPr>
              <a:t>String</a:t>
            </a:r>
            <a:r>
              <a:rPr dirty="0" sz="1800" spc="-5">
                <a:latin typeface="Calibri"/>
                <a:cs typeface="Calibri"/>
              </a:rPr>
              <a:t>[] </a:t>
            </a:r>
            <a:r>
              <a:rPr dirty="0" sz="1800" spc="-10">
                <a:solidFill>
                  <a:srgbClr val="1F377F"/>
                </a:solidFill>
                <a:latin typeface="Calibri"/>
                <a:cs typeface="Calibri"/>
              </a:rPr>
              <a:t>dayNameOfWeek</a:t>
            </a:r>
            <a:r>
              <a:rPr dirty="0" sz="1800" spc="-5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5">
                <a:latin typeface="Calibri"/>
                <a:cs typeface="Calibri"/>
              </a:rPr>
              <a:t>{</a:t>
            </a:r>
            <a:r>
              <a:rPr dirty="0" sz="1800" spc="-5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5">
                <a:solidFill>
                  <a:srgbClr val="A31515"/>
                </a:solidFill>
                <a:latin typeface="Calibri"/>
                <a:cs typeface="Calibri"/>
              </a:rPr>
              <a:t>Sunday</a:t>
            </a:r>
            <a:r>
              <a:rPr dirty="0" sz="1800" spc="-5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5">
                <a:solidFill>
                  <a:srgbClr val="A31515"/>
                </a:solidFill>
                <a:latin typeface="Calibri"/>
                <a:cs typeface="Calibri"/>
              </a:rPr>
              <a:t>Monday</a:t>
            </a:r>
            <a:r>
              <a:rPr dirty="0" sz="1800" spc="-5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5">
                <a:solidFill>
                  <a:srgbClr val="A31515"/>
                </a:solidFill>
                <a:latin typeface="Calibri"/>
                <a:cs typeface="Calibri"/>
              </a:rPr>
              <a:t>Tuesday</a:t>
            </a:r>
            <a:r>
              <a:rPr dirty="0" sz="1800" spc="-15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5">
                <a:latin typeface="Calibri"/>
                <a:cs typeface="Calibri"/>
              </a:rPr>
              <a:t>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0">
                <a:solidFill>
                  <a:srgbClr val="A31515"/>
                </a:solidFill>
                <a:latin typeface="Calibri"/>
                <a:cs typeface="Calibri"/>
              </a:rPr>
              <a:t>Wednesday</a:t>
            </a:r>
            <a:r>
              <a:rPr dirty="0" sz="1800" spc="-1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0">
                <a:latin typeface="Calibri"/>
                <a:cs typeface="Calibri"/>
              </a:rPr>
              <a:t>,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0">
                <a:solidFill>
                  <a:srgbClr val="A31515"/>
                </a:solidFill>
                <a:latin typeface="Calibri"/>
                <a:cs typeface="Calibri"/>
              </a:rPr>
              <a:t>Thursday</a:t>
            </a:r>
            <a:r>
              <a:rPr dirty="0" sz="1800" spc="-1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0">
                <a:latin typeface="Calibri"/>
                <a:cs typeface="Calibri"/>
              </a:rPr>
              <a:t>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0">
                <a:solidFill>
                  <a:srgbClr val="A31515"/>
                </a:solidFill>
                <a:latin typeface="Calibri"/>
                <a:cs typeface="Calibri"/>
              </a:rPr>
              <a:t>Friday</a:t>
            </a:r>
            <a:r>
              <a:rPr dirty="0" sz="1800" spc="-1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0">
                <a:latin typeface="Calibri"/>
                <a:cs typeface="Calibri"/>
              </a:rPr>
              <a:t>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0">
                <a:solidFill>
                  <a:srgbClr val="A31515"/>
                </a:solidFill>
                <a:latin typeface="Calibri"/>
                <a:cs typeface="Calibri"/>
              </a:rPr>
              <a:t>Saturday</a:t>
            </a:r>
            <a:r>
              <a:rPr dirty="0" sz="1800" spc="-1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0">
                <a:latin typeface="Calibri"/>
                <a:cs typeface="Calibri"/>
              </a:rPr>
              <a:t>};</a:t>
            </a:r>
            <a:endParaRPr sz="1800">
              <a:latin typeface="Calibri"/>
              <a:cs typeface="Calibri"/>
            </a:endParaRPr>
          </a:p>
          <a:p>
            <a:pPr marL="1384300" marR="843280" indent="-457200">
              <a:lnSpc>
                <a:spcPts val="2090"/>
              </a:lnSpc>
              <a:spcBef>
                <a:spcPts val="175"/>
              </a:spcBef>
            </a:pP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dirty="0" sz="1800" spc="-10">
                <a:latin typeface="Calibri"/>
                <a:cs typeface="Calibri"/>
              </a:rPr>
              <a:t>.out.</a:t>
            </a:r>
            <a:r>
              <a:rPr dirty="0" sz="1800" spc="-1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-10">
                <a:solidFill>
                  <a:srgbClr val="A31515"/>
                </a:solidFill>
                <a:latin typeface="Calibri"/>
                <a:cs typeface="Calibri"/>
              </a:rPr>
              <a:t>December</a:t>
            </a:r>
            <a:r>
              <a:rPr dirty="0" sz="1800">
                <a:solidFill>
                  <a:srgbClr val="A31515"/>
                </a:solidFill>
                <a:latin typeface="Calibri"/>
                <a:cs typeface="Calibri"/>
              </a:rPr>
              <a:t> 25,</a:t>
            </a:r>
            <a:r>
              <a:rPr dirty="0" sz="1800" spc="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A31515"/>
                </a:solidFill>
                <a:latin typeface="Calibri"/>
                <a:cs typeface="Calibri"/>
              </a:rPr>
              <a:t>1997</a:t>
            </a:r>
            <a:r>
              <a:rPr dirty="0" sz="1800" spc="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A31515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A31515"/>
                </a:solidFill>
                <a:latin typeface="Calibri"/>
                <a:cs typeface="Calibri"/>
              </a:rPr>
              <a:t> a</a:t>
            </a:r>
            <a:r>
              <a:rPr dirty="0" sz="1800" spc="5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1800" spc="1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1F377F"/>
                </a:solidFill>
                <a:latin typeface="Calibri"/>
                <a:cs typeface="Calibri"/>
              </a:rPr>
              <a:t>dayNameOfWeek</a:t>
            </a:r>
            <a:r>
              <a:rPr dirty="0" sz="1800" spc="-15">
                <a:latin typeface="Calibri"/>
                <a:cs typeface="Calibri"/>
              </a:rPr>
              <a:t>[</a:t>
            </a:r>
            <a:r>
              <a:rPr dirty="0" sz="1800" spc="-15">
                <a:solidFill>
                  <a:srgbClr val="1F377F"/>
                </a:solidFill>
                <a:latin typeface="Calibri"/>
                <a:cs typeface="Calibri"/>
              </a:rPr>
              <a:t>calendar1</a:t>
            </a:r>
            <a:r>
              <a:rPr dirty="0" sz="1800" spc="-15">
                <a:latin typeface="Calibri"/>
                <a:cs typeface="Calibri"/>
              </a:rPr>
              <a:t>.</a:t>
            </a:r>
            <a:r>
              <a:rPr dirty="0" sz="1800" spc="-15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dirty="0" sz="1800" spc="-15">
                <a:latin typeface="Calibri"/>
                <a:cs typeface="Calibri"/>
              </a:rPr>
              <a:t>(</a:t>
            </a:r>
            <a:r>
              <a:rPr dirty="0" sz="1800" spc="-15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dirty="0" sz="1800" spc="-15">
                <a:latin typeface="Calibri"/>
                <a:cs typeface="Calibri"/>
              </a:rPr>
              <a:t>.DAY_OF_WEEK)-</a:t>
            </a:r>
            <a:r>
              <a:rPr dirty="0" sz="1800" spc="-15">
                <a:solidFill>
                  <a:srgbClr val="098658"/>
                </a:solidFill>
                <a:latin typeface="Calibri"/>
                <a:cs typeface="Calibri"/>
              </a:rPr>
              <a:t>1</a:t>
            </a:r>
            <a:r>
              <a:rPr dirty="0" sz="1800" spc="-15">
                <a:latin typeface="Calibri"/>
                <a:cs typeface="Calibri"/>
              </a:rPr>
              <a:t>]);</a:t>
            </a:r>
            <a:endParaRPr sz="1800">
              <a:latin typeface="Calibri"/>
              <a:cs typeface="Calibri"/>
            </a:endParaRPr>
          </a:p>
          <a:p>
            <a:pPr marL="469265">
              <a:lnSpc>
                <a:spcPts val="2110"/>
              </a:lnSpc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25"/>
              </a:lnSpc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66" y="0"/>
            <a:ext cx="8651875" cy="5784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25"/>
              <a:t>Getting </a:t>
            </a:r>
            <a:r>
              <a:rPr dirty="0" sz="3600" spc="35"/>
              <a:t>Date/Time</a:t>
            </a:r>
            <a:r>
              <a:rPr dirty="0" sz="3600" spc="20"/>
              <a:t> </a:t>
            </a:r>
            <a:r>
              <a:rPr dirty="0" sz="3600" spc="25"/>
              <a:t>Information</a:t>
            </a:r>
            <a:r>
              <a:rPr dirty="0" sz="3600" spc="30"/>
              <a:t> from</a:t>
            </a:r>
            <a:r>
              <a:rPr dirty="0" sz="3600" spc="20"/>
              <a:t> </a:t>
            </a:r>
            <a:r>
              <a:rPr dirty="0" sz="3600" spc="40"/>
              <a:t>Calendar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310639"/>
            <a:ext cx="7772400" cy="431117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24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8461" y="2782618"/>
            <a:ext cx="1886585" cy="5784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15"/>
              <a:t>I</a:t>
            </a:r>
            <a:r>
              <a:rPr dirty="0" sz="3600"/>
              <a:t>nt</a:t>
            </a:r>
            <a:r>
              <a:rPr dirty="0" sz="3600" spc="35"/>
              <a:t>er</a:t>
            </a:r>
            <a:r>
              <a:rPr dirty="0" sz="3600" spc="-55"/>
              <a:t>f</a:t>
            </a:r>
            <a:r>
              <a:rPr dirty="0" sz="3600" spc="35"/>
              <a:t>a</a:t>
            </a:r>
            <a:r>
              <a:rPr dirty="0" sz="3600" spc="40"/>
              <a:t>c</a:t>
            </a:r>
            <a:r>
              <a:rPr dirty="0" sz="3600" spc="35"/>
              <a:t>es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7659" y="0"/>
            <a:ext cx="1886585" cy="5784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15"/>
              <a:t>I</a:t>
            </a:r>
            <a:r>
              <a:rPr dirty="0" sz="3600"/>
              <a:t>nt</a:t>
            </a:r>
            <a:r>
              <a:rPr dirty="0" sz="3600" spc="35"/>
              <a:t>er</a:t>
            </a:r>
            <a:r>
              <a:rPr dirty="0" sz="3600" spc="-55"/>
              <a:t>f</a:t>
            </a:r>
            <a:r>
              <a:rPr dirty="0" sz="3600" spc="35"/>
              <a:t>a</a:t>
            </a:r>
            <a:r>
              <a:rPr dirty="0" sz="3600" spc="40"/>
              <a:t>c</a:t>
            </a:r>
            <a:r>
              <a:rPr dirty="0" sz="3600" spc="35"/>
              <a:t>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45440" y="731011"/>
            <a:ext cx="5471160" cy="21469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What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interface?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Why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interface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useful?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0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 spc="-5">
                <a:latin typeface="Times New Roman"/>
                <a:cs typeface="Times New Roman"/>
              </a:rPr>
              <a:t>How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do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you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define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interface?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 spc="-5">
                <a:latin typeface="Times New Roman"/>
                <a:cs typeface="Times New Roman"/>
              </a:rPr>
              <a:t>How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do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you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use </a:t>
            </a:r>
            <a:r>
              <a:rPr dirty="0" sz="3000">
                <a:latin typeface="Times New Roman"/>
                <a:cs typeface="Times New Roman"/>
              </a:rPr>
              <a:t>an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interface?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13102" y="6019771"/>
            <a:ext cx="15875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 sz="110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fld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8683" y="62991"/>
            <a:ext cx="2267585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Motivations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821436"/>
            <a:ext cx="8876030" cy="374713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469900" marR="234950" indent="-457200">
              <a:lnSpc>
                <a:spcPts val="2780"/>
              </a:lnSpc>
              <a:spcBef>
                <a:spcPts val="47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2600" spc="-85">
                <a:latin typeface="Times New Roman"/>
                <a:cs typeface="Times New Roman"/>
              </a:rPr>
              <a:t>You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have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learned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how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write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simple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programs</a:t>
            </a:r>
            <a:r>
              <a:rPr dirty="0" sz="2600">
                <a:latin typeface="Times New Roman"/>
                <a:cs typeface="Times New Roman"/>
              </a:rPr>
              <a:t> to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create</a:t>
            </a:r>
            <a:r>
              <a:rPr dirty="0" sz="2600" spc="5">
                <a:latin typeface="Times New Roman"/>
                <a:cs typeface="Times New Roman"/>
              </a:rPr>
              <a:t> and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display</a:t>
            </a:r>
            <a:r>
              <a:rPr dirty="0" sz="2600" spc="5">
                <a:latin typeface="Times New Roman"/>
                <a:cs typeface="Times New Roman"/>
              </a:rPr>
              <a:t> GUI components.</a:t>
            </a:r>
            <a:endParaRPr sz="2600">
              <a:latin typeface="Times New Roman"/>
              <a:cs typeface="Times New Roman"/>
            </a:endParaRPr>
          </a:p>
          <a:p>
            <a:pPr marL="469900" marR="598170" indent="-457200">
              <a:lnSpc>
                <a:spcPts val="2780"/>
              </a:lnSpc>
              <a:spcBef>
                <a:spcPts val="104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2600">
                <a:latin typeface="Times New Roman"/>
                <a:cs typeface="Times New Roman"/>
              </a:rPr>
              <a:t>Can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you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write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5">
                <a:latin typeface="Times New Roman"/>
                <a:cs typeface="Times New Roman"/>
              </a:rPr>
              <a:t> code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respond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user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actions</a:t>
            </a:r>
            <a:r>
              <a:rPr dirty="0" sz="2600">
                <a:latin typeface="Times New Roman"/>
                <a:cs typeface="Times New Roman"/>
              </a:rPr>
              <a:t>, such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as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clicking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 button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perform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action?</a:t>
            </a:r>
            <a:endParaRPr sz="2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4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2600">
                <a:latin typeface="Times New Roman"/>
                <a:cs typeface="Times New Roman"/>
              </a:rPr>
              <a:t>In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order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write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such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code,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you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have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know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about</a:t>
            </a:r>
            <a:r>
              <a:rPr dirty="0" sz="2600">
                <a:latin typeface="Times New Roman"/>
                <a:cs typeface="Times New Roman"/>
              </a:rPr>
              <a:t> interfaces.</a:t>
            </a:r>
            <a:endParaRPr sz="2600">
              <a:latin typeface="Times New Roman"/>
              <a:cs typeface="Times New Roman"/>
            </a:endParaRPr>
          </a:p>
          <a:p>
            <a:pPr marL="469900" marR="690245" indent="-457200">
              <a:lnSpc>
                <a:spcPts val="2780"/>
              </a:lnSpc>
              <a:spcBef>
                <a:spcPts val="975"/>
              </a:spcBef>
              <a:buFont typeface="Wingdings"/>
              <a:buChar char="■"/>
              <a:tabLst>
                <a:tab pos="534035" algn="l"/>
                <a:tab pos="534670" algn="l"/>
              </a:tabLst>
            </a:pPr>
            <a:r>
              <a:rPr dirty="0"/>
              <a:t>	</a:t>
            </a:r>
            <a:r>
              <a:rPr dirty="0" sz="2600" spc="5">
                <a:latin typeface="Times New Roman"/>
                <a:cs typeface="Times New Roman"/>
              </a:rPr>
              <a:t>An </a:t>
            </a:r>
            <a:r>
              <a:rPr dirty="0" sz="2600" b="1" i="1">
                <a:latin typeface="Times New Roman"/>
                <a:cs typeface="Times New Roman"/>
              </a:rPr>
              <a:t>interface</a:t>
            </a:r>
            <a:r>
              <a:rPr dirty="0" sz="2600" spc="5" b="1" i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for defining common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behavior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for </a:t>
            </a:r>
            <a:r>
              <a:rPr dirty="0" sz="2600">
                <a:latin typeface="Times New Roman"/>
                <a:cs typeface="Times New Roman"/>
              </a:rPr>
              <a:t>classes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(including </a:t>
            </a:r>
            <a:r>
              <a:rPr dirty="0" sz="2600">
                <a:latin typeface="Times New Roman"/>
                <a:cs typeface="Times New Roman"/>
              </a:rPr>
              <a:t>unrelated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classes).</a:t>
            </a:r>
            <a:endParaRPr sz="2600">
              <a:latin typeface="Times New Roman"/>
              <a:cs typeface="Times New Roman"/>
            </a:endParaRPr>
          </a:p>
          <a:p>
            <a:pPr marL="469900" marR="519430" indent="-457200">
              <a:lnSpc>
                <a:spcPts val="2780"/>
              </a:lnSpc>
              <a:spcBef>
                <a:spcPts val="104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2600">
                <a:latin typeface="Times New Roman"/>
                <a:cs typeface="Times New Roman"/>
              </a:rPr>
              <a:t>Before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discussing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interfaces,</a:t>
            </a:r>
            <a:r>
              <a:rPr dirty="0" sz="2600" spc="5">
                <a:latin typeface="Times New Roman"/>
                <a:cs typeface="Times New Roman"/>
              </a:rPr>
              <a:t> we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introduce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closely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related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subject: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abstract classes.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0385" y="42466"/>
            <a:ext cx="5090795" cy="108775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ctr" marR="99060">
              <a:lnSpc>
                <a:spcPts val="4165"/>
              </a:lnSpc>
              <a:spcBef>
                <a:spcPts val="125"/>
              </a:spcBef>
            </a:pPr>
            <a:r>
              <a:rPr dirty="0" sz="3600" spc="40"/>
              <a:t>What</a:t>
            </a:r>
            <a:r>
              <a:rPr dirty="0" sz="3600" spc="5"/>
              <a:t> </a:t>
            </a:r>
            <a:r>
              <a:rPr dirty="0" sz="3600" spc="25"/>
              <a:t>is</a:t>
            </a:r>
            <a:r>
              <a:rPr dirty="0" sz="3600" spc="20"/>
              <a:t> </a:t>
            </a:r>
            <a:r>
              <a:rPr dirty="0" sz="3600" spc="45"/>
              <a:t>an</a:t>
            </a:r>
            <a:r>
              <a:rPr dirty="0" sz="3600" spc="15"/>
              <a:t> </a:t>
            </a:r>
            <a:r>
              <a:rPr dirty="0" sz="3600" spc="20"/>
              <a:t>interface?</a:t>
            </a:r>
            <a:endParaRPr sz="3600"/>
          </a:p>
          <a:p>
            <a:pPr algn="ctr">
              <a:lnSpc>
                <a:spcPts val="4165"/>
              </a:lnSpc>
            </a:pPr>
            <a:r>
              <a:rPr dirty="0" sz="3600" spc="35"/>
              <a:t>Why</a:t>
            </a:r>
            <a:r>
              <a:rPr dirty="0" sz="3600" spc="15"/>
              <a:t> </a:t>
            </a:r>
            <a:r>
              <a:rPr dirty="0" sz="3600" spc="25"/>
              <a:t>is</a:t>
            </a:r>
            <a:r>
              <a:rPr dirty="0" sz="3600" spc="15"/>
              <a:t> </a:t>
            </a:r>
            <a:r>
              <a:rPr dirty="0" sz="3600" spc="45"/>
              <a:t>an</a:t>
            </a:r>
            <a:r>
              <a:rPr dirty="0" sz="3600" spc="10"/>
              <a:t> </a:t>
            </a:r>
            <a:r>
              <a:rPr dirty="0" sz="3600" spc="20"/>
              <a:t>interface</a:t>
            </a:r>
            <a:r>
              <a:rPr dirty="0" sz="3600"/>
              <a:t> </a:t>
            </a:r>
            <a:r>
              <a:rPr dirty="0" sz="3600" spc="35"/>
              <a:t>useful?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45440" y="1340611"/>
            <a:ext cx="8437245" cy="319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ts val="3454"/>
              </a:lnSpc>
              <a:spcBef>
                <a:spcPts val="1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 spc="-5">
                <a:latin typeface="Times New Roman"/>
                <a:cs typeface="Times New Roman"/>
              </a:rPr>
              <a:t>An </a:t>
            </a:r>
            <a:r>
              <a:rPr dirty="0" sz="3000">
                <a:latin typeface="Times New Roman"/>
                <a:cs typeface="Times New Roman"/>
              </a:rPr>
              <a:t>interface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class-like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construct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that contains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ts val="3454"/>
              </a:lnSpc>
            </a:pPr>
            <a:r>
              <a:rPr dirty="0" sz="3000" spc="-5" b="1">
                <a:latin typeface="Times New Roman"/>
                <a:cs typeface="Times New Roman"/>
              </a:rPr>
              <a:t>only</a:t>
            </a:r>
            <a:r>
              <a:rPr dirty="0" sz="3000" spc="-20" b="1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constants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abstract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methods.</a:t>
            </a:r>
            <a:endParaRPr sz="3000">
              <a:latin typeface="Times New Roman"/>
              <a:cs typeface="Times New Roman"/>
            </a:endParaRPr>
          </a:p>
          <a:p>
            <a:pPr lvl="1" marL="896619" marR="5080" indent="-457200">
              <a:lnSpc>
                <a:spcPct val="91500"/>
              </a:lnSpc>
              <a:spcBef>
                <a:spcPts val="450"/>
              </a:spcBef>
              <a:buFont typeface="Wingdings"/>
              <a:buChar char="■"/>
              <a:tabLst>
                <a:tab pos="895985" algn="l"/>
                <a:tab pos="896619" algn="l"/>
              </a:tabLst>
            </a:pPr>
            <a:r>
              <a:rPr dirty="0" sz="2600">
                <a:latin typeface="Times New Roman"/>
                <a:cs typeface="Times New Roman"/>
              </a:rPr>
              <a:t>In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many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ways,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interface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similar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abstract 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class,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but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intent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of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interface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u="sng" sz="2600" spc="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specify</a:t>
            </a:r>
            <a:r>
              <a:rPr dirty="0" u="sng" sz="2600" spc="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600" spc="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common </a:t>
            </a:r>
            <a:r>
              <a:rPr dirty="0" sz="2600" spc="-6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u="sng" sz="2600" spc="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behavior</a:t>
            </a:r>
            <a:r>
              <a:rPr dirty="0" u="sng" sz="2600" spc="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600" spc="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u="sng" sz="2600" spc="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600" spc="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objects</a:t>
            </a:r>
            <a:r>
              <a:rPr dirty="0" sz="2600" spc="5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lvl="1" marL="896619" marR="212090" indent="-457200">
              <a:lnSpc>
                <a:spcPct val="91500"/>
              </a:lnSpc>
              <a:spcBef>
                <a:spcPts val="430"/>
              </a:spcBef>
              <a:buFont typeface="Wingdings"/>
              <a:buChar char="■"/>
              <a:tabLst>
                <a:tab pos="895985" algn="l"/>
                <a:tab pos="896619" algn="l"/>
              </a:tabLst>
            </a:pPr>
            <a:r>
              <a:rPr dirty="0" sz="2600" spc="5">
                <a:latin typeface="Times New Roman"/>
                <a:cs typeface="Times New Roman"/>
              </a:rPr>
              <a:t>For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example,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you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can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specify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that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objects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are </a:t>
            </a:r>
            <a:r>
              <a:rPr dirty="0" sz="2600" spc="5">
                <a:latin typeface="Times New Roman"/>
                <a:cs typeface="Times New Roman"/>
              </a:rPr>
              <a:t> comparable,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edible,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and/or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cloneable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using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appropriate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interfaces.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170" y="0"/>
            <a:ext cx="3616960" cy="5784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35"/>
              <a:t>Define</a:t>
            </a:r>
            <a:r>
              <a:rPr dirty="0" sz="3600" spc="-25"/>
              <a:t> </a:t>
            </a:r>
            <a:r>
              <a:rPr dirty="0" sz="3600" spc="40"/>
              <a:t>an</a:t>
            </a:r>
            <a:r>
              <a:rPr dirty="0" sz="3600" spc="-20"/>
              <a:t> </a:t>
            </a:r>
            <a:r>
              <a:rPr dirty="0" sz="3600" spc="20"/>
              <a:t>Interface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12416" y="671067"/>
            <a:ext cx="8091170" cy="504190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469265" marR="5080" indent="-457200">
              <a:lnSpc>
                <a:spcPts val="2880"/>
              </a:lnSpc>
              <a:spcBef>
                <a:spcPts val="59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2800" spc="-100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distinguish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interface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class,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Java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uses 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keyword </a:t>
            </a:r>
            <a:r>
              <a:rPr dirty="0" sz="2800" spc="-15" b="1">
                <a:latin typeface="Calibri"/>
                <a:cs typeface="Calibri"/>
              </a:rPr>
              <a:t>interface</a:t>
            </a:r>
            <a:endParaRPr sz="2800">
              <a:latin typeface="Calibri"/>
              <a:cs typeface="Calibri"/>
            </a:endParaRPr>
          </a:p>
          <a:p>
            <a:pPr marL="1701800" marR="904240" indent="-365125">
              <a:lnSpc>
                <a:spcPts val="2590"/>
              </a:lnSpc>
              <a:spcBef>
                <a:spcPts val="1480"/>
              </a:spcBef>
            </a:pP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2400" spc="-4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interface</a:t>
            </a:r>
            <a:r>
              <a:rPr dirty="0" sz="24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InterfaceName</a:t>
            </a:r>
            <a:r>
              <a:rPr dirty="0" sz="24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dirty="0" sz="2400" spc="-14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constant</a:t>
            </a:r>
            <a:r>
              <a:rPr dirty="0" sz="2400" spc="7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declarations;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abstract</a:t>
            </a:r>
            <a:r>
              <a:rPr dirty="0" sz="2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method</a:t>
            </a:r>
            <a:r>
              <a:rPr dirty="0" sz="2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signatures;</a:t>
            </a:r>
            <a:endParaRPr sz="2400">
              <a:latin typeface="Courier New"/>
              <a:cs typeface="Courier New"/>
            </a:endParaRPr>
          </a:p>
          <a:p>
            <a:pPr marL="1336675">
              <a:lnSpc>
                <a:spcPts val="2580"/>
              </a:lnSpc>
            </a:pP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ourier New"/>
              <a:cs typeface="Courier New"/>
            </a:endParaRPr>
          </a:p>
          <a:p>
            <a:pPr marL="470534" indent="-457834">
              <a:lnSpc>
                <a:spcPct val="100000"/>
              </a:lnSpc>
              <a:buClr>
                <a:srgbClr val="44546A"/>
              </a:buClr>
              <a:buSzPct val="75000"/>
              <a:buFont typeface="Wingdings"/>
              <a:buChar char="■"/>
              <a:tabLst>
                <a:tab pos="469900" algn="l"/>
                <a:tab pos="470534" algn="l"/>
              </a:tabLst>
            </a:pPr>
            <a:r>
              <a:rPr dirty="0" sz="2800" spc="-5">
                <a:latin typeface="Times New Roman"/>
                <a:cs typeface="Times New Roman"/>
              </a:rPr>
              <a:t>Example:</a:t>
            </a:r>
            <a:endParaRPr sz="2800">
              <a:latin typeface="Times New Roman"/>
              <a:cs typeface="Times New Roman"/>
            </a:endParaRPr>
          </a:p>
          <a:p>
            <a:pPr marL="1127125">
              <a:lnSpc>
                <a:spcPct val="100000"/>
              </a:lnSpc>
              <a:spcBef>
                <a:spcPts val="2105"/>
              </a:spcBef>
            </a:pP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24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interface</a:t>
            </a:r>
            <a:r>
              <a:rPr dirty="0" sz="24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Edible</a:t>
            </a:r>
            <a:r>
              <a:rPr dirty="0" sz="24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92250">
              <a:lnSpc>
                <a:spcPct val="100000"/>
              </a:lnSpc>
              <a:spcBef>
                <a:spcPts val="600"/>
              </a:spcBef>
            </a:pP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/**</a:t>
            </a:r>
            <a:r>
              <a:rPr dirty="0" sz="2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Describe</a:t>
            </a:r>
            <a:r>
              <a:rPr dirty="0" sz="2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how</a:t>
            </a:r>
            <a:r>
              <a:rPr dirty="0" sz="2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to</a:t>
            </a:r>
            <a:r>
              <a:rPr dirty="0" sz="2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eat</a:t>
            </a:r>
            <a:r>
              <a:rPr dirty="0" sz="2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*/</a:t>
            </a:r>
            <a:endParaRPr sz="2400">
              <a:latin typeface="Courier New"/>
              <a:cs typeface="Courier New"/>
            </a:endParaRPr>
          </a:p>
          <a:p>
            <a:pPr marL="1492250">
              <a:lnSpc>
                <a:spcPct val="100000"/>
              </a:lnSpc>
              <a:spcBef>
                <a:spcPts val="525"/>
              </a:spcBef>
            </a:pP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24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abstract</a:t>
            </a:r>
            <a:r>
              <a:rPr dirty="0" sz="24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String</a:t>
            </a:r>
            <a:r>
              <a:rPr dirty="0" sz="2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howToEat();</a:t>
            </a:r>
            <a:endParaRPr sz="2400">
              <a:latin typeface="Courier New"/>
              <a:cs typeface="Courier New"/>
            </a:endParaRPr>
          </a:p>
          <a:p>
            <a:pPr marL="1127125">
              <a:lnSpc>
                <a:spcPct val="100000"/>
              </a:lnSpc>
              <a:spcBef>
                <a:spcPts val="625"/>
              </a:spcBef>
            </a:pP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297" y="0"/>
            <a:ext cx="4892675" cy="5784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15"/>
              <a:t>Interface</a:t>
            </a:r>
            <a:r>
              <a:rPr dirty="0" sz="3600" spc="5"/>
              <a:t> </a:t>
            </a:r>
            <a:r>
              <a:rPr dirty="0" sz="3600" spc="25"/>
              <a:t>is</a:t>
            </a:r>
            <a:r>
              <a:rPr dirty="0" sz="3600" spc="20"/>
              <a:t> </a:t>
            </a:r>
            <a:r>
              <a:rPr dirty="0" sz="3600" spc="45"/>
              <a:t>a</a:t>
            </a:r>
            <a:r>
              <a:rPr dirty="0" sz="3600" spc="5"/>
              <a:t> </a:t>
            </a:r>
            <a:r>
              <a:rPr dirty="0" sz="3600" spc="35"/>
              <a:t>Special</a:t>
            </a:r>
            <a:r>
              <a:rPr dirty="0" sz="3600" spc="10"/>
              <a:t> </a:t>
            </a:r>
            <a:r>
              <a:rPr dirty="0" sz="3600" spc="35"/>
              <a:t>Class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1140" y="661923"/>
            <a:ext cx="8665210" cy="4901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5">
                <a:latin typeface="Times New Roman"/>
                <a:cs typeface="Times New Roman"/>
              </a:rPr>
              <a:t> interface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treated like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special class</a:t>
            </a:r>
            <a:r>
              <a:rPr dirty="0" sz="2800" spc="-5">
                <a:latin typeface="Times New Roman"/>
                <a:cs typeface="Times New Roman"/>
              </a:rPr>
              <a:t> 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Java.</a:t>
            </a:r>
            <a:endParaRPr sz="2800">
              <a:latin typeface="Times New Roman"/>
              <a:cs typeface="Times New Roman"/>
            </a:endParaRPr>
          </a:p>
          <a:p>
            <a:pPr marL="469900" marR="252729" indent="-457200">
              <a:lnSpc>
                <a:spcPts val="3000"/>
              </a:lnSpc>
              <a:spcBef>
                <a:spcPts val="54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2800" spc="-5">
                <a:latin typeface="Times New Roman"/>
                <a:cs typeface="Times New Roman"/>
              </a:rPr>
              <a:t>Each interface is compiled into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separate bytecode file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just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like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regular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3100"/>
              </a:lnSpc>
              <a:spcBef>
                <a:spcPts val="42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2800" spc="-5">
                <a:latin typeface="Times New Roman"/>
                <a:cs typeface="Times New Roman"/>
              </a:rPr>
              <a:t>Like an abstract </a:t>
            </a:r>
            <a:r>
              <a:rPr dirty="0" sz="2800" spc="-10">
                <a:latin typeface="Times New Roman"/>
                <a:cs typeface="Times New Roman"/>
              </a:rPr>
              <a:t>class, </a:t>
            </a:r>
            <a:r>
              <a:rPr dirty="0" sz="2800">
                <a:latin typeface="Times New Roman"/>
                <a:cs typeface="Times New Roman"/>
              </a:rPr>
              <a:t>you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cannot create an instance </a:t>
            </a:r>
            <a:r>
              <a:rPr dirty="0" sz="2800">
                <a:latin typeface="Times New Roman"/>
                <a:cs typeface="Times New Roman"/>
              </a:rPr>
              <a:t>from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 interface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new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operator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2800" spc="-5">
                <a:latin typeface="Times New Roman"/>
                <a:cs typeface="Times New Roman"/>
              </a:rPr>
              <a:t>Naming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convection</a:t>
            </a:r>
            <a:endParaRPr sz="2800">
              <a:latin typeface="Times New Roman"/>
              <a:cs typeface="Times New Roman"/>
            </a:endParaRPr>
          </a:p>
          <a:p>
            <a:pPr lvl="1" marL="896619" indent="-457834">
              <a:lnSpc>
                <a:spcPct val="100000"/>
              </a:lnSpc>
              <a:spcBef>
                <a:spcPts val="235"/>
              </a:spcBef>
              <a:buFont typeface="Wingdings"/>
              <a:buChar char="■"/>
              <a:tabLst>
                <a:tab pos="895985" algn="l"/>
                <a:tab pos="896619" algn="l"/>
              </a:tabLst>
            </a:pPr>
            <a:r>
              <a:rPr dirty="0" sz="2400" spc="-5">
                <a:latin typeface="Times New Roman"/>
                <a:cs typeface="Times New Roman"/>
              </a:rPr>
              <a:t>Class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names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nouns</a:t>
            </a:r>
            <a:endParaRPr sz="2400">
              <a:latin typeface="Times New Roman"/>
              <a:cs typeface="Times New Roman"/>
            </a:endParaRPr>
          </a:p>
          <a:p>
            <a:pPr lvl="1" marL="896619" indent="-457834">
              <a:lnSpc>
                <a:spcPct val="100000"/>
              </a:lnSpc>
              <a:spcBef>
                <a:spcPts val="240"/>
              </a:spcBef>
              <a:buFont typeface="Wingdings"/>
              <a:buChar char="■"/>
              <a:tabLst>
                <a:tab pos="895985" algn="l"/>
                <a:tab pos="896619" algn="l"/>
              </a:tabLst>
            </a:pPr>
            <a:r>
              <a:rPr dirty="0" sz="2400" spc="-5">
                <a:latin typeface="Times New Roman"/>
                <a:cs typeface="Times New Roman"/>
              </a:rPr>
              <a:t>Interface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names may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adjectives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nouns</a:t>
            </a:r>
            <a:endParaRPr sz="2400">
              <a:latin typeface="Times New Roman"/>
              <a:cs typeface="Times New Roman"/>
            </a:endParaRPr>
          </a:p>
          <a:p>
            <a:pPr marL="469900" marR="259079" indent="-457200">
              <a:lnSpc>
                <a:spcPts val="3000"/>
              </a:lnSpc>
              <a:spcBef>
                <a:spcPts val="50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2800" spc="-5">
                <a:latin typeface="Times New Roman"/>
                <a:cs typeface="Times New Roman"/>
              </a:rPr>
              <a:t>But in most </a:t>
            </a:r>
            <a:r>
              <a:rPr dirty="0" sz="2800" spc="-10">
                <a:latin typeface="Times New Roman"/>
                <a:cs typeface="Times New Roman"/>
              </a:rPr>
              <a:t>cases, </a:t>
            </a:r>
            <a:r>
              <a:rPr dirty="0" sz="2800">
                <a:latin typeface="Times New Roman"/>
                <a:cs typeface="Times New Roman"/>
              </a:rPr>
              <a:t>you </a:t>
            </a:r>
            <a:r>
              <a:rPr dirty="0" sz="2800" spc="-10">
                <a:latin typeface="Times New Roman"/>
                <a:cs typeface="Times New Roman"/>
              </a:rPr>
              <a:t>can </a:t>
            </a:r>
            <a:r>
              <a:rPr dirty="0" sz="2800" spc="-5">
                <a:latin typeface="Times New Roman"/>
                <a:cs typeface="Times New Roman"/>
              </a:rPr>
              <a:t>use an interface </a:t>
            </a:r>
            <a:r>
              <a:rPr dirty="0" sz="2800">
                <a:latin typeface="Times New Roman"/>
                <a:cs typeface="Times New Roman"/>
              </a:rPr>
              <a:t>more or </a:t>
            </a:r>
            <a:r>
              <a:rPr dirty="0" sz="2800" spc="-5">
                <a:latin typeface="Times New Roman"/>
                <a:cs typeface="Times New Roman"/>
              </a:rPr>
              <a:t>less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same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way</a:t>
            </a:r>
            <a:r>
              <a:rPr dirty="0" sz="2800">
                <a:latin typeface="Times New Roman"/>
                <a:cs typeface="Times New Roman"/>
              </a:rPr>
              <a:t> you</a:t>
            </a:r>
            <a:r>
              <a:rPr dirty="0" sz="2800" spc="-5">
                <a:latin typeface="Times New Roman"/>
                <a:cs typeface="Times New Roman"/>
              </a:rPr>
              <a:t> use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abstract </a:t>
            </a:r>
            <a:r>
              <a:rPr dirty="0" sz="2800" spc="-10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  <a:p>
            <a:pPr lvl="1" marL="896619" marR="768985" indent="-457200">
              <a:lnSpc>
                <a:spcPts val="2590"/>
              </a:lnSpc>
              <a:spcBef>
                <a:spcPts val="540"/>
              </a:spcBef>
              <a:buFont typeface="Wingdings"/>
              <a:buChar char="■"/>
              <a:tabLst>
                <a:tab pos="895985" algn="l"/>
                <a:tab pos="896619" algn="l"/>
              </a:tabLst>
            </a:pP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5">
                <a:latin typeface="Times New Roman"/>
                <a:cs typeface="Times New Roman"/>
              </a:rPr>
              <a:t>example, </a:t>
            </a:r>
            <a:r>
              <a:rPr dirty="0" sz="2400">
                <a:latin typeface="Times New Roman"/>
                <a:cs typeface="Times New Roman"/>
              </a:rPr>
              <a:t>you </a:t>
            </a:r>
            <a:r>
              <a:rPr dirty="0" sz="2400" spc="-5">
                <a:latin typeface="Times New Roman"/>
                <a:cs typeface="Times New Roman"/>
              </a:rPr>
              <a:t>can </a:t>
            </a:r>
            <a:r>
              <a:rPr dirty="0" sz="2400">
                <a:latin typeface="Times New Roman"/>
                <a:cs typeface="Times New Roman"/>
              </a:rPr>
              <a:t>use </a:t>
            </a:r>
            <a:r>
              <a:rPr dirty="0" sz="2400" spc="-5">
                <a:latin typeface="Times New Roman"/>
                <a:cs typeface="Times New Roman"/>
              </a:rPr>
              <a:t>an interface as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data type </a:t>
            </a:r>
            <a:r>
              <a:rPr dirty="0" sz="2400">
                <a:latin typeface="Times New Roman"/>
                <a:cs typeface="Times New Roman"/>
              </a:rPr>
              <a:t>for a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variable, as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result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casting,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so 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E</a:t>
            </a:r>
            <a:r>
              <a:rPr dirty="0" spc="-70"/>
              <a:t>x</a:t>
            </a:r>
            <a:r>
              <a:rPr dirty="0" spc="-5"/>
              <a:t>am</a:t>
            </a:r>
            <a:r>
              <a:rPr dirty="0"/>
              <a:t>p</a:t>
            </a:r>
            <a:r>
              <a:rPr dirty="0" spc="-5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654811"/>
            <a:ext cx="8557260" cy="226504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469900" marR="5080" indent="-457200">
              <a:lnSpc>
                <a:spcPts val="3310"/>
              </a:lnSpc>
              <a:spcBef>
                <a:spcPts val="45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 spc="-5">
                <a:latin typeface="Times New Roman"/>
                <a:cs typeface="Times New Roman"/>
              </a:rPr>
              <a:t>Use </a:t>
            </a:r>
            <a:r>
              <a:rPr dirty="0" sz="3000">
                <a:latin typeface="Times New Roman"/>
                <a:cs typeface="Times New Roman"/>
              </a:rPr>
              <a:t>the Edible interface to specify whether an object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edible.</a:t>
            </a:r>
            <a:endParaRPr sz="3000">
              <a:latin typeface="Times New Roman"/>
              <a:cs typeface="Times New Roman"/>
            </a:endParaRPr>
          </a:p>
          <a:p>
            <a:pPr marL="469900" marR="415925" indent="-457200">
              <a:lnSpc>
                <a:spcPts val="3220"/>
              </a:lnSpc>
              <a:spcBef>
                <a:spcPts val="844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The class for the object implementing an interface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uses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keyword </a:t>
            </a:r>
            <a:r>
              <a:rPr dirty="0" sz="3000" spc="-5" b="1">
                <a:latin typeface="Calibri"/>
                <a:cs typeface="Calibri"/>
              </a:rPr>
              <a:t>implements</a:t>
            </a:r>
            <a:endParaRPr sz="3000">
              <a:latin typeface="Calibri"/>
              <a:cs typeface="Calibri"/>
            </a:endParaRPr>
          </a:p>
          <a:p>
            <a:pPr lvl="1" marL="896619" indent="-457834">
              <a:lnSpc>
                <a:spcPct val="100000"/>
              </a:lnSpc>
              <a:spcBef>
                <a:spcPts val="254"/>
              </a:spcBef>
              <a:buFont typeface="Wingdings"/>
              <a:buChar char="■"/>
              <a:tabLst>
                <a:tab pos="895985" algn="l"/>
                <a:tab pos="896619" algn="l"/>
              </a:tabLst>
            </a:pPr>
            <a:r>
              <a:rPr dirty="0" sz="2600" spc="5">
                <a:latin typeface="Times New Roman"/>
                <a:cs typeface="Times New Roman"/>
              </a:rPr>
              <a:t>For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example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6993" y="3224810"/>
            <a:ext cx="1838325" cy="3556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70"/>
              </a:lnSpc>
            </a:pPr>
            <a:r>
              <a:rPr dirty="0" sz="2400" spc="-5" b="1">
                <a:latin typeface="Courier New"/>
                <a:cs typeface="Courier New"/>
              </a:rPr>
              <a:t>implements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482" y="3160267"/>
            <a:ext cx="73285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065" algn="l"/>
              </a:tabLst>
            </a:pPr>
            <a:r>
              <a:rPr dirty="0" sz="2400" spc="-5" b="1">
                <a:latin typeface="Courier New"/>
                <a:cs typeface="Courier New"/>
              </a:rPr>
              <a:t>abstract class Fruit	Edible</a:t>
            </a:r>
            <a:r>
              <a:rPr dirty="0" sz="2400" spc="-10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7681" y="3529076"/>
            <a:ext cx="7510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//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Data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fields,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constructors,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and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methods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482" y="3897883"/>
            <a:ext cx="5137150" cy="1116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45"/>
              </a:lnSpc>
              <a:spcBef>
                <a:spcPts val="25"/>
              </a:spcBef>
            </a:pPr>
            <a:r>
              <a:rPr dirty="0" sz="2400" spc="-5" b="1">
                <a:latin typeface="Courier New"/>
                <a:cs typeface="Courier New"/>
              </a:rPr>
              <a:t>class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Chicken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extends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Animal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45"/>
              </a:lnSpc>
            </a:pP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7493" y="4329710"/>
            <a:ext cx="1838325" cy="3556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85"/>
              </a:lnSpc>
            </a:pPr>
            <a:r>
              <a:rPr dirty="0" sz="2400" spc="-5" b="1">
                <a:latin typeface="Courier New"/>
                <a:cs typeface="Courier New"/>
              </a:rPr>
              <a:t>implements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92981" y="4266692"/>
            <a:ext cx="1120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Edible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482" y="4989067"/>
            <a:ext cx="7967345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//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Data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fields,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constructors,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and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methods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E</a:t>
            </a:r>
            <a:r>
              <a:rPr dirty="0" spc="-70"/>
              <a:t>x</a:t>
            </a:r>
            <a:r>
              <a:rPr dirty="0" spc="-5"/>
              <a:t>am</a:t>
            </a:r>
            <a:r>
              <a:rPr dirty="0"/>
              <a:t>p</a:t>
            </a:r>
            <a:r>
              <a:rPr dirty="0" spc="-5"/>
              <a:t>l</a:t>
            </a:r>
            <a:r>
              <a:rPr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057" y="1931225"/>
            <a:ext cx="7777841" cy="28952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45101" y="1371600"/>
            <a:ext cx="2371725" cy="3810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32384" rIns="0" bIns="0" rtlCol="0" vert="horz">
            <a:spAutoFit/>
          </a:bodyPr>
          <a:lstStyle/>
          <a:p>
            <a:pPr marL="645160">
              <a:lnSpc>
                <a:spcPct val="100000"/>
              </a:lnSpc>
              <a:spcBef>
                <a:spcPts val="254"/>
              </a:spcBef>
            </a:pPr>
            <a:r>
              <a:rPr dirty="0" sz="2000" spc="-20">
                <a:latin typeface="Times New Roman"/>
                <a:cs typeface="Times New Roman"/>
              </a:rPr>
              <a:t>TestEdible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3886201" y="1384300"/>
            <a:ext cx="1285875" cy="3810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31750" rIns="0" bIns="0" rtlCol="0" vert="horz">
            <a:spAutoFit/>
          </a:bodyPr>
          <a:lstStyle/>
          <a:p>
            <a:pPr marL="311785">
              <a:lnSpc>
                <a:spcPct val="100000"/>
              </a:lnSpc>
              <a:spcBef>
                <a:spcPts val="250"/>
              </a:spcBef>
            </a:pPr>
            <a:r>
              <a:rPr dirty="0" sz="2000" spc="-5">
                <a:latin typeface="Times New Roman"/>
                <a:cs typeface="Times New Roman"/>
              </a:rPr>
              <a:t>Edible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628395"/>
            <a:ext cx="78251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2800" spc="-5">
                <a:latin typeface="Times New Roman"/>
                <a:cs typeface="Times New Roman"/>
              </a:rPr>
              <a:t>Use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Edible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interface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specify whether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object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490" y="1061211"/>
            <a:ext cx="12185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edible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4818" y="6032471"/>
            <a:ext cx="612775" cy="154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100" spc="5">
                <a:solidFill>
                  <a:srgbClr val="898989"/>
                </a:solidFill>
                <a:latin typeface="Times New Roman"/>
                <a:cs typeface="Times New Roman"/>
              </a:rPr>
              <a:t>Lecture</a:t>
            </a:r>
            <a:r>
              <a:rPr dirty="0" sz="1100" spc="-55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898989"/>
                </a:solidFill>
                <a:latin typeface="Times New Roman"/>
                <a:cs typeface="Times New Roman"/>
              </a:rPr>
              <a:t>12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634" y="178159"/>
            <a:ext cx="7661365" cy="45153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4501" y="4883657"/>
            <a:ext cx="5331973" cy="109373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67065" y="6004559"/>
            <a:ext cx="1689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10">
                <a:solidFill>
                  <a:srgbClr val="898989"/>
                </a:solidFill>
                <a:latin typeface="Times New Roman"/>
                <a:cs typeface="Times New Roman"/>
              </a:rPr>
              <a:t>35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2118" y="6004559"/>
            <a:ext cx="638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>
                <a:solidFill>
                  <a:srgbClr val="898989"/>
                </a:solidFill>
                <a:latin typeface="Times New Roman"/>
                <a:cs typeface="Times New Roman"/>
              </a:rPr>
              <a:t>Lecture</a:t>
            </a:r>
            <a:r>
              <a:rPr dirty="0" sz="1100" spc="-5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898989"/>
                </a:solidFill>
                <a:latin typeface="Times New Roman"/>
                <a:cs typeface="Times New Roman"/>
              </a:rPr>
              <a:t>12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704595"/>
            <a:ext cx="4687570" cy="6934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dirty="0" sz="2200" spc="-10" b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200" spc="-20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0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dirty="0" sz="2200" spc="-15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30" b="0">
                <a:solidFill>
                  <a:srgbClr val="2B91AF"/>
                </a:solidFill>
                <a:latin typeface="Calibri"/>
                <a:cs typeface="Calibri"/>
              </a:rPr>
              <a:t>TestEdible</a:t>
            </a:r>
            <a:r>
              <a:rPr dirty="0" sz="2200" spc="-10" b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200" b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ts val="2630"/>
              </a:lnSpc>
            </a:pPr>
            <a:r>
              <a:rPr dirty="0" sz="2200" spc="-10" b="0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dirty="0" sz="2200" spc="-20" b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2200" spc="-10" b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0">
                <a:solidFill>
                  <a:srgbClr val="2B91AF"/>
                </a:solidFill>
                <a:latin typeface="Calibri"/>
                <a:cs typeface="Calibri"/>
              </a:rPr>
              <a:t>void</a:t>
            </a:r>
            <a:r>
              <a:rPr dirty="0" sz="2200" spc="-15" b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200" spc="-5" b="0">
                <a:solidFill>
                  <a:srgbClr val="74531F"/>
                </a:solidFill>
                <a:latin typeface="Calibri"/>
                <a:cs typeface="Calibri"/>
              </a:rPr>
              <a:t>main</a:t>
            </a:r>
            <a:r>
              <a:rPr dirty="0" sz="2200" spc="-5" b="0">
                <a:latin typeface="Calibri"/>
                <a:cs typeface="Calibri"/>
              </a:rPr>
              <a:t>(</a:t>
            </a:r>
            <a:r>
              <a:rPr dirty="0" sz="2200" spc="-5" b="0">
                <a:solidFill>
                  <a:srgbClr val="2B91AF"/>
                </a:solidFill>
                <a:latin typeface="Calibri"/>
                <a:cs typeface="Calibri"/>
              </a:rPr>
              <a:t>String</a:t>
            </a:r>
            <a:r>
              <a:rPr dirty="0" sz="2200" spc="-5" b="0">
                <a:latin typeface="Calibri"/>
                <a:cs typeface="Calibri"/>
              </a:rPr>
              <a:t>[] </a:t>
            </a:r>
            <a:r>
              <a:rPr dirty="0" sz="2200" spc="-10" b="0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dirty="0" sz="2200" spc="-10" b="0">
                <a:latin typeface="Calibri"/>
                <a:cs typeface="Calibri"/>
              </a:rPr>
              <a:t>) </a:t>
            </a:r>
            <a:r>
              <a:rPr dirty="0" sz="2200" b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66011"/>
            <a:ext cx="7778750" cy="338455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927100" marR="5080">
              <a:lnSpc>
                <a:spcPct val="102699"/>
              </a:lnSpc>
              <a:spcBef>
                <a:spcPts val="25"/>
              </a:spcBef>
            </a:pPr>
            <a:r>
              <a:rPr dirty="0" sz="2200" spc="-5">
                <a:solidFill>
                  <a:srgbClr val="2B91AF"/>
                </a:solidFill>
                <a:latin typeface="Calibri"/>
                <a:cs typeface="Calibri"/>
              </a:rPr>
              <a:t>Object</a:t>
            </a:r>
            <a:r>
              <a:rPr dirty="0" sz="2200" spc="-5">
                <a:latin typeface="Calibri"/>
                <a:cs typeface="Calibri"/>
              </a:rPr>
              <a:t>[]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1F377F"/>
                </a:solidFill>
                <a:latin typeface="Calibri"/>
                <a:cs typeface="Calibri"/>
              </a:rPr>
              <a:t>objects</a:t>
            </a:r>
            <a:r>
              <a:rPr dirty="0" sz="2200" spc="5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{</a:t>
            </a:r>
            <a:r>
              <a:rPr dirty="0" sz="2200" spc="-10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dirty="0" sz="2200" spc="1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74531F"/>
                </a:solidFill>
                <a:latin typeface="Calibri"/>
                <a:cs typeface="Calibri"/>
              </a:rPr>
              <a:t>Tiger</a:t>
            </a:r>
            <a:r>
              <a:rPr dirty="0" sz="2200" spc="-10">
                <a:latin typeface="Calibri"/>
                <a:cs typeface="Calibri"/>
              </a:rPr>
              <a:t>(),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dirty="0" sz="2200" spc="1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74531F"/>
                </a:solidFill>
                <a:latin typeface="Calibri"/>
                <a:cs typeface="Calibri"/>
              </a:rPr>
              <a:t>Chicken</a:t>
            </a:r>
            <a:r>
              <a:rPr dirty="0" sz="2200" spc="-15">
                <a:latin typeface="Calibri"/>
                <a:cs typeface="Calibri"/>
              </a:rPr>
              <a:t>(),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dirty="0" sz="2200" spc="1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74531F"/>
                </a:solidFill>
                <a:latin typeface="Calibri"/>
                <a:cs typeface="Calibri"/>
              </a:rPr>
              <a:t>Apple</a:t>
            </a:r>
            <a:r>
              <a:rPr dirty="0" sz="2200" spc="-5">
                <a:latin typeface="Calibri"/>
                <a:cs typeface="Calibri"/>
              </a:rPr>
              <a:t>()}; </a:t>
            </a:r>
            <a:r>
              <a:rPr dirty="0" sz="2200" spc="-480"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F08C4"/>
                </a:solidFill>
                <a:latin typeface="Calibri"/>
                <a:cs typeface="Calibri"/>
              </a:rPr>
              <a:t>for</a:t>
            </a:r>
            <a:r>
              <a:rPr dirty="0" sz="2200" spc="-1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(</a:t>
            </a:r>
            <a:r>
              <a:rPr dirty="0" sz="2200" spc="-10">
                <a:solidFill>
                  <a:srgbClr val="2B91AF"/>
                </a:solidFill>
                <a:latin typeface="Calibri"/>
                <a:cs typeface="Calibri"/>
              </a:rPr>
              <a:t>int</a:t>
            </a:r>
            <a:r>
              <a:rPr dirty="0" sz="220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dirty="0" sz="2200" spc="-5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98658"/>
                </a:solidFill>
                <a:latin typeface="Calibri"/>
                <a:cs typeface="Calibri"/>
              </a:rPr>
              <a:t>0</a:t>
            </a:r>
            <a:r>
              <a:rPr dirty="0" sz="2200" spc="-5">
                <a:latin typeface="Calibri"/>
                <a:cs typeface="Calibri"/>
              </a:rPr>
              <a:t>;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dirty="0" sz="2200" spc="-5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&lt;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1F377F"/>
                </a:solidFill>
                <a:latin typeface="Calibri"/>
                <a:cs typeface="Calibri"/>
              </a:rPr>
              <a:t>objects</a:t>
            </a:r>
            <a:r>
              <a:rPr dirty="0" sz="2200" spc="-10">
                <a:latin typeface="Calibri"/>
                <a:cs typeface="Calibri"/>
              </a:rPr>
              <a:t>.length;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5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dirty="0" sz="2200" spc="5">
                <a:latin typeface="Calibri"/>
                <a:cs typeface="Calibri"/>
              </a:rPr>
              <a:t>++)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1841500" marR="167005" indent="-457200">
              <a:lnSpc>
                <a:spcPts val="2690"/>
              </a:lnSpc>
            </a:pPr>
            <a:r>
              <a:rPr dirty="0" sz="2200" spc="-5">
                <a:solidFill>
                  <a:srgbClr val="8F08C4"/>
                </a:solidFill>
                <a:latin typeface="Calibri"/>
                <a:cs typeface="Calibri"/>
              </a:rPr>
              <a:t>if</a:t>
            </a:r>
            <a:r>
              <a:rPr dirty="0" sz="220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(</a:t>
            </a:r>
            <a:r>
              <a:rPr dirty="0" sz="2200" spc="-5">
                <a:solidFill>
                  <a:srgbClr val="1F377F"/>
                </a:solidFill>
                <a:latin typeface="Calibri"/>
                <a:cs typeface="Calibri"/>
              </a:rPr>
              <a:t>objects</a:t>
            </a:r>
            <a:r>
              <a:rPr dirty="0" sz="2200" spc="-5">
                <a:latin typeface="Calibri"/>
                <a:cs typeface="Calibri"/>
              </a:rPr>
              <a:t>[</a:t>
            </a:r>
            <a:r>
              <a:rPr dirty="0" sz="2200" spc="-5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dirty="0" sz="2200" spc="-5">
                <a:latin typeface="Calibri"/>
                <a:cs typeface="Calibri"/>
              </a:rPr>
              <a:t>]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instanceof</a:t>
            </a:r>
            <a:r>
              <a:rPr dirty="0" sz="2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B91AF"/>
                </a:solidFill>
                <a:latin typeface="Calibri"/>
                <a:cs typeface="Calibri"/>
              </a:rPr>
              <a:t>Edible</a:t>
            </a:r>
            <a:r>
              <a:rPr dirty="0" sz="2200" spc="-10">
                <a:latin typeface="Calibri"/>
                <a:cs typeface="Calibri"/>
              </a:rPr>
              <a:t>)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dirty="0" sz="2200" spc="-15">
                <a:latin typeface="Calibri"/>
                <a:cs typeface="Calibri"/>
              </a:rPr>
              <a:t>.out.</a:t>
            </a:r>
            <a:r>
              <a:rPr dirty="0" sz="2200" spc="-15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dirty="0" sz="2200" spc="-15">
                <a:latin typeface="Calibri"/>
                <a:cs typeface="Calibri"/>
              </a:rPr>
              <a:t>(((</a:t>
            </a:r>
            <a:r>
              <a:rPr dirty="0" sz="2200" spc="-15">
                <a:solidFill>
                  <a:srgbClr val="2B91AF"/>
                </a:solidFill>
                <a:latin typeface="Calibri"/>
                <a:cs typeface="Calibri"/>
              </a:rPr>
              <a:t>Edible</a:t>
            </a:r>
            <a:r>
              <a:rPr dirty="0" sz="2200" spc="-15">
                <a:latin typeface="Calibri"/>
                <a:cs typeface="Calibri"/>
              </a:rPr>
              <a:t>)</a:t>
            </a:r>
            <a:r>
              <a:rPr dirty="0" sz="2200" spc="-15">
                <a:solidFill>
                  <a:srgbClr val="1F377F"/>
                </a:solidFill>
                <a:latin typeface="Calibri"/>
                <a:cs typeface="Calibri"/>
              </a:rPr>
              <a:t>objects</a:t>
            </a:r>
            <a:r>
              <a:rPr dirty="0" sz="2200" spc="-15">
                <a:latin typeface="Calibri"/>
                <a:cs typeface="Calibri"/>
              </a:rPr>
              <a:t>[</a:t>
            </a:r>
            <a:r>
              <a:rPr dirty="0" sz="2200" spc="-15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dirty="0" sz="2200" spc="-15">
                <a:latin typeface="Calibri"/>
                <a:cs typeface="Calibri"/>
              </a:rPr>
              <a:t>]).</a:t>
            </a:r>
            <a:r>
              <a:rPr dirty="0" sz="2200" spc="-15">
                <a:solidFill>
                  <a:srgbClr val="74531F"/>
                </a:solidFill>
                <a:latin typeface="Calibri"/>
                <a:cs typeface="Calibri"/>
              </a:rPr>
              <a:t>howToEat</a:t>
            </a:r>
            <a:r>
              <a:rPr dirty="0" sz="2200" spc="-15">
                <a:latin typeface="Calibri"/>
                <a:cs typeface="Calibri"/>
              </a:rPr>
              <a:t>());</a:t>
            </a:r>
            <a:endParaRPr sz="2200">
              <a:latin typeface="Calibri"/>
              <a:cs typeface="Calibri"/>
            </a:endParaRPr>
          </a:p>
          <a:p>
            <a:pPr marL="1841500" marR="478790" indent="-457200">
              <a:lnSpc>
                <a:spcPts val="2590"/>
              </a:lnSpc>
              <a:spcBef>
                <a:spcPts val="5"/>
              </a:spcBef>
            </a:pPr>
            <a:r>
              <a:rPr dirty="0" sz="2200" spc="-5">
                <a:solidFill>
                  <a:srgbClr val="8F08C4"/>
                </a:solidFill>
                <a:latin typeface="Calibri"/>
                <a:cs typeface="Calibri"/>
              </a:rPr>
              <a:t>if</a:t>
            </a:r>
            <a:r>
              <a:rPr dirty="0" sz="220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(</a:t>
            </a:r>
            <a:r>
              <a:rPr dirty="0" sz="2200" spc="-5">
                <a:solidFill>
                  <a:srgbClr val="1F377F"/>
                </a:solidFill>
                <a:latin typeface="Calibri"/>
                <a:cs typeface="Calibri"/>
              </a:rPr>
              <a:t>objects</a:t>
            </a:r>
            <a:r>
              <a:rPr dirty="0" sz="2200" spc="-5">
                <a:latin typeface="Calibri"/>
                <a:cs typeface="Calibri"/>
              </a:rPr>
              <a:t>[</a:t>
            </a:r>
            <a:r>
              <a:rPr dirty="0" sz="2200" spc="-5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dirty="0" sz="2200" spc="-5">
                <a:latin typeface="Calibri"/>
                <a:cs typeface="Calibri"/>
              </a:rPr>
              <a:t>]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00FF"/>
                </a:solidFill>
                <a:latin typeface="Calibri"/>
                <a:cs typeface="Calibri"/>
              </a:rPr>
              <a:t>instanceof</a:t>
            </a:r>
            <a:r>
              <a:rPr dirty="0" sz="22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B91AF"/>
                </a:solidFill>
                <a:latin typeface="Calibri"/>
                <a:cs typeface="Calibri"/>
              </a:rPr>
              <a:t>Animal</a:t>
            </a:r>
            <a:r>
              <a:rPr dirty="0" sz="2200" spc="-5">
                <a:latin typeface="Calibri"/>
                <a:cs typeface="Calibri"/>
              </a:rPr>
              <a:t>) </a:t>
            </a:r>
            <a:r>
              <a:rPr dirty="0" sz="2200">
                <a:latin typeface="Calibri"/>
                <a:cs typeface="Calibri"/>
              </a:rPr>
              <a:t>{ 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dirty="0" sz="2200" spc="-10">
                <a:latin typeface="Calibri"/>
                <a:cs typeface="Calibri"/>
              </a:rPr>
              <a:t>.out.</a:t>
            </a:r>
            <a:r>
              <a:rPr dirty="0" sz="2200" spc="-1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dirty="0" sz="2200" spc="-10">
                <a:latin typeface="Calibri"/>
                <a:cs typeface="Calibri"/>
              </a:rPr>
              <a:t>(((</a:t>
            </a:r>
            <a:r>
              <a:rPr dirty="0" sz="2200" spc="-10">
                <a:solidFill>
                  <a:srgbClr val="2B91AF"/>
                </a:solidFill>
                <a:latin typeface="Calibri"/>
                <a:cs typeface="Calibri"/>
              </a:rPr>
              <a:t>Animal</a:t>
            </a:r>
            <a:r>
              <a:rPr dirty="0" sz="2200" spc="-10">
                <a:latin typeface="Calibri"/>
                <a:cs typeface="Calibri"/>
              </a:rPr>
              <a:t>)</a:t>
            </a:r>
            <a:r>
              <a:rPr dirty="0" sz="2200" spc="-10">
                <a:solidFill>
                  <a:srgbClr val="1F377F"/>
                </a:solidFill>
                <a:latin typeface="Calibri"/>
                <a:cs typeface="Calibri"/>
              </a:rPr>
              <a:t>objects</a:t>
            </a:r>
            <a:r>
              <a:rPr dirty="0" sz="2200" spc="-10">
                <a:latin typeface="Calibri"/>
                <a:cs typeface="Calibri"/>
              </a:rPr>
              <a:t>[</a:t>
            </a:r>
            <a:r>
              <a:rPr dirty="0" sz="2200" spc="-1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dirty="0" sz="2200" spc="-10">
                <a:latin typeface="Calibri"/>
                <a:cs typeface="Calibri"/>
              </a:rPr>
              <a:t>]).</a:t>
            </a:r>
            <a:r>
              <a:rPr dirty="0" sz="2200" spc="-10">
                <a:solidFill>
                  <a:srgbClr val="74531F"/>
                </a:solidFill>
                <a:latin typeface="Calibri"/>
                <a:cs typeface="Calibri"/>
              </a:rPr>
              <a:t>sound</a:t>
            </a:r>
            <a:r>
              <a:rPr dirty="0" sz="2200" spc="-10">
                <a:latin typeface="Calibri"/>
                <a:cs typeface="Calibri"/>
              </a:rPr>
              <a:t>());</a:t>
            </a:r>
            <a:endParaRPr sz="2200">
              <a:latin typeface="Calibri"/>
              <a:cs typeface="Calibri"/>
            </a:endParaRPr>
          </a:p>
          <a:p>
            <a:pPr marL="1383665">
              <a:lnSpc>
                <a:spcPts val="2610"/>
              </a:lnSpc>
            </a:pPr>
            <a:r>
              <a:rPr dirty="0" sz="220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ts val="2615"/>
              </a:lnSpc>
            </a:pPr>
            <a:r>
              <a:rPr dirty="0" sz="220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ts val="2630"/>
              </a:lnSpc>
              <a:spcBef>
                <a:spcPts val="50"/>
              </a:spcBef>
            </a:pPr>
            <a:r>
              <a:rPr dirty="0" sz="220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30"/>
              </a:lnSpc>
            </a:pPr>
            <a:r>
              <a:rPr dirty="0" sz="220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67065" y="6004559"/>
            <a:ext cx="1689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10">
                <a:solidFill>
                  <a:srgbClr val="898989"/>
                </a:solidFill>
                <a:latin typeface="Times New Roman"/>
                <a:cs typeface="Times New Roman"/>
              </a:rPr>
              <a:t>36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4818" y="6032471"/>
            <a:ext cx="612775" cy="154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100" spc="5">
                <a:solidFill>
                  <a:srgbClr val="898989"/>
                </a:solidFill>
                <a:latin typeface="Times New Roman"/>
                <a:cs typeface="Times New Roman"/>
              </a:rPr>
              <a:t>Lecture</a:t>
            </a:r>
            <a:r>
              <a:rPr dirty="0" sz="1100" spc="-55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898989"/>
                </a:solidFill>
                <a:latin typeface="Times New Roman"/>
                <a:cs typeface="Times New Roman"/>
              </a:rPr>
              <a:t>12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330" y="31372"/>
            <a:ext cx="7717499" cy="61096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67065" y="6004559"/>
            <a:ext cx="1689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10">
                <a:solidFill>
                  <a:srgbClr val="898989"/>
                </a:solidFill>
                <a:latin typeface="Times New Roman"/>
                <a:cs typeface="Times New Roman"/>
              </a:rPr>
              <a:t>37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769" y="457200"/>
            <a:ext cx="7625230" cy="49945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119401"/>
            <a:ext cx="7772400" cy="5967730"/>
            <a:chOff x="914400" y="119401"/>
            <a:chExt cx="7772400" cy="5967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324" y="119401"/>
              <a:ext cx="7615475" cy="46246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4498246"/>
              <a:ext cx="7772400" cy="158869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0"/>
            <a:ext cx="714120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Abstract </a:t>
            </a:r>
            <a:r>
              <a:rPr dirty="0" sz="3600" spc="-5"/>
              <a:t>Classes</a:t>
            </a:r>
            <a:r>
              <a:rPr dirty="0" sz="3600" spc="-25"/>
              <a:t> </a:t>
            </a:r>
            <a:r>
              <a:rPr dirty="0" sz="3600"/>
              <a:t>and</a:t>
            </a:r>
            <a:r>
              <a:rPr dirty="0" sz="3600" spc="-15"/>
              <a:t> </a:t>
            </a:r>
            <a:r>
              <a:rPr dirty="0" sz="3600" spc="-20"/>
              <a:t>Abstract</a:t>
            </a:r>
            <a:r>
              <a:rPr dirty="0" sz="3600" spc="-15"/>
              <a:t> </a:t>
            </a:r>
            <a:r>
              <a:rPr dirty="0" sz="3600" spc="-5"/>
              <a:t>Methods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71" y="473690"/>
            <a:ext cx="7247390" cy="56909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65901" y="766762"/>
            <a:ext cx="2371725" cy="3810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33655" rIns="0" bIns="0" rtlCol="0" vert="horz">
            <a:spAutoFit/>
          </a:bodyPr>
          <a:lstStyle/>
          <a:p>
            <a:pPr marL="312420">
              <a:lnSpc>
                <a:spcPct val="100000"/>
              </a:lnSpc>
              <a:spcBef>
                <a:spcPts val="265"/>
              </a:spcBef>
            </a:pPr>
            <a:r>
              <a:rPr dirty="0" sz="2000" spc="-5">
                <a:latin typeface="Times New Roman"/>
                <a:cs typeface="Times New Roman"/>
              </a:rPr>
              <a:t>GeometricObject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13102" y="6019771"/>
            <a:ext cx="15875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 sz="110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fld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9551" y="1277937"/>
            <a:ext cx="2371725" cy="3810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317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dirty="0" sz="2000" spc="-5">
                <a:latin typeface="Times New Roman"/>
                <a:cs typeface="Times New Roman"/>
              </a:rPr>
              <a:t>Circle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2250" y="1811337"/>
            <a:ext cx="2371725" cy="3810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31750" rIns="0" bIns="0" rtlCol="0" vert="horz">
            <a:spAutoFit/>
          </a:bodyPr>
          <a:lstStyle/>
          <a:p>
            <a:pPr marL="678180">
              <a:lnSpc>
                <a:spcPct val="100000"/>
              </a:lnSpc>
              <a:spcBef>
                <a:spcPts val="250"/>
              </a:spcBef>
            </a:pPr>
            <a:r>
              <a:rPr dirty="0" sz="2000" spc="-5">
                <a:latin typeface="Times New Roman"/>
                <a:cs typeface="Times New Roman"/>
              </a:rPr>
              <a:t>Rectangle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2250" y="2363787"/>
            <a:ext cx="2371725" cy="3810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33655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265"/>
              </a:spcBef>
            </a:pPr>
            <a:r>
              <a:rPr dirty="0" sz="2000" spc="-15">
                <a:latin typeface="Times New Roman"/>
                <a:cs typeface="Times New Roman"/>
              </a:rPr>
              <a:t>TestGeometricObject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148" y="20319"/>
            <a:ext cx="6002655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Omitting</a:t>
            </a:r>
            <a:r>
              <a:rPr dirty="0" spc="-20"/>
              <a:t> </a:t>
            </a:r>
            <a:r>
              <a:rPr dirty="0" spc="-15"/>
              <a:t>Modifiers</a:t>
            </a:r>
            <a:r>
              <a:rPr dirty="0" spc="-25"/>
              <a:t> </a:t>
            </a:r>
            <a:r>
              <a:rPr dirty="0" spc="-5"/>
              <a:t>in</a:t>
            </a:r>
            <a:r>
              <a:rPr dirty="0" spc="-20"/>
              <a:t> 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959611"/>
            <a:ext cx="7216140" cy="146304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469900" marR="5080" indent="-457200">
              <a:lnSpc>
                <a:spcPts val="3190"/>
              </a:lnSpc>
              <a:spcBef>
                <a:spcPts val="54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 spc="-5" b="1">
                <a:latin typeface="Times New Roman"/>
                <a:cs typeface="Times New Roman"/>
              </a:rPr>
              <a:t>All data</a:t>
            </a:r>
            <a:r>
              <a:rPr dirty="0" sz="300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fields</a:t>
            </a:r>
            <a:r>
              <a:rPr dirty="0" sz="3000" spc="-15" b="1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are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Calibri"/>
                <a:cs typeface="Calibri"/>
              </a:rPr>
              <a:t>public</a:t>
            </a:r>
            <a:r>
              <a:rPr dirty="0" sz="3000" spc="-15" b="1">
                <a:latin typeface="Calibri"/>
                <a:cs typeface="Calibri"/>
              </a:rPr>
              <a:t> </a:t>
            </a:r>
            <a:r>
              <a:rPr dirty="0" sz="3000" spc="-5" b="1">
                <a:latin typeface="Calibri"/>
                <a:cs typeface="Calibri"/>
              </a:rPr>
              <a:t>final</a:t>
            </a:r>
            <a:r>
              <a:rPr dirty="0" sz="3000" b="1">
                <a:latin typeface="Calibri"/>
                <a:cs typeface="Calibri"/>
              </a:rPr>
              <a:t> </a:t>
            </a:r>
            <a:r>
              <a:rPr dirty="0" sz="3000" spc="-20" b="1">
                <a:latin typeface="Calibri"/>
                <a:cs typeface="Calibri"/>
              </a:rPr>
              <a:t>static</a:t>
            </a:r>
            <a:r>
              <a:rPr dirty="0" sz="3000" spc="-10" b="1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 </a:t>
            </a:r>
            <a:r>
              <a:rPr dirty="0" sz="3000" b="1">
                <a:latin typeface="Times New Roman"/>
                <a:cs typeface="Times New Roman"/>
              </a:rPr>
              <a:t>all </a:t>
            </a:r>
            <a:r>
              <a:rPr dirty="0" sz="3000" spc="-73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methods</a:t>
            </a:r>
            <a:r>
              <a:rPr dirty="0" sz="3000" spc="-20" b="1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are </a:t>
            </a:r>
            <a:r>
              <a:rPr dirty="0" sz="3000" spc="-5" b="1">
                <a:latin typeface="Calibri"/>
                <a:cs typeface="Calibri"/>
              </a:rPr>
              <a:t>public</a:t>
            </a:r>
            <a:r>
              <a:rPr dirty="0" sz="3000" spc="-15" b="1">
                <a:latin typeface="Calibri"/>
                <a:cs typeface="Calibri"/>
              </a:rPr>
              <a:t> </a:t>
            </a:r>
            <a:r>
              <a:rPr dirty="0" sz="3000" spc="-20" b="1">
                <a:latin typeface="Calibri"/>
                <a:cs typeface="Calibri"/>
              </a:rPr>
              <a:t>abstract</a:t>
            </a:r>
            <a:r>
              <a:rPr dirty="0" sz="3000" spc="-5" b="1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interface.</a:t>
            </a:r>
            <a:endParaRPr sz="3000">
              <a:latin typeface="Times New Roman"/>
              <a:cs typeface="Times New Roman"/>
            </a:endParaRPr>
          </a:p>
          <a:p>
            <a:pPr lvl="1" marL="896619" indent="-457834">
              <a:lnSpc>
                <a:spcPct val="100000"/>
              </a:lnSpc>
              <a:spcBef>
                <a:spcPts val="1375"/>
              </a:spcBef>
              <a:buFont typeface="Wingdings"/>
              <a:buChar char="■"/>
              <a:tabLst>
                <a:tab pos="895985" algn="l"/>
                <a:tab pos="896619" algn="l"/>
              </a:tabLst>
            </a:pPr>
            <a:r>
              <a:rPr dirty="0" sz="2600" spc="5">
                <a:latin typeface="Times New Roman"/>
                <a:cs typeface="Times New Roman"/>
              </a:rPr>
              <a:t>For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this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reason,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these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modifiers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can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be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omitted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94" y="2991569"/>
            <a:ext cx="4511040" cy="1383030"/>
          </a:xfrm>
          <a:prstGeom prst="rect">
            <a:avLst/>
          </a:prstGeom>
          <a:ln w="20533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marL="53975">
              <a:lnSpc>
                <a:spcPts val="2065"/>
              </a:lnSpc>
              <a:spcBef>
                <a:spcPts val="10"/>
              </a:spcBef>
            </a:pPr>
            <a:r>
              <a:rPr dirty="0" sz="1800" spc="-10">
                <a:latin typeface="Courier New"/>
                <a:cs typeface="Courier New"/>
              </a:rPr>
              <a:t>public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interface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T1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26390">
              <a:lnSpc>
                <a:spcPts val="2065"/>
              </a:lnSpc>
            </a:pPr>
            <a:r>
              <a:rPr dirty="0" sz="1800" spc="-10" b="1" i="1">
                <a:latin typeface="Courier New"/>
                <a:cs typeface="Courier New"/>
              </a:rPr>
              <a:t>public</a:t>
            </a:r>
            <a:r>
              <a:rPr dirty="0" sz="1800" spc="-30" b="1" i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static</a:t>
            </a:r>
            <a:r>
              <a:rPr dirty="0" sz="1800" spc="-30" b="1" i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final</a:t>
            </a:r>
            <a:r>
              <a:rPr dirty="0" sz="1800" spc="-20" b="1" i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int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K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=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15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326390">
              <a:lnSpc>
                <a:spcPts val="2135"/>
              </a:lnSpc>
            </a:pPr>
            <a:r>
              <a:rPr dirty="0" sz="1800" spc="-10" b="1" i="1">
                <a:latin typeface="Courier New"/>
                <a:cs typeface="Courier New"/>
              </a:rPr>
              <a:t>public</a:t>
            </a:r>
            <a:r>
              <a:rPr dirty="0" sz="1800" spc="-40" b="1" i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abstract</a:t>
            </a:r>
            <a:r>
              <a:rPr dirty="0" sz="1800" spc="-30" b="1" i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void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 spc="-15">
                <a:latin typeface="Courier New"/>
                <a:cs typeface="Courier New"/>
              </a:rPr>
              <a:t>p();</a:t>
            </a:r>
            <a:endParaRPr sz="1800">
              <a:latin typeface="Courier New"/>
              <a:cs typeface="Courier New"/>
            </a:endParaRPr>
          </a:p>
          <a:p>
            <a:pPr marL="53975">
              <a:lnSpc>
                <a:spcPts val="2135"/>
              </a:lnSpc>
            </a:pPr>
            <a:r>
              <a:rPr dirty="0" sz="1800" spc="-5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1855" y="3239676"/>
            <a:ext cx="88328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>
                <a:latin typeface="Times New Roman"/>
                <a:cs typeface="Times New Roman"/>
              </a:rPr>
              <a:t>Equivalent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4297" y="3571413"/>
            <a:ext cx="1290320" cy="0"/>
          </a:xfrm>
          <a:custGeom>
            <a:avLst/>
            <a:gdLst/>
            <a:ahLst/>
            <a:cxnLst/>
            <a:rect l="l" t="t" r="r" b="b"/>
            <a:pathLst>
              <a:path w="1290320" h="0">
                <a:moveTo>
                  <a:pt x="0" y="0"/>
                </a:moveTo>
                <a:lnTo>
                  <a:pt x="1290169" y="0"/>
                </a:lnTo>
              </a:path>
            </a:pathLst>
          </a:custGeom>
          <a:ln w="205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24297" y="3674335"/>
            <a:ext cx="1290320" cy="0"/>
          </a:xfrm>
          <a:custGeom>
            <a:avLst/>
            <a:gdLst/>
            <a:ahLst/>
            <a:cxnLst/>
            <a:rect l="l" t="t" r="r" b="b"/>
            <a:pathLst>
              <a:path w="1290320" h="0">
                <a:moveTo>
                  <a:pt x="0" y="0"/>
                </a:moveTo>
                <a:lnTo>
                  <a:pt x="1290169" y="0"/>
                </a:lnTo>
              </a:path>
            </a:pathLst>
          </a:custGeom>
          <a:ln w="205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71112" y="2953786"/>
            <a:ext cx="2973070" cy="1379855"/>
          </a:xfrm>
          <a:custGeom>
            <a:avLst/>
            <a:gdLst/>
            <a:ahLst/>
            <a:cxnLst/>
            <a:rect l="l" t="t" r="r" b="b"/>
            <a:pathLst>
              <a:path w="2973070" h="1379854">
                <a:moveTo>
                  <a:pt x="0" y="1379278"/>
                </a:moveTo>
                <a:lnTo>
                  <a:pt x="2972888" y="1379278"/>
                </a:lnTo>
              </a:path>
              <a:path w="2973070" h="1379854">
                <a:moveTo>
                  <a:pt x="2972888" y="0"/>
                </a:moveTo>
                <a:lnTo>
                  <a:pt x="0" y="0"/>
                </a:lnTo>
                <a:lnTo>
                  <a:pt x="0" y="1379278"/>
                </a:lnTo>
              </a:path>
            </a:pathLst>
          </a:custGeom>
          <a:ln w="204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12864" y="2937642"/>
            <a:ext cx="2884805" cy="56261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284480" marR="5080" indent="-272415">
              <a:lnSpc>
                <a:spcPts val="2050"/>
              </a:lnSpc>
              <a:spcBef>
                <a:spcPts val="270"/>
              </a:spcBef>
            </a:pPr>
            <a:r>
              <a:rPr dirty="0" sz="1800" spc="-10">
                <a:latin typeface="Courier New"/>
                <a:cs typeface="Courier New"/>
              </a:rPr>
              <a:t>public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interface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T1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{ </a:t>
            </a:r>
            <a:r>
              <a:rPr dirty="0" sz="1800" spc="-106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int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K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=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5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6212864" y="3716554"/>
            <a:ext cx="1522730" cy="5416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84480">
              <a:lnSpc>
                <a:spcPts val="2025"/>
              </a:lnSpc>
              <a:spcBef>
                <a:spcPts val="110"/>
              </a:spcBef>
            </a:pPr>
            <a:r>
              <a:rPr dirty="0" sz="1800" spc="-10">
                <a:latin typeface="Courier New"/>
                <a:cs typeface="Courier New"/>
              </a:rPr>
              <a:t>void</a:t>
            </a:r>
            <a:r>
              <a:rPr dirty="0" sz="1800" spc="-90">
                <a:latin typeface="Courier New"/>
                <a:cs typeface="Courier New"/>
              </a:rPr>
              <a:t> </a:t>
            </a:r>
            <a:r>
              <a:rPr dirty="0" sz="1800" spc="-15">
                <a:latin typeface="Courier New"/>
                <a:cs typeface="Courier New"/>
              </a:rPr>
              <a:t>p();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25"/>
              </a:lnSpc>
            </a:pPr>
            <a:r>
              <a:rPr dirty="0" sz="1800" spc="-5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198" y="20319"/>
            <a:ext cx="4697095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Interface</a:t>
            </a:r>
            <a:r>
              <a:rPr dirty="0" spc="-30"/>
              <a:t> static</a:t>
            </a:r>
            <a:r>
              <a:rPr dirty="0" spc="-25"/>
              <a:t> </a:t>
            </a:r>
            <a:r>
              <a:rPr dirty="0" spc="-15"/>
              <a:t>members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581659"/>
            <a:ext cx="7994650" cy="3924300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9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Interface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can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have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static</a:t>
            </a:r>
            <a:r>
              <a:rPr dirty="0" sz="30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members</a:t>
            </a:r>
            <a:endParaRPr sz="30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90300"/>
              </a:lnSpc>
              <a:spcBef>
                <a:spcPts val="164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Like class static members, the best practice is to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make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invocations</a:t>
            </a:r>
            <a:r>
              <a:rPr dirty="0" sz="30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dirty="0" sz="30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static methods</a:t>
            </a:r>
            <a:r>
              <a:rPr dirty="0" sz="30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access</a:t>
            </a:r>
            <a:r>
              <a:rPr dirty="0" sz="30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dirty="0" sz="3000" spc="-7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static data</a:t>
            </a:r>
            <a:r>
              <a:rPr dirty="0" sz="30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fields</a:t>
            </a:r>
            <a:r>
              <a:rPr dirty="0" sz="30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obvious.</a:t>
            </a:r>
            <a:endParaRPr sz="3000">
              <a:latin typeface="Times New Roman"/>
              <a:cs typeface="Times New Roman"/>
            </a:endParaRPr>
          </a:p>
          <a:p>
            <a:pPr marL="469265" marR="693420" indent="-469265">
              <a:lnSpc>
                <a:spcPct val="133300"/>
              </a:lnSpc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 spc="-5">
                <a:latin typeface="Times New Roman"/>
                <a:cs typeface="Times New Roman"/>
              </a:rPr>
              <a:t>Use 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InterfaceName.methodName(arguments)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InterfaceName.variable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026" y="20319"/>
            <a:ext cx="4911090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Interface</a:t>
            </a:r>
            <a:r>
              <a:rPr dirty="0" spc="-5"/>
              <a:t> </a:t>
            </a:r>
            <a:r>
              <a:rPr dirty="0" spc="-25"/>
              <a:t>default</a:t>
            </a:r>
            <a:r>
              <a:rPr dirty="0" spc="-10"/>
              <a:t> 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692403"/>
            <a:ext cx="8469630" cy="2197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ts val="3500"/>
              </a:lnSpc>
              <a:spcBef>
                <a:spcPts val="1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default</a:t>
            </a:r>
            <a:r>
              <a:rPr dirty="0" sz="2800" spc="65" b="1">
                <a:latin typeface="Calibri"/>
                <a:cs typeface="Calibri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 provides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default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implementation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interface.</a:t>
            </a:r>
            <a:endParaRPr sz="2800">
              <a:latin typeface="Times New Roman"/>
              <a:cs typeface="Times New Roman"/>
            </a:endParaRPr>
          </a:p>
          <a:p>
            <a:pPr lvl="1" marL="896619" indent="-457834">
              <a:lnSpc>
                <a:spcPct val="100000"/>
              </a:lnSpc>
              <a:spcBef>
                <a:spcPts val="305"/>
              </a:spcBef>
              <a:buFont typeface="Wingdings"/>
              <a:buChar char="■"/>
              <a:tabLst>
                <a:tab pos="895985" algn="l"/>
                <a:tab pos="896619" algn="l"/>
              </a:tabLst>
            </a:pPr>
            <a:r>
              <a:rPr dirty="0" sz="2500" spc="-5">
                <a:latin typeface="Times New Roman"/>
                <a:cs typeface="Times New Roman"/>
              </a:rPr>
              <a:t>Use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keyword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-15" b="1">
                <a:latin typeface="Calibri"/>
                <a:cs typeface="Calibri"/>
              </a:rPr>
              <a:t>default</a:t>
            </a:r>
            <a:endParaRPr sz="2500">
              <a:latin typeface="Calibri"/>
              <a:cs typeface="Calibri"/>
            </a:endParaRPr>
          </a:p>
          <a:p>
            <a:pPr lvl="1" marL="896619" indent="-457834">
              <a:lnSpc>
                <a:spcPct val="100000"/>
              </a:lnSpc>
              <a:spcBef>
                <a:spcPts val="1010"/>
              </a:spcBef>
              <a:buFont typeface="Wingdings"/>
              <a:buChar char="■"/>
              <a:tabLst>
                <a:tab pos="895985" algn="l"/>
                <a:tab pos="896619" algn="l"/>
              </a:tabLst>
            </a:pPr>
            <a:r>
              <a:rPr dirty="0" sz="2500">
                <a:latin typeface="Times New Roman"/>
                <a:cs typeface="Times New Roman"/>
              </a:rPr>
              <a:t>Example</a:t>
            </a:r>
            <a:endParaRPr sz="2500">
              <a:latin typeface="Times New Roman"/>
              <a:cs typeface="Times New Roman"/>
            </a:endParaRPr>
          </a:p>
          <a:p>
            <a:pPr marL="866140">
              <a:lnSpc>
                <a:spcPct val="100000"/>
              </a:lnSpc>
              <a:spcBef>
                <a:spcPts val="380"/>
              </a:spcBef>
            </a:pPr>
            <a:r>
              <a:rPr dirty="0" sz="2000" spc="-5" b="1">
                <a:latin typeface="Courier New"/>
                <a:cs typeface="Courier New"/>
              </a:rPr>
              <a:t>public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interface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A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8879" y="2928620"/>
            <a:ext cx="1079500" cy="2794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2000" spc="-5" b="1">
                <a:latin typeface="Courier New"/>
                <a:cs typeface="Courier New"/>
              </a:rPr>
              <a:t>default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9380" y="2863596"/>
            <a:ext cx="52070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8065" algn="l"/>
              </a:tabLst>
            </a:pPr>
            <a:r>
              <a:rPr dirty="0" sz="2000" spc="-5" b="1">
                <a:latin typeface="Courier New"/>
                <a:cs typeface="Courier New"/>
              </a:rPr>
              <a:t>public	void</a:t>
            </a:r>
            <a:r>
              <a:rPr dirty="0" sz="2000" spc="-8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doSomething(){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3168395"/>
            <a:ext cx="8557260" cy="2669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958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ourier New"/>
                <a:cs typeface="Courier New"/>
              </a:rPr>
              <a:t>System.out.println(“Do</a:t>
            </a:r>
            <a:r>
              <a:rPr dirty="0" sz="2000" spc="-7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Something”);</a:t>
            </a:r>
            <a:endParaRPr sz="2000">
              <a:latin typeface="Courier New"/>
              <a:cs typeface="Courier New"/>
            </a:endParaRPr>
          </a:p>
          <a:p>
            <a:pPr marL="2085339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2085339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  <a:p>
            <a:pPr marL="101854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9900" marR="5080" indent="-457200">
              <a:lnSpc>
                <a:spcPct val="99900"/>
              </a:lnSpc>
              <a:spcBef>
                <a:spcPts val="90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</a:t>
            </a:r>
            <a:r>
              <a:rPr dirty="0" sz="2800" spc="-5">
                <a:latin typeface="Times New Roman"/>
                <a:cs typeface="Times New Roman"/>
              </a:rPr>
              <a:t> that implements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interface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may simply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default</a:t>
            </a:r>
            <a:r>
              <a:rPr dirty="0" sz="2800" spc="65" b="1">
                <a:latin typeface="Calibri"/>
                <a:cs typeface="Calibri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implementation</a:t>
            </a:r>
            <a:r>
              <a:rPr dirty="0" sz="2800">
                <a:latin typeface="Times New Roman"/>
                <a:cs typeface="Times New Roman"/>
              </a:rPr>
              <a:t> for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override</a:t>
            </a:r>
            <a:r>
              <a:rPr dirty="0" sz="2800" spc="60" b="1">
                <a:latin typeface="Calibri"/>
                <a:cs typeface="Calibri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 with</a:t>
            </a:r>
            <a:r>
              <a:rPr dirty="0" sz="2800">
                <a:latin typeface="Times New Roman"/>
                <a:cs typeface="Times New Roman"/>
              </a:rPr>
              <a:t> 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new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implementati</a:t>
            </a:r>
            <a:r>
              <a:rPr dirty="0" sz="3000" spc="-5">
                <a:latin typeface="Times New Roman"/>
                <a:cs typeface="Times New Roman"/>
              </a:rPr>
              <a:t>on.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991" y="0"/>
            <a:ext cx="6727825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Example:</a:t>
            </a:r>
            <a:r>
              <a:rPr dirty="0"/>
              <a:t> </a:t>
            </a:r>
            <a:r>
              <a:rPr dirty="0" spc="-5"/>
              <a:t>The</a:t>
            </a:r>
            <a:r>
              <a:rPr dirty="0"/>
              <a:t> </a:t>
            </a:r>
            <a:r>
              <a:rPr dirty="0" sz="3600" spc="35"/>
              <a:t>Comparable</a:t>
            </a:r>
            <a:r>
              <a:rPr dirty="0" sz="3600" spc="25"/>
              <a:t> </a:t>
            </a:r>
            <a:r>
              <a:rPr dirty="0" sz="3700" spc="-25"/>
              <a:t>Interface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231140" y="694435"/>
            <a:ext cx="8291195" cy="461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298450" algn="l"/>
              </a:tabLst>
            </a:pP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15" b="1">
                <a:latin typeface="Calibri"/>
                <a:cs typeface="Calibri"/>
              </a:rPr>
              <a:t>java.lang.Comparable </a:t>
            </a:r>
            <a:r>
              <a:rPr dirty="0" sz="3000">
                <a:latin typeface="Times New Roman"/>
                <a:cs typeface="Times New Roman"/>
              </a:rPr>
              <a:t>interface defines the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35" b="1">
                <a:latin typeface="Calibri"/>
                <a:cs typeface="Calibri"/>
              </a:rPr>
              <a:t>comparedTo</a:t>
            </a:r>
            <a:r>
              <a:rPr dirty="0" sz="3000" spc="60" b="1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method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for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comparing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objects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package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15" b="1">
                <a:latin typeface="Calibri"/>
                <a:cs typeface="Calibri"/>
              </a:rPr>
              <a:t>java.lang</a:t>
            </a:r>
            <a:r>
              <a:rPr dirty="0" sz="3000" spc="-15">
                <a:latin typeface="Times New Roman"/>
                <a:cs typeface="Times New Roman"/>
              </a:rPr>
              <a:t>;</a:t>
            </a:r>
            <a:endParaRPr sz="3000">
              <a:latin typeface="Times New Roman"/>
              <a:cs typeface="Times New Roman"/>
            </a:endParaRPr>
          </a:p>
          <a:p>
            <a:pPr marL="1323975" marR="1006475" indent="-396875">
              <a:lnSpc>
                <a:spcPts val="3700"/>
              </a:lnSpc>
              <a:spcBef>
                <a:spcPts val="110"/>
              </a:spcBef>
            </a:pPr>
            <a:r>
              <a:rPr dirty="0" sz="2600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26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600" b="1">
                <a:solidFill>
                  <a:srgbClr val="44546A"/>
                </a:solidFill>
                <a:latin typeface="Courier New"/>
                <a:cs typeface="Courier New"/>
              </a:rPr>
              <a:t>interface</a:t>
            </a:r>
            <a:r>
              <a:rPr dirty="0" sz="26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600" b="1">
                <a:solidFill>
                  <a:srgbClr val="44546A"/>
                </a:solidFill>
                <a:latin typeface="Courier New"/>
                <a:cs typeface="Courier New"/>
              </a:rPr>
              <a:t>Comparable&lt;E&gt;</a:t>
            </a:r>
            <a:r>
              <a:rPr dirty="0" sz="26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600" b="1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dirty="0" sz="2600" spc="-154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600" b="1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dirty="0" sz="2600" spc="-1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600" b="1">
                <a:solidFill>
                  <a:srgbClr val="44546A"/>
                </a:solidFill>
                <a:latin typeface="Courier New"/>
                <a:cs typeface="Courier New"/>
              </a:rPr>
              <a:t>int</a:t>
            </a:r>
            <a:r>
              <a:rPr dirty="0" sz="2600" spc="-1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600" b="1">
                <a:solidFill>
                  <a:srgbClr val="44546A"/>
                </a:solidFill>
                <a:latin typeface="Courier New"/>
                <a:cs typeface="Courier New"/>
              </a:rPr>
              <a:t>compareTo(E</a:t>
            </a:r>
            <a:r>
              <a:rPr dirty="0" sz="2600" spc="-1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600" b="1">
                <a:solidFill>
                  <a:srgbClr val="44546A"/>
                </a:solidFill>
                <a:latin typeface="Courier New"/>
                <a:cs typeface="Courier New"/>
              </a:rPr>
              <a:t>o);</a:t>
            </a:r>
            <a:endParaRPr sz="2600">
              <a:latin typeface="Courier New"/>
              <a:cs typeface="Courier New"/>
            </a:endParaRPr>
          </a:p>
          <a:p>
            <a:pPr marL="927100">
              <a:lnSpc>
                <a:spcPts val="3030"/>
              </a:lnSpc>
              <a:spcBef>
                <a:spcPts val="355"/>
              </a:spcBef>
            </a:pPr>
            <a:r>
              <a:rPr dirty="0" sz="26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 marL="298450" indent="-285750">
              <a:lnSpc>
                <a:spcPts val="3510"/>
              </a:lnSpc>
              <a:buFont typeface="Wingdings"/>
              <a:buChar char="■"/>
              <a:tabLst>
                <a:tab pos="298450" algn="l"/>
              </a:tabLst>
            </a:pP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40" b="1">
                <a:latin typeface="Calibri"/>
                <a:cs typeface="Calibri"/>
              </a:rPr>
              <a:t>compareTo</a:t>
            </a:r>
            <a:r>
              <a:rPr dirty="0" sz="3000" spc="60" b="1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method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returns</a:t>
            </a:r>
            <a:endParaRPr sz="30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95"/>
              </a:spcBef>
              <a:buFont typeface="Wingdings"/>
              <a:buChar char="■"/>
              <a:tabLst>
                <a:tab pos="755650" algn="l"/>
              </a:tabLst>
            </a:pP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175"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negative</a:t>
            </a:r>
            <a:r>
              <a:rPr dirty="0" sz="30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integer</a:t>
            </a:r>
            <a:r>
              <a:rPr dirty="0" sz="30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if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this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object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less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than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</a:t>
            </a:r>
            <a:endParaRPr sz="30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buFont typeface="Wingdings"/>
              <a:buChar char="■"/>
              <a:tabLst>
                <a:tab pos="755650" algn="l"/>
              </a:tabLst>
            </a:pP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Zero</a:t>
            </a:r>
            <a:r>
              <a:rPr dirty="0" sz="30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if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this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object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equal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</a:t>
            </a:r>
            <a:endParaRPr sz="30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buFont typeface="Wingdings"/>
              <a:buChar char="■"/>
              <a:tabLst>
                <a:tab pos="755650" algn="l"/>
              </a:tabLst>
            </a:pP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175"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0000"/>
                </a:solidFill>
                <a:latin typeface="Times New Roman"/>
                <a:cs typeface="Times New Roman"/>
              </a:rPr>
              <a:t>positive</a:t>
            </a:r>
            <a:r>
              <a:rPr dirty="0" sz="30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integer</a:t>
            </a:r>
            <a:r>
              <a:rPr dirty="0" sz="30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if this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object is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greater than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61" y="255015"/>
            <a:ext cx="8487410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15"/>
              <a:t> </a:t>
            </a:r>
            <a:r>
              <a:rPr dirty="0" sz="3600" spc="35"/>
              <a:t>toString,</a:t>
            </a:r>
            <a:r>
              <a:rPr dirty="0" sz="3600" spc="20"/>
              <a:t> </a:t>
            </a:r>
            <a:r>
              <a:rPr dirty="0" sz="3600" spc="35"/>
              <a:t>equals</a:t>
            </a:r>
            <a:r>
              <a:rPr dirty="0" sz="3700" spc="35"/>
              <a:t>,</a:t>
            </a:r>
            <a:r>
              <a:rPr dirty="0" sz="3700" spc="-15"/>
              <a:t> </a:t>
            </a:r>
            <a:r>
              <a:rPr dirty="0" sz="3700" spc="-5"/>
              <a:t>and</a:t>
            </a:r>
            <a:r>
              <a:rPr dirty="0" sz="3700" spc="-10"/>
              <a:t> </a:t>
            </a:r>
            <a:r>
              <a:rPr dirty="0" sz="3600" spc="50"/>
              <a:t>hashCode</a:t>
            </a:r>
            <a:r>
              <a:rPr dirty="0" sz="3600" spc="5"/>
              <a:t> </a:t>
            </a:r>
            <a:r>
              <a:rPr dirty="0" sz="3700" spc="-5"/>
              <a:t>Methods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78739" y="1191259"/>
            <a:ext cx="8881745" cy="3110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9900" marR="5080" indent="-4572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Many classes (e.g., the numeric wrapper classes) in </a:t>
            </a:r>
            <a:r>
              <a:rPr dirty="0" sz="3000" spc="-455">
                <a:latin typeface="Times New Roman"/>
                <a:cs typeface="Times New Roman"/>
              </a:rPr>
              <a:t>the </a:t>
            </a:r>
            <a:r>
              <a:rPr dirty="0" sz="3000" spc="-4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Java library implement </a:t>
            </a:r>
            <a:r>
              <a:rPr dirty="0" sz="3000" spc="-15" b="1">
                <a:latin typeface="Calibri"/>
                <a:cs typeface="Calibri"/>
              </a:rPr>
              <a:t>Comparable </a:t>
            </a:r>
            <a:r>
              <a:rPr dirty="0" sz="3000">
                <a:latin typeface="Times New Roman"/>
                <a:cs typeface="Times New Roman"/>
              </a:rPr>
              <a:t>to define a natural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order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for objects</a:t>
            </a:r>
            <a:endParaRPr sz="3000">
              <a:latin typeface="Times New Roman"/>
              <a:cs typeface="Times New Roman"/>
            </a:endParaRPr>
          </a:p>
          <a:p>
            <a:pPr algn="just" lvl="1" marL="896619" indent="-457834">
              <a:lnSpc>
                <a:spcPct val="100000"/>
              </a:lnSpc>
              <a:spcBef>
                <a:spcPts val="1600"/>
              </a:spcBef>
              <a:buFont typeface="Wingdings"/>
              <a:buChar char="■"/>
              <a:tabLst>
                <a:tab pos="896619" algn="l"/>
              </a:tabLst>
            </a:pP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20" b="1">
                <a:latin typeface="Calibri"/>
                <a:cs typeface="Calibri"/>
              </a:rPr>
              <a:t>compareTo</a:t>
            </a:r>
            <a:r>
              <a:rPr dirty="0" sz="2600" spc="85" b="1">
                <a:latin typeface="Calibri"/>
                <a:cs typeface="Calibri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method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implemented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these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classes.</a:t>
            </a:r>
            <a:endParaRPr sz="2600">
              <a:latin typeface="Times New Roman"/>
              <a:cs typeface="Times New Roman"/>
            </a:endParaRPr>
          </a:p>
          <a:p>
            <a:pPr algn="just" marL="469900" indent="-457200">
              <a:lnSpc>
                <a:spcPct val="100000"/>
              </a:lnSpc>
              <a:spcBef>
                <a:spcPts val="1565"/>
              </a:spcBef>
              <a:buFont typeface="Wingdings"/>
              <a:buChar char="■"/>
              <a:tabLst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Each wrapper class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overrides the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toString</a:t>
            </a:r>
            <a:r>
              <a:rPr dirty="0" sz="3000" spc="-10">
                <a:latin typeface="Times New Roman"/>
                <a:cs typeface="Times New Roman"/>
              </a:rPr>
              <a:t>,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Calibri"/>
                <a:cs typeface="Calibri"/>
              </a:rPr>
              <a:t>equals</a:t>
            </a:r>
            <a:r>
              <a:rPr dirty="0" sz="3000" spc="-5">
                <a:latin typeface="Times New Roman"/>
                <a:cs typeface="Times New Roman"/>
              </a:rPr>
              <a:t>,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275">
                <a:latin typeface="Times New Roman"/>
                <a:cs typeface="Times New Roman"/>
              </a:rPr>
              <a:t>and</a:t>
            </a:r>
            <a:endParaRPr sz="30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</a:pPr>
            <a:r>
              <a:rPr dirty="0" sz="3000" spc="-5" b="1">
                <a:latin typeface="Calibri"/>
                <a:cs typeface="Calibri"/>
              </a:rPr>
              <a:t>hashCode</a:t>
            </a:r>
            <a:r>
              <a:rPr dirty="0" sz="3000" spc="60" b="1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methods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defined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Object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3344" y="0"/>
            <a:ext cx="4898390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10"/>
              <a:t> </a:t>
            </a:r>
            <a:r>
              <a:rPr dirty="0" sz="3600" spc="35"/>
              <a:t>Comparable</a:t>
            </a:r>
            <a:r>
              <a:rPr dirty="0" sz="3600" spc="15"/>
              <a:t> </a:t>
            </a:r>
            <a:r>
              <a:rPr dirty="0" sz="3700" spc="-25"/>
              <a:t>interface</a:t>
            </a:r>
            <a:endParaRPr sz="3700"/>
          </a:p>
        </p:txBody>
      </p:sp>
      <p:sp>
        <p:nvSpPr>
          <p:cNvPr id="3" name="object 3"/>
          <p:cNvSpPr/>
          <p:nvPr/>
        </p:nvSpPr>
        <p:spPr>
          <a:xfrm>
            <a:off x="742973" y="1253482"/>
            <a:ext cx="3221355" cy="205104"/>
          </a:xfrm>
          <a:custGeom>
            <a:avLst/>
            <a:gdLst/>
            <a:ahLst/>
            <a:cxnLst/>
            <a:rect l="l" t="t" r="r" b="b"/>
            <a:pathLst>
              <a:path w="3221354" h="205105">
                <a:moveTo>
                  <a:pt x="3221309" y="0"/>
                </a:moveTo>
                <a:lnTo>
                  <a:pt x="0" y="0"/>
                </a:lnTo>
                <a:lnTo>
                  <a:pt x="0" y="204825"/>
                </a:lnTo>
                <a:lnTo>
                  <a:pt x="3221309" y="204825"/>
                </a:lnTo>
                <a:lnTo>
                  <a:pt x="322130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6035" y="1014896"/>
            <a:ext cx="4167504" cy="2159000"/>
          </a:xfrm>
          <a:prstGeom prst="rect">
            <a:avLst/>
          </a:prstGeom>
          <a:ln w="22492">
            <a:solidFill>
              <a:srgbClr val="000000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168910">
              <a:lnSpc>
                <a:spcPts val="1645"/>
              </a:lnSpc>
              <a:spcBef>
                <a:spcPts val="125"/>
              </a:spcBef>
            </a:pPr>
            <a:r>
              <a:rPr dirty="0" sz="1400" spc="-25" b="1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dirty="0" sz="1400" spc="8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dirty="0" sz="1400" spc="8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latin typeface="Courier New"/>
                <a:cs typeface="Courier New"/>
              </a:rPr>
              <a:t>Integer</a:t>
            </a:r>
            <a:r>
              <a:rPr dirty="0" sz="1400" spc="-90">
                <a:latin typeface="Courier New"/>
                <a:cs typeface="Courier New"/>
              </a:rPr>
              <a:t> </a:t>
            </a:r>
            <a:r>
              <a:rPr dirty="0" sz="1400" spc="10" b="1">
                <a:solidFill>
                  <a:srgbClr val="000080"/>
                </a:solidFill>
                <a:latin typeface="Courier New"/>
                <a:cs typeface="Courier New"/>
              </a:rPr>
              <a:t>extends</a:t>
            </a:r>
            <a:r>
              <a:rPr dirty="0" sz="1400" spc="-8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400" spc="5">
                <a:latin typeface="Courier New"/>
                <a:cs typeface="Courier New"/>
              </a:rPr>
              <a:t>Number</a:t>
            </a:r>
            <a:endParaRPr sz="1400">
              <a:latin typeface="Courier New"/>
              <a:cs typeface="Courier New"/>
            </a:endParaRPr>
          </a:p>
          <a:p>
            <a:pPr marL="596900">
              <a:lnSpc>
                <a:spcPts val="1610"/>
              </a:lnSpc>
            </a:pPr>
            <a:r>
              <a:rPr dirty="0" sz="1400" b="1">
                <a:solidFill>
                  <a:srgbClr val="000080"/>
                </a:solidFill>
                <a:latin typeface="Courier New"/>
                <a:cs typeface="Courier New"/>
              </a:rPr>
              <a:t>implements</a:t>
            </a:r>
            <a:r>
              <a:rPr dirty="0" sz="1400" spc="-6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latin typeface="Courier New"/>
                <a:cs typeface="Courier New"/>
              </a:rPr>
              <a:t>Comparable&lt;Integer&gt;</a:t>
            </a:r>
            <a:r>
              <a:rPr dirty="0" sz="1400" spc="-85">
                <a:latin typeface="Courier New"/>
                <a:cs typeface="Courier New"/>
              </a:rPr>
              <a:t> </a:t>
            </a:r>
            <a:r>
              <a:rPr dirty="0" sz="1400" spc="15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72110">
              <a:lnSpc>
                <a:spcPts val="1645"/>
              </a:lnSpc>
            </a:pPr>
            <a:r>
              <a:rPr dirty="0" sz="1400" spc="25">
                <a:solidFill>
                  <a:srgbClr val="C0C0C0"/>
                </a:solidFill>
                <a:latin typeface="Courier New"/>
                <a:cs typeface="Courier New"/>
              </a:rPr>
              <a:t>//</a:t>
            </a:r>
            <a:r>
              <a:rPr dirty="0" sz="1400" spc="-135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dirty="0" sz="1400" spc="35">
                <a:solidFill>
                  <a:srgbClr val="C0C0C0"/>
                </a:solidFill>
                <a:latin typeface="Courier New"/>
                <a:cs typeface="Courier New"/>
              </a:rPr>
              <a:t>class</a:t>
            </a:r>
            <a:r>
              <a:rPr dirty="0" sz="1400" spc="-13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dirty="0" sz="1400" spc="35">
                <a:solidFill>
                  <a:srgbClr val="C0C0C0"/>
                </a:solidFill>
                <a:latin typeface="Courier New"/>
                <a:cs typeface="Courier New"/>
              </a:rPr>
              <a:t>body</a:t>
            </a:r>
            <a:r>
              <a:rPr dirty="0" sz="1400" spc="-13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C0C0C0"/>
                </a:solidFill>
                <a:latin typeface="Courier New"/>
                <a:cs typeface="Courier New"/>
              </a:rPr>
              <a:t>omitted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urier New"/>
              <a:cs typeface="Courier New"/>
            </a:endParaRPr>
          </a:p>
          <a:p>
            <a:pPr marL="370840">
              <a:lnSpc>
                <a:spcPts val="1645"/>
              </a:lnSpc>
              <a:spcBef>
                <a:spcPts val="5"/>
              </a:spcBef>
            </a:pPr>
            <a:r>
              <a:rPr dirty="0" sz="1400" spc="-20">
                <a:solidFill>
                  <a:srgbClr val="333333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372110">
              <a:lnSpc>
                <a:spcPts val="1610"/>
              </a:lnSpc>
            </a:pPr>
            <a:r>
              <a:rPr dirty="0" sz="1400" spc="5" b="1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dirty="0" sz="1400" spc="7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400" spc="-30" b="1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dirty="0" sz="1400" spc="6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compareTo(Integer</a:t>
            </a:r>
            <a:r>
              <a:rPr dirty="0" sz="1400" spc="75">
                <a:latin typeface="Courier New"/>
                <a:cs typeface="Courier New"/>
              </a:rPr>
              <a:t> </a:t>
            </a:r>
            <a:r>
              <a:rPr dirty="0" sz="1400" spc="25">
                <a:latin typeface="Courier New"/>
                <a:cs typeface="Courier New"/>
              </a:rPr>
              <a:t>o)</a:t>
            </a:r>
            <a:r>
              <a:rPr dirty="0" sz="1400" spc="-120">
                <a:latin typeface="Courier New"/>
                <a:cs typeface="Courier New"/>
              </a:rPr>
              <a:t> </a:t>
            </a:r>
            <a:r>
              <a:rPr dirty="0" sz="1400" spc="15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96900">
              <a:lnSpc>
                <a:spcPts val="1610"/>
              </a:lnSpc>
            </a:pPr>
            <a:r>
              <a:rPr dirty="0" sz="1400" spc="-60">
                <a:solidFill>
                  <a:srgbClr val="C0C0C0"/>
                </a:solidFill>
                <a:latin typeface="Courier New"/>
                <a:cs typeface="Courier New"/>
              </a:rPr>
              <a:t>//</a:t>
            </a:r>
            <a:r>
              <a:rPr dirty="0" sz="1400" spc="5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C0C0C0"/>
                </a:solidFill>
                <a:latin typeface="Courier New"/>
                <a:cs typeface="Courier New"/>
              </a:rPr>
              <a:t>Implementation</a:t>
            </a:r>
            <a:r>
              <a:rPr dirty="0" sz="1400" spc="5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C0C0C0"/>
                </a:solidFill>
                <a:latin typeface="Courier New"/>
                <a:cs typeface="Courier New"/>
              </a:rPr>
              <a:t>omitted</a:t>
            </a:r>
            <a:endParaRPr sz="1400">
              <a:latin typeface="Courier New"/>
              <a:cs typeface="Courier New"/>
            </a:endParaRPr>
          </a:p>
          <a:p>
            <a:pPr marL="370840">
              <a:lnSpc>
                <a:spcPts val="1645"/>
              </a:lnSpc>
            </a:pPr>
            <a:r>
              <a:rPr dirty="0" sz="1400" spc="15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68910">
              <a:lnSpc>
                <a:spcPct val="100000"/>
              </a:lnSpc>
              <a:spcBef>
                <a:spcPts val="640"/>
              </a:spcBef>
            </a:pPr>
            <a:r>
              <a:rPr dirty="0" sz="1400" spc="15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180559" y="1276763"/>
            <a:ext cx="3558540" cy="204470"/>
          </a:xfrm>
          <a:prstGeom prst="rect">
            <a:avLst/>
          </a:prstGeom>
          <a:solidFill>
            <a:srgbClr val="C0C0C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sz="1400" b="1">
                <a:solidFill>
                  <a:srgbClr val="000080"/>
                </a:solidFill>
                <a:latin typeface="Courier New"/>
                <a:cs typeface="Courier New"/>
              </a:rPr>
              <a:t>implements</a:t>
            </a:r>
            <a:r>
              <a:rPr dirty="0" sz="1400" spc="10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Comparable&lt;BigInteger&gt;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3547" y="1038177"/>
            <a:ext cx="4459605" cy="2157730"/>
          </a:xfrm>
          <a:prstGeom prst="rect">
            <a:avLst/>
          </a:prstGeom>
          <a:ln w="2249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8275">
              <a:lnSpc>
                <a:spcPts val="1585"/>
              </a:lnSpc>
            </a:pPr>
            <a:r>
              <a:rPr dirty="0" sz="1400" spc="5" b="1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dirty="0" sz="1400" spc="-8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dirty="0" sz="1400" spc="8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BigInteger</a:t>
            </a:r>
            <a:r>
              <a:rPr dirty="0" sz="1400" spc="95">
                <a:latin typeface="Courier New"/>
                <a:cs typeface="Courier New"/>
              </a:rPr>
              <a:t> </a:t>
            </a:r>
            <a:r>
              <a:rPr dirty="0" sz="1400" spc="-15" b="1">
                <a:solidFill>
                  <a:srgbClr val="000080"/>
                </a:solidFill>
                <a:latin typeface="Courier New"/>
                <a:cs typeface="Courier New"/>
              </a:rPr>
              <a:t>extends</a:t>
            </a:r>
            <a:r>
              <a:rPr dirty="0" sz="1400" spc="9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latin typeface="Courier New"/>
                <a:cs typeface="Courier New"/>
              </a:rPr>
              <a:t>Number</a:t>
            </a:r>
            <a:endParaRPr sz="1400">
              <a:latin typeface="Courier New"/>
              <a:cs typeface="Courier New"/>
            </a:endParaRPr>
          </a:p>
          <a:p>
            <a:pPr marL="4267200">
              <a:lnSpc>
                <a:spcPts val="1610"/>
              </a:lnSpc>
            </a:pPr>
            <a:r>
              <a:rPr dirty="0" sz="1400" spc="15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71475">
              <a:lnSpc>
                <a:spcPts val="1645"/>
              </a:lnSpc>
            </a:pPr>
            <a:r>
              <a:rPr dirty="0" sz="1400" spc="25">
                <a:solidFill>
                  <a:srgbClr val="C0C0C0"/>
                </a:solidFill>
                <a:latin typeface="Courier New"/>
                <a:cs typeface="Courier New"/>
              </a:rPr>
              <a:t>//</a:t>
            </a:r>
            <a:r>
              <a:rPr dirty="0" sz="1400" spc="45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C0C0C0"/>
                </a:solidFill>
                <a:latin typeface="Courier New"/>
                <a:cs typeface="Courier New"/>
              </a:rPr>
              <a:t>class</a:t>
            </a:r>
            <a:r>
              <a:rPr dirty="0" sz="1400" spc="-13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dirty="0" sz="1400" spc="35">
                <a:solidFill>
                  <a:srgbClr val="C0C0C0"/>
                </a:solidFill>
                <a:latin typeface="Courier New"/>
                <a:cs typeface="Courier New"/>
              </a:rPr>
              <a:t>body</a:t>
            </a:r>
            <a:r>
              <a:rPr dirty="0" sz="1400" spc="-13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C0C0C0"/>
                </a:solidFill>
                <a:latin typeface="Courier New"/>
                <a:cs typeface="Courier New"/>
              </a:rPr>
              <a:t>omitted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370205">
              <a:lnSpc>
                <a:spcPts val="1645"/>
              </a:lnSpc>
            </a:pPr>
            <a:r>
              <a:rPr dirty="0" sz="1400" spc="20">
                <a:solidFill>
                  <a:srgbClr val="333333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371475">
              <a:lnSpc>
                <a:spcPts val="1645"/>
              </a:lnSpc>
            </a:pPr>
            <a:r>
              <a:rPr dirty="0" sz="1400" spc="5" b="1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dirty="0" sz="1400" spc="7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400" spc="-30" b="1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dirty="0" sz="1400" spc="8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400" spc="5">
                <a:latin typeface="Courier New"/>
                <a:cs typeface="Courier New"/>
              </a:rPr>
              <a:t>compareTo(BigInteger</a:t>
            </a:r>
            <a:r>
              <a:rPr dirty="0" sz="1400" spc="85">
                <a:latin typeface="Courier New"/>
                <a:cs typeface="Courier New"/>
              </a:rPr>
              <a:t> </a:t>
            </a:r>
            <a:r>
              <a:rPr dirty="0" sz="1400" spc="-60">
                <a:latin typeface="Courier New"/>
                <a:cs typeface="Courier New"/>
              </a:rPr>
              <a:t>o)</a:t>
            </a:r>
            <a:r>
              <a:rPr dirty="0" sz="1400" spc="65">
                <a:latin typeface="Courier New"/>
                <a:cs typeface="Courier New"/>
              </a:rPr>
              <a:t> </a:t>
            </a:r>
            <a:r>
              <a:rPr dirty="0" sz="1400" spc="15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96900">
              <a:lnSpc>
                <a:spcPts val="1645"/>
              </a:lnSpc>
              <a:spcBef>
                <a:spcPts val="100"/>
              </a:spcBef>
            </a:pPr>
            <a:r>
              <a:rPr dirty="0" sz="1400" spc="25">
                <a:solidFill>
                  <a:srgbClr val="C0C0C0"/>
                </a:solidFill>
                <a:latin typeface="Courier New"/>
                <a:cs typeface="Courier New"/>
              </a:rPr>
              <a:t>//</a:t>
            </a:r>
            <a:r>
              <a:rPr dirty="0" sz="1400" spc="-11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solidFill>
                  <a:srgbClr val="C0C0C0"/>
                </a:solidFill>
                <a:latin typeface="Courier New"/>
                <a:cs typeface="Courier New"/>
              </a:rPr>
              <a:t>Implementation</a:t>
            </a:r>
            <a:r>
              <a:rPr dirty="0" sz="1400" spc="-114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dirty="0" sz="1400" spc="15">
                <a:solidFill>
                  <a:srgbClr val="C0C0C0"/>
                </a:solidFill>
                <a:latin typeface="Courier New"/>
                <a:cs typeface="Courier New"/>
              </a:rPr>
              <a:t>omitted</a:t>
            </a:r>
            <a:endParaRPr sz="1400">
              <a:latin typeface="Courier New"/>
              <a:cs typeface="Courier New"/>
            </a:endParaRPr>
          </a:p>
          <a:p>
            <a:pPr marL="370205">
              <a:lnSpc>
                <a:spcPts val="1645"/>
              </a:lnSpc>
            </a:pPr>
            <a:r>
              <a:rPr dirty="0" sz="1400" spc="15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68275">
              <a:lnSpc>
                <a:spcPct val="100000"/>
              </a:lnSpc>
              <a:spcBef>
                <a:spcPts val="465"/>
              </a:spcBef>
            </a:pPr>
            <a:r>
              <a:rPr dirty="0" sz="1400" spc="15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1152" y="3648448"/>
            <a:ext cx="3123565" cy="205104"/>
          </a:xfrm>
          <a:prstGeom prst="rect">
            <a:avLst/>
          </a:prstGeom>
          <a:solidFill>
            <a:srgbClr val="C0C0C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0"/>
              </a:lnSpc>
            </a:pPr>
            <a:r>
              <a:rPr dirty="0" sz="1400" b="1">
                <a:solidFill>
                  <a:srgbClr val="000080"/>
                </a:solidFill>
                <a:latin typeface="Courier New"/>
                <a:cs typeface="Courier New"/>
              </a:rPr>
              <a:t>implements</a:t>
            </a:r>
            <a:r>
              <a:rPr dirty="0" sz="1400" spc="-12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latin typeface="Courier New"/>
                <a:cs typeface="Courier New"/>
              </a:rPr>
              <a:t>Comparable&lt;String&gt;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677" y="3410186"/>
            <a:ext cx="4156710" cy="2155825"/>
          </a:xfrm>
          <a:prstGeom prst="rect">
            <a:avLst/>
          </a:prstGeom>
          <a:ln w="22457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168275">
              <a:lnSpc>
                <a:spcPts val="1639"/>
              </a:lnSpc>
              <a:spcBef>
                <a:spcPts val="120"/>
              </a:spcBef>
            </a:pPr>
            <a:r>
              <a:rPr dirty="0" sz="1400" spc="-25" b="1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dirty="0" sz="1400" spc="6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dirty="0" sz="1400" spc="7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400" spc="5">
                <a:latin typeface="Courier New"/>
                <a:cs typeface="Courier New"/>
              </a:rPr>
              <a:t>String</a:t>
            </a:r>
            <a:r>
              <a:rPr dirty="0" sz="1400" spc="-100">
                <a:latin typeface="Courier New"/>
                <a:cs typeface="Courier New"/>
              </a:rPr>
              <a:t> </a:t>
            </a:r>
            <a:r>
              <a:rPr dirty="0" sz="1400" spc="10" b="1">
                <a:solidFill>
                  <a:srgbClr val="000080"/>
                </a:solidFill>
                <a:latin typeface="Courier New"/>
                <a:cs typeface="Courier New"/>
              </a:rPr>
              <a:t>extends</a:t>
            </a:r>
            <a:r>
              <a:rPr dirty="0" sz="1400" spc="7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latin typeface="Courier New"/>
                <a:cs typeface="Courier New"/>
              </a:rPr>
              <a:t>Object</a:t>
            </a:r>
            <a:endParaRPr sz="1400">
              <a:latin typeface="Courier New"/>
              <a:cs typeface="Courier New"/>
            </a:endParaRPr>
          </a:p>
          <a:p>
            <a:pPr marL="3807460">
              <a:lnSpc>
                <a:spcPts val="1610"/>
              </a:lnSpc>
            </a:pPr>
            <a:r>
              <a:rPr dirty="0" sz="1400" spc="1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70840">
              <a:lnSpc>
                <a:spcPts val="1645"/>
              </a:lnSpc>
            </a:pPr>
            <a:r>
              <a:rPr dirty="0" sz="1400" spc="25">
                <a:solidFill>
                  <a:srgbClr val="C0C0C0"/>
                </a:solidFill>
                <a:latin typeface="Courier New"/>
                <a:cs typeface="Courier New"/>
              </a:rPr>
              <a:t>//</a:t>
            </a:r>
            <a:r>
              <a:rPr dirty="0" sz="1400" spc="-12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dirty="0" sz="1400" spc="30">
                <a:solidFill>
                  <a:srgbClr val="C0C0C0"/>
                </a:solidFill>
                <a:latin typeface="Courier New"/>
                <a:cs typeface="Courier New"/>
              </a:rPr>
              <a:t>class</a:t>
            </a:r>
            <a:r>
              <a:rPr dirty="0" sz="1400" spc="-12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dirty="0" sz="1400" spc="30">
                <a:solidFill>
                  <a:srgbClr val="C0C0C0"/>
                </a:solidFill>
                <a:latin typeface="Courier New"/>
                <a:cs typeface="Courier New"/>
              </a:rPr>
              <a:t>body</a:t>
            </a:r>
            <a:r>
              <a:rPr dirty="0" sz="1400" spc="-12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solidFill>
                  <a:srgbClr val="C0C0C0"/>
                </a:solidFill>
                <a:latin typeface="Courier New"/>
                <a:cs typeface="Courier New"/>
              </a:rPr>
              <a:t>omitted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urier New"/>
              <a:cs typeface="Courier New"/>
            </a:endParaRPr>
          </a:p>
          <a:p>
            <a:pPr marL="370205">
              <a:lnSpc>
                <a:spcPts val="1645"/>
              </a:lnSpc>
            </a:pPr>
            <a:r>
              <a:rPr dirty="0" sz="1400" spc="-20">
                <a:solidFill>
                  <a:srgbClr val="333333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370840">
              <a:lnSpc>
                <a:spcPts val="1610"/>
              </a:lnSpc>
            </a:pPr>
            <a:r>
              <a:rPr dirty="0" sz="1400" spc="5" b="1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dirty="0" sz="1400" spc="6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400" spc="-30" b="1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dirty="0" sz="1400" spc="5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400" spc="5">
                <a:latin typeface="Courier New"/>
                <a:cs typeface="Courier New"/>
              </a:rPr>
              <a:t>compareTo(String</a:t>
            </a:r>
            <a:r>
              <a:rPr dirty="0" sz="1400" spc="-125">
                <a:latin typeface="Courier New"/>
                <a:cs typeface="Courier New"/>
              </a:rPr>
              <a:t> </a:t>
            </a:r>
            <a:r>
              <a:rPr dirty="0" sz="1400" spc="25">
                <a:latin typeface="Courier New"/>
                <a:cs typeface="Courier New"/>
              </a:rPr>
              <a:t>o)</a:t>
            </a:r>
            <a:r>
              <a:rPr dirty="0" sz="1400" spc="50">
                <a:latin typeface="Courier New"/>
                <a:cs typeface="Courier New"/>
              </a:rPr>
              <a:t> </a:t>
            </a:r>
            <a:r>
              <a:rPr dirty="0" sz="1400" spc="1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94995">
              <a:lnSpc>
                <a:spcPts val="1610"/>
              </a:lnSpc>
            </a:pPr>
            <a:r>
              <a:rPr dirty="0" sz="1400" spc="-65">
                <a:solidFill>
                  <a:srgbClr val="C0C0C0"/>
                </a:solidFill>
                <a:latin typeface="Courier New"/>
                <a:cs typeface="Courier New"/>
              </a:rPr>
              <a:t>//</a:t>
            </a:r>
            <a:r>
              <a:rPr dirty="0" sz="1400" spc="5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C0C0C0"/>
                </a:solidFill>
                <a:latin typeface="Courier New"/>
                <a:cs typeface="Courier New"/>
              </a:rPr>
              <a:t>Implementation</a:t>
            </a:r>
            <a:r>
              <a:rPr dirty="0" sz="1400" spc="4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solidFill>
                  <a:srgbClr val="C0C0C0"/>
                </a:solidFill>
                <a:latin typeface="Courier New"/>
                <a:cs typeface="Courier New"/>
              </a:rPr>
              <a:t>omitted</a:t>
            </a:r>
            <a:endParaRPr sz="1400">
              <a:latin typeface="Courier New"/>
              <a:cs typeface="Courier New"/>
            </a:endParaRPr>
          </a:p>
          <a:p>
            <a:pPr marL="370205">
              <a:lnSpc>
                <a:spcPts val="1645"/>
              </a:lnSpc>
            </a:pPr>
            <a:r>
              <a:rPr dirty="0" sz="1400" spc="1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68275">
              <a:lnSpc>
                <a:spcPct val="100000"/>
              </a:lnSpc>
              <a:spcBef>
                <a:spcPts val="640"/>
              </a:spcBef>
            </a:pPr>
            <a:r>
              <a:rPr dirty="0" sz="1400" spc="1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7237" y="3671696"/>
            <a:ext cx="2898140" cy="20383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sz="1400" b="1">
                <a:solidFill>
                  <a:srgbClr val="000080"/>
                </a:solidFill>
                <a:latin typeface="Courier New"/>
                <a:cs typeface="Courier New"/>
              </a:rPr>
              <a:t>implements</a:t>
            </a:r>
            <a:r>
              <a:rPr dirty="0" sz="1400" spc="2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Comparable&lt;Date&gt;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1688" y="3433435"/>
            <a:ext cx="4471035" cy="2155190"/>
          </a:xfrm>
          <a:prstGeom prst="rect">
            <a:avLst/>
          </a:prstGeom>
          <a:ln w="2245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8275">
              <a:lnSpc>
                <a:spcPts val="1580"/>
              </a:lnSpc>
            </a:pPr>
            <a:r>
              <a:rPr dirty="0" sz="1400" spc="5" b="1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dirty="0" sz="1400" spc="-10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dirty="0" sz="1400" spc="7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400" spc="-15">
                <a:latin typeface="Courier New"/>
                <a:cs typeface="Courier New"/>
              </a:rPr>
              <a:t>Date</a:t>
            </a:r>
            <a:r>
              <a:rPr dirty="0" sz="1400" spc="70">
                <a:latin typeface="Courier New"/>
                <a:cs typeface="Courier New"/>
              </a:rPr>
              <a:t> </a:t>
            </a:r>
            <a:r>
              <a:rPr dirty="0" sz="1400" spc="10" b="1">
                <a:solidFill>
                  <a:srgbClr val="000080"/>
                </a:solidFill>
                <a:latin typeface="Courier New"/>
                <a:cs typeface="Courier New"/>
              </a:rPr>
              <a:t>extends</a:t>
            </a:r>
            <a:r>
              <a:rPr dirty="0" sz="1400" spc="-10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400" spc="5">
                <a:latin typeface="Courier New"/>
                <a:cs typeface="Courier New"/>
              </a:rPr>
              <a:t>Object</a:t>
            </a:r>
            <a:endParaRPr sz="1400">
              <a:latin typeface="Courier New"/>
              <a:cs typeface="Courier New"/>
            </a:endParaRPr>
          </a:p>
          <a:p>
            <a:pPr marL="3605529">
              <a:lnSpc>
                <a:spcPts val="1610"/>
              </a:lnSpc>
            </a:pPr>
            <a:r>
              <a:rPr dirty="0" sz="1400" spc="1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70205">
              <a:lnSpc>
                <a:spcPts val="1645"/>
              </a:lnSpc>
            </a:pPr>
            <a:r>
              <a:rPr dirty="0" sz="1400" spc="25">
                <a:solidFill>
                  <a:srgbClr val="C0C0C0"/>
                </a:solidFill>
                <a:latin typeface="Courier New"/>
                <a:cs typeface="Courier New"/>
              </a:rPr>
              <a:t>//</a:t>
            </a:r>
            <a:r>
              <a:rPr dirty="0" sz="1400" spc="55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C0C0C0"/>
                </a:solidFill>
                <a:latin typeface="Courier New"/>
                <a:cs typeface="Courier New"/>
              </a:rPr>
              <a:t>class</a:t>
            </a:r>
            <a:r>
              <a:rPr dirty="0" sz="1400" spc="-12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dirty="0" sz="1400" spc="30">
                <a:solidFill>
                  <a:srgbClr val="C0C0C0"/>
                </a:solidFill>
                <a:latin typeface="Courier New"/>
                <a:cs typeface="Courier New"/>
              </a:rPr>
              <a:t>body</a:t>
            </a:r>
            <a:r>
              <a:rPr dirty="0" sz="1400" spc="-12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solidFill>
                  <a:srgbClr val="C0C0C0"/>
                </a:solidFill>
                <a:latin typeface="Courier New"/>
                <a:cs typeface="Courier New"/>
              </a:rPr>
              <a:t>omitted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urier New"/>
              <a:cs typeface="Courier New"/>
            </a:endParaRPr>
          </a:p>
          <a:p>
            <a:pPr marL="370205">
              <a:lnSpc>
                <a:spcPts val="1645"/>
              </a:lnSpc>
            </a:pPr>
            <a:r>
              <a:rPr dirty="0" sz="1400" spc="15">
                <a:solidFill>
                  <a:srgbClr val="333333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370205">
              <a:lnSpc>
                <a:spcPts val="1645"/>
              </a:lnSpc>
            </a:pPr>
            <a:r>
              <a:rPr dirty="0" sz="1400" spc="5" b="1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dirty="0" sz="1400" spc="7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400" spc="-30" b="1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dirty="0" sz="1400" spc="5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compareTo(Date</a:t>
            </a:r>
            <a:r>
              <a:rPr dirty="0" sz="1400" spc="50">
                <a:latin typeface="Courier New"/>
                <a:cs typeface="Courier New"/>
              </a:rPr>
              <a:t> </a:t>
            </a:r>
            <a:r>
              <a:rPr dirty="0" sz="1400" spc="25">
                <a:latin typeface="Courier New"/>
                <a:cs typeface="Courier New"/>
              </a:rPr>
              <a:t>o)</a:t>
            </a:r>
            <a:r>
              <a:rPr dirty="0" sz="1400" spc="-125">
                <a:latin typeface="Courier New"/>
                <a:cs typeface="Courier New"/>
              </a:rPr>
              <a:t> </a:t>
            </a:r>
            <a:r>
              <a:rPr dirty="0" sz="1400" spc="1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94995">
              <a:lnSpc>
                <a:spcPts val="1645"/>
              </a:lnSpc>
              <a:spcBef>
                <a:spcPts val="100"/>
              </a:spcBef>
            </a:pPr>
            <a:r>
              <a:rPr dirty="0" sz="1400" spc="25">
                <a:solidFill>
                  <a:srgbClr val="C0C0C0"/>
                </a:solidFill>
                <a:latin typeface="Courier New"/>
                <a:cs typeface="Courier New"/>
              </a:rPr>
              <a:t>//</a:t>
            </a:r>
            <a:r>
              <a:rPr dirty="0" sz="1400" spc="-12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solidFill>
                  <a:srgbClr val="C0C0C0"/>
                </a:solidFill>
                <a:latin typeface="Courier New"/>
                <a:cs typeface="Courier New"/>
              </a:rPr>
              <a:t>Implementation</a:t>
            </a:r>
            <a:r>
              <a:rPr dirty="0" sz="1400" spc="-12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dirty="0" sz="1400" spc="10">
                <a:solidFill>
                  <a:srgbClr val="C0C0C0"/>
                </a:solidFill>
                <a:latin typeface="Courier New"/>
                <a:cs typeface="Courier New"/>
              </a:rPr>
              <a:t>omitted</a:t>
            </a:r>
            <a:endParaRPr sz="1400">
              <a:latin typeface="Courier New"/>
              <a:cs typeface="Courier New"/>
            </a:endParaRPr>
          </a:p>
          <a:p>
            <a:pPr marL="370205">
              <a:lnSpc>
                <a:spcPts val="1645"/>
              </a:lnSpc>
            </a:pPr>
            <a:r>
              <a:rPr dirty="0" sz="1400" spc="1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68275">
              <a:lnSpc>
                <a:spcPct val="100000"/>
              </a:lnSpc>
              <a:spcBef>
                <a:spcPts val="459"/>
              </a:spcBef>
            </a:pPr>
            <a:r>
              <a:rPr dirty="0" sz="1400" spc="1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E</a:t>
            </a:r>
            <a:r>
              <a:rPr dirty="0" spc="-70"/>
              <a:t>x</a:t>
            </a:r>
            <a:r>
              <a:rPr dirty="0" spc="-5"/>
              <a:t>am</a:t>
            </a:r>
            <a:r>
              <a:rPr dirty="0"/>
              <a:t>p</a:t>
            </a:r>
            <a:r>
              <a:rPr dirty="0" spc="-5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959611"/>
            <a:ext cx="7870825" cy="2235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17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System.out.println(</a:t>
            </a:r>
            <a:r>
              <a:rPr dirty="0" sz="2400" spc="-10" b="1">
                <a:latin typeface="Calibri"/>
                <a:cs typeface="Calibri"/>
              </a:rPr>
              <a:t>new </a:t>
            </a:r>
            <a:r>
              <a:rPr dirty="0" sz="2400" spc="-20">
                <a:latin typeface="Calibri"/>
                <a:cs typeface="Calibri"/>
              </a:rPr>
              <a:t>Integer(</a:t>
            </a:r>
            <a:r>
              <a:rPr dirty="0" sz="2400" spc="-20" b="1">
                <a:latin typeface="Calibri"/>
                <a:cs typeface="Calibri"/>
              </a:rPr>
              <a:t>3</a:t>
            </a:r>
            <a:r>
              <a:rPr dirty="0" sz="2400" spc="-20">
                <a:latin typeface="Calibri"/>
                <a:cs typeface="Calibri"/>
              </a:rPr>
              <a:t>).compareTo(</a:t>
            </a:r>
            <a:r>
              <a:rPr dirty="0" sz="2400" spc="-20" b="1">
                <a:latin typeface="Calibri"/>
                <a:cs typeface="Calibri"/>
              </a:rPr>
              <a:t>new </a:t>
            </a:r>
            <a:r>
              <a:rPr dirty="0" sz="2400" spc="-10">
                <a:latin typeface="Calibri"/>
                <a:cs typeface="Calibri"/>
              </a:rPr>
              <a:t>Integer(</a:t>
            </a:r>
            <a:r>
              <a:rPr dirty="0" sz="2400" spc="-10" b="1">
                <a:latin typeface="Calibri"/>
                <a:cs typeface="Calibri"/>
              </a:rPr>
              <a:t>5</a:t>
            </a:r>
            <a:r>
              <a:rPr dirty="0" sz="2400" spc="-10">
                <a:latin typeface="Calibri"/>
                <a:cs typeface="Calibri"/>
              </a:rPr>
              <a:t>)));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System.out.println(</a:t>
            </a:r>
            <a:r>
              <a:rPr dirty="0" sz="2400" spc="-15" b="1">
                <a:latin typeface="Calibri"/>
                <a:cs typeface="Calibri"/>
              </a:rPr>
              <a:t>"ABC"</a:t>
            </a:r>
            <a:r>
              <a:rPr dirty="0" sz="2400" spc="-15">
                <a:latin typeface="Calibri"/>
                <a:cs typeface="Calibri"/>
              </a:rPr>
              <a:t>.compareTo(</a:t>
            </a:r>
            <a:r>
              <a:rPr dirty="0" sz="2400" spc="-15" b="1">
                <a:latin typeface="Calibri"/>
                <a:cs typeface="Calibri"/>
              </a:rPr>
              <a:t>"ABE"</a:t>
            </a:r>
            <a:r>
              <a:rPr dirty="0" sz="2400" spc="-15">
                <a:latin typeface="Calibri"/>
                <a:cs typeface="Calibri"/>
              </a:rPr>
              <a:t>));</a:t>
            </a:r>
            <a:endParaRPr sz="2400">
              <a:latin typeface="Calibri"/>
              <a:cs typeface="Calibri"/>
            </a:endParaRPr>
          </a:p>
          <a:p>
            <a:pPr algn="just" marL="12700" marR="1437005">
              <a:lnSpc>
                <a:spcPct val="119600"/>
              </a:lnSpc>
              <a:spcBef>
                <a:spcPts val="55"/>
              </a:spcBef>
            </a:pPr>
            <a:r>
              <a:rPr dirty="0" sz="2400" spc="-15">
                <a:latin typeface="Calibri"/>
                <a:cs typeface="Calibri"/>
              </a:rPr>
              <a:t>java.util.Date date1 </a:t>
            </a:r>
            <a:r>
              <a:rPr dirty="0" sz="2400">
                <a:latin typeface="Calibri"/>
                <a:cs typeface="Calibri"/>
              </a:rPr>
              <a:t>= </a:t>
            </a:r>
            <a:r>
              <a:rPr dirty="0" sz="2400" spc="-5" b="1">
                <a:latin typeface="Calibri"/>
                <a:cs typeface="Calibri"/>
              </a:rPr>
              <a:t>new </a:t>
            </a:r>
            <a:r>
              <a:rPr dirty="0" sz="2400" spc="-10">
                <a:latin typeface="Calibri"/>
                <a:cs typeface="Calibri"/>
              </a:rPr>
              <a:t>java.util.Date(</a:t>
            </a:r>
            <a:r>
              <a:rPr dirty="0" sz="2400" spc="-10" b="1">
                <a:latin typeface="Calibri"/>
                <a:cs typeface="Calibri"/>
              </a:rPr>
              <a:t>2013</a:t>
            </a:r>
            <a:r>
              <a:rPr dirty="0" sz="2400" spc="-10">
                <a:latin typeface="Calibri"/>
                <a:cs typeface="Calibri"/>
              </a:rPr>
              <a:t>, </a:t>
            </a:r>
            <a:r>
              <a:rPr dirty="0" sz="2400" spc="-5" b="1">
                <a:latin typeface="Calibri"/>
                <a:cs typeface="Calibri"/>
              </a:rPr>
              <a:t>1</a:t>
            </a:r>
            <a:r>
              <a:rPr dirty="0" sz="2400" spc="-5">
                <a:latin typeface="Calibri"/>
                <a:cs typeface="Calibri"/>
              </a:rPr>
              <a:t>, </a:t>
            </a:r>
            <a:r>
              <a:rPr dirty="0" sz="2400" spc="-5" b="1">
                <a:latin typeface="Calibri"/>
                <a:cs typeface="Calibri"/>
              </a:rPr>
              <a:t>1</a:t>
            </a:r>
            <a:r>
              <a:rPr dirty="0" sz="2400" spc="-5">
                <a:latin typeface="Calibri"/>
                <a:cs typeface="Calibri"/>
              </a:rPr>
              <a:t>);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java.util.Date date2 </a:t>
            </a:r>
            <a:r>
              <a:rPr dirty="0" sz="2400">
                <a:latin typeface="Calibri"/>
                <a:cs typeface="Calibri"/>
              </a:rPr>
              <a:t>= </a:t>
            </a:r>
            <a:r>
              <a:rPr dirty="0" sz="2400" spc="-5" b="1">
                <a:latin typeface="Calibri"/>
                <a:cs typeface="Calibri"/>
              </a:rPr>
              <a:t>new </a:t>
            </a:r>
            <a:r>
              <a:rPr dirty="0" sz="2400" spc="-10">
                <a:latin typeface="Calibri"/>
                <a:cs typeface="Calibri"/>
              </a:rPr>
              <a:t>java.util.Date(</a:t>
            </a:r>
            <a:r>
              <a:rPr dirty="0" sz="2400" spc="-10" b="1">
                <a:latin typeface="Calibri"/>
                <a:cs typeface="Calibri"/>
              </a:rPr>
              <a:t>2012</a:t>
            </a:r>
            <a:r>
              <a:rPr dirty="0" sz="2400" spc="-10">
                <a:latin typeface="Calibri"/>
                <a:cs typeface="Calibri"/>
              </a:rPr>
              <a:t>, </a:t>
            </a:r>
            <a:r>
              <a:rPr dirty="0" sz="2400" spc="-5" b="1">
                <a:latin typeface="Calibri"/>
                <a:cs typeface="Calibri"/>
              </a:rPr>
              <a:t>1</a:t>
            </a:r>
            <a:r>
              <a:rPr dirty="0" sz="2400" spc="-5">
                <a:latin typeface="Calibri"/>
                <a:cs typeface="Calibri"/>
              </a:rPr>
              <a:t>, </a:t>
            </a:r>
            <a:r>
              <a:rPr dirty="0" sz="2400" spc="-5" b="1">
                <a:latin typeface="Calibri"/>
                <a:cs typeface="Calibri"/>
              </a:rPr>
              <a:t>1</a:t>
            </a:r>
            <a:r>
              <a:rPr dirty="0" sz="2400" spc="-5">
                <a:latin typeface="Calibri"/>
                <a:cs typeface="Calibri"/>
              </a:rPr>
              <a:t>);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System.out.println(date1.compareTo(date2));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80" y="0"/>
            <a:ext cx="4351020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</a:t>
            </a:r>
            <a:r>
              <a:rPr dirty="0" spc="-5"/>
              <a:t>e</a:t>
            </a:r>
            <a:r>
              <a:rPr dirty="0"/>
              <a:t>n</a:t>
            </a:r>
            <a:r>
              <a:rPr dirty="0" spc="-5"/>
              <a:t>eri</a:t>
            </a:r>
            <a:r>
              <a:rPr dirty="0"/>
              <a:t>c </a:t>
            </a:r>
            <a:r>
              <a:rPr dirty="0" b="0">
                <a:latin typeface="Courier New"/>
                <a:cs typeface="Courier New"/>
              </a:rPr>
              <a:t>sort</a:t>
            </a:r>
            <a:r>
              <a:rPr dirty="0" spc="-1380" b="0">
                <a:latin typeface="Courier New"/>
                <a:cs typeface="Courier New"/>
              </a:rPr>
              <a:t> </a:t>
            </a:r>
            <a:r>
              <a:rPr dirty="0" spc="-5"/>
              <a:t>M</a:t>
            </a:r>
            <a:r>
              <a:rPr dirty="0" spc="-20"/>
              <a:t>e</a:t>
            </a:r>
            <a:r>
              <a:rPr dirty="0" spc="-5"/>
              <a:t>t</a:t>
            </a:r>
            <a:r>
              <a:rPr dirty="0"/>
              <a:t>h</a:t>
            </a:r>
            <a:r>
              <a:rPr dirty="0" spc="-5"/>
              <a:t>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772" y="605027"/>
            <a:ext cx="8077200" cy="77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6060" indent="-213360">
              <a:lnSpc>
                <a:spcPts val="2965"/>
              </a:lnSpc>
              <a:spcBef>
                <a:spcPts val="100"/>
              </a:spcBef>
              <a:buFont typeface="Wingdings"/>
              <a:buChar char="■"/>
              <a:tabLst>
                <a:tab pos="226060" algn="l"/>
              </a:tabLst>
            </a:pPr>
            <a:r>
              <a:rPr dirty="0" sz="2600" spc="5">
                <a:latin typeface="Times New Roman"/>
                <a:cs typeface="Times New Roman"/>
              </a:rPr>
              <a:t>Let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n </a:t>
            </a:r>
            <a:r>
              <a:rPr dirty="0" sz="2600" spc="5">
                <a:latin typeface="Times New Roman"/>
                <a:cs typeface="Times New Roman"/>
              </a:rPr>
              <a:t>be </a:t>
            </a:r>
            <a:r>
              <a:rPr dirty="0" sz="2600">
                <a:latin typeface="Times New Roman"/>
                <a:cs typeface="Times New Roman"/>
              </a:rPr>
              <a:t>an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Integer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object, </a:t>
            </a:r>
            <a:r>
              <a:rPr dirty="0" sz="2600" b="1">
                <a:latin typeface="Times New Roman"/>
                <a:cs typeface="Times New Roman"/>
              </a:rPr>
              <a:t>s </a:t>
            </a:r>
            <a:r>
              <a:rPr dirty="0" sz="2600" spc="5">
                <a:latin typeface="Times New Roman"/>
                <a:cs typeface="Times New Roman"/>
              </a:rPr>
              <a:t>be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String</a:t>
            </a:r>
            <a:r>
              <a:rPr dirty="0" sz="2600" spc="10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object, </a:t>
            </a:r>
            <a:r>
              <a:rPr dirty="0" sz="2600" spc="5">
                <a:latin typeface="Times New Roman"/>
                <a:cs typeface="Times New Roman"/>
              </a:rPr>
              <a:t>and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d </a:t>
            </a:r>
            <a:r>
              <a:rPr dirty="0" sz="2600" spc="5">
                <a:latin typeface="Times New Roman"/>
                <a:cs typeface="Times New Roman"/>
              </a:rPr>
              <a:t>be </a:t>
            </a:r>
            <a:r>
              <a:rPr dirty="0" sz="2600" spc="-101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  <a:p>
            <a:pPr marL="225425">
              <a:lnSpc>
                <a:spcPts val="2965"/>
              </a:lnSpc>
            </a:pPr>
            <a:r>
              <a:rPr dirty="0" sz="2600" spc="5" b="1">
                <a:latin typeface="Times New Roman"/>
                <a:cs typeface="Times New Roman"/>
              </a:rPr>
              <a:t>Date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object.</a:t>
            </a:r>
            <a:r>
              <a:rPr dirty="0" sz="2600" spc="-1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All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5">
                <a:latin typeface="Times New Roman"/>
                <a:cs typeface="Times New Roman"/>
              </a:rPr>
              <a:t> following expressions</a:t>
            </a:r>
            <a:r>
              <a:rPr dirty="0" sz="2600">
                <a:latin typeface="Times New Roman"/>
                <a:cs typeface="Times New Roman"/>
              </a:rPr>
              <a:t> are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true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4886" y="1914009"/>
            <a:ext cx="2782570" cy="647700"/>
          </a:xfrm>
          <a:prstGeom prst="rect">
            <a:avLst/>
          </a:prstGeom>
          <a:ln w="19737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 marL="146050" marR="847090">
              <a:lnSpc>
                <a:spcPts val="1440"/>
              </a:lnSpc>
              <a:spcBef>
                <a:spcPts val="45"/>
              </a:spcBef>
            </a:pPr>
            <a:r>
              <a:rPr dirty="0" sz="1250" spc="5">
                <a:latin typeface="Courier New"/>
                <a:cs typeface="Courier New"/>
              </a:rPr>
              <a:t>s</a:t>
            </a:r>
            <a:r>
              <a:rPr dirty="0" sz="1250" spc="-155">
                <a:latin typeface="Courier New"/>
                <a:cs typeface="Courier New"/>
              </a:rPr>
              <a:t> </a:t>
            </a:r>
            <a:r>
              <a:rPr dirty="0" sz="1250" spc="-15" b="1">
                <a:solidFill>
                  <a:srgbClr val="000080"/>
                </a:solidFill>
                <a:latin typeface="Courier New"/>
                <a:cs typeface="Courier New"/>
              </a:rPr>
              <a:t>instanceof</a:t>
            </a:r>
            <a:r>
              <a:rPr dirty="0" sz="1250" spc="1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250" spc="-10">
                <a:latin typeface="Courier New"/>
                <a:cs typeface="Courier New"/>
              </a:rPr>
              <a:t>String </a:t>
            </a:r>
            <a:r>
              <a:rPr dirty="0" sz="1250" spc="-735">
                <a:latin typeface="Courier New"/>
                <a:cs typeface="Courier New"/>
              </a:rPr>
              <a:t> </a:t>
            </a:r>
            <a:r>
              <a:rPr dirty="0" sz="1250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s</a:t>
            </a:r>
            <a:r>
              <a:rPr dirty="0" sz="1250" spc="-155">
                <a:latin typeface="Courier New"/>
                <a:cs typeface="Courier New"/>
              </a:rPr>
              <a:t> </a:t>
            </a:r>
            <a:r>
              <a:rPr dirty="0" sz="1250" spc="-15" b="1">
                <a:solidFill>
                  <a:srgbClr val="000080"/>
                </a:solidFill>
                <a:latin typeface="Courier New"/>
                <a:cs typeface="Courier New"/>
              </a:rPr>
              <a:t>instanceof</a:t>
            </a:r>
            <a:r>
              <a:rPr dirty="0" sz="1250" spc="1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250" spc="-10">
                <a:latin typeface="Courier New"/>
                <a:cs typeface="Courier New"/>
              </a:rPr>
              <a:t>Object</a:t>
            </a:r>
            <a:endParaRPr sz="1250">
              <a:latin typeface="Courier New"/>
              <a:cs typeface="Courier New"/>
            </a:endParaRPr>
          </a:p>
          <a:p>
            <a:pPr marL="146050">
              <a:lnSpc>
                <a:spcPts val="1390"/>
              </a:lnSpc>
            </a:pPr>
            <a:r>
              <a:rPr dirty="0" sz="1250" spc="5">
                <a:latin typeface="Courier New"/>
                <a:cs typeface="Courier New"/>
              </a:rPr>
              <a:t>s</a:t>
            </a:r>
            <a:r>
              <a:rPr dirty="0" sz="1250" spc="-145">
                <a:latin typeface="Courier New"/>
                <a:cs typeface="Courier New"/>
              </a:rPr>
              <a:t> </a:t>
            </a:r>
            <a:r>
              <a:rPr dirty="0" sz="1250" spc="-15" b="1">
                <a:solidFill>
                  <a:srgbClr val="000080"/>
                </a:solidFill>
                <a:latin typeface="Courier New"/>
                <a:cs typeface="Courier New"/>
              </a:rPr>
              <a:t>instanceof</a:t>
            </a:r>
            <a:r>
              <a:rPr dirty="0" sz="1250" spc="2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250" spc="-15">
                <a:latin typeface="Courier New"/>
                <a:cs typeface="Courier New"/>
              </a:rPr>
              <a:t>Comparable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3643" y="1914009"/>
            <a:ext cx="2802255" cy="647700"/>
          </a:xfrm>
          <a:prstGeom prst="rect">
            <a:avLst/>
          </a:prstGeom>
          <a:ln w="19737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 marL="147320" marR="126364">
              <a:lnSpc>
                <a:spcPts val="1440"/>
              </a:lnSpc>
              <a:spcBef>
                <a:spcPts val="45"/>
              </a:spcBef>
            </a:pPr>
            <a:r>
              <a:rPr dirty="0" sz="1250" spc="5">
                <a:latin typeface="Courier New"/>
                <a:cs typeface="Courier New"/>
              </a:rPr>
              <a:t>d</a:t>
            </a:r>
            <a:r>
              <a:rPr dirty="0" sz="1250" spc="-140">
                <a:latin typeface="Courier New"/>
                <a:cs typeface="Courier New"/>
              </a:rPr>
              <a:t> </a:t>
            </a:r>
            <a:r>
              <a:rPr dirty="0" sz="1250" spc="-15" b="1">
                <a:solidFill>
                  <a:srgbClr val="000080"/>
                </a:solidFill>
                <a:latin typeface="Courier New"/>
                <a:cs typeface="Courier New"/>
              </a:rPr>
              <a:t>instanceof</a:t>
            </a:r>
            <a:r>
              <a:rPr dirty="0" sz="1250" spc="4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250" spc="-20">
                <a:latin typeface="Courier New"/>
                <a:cs typeface="Courier New"/>
              </a:rPr>
              <a:t>java.util.Date </a:t>
            </a:r>
            <a:r>
              <a:rPr dirty="0" sz="1250" spc="-735">
                <a:latin typeface="Courier New"/>
                <a:cs typeface="Courier New"/>
              </a:rPr>
              <a:t> </a:t>
            </a:r>
            <a:r>
              <a:rPr dirty="0" sz="1250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d</a:t>
            </a:r>
            <a:r>
              <a:rPr dirty="0" sz="1250" spc="-135">
                <a:latin typeface="Courier New"/>
                <a:cs typeface="Courier New"/>
              </a:rPr>
              <a:t> </a:t>
            </a:r>
            <a:r>
              <a:rPr dirty="0" sz="1250" spc="-15" b="1">
                <a:solidFill>
                  <a:srgbClr val="000080"/>
                </a:solidFill>
                <a:latin typeface="Courier New"/>
                <a:cs typeface="Courier New"/>
              </a:rPr>
              <a:t>instanceof</a:t>
            </a:r>
            <a:r>
              <a:rPr dirty="0" sz="1250" spc="5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250" spc="-10">
                <a:latin typeface="Courier New"/>
                <a:cs typeface="Courier New"/>
              </a:rPr>
              <a:t>Object</a:t>
            </a:r>
            <a:endParaRPr sz="1250">
              <a:latin typeface="Courier New"/>
              <a:cs typeface="Courier New"/>
            </a:endParaRPr>
          </a:p>
          <a:p>
            <a:pPr marL="147320">
              <a:lnSpc>
                <a:spcPts val="1390"/>
              </a:lnSpc>
            </a:pPr>
            <a:r>
              <a:rPr dirty="0" sz="1250" spc="5">
                <a:latin typeface="Courier New"/>
                <a:cs typeface="Courier New"/>
              </a:rPr>
              <a:t>d</a:t>
            </a:r>
            <a:r>
              <a:rPr dirty="0" sz="1250" spc="-150">
                <a:latin typeface="Courier New"/>
                <a:cs typeface="Courier New"/>
              </a:rPr>
              <a:t> </a:t>
            </a:r>
            <a:r>
              <a:rPr dirty="0" sz="1250" spc="-15" b="1">
                <a:solidFill>
                  <a:srgbClr val="000080"/>
                </a:solidFill>
                <a:latin typeface="Courier New"/>
                <a:cs typeface="Courier New"/>
              </a:rPr>
              <a:t>instanceof</a:t>
            </a:r>
            <a:r>
              <a:rPr dirty="0" sz="1250" spc="2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250" spc="-15">
                <a:latin typeface="Courier New"/>
                <a:cs typeface="Courier New"/>
              </a:rPr>
              <a:t>Comparable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566" y="1914009"/>
            <a:ext cx="2782570" cy="647700"/>
          </a:xfrm>
          <a:prstGeom prst="rect">
            <a:avLst/>
          </a:prstGeom>
          <a:ln w="19737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 marL="146685" marR="748665">
              <a:lnSpc>
                <a:spcPts val="1440"/>
              </a:lnSpc>
              <a:spcBef>
                <a:spcPts val="45"/>
              </a:spcBef>
            </a:pPr>
            <a:r>
              <a:rPr dirty="0" sz="1250" spc="5">
                <a:latin typeface="Courier New"/>
                <a:cs typeface="Courier New"/>
              </a:rPr>
              <a:t>n</a:t>
            </a:r>
            <a:r>
              <a:rPr dirty="0" sz="1250" spc="-155">
                <a:latin typeface="Courier New"/>
                <a:cs typeface="Courier New"/>
              </a:rPr>
              <a:t> </a:t>
            </a:r>
            <a:r>
              <a:rPr dirty="0" sz="1250" spc="-15" b="1">
                <a:solidFill>
                  <a:srgbClr val="000080"/>
                </a:solidFill>
                <a:latin typeface="Courier New"/>
                <a:cs typeface="Courier New"/>
              </a:rPr>
              <a:t>instanceof</a:t>
            </a:r>
            <a:r>
              <a:rPr dirty="0" sz="1250" spc="1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250" spc="-5">
                <a:latin typeface="Courier New"/>
                <a:cs typeface="Courier New"/>
              </a:rPr>
              <a:t>Integer </a:t>
            </a:r>
            <a:r>
              <a:rPr dirty="0" sz="1250" spc="-735">
                <a:latin typeface="Courier New"/>
                <a:cs typeface="Courier New"/>
              </a:rPr>
              <a:t> </a:t>
            </a:r>
            <a:r>
              <a:rPr dirty="0" sz="1250">
                <a:latin typeface="Courier New"/>
                <a:cs typeface="Courier New"/>
              </a:rPr>
              <a:t> </a:t>
            </a:r>
            <a:r>
              <a:rPr dirty="0" sz="1250" spc="5">
                <a:latin typeface="Courier New"/>
                <a:cs typeface="Courier New"/>
              </a:rPr>
              <a:t>n</a:t>
            </a:r>
            <a:r>
              <a:rPr dirty="0" sz="1250" spc="-145">
                <a:latin typeface="Courier New"/>
                <a:cs typeface="Courier New"/>
              </a:rPr>
              <a:t> </a:t>
            </a:r>
            <a:r>
              <a:rPr dirty="0" sz="1250" spc="-15" b="1">
                <a:solidFill>
                  <a:srgbClr val="000080"/>
                </a:solidFill>
                <a:latin typeface="Courier New"/>
                <a:cs typeface="Courier New"/>
              </a:rPr>
              <a:t>instanceof</a:t>
            </a:r>
            <a:r>
              <a:rPr dirty="0" sz="1250" spc="3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250" spc="-10">
                <a:latin typeface="Courier New"/>
                <a:cs typeface="Courier New"/>
              </a:rPr>
              <a:t>Object</a:t>
            </a:r>
            <a:endParaRPr sz="1250">
              <a:latin typeface="Courier New"/>
              <a:cs typeface="Courier New"/>
            </a:endParaRPr>
          </a:p>
          <a:p>
            <a:pPr marL="146685">
              <a:lnSpc>
                <a:spcPts val="1390"/>
              </a:lnSpc>
            </a:pPr>
            <a:r>
              <a:rPr dirty="0" sz="1250" spc="5">
                <a:latin typeface="Courier New"/>
                <a:cs typeface="Courier New"/>
              </a:rPr>
              <a:t>n</a:t>
            </a:r>
            <a:r>
              <a:rPr dirty="0" sz="1250" spc="-145">
                <a:latin typeface="Courier New"/>
                <a:cs typeface="Courier New"/>
              </a:rPr>
              <a:t> </a:t>
            </a:r>
            <a:r>
              <a:rPr dirty="0" sz="1250" spc="-15" b="1">
                <a:solidFill>
                  <a:srgbClr val="000080"/>
                </a:solidFill>
                <a:latin typeface="Courier New"/>
                <a:cs typeface="Courier New"/>
              </a:rPr>
              <a:t>instanceof</a:t>
            </a:r>
            <a:r>
              <a:rPr dirty="0" sz="1250" spc="2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250" spc="-15">
                <a:latin typeface="Courier New"/>
                <a:cs typeface="Courier New"/>
              </a:rPr>
              <a:t>Comparable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759" y="2901188"/>
            <a:ext cx="854202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buClr>
                <a:srgbClr val="44546A"/>
              </a:buClr>
              <a:buSzPct val="76666"/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 spc="-20" b="1">
                <a:latin typeface="Calibri"/>
                <a:cs typeface="Calibri"/>
              </a:rPr>
              <a:t>java.util.Arrays.sort(array)</a:t>
            </a:r>
            <a:r>
              <a:rPr dirty="0" sz="3000" spc="5" b="1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method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requires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that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elements in an array are instances of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Comparable&lt;E&gt;.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2651" y="5410200"/>
            <a:ext cx="2898775" cy="3810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32384" rIns="0" bIns="0" rtlCol="0" vert="horz">
            <a:spAutoFit/>
          </a:bodyPr>
          <a:lstStyle/>
          <a:p>
            <a:pPr marL="230504">
              <a:lnSpc>
                <a:spcPct val="100000"/>
              </a:lnSpc>
              <a:spcBef>
                <a:spcPts val="254"/>
              </a:spcBef>
            </a:pPr>
            <a:r>
              <a:rPr dirty="0" sz="2000" spc="-5">
                <a:latin typeface="Times New Roman"/>
                <a:cs typeface="Times New Roman"/>
              </a:rPr>
              <a:t>SortComparableObjects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650" y="96140"/>
            <a:ext cx="7772400" cy="46064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00" y="4794399"/>
            <a:ext cx="7023100" cy="660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79" y="0"/>
            <a:ext cx="8106409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Defining Classes</a:t>
            </a:r>
            <a:r>
              <a:rPr dirty="0" spc="-15"/>
              <a:t> </a:t>
            </a:r>
            <a:r>
              <a:rPr dirty="0" spc="-20"/>
              <a:t>to</a:t>
            </a:r>
            <a:r>
              <a:rPr dirty="0" spc="-15"/>
              <a:t> </a:t>
            </a:r>
            <a:r>
              <a:rPr dirty="0" spc="-10"/>
              <a:t>Implement </a:t>
            </a:r>
            <a:r>
              <a:rPr dirty="0" spc="-15"/>
              <a:t>Comparable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86" y="1074947"/>
            <a:ext cx="8803479" cy="27026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70163" y="5334000"/>
            <a:ext cx="2530475" cy="3810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32384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254"/>
              </a:spcBef>
            </a:pPr>
            <a:r>
              <a:rPr dirty="0" sz="2000" spc="-5">
                <a:latin typeface="Times New Roman"/>
                <a:cs typeface="Times New Roman"/>
              </a:rPr>
              <a:t>ComparableRectangle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280026" y="5334000"/>
            <a:ext cx="2149475" cy="3810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32384" rIns="0" bIns="0" rtlCol="0" vert="horz">
            <a:spAutoFit/>
          </a:bodyPr>
          <a:lstStyle/>
          <a:p>
            <a:pPr marL="306705">
              <a:lnSpc>
                <a:spcPct val="100000"/>
              </a:lnSpc>
              <a:spcBef>
                <a:spcPts val="254"/>
              </a:spcBef>
            </a:pPr>
            <a:r>
              <a:rPr dirty="0" sz="2000" spc="-5">
                <a:latin typeface="Times New Roman"/>
                <a:cs typeface="Times New Roman"/>
              </a:rPr>
              <a:t>SortRectangles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13102" y="6019771"/>
            <a:ext cx="15875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 sz="110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fld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923" y="0"/>
            <a:ext cx="60483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Methods</a:t>
            </a:r>
            <a:r>
              <a:rPr dirty="0" sz="3600" spc="-20"/>
              <a:t> </a:t>
            </a:r>
            <a:r>
              <a:rPr dirty="0" sz="3600"/>
              <a:t>and</a:t>
            </a:r>
            <a:r>
              <a:rPr dirty="0" sz="3600" spc="-10"/>
              <a:t> </a:t>
            </a:r>
            <a:r>
              <a:rPr dirty="0" sz="3600" spc="-20"/>
              <a:t>data</a:t>
            </a:r>
            <a:r>
              <a:rPr dirty="0" sz="3600" spc="-10"/>
              <a:t> </a:t>
            </a:r>
            <a:r>
              <a:rPr dirty="0" sz="3600" spc="-5"/>
              <a:t>fields</a:t>
            </a:r>
            <a:r>
              <a:rPr dirty="0" sz="3600" spc="-15"/>
              <a:t> </a:t>
            </a:r>
            <a:r>
              <a:rPr dirty="0" sz="3600"/>
              <a:t>visibility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8867" y="984257"/>
          <a:ext cx="8893175" cy="3989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825"/>
                <a:gridCol w="1774825"/>
                <a:gridCol w="1774825"/>
                <a:gridCol w="1774825"/>
                <a:gridCol w="1774825"/>
              </a:tblGrid>
              <a:tr h="1310640">
                <a:tc>
                  <a:txBody>
                    <a:bodyPr/>
                    <a:lstStyle/>
                    <a:p>
                      <a:pPr algn="ctr" marL="162560" marR="154940" indent="-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Modifiers on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Members</a:t>
                      </a:r>
                      <a:r>
                        <a:rPr dirty="0" sz="20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0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2000" spc="-434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92710" indent="203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Accessed 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 </a:t>
                      </a:r>
                      <a:r>
                        <a:rPr dirty="0" sz="2000" spc="-4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0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Same</a:t>
                      </a:r>
                      <a:r>
                        <a:rPr dirty="0" sz="20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1285" marR="1123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Accessed</a:t>
                      </a:r>
                      <a:r>
                        <a:rPr dirty="0" sz="2000" spc="-7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 </a:t>
                      </a:r>
                      <a:r>
                        <a:rPr dirty="0" sz="2000" spc="-4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Same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Package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1285" marR="1123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Accessed</a:t>
                      </a:r>
                      <a:r>
                        <a:rPr dirty="0" sz="2000" spc="-7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 </a:t>
                      </a:r>
                      <a:r>
                        <a:rPr dirty="0" sz="2000" spc="-4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Subclass in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2000" spc="-4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Different </a:t>
                      </a: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Package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1285" marR="1123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Accessed</a:t>
                      </a:r>
                      <a:r>
                        <a:rPr dirty="0" sz="2000" spc="-7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 </a:t>
                      </a:r>
                      <a:r>
                        <a:rPr dirty="0" sz="2000" spc="-4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Different </a:t>
                      </a: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Package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6184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Public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4422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2400">
                          <a:latin typeface="Wingdings"/>
                          <a:cs typeface="Wingdings"/>
                        </a:rPr>
                        <a:t>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1003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4422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2400">
                          <a:latin typeface="Wingdings"/>
                          <a:cs typeface="Wingdings"/>
                        </a:rPr>
                        <a:t>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1003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2400">
                          <a:latin typeface="Wingdings"/>
                          <a:cs typeface="Wingdings"/>
                        </a:rPr>
                        <a:t>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1003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2400">
                          <a:latin typeface="Wingdings"/>
                          <a:cs typeface="Wingdings"/>
                        </a:rPr>
                        <a:t>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1003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6184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400" spc="-15">
                          <a:latin typeface="Calibri"/>
                          <a:cs typeface="Calibri"/>
                        </a:rPr>
                        <a:t>Protected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4422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2400">
                          <a:latin typeface="Wingdings"/>
                          <a:cs typeface="Wingdings"/>
                        </a:rPr>
                        <a:t>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1003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4422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2400">
                          <a:latin typeface="Wingdings"/>
                          <a:cs typeface="Wingdings"/>
                        </a:rPr>
                        <a:t>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1003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2400">
                          <a:latin typeface="Wingdings"/>
                          <a:cs typeface="Wingdings"/>
                        </a:rPr>
                        <a:t>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1003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1440" marR="291465">
                        <a:lnSpc>
                          <a:spcPct val="100800"/>
                        </a:lnSpc>
                        <a:spcBef>
                          <a:spcPts val="140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Default</a:t>
                      </a:r>
                      <a:r>
                        <a:rPr dirty="0" sz="24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latin typeface="Calibri"/>
                          <a:cs typeface="Calibri"/>
                        </a:rPr>
                        <a:t>(no </a:t>
                      </a:r>
                      <a:r>
                        <a:rPr dirty="0" sz="2400" spc="-5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modifiers)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778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4422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dirty="0" sz="2400">
                          <a:latin typeface="Wingdings"/>
                          <a:cs typeface="Wingdings"/>
                        </a:rPr>
                        <a:t>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2032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4422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dirty="0" sz="2400">
                          <a:latin typeface="Wingdings"/>
                          <a:cs typeface="Wingdings"/>
                        </a:rPr>
                        <a:t>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2032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6184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400" spc="-15">
                          <a:latin typeface="Calibri"/>
                          <a:cs typeface="Calibri"/>
                        </a:rPr>
                        <a:t>Private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442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2400">
                          <a:latin typeface="Wingdings"/>
                          <a:cs typeface="Wingdings"/>
                        </a:rPr>
                        <a:t>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B="0" marT="9969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4818" y="6032471"/>
            <a:ext cx="612775" cy="154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100" spc="5">
                <a:solidFill>
                  <a:srgbClr val="898989"/>
                </a:solidFill>
                <a:latin typeface="Times New Roman"/>
                <a:cs typeface="Times New Roman"/>
              </a:rPr>
              <a:t>Lecture</a:t>
            </a:r>
            <a:r>
              <a:rPr dirty="0" sz="1100" spc="-55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898989"/>
                </a:solidFill>
                <a:latin typeface="Times New Roman"/>
                <a:cs typeface="Times New Roman"/>
              </a:rPr>
              <a:t>12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890" y="206256"/>
            <a:ext cx="7772400" cy="601087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67065" y="6004559"/>
            <a:ext cx="1689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10">
                <a:solidFill>
                  <a:srgbClr val="898989"/>
                </a:solidFill>
                <a:latin typeface="Times New Roman"/>
                <a:cs typeface="Times New Roman"/>
              </a:rPr>
              <a:t>50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58" y="350845"/>
            <a:ext cx="7661891" cy="420851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0459" y="4696554"/>
            <a:ext cx="7004905" cy="1230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4486" y="0"/>
            <a:ext cx="3393440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Interface</a:t>
            </a:r>
            <a:r>
              <a:rPr dirty="0" spc="-55"/>
              <a:t> </a:t>
            </a:r>
            <a:r>
              <a:rPr dirty="0" spc="-2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52578" y="2115999"/>
            <a:ext cx="1656080" cy="3556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90"/>
              </a:lnSpc>
            </a:pPr>
            <a:r>
              <a:rPr dirty="0" sz="2400" spc="-5" b="1">
                <a:latin typeface="Courier New"/>
                <a:cs typeface="Courier New"/>
              </a:rPr>
              <a:t>Cloneable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316" y="2026412"/>
            <a:ext cx="5137785" cy="8121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4941570" algn="l"/>
              </a:tabLst>
            </a:pPr>
            <a:r>
              <a:rPr dirty="0" sz="2400" spc="-5" b="1">
                <a:latin typeface="Courier New"/>
                <a:cs typeface="Courier New"/>
              </a:rPr>
              <a:t>publi</a:t>
            </a:r>
            <a:r>
              <a:rPr dirty="0" sz="2400" b="1">
                <a:latin typeface="Courier New"/>
                <a:cs typeface="Courier New"/>
              </a:rPr>
              <a:t>c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interfac</a:t>
            </a:r>
            <a:r>
              <a:rPr dirty="0" sz="2400" b="1">
                <a:latin typeface="Courier New"/>
                <a:cs typeface="Courier New"/>
              </a:rPr>
              <a:t>e	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701" y="618235"/>
            <a:ext cx="8227695" cy="1430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marR="5080" indent="-457200">
              <a:lnSpc>
                <a:spcPct val="102699"/>
              </a:lnSpc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10" b="1">
                <a:latin typeface="Calibri"/>
                <a:cs typeface="Calibri"/>
              </a:rPr>
              <a:t>java.lang.Cloneable </a:t>
            </a:r>
            <a:r>
              <a:rPr dirty="0" sz="3000">
                <a:latin typeface="Times New Roman"/>
                <a:cs typeface="Times New Roman"/>
              </a:rPr>
              <a:t>interface specifies that an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object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can be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cloned </a:t>
            </a:r>
            <a:r>
              <a:rPr dirty="0" sz="3000">
                <a:latin typeface="Times New Roman"/>
                <a:cs typeface="Times New Roman"/>
              </a:rPr>
              <a:t>(i.e.,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it can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copied)</a:t>
            </a:r>
            <a:endParaRPr sz="3000">
              <a:latin typeface="Times New Roman"/>
              <a:cs typeface="Times New Roman"/>
            </a:endParaRPr>
          </a:p>
          <a:p>
            <a:pPr marL="716280">
              <a:lnSpc>
                <a:spcPct val="100000"/>
              </a:lnSpc>
              <a:spcBef>
                <a:spcPts val="890"/>
              </a:spcBef>
            </a:pPr>
            <a:r>
              <a:rPr dirty="0" sz="2400" spc="-5" b="1">
                <a:latin typeface="Courier New"/>
                <a:cs typeface="Courier New"/>
              </a:rPr>
              <a:t>package</a:t>
            </a:r>
            <a:r>
              <a:rPr dirty="0" sz="2400" spc="-6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java.lang;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494" y="2867660"/>
            <a:ext cx="8131809" cy="2974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ts val="3595"/>
              </a:lnSpc>
              <a:spcBef>
                <a:spcPts val="1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interface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empty</a:t>
            </a:r>
            <a:endParaRPr sz="3000">
              <a:latin typeface="Times New Roman"/>
              <a:cs typeface="Times New Roman"/>
            </a:endParaRPr>
          </a:p>
          <a:p>
            <a:pPr lvl="1" marL="926465" marR="296545" indent="-457200">
              <a:lnSpc>
                <a:spcPts val="3100"/>
              </a:lnSpc>
              <a:spcBef>
                <a:spcPts val="114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2600" spc="-5">
                <a:latin typeface="Times New Roman"/>
                <a:cs typeface="Times New Roman"/>
              </a:rPr>
              <a:t>An interface with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empty</a:t>
            </a:r>
            <a:r>
              <a:rPr dirty="0" sz="2600">
                <a:latin typeface="Times New Roman"/>
                <a:cs typeface="Times New Roman"/>
              </a:rPr>
              <a:t> body is </a:t>
            </a:r>
            <a:r>
              <a:rPr dirty="0" sz="2600" spc="-5">
                <a:latin typeface="Times New Roman"/>
                <a:cs typeface="Times New Roman"/>
              </a:rPr>
              <a:t>called</a:t>
            </a:r>
            <a:r>
              <a:rPr dirty="0" sz="2600">
                <a:latin typeface="Times New Roman"/>
                <a:cs typeface="Times New Roman"/>
              </a:rPr>
              <a:t> a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marker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interface</a:t>
            </a:r>
            <a:endParaRPr sz="2600">
              <a:latin typeface="Times New Roman"/>
              <a:cs typeface="Times New Roman"/>
            </a:endParaRPr>
          </a:p>
          <a:p>
            <a:pPr marL="469900" indent="-457200">
              <a:lnSpc>
                <a:spcPts val="3479"/>
              </a:lnSpc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17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that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implements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Calibri"/>
                <a:cs typeface="Calibri"/>
              </a:rPr>
              <a:t>Cloneable</a:t>
            </a:r>
            <a:r>
              <a:rPr dirty="0" sz="3000" spc="70" b="1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interface is</a:t>
            </a:r>
            <a:endParaRPr sz="3000">
              <a:latin typeface="Times New Roman"/>
              <a:cs typeface="Times New Roman"/>
            </a:endParaRPr>
          </a:p>
          <a:p>
            <a:pPr marL="469265">
              <a:lnSpc>
                <a:spcPts val="3595"/>
              </a:lnSpc>
            </a:pPr>
            <a:r>
              <a:rPr dirty="0" sz="3000" b="1">
                <a:latin typeface="Times New Roman"/>
                <a:cs typeface="Times New Roman"/>
              </a:rPr>
              <a:t>marked</a:t>
            </a:r>
            <a:r>
              <a:rPr dirty="0" sz="3000" spc="-50" b="1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cloneable</a:t>
            </a:r>
            <a:endParaRPr sz="3000">
              <a:latin typeface="Times New Roman"/>
              <a:cs typeface="Times New Roman"/>
            </a:endParaRPr>
          </a:p>
          <a:p>
            <a:pPr lvl="1" marL="926465" marR="590550" indent="-457200">
              <a:lnSpc>
                <a:spcPts val="3120"/>
              </a:lnSpc>
              <a:spcBef>
                <a:spcPts val="95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2600">
                <a:latin typeface="Times New Roman"/>
                <a:cs typeface="Times New Roman"/>
              </a:rPr>
              <a:t>its </a:t>
            </a:r>
            <a:r>
              <a:rPr dirty="0" sz="2600" spc="-5">
                <a:latin typeface="Times New Roman"/>
                <a:cs typeface="Times New Roman"/>
              </a:rPr>
              <a:t>objects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>
                <a:latin typeface="Times New Roman"/>
                <a:cs typeface="Times New Roman"/>
              </a:rPr>
              <a:t> be</a:t>
            </a:r>
            <a:r>
              <a:rPr dirty="0" sz="2600" spc="-5">
                <a:latin typeface="Times New Roman"/>
                <a:cs typeface="Times New Roman"/>
              </a:rPr>
              <a:t> cloned</a:t>
            </a:r>
            <a:r>
              <a:rPr dirty="0" sz="2600">
                <a:latin typeface="Times New Roman"/>
                <a:cs typeface="Times New Roman"/>
              </a:rPr>
              <a:t> using the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Calibri"/>
                <a:cs typeface="Calibri"/>
              </a:rPr>
              <a:t>clone()</a:t>
            </a:r>
            <a:r>
              <a:rPr dirty="0" sz="2600" b="1">
                <a:latin typeface="Calibri"/>
                <a:cs typeface="Calibri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method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defined </a:t>
            </a:r>
            <a:r>
              <a:rPr dirty="0" sz="2600">
                <a:latin typeface="Times New Roman"/>
                <a:cs typeface="Times New Roman"/>
              </a:rPr>
              <a:t>in the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Calibri"/>
                <a:cs typeface="Calibri"/>
              </a:rPr>
              <a:t>Object</a:t>
            </a:r>
            <a:r>
              <a:rPr dirty="0" sz="2600" spc="60" b="1">
                <a:latin typeface="Calibri"/>
                <a:cs typeface="Calibri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959" y="0"/>
            <a:ext cx="4709160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25"/>
              <a:t> </a:t>
            </a:r>
            <a:r>
              <a:rPr dirty="0" sz="3600" spc="40"/>
              <a:t>Cloaneable</a:t>
            </a:r>
            <a:r>
              <a:rPr dirty="0" sz="3600" spc="10"/>
              <a:t> </a:t>
            </a:r>
            <a:r>
              <a:rPr dirty="0" sz="3700" spc="-25"/>
              <a:t>interface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459740" y="630427"/>
            <a:ext cx="8182609" cy="137287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469900" marR="5080" indent="-457200">
              <a:lnSpc>
                <a:spcPts val="3310"/>
              </a:lnSpc>
              <a:spcBef>
                <a:spcPts val="45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Many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classes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(e.g.,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Date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Calendar)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Java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library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implement Cloneable.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instances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these classes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cloned.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45556" y="2671381"/>
            <a:ext cx="798830" cy="304800"/>
          </a:xfrm>
          <a:custGeom>
            <a:avLst/>
            <a:gdLst/>
            <a:ahLst/>
            <a:cxnLst/>
            <a:rect l="l" t="t" r="r" b="b"/>
            <a:pathLst>
              <a:path w="798829" h="304800">
                <a:moveTo>
                  <a:pt x="798512" y="0"/>
                </a:moveTo>
                <a:lnTo>
                  <a:pt x="569912" y="0"/>
                </a:lnTo>
                <a:lnTo>
                  <a:pt x="0" y="0"/>
                </a:lnTo>
                <a:lnTo>
                  <a:pt x="0" y="304800"/>
                </a:lnTo>
                <a:lnTo>
                  <a:pt x="569912" y="304800"/>
                </a:lnTo>
                <a:lnTo>
                  <a:pt x="798512" y="304800"/>
                </a:lnTo>
                <a:lnTo>
                  <a:pt x="79851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9740" y="2342388"/>
            <a:ext cx="6644005" cy="3413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5955" marR="89535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Calendar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calendar</a:t>
            </a:r>
            <a:r>
              <a:rPr dirty="0" sz="2000" b="1">
                <a:latin typeface="Calibri"/>
                <a:cs typeface="Calibri"/>
              </a:rPr>
              <a:t> = </a:t>
            </a:r>
            <a:r>
              <a:rPr dirty="0" sz="2000" spc="-5" b="1">
                <a:latin typeface="Calibri"/>
                <a:cs typeface="Calibri"/>
              </a:rPr>
              <a:t>new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GregorianCalendar(2003,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2,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1); </a:t>
            </a:r>
            <a:r>
              <a:rPr dirty="0" sz="2000" spc="-434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Calendar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calendarCopy</a:t>
            </a:r>
            <a:r>
              <a:rPr dirty="0" sz="2000" b="1">
                <a:latin typeface="Calibri"/>
                <a:cs typeface="Calibri"/>
              </a:rPr>
              <a:t> = </a:t>
            </a:r>
            <a:r>
              <a:rPr dirty="0" sz="2000" spc="-10" b="1">
                <a:latin typeface="Calibri"/>
                <a:cs typeface="Calibri"/>
              </a:rPr>
              <a:t>(Calendar)calendar.clone(); 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System.out.println("calendar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==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calendarCopy is</a:t>
            </a:r>
            <a:r>
              <a:rPr dirty="0" sz="2000" b="1">
                <a:latin typeface="Calibri"/>
                <a:cs typeface="Calibri"/>
              </a:rPr>
              <a:t> " +</a:t>
            </a:r>
            <a:endParaRPr sz="2000">
              <a:latin typeface="Calibri"/>
              <a:cs typeface="Calibri"/>
            </a:endParaRPr>
          </a:p>
          <a:p>
            <a:pPr marL="655955" marR="14604" indent="228600">
              <a:lnSpc>
                <a:spcPct val="100000"/>
              </a:lnSpc>
            </a:pPr>
            <a:r>
              <a:rPr dirty="0" sz="2000" spc="-5" b="1">
                <a:latin typeface="Calibri"/>
                <a:cs typeface="Calibri"/>
              </a:rPr>
              <a:t>(calendar </a:t>
            </a:r>
            <a:r>
              <a:rPr dirty="0" sz="2000" b="1">
                <a:latin typeface="Calibri"/>
                <a:cs typeface="Calibri"/>
              </a:rPr>
              <a:t>== </a:t>
            </a:r>
            <a:r>
              <a:rPr dirty="0" sz="2000" spc="-5" b="1">
                <a:latin typeface="Calibri"/>
                <a:cs typeface="Calibri"/>
              </a:rPr>
              <a:t>calendarCopy)); 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System.out.println("calendar.equals(calendarCopy)</a:t>
            </a:r>
            <a:r>
              <a:rPr dirty="0" sz="2000" spc="-5" b="1">
                <a:latin typeface="Calibri"/>
                <a:cs typeface="Calibri"/>
              </a:rPr>
              <a:t> is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"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  <a:p>
            <a:pPr marL="998855">
              <a:lnSpc>
                <a:spcPct val="100000"/>
              </a:lnSpc>
            </a:pPr>
            <a:r>
              <a:rPr dirty="0" sz="2000" spc="-10" b="1">
                <a:latin typeface="Calibri"/>
                <a:cs typeface="Calibri"/>
              </a:rPr>
              <a:t>calendar.equals(calendarCopy));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73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displays</a:t>
            </a:r>
            <a:endParaRPr sz="3000">
              <a:latin typeface="Times New Roman"/>
              <a:cs typeface="Times New Roman"/>
            </a:endParaRPr>
          </a:p>
          <a:p>
            <a:pPr marL="866140">
              <a:lnSpc>
                <a:spcPct val="100000"/>
              </a:lnSpc>
              <a:spcBef>
                <a:spcPts val="80"/>
              </a:spcBef>
            </a:pPr>
            <a:r>
              <a:rPr dirty="0" sz="2200" b="1">
                <a:latin typeface="Courier New"/>
                <a:cs typeface="Courier New"/>
              </a:rPr>
              <a:t>calendar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==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calendarCopy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false</a:t>
            </a:r>
            <a:endParaRPr sz="2800">
              <a:latin typeface="Times New Roman"/>
              <a:cs typeface="Times New Roman"/>
            </a:endParaRPr>
          </a:p>
          <a:p>
            <a:pPr marL="866140">
              <a:lnSpc>
                <a:spcPct val="100000"/>
              </a:lnSpc>
              <a:spcBef>
                <a:spcPts val="145"/>
              </a:spcBef>
            </a:pPr>
            <a:r>
              <a:rPr dirty="0" sz="2200" b="1">
                <a:latin typeface="Courier New"/>
                <a:cs typeface="Courier New"/>
              </a:rPr>
              <a:t>calendar.equals(calendarCopy)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true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959" y="0"/>
            <a:ext cx="4709160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25"/>
              <a:t> </a:t>
            </a:r>
            <a:r>
              <a:rPr dirty="0" sz="3600" spc="40"/>
              <a:t>Cloaneable</a:t>
            </a:r>
            <a:r>
              <a:rPr dirty="0" sz="3600" spc="10"/>
              <a:t> </a:t>
            </a:r>
            <a:r>
              <a:rPr dirty="0" sz="3700" spc="-25"/>
              <a:t>interface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459740" y="585879"/>
            <a:ext cx="6907530" cy="231330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226060" indent="-213360">
              <a:lnSpc>
                <a:spcPct val="100000"/>
              </a:lnSpc>
              <a:spcBef>
                <a:spcPts val="450"/>
              </a:spcBef>
              <a:buFont typeface="Wingdings"/>
              <a:buChar char="■"/>
              <a:tabLst>
                <a:tab pos="226060" algn="l"/>
              </a:tabLst>
            </a:pPr>
            <a:r>
              <a:rPr dirty="0" sz="3000">
                <a:latin typeface="Times New Roman"/>
                <a:cs typeface="Times New Roman"/>
              </a:rPr>
              <a:t>Array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are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 i="1">
                <a:solidFill>
                  <a:srgbClr val="FF0000"/>
                </a:solidFill>
                <a:latin typeface="Times New Roman"/>
                <a:cs typeface="Times New Roman"/>
              </a:rPr>
              <a:t>cloneable</a:t>
            </a:r>
            <a:endParaRPr sz="3000">
              <a:latin typeface="Times New Roman"/>
              <a:cs typeface="Times New Roman"/>
            </a:endParaRPr>
          </a:p>
          <a:p>
            <a:pPr lvl="1" marL="652780" indent="-213995">
              <a:lnSpc>
                <a:spcPct val="100000"/>
              </a:lnSpc>
              <a:spcBef>
                <a:spcPts val="305"/>
              </a:spcBef>
              <a:buFont typeface="Wingdings"/>
              <a:buChar char="■"/>
              <a:tabLst>
                <a:tab pos="652780" algn="l"/>
              </a:tabLst>
            </a:pPr>
            <a:r>
              <a:rPr dirty="0" sz="2600" spc="-80">
                <a:latin typeface="Times New Roman"/>
                <a:cs typeface="Times New Roman"/>
              </a:rPr>
              <a:t>You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can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clone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array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using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clone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170">
                <a:latin typeface="Times New Roman"/>
                <a:cs typeface="Times New Roman"/>
              </a:rPr>
              <a:t>method</a:t>
            </a:r>
            <a:endParaRPr sz="2600">
              <a:latin typeface="Times New Roman"/>
              <a:cs typeface="Times New Roman"/>
            </a:endParaRPr>
          </a:p>
          <a:p>
            <a:pPr lvl="1" marL="652780" indent="-213995">
              <a:lnSpc>
                <a:spcPct val="100000"/>
              </a:lnSpc>
              <a:spcBef>
                <a:spcPts val="190"/>
              </a:spcBef>
              <a:buFont typeface="Wingdings"/>
              <a:buChar char="■"/>
              <a:tabLst>
                <a:tab pos="652780" algn="l"/>
              </a:tabLst>
            </a:pPr>
            <a:r>
              <a:rPr dirty="0" sz="2600" spc="5">
                <a:latin typeface="Times New Roman"/>
                <a:cs typeface="Times New Roman"/>
              </a:rPr>
              <a:t>ArrayList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implements Cloneable</a:t>
            </a:r>
            <a:endParaRPr sz="2600">
              <a:latin typeface="Times New Roman"/>
              <a:cs typeface="Times New Roman"/>
            </a:endParaRPr>
          </a:p>
          <a:p>
            <a:pPr marL="660400">
              <a:lnSpc>
                <a:spcPct val="100000"/>
              </a:lnSpc>
              <a:spcBef>
                <a:spcPts val="1570"/>
              </a:spcBef>
            </a:pPr>
            <a:r>
              <a:rPr dirty="0" sz="2400" spc="-10" b="1">
                <a:latin typeface="Calibri"/>
                <a:cs typeface="Calibri"/>
              </a:rPr>
              <a:t>int </a:t>
            </a:r>
            <a:r>
              <a:rPr dirty="0" sz="2400" spc="-5" b="1">
                <a:latin typeface="Calibri"/>
                <a:cs typeface="Calibri"/>
              </a:rPr>
              <a:t>[]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list1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</a:t>
            </a:r>
            <a:r>
              <a:rPr dirty="0" sz="2400" spc="-5" b="1">
                <a:latin typeface="Calibri"/>
                <a:cs typeface="Calibri"/>
              </a:rPr>
              <a:t> {1,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2};</a:t>
            </a:r>
            <a:endParaRPr sz="2400">
              <a:latin typeface="Calibri"/>
              <a:cs typeface="Calibri"/>
            </a:endParaRPr>
          </a:p>
          <a:p>
            <a:pPr marL="660400">
              <a:lnSpc>
                <a:spcPct val="100000"/>
              </a:lnSpc>
            </a:pPr>
            <a:r>
              <a:rPr dirty="0" sz="2400" spc="-10" b="1">
                <a:latin typeface="Calibri"/>
                <a:cs typeface="Calibri"/>
              </a:rPr>
              <a:t>int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[]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list2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list1.clone();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064" y="0"/>
            <a:ext cx="7861300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Defining</a:t>
            </a:r>
            <a:r>
              <a:rPr dirty="0" spc="-15"/>
              <a:t> </a:t>
            </a:r>
            <a:r>
              <a:rPr dirty="0" spc="-10"/>
              <a:t>classes</a:t>
            </a:r>
            <a:r>
              <a:rPr dirty="0" spc="-20"/>
              <a:t> to</a:t>
            </a:r>
            <a:r>
              <a:rPr dirty="0" spc="-15"/>
              <a:t> </a:t>
            </a:r>
            <a:r>
              <a:rPr dirty="0" spc="-10"/>
              <a:t>implement</a:t>
            </a:r>
            <a:r>
              <a:rPr dirty="0" spc="10"/>
              <a:t> </a:t>
            </a:r>
            <a:r>
              <a:rPr dirty="0" sz="3600" spc="40"/>
              <a:t>Cloaneable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3540" y="630427"/>
            <a:ext cx="8621395" cy="509079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546100" marR="774065" indent="-457200">
              <a:lnSpc>
                <a:spcPct val="90300"/>
              </a:lnSpc>
              <a:spcBef>
                <a:spcPts val="450"/>
              </a:spcBef>
              <a:buFont typeface="Wingdings"/>
              <a:buChar char="■"/>
              <a:tabLst>
                <a:tab pos="545465" algn="l"/>
                <a:tab pos="546100" algn="l"/>
              </a:tabLst>
            </a:pP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18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that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implements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5" b="1">
                <a:latin typeface="Calibri"/>
                <a:cs typeface="Calibri"/>
              </a:rPr>
              <a:t>Cloanbale</a:t>
            </a:r>
            <a:r>
              <a:rPr dirty="0" sz="3000" spc="70" b="1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interface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must </a:t>
            </a:r>
            <a:r>
              <a:rPr dirty="0" sz="3000" b="1">
                <a:solidFill>
                  <a:srgbClr val="FF0000"/>
                </a:solidFill>
                <a:latin typeface="Times New Roman"/>
                <a:cs typeface="Times New Roman"/>
              </a:rPr>
              <a:t>override </a:t>
            </a:r>
            <a:r>
              <a:rPr dirty="0" sz="3000">
                <a:latin typeface="Times New Roman"/>
                <a:cs typeface="Times New Roman"/>
              </a:rPr>
              <a:t>the clone method defined in the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Object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15">
                <a:latin typeface="Calibri"/>
                <a:cs typeface="Calibri"/>
              </a:rPr>
              <a:t>protected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native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Object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clone()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throws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CloneNotSupportedException;</a:t>
            </a:r>
            <a:endParaRPr sz="2400">
              <a:latin typeface="Calibri"/>
              <a:cs typeface="Calibri"/>
            </a:endParaRPr>
          </a:p>
          <a:p>
            <a:pPr marL="546100" marR="695960" indent="-457200">
              <a:lnSpc>
                <a:spcPts val="3290"/>
              </a:lnSpc>
              <a:spcBef>
                <a:spcPts val="1495"/>
              </a:spcBef>
              <a:buFont typeface="Wingdings"/>
              <a:buChar char="■"/>
              <a:tabLst>
                <a:tab pos="545465" algn="l"/>
                <a:tab pos="546100" algn="l"/>
              </a:tabLst>
            </a:pP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keyword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15" b="1">
                <a:latin typeface="Calibri"/>
                <a:cs typeface="Calibri"/>
              </a:rPr>
              <a:t>native</a:t>
            </a:r>
            <a:r>
              <a:rPr dirty="0" sz="3000" spc="70" b="1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indicates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this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method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not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written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 Java</a:t>
            </a:r>
            <a:endParaRPr sz="3000">
              <a:latin typeface="Times New Roman"/>
              <a:cs typeface="Times New Roman"/>
            </a:endParaRPr>
          </a:p>
          <a:p>
            <a:pPr lvl="1" marL="972819" indent="-457834">
              <a:lnSpc>
                <a:spcPct val="100000"/>
              </a:lnSpc>
              <a:spcBef>
                <a:spcPts val="245"/>
              </a:spcBef>
              <a:buFont typeface="Courier New"/>
              <a:buChar char="o"/>
              <a:tabLst>
                <a:tab pos="972185" algn="l"/>
                <a:tab pos="972819" algn="l"/>
              </a:tabLst>
            </a:pPr>
            <a:r>
              <a:rPr dirty="0" sz="1900" spc="-5">
                <a:latin typeface="Times New Roman"/>
                <a:cs typeface="Times New Roman"/>
              </a:rPr>
              <a:t>It is </a:t>
            </a:r>
            <a:r>
              <a:rPr dirty="0" sz="1900" spc="-15">
                <a:latin typeface="Times New Roman"/>
                <a:cs typeface="Times New Roman"/>
              </a:rPr>
              <a:t>implemented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the </a:t>
            </a:r>
            <a:r>
              <a:rPr dirty="0" sz="1900" spc="-5">
                <a:latin typeface="Times New Roman"/>
                <a:cs typeface="Times New Roman"/>
              </a:rPr>
              <a:t>JVM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for the native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platform</a:t>
            </a:r>
            <a:endParaRPr sz="1900">
              <a:latin typeface="Times New Roman"/>
              <a:cs typeface="Times New Roman"/>
            </a:endParaRPr>
          </a:p>
          <a:p>
            <a:pPr marL="546100" marR="196215" indent="-457200">
              <a:lnSpc>
                <a:spcPct val="92700"/>
              </a:lnSpc>
              <a:spcBef>
                <a:spcPts val="755"/>
              </a:spcBef>
              <a:buFont typeface="Wingdings"/>
              <a:buChar char="■"/>
              <a:tabLst>
                <a:tab pos="545465" algn="l"/>
                <a:tab pos="546100" algn="l"/>
              </a:tabLst>
            </a:pPr>
            <a:r>
              <a:rPr dirty="0" sz="2600" spc="5">
                <a:latin typeface="Times New Roman"/>
                <a:cs typeface="Times New Roman"/>
              </a:rPr>
              <a:t>The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class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must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5" b="1">
                <a:latin typeface="Times New Roman"/>
                <a:cs typeface="Times New Roman"/>
              </a:rPr>
              <a:t>override</a:t>
            </a:r>
            <a:r>
              <a:rPr dirty="0" sz="2600" spc="20" b="1">
                <a:latin typeface="Times New Roman"/>
                <a:cs typeface="Times New Roman"/>
              </a:rPr>
              <a:t> </a:t>
            </a:r>
            <a:r>
              <a:rPr dirty="0" sz="2600" spc="5" b="1">
                <a:latin typeface="Times New Roman"/>
                <a:cs typeface="Times New Roman"/>
              </a:rPr>
              <a:t>the</a:t>
            </a:r>
            <a:r>
              <a:rPr dirty="0" sz="2600" spc="25" b="1">
                <a:latin typeface="Times New Roman"/>
                <a:cs typeface="Times New Roman"/>
              </a:rPr>
              <a:t> </a:t>
            </a:r>
            <a:r>
              <a:rPr dirty="0" sz="2600" spc="5" b="1">
                <a:latin typeface="Calibri"/>
                <a:cs typeface="Calibri"/>
              </a:rPr>
              <a:t>clone</a:t>
            </a:r>
            <a:r>
              <a:rPr dirty="0" sz="2600" spc="90" b="1">
                <a:latin typeface="Calibri"/>
                <a:cs typeface="Calibri"/>
              </a:rPr>
              <a:t> </a:t>
            </a:r>
            <a:r>
              <a:rPr dirty="0" sz="2600" spc="5" b="1">
                <a:latin typeface="Times New Roman"/>
                <a:cs typeface="Times New Roman"/>
              </a:rPr>
              <a:t>method</a:t>
            </a:r>
            <a:r>
              <a:rPr dirty="0" sz="2600" spc="30" b="1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and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change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visibility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modifier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10" b="1">
                <a:latin typeface="Calibri"/>
                <a:cs typeface="Calibri"/>
              </a:rPr>
              <a:t>public</a:t>
            </a:r>
            <a:r>
              <a:rPr dirty="0" sz="2600" spc="10">
                <a:latin typeface="Times New Roman"/>
                <a:cs typeface="Times New Roman"/>
              </a:rPr>
              <a:t>,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so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it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can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be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used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any 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package</a:t>
            </a:r>
            <a:endParaRPr sz="2600">
              <a:latin typeface="Times New Roman"/>
              <a:cs typeface="Times New Roman"/>
            </a:endParaRPr>
          </a:p>
          <a:p>
            <a:pPr marL="546100" indent="-457200">
              <a:lnSpc>
                <a:spcPct val="100000"/>
              </a:lnSpc>
              <a:spcBef>
                <a:spcPts val="600"/>
              </a:spcBef>
              <a:buFont typeface="Wingdings"/>
              <a:buChar char="■"/>
              <a:tabLst>
                <a:tab pos="545465" algn="l"/>
                <a:tab pos="546100" algn="l"/>
              </a:tabLst>
            </a:pPr>
            <a:r>
              <a:rPr dirty="0" sz="2600" spc="5">
                <a:latin typeface="Times New Roman"/>
                <a:cs typeface="Times New Roman"/>
              </a:rPr>
              <a:t>The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class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must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implement Cloneable</a:t>
            </a:r>
            <a:endParaRPr sz="2600">
              <a:latin typeface="Times New Roman"/>
              <a:cs typeface="Times New Roman"/>
            </a:endParaRPr>
          </a:p>
          <a:p>
            <a:pPr lvl="1" marL="972819" indent="-457834">
              <a:lnSpc>
                <a:spcPct val="100000"/>
              </a:lnSpc>
              <a:spcBef>
                <a:spcPts val="265"/>
              </a:spcBef>
              <a:buFont typeface="Courier New"/>
              <a:buChar char="o"/>
              <a:tabLst>
                <a:tab pos="972185" algn="l"/>
                <a:tab pos="972819" algn="l"/>
              </a:tabLst>
            </a:pPr>
            <a:r>
              <a:rPr dirty="0" sz="1900" spc="-10">
                <a:latin typeface="Times New Roman"/>
                <a:cs typeface="Times New Roman"/>
              </a:rPr>
              <a:t>Otherwise,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20">
                <a:solidFill>
                  <a:srgbClr val="FF0000"/>
                </a:solidFill>
                <a:latin typeface="Calibri"/>
                <a:cs typeface="Calibri"/>
              </a:rPr>
              <a:t>CloneNotSupportedException</a:t>
            </a:r>
            <a:r>
              <a:rPr dirty="0" sz="1900" spc="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is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thrown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027" y="0"/>
            <a:ext cx="6425565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Implementing</a:t>
            </a:r>
            <a:r>
              <a:rPr dirty="0" spc="-5"/>
              <a:t> </a:t>
            </a:r>
            <a:r>
              <a:rPr dirty="0" sz="3600" spc="40"/>
              <a:t>Cloneable</a:t>
            </a:r>
            <a:r>
              <a:rPr dirty="0" sz="3600" spc="15"/>
              <a:t> </a:t>
            </a:r>
            <a:r>
              <a:rPr dirty="0" sz="3700" spc="-25"/>
              <a:t>Interface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78739" y="896619"/>
            <a:ext cx="8056880" cy="833119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469900" marR="5080" indent="-457200">
              <a:lnSpc>
                <a:spcPts val="3000"/>
              </a:lnSpc>
              <a:spcBef>
                <a:spcPts val="5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following code defines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10">
                <a:latin typeface="Times New Roman"/>
                <a:cs typeface="Times New Roman"/>
              </a:rPr>
              <a:t>class </a:t>
            </a:r>
            <a:r>
              <a:rPr dirty="0" sz="2800" spc="-5">
                <a:latin typeface="Times New Roman"/>
                <a:cs typeface="Times New Roman"/>
              </a:rPr>
              <a:t>named House that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implements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Cloneable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Comparable.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0" y="4267200"/>
            <a:ext cx="1295400" cy="3810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32384" rIns="0" bIns="0" rtlCol="0" vert="horz">
            <a:spAutoFit/>
          </a:bodyPr>
          <a:lstStyle/>
          <a:p>
            <a:pPr marL="322580">
              <a:lnSpc>
                <a:spcPct val="100000"/>
              </a:lnSpc>
              <a:spcBef>
                <a:spcPts val="254"/>
              </a:spcBef>
            </a:pPr>
            <a:r>
              <a:rPr dirty="0" sz="2000">
                <a:latin typeface="Times New Roman"/>
                <a:cs typeface="Times New Roman"/>
              </a:rPr>
              <a:t>House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080" y="312231"/>
            <a:ext cx="7709719" cy="56064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762" y="0"/>
            <a:ext cx="7772399" cy="62668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261" y="533400"/>
            <a:ext cx="6864512" cy="48715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2118" y="6004559"/>
            <a:ext cx="638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>
                <a:solidFill>
                  <a:srgbClr val="898989"/>
                </a:solidFill>
                <a:latin typeface="Times New Roman"/>
                <a:cs typeface="Times New Roman"/>
              </a:rPr>
              <a:t>Lecture</a:t>
            </a:r>
            <a:r>
              <a:rPr dirty="0" sz="1100" spc="-5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898989"/>
                </a:solidFill>
                <a:latin typeface="Times New Roman"/>
                <a:cs typeface="Times New Roman"/>
              </a:rPr>
              <a:t>12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564" y="1693553"/>
            <a:ext cx="836930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05"/>
              </a:lnSpc>
            </a:pP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dirty="0" sz="2000" spc="-2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z="2000" spc="-4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act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240" y="1668779"/>
            <a:ext cx="40017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8770" algn="l"/>
              </a:tabLst>
            </a:pP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public	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dirty="0" sz="20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B91AF"/>
                </a:solidFill>
                <a:latin typeface="Calibri"/>
                <a:cs typeface="Calibri"/>
              </a:rPr>
              <a:t>GeometricObject</a:t>
            </a:r>
            <a:r>
              <a:rPr dirty="0" sz="2000" spc="-5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1973579"/>
            <a:ext cx="30803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solidFill>
                  <a:srgbClr val="0000FF"/>
                </a:solidFill>
                <a:latin typeface="Calibri"/>
                <a:cs typeface="Calibri"/>
              </a:rPr>
              <a:t>private </a:t>
            </a:r>
            <a:r>
              <a:rPr dirty="0" sz="2000">
                <a:solidFill>
                  <a:srgbClr val="2B91AF"/>
                </a:solidFill>
                <a:latin typeface="Calibri"/>
                <a:cs typeface="Calibri"/>
              </a:rPr>
              <a:t>String</a:t>
            </a:r>
            <a:r>
              <a:rPr dirty="0" sz="2000" spc="-2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color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2000" spc="-5">
                <a:solidFill>
                  <a:srgbClr val="A31515"/>
                </a:solidFill>
                <a:latin typeface="Calibri"/>
                <a:cs typeface="Calibri"/>
              </a:rPr>
              <a:t>white</a:t>
            </a:r>
            <a:r>
              <a:rPr dirty="0" sz="2000" spc="-5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2000" spc="-5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440" y="2278379"/>
            <a:ext cx="356362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B91AF"/>
                </a:solidFill>
                <a:latin typeface="Calibri"/>
                <a:cs typeface="Calibri"/>
              </a:rPr>
              <a:t>boolean</a:t>
            </a:r>
            <a:r>
              <a:rPr dirty="0" sz="2000" spc="-1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filled;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dirty="0" sz="20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java.util.</a:t>
            </a:r>
            <a:r>
              <a:rPr dirty="0" sz="2000" spc="-10">
                <a:solidFill>
                  <a:srgbClr val="2B91AF"/>
                </a:solidFill>
                <a:latin typeface="Calibri"/>
                <a:cs typeface="Calibri"/>
              </a:rPr>
              <a:t>Date</a:t>
            </a:r>
            <a:r>
              <a:rPr dirty="0" sz="2000" spc="-2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dateCreated;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2887979"/>
            <a:ext cx="2012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3192779"/>
            <a:ext cx="585406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protected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74531F"/>
                </a:solidFill>
                <a:latin typeface="Calibri"/>
                <a:cs typeface="Calibri"/>
              </a:rPr>
              <a:t>GeometricObject</a:t>
            </a:r>
            <a:r>
              <a:rPr dirty="0" sz="2000" spc="-5">
                <a:latin typeface="Calibri"/>
                <a:cs typeface="Calibri"/>
              </a:rPr>
              <a:t>(</a:t>
            </a:r>
            <a:r>
              <a:rPr dirty="0" sz="2000" spc="-5">
                <a:solidFill>
                  <a:srgbClr val="2B91AF"/>
                </a:solidFill>
                <a:latin typeface="Calibri"/>
                <a:cs typeface="Calibri"/>
              </a:rPr>
              <a:t>String </a:t>
            </a:r>
            <a:r>
              <a:rPr dirty="0" sz="2000" spc="-35">
                <a:solidFill>
                  <a:srgbClr val="808080"/>
                </a:solidFill>
                <a:latin typeface="Calibri"/>
                <a:cs typeface="Calibri"/>
              </a:rPr>
              <a:t>color</a:t>
            </a:r>
            <a:r>
              <a:rPr dirty="0" sz="2000" spc="-35">
                <a:latin typeface="Calibri"/>
                <a:cs typeface="Calibri"/>
              </a:rPr>
              <a:t>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B91AF"/>
                </a:solidFill>
                <a:latin typeface="Calibri"/>
                <a:cs typeface="Calibri"/>
              </a:rPr>
              <a:t>boolean</a:t>
            </a:r>
            <a:r>
              <a:rPr dirty="0" sz="200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08080"/>
                </a:solidFill>
                <a:latin typeface="Calibri"/>
                <a:cs typeface="Calibri"/>
              </a:rPr>
              <a:t>filled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{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dateCreated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spc="-5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dirty="0" sz="2000" spc="-1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java.util.</a:t>
            </a:r>
            <a:r>
              <a:rPr dirty="0" sz="2000" spc="-10">
                <a:solidFill>
                  <a:srgbClr val="74531F"/>
                </a:solidFill>
                <a:latin typeface="Calibri"/>
                <a:cs typeface="Calibri"/>
              </a:rPr>
              <a:t>Date</a:t>
            </a:r>
            <a:r>
              <a:rPr dirty="0" sz="2000" spc="-10">
                <a:latin typeface="Calibri"/>
                <a:cs typeface="Calibri"/>
              </a:rPr>
              <a:t>();</a:t>
            </a:r>
            <a:endParaRPr sz="2000">
              <a:latin typeface="Calibri"/>
              <a:cs typeface="Calibri"/>
            </a:endParaRPr>
          </a:p>
          <a:p>
            <a:pPr marL="12700" marR="1616075" indent="45720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dirty="0" sz="2000" spc="-5">
                <a:latin typeface="Calibri"/>
                <a:cs typeface="Calibri"/>
              </a:rPr>
              <a:t>.color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spc="-5">
                <a:solidFill>
                  <a:srgbClr val="808080"/>
                </a:solidFill>
                <a:latin typeface="Calibri"/>
                <a:cs typeface="Calibri"/>
              </a:rPr>
              <a:t>color</a:t>
            </a:r>
            <a:r>
              <a:rPr dirty="0" sz="2000" spc="-5">
                <a:latin typeface="Calibri"/>
                <a:cs typeface="Calibri"/>
              </a:rPr>
              <a:t>; 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dirty="0" sz="2000" spc="-5">
                <a:latin typeface="Calibri"/>
                <a:cs typeface="Calibri"/>
              </a:rPr>
              <a:t>.filled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>
                <a:solidFill>
                  <a:srgbClr val="808080"/>
                </a:solidFill>
                <a:latin typeface="Calibri"/>
                <a:cs typeface="Calibri"/>
              </a:rPr>
              <a:t>filled</a:t>
            </a:r>
            <a:r>
              <a:rPr dirty="0" sz="2000">
                <a:latin typeface="Calibri"/>
                <a:cs typeface="Calibri"/>
              </a:rPr>
              <a:t>; }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@</a:t>
            </a:r>
            <a:r>
              <a:rPr dirty="0" sz="2000" spc="-10">
                <a:solidFill>
                  <a:srgbClr val="2B91AF"/>
                </a:solidFill>
                <a:latin typeface="Calibri"/>
                <a:cs typeface="Calibri"/>
              </a:rPr>
              <a:t>override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8000"/>
                </a:solidFill>
                <a:latin typeface="Calibri"/>
                <a:cs typeface="Calibri"/>
              </a:rPr>
              <a:t>/**</a:t>
            </a:r>
            <a:r>
              <a:rPr dirty="0" sz="2000" spc="-10">
                <a:solidFill>
                  <a:srgbClr val="008000"/>
                </a:solidFill>
                <a:latin typeface="Calibri"/>
                <a:cs typeface="Calibri"/>
              </a:rPr>
              <a:t> Abstract </a:t>
            </a:r>
            <a:r>
              <a:rPr dirty="0" sz="2000" spc="-5">
                <a:solidFill>
                  <a:srgbClr val="008000"/>
                </a:solidFill>
                <a:latin typeface="Calibri"/>
                <a:cs typeface="Calibri"/>
              </a:rPr>
              <a:t>method</a:t>
            </a:r>
            <a:r>
              <a:rPr dirty="0" sz="2000" spc="-10">
                <a:solidFill>
                  <a:srgbClr val="008000"/>
                </a:solidFill>
                <a:latin typeface="Calibri"/>
                <a:cs typeface="Calibri"/>
              </a:rPr>
              <a:t> getArea </a:t>
            </a:r>
            <a:r>
              <a:rPr dirty="0" sz="2000">
                <a:solidFill>
                  <a:srgbClr val="008000"/>
                </a:solidFill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140" y="5046353"/>
            <a:ext cx="3400425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05"/>
              </a:lnSpc>
            </a:pP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0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abstract</a:t>
            </a:r>
            <a:r>
              <a:rPr dirty="0" sz="20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B91AF"/>
                </a:solidFill>
                <a:latin typeface="Calibri"/>
                <a:cs typeface="Calibri"/>
              </a:rPr>
              <a:t>double</a:t>
            </a:r>
            <a:r>
              <a:rPr dirty="0" sz="2000" spc="-15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74531F"/>
                </a:solidFill>
                <a:latin typeface="Calibri"/>
                <a:cs typeface="Calibri"/>
              </a:rPr>
              <a:t>getArea</a:t>
            </a:r>
            <a:r>
              <a:rPr dirty="0" sz="2000" spc="-5">
                <a:latin typeface="Calibri"/>
                <a:cs typeface="Calibri"/>
              </a:rPr>
              <a:t>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" y="5326379"/>
            <a:ext cx="38665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8000"/>
                </a:solidFill>
                <a:latin typeface="Calibri"/>
                <a:cs typeface="Calibri"/>
              </a:rPr>
              <a:t>/**</a:t>
            </a:r>
            <a:r>
              <a:rPr dirty="0" sz="2000" spc="-10">
                <a:solidFill>
                  <a:srgbClr val="008000"/>
                </a:solidFill>
                <a:latin typeface="Calibri"/>
                <a:cs typeface="Calibri"/>
              </a:rPr>
              <a:t> Abstract </a:t>
            </a:r>
            <a:r>
              <a:rPr dirty="0" sz="2000" spc="-5">
                <a:solidFill>
                  <a:srgbClr val="008000"/>
                </a:solidFill>
                <a:latin typeface="Calibri"/>
                <a:cs typeface="Calibri"/>
              </a:rPr>
              <a:t>method</a:t>
            </a:r>
            <a:r>
              <a:rPr dirty="0" sz="2000" spc="-1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8000"/>
                </a:solidFill>
                <a:latin typeface="Calibri"/>
                <a:cs typeface="Calibri"/>
              </a:rPr>
              <a:t>getPerimeter</a:t>
            </a:r>
            <a:r>
              <a:rPr dirty="0" sz="2000" spc="-1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8000"/>
                </a:solidFill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140" y="5655953"/>
            <a:ext cx="3947160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05"/>
              </a:lnSpc>
            </a:pP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0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abstract</a:t>
            </a:r>
            <a:r>
              <a:rPr dirty="0" sz="20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B91AF"/>
                </a:solidFill>
                <a:latin typeface="Calibri"/>
                <a:cs typeface="Calibri"/>
              </a:rPr>
              <a:t>double</a:t>
            </a:r>
            <a:r>
              <a:rPr dirty="0" sz="2000" spc="-2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74531F"/>
                </a:solidFill>
                <a:latin typeface="Calibri"/>
                <a:cs typeface="Calibri"/>
              </a:rPr>
              <a:t>getPerimeter</a:t>
            </a:r>
            <a:r>
              <a:rPr dirty="0" sz="2000" spc="-5">
                <a:latin typeface="Calibri"/>
                <a:cs typeface="Calibri"/>
              </a:rPr>
              <a:t>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240" y="5935979"/>
            <a:ext cx="1054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984944" y="0"/>
            <a:ext cx="31756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25"/>
              <a:t>abstract</a:t>
            </a:r>
            <a:r>
              <a:rPr dirty="0" sz="3500" spc="-20"/>
              <a:t> </a:t>
            </a:r>
            <a:r>
              <a:rPr dirty="0" sz="3600" spc="-5"/>
              <a:t>modifier</a:t>
            </a:r>
            <a:endParaRPr sz="3600"/>
          </a:p>
        </p:txBody>
      </p:sp>
      <p:sp>
        <p:nvSpPr>
          <p:cNvPr id="14" name="object 14"/>
          <p:cNvSpPr txBox="1"/>
          <p:nvPr/>
        </p:nvSpPr>
        <p:spPr>
          <a:xfrm>
            <a:off x="263472" y="651763"/>
            <a:ext cx="79394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298450" algn="l"/>
              </a:tabLst>
            </a:pPr>
            <a:r>
              <a:rPr dirty="0" sz="3000">
                <a:latin typeface="Times New Roman"/>
                <a:cs typeface="Times New Roman"/>
              </a:rPr>
              <a:t>Abstract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classes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abstract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methods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are </a:t>
            </a:r>
            <a:r>
              <a:rPr dirty="0" sz="3000" spc="-185">
                <a:latin typeface="Times New Roman"/>
                <a:cs typeface="Times New Roman"/>
              </a:rPr>
              <a:t>denoted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9221" y="1108964"/>
            <a:ext cx="41052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latin typeface="Times New Roman"/>
                <a:cs typeface="Times New Roman"/>
              </a:rPr>
              <a:t>using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abstract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modifier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1586" y="1202467"/>
            <a:ext cx="3276600" cy="1939289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91440" marR="262255">
              <a:lnSpc>
                <a:spcPct val="100800"/>
              </a:lnSpc>
              <a:spcBef>
                <a:spcPts val="130"/>
              </a:spcBef>
            </a:pP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Constructors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an </a:t>
            </a:r>
            <a:r>
              <a:rPr dirty="0" sz="24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abstract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class 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protected</a:t>
            </a:r>
            <a:r>
              <a:rPr dirty="0" sz="24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because</a:t>
            </a:r>
            <a:r>
              <a:rPr dirty="0" sz="24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they </a:t>
            </a:r>
            <a:r>
              <a:rPr dirty="0" sz="2400" spc="-5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only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used 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 subclasses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38502" y="6004559"/>
            <a:ext cx="952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898989"/>
                </a:solidFill>
                <a:latin typeface="Times New Roman"/>
                <a:cs typeface="Times New Roman"/>
              </a:rPr>
              <a:t>6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372" y="0"/>
            <a:ext cx="85058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/>
              <a:t>Defining</a:t>
            </a:r>
            <a:r>
              <a:rPr dirty="0" sz="4000" spc="-5"/>
              <a:t> classes</a:t>
            </a:r>
            <a:r>
              <a:rPr dirty="0" sz="4000"/>
              <a:t> </a:t>
            </a:r>
            <a:r>
              <a:rPr dirty="0" sz="4000" spc="-25"/>
              <a:t>to</a:t>
            </a:r>
            <a:r>
              <a:rPr dirty="0" sz="4000"/>
              <a:t> </a:t>
            </a:r>
            <a:r>
              <a:rPr dirty="0" sz="4000" spc="-10"/>
              <a:t>implement</a:t>
            </a:r>
            <a:r>
              <a:rPr dirty="0" sz="4000" spc="-5"/>
              <a:t> </a:t>
            </a:r>
            <a:r>
              <a:rPr dirty="0" sz="3900" spc="40"/>
              <a:t>Cloaneable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535940" y="706627"/>
            <a:ext cx="7600315" cy="11137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98450" marR="5080" indent="-285750">
              <a:lnSpc>
                <a:spcPct val="98800"/>
              </a:lnSpc>
              <a:spcBef>
                <a:spcPts val="13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2400" spc="-90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perform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 b="1">
                <a:latin typeface="Times New Roman"/>
                <a:cs typeface="Times New Roman"/>
              </a:rPr>
              <a:t>shallow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copy,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5" b="1">
                <a:latin typeface="Calibri"/>
                <a:cs typeface="Calibri"/>
              </a:rPr>
              <a:t>clone</a:t>
            </a:r>
            <a:r>
              <a:rPr dirty="0" sz="2400" spc="70" b="1">
                <a:latin typeface="Calibri"/>
                <a:cs typeface="Calibri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class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implements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5" b="1">
                <a:latin typeface="Calibri"/>
                <a:cs typeface="Calibri"/>
              </a:rPr>
              <a:t>Cloneable</a:t>
            </a:r>
            <a:r>
              <a:rPr dirty="0" sz="2400" spc="65" b="1">
                <a:latin typeface="Calibri"/>
                <a:cs typeface="Calibri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interface can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simply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invoke the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super.clone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925828"/>
            <a:ext cx="5137150" cy="845819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469900" marR="5080" indent="-457200">
              <a:lnSpc>
                <a:spcPts val="2090"/>
              </a:lnSpc>
              <a:spcBef>
                <a:spcPts val="225"/>
              </a:spcBef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1800" spc="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JangoFettClone</a:t>
            </a:r>
            <a:r>
              <a:rPr dirty="0" sz="1800" spc="2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extends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JangoFettTemplate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name;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50"/>
              </a:lnSpc>
            </a:pP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java</a:t>
            </a:r>
            <a:r>
              <a:rPr dirty="0" sz="1800" spc="-10">
                <a:latin typeface="Calibri"/>
                <a:cs typeface="Calibri"/>
              </a:rPr>
              <a:t>.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util</a:t>
            </a:r>
            <a:r>
              <a:rPr dirty="0" sz="1800" spc="-10">
                <a:latin typeface="Calibri"/>
                <a:cs typeface="Calibri"/>
              </a:rPr>
              <a:t>.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Date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whenCreated;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0695" y="1950720"/>
            <a:ext cx="2134870" cy="2794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implements</a:t>
            </a:r>
            <a:r>
              <a:rPr dirty="0" sz="18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Cloneable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82672" y="1925828"/>
            <a:ext cx="97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2751835"/>
            <a:ext cx="5605780" cy="8458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JangoFettClone(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08080"/>
                </a:solidFill>
                <a:latin typeface="Calibri"/>
                <a:cs typeface="Calibri"/>
              </a:rPr>
              <a:t>name</a:t>
            </a:r>
            <a:r>
              <a:rPr dirty="0" sz="1800" spc="-5">
                <a:latin typeface="Calibri"/>
                <a:cs typeface="Calibri"/>
              </a:rPr>
              <a:t>) </a:t>
            </a: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25"/>
              </a:lnSpc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dirty="0" sz="1800" spc="-5">
                <a:latin typeface="Calibri"/>
                <a:cs typeface="Calibri"/>
              </a:rPr>
              <a:t>.name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name;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whenCreated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java.util.Date();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39" y="3843020"/>
            <a:ext cx="31451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@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Override public Object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clone() 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739" y="4123435"/>
            <a:ext cx="409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try</a:t>
            </a:r>
            <a:r>
              <a:rPr dirty="0" sz="1800" spc="-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9386" y="4414520"/>
            <a:ext cx="1316990" cy="2794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super</a:t>
            </a:r>
            <a:r>
              <a:rPr dirty="0" sz="1800" spc="-15">
                <a:latin typeface="Calibri"/>
                <a:cs typeface="Calibri"/>
              </a:rPr>
              <a:t>.clone();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7939" y="4388611"/>
            <a:ext cx="342455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7864" algn="l"/>
              </a:tabLst>
            </a:pP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return	</a:t>
            </a:r>
            <a:r>
              <a:rPr dirty="0" sz="1800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dirty="0" sz="1800" spc="-4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alibri"/>
                <a:cs typeface="Calibri"/>
              </a:rPr>
              <a:t>Shallow</a:t>
            </a:r>
            <a:r>
              <a:rPr dirty="0" sz="1800" spc="-3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alibri"/>
                <a:cs typeface="Calibri"/>
              </a:rPr>
              <a:t>copy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4669028"/>
            <a:ext cx="4309745" cy="1391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ts val="2125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25"/>
              </a:lnSpc>
            </a:pP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catch 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CloneNotSupportedException </a:t>
            </a:r>
            <a:r>
              <a:rPr dirty="0" sz="1800" spc="-10">
                <a:solidFill>
                  <a:srgbClr val="808080"/>
                </a:solidFill>
                <a:latin typeface="Calibri"/>
                <a:cs typeface="Calibri"/>
              </a:rPr>
              <a:t>ex</a:t>
            </a:r>
            <a:r>
              <a:rPr dirty="0" sz="1800" spc="-10">
                <a:latin typeface="Calibri"/>
                <a:cs typeface="Calibri"/>
              </a:rPr>
              <a:t>) </a:t>
            </a: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</a:pP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null</a:t>
            </a:r>
            <a:r>
              <a:rPr dirty="0" sz="1800" spc="-5">
                <a:latin typeface="Calibri"/>
                <a:cs typeface="Calibri"/>
              </a:rPr>
              <a:t>;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25"/>
              </a:lnSpc>
              <a:spcBef>
                <a:spcPts val="50"/>
              </a:spcBef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25"/>
              </a:lnSpc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6954" y="3791204"/>
            <a:ext cx="3172460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1800" spc="9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dirty="0" sz="1800" spc="10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fields</a:t>
            </a:r>
            <a:r>
              <a:rPr dirty="0" sz="1800" spc="9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dirty="0" sz="1800" spc="1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dirty="0" sz="1800" spc="10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object,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the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object’s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references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copied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166" y="100583"/>
            <a:ext cx="4705350" cy="650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/>
              <a:t>Shallow</a:t>
            </a:r>
            <a:r>
              <a:rPr dirty="0" sz="4100" spc="-20"/>
              <a:t> </a:t>
            </a:r>
            <a:r>
              <a:rPr dirty="0" sz="4100" spc="-5"/>
              <a:t>vs.</a:t>
            </a:r>
            <a:r>
              <a:rPr dirty="0" sz="4100" spc="-30"/>
              <a:t> </a:t>
            </a:r>
            <a:r>
              <a:rPr dirty="0" sz="4100" spc="-5"/>
              <a:t>Deep</a:t>
            </a:r>
            <a:r>
              <a:rPr dirty="0" sz="4100" spc="-20"/>
              <a:t> </a:t>
            </a:r>
            <a:r>
              <a:rPr dirty="0" sz="4100" spc="-5"/>
              <a:t>Copy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535940" y="983996"/>
            <a:ext cx="5015865" cy="1116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92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House </a:t>
            </a:r>
            <a:r>
              <a:rPr dirty="0" sz="2400" spc="-5">
                <a:latin typeface="Times New Roman"/>
                <a:cs typeface="Times New Roman"/>
              </a:rPr>
              <a:t>house1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5">
                <a:latin typeface="Times New Roman"/>
                <a:cs typeface="Times New Roman"/>
              </a:rPr>
              <a:t>new House(1, </a:t>
            </a:r>
            <a:r>
              <a:rPr dirty="0" sz="2400">
                <a:latin typeface="Times New Roman"/>
                <a:cs typeface="Times New Roman"/>
              </a:rPr>
              <a:t>1750.50);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House</a:t>
            </a:r>
            <a:r>
              <a:rPr dirty="0" sz="2400" spc="-5">
                <a:latin typeface="Times New Roman"/>
                <a:cs typeface="Times New Roman"/>
              </a:rPr>
              <a:t> house2</a:t>
            </a:r>
            <a:r>
              <a:rPr dirty="0" sz="2400">
                <a:latin typeface="Times New Roman"/>
                <a:cs typeface="Times New Roman"/>
              </a:rPr>
              <a:t> = </a:t>
            </a:r>
            <a:r>
              <a:rPr dirty="0" sz="2400" spc="-5">
                <a:latin typeface="Times New Roman"/>
                <a:cs typeface="Times New Roman"/>
              </a:rPr>
              <a:t>(House)house1.clone();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450" y="2409444"/>
            <a:ext cx="1858010" cy="13576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22580" marR="5080" indent="-310515">
              <a:lnSpc>
                <a:spcPts val="5210"/>
              </a:lnSpc>
              <a:spcBef>
                <a:spcPts val="265"/>
              </a:spcBef>
            </a:pPr>
            <a:r>
              <a:rPr dirty="0" sz="4400">
                <a:solidFill>
                  <a:srgbClr val="44546A"/>
                </a:solidFill>
                <a:latin typeface="Times New Roman"/>
                <a:cs typeface="Times New Roman"/>
              </a:rPr>
              <a:t>Sh</a:t>
            </a:r>
            <a:r>
              <a:rPr dirty="0" sz="4400" spc="-5">
                <a:solidFill>
                  <a:srgbClr val="44546A"/>
                </a:solidFill>
                <a:latin typeface="Times New Roman"/>
                <a:cs typeface="Times New Roman"/>
              </a:rPr>
              <a:t>a</a:t>
            </a:r>
            <a:r>
              <a:rPr dirty="0" sz="4400">
                <a:solidFill>
                  <a:srgbClr val="44546A"/>
                </a:solidFill>
                <a:latin typeface="Times New Roman"/>
                <a:cs typeface="Times New Roman"/>
              </a:rPr>
              <a:t>llow  </a:t>
            </a:r>
            <a:r>
              <a:rPr dirty="0" sz="4400">
                <a:solidFill>
                  <a:srgbClr val="44546A"/>
                </a:solidFill>
                <a:latin typeface="Times New Roman"/>
                <a:cs typeface="Times New Roman"/>
              </a:rPr>
              <a:t>Copy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0186" y="2277347"/>
            <a:ext cx="5230947" cy="401145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372" y="0"/>
            <a:ext cx="85058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/>
              <a:t>Defining</a:t>
            </a:r>
            <a:r>
              <a:rPr dirty="0" sz="4000" spc="-5"/>
              <a:t> classes</a:t>
            </a:r>
            <a:r>
              <a:rPr dirty="0" sz="4000"/>
              <a:t> </a:t>
            </a:r>
            <a:r>
              <a:rPr dirty="0" sz="4000" spc="-25"/>
              <a:t>to</a:t>
            </a:r>
            <a:r>
              <a:rPr dirty="0" sz="4000"/>
              <a:t> </a:t>
            </a:r>
            <a:r>
              <a:rPr dirty="0" sz="4000" spc="-10"/>
              <a:t>implement</a:t>
            </a:r>
            <a:r>
              <a:rPr dirty="0" sz="4000" spc="-5"/>
              <a:t> </a:t>
            </a:r>
            <a:r>
              <a:rPr dirty="0" sz="3900" spc="40"/>
              <a:t>Cloaneable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459738" y="562863"/>
            <a:ext cx="837057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500" spc="-90">
                <a:latin typeface="Times New Roman"/>
                <a:cs typeface="Times New Roman"/>
              </a:rPr>
              <a:t>To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perform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 </a:t>
            </a:r>
            <a:r>
              <a:rPr dirty="0" sz="2500" spc="-5" b="1">
                <a:latin typeface="Times New Roman"/>
                <a:cs typeface="Times New Roman"/>
              </a:rPr>
              <a:t>deep copy</a:t>
            </a:r>
            <a:r>
              <a:rPr dirty="0" sz="2500" spc="-5">
                <a:latin typeface="Times New Roman"/>
                <a:cs typeface="Times New Roman"/>
              </a:rPr>
              <a:t>, </a:t>
            </a:r>
            <a:r>
              <a:rPr dirty="0" sz="2500">
                <a:latin typeface="Times New Roman"/>
                <a:cs typeface="Times New Roman"/>
              </a:rPr>
              <a:t>the clone method in a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class that 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implements the </a:t>
            </a:r>
            <a:r>
              <a:rPr dirty="0" sz="2500" spc="-5" b="1">
                <a:latin typeface="Calibri"/>
                <a:cs typeface="Calibri"/>
              </a:rPr>
              <a:t>Cloneable</a:t>
            </a:r>
            <a:r>
              <a:rPr dirty="0" sz="2500" spc="65" b="1">
                <a:latin typeface="Calibri"/>
                <a:cs typeface="Calibri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interface must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copy </a:t>
            </a:r>
            <a:r>
              <a:rPr dirty="0" sz="2500">
                <a:solidFill>
                  <a:srgbClr val="FF0000"/>
                </a:solidFill>
                <a:latin typeface="Times New Roman"/>
                <a:cs typeface="Times New Roman"/>
              </a:rPr>
              <a:t>the contents of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0502" y="3639819"/>
            <a:ext cx="1316990" cy="279400"/>
          </a:xfrm>
          <a:custGeom>
            <a:avLst/>
            <a:gdLst/>
            <a:ahLst/>
            <a:cxnLst/>
            <a:rect l="l" t="t" r="r" b="b"/>
            <a:pathLst>
              <a:path w="1316989" h="279400">
                <a:moveTo>
                  <a:pt x="1316863" y="0"/>
                </a:moveTo>
                <a:lnTo>
                  <a:pt x="1062863" y="0"/>
                </a:lnTo>
                <a:lnTo>
                  <a:pt x="500888" y="0"/>
                </a:lnTo>
                <a:lnTo>
                  <a:pt x="0" y="0"/>
                </a:lnTo>
                <a:lnTo>
                  <a:pt x="0" y="279400"/>
                </a:lnTo>
                <a:lnTo>
                  <a:pt x="500888" y="279400"/>
                </a:lnTo>
                <a:lnTo>
                  <a:pt x="1062863" y="279400"/>
                </a:lnTo>
                <a:lnTo>
                  <a:pt x="1316863" y="279400"/>
                </a:lnTo>
                <a:lnTo>
                  <a:pt x="131686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1138" y="1324863"/>
            <a:ext cx="5137150" cy="2308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08305">
              <a:lnSpc>
                <a:spcPts val="2965"/>
              </a:lnSpc>
              <a:spcBef>
                <a:spcPts val="100"/>
              </a:spcBef>
            </a:pPr>
            <a:r>
              <a:rPr dirty="0" sz="250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dirty="0" sz="25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0000"/>
                </a:solidFill>
                <a:latin typeface="Times New Roman"/>
                <a:cs typeface="Times New Roman"/>
              </a:rPr>
              <a:t>fields</a:t>
            </a:r>
            <a:r>
              <a:rPr dirty="0" sz="25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dirty="0" sz="25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dirty="0" sz="25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0000"/>
                </a:solidFill>
                <a:latin typeface="Times New Roman"/>
                <a:cs typeface="Times New Roman"/>
              </a:rPr>
              <a:t>objects</a:t>
            </a:r>
            <a:endParaRPr sz="25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2090"/>
              </a:lnSpc>
              <a:spcBef>
                <a:spcPts val="95"/>
              </a:spcBef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1800" spc="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B91AF"/>
                </a:solidFill>
                <a:latin typeface="Calibri"/>
                <a:cs typeface="Calibri"/>
              </a:rPr>
              <a:t>JangoFettClone</a:t>
            </a:r>
            <a:r>
              <a:rPr dirty="0" sz="1800" spc="2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extends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JangoFettTemplate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name;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50"/>
              </a:lnSpc>
            </a:pP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java</a:t>
            </a:r>
            <a:r>
              <a:rPr dirty="0" sz="1800" spc="-10">
                <a:latin typeface="Calibri"/>
                <a:cs typeface="Calibri"/>
              </a:rPr>
              <a:t>.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util</a:t>
            </a:r>
            <a:r>
              <a:rPr dirty="0" sz="1800" spc="-10">
                <a:latin typeface="Calibri"/>
                <a:cs typeface="Calibri"/>
              </a:rPr>
              <a:t>.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Date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whenCreated;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25"/>
              </a:lnSpc>
              <a:spcBef>
                <a:spcPts val="45"/>
              </a:spcBef>
            </a:pPr>
            <a:r>
              <a:rPr dirty="0" sz="1800" spc="-5"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25"/>
              </a:lnSpc>
            </a:pPr>
            <a:r>
              <a:rPr dirty="0" sz="1800" spc="-5">
                <a:latin typeface="Calibri"/>
                <a:cs typeface="Calibri"/>
              </a:rPr>
              <a:t>@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Override</a:t>
            </a:r>
            <a:endParaRPr sz="1800">
              <a:latin typeface="Calibri"/>
              <a:cs typeface="Calibri"/>
            </a:endParaRPr>
          </a:p>
          <a:p>
            <a:pPr marL="927100" marR="2608580" indent="-457200">
              <a:lnSpc>
                <a:spcPts val="2090"/>
              </a:lnSpc>
              <a:spcBef>
                <a:spcPts val="175"/>
              </a:spcBef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public Object </a:t>
            </a:r>
            <a:r>
              <a:rPr dirty="0" sz="1800">
                <a:latin typeface="Calibri"/>
                <a:cs typeface="Calibri"/>
              </a:rPr>
              <a:t>clone() {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try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67065" y="6019771"/>
            <a:ext cx="16891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z="1100" spc="10">
                <a:solidFill>
                  <a:srgbClr val="898989"/>
                </a:solidFill>
                <a:latin typeface="Times New Roman"/>
                <a:cs typeface="Times New Roman"/>
              </a:rPr>
              <a:t>62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138" y="6088142"/>
            <a:ext cx="97790" cy="30480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8293" y="1722120"/>
            <a:ext cx="2134870" cy="2794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implements</a:t>
            </a:r>
            <a:r>
              <a:rPr dirty="0" sz="18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Cloneable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0272" y="1697228"/>
            <a:ext cx="97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2738" y="3614420"/>
            <a:ext cx="6311265" cy="580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JangoFettClone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10">
                <a:latin typeface="Calibri"/>
                <a:cs typeface="Calibri"/>
              </a:rPr>
              <a:t>(JangoFettClone)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super</a:t>
            </a:r>
            <a:r>
              <a:rPr dirty="0" sz="1800" spc="-10">
                <a:latin typeface="Calibri"/>
                <a:cs typeface="Calibri"/>
              </a:rPr>
              <a:t>.clone();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dirty="0" sz="18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alibri"/>
                <a:cs typeface="Calibri"/>
              </a:rPr>
              <a:t>Shallow</a:t>
            </a:r>
            <a:r>
              <a:rPr dirty="0" sz="180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alibri"/>
                <a:cs typeface="Calibri"/>
              </a:rPr>
              <a:t>copy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800">
                <a:solidFill>
                  <a:srgbClr val="008000"/>
                </a:solidFill>
                <a:latin typeface="Calibri"/>
                <a:cs typeface="Calibri"/>
              </a:rPr>
              <a:t>// </a:t>
            </a:r>
            <a:r>
              <a:rPr dirty="0" sz="1800" spc="-5">
                <a:solidFill>
                  <a:srgbClr val="008000"/>
                </a:solidFill>
                <a:latin typeface="Calibri"/>
                <a:cs typeface="Calibri"/>
              </a:rPr>
              <a:t>String</a:t>
            </a:r>
            <a:r>
              <a:rPr dirty="0" sz="180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alibri"/>
                <a:cs typeface="Calibri"/>
              </a:rPr>
              <a:t>is immutable,</a:t>
            </a:r>
            <a:r>
              <a:rPr dirty="0" sz="180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alibri"/>
                <a:cs typeface="Calibri"/>
              </a:rPr>
              <a:t>so</a:t>
            </a:r>
            <a:r>
              <a:rPr dirty="0" sz="1800">
                <a:solidFill>
                  <a:srgbClr val="008000"/>
                </a:solidFill>
                <a:latin typeface="Calibri"/>
                <a:cs typeface="Calibri"/>
              </a:rPr>
              <a:t> deep</a:t>
            </a:r>
            <a:r>
              <a:rPr dirty="0" sz="1800" spc="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alibri"/>
                <a:cs typeface="Calibri"/>
              </a:rPr>
              <a:t>copy is </a:t>
            </a:r>
            <a:r>
              <a:rPr dirty="0" sz="1800">
                <a:solidFill>
                  <a:srgbClr val="008000"/>
                </a:solidFill>
                <a:latin typeface="Calibri"/>
                <a:cs typeface="Calibri"/>
              </a:rPr>
              <a:t>not</a:t>
            </a:r>
            <a:r>
              <a:rPr dirty="0" sz="1800" spc="-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8000"/>
                </a:solidFill>
                <a:latin typeface="Calibri"/>
                <a:cs typeface="Calibri"/>
              </a:rPr>
              <a:t>required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5438" y="4185920"/>
            <a:ext cx="5302885" cy="2794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 spc="-15">
                <a:latin typeface="Calibri"/>
                <a:cs typeface="Calibri"/>
              </a:rPr>
              <a:t>ret.whenCreated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(java.util.Date)(whenCreated.clone());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38" y="4440428"/>
            <a:ext cx="430974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6465">
              <a:lnSpc>
                <a:spcPts val="2125"/>
              </a:lnSpc>
              <a:spcBef>
                <a:spcPts val="100"/>
              </a:spcBef>
            </a:pP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18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ret;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25"/>
              </a:lnSpc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926465" marR="5080" indent="-457200">
              <a:lnSpc>
                <a:spcPct val="102200"/>
              </a:lnSpc>
            </a:pP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catch 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CloneNotSupportedException </a:t>
            </a:r>
            <a:r>
              <a:rPr dirty="0" sz="1800" spc="-10">
                <a:solidFill>
                  <a:srgbClr val="808080"/>
                </a:solidFill>
                <a:latin typeface="Calibri"/>
                <a:cs typeface="Calibri"/>
              </a:rPr>
              <a:t>ex</a:t>
            </a:r>
            <a:r>
              <a:rPr dirty="0" sz="1800" spc="-10">
                <a:latin typeface="Calibri"/>
                <a:cs typeface="Calibri"/>
              </a:rPr>
              <a:t>) </a:t>
            </a:r>
            <a:r>
              <a:rPr dirty="0" sz="1800">
                <a:latin typeface="Calibri"/>
                <a:cs typeface="Calibri"/>
              </a:rPr>
              <a:t>{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null</a:t>
            </a:r>
            <a:r>
              <a:rPr dirty="0" sz="1800" spc="-5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090"/>
              </a:lnSpc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166" y="100583"/>
            <a:ext cx="4705350" cy="650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/>
              <a:t>Shallow</a:t>
            </a:r>
            <a:r>
              <a:rPr dirty="0" sz="4100" spc="-20"/>
              <a:t> </a:t>
            </a:r>
            <a:r>
              <a:rPr dirty="0" sz="4100" spc="-5"/>
              <a:t>vs.</a:t>
            </a:r>
            <a:r>
              <a:rPr dirty="0" sz="4100" spc="-30"/>
              <a:t> </a:t>
            </a:r>
            <a:r>
              <a:rPr dirty="0" sz="4100" spc="-5"/>
              <a:t>Deep</a:t>
            </a:r>
            <a:r>
              <a:rPr dirty="0" sz="4100" spc="-20"/>
              <a:t> </a:t>
            </a:r>
            <a:r>
              <a:rPr dirty="0" sz="4100" spc="-5"/>
              <a:t>Copy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413702" y="676148"/>
            <a:ext cx="5015865" cy="1116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92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House </a:t>
            </a:r>
            <a:r>
              <a:rPr dirty="0" sz="2400" spc="-5">
                <a:latin typeface="Times New Roman"/>
                <a:cs typeface="Times New Roman"/>
              </a:rPr>
              <a:t>house1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5">
                <a:latin typeface="Times New Roman"/>
                <a:cs typeface="Times New Roman"/>
              </a:rPr>
              <a:t>new House(1, </a:t>
            </a:r>
            <a:r>
              <a:rPr dirty="0" sz="2400">
                <a:latin typeface="Times New Roman"/>
                <a:cs typeface="Times New Roman"/>
              </a:rPr>
              <a:t>1750.50);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House</a:t>
            </a:r>
            <a:r>
              <a:rPr dirty="0" sz="2400" spc="-5">
                <a:latin typeface="Times New Roman"/>
                <a:cs typeface="Times New Roman"/>
              </a:rPr>
              <a:t> house2</a:t>
            </a:r>
            <a:r>
              <a:rPr dirty="0" sz="2400">
                <a:latin typeface="Times New Roman"/>
                <a:cs typeface="Times New Roman"/>
              </a:rPr>
              <a:t> = </a:t>
            </a:r>
            <a:r>
              <a:rPr dirty="0" sz="2400" spc="-5">
                <a:latin typeface="Times New Roman"/>
                <a:cs typeface="Times New Roman"/>
              </a:rPr>
              <a:t>(House)house1.clone();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9168" y="2342388"/>
            <a:ext cx="1236980" cy="13576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 indent="16510">
              <a:lnSpc>
                <a:spcPts val="5210"/>
              </a:lnSpc>
              <a:spcBef>
                <a:spcPts val="265"/>
              </a:spcBef>
            </a:pPr>
            <a:r>
              <a:rPr dirty="0" sz="4400" spc="-5">
                <a:solidFill>
                  <a:srgbClr val="44546A"/>
                </a:solidFill>
                <a:latin typeface="Times New Roman"/>
                <a:cs typeface="Times New Roman"/>
              </a:rPr>
              <a:t>Deep </a:t>
            </a:r>
            <a:r>
              <a:rPr dirty="0" sz="4400" spc="-1085">
                <a:solidFill>
                  <a:srgbClr val="44546A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44546A"/>
                </a:solidFill>
                <a:latin typeface="Times New Roman"/>
                <a:cs typeface="Times New Roman"/>
              </a:rPr>
              <a:t>Copy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5127" y="1939516"/>
            <a:ext cx="5465046" cy="429925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63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63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376" y="136143"/>
            <a:ext cx="7952740" cy="1147445"/>
          </a:xfrm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marL="1713230" marR="5080" indent="-1701164">
              <a:lnSpc>
                <a:spcPts val="4390"/>
              </a:lnSpc>
              <a:spcBef>
                <a:spcPts val="250"/>
              </a:spcBef>
            </a:pPr>
            <a:r>
              <a:rPr dirty="0" spc="-25" b="0">
                <a:latin typeface="Calibri"/>
                <a:cs typeface="Calibri"/>
              </a:rPr>
              <a:t>Several</a:t>
            </a:r>
            <a:r>
              <a:rPr dirty="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Questions</a:t>
            </a:r>
            <a:r>
              <a:rPr dirty="0" b="0">
                <a:latin typeface="Calibri"/>
                <a:cs typeface="Calibri"/>
              </a:rPr>
              <a:t> </a:t>
            </a:r>
            <a:r>
              <a:rPr dirty="0" spc="-20" b="0">
                <a:latin typeface="Calibri"/>
                <a:cs typeface="Calibri"/>
              </a:rPr>
              <a:t>from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the</a:t>
            </a:r>
            <a:r>
              <a:rPr dirty="0" spc="-5" b="0">
                <a:latin typeface="Calibri"/>
                <a:cs typeface="Calibri"/>
              </a:rPr>
              <a:t> clone </a:t>
            </a:r>
            <a:r>
              <a:rPr dirty="0" spc="-10" b="0">
                <a:latin typeface="Calibri"/>
                <a:cs typeface="Calibri"/>
              </a:rPr>
              <a:t>method </a:t>
            </a:r>
            <a:r>
              <a:rPr dirty="0" spc="-819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and Cloneable</a:t>
            </a:r>
            <a:r>
              <a:rPr dirty="0" spc="-10" b="0">
                <a:latin typeface="Calibri"/>
                <a:cs typeface="Calibri"/>
              </a:rPr>
              <a:t> </a:t>
            </a:r>
            <a:r>
              <a:rPr dirty="0" spc="-20" b="0">
                <a:latin typeface="Calibri"/>
                <a:cs typeface="Calibri"/>
              </a:rPr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9718" y="1413764"/>
            <a:ext cx="7529195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6415" marR="255904" indent="-5143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3000" spc="-5">
                <a:latin typeface="Times New Roman"/>
                <a:cs typeface="Times New Roman"/>
              </a:rPr>
              <a:t>why </a:t>
            </a:r>
            <a:r>
              <a:rPr dirty="0" sz="3000">
                <a:latin typeface="Times New Roman"/>
                <a:cs typeface="Times New Roman"/>
              </a:rPr>
              <a:t>is the </a:t>
            </a:r>
            <a:r>
              <a:rPr dirty="0" sz="3000" spc="-5" b="1">
                <a:solidFill>
                  <a:srgbClr val="00997F"/>
                </a:solidFill>
                <a:latin typeface="Times New Roman"/>
                <a:cs typeface="Times New Roman"/>
              </a:rPr>
              <a:t>clone </a:t>
            </a:r>
            <a:r>
              <a:rPr dirty="0" sz="3000">
                <a:latin typeface="Times New Roman"/>
                <a:cs typeface="Times New Roman"/>
              </a:rPr>
              <a:t>method in the </a:t>
            </a:r>
            <a:r>
              <a:rPr dirty="0" sz="3000" b="1">
                <a:solidFill>
                  <a:srgbClr val="00997F"/>
                </a:solidFill>
                <a:latin typeface="Times New Roman"/>
                <a:cs typeface="Times New Roman"/>
              </a:rPr>
              <a:t>Object </a:t>
            </a:r>
            <a:r>
              <a:rPr dirty="0" sz="3000">
                <a:latin typeface="Times New Roman"/>
                <a:cs typeface="Times New Roman"/>
              </a:rPr>
              <a:t>class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defined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protected,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not public?</a:t>
            </a:r>
            <a:endParaRPr sz="30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buAutoNum type="arabicPeriod"/>
              <a:tabLst>
                <a:tab pos="526415" algn="l"/>
                <a:tab pos="527050" algn="l"/>
              </a:tabLst>
            </a:pPr>
            <a:r>
              <a:rPr dirty="0" sz="3000" spc="-5">
                <a:latin typeface="Times New Roman"/>
                <a:cs typeface="Times New Roman"/>
              </a:rPr>
              <a:t>why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5" b="1">
                <a:solidFill>
                  <a:srgbClr val="00997F"/>
                </a:solidFill>
                <a:latin typeface="Times New Roman"/>
                <a:cs typeface="Times New Roman"/>
              </a:rPr>
              <a:t>clone</a:t>
            </a:r>
            <a:r>
              <a:rPr dirty="0" sz="3000" b="1">
                <a:solidFill>
                  <a:srgbClr val="00997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method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not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defined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endParaRPr sz="3000">
              <a:latin typeface="Times New Roman"/>
              <a:cs typeface="Times New Roman"/>
            </a:endParaRPr>
          </a:p>
          <a:p>
            <a:pPr marL="526415">
              <a:lnSpc>
                <a:spcPct val="100000"/>
              </a:lnSpc>
            </a:pPr>
            <a:r>
              <a:rPr dirty="0" sz="3000" spc="-5" b="1">
                <a:solidFill>
                  <a:srgbClr val="00997F"/>
                </a:solidFill>
                <a:latin typeface="Times New Roman"/>
                <a:cs typeface="Times New Roman"/>
              </a:rPr>
              <a:t>Cloneable</a:t>
            </a:r>
            <a:r>
              <a:rPr dirty="0" sz="3000" spc="-25" b="1">
                <a:solidFill>
                  <a:srgbClr val="00997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interface?</a:t>
            </a:r>
            <a:endParaRPr sz="30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buAutoNum type="arabicPeriod" startAt="3"/>
              <a:tabLst>
                <a:tab pos="526415" algn="l"/>
                <a:tab pos="527050" algn="l"/>
              </a:tabLst>
            </a:pPr>
            <a:r>
              <a:rPr dirty="0" sz="3000" spc="-5">
                <a:latin typeface="Times New Roman"/>
                <a:cs typeface="Times New Roman"/>
              </a:rPr>
              <a:t>why</a:t>
            </a:r>
            <a:r>
              <a:rPr dirty="0" sz="3000" spc="-10">
                <a:latin typeface="Times New Roman"/>
                <a:cs typeface="Times New Roman"/>
              </a:rPr>
              <a:t> doesn’t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00997F"/>
                </a:solidFill>
                <a:latin typeface="Times New Roman"/>
                <a:cs typeface="Times New Roman"/>
              </a:rPr>
              <a:t>Object</a:t>
            </a:r>
            <a:r>
              <a:rPr dirty="0" sz="3000" spc="-10" b="1">
                <a:solidFill>
                  <a:srgbClr val="00997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implement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endParaRPr sz="3000">
              <a:latin typeface="Times New Roman"/>
              <a:cs typeface="Times New Roman"/>
            </a:endParaRPr>
          </a:p>
          <a:p>
            <a:pPr marL="526415">
              <a:lnSpc>
                <a:spcPct val="100000"/>
              </a:lnSpc>
            </a:pPr>
            <a:r>
              <a:rPr dirty="0" sz="3000" spc="-5" b="1">
                <a:solidFill>
                  <a:srgbClr val="00997F"/>
                </a:solidFill>
                <a:latin typeface="Times New Roman"/>
                <a:cs typeface="Times New Roman"/>
              </a:rPr>
              <a:t>Cloneable</a:t>
            </a:r>
            <a:r>
              <a:rPr dirty="0" sz="3000" spc="-25" b="1">
                <a:solidFill>
                  <a:srgbClr val="00997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interface?</a:t>
            </a:r>
            <a:endParaRPr sz="3000">
              <a:latin typeface="Times New Roman"/>
              <a:cs typeface="Times New Roman"/>
            </a:endParaRPr>
          </a:p>
          <a:p>
            <a:pPr marL="526415" marR="5080" indent="-514350">
              <a:lnSpc>
                <a:spcPct val="100000"/>
              </a:lnSpc>
              <a:buAutoNum type="arabicPeriod" startAt="4"/>
              <a:tabLst>
                <a:tab pos="526415" algn="l"/>
                <a:tab pos="527050" algn="l"/>
              </a:tabLst>
            </a:pPr>
            <a:r>
              <a:rPr dirty="0" sz="3000">
                <a:latin typeface="Times New Roman"/>
                <a:cs typeface="Times New Roman"/>
              </a:rPr>
              <a:t>what </a:t>
            </a:r>
            <a:r>
              <a:rPr dirty="0" sz="3000" spc="-5">
                <a:latin typeface="Times New Roman"/>
                <a:cs typeface="Times New Roman"/>
              </a:rPr>
              <a:t>would </a:t>
            </a:r>
            <a:r>
              <a:rPr dirty="0" sz="3000">
                <a:latin typeface="Times New Roman"/>
                <a:cs typeface="Times New Roman"/>
              </a:rPr>
              <a:t>happen if the </a:t>
            </a:r>
            <a:r>
              <a:rPr dirty="0" sz="3000" spc="-5" b="1">
                <a:solidFill>
                  <a:srgbClr val="00997F"/>
                </a:solidFill>
                <a:latin typeface="Times New Roman"/>
                <a:cs typeface="Times New Roman"/>
              </a:rPr>
              <a:t>House </a:t>
            </a:r>
            <a:r>
              <a:rPr dirty="0" sz="3000">
                <a:latin typeface="Times New Roman"/>
                <a:cs typeface="Times New Roman"/>
              </a:rPr>
              <a:t>class did not </a:t>
            </a:r>
            <a:r>
              <a:rPr dirty="0" sz="3000" spc="-7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implement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00997F"/>
                </a:solidFill>
                <a:latin typeface="Times New Roman"/>
                <a:cs typeface="Times New Roman"/>
              </a:rPr>
              <a:t>Cloneable</a:t>
            </a:r>
            <a:r>
              <a:rPr dirty="0" sz="3000" spc="5" b="1">
                <a:solidFill>
                  <a:srgbClr val="00997F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00997F"/>
                </a:solidFill>
                <a:latin typeface="Times New Roman"/>
                <a:cs typeface="Times New Roman"/>
              </a:rPr>
              <a:t>?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3363" y="0"/>
            <a:ext cx="5615940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Interfaces</a:t>
            </a:r>
            <a:r>
              <a:rPr dirty="0" spc="-25"/>
              <a:t> </a:t>
            </a:r>
            <a:r>
              <a:rPr dirty="0" spc="-15"/>
              <a:t>vs. </a:t>
            </a:r>
            <a:r>
              <a:rPr dirty="0" spc="-25"/>
              <a:t>Abstract</a:t>
            </a:r>
            <a:r>
              <a:rPr dirty="0" spc="-20"/>
              <a:t> </a:t>
            </a:r>
            <a:r>
              <a:rPr dirty="0" spc="-1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38" y="612139"/>
            <a:ext cx="8613775" cy="235140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55600" marR="5080" indent="-342900">
              <a:lnSpc>
                <a:spcPts val="3310"/>
              </a:lnSpc>
              <a:spcBef>
                <a:spcPts val="450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In an interface,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data 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must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 constants</a:t>
            </a:r>
            <a:r>
              <a:rPr dirty="0" sz="3000">
                <a:latin typeface="Times New Roman"/>
                <a:cs typeface="Times New Roman"/>
              </a:rPr>
              <a:t>; an abstract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can have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all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types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 data.</a:t>
            </a:r>
            <a:endParaRPr sz="3000">
              <a:latin typeface="Times New Roman"/>
              <a:cs typeface="Times New Roman"/>
            </a:endParaRPr>
          </a:p>
          <a:p>
            <a:pPr marL="355600" marR="470534" indent="-342900">
              <a:lnSpc>
                <a:spcPct val="90300"/>
              </a:lnSpc>
              <a:spcBef>
                <a:spcPts val="1585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Each method in an interface has only a signature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without </a:t>
            </a:r>
            <a:r>
              <a:rPr dirty="0" sz="3000">
                <a:latin typeface="Times New Roman"/>
                <a:cs typeface="Times New Roman"/>
              </a:rPr>
              <a:t>implementation; an abstract class can have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concrete methods.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83" y="3236542"/>
            <a:ext cx="8939019" cy="14276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63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63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3363" y="0"/>
            <a:ext cx="5615940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Interfaces</a:t>
            </a:r>
            <a:r>
              <a:rPr dirty="0" spc="-25"/>
              <a:t> </a:t>
            </a:r>
            <a:r>
              <a:rPr dirty="0" spc="-15"/>
              <a:t>vs. </a:t>
            </a:r>
            <a:r>
              <a:rPr dirty="0" spc="-25"/>
              <a:t>Abstract</a:t>
            </a:r>
            <a:r>
              <a:rPr dirty="0" spc="-20"/>
              <a:t> </a:t>
            </a:r>
            <a:r>
              <a:rPr dirty="0" spc="-1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38" y="612139"/>
            <a:ext cx="7924165" cy="167132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55600" marR="5080" indent="-342900">
              <a:lnSpc>
                <a:spcPct val="90300"/>
              </a:lnSpc>
              <a:spcBef>
                <a:spcPts val="450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dirty="0" sz="3000" spc="-5">
                <a:latin typeface="Times New Roman"/>
                <a:cs typeface="Times New Roman"/>
              </a:rPr>
              <a:t>An </a:t>
            </a:r>
            <a:r>
              <a:rPr dirty="0" sz="3000">
                <a:latin typeface="Times New Roman"/>
                <a:cs typeface="Times New Roman"/>
              </a:rPr>
              <a:t>interface can inherit other interfaces </a:t>
            </a:r>
            <a:r>
              <a:rPr dirty="0" sz="3000" spc="-5">
                <a:latin typeface="Times New Roman"/>
                <a:cs typeface="Times New Roman"/>
              </a:rPr>
              <a:t>using </a:t>
            </a: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15" b="1">
                <a:latin typeface="Calibri"/>
                <a:cs typeface="Calibri"/>
              </a:rPr>
              <a:t>extends</a:t>
            </a:r>
            <a:r>
              <a:rPr dirty="0" sz="3000" spc="65" b="1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keyword.</a:t>
            </a:r>
            <a:r>
              <a:rPr dirty="0" sz="3000" spc="-5">
                <a:latin typeface="Times New Roman"/>
                <a:cs typeface="Times New Roman"/>
              </a:rPr>
              <a:t> Such</a:t>
            </a:r>
            <a:r>
              <a:rPr dirty="0" sz="3000">
                <a:latin typeface="Times New Roman"/>
                <a:cs typeface="Times New Roman"/>
              </a:rPr>
              <a:t> an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interface is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called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 b="1" i="1">
                <a:latin typeface="Times New Roman"/>
                <a:cs typeface="Times New Roman"/>
              </a:rPr>
              <a:t>subinterface</a:t>
            </a:r>
            <a:r>
              <a:rPr dirty="0" sz="3000" spc="-5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660400">
              <a:lnSpc>
                <a:spcPts val="2855"/>
              </a:lnSpc>
            </a:pPr>
            <a:r>
              <a:rPr dirty="0" sz="2400" spc="-5">
                <a:latin typeface="Calibri"/>
                <a:cs typeface="Calibri"/>
              </a:rPr>
              <a:t>public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interface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NewInterface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439" y="2287418"/>
            <a:ext cx="983615" cy="368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75"/>
              </a:lnSpc>
            </a:pPr>
            <a:r>
              <a:rPr dirty="0" sz="2400" spc="-35">
                <a:latin typeface="Calibri"/>
                <a:cs typeface="Calibri"/>
              </a:rPr>
              <a:t>e</a:t>
            </a:r>
            <a:r>
              <a:rPr dirty="0" sz="2400" spc="5">
                <a:latin typeface="Calibri"/>
                <a:cs typeface="Calibri"/>
              </a:rPr>
              <a:t>x</a:t>
            </a:r>
            <a:r>
              <a:rPr dirty="0" sz="2400" spc="-30">
                <a:latin typeface="Calibri"/>
                <a:cs typeface="Calibri"/>
              </a:rPr>
              <a:t>t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nds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854" y="2261108"/>
            <a:ext cx="326897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Interface1,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...,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InterfaceN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038" y="2629915"/>
            <a:ext cx="8470265" cy="3037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76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//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constants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5">
                <a:latin typeface="Calibri"/>
                <a:cs typeface="Calibri"/>
              </a:rPr>
              <a:t> abstract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  <a:p>
            <a:pPr marL="660400">
              <a:lnSpc>
                <a:spcPts val="27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3190"/>
              </a:lnSpc>
              <a:spcBef>
                <a:spcPts val="265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18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implementing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15" b="1">
                <a:latin typeface="Calibri"/>
                <a:cs typeface="Calibri"/>
              </a:rPr>
              <a:t>NewInterface</a:t>
            </a:r>
            <a:r>
              <a:rPr dirty="0" sz="3000" spc="60" b="1">
                <a:latin typeface="Calibri"/>
                <a:cs typeface="Calibri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must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implement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abstract methods defined in </a:t>
            </a:r>
            <a:r>
              <a:rPr dirty="0" sz="3000" spc="-15" b="1">
                <a:latin typeface="Calibri"/>
                <a:cs typeface="Calibri"/>
              </a:rPr>
              <a:t>NewInterface</a:t>
            </a:r>
            <a:r>
              <a:rPr dirty="0" sz="3000" spc="-15">
                <a:latin typeface="Calibri"/>
                <a:cs typeface="Calibri"/>
              </a:rPr>
              <a:t>, 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 b="1">
                <a:latin typeface="Calibri"/>
                <a:cs typeface="Calibri"/>
              </a:rPr>
              <a:t>Interface1,…, InterfaceN</a:t>
            </a:r>
            <a:r>
              <a:rPr dirty="0" sz="3000" spc="-15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355600" marR="751840" indent="-342900">
              <a:lnSpc>
                <a:spcPts val="3190"/>
              </a:lnSpc>
              <a:spcBef>
                <a:spcPts val="1925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dirty="0" sz="3000" spc="-5">
                <a:latin typeface="Times New Roman"/>
                <a:cs typeface="Times New Roman"/>
              </a:rPr>
              <a:t>An </a:t>
            </a:r>
            <a:r>
              <a:rPr dirty="0" sz="3000">
                <a:latin typeface="Times New Roman"/>
                <a:cs typeface="Times New Roman"/>
              </a:rPr>
              <a:t>interface can extend other interfaces, but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classes.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63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3363" y="0"/>
            <a:ext cx="5615940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Interfaces</a:t>
            </a:r>
            <a:r>
              <a:rPr dirty="0" spc="-25"/>
              <a:t> </a:t>
            </a:r>
            <a:r>
              <a:rPr dirty="0" spc="-15"/>
              <a:t>vs. </a:t>
            </a:r>
            <a:r>
              <a:rPr dirty="0" spc="-25"/>
              <a:t>Abstract</a:t>
            </a:r>
            <a:r>
              <a:rPr dirty="0" spc="-20"/>
              <a:t> </a:t>
            </a:r>
            <a:r>
              <a:rPr dirty="0" spc="-1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38" y="612139"/>
            <a:ext cx="8809990" cy="495427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55600" marR="639445" indent="-342900">
              <a:lnSpc>
                <a:spcPts val="3310"/>
              </a:lnSpc>
              <a:spcBef>
                <a:spcPts val="450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dirty="0" sz="3000" spc="-5">
                <a:latin typeface="Times New Roman"/>
                <a:cs typeface="Times New Roman"/>
              </a:rPr>
              <a:t>All </a:t>
            </a:r>
            <a:r>
              <a:rPr dirty="0" sz="3000">
                <a:latin typeface="Times New Roman"/>
                <a:cs typeface="Times New Roman"/>
              </a:rPr>
              <a:t>classes share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dirty="0" sz="3000" spc="-5">
                <a:solidFill>
                  <a:srgbClr val="FF0000"/>
                </a:solidFill>
                <a:latin typeface="Times New Roman"/>
                <a:cs typeface="Times New Roman"/>
              </a:rPr>
              <a:t>single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root</a:t>
            </a:r>
            <a:r>
              <a:rPr dirty="0" sz="3000">
                <a:latin typeface="Times New Roman"/>
                <a:cs typeface="Times New Roman"/>
              </a:rPr>
              <a:t>, the Object class, but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there is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no </a:t>
            </a:r>
            <a:r>
              <a:rPr dirty="0" sz="3000" spc="-5">
                <a:solidFill>
                  <a:srgbClr val="FF0000"/>
                </a:solidFill>
                <a:latin typeface="Times New Roman"/>
                <a:cs typeface="Times New Roman"/>
              </a:rPr>
              <a:t>single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 root for interfaces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35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Like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class,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interface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also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defines</a:t>
            </a:r>
            <a:r>
              <a:rPr dirty="0" sz="30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a type</a:t>
            </a:r>
            <a:endParaRPr sz="3000">
              <a:latin typeface="Times New Roman"/>
              <a:cs typeface="Times New Roman"/>
            </a:endParaRPr>
          </a:p>
          <a:p>
            <a:pPr lvl="1" marL="782320" marR="5080" indent="-342900">
              <a:lnSpc>
                <a:spcPts val="2880"/>
              </a:lnSpc>
              <a:spcBef>
                <a:spcPts val="1705"/>
              </a:spcBef>
              <a:buFont typeface="Wingdings"/>
              <a:buChar char="■"/>
              <a:tabLst>
                <a:tab pos="781685" algn="l"/>
                <a:tab pos="782320" algn="l"/>
              </a:tabLst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variable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of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interface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type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can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reference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any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instance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10">
                <a:latin typeface="Times New Roman"/>
                <a:cs typeface="Times New Roman"/>
              </a:rPr>
              <a:t>of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class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that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implements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interface</a:t>
            </a:r>
            <a:endParaRPr sz="2600">
              <a:latin typeface="Times New Roman"/>
              <a:cs typeface="Times New Roman"/>
            </a:endParaRPr>
          </a:p>
          <a:p>
            <a:pPr marL="355600" marR="92710" indent="-342900">
              <a:lnSpc>
                <a:spcPts val="3220"/>
              </a:lnSpc>
              <a:spcBef>
                <a:spcPts val="1650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If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Calibri"/>
                <a:cs typeface="Calibri"/>
              </a:rPr>
              <a:t>interface2</a:t>
            </a:r>
            <a:r>
              <a:rPr dirty="0" sz="3000" spc="75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extends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 spc="-15">
                <a:latin typeface="Calibri"/>
                <a:cs typeface="Calibri"/>
              </a:rPr>
              <a:t>interface1</a:t>
            </a:r>
            <a:r>
              <a:rPr dirty="0" sz="3000" spc="-15">
                <a:latin typeface="Times New Roman"/>
                <a:cs typeface="Times New Roman"/>
              </a:rPr>
              <a:t>,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then </a:t>
            </a:r>
            <a:r>
              <a:rPr dirty="0" sz="3000" spc="-20">
                <a:latin typeface="Calibri"/>
                <a:cs typeface="Calibri"/>
              </a:rPr>
              <a:t>interface1</a:t>
            </a:r>
            <a:r>
              <a:rPr dirty="0" sz="3000" spc="75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like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 </a:t>
            </a:r>
            <a:r>
              <a:rPr dirty="0" sz="3000" spc="-15" i="1">
                <a:latin typeface="Times New Roman"/>
                <a:cs typeface="Times New Roman"/>
              </a:rPr>
              <a:t>superclass</a:t>
            </a:r>
            <a:r>
              <a:rPr dirty="0" sz="3000" spc="-5" i="1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for </a:t>
            </a:r>
            <a:r>
              <a:rPr dirty="0" sz="3000" spc="-20">
                <a:latin typeface="Calibri"/>
                <a:cs typeface="Calibri"/>
              </a:rPr>
              <a:t>interface2</a:t>
            </a:r>
            <a:endParaRPr sz="3000">
              <a:latin typeface="Calibri"/>
              <a:cs typeface="Calibri"/>
            </a:endParaRPr>
          </a:p>
          <a:p>
            <a:pPr marL="355600" marR="478155" indent="-342900">
              <a:lnSpc>
                <a:spcPct val="90300"/>
              </a:lnSpc>
              <a:spcBef>
                <a:spcPts val="1689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dirty="0" sz="3000" spc="-105">
                <a:latin typeface="Times New Roman"/>
                <a:cs typeface="Times New Roman"/>
              </a:rPr>
              <a:t>You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can </a:t>
            </a:r>
            <a:r>
              <a:rPr dirty="0" sz="3000" spc="-5">
                <a:latin typeface="Times New Roman"/>
                <a:cs typeface="Times New Roman"/>
              </a:rPr>
              <a:t>use</a:t>
            </a:r>
            <a:r>
              <a:rPr dirty="0" sz="3000">
                <a:latin typeface="Times New Roman"/>
                <a:cs typeface="Times New Roman"/>
              </a:rPr>
              <a:t> an interface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data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type and cast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variable of an interface type to its </a:t>
            </a:r>
            <a:r>
              <a:rPr dirty="0" sz="3000" spc="-5">
                <a:latin typeface="Times New Roman"/>
                <a:cs typeface="Times New Roman"/>
              </a:rPr>
              <a:t>subclass, </a:t>
            </a:r>
            <a:r>
              <a:rPr dirty="0" sz="3000">
                <a:latin typeface="Times New Roman"/>
                <a:cs typeface="Times New Roman"/>
              </a:rPr>
              <a:t>and vice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versa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3363" y="0"/>
            <a:ext cx="5616575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Interfaces </a:t>
            </a:r>
            <a:r>
              <a:rPr dirty="0" spc="-15"/>
              <a:t>vs. </a:t>
            </a:r>
            <a:r>
              <a:rPr dirty="0" spc="-25"/>
              <a:t>Abstract</a:t>
            </a:r>
            <a:r>
              <a:rPr dirty="0" spc="-5"/>
              <a:t> </a:t>
            </a:r>
            <a:r>
              <a:rPr dirty="0" spc="-1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39" y="5481828"/>
            <a:ext cx="889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775" y="630427"/>
            <a:ext cx="8486140" cy="237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17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implement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multiple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interfaces,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but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can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only</a:t>
            </a:r>
            <a:r>
              <a:rPr dirty="0" sz="30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extend one superclass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8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 spc="-5">
                <a:latin typeface="Times New Roman"/>
                <a:cs typeface="Times New Roman"/>
              </a:rPr>
              <a:t>Suppose </a:t>
            </a:r>
            <a:r>
              <a:rPr dirty="0" sz="3000">
                <a:latin typeface="Times New Roman"/>
                <a:cs typeface="Times New Roman"/>
              </a:rPr>
              <a:t>that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c</a:t>
            </a:r>
            <a:r>
              <a:rPr dirty="0" sz="3000" spc="60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instance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Class2</a:t>
            </a:r>
            <a:endParaRPr sz="3000">
              <a:latin typeface="Calibri"/>
              <a:cs typeface="Calibri"/>
            </a:endParaRPr>
          </a:p>
          <a:p>
            <a:pPr lvl="1" marL="926465" marR="426084" indent="-457200">
              <a:lnSpc>
                <a:spcPts val="2810"/>
              </a:lnSpc>
              <a:spcBef>
                <a:spcPts val="1260"/>
              </a:spcBef>
              <a:buFont typeface="Wingdings"/>
              <a:buChar char="■"/>
              <a:tabLst>
                <a:tab pos="926465" algn="l"/>
                <a:tab pos="927100" algn="l"/>
              </a:tabLst>
            </a:pP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 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also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instance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Object,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Class1,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Interface1,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Interface1_1,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Interface1_2,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Interface2_1,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Interface2_2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064" y="3322237"/>
            <a:ext cx="7138762" cy="25837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63</a:t>
            </a:fld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63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2688" y="0"/>
            <a:ext cx="49295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Caution:</a:t>
            </a:r>
            <a:r>
              <a:rPr dirty="0" sz="3600" spc="-25"/>
              <a:t> </a:t>
            </a:r>
            <a:r>
              <a:rPr dirty="0" sz="3600" spc="-10"/>
              <a:t>conflict</a:t>
            </a:r>
            <a:r>
              <a:rPr dirty="0" sz="3600" spc="-25"/>
              <a:t> </a:t>
            </a:r>
            <a:r>
              <a:rPr dirty="0" sz="3600" spc="-20"/>
              <a:t>interfaces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93039" y="578611"/>
            <a:ext cx="8273415" cy="23514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marR="5080" indent="-342900">
              <a:lnSpc>
                <a:spcPct val="90700"/>
              </a:lnSpc>
              <a:spcBef>
                <a:spcPts val="434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dirty="0" sz="3000" spc="-5">
                <a:latin typeface="Times New Roman"/>
                <a:cs typeface="Times New Roman"/>
              </a:rPr>
              <a:t>On </a:t>
            </a:r>
            <a:r>
              <a:rPr dirty="0" sz="3000">
                <a:latin typeface="Times New Roman"/>
                <a:cs typeface="Times New Roman"/>
              </a:rPr>
              <a:t>rare occasions, a class may implement </a:t>
            </a:r>
            <a:r>
              <a:rPr dirty="0" sz="3000" spc="-5">
                <a:latin typeface="Times New Roman"/>
                <a:cs typeface="Times New Roman"/>
              </a:rPr>
              <a:t>two </a:t>
            </a:r>
            <a:r>
              <a:rPr dirty="0" sz="3000">
                <a:latin typeface="Times New Roman"/>
                <a:cs typeface="Times New Roman"/>
              </a:rPr>
              <a:t> interfaces </a:t>
            </a:r>
            <a:r>
              <a:rPr dirty="0" sz="3000" spc="-5">
                <a:latin typeface="Times New Roman"/>
                <a:cs typeface="Times New Roman"/>
              </a:rPr>
              <a:t>with </a:t>
            </a:r>
            <a:r>
              <a:rPr dirty="0" sz="3000">
                <a:latin typeface="Times New Roman"/>
                <a:cs typeface="Times New Roman"/>
              </a:rPr>
              <a:t>conflict information (e.g., </a:t>
            </a:r>
            <a:r>
              <a:rPr dirty="0" sz="3000" spc="-5">
                <a:latin typeface="Times New Roman"/>
                <a:cs typeface="Times New Roman"/>
              </a:rPr>
              <a:t>two </a:t>
            </a:r>
            <a:r>
              <a:rPr dirty="0" sz="3000">
                <a:latin typeface="Times New Roman"/>
                <a:cs typeface="Times New Roman"/>
              </a:rPr>
              <a:t>same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constants </a:t>
            </a:r>
            <a:r>
              <a:rPr dirty="0" sz="3000" spc="-5">
                <a:latin typeface="Times New Roman"/>
                <a:cs typeface="Times New Roman"/>
              </a:rPr>
              <a:t>with different </a:t>
            </a:r>
            <a:r>
              <a:rPr dirty="0" sz="3000">
                <a:latin typeface="Times New Roman"/>
                <a:cs typeface="Times New Roman"/>
              </a:rPr>
              <a:t>values or </a:t>
            </a:r>
            <a:r>
              <a:rPr dirty="0" sz="3000" spc="-5">
                <a:latin typeface="Times New Roman"/>
                <a:cs typeface="Times New Roman"/>
              </a:rPr>
              <a:t>two </a:t>
            </a:r>
            <a:r>
              <a:rPr dirty="0" sz="3000">
                <a:latin typeface="Times New Roman"/>
                <a:cs typeface="Times New Roman"/>
              </a:rPr>
              <a:t>methods </a:t>
            </a:r>
            <a:r>
              <a:rPr dirty="0" sz="3000" spc="-5">
                <a:latin typeface="Times New Roman"/>
                <a:cs typeface="Times New Roman"/>
              </a:rPr>
              <a:t>with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same signature but</a:t>
            </a:r>
            <a:r>
              <a:rPr dirty="0" sz="3000" spc="-5">
                <a:latin typeface="Times New Roman"/>
                <a:cs typeface="Times New Roman"/>
              </a:rPr>
              <a:t> different </a:t>
            </a:r>
            <a:r>
              <a:rPr dirty="0" sz="3000">
                <a:latin typeface="Times New Roman"/>
                <a:cs typeface="Times New Roman"/>
              </a:rPr>
              <a:t>return type).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This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type of errors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will </a:t>
            </a:r>
            <a:r>
              <a:rPr dirty="0" sz="3000">
                <a:latin typeface="Times New Roman"/>
                <a:cs typeface="Times New Roman"/>
              </a:rPr>
              <a:t>be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detected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by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Times New Roman"/>
                <a:cs typeface="Times New Roman"/>
              </a:rPr>
              <a:t>compiler.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6198" y="0"/>
            <a:ext cx="6344285" cy="1087755"/>
          </a:xfrm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1685289" marR="5080" indent="-1673225">
              <a:lnSpc>
                <a:spcPts val="4010"/>
              </a:lnSpc>
              <a:spcBef>
                <a:spcPts val="520"/>
              </a:spcBef>
            </a:pPr>
            <a:r>
              <a:rPr dirty="0" sz="3600" spc="20"/>
              <a:t>abstract</a:t>
            </a:r>
            <a:r>
              <a:rPr dirty="0" sz="3600" spc="5"/>
              <a:t> </a:t>
            </a:r>
            <a:r>
              <a:rPr dirty="0" sz="3600" spc="45"/>
              <a:t>method</a:t>
            </a:r>
            <a:r>
              <a:rPr dirty="0" sz="3600" spc="15"/>
              <a:t> </a:t>
            </a:r>
            <a:r>
              <a:rPr dirty="0" sz="3600" spc="20"/>
              <a:t>are</a:t>
            </a:r>
            <a:r>
              <a:rPr dirty="0" sz="3600" spc="10"/>
              <a:t> </a:t>
            </a:r>
            <a:r>
              <a:rPr dirty="0" sz="3600" spc="40"/>
              <a:t>only</a:t>
            </a:r>
            <a:r>
              <a:rPr dirty="0" sz="3600" spc="20"/>
              <a:t> </a:t>
            </a:r>
            <a:r>
              <a:rPr dirty="0" sz="3600" spc="35"/>
              <a:t>allowed </a:t>
            </a:r>
            <a:r>
              <a:rPr dirty="0" sz="3600" spc="-800"/>
              <a:t> </a:t>
            </a:r>
            <a:r>
              <a:rPr dirty="0" sz="3600" spc="30"/>
              <a:t>in</a:t>
            </a:r>
            <a:r>
              <a:rPr dirty="0" sz="3600" spc="20"/>
              <a:t> abstract</a:t>
            </a:r>
            <a:r>
              <a:rPr dirty="0" sz="3600" spc="15"/>
              <a:t> </a:t>
            </a:r>
            <a:r>
              <a:rPr dirty="0" sz="3600" spc="35"/>
              <a:t>class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3540" y="1011428"/>
            <a:ext cx="7849234" cy="459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 spc="-5">
                <a:latin typeface="Times New Roman"/>
                <a:cs typeface="Times New Roman"/>
              </a:rPr>
              <a:t>An </a:t>
            </a:r>
            <a:r>
              <a:rPr dirty="0" sz="3000" spc="-5" b="1">
                <a:latin typeface="Times New Roman"/>
                <a:cs typeface="Times New Roman"/>
              </a:rPr>
              <a:t>abstract </a:t>
            </a:r>
            <a:r>
              <a:rPr dirty="0" sz="3000">
                <a:latin typeface="Times New Roman"/>
                <a:cs typeface="Times New Roman"/>
              </a:rPr>
              <a:t>method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cannot be contained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3000" spc="-5" b="1">
                <a:latin typeface="Times New Roman"/>
                <a:cs typeface="Times New Roman"/>
              </a:rPr>
              <a:t>nonabstract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class.</a:t>
            </a:r>
            <a:endParaRPr sz="30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18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If a subclass of an abstract superclass does not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implement all the abstract methods, the subclass </a:t>
            </a:r>
            <a:r>
              <a:rPr dirty="0" sz="3000" spc="-74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must </a:t>
            </a:r>
            <a:r>
              <a:rPr dirty="0" sz="3000">
                <a:latin typeface="Times New Roman"/>
                <a:cs typeface="Times New Roman"/>
              </a:rPr>
              <a:t>be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defined </a:t>
            </a:r>
            <a:r>
              <a:rPr dirty="0" sz="3000" spc="-5" b="1">
                <a:latin typeface="Times New Roman"/>
                <a:cs typeface="Times New Roman"/>
              </a:rPr>
              <a:t>abstract</a:t>
            </a:r>
            <a:r>
              <a:rPr dirty="0" sz="3000" spc="-5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469900" marR="25400" indent="-457200">
              <a:lnSpc>
                <a:spcPct val="100000"/>
              </a:lnSpc>
              <a:spcBef>
                <a:spcPts val="18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other </a:t>
            </a:r>
            <a:r>
              <a:rPr dirty="0" sz="3000" spc="-5">
                <a:latin typeface="Times New Roman"/>
                <a:cs typeface="Times New Roman"/>
              </a:rPr>
              <a:t>words, </a:t>
            </a:r>
            <a:r>
              <a:rPr dirty="0" sz="3000">
                <a:latin typeface="Times New Roman"/>
                <a:cs typeface="Times New Roman"/>
              </a:rPr>
              <a:t>in a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nonabstract subclass </a:t>
            </a:r>
            <a:r>
              <a:rPr dirty="0" sz="3000" b="1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extended from an abstract class, </a:t>
            </a:r>
            <a:r>
              <a:rPr dirty="0" sz="3000" b="1">
                <a:latin typeface="Times New Roman"/>
                <a:cs typeface="Times New Roman"/>
              </a:rPr>
              <a:t>all </a:t>
            </a:r>
            <a:r>
              <a:rPr dirty="0" sz="3000">
                <a:latin typeface="Times New Roman"/>
                <a:cs typeface="Times New Roman"/>
              </a:rPr>
              <a:t>the abstract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methods </a:t>
            </a:r>
            <a:r>
              <a:rPr dirty="0" sz="3000" spc="-5">
                <a:latin typeface="Times New Roman"/>
                <a:cs typeface="Times New Roman"/>
              </a:rPr>
              <a:t>must </a:t>
            </a:r>
            <a:r>
              <a:rPr dirty="0" sz="3000">
                <a:latin typeface="Times New Roman"/>
                <a:cs typeface="Times New Roman"/>
              </a:rPr>
              <a:t>be implemented, </a:t>
            </a:r>
            <a:r>
              <a:rPr dirty="0" sz="3000" b="1">
                <a:latin typeface="Times New Roman"/>
                <a:cs typeface="Times New Roman"/>
              </a:rPr>
              <a:t>even if </a:t>
            </a:r>
            <a:r>
              <a:rPr dirty="0" sz="3000" spc="-5" b="1">
                <a:latin typeface="Times New Roman"/>
                <a:cs typeface="Times New Roman"/>
              </a:rPr>
              <a:t>they </a:t>
            </a:r>
            <a:r>
              <a:rPr dirty="0" sz="3000" spc="-20" b="1">
                <a:latin typeface="Times New Roman"/>
                <a:cs typeface="Times New Roman"/>
              </a:rPr>
              <a:t>are </a:t>
            </a:r>
            <a:r>
              <a:rPr dirty="0" sz="3000" spc="-73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not used</a:t>
            </a:r>
            <a:r>
              <a:rPr dirty="0" sz="3000" spc="-1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in</a:t>
            </a:r>
            <a:r>
              <a:rPr dirty="0" sz="3000" spc="-1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the</a:t>
            </a:r>
            <a:r>
              <a:rPr dirty="0" sz="3000" spc="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subclass</a:t>
            </a:r>
            <a:r>
              <a:rPr dirty="0" sz="3000" spc="-5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r>
              <a:rPr dirty="0"/>
              <a:t>71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4595" y="2782618"/>
            <a:ext cx="4313555" cy="5784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35"/>
              <a:t>Class</a:t>
            </a:r>
            <a:r>
              <a:rPr dirty="0" sz="3600" spc="-5"/>
              <a:t> </a:t>
            </a:r>
            <a:r>
              <a:rPr dirty="0" sz="3600" spc="40"/>
              <a:t>design</a:t>
            </a:r>
            <a:r>
              <a:rPr dirty="0" sz="3600"/>
              <a:t> </a:t>
            </a:r>
            <a:r>
              <a:rPr dirty="0" sz="3600" spc="35"/>
              <a:t>guidelines</a:t>
            </a:r>
            <a:endParaRPr sz="36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r>
              <a:rPr dirty="0"/>
              <a:t>72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4505" y="41655"/>
            <a:ext cx="2075814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 b="0">
                <a:latin typeface="Calibri"/>
                <a:cs typeface="Calibri"/>
              </a:rPr>
              <a:t>Coherence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859027"/>
            <a:ext cx="8043545" cy="296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17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</a:t>
            </a:r>
            <a:r>
              <a:rPr dirty="0" sz="3000" spc="-5">
                <a:latin typeface="Times New Roman"/>
                <a:cs typeface="Times New Roman"/>
              </a:rPr>
              <a:t> should</a:t>
            </a:r>
            <a:r>
              <a:rPr dirty="0" sz="3000">
                <a:latin typeface="Times New Roman"/>
                <a:cs typeface="Times New Roman"/>
              </a:rPr>
              <a:t> describe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 </a:t>
            </a:r>
            <a:r>
              <a:rPr dirty="0" sz="3000" spc="-5">
                <a:solidFill>
                  <a:srgbClr val="FF0000"/>
                </a:solidFill>
                <a:latin typeface="Times New Roman"/>
                <a:cs typeface="Times New Roman"/>
              </a:rPr>
              <a:t>single</a:t>
            </a:r>
            <a:r>
              <a:rPr dirty="0" sz="30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 spc="-30">
                <a:solidFill>
                  <a:srgbClr val="FF0000"/>
                </a:solidFill>
                <a:latin typeface="Times New Roman"/>
                <a:cs typeface="Times New Roman"/>
              </a:rPr>
              <a:t>entity</a:t>
            </a:r>
            <a:r>
              <a:rPr dirty="0" sz="3000" spc="-30">
                <a:latin typeface="Times New Roman"/>
                <a:cs typeface="Times New Roman"/>
              </a:rPr>
              <a:t>,</a:t>
            </a:r>
            <a:r>
              <a:rPr dirty="0" sz="3000">
                <a:latin typeface="Times New Roman"/>
                <a:cs typeface="Times New Roman"/>
              </a:rPr>
              <a:t> and all the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 operations </a:t>
            </a:r>
            <a:r>
              <a:rPr dirty="0" sz="3000" spc="-5">
                <a:latin typeface="Times New Roman"/>
                <a:cs typeface="Times New Roman"/>
              </a:rPr>
              <a:t>should </a:t>
            </a:r>
            <a:r>
              <a:rPr dirty="0" sz="3000">
                <a:latin typeface="Times New Roman"/>
                <a:cs typeface="Times New Roman"/>
              </a:rPr>
              <a:t>logically fit together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dirty="0" sz="30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0000"/>
                </a:solidFill>
                <a:latin typeface="Times New Roman"/>
                <a:cs typeface="Times New Roman"/>
              </a:rPr>
              <a:t>support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30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coherent </a:t>
            </a:r>
            <a:r>
              <a:rPr dirty="0" sz="3000" spc="-5">
                <a:solidFill>
                  <a:srgbClr val="FF0000"/>
                </a:solidFill>
                <a:latin typeface="Times New Roman"/>
                <a:cs typeface="Times New Roman"/>
              </a:rPr>
              <a:t>purpose</a:t>
            </a:r>
            <a:endParaRPr sz="3000">
              <a:latin typeface="Times New Roman"/>
              <a:cs typeface="Times New Roman"/>
            </a:endParaRPr>
          </a:p>
          <a:p>
            <a:pPr marL="469900" marR="139065" indent="-457200">
              <a:lnSpc>
                <a:spcPct val="100000"/>
              </a:lnSpc>
              <a:spcBef>
                <a:spcPts val="158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17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single </a:t>
            </a:r>
            <a:r>
              <a:rPr dirty="0" sz="3000">
                <a:latin typeface="Times New Roman"/>
                <a:cs typeface="Times New Roman"/>
              </a:rPr>
              <a:t>entity</a:t>
            </a:r>
            <a:r>
              <a:rPr dirty="0" sz="3000" spc="-5">
                <a:latin typeface="Times New Roman"/>
                <a:cs typeface="Times New Roman"/>
              </a:rPr>
              <a:t> with </a:t>
            </a:r>
            <a:r>
              <a:rPr dirty="0" sz="3000">
                <a:latin typeface="Times New Roman"/>
                <a:cs typeface="Times New Roman"/>
              </a:rPr>
              <a:t>many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responsibilities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broken into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several classes to separate </a:t>
            </a:r>
            <a:r>
              <a:rPr dirty="0" sz="30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responsibilities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r>
              <a:rPr dirty="0"/>
              <a:t>73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587" y="41655"/>
            <a:ext cx="2287270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 b="0">
                <a:latin typeface="Calibri"/>
                <a:cs typeface="Calibri"/>
              </a:rPr>
              <a:t>Consistency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859027"/>
            <a:ext cx="8281034" cy="4951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929005" indent="-4572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 spc="-5">
                <a:latin typeface="Times New Roman"/>
                <a:cs typeface="Times New Roman"/>
              </a:rPr>
              <a:t>Follow </a:t>
            </a:r>
            <a:r>
              <a:rPr dirty="0" sz="3000">
                <a:latin typeface="Times New Roman"/>
                <a:cs typeface="Times New Roman"/>
              </a:rPr>
              <a:t>standard Java programming </a:t>
            </a:r>
            <a:r>
              <a:rPr dirty="0" sz="3000" spc="-5">
                <a:latin typeface="Times New Roman"/>
                <a:cs typeface="Times New Roman"/>
              </a:rPr>
              <a:t>style </a:t>
            </a:r>
            <a:r>
              <a:rPr dirty="0" sz="3000">
                <a:latin typeface="Times New Roman"/>
                <a:cs typeface="Times New Roman"/>
              </a:rPr>
              <a:t>and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naming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conventions</a:t>
            </a:r>
            <a:endParaRPr sz="3000">
              <a:latin typeface="Times New Roman"/>
              <a:cs typeface="Times New Roman"/>
            </a:endParaRPr>
          </a:p>
          <a:p>
            <a:pPr marL="469900" marR="154305" indent="-457200">
              <a:lnSpc>
                <a:spcPct val="100000"/>
              </a:lnSpc>
              <a:spcBef>
                <a:spcPts val="158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 spc="-5">
                <a:latin typeface="Times New Roman"/>
                <a:cs typeface="Times New Roman"/>
              </a:rPr>
              <a:t>Choose </a:t>
            </a:r>
            <a:r>
              <a:rPr dirty="0" sz="3000">
                <a:latin typeface="Times New Roman"/>
                <a:cs typeface="Times New Roman"/>
              </a:rPr>
              <a:t>informative names for classes, data fields,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methods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605"/>
              </a:spcBef>
            </a:pPr>
            <a:r>
              <a:rPr dirty="0" sz="3000">
                <a:latin typeface="Courier New"/>
                <a:cs typeface="Courier New"/>
              </a:rPr>
              <a:t>o</a:t>
            </a:r>
            <a:r>
              <a:rPr dirty="0" sz="3000" spc="-45">
                <a:latin typeface="Courier New"/>
                <a:cs typeface="Courier New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Make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names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consistent</a:t>
            </a:r>
            <a:endParaRPr sz="3000">
              <a:latin typeface="Times New Roman"/>
              <a:cs typeface="Times New Roman"/>
            </a:endParaRPr>
          </a:p>
          <a:p>
            <a:pPr marL="469900" marR="366395" indent="-457200">
              <a:lnSpc>
                <a:spcPct val="100000"/>
              </a:lnSpc>
              <a:spcBef>
                <a:spcPts val="161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Place the data declaration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before </a:t>
            </a: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10">
                <a:latin typeface="Times New Roman"/>
                <a:cs typeface="Times New Roman"/>
              </a:rPr>
              <a:t>constructor,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place constructors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before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methods</a:t>
            </a:r>
            <a:endParaRPr sz="30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158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 spc="-5">
                <a:latin typeface="Times New Roman"/>
                <a:cs typeface="Times New Roman"/>
              </a:rPr>
              <a:t>Provide </a:t>
            </a:r>
            <a:r>
              <a:rPr dirty="0" sz="3000">
                <a:latin typeface="Times New Roman"/>
                <a:cs typeface="Times New Roman"/>
              </a:rPr>
              <a:t>a </a:t>
            </a:r>
            <a:r>
              <a:rPr dirty="0" sz="3000" spc="-10">
                <a:solidFill>
                  <a:srgbClr val="FF0000"/>
                </a:solidFill>
                <a:latin typeface="Times New Roman"/>
                <a:cs typeface="Times New Roman"/>
              </a:rPr>
              <a:t>no-arg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constructor </a:t>
            </a:r>
            <a:r>
              <a:rPr dirty="0" sz="3000">
                <a:latin typeface="Times New Roman"/>
                <a:cs typeface="Times New Roman"/>
              </a:rPr>
              <a:t>(or document </a:t>
            </a:r>
            <a:r>
              <a:rPr dirty="0" sz="3000" spc="-5">
                <a:latin typeface="Times New Roman"/>
                <a:cs typeface="Times New Roman"/>
              </a:rPr>
              <a:t>why </a:t>
            </a: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does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not </a:t>
            </a:r>
            <a:r>
              <a:rPr dirty="0" sz="3000" spc="-5">
                <a:latin typeface="Times New Roman"/>
                <a:cs typeface="Times New Roman"/>
              </a:rPr>
              <a:t>support </a:t>
            </a:r>
            <a:r>
              <a:rPr dirty="0" sz="3000">
                <a:latin typeface="Times New Roman"/>
                <a:cs typeface="Times New Roman"/>
              </a:rPr>
              <a:t>one)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r>
              <a:rPr dirty="0"/>
              <a:t>74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7101" y="41655"/>
            <a:ext cx="2689225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 b="0">
                <a:latin typeface="Calibri"/>
                <a:cs typeface="Calibri"/>
              </a:rPr>
              <a:t>Encapsulation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648715"/>
            <a:ext cx="8067040" cy="521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marR="5080" indent="-457200">
              <a:lnSpc>
                <a:spcPct val="102699"/>
              </a:lnSpc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17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should use</a:t>
            </a:r>
            <a:r>
              <a:rPr dirty="0" sz="3000">
                <a:latin typeface="Times New Roman"/>
                <a:cs typeface="Times New Roman"/>
              </a:rPr>
              <a:t> the </a:t>
            </a:r>
            <a:r>
              <a:rPr dirty="0" sz="3000" spc="-20" b="1">
                <a:solidFill>
                  <a:srgbClr val="FF0000"/>
                </a:solidFill>
                <a:latin typeface="Calibri"/>
                <a:cs typeface="Calibri"/>
              </a:rPr>
              <a:t>private</a:t>
            </a:r>
            <a:r>
              <a:rPr dirty="0" sz="3000" spc="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modifier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 hide its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data from direct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access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by clients</a:t>
            </a:r>
            <a:endParaRPr sz="3000">
              <a:latin typeface="Times New Roman"/>
              <a:cs typeface="Times New Roman"/>
            </a:endParaRPr>
          </a:p>
          <a:p>
            <a:pPr marL="469900" marR="56515" indent="-457200">
              <a:lnSpc>
                <a:spcPct val="100899"/>
              </a:lnSpc>
              <a:spcBef>
                <a:spcPts val="148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 spc="-5">
                <a:latin typeface="Times New Roman"/>
                <a:cs typeface="Times New Roman"/>
              </a:rPr>
              <a:t>Provide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25" b="1">
                <a:latin typeface="Calibri"/>
                <a:cs typeface="Calibri"/>
              </a:rPr>
              <a:t>getter</a:t>
            </a:r>
            <a:r>
              <a:rPr dirty="0" sz="3000" spc="65" b="1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methods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 spc="-20" b="1">
                <a:latin typeface="Calibri"/>
                <a:cs typeface="Calibri"/>
              </a:rPr>
              <a:t>setter</a:t>
            </a:r>
            <a:r>
              <a:rPr dirty="0" sz="3000" spc="60" b="1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methods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provide users </a:t>
            </a:r>
            <a:r>
              <a:rPr dirty="0" sz="3000" spc="-5">
                <a:latin typeface="Times New Roman"/>
                <a:cs typeface="Times New Roman"/>
              </a:rPr>
              <a:t>with </a:t>
            </a:r>
            <a:r>
              <a:rPr dirty="0" sz="3000">
                <a:latin typeface="Times New Roman"/>
                <a:cs typeface="Times New Roman"/>
              </a:rPr>
              <a:t>access to the private data, but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only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private data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you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want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user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see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or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modify</a:t>
            </a:r>
            <a:endParaRPr sz="3000">
              <a:latin typeface="Times New Roman"/>
              <a:cs typeface="Times New Roman"/>
            </a:endParaRPr>
          </a:p>
          <a:p>
            <a:pPr marL="469900" marR="6350" indent="-457200">
              <a:lnSpc>
                <a:spcPct val="100000"/>
              </a:lnSpc>
              <a:spcBef>
                <a:spcPts val="158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18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should </a:t>
            </a:r>
            <a:r>
              <a:rPr dirty="0" sz="3000">
                <a:latin typeface="Times New Roman"/>
                <a:cs typeface="Times New Roman"/>
              </a:rPr>
              <a:t>also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hide methods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not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intended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for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client</a:t>
            </a:r>
            <a:r>
              <a:rPr dirty="0" sz="3000" spc="-5">
                <a:latin typeface="Times New Roman"/>
                <a:cs typeface="Times New Roman"/>
              </a:rPr>
              <a:t> use</a:t>
            </a:r>
            <a:endParaRPr sz="3000">
              <a:latin typeface="Times New Roman"/>
              <a:cs typeface="Times New Roman"/>
            </a:endParaRPr>
          </a:p>
          <a:p>
            <a:pPr marL="469900" marR="103505" indent="-457200">
              <a:lnSpc>
                <a:spcPct val="102699"/>
              </a:lnSpc>
              <a:spcBef>
                <a:spcPts val="141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Make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methods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15" b="1">
                <a:latin typeface="Calibri"/>
                <a:cs typeface="Calibri"/>
              </a:rPr>
              <a:t>protected</a:t>
            </a:r>
            <a:r>
              <a:rPr dirty="0" sz="3000" spc="60" b="1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if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they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are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intended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for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extenders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 the class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r>
              <a:rPr dirty="0"/>
              <a:t>75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2615" y="41655"/>
            <a:ext cx="4878705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Calibri"/>
                <a:cs typeface="Calibri"/>
              </a:rPr>
              <a:t>Clarity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and</a:t>
            </a:r>
            <a:r>
              <a:rPr dirty="0" spc="-10" b="0">
                <a:latin typeface="Calibri"/>
                <a:cs typeface="Calibri"/>
              </a:rPr>
              <a:t> Completeness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779779"/>
            <a:ext cx="8229600" cy="4253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9900" marR="122555" indent="-4572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A class </a:t>
            </a:r>
            <a:r>
              <a:rPr dirty="0" sz="3000" spc="-5">
                <a:latin typeface="Times New Roman"/>
                <a:cs typeface="Times New Roman"/>
              </a:rPr>
              <a:t>should </a:t>
            </a:r>
            <a:r>
              <a:rPr dirty="0" sz="3000">
                <a:latin typeface="Times New Roman"/>
                <a:cs typeface="Times New Roman"/>
              </a:rPr>
              <a:t>have a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clear contract </a:t>
            </a:r>
            <a:r>
              <a:rPr dirty="0" sz="3000">
                <a:latin typeface="Times New Roman"/>
                <a:cs typeface="Times New Roman"/>
              </a:rPr>
              <a:t>that is easy </a:t>
            </a:r>
            <a:r>
              <a:rPr dirty="0" sz="3000" spc="-685">
                <a:latin typeface="Times New Roman"/>
                <a:cs typeface="Times New Roman"/>
              </a:rPr>
              <a:t>to </a:t>
            </a:r>
            <a:r>
              <a:rPr dirty="0" sz="3000" spc="-68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explain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 easy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 understand</a:t>
            </a:r>
            <a:endParaRPr sz="3000">
              <a:latin typeface="Times New Roman"/>
              <a:cs typeface="Times New Roman"/>
            </a:endParaRPr>
          </a:p>
          <a:p>
            <a:pPr algn="just" marL="469900" marR="62865" indent="-457200">
              <a:lnSpc>
                <a:spcPct val="100000"/>
              </a:lnSpc>
              <a:spcBef>
                <a:spcPts val="285"/>
              </a:spcBef>
              <a:buFont typeface="Wingdings"/>
              <a:buChar char="■"/>
              <a:tabLst>
                <a:tab pos="469900" algn="l"/>
              </a:tabLst>
            </a:pPr>
            <a:r>
              <a:rPr dirty="0" sz="3000" spc="-5">
                <a:latin typeface="Times New Roman"/>
                <a:cs typeface="Times New Roman"/>
              </a:rPr>
              <a:t>Design </a:t>
            </a:r>
            <a:r>
              <a:rPr dirty="0" sz="3000">
                <a:latin typeface="Times New Roman"/>
                <a:cs typeface="Times New Roman"/>
              </a:rPr>
              <a:t>a class that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imposes no restrictions </a:t>
            </a:r>
            <a:r>
              <a:rPr dirty="0" sz="3000">
                <a:latin typeface="Times New Roman"/>
                <a:cs typeface="Times New Roman"/>
              </a:rPr>
              <a:t>on </a:t>
            </a:r>
            <a:r>
              <a:rPr dirty="0" sz="3000" spc="-455">
                <a:latin typeface="Times New Roman"/>
                <a:cs typeface="Times New Roman"/>
              </a:rPr>
              <a:t>how </a:t>
            </a:r>
            <a:r>
              <a:rPr dirty="0" sz="3000" spc="-4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or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when the user can </a:t>
            </a:r>
            <a:r>
              <a:rPr dirty="0" sz="3000" spc="-5">
                <a:latin typeface="Times New Roman"/>
                <a:cs typeface="Times New Roman"/>
              </a:rPr>
              <a:t>use</a:t>
            </a:r>
            <a:r>
              <a:rPr dirty="0" sz="3000">
                <a:latin typeface="Times New Roman"/>
                <a:cs typeface="Times New Roman"/>
              </a:rPr>
              <a:t> it</a:t>
            </a:r>
            <a:endParaRPr sz="3000">
              <a:latin typeface="Times New Roman"/>
              <a:cs typeface="Times New Roman"/>
            </a:endParaRPr>
          </a:p>
          <a:p>
            <a:pPr algn="just" lvl="1" marL="927100" marR="5080" indent="-457200">
              <a:lnSpc>
                <a:spcPct val="100000"/>
              </a:lnSpc>
              <a:spcBef>
                <a:spcPts val="315"/>
              </a:spcBef>
              <a:buFont typeface="Wingdings"/>
              <a:buChar char="■"/>
              <a:tabLst>
                <a:tab pos="927100" algn="l"/>
              </a:tabLst>
            </a:pPr>
            <a:r>
              <a:rPr dirty="0" sz="3000" spc="-5">
                <a:latin typeface="Times New Roman"/>
                <a:cs typeface="Times New Roman"/>
              </a:rPr>
              <a:t>Design </a:t>
            </a:r>
            <a:r>
              <a:rPr dirty="0" sz="3000">
                <a:latin typeface="Times New Roman"/>
                <a:cs typeface="Times New Roman"/>
              </a:rPr>
              <a:t>the properties in a way that lets the </a:t>
            </a:r>
            <a:r>
              <a:rPr dirty="0" sz="3000" spc="-235">
                <a:latin typeface="Times New Roman"/>
                <a:cs typeface="Times New Roman"/>
              </a:rPr>
              <a:t>user </a:t>
            </a:r>
            <a:r>
              <a:rPr dirty="0" sz="3000" spc="-229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set them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in any order </a:t>
            </a:r>
            <a:r>
              <a:rPr dirty="0" sz="3000">
                <a:latin typeface="Times New Roman"/>
                <a:cs typeface="Times New Roman"/>
              </a:rPr>
              <a:t>and </a:t>
            </a:r>
            <a:r>
              <a:rPr dirty="0" sz="3000" spc="-5">
                <a:solidFill>
                  <a:srgbClr val="FF0000"/>
                </a:solidFill>
                <a:latin typeface="Times New Roman"/>
                <a:cs typeface="Times New Roman"/>
              </a:rPr>
              <a:t>with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any combination </a:t>
            </a:r>
            <a:r>
              <a:rPr dirty="0" sz="3000" spc="-7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dirty="0" sz="30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values</a:t>
            </a:r>
            <a:endParaRPr sz="3000">
              <a:latin typeface="Times New Roman"/>
              <a:cs typeface="Times New Roman"/>
            </a:endParaRPr>
          </a:p>
          <a:p>
            <a:pPr algn="just" lvl="1" marL="927100" marR="122555" indent="-457200">
              <a:lnSpc>
                <a:spcPct val="100000"/>
              </a:lnSpc>
              <a:spcBef>
                <a:spcPts val="285"/>
              </a:spcBef>
              <a:buFont typeface="Wingdings"/>
              <a:buChar char="■"/>
              <a:tabLst>
                <a:tab pos="927100" algn="l"/>
              </a:tabLst>
            </a:pPr>
            <a:r>
              <a:rPr dirty="0" sz="3000" spc="-5">
                <a:latin typeface="Times New Roman"/>
                <a:cs typeface="Times New Roman"/>
              </a:rPr>
              <a:t>Design </a:t>
            </a:r>
            <a:r>
              <a:rPr dirty="0" sz="3000">
                <a:latin typeface="Times New Roman"/>
                <a:cs typeface="Times New Roman"/>
              </a:rPr>
              <a:t>methods that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function independently </a:t>
            </a:r>
            <a:r>
              <a:rPr dirty="0" sz="3000" spc="-685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dirty="0" sz="3000" spc="-68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their</a:t>
            </a:r>
            <a:r>
              <a:rPr dirty="0" sz="30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order of</a:t>
            </a:r>
            <a:r>
              <a:rPr dirty="0" sz="30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occurrence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r>
              <a:rPr dirty="0"/>
              <a:t>76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2615" y="41655"/>
            <a:ext cx="4878705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Calibri"/>
                <a:cs typeface="Calibri"/>
              </a:rPr>
              <a:t>Clarity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and</a:t>
            </a:r>
            <a:r>
              <a:rPr dirty="0" spc="-10" b="0">
                <a:latin typeface="Calibri"/>
                <a:cs typeface="Calibri"/>
              </a:rPr>
              <a:t> Completeness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190" y="1087628"/>
            <a:ext cx="8323580" cy="330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779780" indent="-4572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Methods </a:t>
            </a:r>
            <a:r>
              <a:rPr dirty="0" sz="3000" spc="-5">
                <a:latin typeface="Times New Roman"/>
                <a:cs typeface="Times New Roman"/>
              </a:rPr>
              <a:t>should </a:t>
            </a:r>
            <a:r>
              <a:rPr dirty="0" sz="3000">
                <a:latin typeface="Times New Roman"/>
                <a:cs typeface="Times New Roman"/>
              </a:rPr>
              <a:t>be defined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intuitively </a:t>
            </a:r>
            <a:r>
              <a:rPr dirty="0" sz="3000" spc="-5">
                <a:latin typeface="Times New Roman"/>
                <a:cs typeface="Times New Roman"/>
              </a:rPr>
              <a:t>without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causing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confusion</a:t>
            </a:r>
            <a:endParaRPr sz="3000">
              <a:latin typeface="Times New Roman"/>
              <a:cs typeface="Times New Roman"/>
            </a:endParaRPr>
          </a:p>
          <a:p>
            <a:pPr marL="469900" marR="795020" indent="-457200">
              <a:lnSpc>
                <a:spcPct val="100000"/>
              </a:lnSpc>
              <a:spcBef>
                <a:spcPts val="28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 spc="-105">
                <a:latin typeface="Times New Roman"/>
                <a:cs typeface="Times New Roman"/>
              </a:rPr>
              <a:t>You</a:t>
            </a:r>
            <a:r>
              <a:rPr dirty="0" sz="3000" spc="-5">
                <a:latin typeface="Times New Roman"/>
                <a:cs typeface="Times New Roman"/>
              </a:rPr>
              <a:t> should </a:t>
            </a:r>
            <a:r>
              <a:rPr dirty="0" sz="3000">
                <a:latin typeface="Times New Roman"/>
                <a:cs typeface="Times New Roman"/>
              </a:rPr>
              <a:t>not declare a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data field that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can be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derived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from other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data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fields</a:t>
            </a:r>
            <a:endParaRPr sz="30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31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>
                <a:latin typeface="Times New Roman"/>
                <a:cs typeface="Times New Roman"/>
              </a:rPr>
              <a:t>A class </a:t>
            </a:r>
            <a:r>
              <a:rPr dirty="0" sz="3000" spc="-5">
                <a:latin typeface="Times New Roman"/>
                <a:cs typeface="Times New Roman"/>
              </a:rPr>
              <a:t>should </a:t>
            </a:r>
            <a:r>
              <a:rPr dirty="0" sz="3000">
                <a:latin typeface="Times New Roman"/>
                <a:cs typeface="Times New Roman"/>
              </a:rPr>
              <a:t>provide a variety of ways for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customization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through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properties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methods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that,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15">
                <a:latin typeface="Times New Roman"/>
                <a:cs typeface="Times New Roman"/>
              </a:rPr>
              <a:t>together,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are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minimal</a:t>
            </a:r>
            <a:r>
              <a:rPr dirty="0" sz="300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and</a:t>
            </a:r>
            <a:r>
              <a:rPr dirty="0" sz="3000" spc="-1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complete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r>
              <a:rPr dirty="0"/>
              <a:t>77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088" y="41655"/>
            <a:ext cx="3406775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 b="0">
                <a:latin typeface="Calibri"/>
                <a:cs typeface="Calibri"/>
              </a:rPr>
              <a:t>Instance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vs.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spc="-20" b="0">
                <a:latin typeface="Calibri"/>
                <a:cs typeface="Calibri"/>
              </a:rPr>
              <a:t>Static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190" y="713739"/>
            <a:ext cx="8637905" cy="49117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469900" marR="83820" indent="-457200">
              <a:lnSpc>
                <a:spcPct val="101400"/>
              </a:lnSpc>
              <a:spcBef>
                <a:spcPts val="5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variable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 </a:t>
            </a:r>
            <a:r>
              <a:rPr dirty="0" sz="2800" spc="-5">
                <a:latin typeface="Times New Roman"/>
                <a:cs typeface="Times New Roman"/>
              </a:rPr>
              <a:t>method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dependent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8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specific</a:t>
            </a:r>
            <a:r>
              <a:rPr dirty="0" sz="28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instance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</a:t>
            </a:r>
            <a:r>
              <a:rPr dirty="0" sz="2800" spc="-5">
                <a:latin typeface="Times New Roman"/>
                <a:cs typeface="Times New Roman"/>
              </a:rPr>
              <a:t> must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instance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variable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1400"/>
              </a:lnSpc>
              <a:spcBef>
                <a:spcPts val="19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variable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shared </a:t>
            </a:r>
            <a:r>
              <a:rPr dirty="0" sz="2800">
                <a:latin typeface="Times New Roman"/>
                <a:cs typeface="Times New Roman"/>
              </a:rPr>
              <a:t>by </a:t>
            </a:r>
            <a:r>
              <a:rPr dirty="0" sz="2800" spc="-5">
                <a:latin typeface="Times New Roman"/>
                <a:cs typeface="Times New Roman"/>
              </a:rPr>
              <a:t>all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instances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</a:t>
            </a:r>
            <a:r>
              <a:rPr dirty="0" sz="2800" spc="-5">
                <a:latin typeface="Times New Roman"/>
                <a:cs typeface="Times New Roman"/>
              </a:rPr>
              <a:t> should</a:t>
            </a:r>
            <a:r>
              <a:rPr dirty="0" sz="2800">
                <a:latin typeface="Times New Roman"/>
                <a:cs typeface="Times New Roman"/>
              </a:rPr>
              <a:t> be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declared static</a:t>
            </a:r>
            <a:endParaRPr sz="2800">
              <a:latin typeface="Times New Roman"/>
              <a:cs typeface="Times New Roman"/>
            </a:endParaRPr>
          </a:p>
          <a:p>
            <a:pPr marL="469900" marR="82550" indent="-457200">
              <a:lnSpc>
                <a:spcPct val="100699"/>
              </a:lnSpc>
              <a:spcBef>
                <a:spcPts val="21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dependent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specific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instance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should </a:t>
            </a:r>
            <a:r>
              <a:rPr dirty="0" sz="2800">
                <a:latin typeface="Times New Roman"/>
                <a:cs typeface="Times New Roman"/>
              </a:rPr>
              <a:t>be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defined as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static</a:t>
            </a:r>
            <a:r>
              <a:rPr dirty="0" sz="28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endParaRPr sz="2800">
              <a:latin typeface="Times New Roman"/>
              <a:cs typeface="Times New Roman"/>
            </a:endParaRPr>
          </a:p>
          <a:p>
            <a:pPr marL="469900" marR="535940" indent="-457200">
              <a:lnSpc>
                <a:spcPts val="3290"/>
              </a:lnSpc>
              <a:spcBef>
                <a:spcPts val="53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2800" spc="-5">
                <a:latin typeface="Times New Roman"/>
                <a:cs typeface="Times New Roman"/>
              </a:rPr>
              <a:t>Always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reference static variables and methods </a:t>
            </a:r>
            <a:r>
              <a:rPr dirty="0" sz="2800">
                <a:latin typeface="Times New Roman"/>
                <a:cs typeface="Times New Roman"/>
              </a:rPr>
              <a:t>from a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 </a:t>
            </a:r>
            <a:r>
              <a:rPr dirty="0" sz="2800" spc="-5">
                <a:latin typeface="Times New Roman"/>
                <a:cs typeface="Times New Roman"/>
              </a:rPr>
              <a:t>name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improve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readability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avoid </a:t>
            </a:r>
            <a:r>
              <a:rPr dirty="0" sz="2800">
                <a:latin typeface="Times New Roman"/>
                <a:cs typeface="Times New Roman"/>
              </a:rPr>
              <a:t>errors</a:t>
            </a:r>
            <a:endParaRPr sz="2800">
              <a:latin typeface="Times New Roman"/>
              <a:cs typeface="Times New Roman"/>
            </a:endParaRPr>
          </a:p>
          <a:p>
            <a:pPr marL="469900" marR="637540" indent="-457200">
              <a:lnSpc>
                <a:spcPts val="3310"/>
              </a:lnSpc>
              <a:spcBef>
                <a:spcPts val="38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Do not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initialize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static data field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from a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constructor </a:t>
            </a:r>
            <a:r>
              <a:rPr dirty="0" sz="2800" spc="-6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parameter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2800">
                <a:latin typeface="Courier New"/>
                <a:cs typeface="Courier New"/>
              </a:rPr>
              <a:t>o</a:t>
            </a:r>
            <a:r>
              <a:rPr dirty="0" sz="2800" spc="229">
                <a:latin typeface="Courier New"/>
                <a:cs typeface="Courier New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setter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change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static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data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field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r>
              <a:rPr dirty="0"/>
              <a:t>78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641" y="56895"/>
            <a:ext cx="5227955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Calibri"/>
                <a:cs typeface="Calibri"/>
              </a:rPr>
              <a:t>Inheritance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vs.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spc="-15" b="0">
                <a:latin typeface="Calibri"/>
                <a:cs typeface="Calibri"/>
              </a:rPr>
              <a:t>Aggregation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190" y="962659"/>
            <a:ext cx="8256905" cy="147066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8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 spc="-5">
                <a:latin typeface="Times New Roman"/>
                <a:cs typeface="Times New Roman"/>
              </a:rPr>
              <a:t>Use </a:t>
            </a:r>
            <a:r>
              <a:rPr dirty="0" sz="3000">
                <a:latin typeface="Times New Roman"/>
                <a:cs typeface="Times New Roman"/>
              </a:rPr>
              <a:t>inheritance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model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is-a</a:t>
            </a:r>
            <a:r>
              <a:rPr dirty="0" sz="3000" spc="-10" b="1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relationships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9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3000" spc="-5">
                <a:latin typeface="Times New Roman"/>
                <a:cs typeface="Times New Roman"/>
              </a:rPr>
              <a:t>Use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aggregation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(and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composition)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model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has-a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3000">
                <a:latin typeface="Times New Roman"/>
                <a:cs typeface="Times New Roman"/>
              </a:rPr>
              <a:t>relationships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r>
              <a:rPr dirty="0"/>
              <a:t>79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433" y="0"/>
            <a:ext cx="7364730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Whether</a:t>
            </a:r>
            <a:r>
              <a:rPr dirty="0" spc="-10"/>
              <a:t> </a:t>
            </a:r>
            <a:r>
              <a:rPr dirty="0" spc="-20"/>
              <a:t>to</a:t>
            </a:r>
            <a:r>
              <a:rPr dirty="0" spc="-15"/>
              <a:t> </a:t>
            </a:r>
            <a:r>
              <a:rPr dirty="0" spc="-5"/>
              <a:t>use</a:t>
            </a:r>
            <a:r>
              <a:rPr dirty="0" spc="-15"/>
              <a:t> </a:t>
            </a:r>
            <a:r>
              <a:rPr dirty="0" spc="-5"/>
              <a:t>an</a:t>
            </a:r>
            <a:r>
              <a:rPr dirty="0" spc="-10"/>
              <a:t> </a:t>
            </a:r>
            <a:r>
              <a:rPr dirty="0" spc="-20"/>
              <a:t>interface</a:t>
            </a:r>
            <a:r>
              <a:rPr dirty="0" spc="-15"/>
              <a:t> </a:t>
            </a:r>
            <a:r>
              <a:rPr dirty="0" spc="-5"/>
              <a:t>or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10"/>
              <a:t>class?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279" y="657859"/>
            <a:ext cx="8674100" cy="520446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469900" marR="62230" indent="-4572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 spc="-5">
                <a:latin typeface="Times New Roman"/>
                <a:cs typeface="Times New Roman"/>
              </a:rPr>
              <a:t>Abstract classes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interfaces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both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 </a:t>
            </a:r>
            <a:r>
              <a:rPr dirty="0" sz="2400" spc="-5">
                <a:latin typeface="Times New Roman"/>
                <a:cs typeface="Times New Roman"/>
              </a:rPr>
              <a:t>used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model common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behavior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5">
                <a:latin typeface="Times New Roman"/>
                <a:cs typeface="Times New Roman"/>
              </a:rPr>
              <a:t>objects.</a:t>
            </a:r>
            <a:endParaRPr sz="2400">
              <a:latin typeface="Times New Roman"/>
              <a:cs typeface="Times New Roman"/>
            </a:endParaRPr>
          </a:p>
          <a:p>
            <a:pPr lvl="1" marL="896619" indent="-457200">
              <a:lnSpc>
                <a:spcPct val="100000"/>
              </a:lnSpc>
              <a:spcBef>
                <a:spcPts val="280"/>
              </a:spcBef>
              <a:buFont typeface="Courier New"/>
              <a:buChar char="o"/>
              <a:tabLst>
                <a:tab pos="896619" algn="l"/>
              </a:tabLst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Interfaces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cannot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contain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data files,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only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constant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2590"/>
              </a:lnSpc>
              <a:spcBef>
                <a:spcPts val="6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general,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strong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is-a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relationship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clearly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describes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parent-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child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relationship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should</a:t>
            </a:r>
            <a:r>
              <a:rPr dirty="0" sz="2400">
                <a:latin typeface="Times New Roman"/>
                <a:cs typeface="Times New Roman"/>
              </a:rPr>
              <a:t> be</a:t>
            </a:r>
            <a:r>
              <a:rPr dirty="0" sz="2400" spc="-5">
                <a:latin typeface="Times New Roman"/>
                <a:cs typeface="Times New Roman"/>
              </a:rPr>
              <a:t> modeled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classes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 marR="574675" indent="-457200">
              <a:lnSpc>
                <a:spcPts val="2620"/>
              </a:lnSpc>
              <a:spcBef>
                <a:spcPts val="5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is-kind-of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relationship,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indicates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object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possesses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certain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property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>
                <a:latin typeface="Times New Roman"/>
                <a:cs typeface="Times New Roman"/>
              </a:rPr>
              <a:t> be</a:t>
            </a:r>
            <a:r>
              <a:rPr dirty="0" sz="2400" spc="-5">
                <a:latin typeface="Times New Roman"/>
                <a:cs typeface="Times New Roman"/>
              </a:rPr>
              <a:t> modeled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interfaces</a:t>
            </a:r>
            <a:endParaRPr sz="2400">
              <a:latin typeface="Times New Roman"/>
              <a:cs typeface="Times New Roman"/>
            </a:endParaRPr>
          </a:p>
          <a:p>
            <a:pPr lvl="1" marL="896619" marR="553720" indent="-457200">
              <a:lnSpc>
                <a:spcPts val="2590"/>
              </a:lnSpc>
              <a:spcBef>
                <a:spcPts val="595"/>
              </a:spcBef>
              <a:buFont typeface="Courier New"/>
              <a:buChar char="o"/>
              <a:tabLst>
                <a:tab pos="896619" algn="l"/>
              </a:tabLst>
            </a:pPr>
            <a:r>
              <a:rPr dirty="0" sz="2400">
                <a:latin typeface="Times New Roman"/>
                <a:cs typeface="Times New Roman"/>
              </a:rPr>
              <a:t>An </a:t>
            </a:r>
            <a:r>
              <a:rPr dirty="0" sz="2400" spc="-5">
                <a:latin typeface="Times New Roman"/>
                <a:cs typeface="Times New Roman"/>
              </a:rPr>
              <a:t>interface can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define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common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supertype</a:t>
            </a:r>
            <a:r>
              <a:rPr dirty="0" sz="2400">
                <a:latin typeface="Times New Roman"/>
                <a:cs typeface="Times New Roman"/>
              </a:rPr>
              <a:t> for </a:t>
            </a:r>
            <a:r>
              <a:rPr dirty="0" sz="2400" spc="-10" b="1">
                <a:latin typeface="Times New Roman"/>
                <a:cs typeface="Times New Roman"/>
              </a:rPr>
              <a:t>unrelated </a:t>
            </a:r>
            <a:r>
              <a:rPr dirty="0" sz="2400" spc="-58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classes.</a:t>
            </a:r>
            <a:endParaRPr sz="2400">
              <a:latin typeface="Times New Roman"/>
              <a:cs typeface="Times New Roman"/>
            </a:endParaRPr>
          </a:p>
          <a:p>
            <a:pPr marL="469900" marR="206375" indent="-457200">
              <a:lnSpc>
                <a:spcPts val="2500"/>
              </a:lnSpc>
              <a:spcBef>
                <a:spcPts val="7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 b="1">
                <a:latin typeface="Times New Roman"/>
                <a:cs typeface="Times New Roman"/>
              </a:rPr>
              <a:t>A </a:t>
            </a:r>
            <a:r>
              <a:rPr dirty="0" sz="2400" spc="-5" b="1">
                <a:latin typeface="Times New Roman"/>
                <a:cs typeface="Times New Roman"/>
              </a:rPr>
              <a:t>subclass can extend only </a:t>
            </a:r>
            <a:r>
              <a:rPr dirty="0" sz="2400" b="1">
                <a:latin typeface="Times New Roman"/>
                <a:cs typeface="Times New Roman"/>
              </a:rPr>
              <a:t>one </a:t>
            </a:r>
            <a:r>
              <a:rPr dirty="0" sz="2400" spc="-10" b="1">
                <a:latin typeface="Times New Roman"/>
                <a:cs typeface="Times New Roman"/>
              </a:rPr>
              <a:t>superclass, </a:t>
            </a:r>
            <a:r>
              <a:rPr dirty="0" sz="2400" b="1">
                <a:latin typeface="Times New Roman"/>
                <a:cs typeface="Times New Roman"/>
              </a:rPr>
              <a:t>but </a:t>
            </a:r>
            <a:r>
              <a:rPr dirty="0" sz="2400" spc="-5" b="1">
                <a:latin typeface="Times New Roman"/>
                <a:cs typeface="Times New Roman"/>
              </a:rPr>
              <a:t>can implement </a:t>
            </a:r>
            <a:r>
              <a:rPr dirty="0" sz="2400" spc="-5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any</a:t>
            </a:r>
            <a:r>
              <a:rPr dirty="0" sz="2400" spc="-5" b="1">
                <a:latin typeface="Times New Roman"/>
                <a:cs typeface="Times New Roman"/>
              </a:rPr>
              <a:t> number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 </a:t>
            </a:r>
            <a:r>
              <a:rPr dirty="0" sz="2400" spc="-5" b="1">
                <a:latin typeface="Times New Roman"/>
                <a:cs typeface="Times New Roman"/>
              </a:rPr>
              <a:t>interfaces</a:t>
            </a:r>
            <a:endParaRPr sz="2400">
              <a:latin typeface="Times New Roman"/>
              <a:cs typeface="Times New Roman"/>
            </a:endParaRPr>
          </a:p>
          <a:p>
            <a:pPr marL="469900" marR="906780" indent="-457200">
              <a:lnSpc>
                <a:spcPts val="2620"/>
              </a:lnSpc>
              <a:spcBef>
                <a:spcPts val="5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 spc="-80">
                <a:latin typeface="Times New Roman"/>
                <a:cs typeface="Times New Roman"/>
              </a:rPr>
              <a:t>You</a:t>
            </a:r>
            <a:r>
              <a:rPr dirty="0" sz="2400" spc="-5">
                <a:latin typeface="Times New Roman"/>
                <a:cs typeface="Times New Roman"/>
              </a:rPr>
              <a:t> can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also</a:t>
            </a:r>
            <a:r>
              <a:rPr dirty="0" sz="2400">
                <a:latin typeface="Times New Roman"/>
                <a:cs typeface="Times New Roman"/>
              </a:rPr>
              <a:t> use</a:t>
            </a:r>
            <a:r>
              <a:rPr dirty="0" sz="2400" spc="-5">
                <a:latin typeface="Times New Roman"/>
                <a:cs typeface="Times New Roman"/>
              </a:rPr>
              <a:t> interfaces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circumvent single inheritance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restriction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if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multiple inheritance 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desired.</a:t>
            </a:r>
            <a:endParaRPr sz="2400">
              <a:latin typeface="Times New Roman"/>
              <a:cs typeface="Times New Roman"/>
            </a:endParaRPr>
          </a:p>
          <a:p>
            <a:pPr lvl="1" marL="896619" indent="-457200">
              <a:lnSpc>
                <a:spcPct val="100000"/>
              </a:lnSpc>
              <a:spcBef>
                <a:spcPts val="265"/>
              </a:spcBef>
              <a:buFont typeface="Courier New"/>
              <a:buChar char="o"/>
              <a:tabLst>
                <a:tab pos="896619" algn="l"/>
              </a:tabLst>
            </a:pPr>
            <a:r>
              <a:rPr dirty="0" sz="2400" spc="-80">
                <a:latin typeface="Times New Roman"/>
                <a:cs typeface="Times New Roman"/>
              </a:rPr>
              <a:t>You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have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design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one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 a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superclass,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others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interface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" y="106474"/>
            <a:ext cx="8378825" cy="5784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40"/>
              <a:t>object</a:t>
            </a:r>
            <a:r>
              <a:rPr dirty="0" sz="3600" spc="15"/>
              <a:t> </a:t>
            </a:r>
            <a:r>
              <a:rPr dirty="0" sz="3600" spc="35"/>
              <a:t>cannot</a:t>
            </a:r>
            <a:r>
              <a:rPr dirty="0" sz="3600" spc="15"/>
              <a:t> </a:t>
            </a:r>
            <a:r>
              <a:rPr dirty="0" sz="3600" spc="50"/>
              <a:t>be</a:t>
            </a:r>
            <a:r>
              <a:rPr dirty="0" sz="3600" spc="15"/>
              <a:t> </a:t>
            </a:r>
            <a:r>
              <a:rPr dirty="0" sz="3600" spc="20"/>
              <a:t>created</a:t>
            </a:r>
            <a:r>
              <a:rPr dirty="0" sz="3600" spc="25"/>
              <a:t> </a:t>
            </a:r>
            <a:r>
              <a:rPr dirty="0" sz="3600" spc="30"/>
              <a:t>from</a:t>
            </a:r>
            <a:r>
              <a:rPr dirty="0" sz="3600" spc="15"/>
              <a:t> </a:t>
            </a:r>
            <a:r>
              <a:rPr dirty="0" sz="3600" spc="20"/>
              <a:t>abstract </a:t>
            </a:r>
            <a:r>
              <a:rPr dirty="0" sz="3600" spc="35"/>
              <a:t>class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3540" y="1011428"/>
            <a:ext cx="8087995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200" marR="5080" indent="-5715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583565" algn="l"/>
                <a:tab pos="584200" algn="l"/>
              </a:tabLst>
            </a:pPr>
            <a:r>
              <a:rPr dirty="0" sz="3000" spc="-5">
                <a:latin typeface="Times New Roman"/>
                <a:cs typeface="Times New Roman"/>
              </a:rPr>
              <a:t>An </a:t>
            </a:r>
            <a:r>
              <a:rPr dirty="0" sz="3000">
                <a:latin typeface="Times New Roman"/>
                <a:cs typeface="Times New Roman"/>
              </a:rPr>
              <a:t>abstract class </a:t>
            </a:r>
            <a:r>
              <a:rPr dirty="0" sz="3000">
                <a:solidFill>
                  <a:srgbClr val="FF0000"/>
                </a:solidFill>
                <a:latin typeface="Times New Roman"/>
                <a:cs typeface="Times New Roman"/>
              </a:rPr>
              <a:t>cannot be instantiated </a:t>
            </a:r>
            <a:r>
              <a:rPr dirty="0" sz="3000" spc="-5">
                <a:latin typeface="Times New Roman"/>
                <a:cs typeface="Times New Roman"/>
              </a:rPr>
              <a:t>using </a:t>
            </a: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new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operator</a:t>
            </a:r>
            <a:endParaRPr sz="3000">
              <a:latin typeface="Times New Roman"/>
              <a:cs typeface="Times New Roman"/>
            </a:endParaRPr>
          </a:p>
          <a:p>
            <a:pPr marL="584200" marR="482600" indent="-571500">
              <a:lnSpc>
                <a:spcPct val="100000"/>
              </a:lnSpc>
              <a:spcBef>
                <a:spcPts val="1800"/>
              </a:spcBef>
              <a:buFont typeface="Wingdings"/>
              <a:buChar char="■"/>
              <a:tabLst>
                <a:tab pos="583565" algn="l"/>
                <a:tab pos="584200" algn="l"/>
              </a:tabLst>
            </a:pPr>
            <a:r>
              <a:rPr dirty="0" sz="3000">
                <a:latin typeface="Times New Roman"/>
                <a:cs typeface="Times New Roman"/>
              </a:rPr>
              <a:t>you can </a:t>
            </a:r>
            <a:r>
              <a:rPr dirty="0" sz="3000" spc="-5">
                <a:latin typeface="Times New Roman"/>
                <a:cs typeface="Times New Roman"/>
              </a:rPr>
              <a:t>still </a:t>
            </a:r>
            <a:r>
              <a:rPr dirty="0" sz="3000">
                <a:latin typeface="Times New Roman"/>
                <a:cs typeface="Times New Roman"/>
              </a:rPr>
              <a:t>define its constructors, which are </a:t>
            </a:r>
            <a:r>
              <a:rPr dirty="0" sz="3000" spc="-7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invoked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constructors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its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subclasses.</a:t>
            </a:r>
            <a:endParaRPr sz="3000">
              <a:latin typeface="Times New Roman"/>
              <a:cs typeface="Times New Roman"/>
            </a:endParaRPr>
          </a:p>
          <a:p>
            <a:pPr lvl="1" marL="1326515" marR="255904" indent="-571500">
              <a:lnSpc>
                <a:spcPct val="100000"/>
              </a:lnSpc>
              <a:spcBef>
                <a:spcPts val="1800"/>
              </a:spcBef>
              <a:buFont typeface="Wingdings"/>
              <a:buChar char="■"/>
              <a:tabLst>
                <a:tab pos="1326515" algn="l"/>
                <a:tab pos="1327150" algn="l"/>
              </a:tabLst>
            </a:pPr>
            <a:r>
              <a:rPr dirty="0" sz="3000" spc="-5">
                <a:latin typeface="Times New Roman"/>
                <a:cs typeface="Times New Roman"/>
              </a:rPr>
              <a:t>For </a:t>
            </a:r>
            <a:r>
              <a:rPr dirty="0" sz="3000">
                <a:latin typeface="Times New Roman"/>
                <a:cs typeface="Times New Roman"/>
              </a:rPr>
              <a:t>instance, the constructors of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GeometricObject are invoked in the Circle </a:t>
            </a:r>
            <a:r>
              <a:rPr dirty="0" sz="3000" spc="-7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Rectangle class.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58" y="106323"/>
            <a:ext cx="836930" cy="304800"/>
          </a:xfrm>
          <a:custGeom>
            <a:avLst/>
            <a:gdLst/>
            <a:ahLst/>
            <a:cxnLst/>
            <a:rect l="l" t="t" r="r" b="b"/>
            <a:pathLst>
              <a:path w="836930" h="304800">
                <a:moveTo>
                  <a:pt x="836802" y="0"/>
                </a:moveTo>
                <a:lnTo>
                  <a:pt x="0" y="0"/>
                </a:lnTo>
                <a:lnTo>
                  <a:pt x="0" y="304800"/>
                </a:lnTo>
                <a:lnTo>
                  <a:pt x="836802" y="304800"/>
                </a:lnTo>
                <a:lnTo>
                  <a:pt x="83680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1533" y="80771"/>
            <a:ext cx="6311265" cy="3378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marR="2314575" indent="-4572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abstract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 class </a:t>
            </a:r>
            <a:r>
              <a:rPr dirty="0" sz="2000" spc="-5">
                <a:solidFill>
                  <a:srgbClr val="2B91AF"/>
                </a:solidFill>
                <a:latin typeface="Calibri"/>
                <a:cs typeface="Calibri"/>
              </a:rPr>
              <a:t>GeometricObject</a:t>
            </a:r>
            <a:r>
              <a:rPr dirty="0" sz="2000" spc="-5">
                <a:latin typeface="Calibri"/>
                <a:cs typeface="Calibri"/>
              </a:rPr>
              <a:t>{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0000FF"/>
                </a:solidFill>
                <a:latin typeface="Calibri"/>
                <a:cs typeface="Calibri"/>
              </a:rPr>
              <a:t>private </a:t>
            </a:r>
            <a:r>
              <a:rPr dirty="0" sz="2000">
                <a:solidFill>
                  <a:srgbClr val="2B91AF"/>
                </a:solidFill>
                <a:latin typeface="Calibri"/>
                <a:cs typeface="Calibri"/>
              </a:rPr>
              <a:t>String </a:t>
            </a:r>
            <a:r>
              <a:rPr dirty="0" sz="2000" spc="-10">
                <a:latin typeface="Calibri"/>
                <a:cs typeface="Calibri"/>
              </a:rPr>
              <a:t>color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spc="-5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2000" spc="-5">
                <a:solidFill>
                  <a:srgbClr val="A31515"/>
                </a:solidFill>
                <a:latin typeface="Calibri"/>
                <a:cs typeface="Calibri"/>
              </a:rPr>
              <a:t>white</a:t>
            </a:r>
            <a:r>
              <a:rPr dirty="0" sz="2000" spc="-5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dirty="0" sz="2000" spc="-5">
                <a:latin typeface="Calibri"/>
                <a:cs typeface="Calibri"/>
              </a:rPr>
              <a:t>;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B91AF"/>
                </a:solidFill>
                <a:latin typeface="Calibri"/>
                <a:cs typeface="Calibri"/>
              </a:rPr>
              <a:t>boolean </a:t>
            </a:r>
            <a:r>
              <a:rPr dirty="0" sz="2000" spc="-5">
                <a:latin typeface="Calibri"/>
                <a:cs typeface="Calibri"/>
              </a:rPr>
              <a:t>filled;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dirty="0" sz="2000" spc="-15">
                <a:solidFill>
                  <a:srgbClr val="0000FF"/>
                </a:solidFill>
                <a:latin typeface="Calibri"/>
                <a:cs typeface="Calibri"/>
              </a:rPr>
              <a:t>private </a:t>
            </a:r>
            <a:r>
              <a:rPr dirty="0" sz="2000" spc="-10">
                <a:latin typeface="Calibri"/>
                <a:cs typeface="Calibri"/>
              </a:rPr>
              <a:t>java.util.</a:t>
            </a:r>
            <a:r>
              <a:rPr dirty="0" sz="2000" spc="-10">
                <a:solidFill>
                  <a:srgbClr val="2B91AF"/>
                </a:solidFill>
                <a:latin typeface="Calibri"/>
                <a:cs typeface="Calibri"/>
              </a:rPr>
              <a:t>Date</a:t>
            </a:r>
            <a:r>
              <a:rPr dirty="0" sz="2000" spc="-15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dateCreated;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926465" marR="5080" indent="-457200">
              <a:lnSpc>
                <a:spcPct val="100000"/>
              </a:lnSpc>
            </a:pP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protected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74531F"/>
                </a:solidFill>
                <a:latin typeface="Calibri"/>
                <a:cs typeface="Calibri"/>
              </a:rPr>
              <a:t>GeometricObject</a:t>
            </a:r>
            <a:r>
              <a:rPr dirty="0" sz="2000" spc="-5">
                <a:latin typeface="Calibri"/>
                <a:cs typeface="Calibri"/>
              </a:rPr>
              <a:t>(</a:t>
            </a:r>
            <a:r>
              <a:rPr dirty="0" sz="2000" spc="-5">
                <a:solidFill>
                  <a:srgbClr val="2B91AF"/>
                </a:solidFill>
                <a:latin typeface="Calibri"/>
                <a:cs typeface="Calibri"/>
              </a:rPr>
              <a:t>String </a:t>
            </a:r>
            <a:r>
              <a:rPr dirty="0" sz="2000" spc="-35">
                <a:solidFill>
                  <a:srgbClr val="808080"/>
                </a:solidFill>
                <a:latin typeface="Calibri"/>
                <a:cs typeface="Calibri"/>
              </a:rPr>
              <a:t>color</a:t>
            </a:r>
            <a:r>
              <a:rPr dirty="0" sz="2000" spc="-35">
                <a:latin typeface="Calibri"/>
                <a:cs typeface="Calibri"/>
              </a:rPr>
              <a:t>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B91AF"/>
                </a:solidFill>
                <a:latin typeface="Calibri"/>
                <a:cs typeface="Calibri"/>
              </a:rPr>
              <a:t>boolean</a:t>
            </a:r>
            <a:r>
              <a:rPr dirty="0" sz="200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08080"/>
                </a:solidFill>
                <a:latin typeface="Calibri"/>
                <a:cs typeface="Calibri"/>
              </a:rPr>
              <a:t>filled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{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dateCreated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spc="-5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dirty="0" sz="2000" spc="-1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java.util.</a:t>
            </a:r>
            <a:r>
              <a:rPr dirty="0" sz="2000" spc="-10">
                <a:solidFill>
                  <a:srgbClr val="74531F"/>
                </a:solidFill>
                <a:latin typeface="Calibri"/>
                <a:cs typeface="Calibri"/>
              </a:rPr>
              <a:t>Date</a:t>
            </a:r>
            <a:r>
              <a:rPr dirty="0" sz="2000" spc="-10">
                <a:latin typeface="Calibri"/>
                <a:cs typeface="Calibri"/>
              </a:rPr>
              <a:t>();</a:t>
            </a:r>
            <a:endParaRPr sz="2000">
              <a:latin typeface="Calibri"/>
              <a:cs typeface="Calibri"/>
            </a:endParaRPr>
          </a:p>
          <a:p>
            <a:pPr marL="469265" marR="1616075" indent="45720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dirty="0" sz="2000" spc="-5">
                <a:latin typeface="Calibri"/>
                <a:cs typeface="Calibri"/>
              </a:rPr>
              <a:t>.color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spc="-5">
                <a:solidFill>
                  <a:srgbClr val="808080"/>
                </a:solidFill>
                <a:latin typeface="Calibri"/>
                <a:cs typeface="Calibri"/>
              </a:rPr>
              <a:t>color</a:t>
            </a:r>
            <a:r>
              <a:rPr dirty="0" sz="2000" spc="-5">
                <a:latin typeface="Calibri"/>
                <a:cs typeface="Calibri"/>
              </a:rPr>
              <a:t>; 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dirty="0" sz="2000" spc="-5">
                <a:latin typeface="Calibri"/>
                <a:cs typeface="Calibri"/>
              </a:rPr>
              <a:t>.filled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>
                <a:solidFill>
                  <a:srgbClr val="808080"/>
                </a:solidFill>
                <a:latin typeface="Calibri"/>
                <a:cs typeface="Calibri"/>
              </a:rPr>
              <a:t>filled</a:t>
            </a:r>
            <a:r>
              <a:rPr dirty="0" sz="2000">
                <a:latin typeface="Calibri"/>
                <a:cs typeface="Calibri"/>
              </a:rPr>
              <a:t>; }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@</a:t>
            </a:r>
            <a:r>
              <a:rPr dirty="0" sz="2000" spc="-10">
                <a:solidFill>
                  <a:srgbClr val="2B91AF"/>
                </a:solidFill>
                <a:latin typeface="Calibri"/>
                <a:cs typeface="Calibri"/>
              </a:rPr>
              <a:t>override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dirty="0" sz="2000">
                <a:solidFill>
                  <a:srgbClr val="008000"/>
                </a:solidFill>
                <a:latin typeface="Calibri"/>
                <a:cs typeface="Calibri"/>
              </a:rPr>
              <a:t>/**</a:t>
            </a:r>
            <a:r>
              <a:rPr dirty="0" sz="2000" spc="-10">
                <a:solidFill>
                  <a:srgbClr val="008000"/>
                </a:solidFill>
                <a:latin typeface="Calibri"/>
                <a:cs typeface="Calibri"/>
              </a:rPr>
              <a:t> Abstract </a:t>
            </a:r>
            <a:r>
              <a:rPr dirty="0" sz="2000" spc="-5">
                <a:solidFill>
                  <a:srgbClr val="008000"/>
                </a:solidFill>
                <a:latin typeface="Calibri"/>
                <a:cs typeface="Calibri"/>
              </a:rPr>
              <a:t>method</a:t>
            </a:r>
            <a:r>
              <a:rPr dirty="0" sz="2000" spc="-10">
                <a:solidFill>
                  <a:srgbClr val="008000"/>
                </a:solidFill>
                <a:latin typeface="Calibri"/>
                <a:cs typeface="Calibri"/>
              </a:rPr>
              <a:t> getArea </a:t>
            </a:r>
            <a:r>
              <a:rPr dirty="0" sz="2000">
                <a:solidFill>
                  <a:srgbClr val="008000"/>
                </a:solidFill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5"/>
              <a:t>Lecture</a:t>
            </a:r>
            <a:r>
              <a:rPr dirty="0" spc="-50"/>
              <a:t> </a:t>
            </a:r>
            <a:r>
              <a:rPr dirty="0" spc="5"/>
              <a:t>12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651432" y="3459122"/>
            <a:ext cx="3400425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00"/>
              </a:lnSpc>
            </a:pP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0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abstract</a:t>
            </a:r>
            <a:r>
              <a:rPr dirty="0" sz="20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B91AF"/>
                </a:solidFill>
                <a:latin typeface="Calibri"/>
                <a:cs typeface="Calibri"/>
              </a:rPr>
              <a:t>double</a:t>
            </a:r>
            <a:r>
              <a:rPr dirty="0" sz="2000" spc="-15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74531F"/>
                </a:solidFill>
                <a:latin typeface="Calibri"/>
                <a:cs typeface="Calibri"/>
              </a:rPr>
              <a:t>getArea</a:t>
            </a:r>
            <a:r>
              <a:rPr dirty="0" sz="2000" spc="-5">
                <a:latin typeface="Calibri"/>
                <a:cs typeface="Calibri"/>
              </a:rPr>
              <a:t>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732" y="3738372"/>
            <a:ext cx="38665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8000"/>
                </a:solidFill>
                <a:latin typeface="Calibri"/>
                <a:cs typeface="Calibri"/>
              </a:rPr>
              <a:t>/**</a:t>
            </a:r>
            <a:r>
              <a:rPr dirty="0" sz="2000" spc="-10">
                <a:solidFill>
                  <a:srgbClr val="008000"/>
                </a:solidFill>
                <a:latin typeface="Calibri"/>
                <a:cs typeface="Calibri"/>
              </a:rPr>
              <a:t> Abstract </a:t>
            </a:r>
            <a:r>
              <a:rPr dirty="0" sz="2000" spc="-5">
                <a:solidFill>
                  <a:srgbClr val="008000"/>
                </a:solidFill>
                <a:latin typeface="Calibri"/>
                <a:cs typeface="Calibri"/>
              </a:rPr>
              <a:t>method</a:t>
            </a:r>
            <a:r>
              <a:rPr dirty="0" sz="2000" spc="-1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8000"/>
                </a:solidFill>
                <a:latin typeface="Calibri"/>
                <a:cs typeface="Calibri"/>
              </a:rPr>
              <a:t>getPerimeter</a:t>
            </a:r>
            <a:r>
              <a:rPr dirty="0" sz="2000" spc="-1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8000"/>
                </a:solidFill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432" y="4068722"/>
            <a:ext cx="3991610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00"/>
              </a:lnSpc>
            </a:pP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0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abstract</a:t>
            </a:r>
            <a:r>
              <a:rPr dirty="0" sz="20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B91AF"/>
                </a:solidFill>
                <a:latin typeface="Calibri"/>
                <a:cs typeface="Calibri"/>
              </a:rPr>
              <a:t>double</a:t>
            </a:r>
            <a:r>
              <a:rPr dirty="0" sz="2000" spc="-15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74531F"/>
                </a:solidFill>
                <a:latin typeface="Calibri"/>
                <a:cs typeface="Calibri"/>
              </a:rPr>
              <a:t>getPerimeter</a:t>
            </a:r>
            <a:r>
              <a:rPr dirty="0" sz="2000" spc="-5">
                <a:latin typeface="Calibri"/>
                <a:cs typeface="Calibri"/>
              </a:rPr>
              <a:t>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0025" y="4043172"/>
            <a:ext cx="1054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962" y="4661916"/>
            <a:ext cx="18262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0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dirty="0" sz="20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B91AF"/>
                </a:solidFill>
                <a:latin typeface="Calibri"/>
                <a:cs typeface="Calibri"/>
              </a:rPr>
              <a:t>Circle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9054" y="4687882"/>
            <a:ext cx="2698115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95"/>
              </a:lnSpc>
            </a:pP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extends</a:t>
            </a:r>
            <a:r>
              <a:rPr dirty="0" sz="20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B91AF"/>
                </a:solidFill>
                <a:latin typeface="Calibri"/>
                <a:cs typeface="Calibri"/>
              </a:rPr>
              <a:t>GeometricObject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4277" y="4661916"/>
            <a:ext cx="1054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962" y="4966716"/>
            <a:ext cx="273685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solidFill>
                  <a:srgbClr val="0000FF"/>
                </a:solidFill>
                <a:latin typeface="Calibri"/>
                <a:cs typeface="Calibri"/>
              </a:rPr>
              <a:t>private </a:t>
            </a:r>
            <a:r>
              <a:rPr dirty="0" sz="2000" spc="-5">
                <a:solidFill>
                  <a:srgbClr val="2B91AF"/>
                </a:solidFill>
                <a:latin typeface="Calibri"/>
                <a:cs typeface="Calibri"/>
              </a:rPr>
              <a:t>double </a:t>
            </a:r>
            <a:r>
              <a:rPr dirty="0" sz="2000" spc="-10">
                <a:latin typeface="Calibri"/>
                <a:cs typeface="Calibri"/>
              </a:rPr>
              <a:t>radius;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74531F"/>
                </a:solidFill>
                <a:latin typeface="Calibri"/>
                <a:cs typeface="Calibri"/>
              </a:rPr>
              <a:t>Circle</a:t>
            </a:r>
            <a:r>
              <a:rPr dirty="0" sz="2000" spc="-5">
                <a:latin typeface="Calibri"/>
                <a:cs typeface="Calibri"/>
              </a:rPr>
              <a:t>() {..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2025-02-09T22:42:18Z</dcterms:created>
  <dcterms:modified xsi:type="dcterms:W3CDTF">2025-02-09T22:42:18Z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2022-10-28T00:00:00Z</vt:filetime>
  </property>
  <property fmtid="{D5CDD505-2E9C-101B-9397-08002B2CF9AE}" pid="3" name="LastSaved">
    <vt:filetime>2025-02-09T00:00:00Z</vt:filetime>
  </property>
</Properties>
</file>