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04" r:id="rId3"/>
    <p:sldId id="305" r:id="rId4"/>
    <p:sldId id="306" r:id="rId5"/>
    <p:sldId id="257" r:id="rId6"/>
    <p:sldId id="307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8" r:id="rId15"/>
    <p:sldId id="266" r:id="rId16"/>
    <p:sldId id="317" r:id="rId17"/>
    <p:sldId id="319" r:id="rId18"/>
    <p:sldId id="271" r:id="rId19"/>
    <p:sldId id="272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320" r:id="rId42"/>
    <p:sldId id="321" r:id="rId43"/>
    <p:sldId id="322" r:id="rId44"/>
    <p:sldId id="323" r:id="rId45"/>
    <p:sldId id="324" r:id="rId46"/>
    <p:sldId id="325" r:id="rId47"/>
    <p:sldId id="326" r:id="rId48"/>
    <p:sldId id="327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44" y="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099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965836" y="1805124"/>
            <a:ext cx="3700145" cy="43268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738" y="1233932"/>
            <a:ext cx="12034522" cy="31438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0997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10073" y="6428920"/>
            <a:ext cx="2371725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45190" y="6439972"/>
            <a:ext cx="26670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6599" y="2612643"/>
            <a:ext cx="8872220" cy="193040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80"/>
              </a:spcBef>
            </a:pPr>
            <a:r>
              <a:rPr sz="4000" b="0" spc="-10" dirty="0">
                <a:latin typeface="Times New Roman"/>
                <a:cs typeface="Times New Roman"/>
              </a:rPr>
              <a:t>C</a:t>
            </a:r>
            <a:r>
              <a:rPr sz="4000" b="0" dirty="0">
                <a:latin typeface="Times New Roman"/>
                <a:cs typeface="Times New Roman"/>
              </a:rPr>
              <a:t>S 501 – </a:t>
            </a:r>
            <a:r>
              <a:rPr sz="4000" b="0" spc="5" dirty="0">
                <a:latin typeface="Times New Roman"/>
                <a:cs typeface="Times New Roman"/>
              </a:rPr>
              <a:t>I</a:t>
            </a:r>
            <a:r>
              <a:rPr sz="4000" b="0" dirty="0">
                <a:latin typeface="Times New Roman"/>
                <a:cs typeface="Times New Roman"/>
              </a:rPr>
              <a:t>nt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dirty="0">
                <a:latin typeface="Times New Roman"/>
                <a:cs typeface="Times New Roman"/>
              </a:rPr>
              <a:t>odu</a:t>
            </a:r>
            <a:r>
              <a:rPr sz="4000" b="0" spc="-5" dirty="0">
                <a:latin typeface="Times New Roman"/>
                <a:cs typeface="Times New Roman"/>
              </a:rPr>
              <a:t>c</a:t>
            </a:r>
            <a:r>
              <a:rPr sz="4000" b="0" dirty="0">
                <a:latin typeface="Times New Roman"/>
                <a:cs typeface="Times New Roman"/>
              </a:rPr>
              <a:t>tion to </a:t>
            </a:r>
            <a:r>
              <a:rPr sz="4000" b="0" spc="5" dirty="0">
                <a:latin typeface="Times New Roman"/>
                <a:cs typeface="Times New Roman"/>
              </a:rPr>
              <a:t>J</a:t>
            </a:r>
            <a:r>
              <a:rPr sz="4000" b="0" spc="-520" dirty="0">
                <a:latin typeface="Times New Roman"/>
                <a:cs typeface="Times New Roman"/>
              </a:rPr>
              <a:t>AV</a:t>
            </a:r>
            <a:r>
              <a:rPr sz="4000" b="0" dirty="0">
                <a:latin typeface="Times New Roman"/>
                <a:cs typeface="Times New Roman"/>
              </a:rPr>
              <a:t>A</a:t>
            </a:r>
            <a:r>
              <a:rPr sz="4000" b="0" spc="-225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P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dirty="0">
                <a:latin typeface="Times New Roman"/>
                <a:cs typeface="Times New Roman"/>
              </a:rPr>
              <a:t>og</a:t>
            </a:r>
            <a:r>
              <a:rPr sz="4000" b="0" spc="5" dirty="0">
                <a:latin typeface="Times New Roman"/>
                <a:cs typeface="Times New Roman"/>
              </a:rPr>
              <a:t>r</a:t>
            </a:r>
            <a:r>
              <a:rPr sz="4000" b="0" spc="-5" dirty="0">
                <a:latin typeface="Times New Roman"/>
                <a:cs typeface="Times New Roman"/>
              </a:rPr>
              <a:t>a</a:t>
            </a:r>
            <a:r>
              <a:rPr sz="4000" b="0" dirty="0">
                <a:latin typeface="Times New Roman"/>
                <a:cs typeface="Times New Roman"/>
              </a:rPr>
              <a:t>ming</a:t>
            </a:r>
            <a:endParaRPr sz="4000">
              <a:latin typeface="Times New Roman"/>
              <a:cs typeface="Times New Roman"/>
            </a:endParaRPr>
          </a:p>
          <a:p>
            <a:pPr marL="2049145" marR="2094864" algn="ctr">
              <a:lnSpc>
                <a:spcPct val="118600"/>
              </a:lnSpc>
              <a:spcBef>
                <a:spcPts val="550"/>
              </a:spcBef>
            </a:pPr>
            <a:r>
              <a:rPr sz="2800" b="0" spc="-5" dirty="0">
                <a:solidFill>
                  <a:srgbClr val="A5A5A5"/>
                </a:solidFill>
                <a:latin typeface="Times New Roman"/>
                <a:cs typeface="Times New Roman"/>
              </a:rPr>
              <a:t>Lecture </a:t>
            </a:r>
            <a:r>
              <a:rPr sz="2800" b="0" dirty="0">
                <a:solidFill>
                  <a:srgbClr val="A5A5A5"/>
                </a:solidFill>
                <a:latin typeface="Times New Roman"/>
                <a:cs typeface="Times New Roman"/>
              </a:rPr>
              <a:t>9 – </a:t>
            </a:r>
            <a:r>
              <a:rPr sz="2800" b="0" spc="-5" dirty="0">
                <a:solidFill>
                  <a:srgbClr val="A5A5A5"/>
                </a:solidFill>
                <a:latin typeface="Times New Roman"/>
                <a:cs typeface="Times New Roman"/>
              </a:rPr>
              <a:t>Objects and </a:t>
            </a:r>
            <a:r>
              <a:rPr sz="2800" b="0" spc="-10" dirty="0">
                <a:solidFill>
                  <a:srgbClr val="A5A5A5"/>
                </a:solidFill>
                <a:latin typeface="Times New Roman"/>
                <a:cs typeface="Times New Roman"/>
              </a:rPr>
              <a:t>Classes </a:t>
            </a:r>
            <a:r>
              <a:rPr sz="2800" b="0" spc="-5" dirty="0">
                <a:solidFill>
                  <a:srgbClr val="A5A5A5"/>
                </a:solidFill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Lecture</a:t>
            </a:r>
            <a:r>
              <a:rPr sz="2800" b="0" spc="-20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10</a:t>
            </a:r>
            <a:r>
              <a:rPr sz="2800" b="0" spc="-15" dirty="0">
                <a:latin typeface="Times New Roman"/>
                <a:cs typeface="Times New Roman"/>
              </a:rPr>
              <a:t> </a:t>
            </a:r>
            <a:r>
              <a:rPr sz="2800" b="0" dirty="0">
                <a:latin typeface="Times New Roman"/>
                <a:cs typeface="Times New Roman"/>
              </a:rPr>
              <a:t>–</a:t>
            </a:r>
            <a:r>
              <a:rPr sz="2800" b="0" spc="-65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Thinking</a:t>
            </a:r>
            <a:r>
              <a:rPr sz="2800" b="0" spc="-10" dirty="0">
                <a:latin typeface="Times New Roman"/>
                <a:cs typeface="Times New Roman"/>
              </a:rPr>
              <a:t> </a:t>
            </a:r>
            <a:r>
              <a:rPr sz="2800" b="0" spc="-5" dirty="0">
                <a:latin typeface="Times New Roman"/>
                <a:cs typeface="Times New Roman"/>
              </a:rPr>
              <a:t>in Objects</a:t>
            </a:r>
            <a:endParaRPr sz="2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9640" y="5140135"/>
            <a:ext cx="3133344" cy="133480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F5AC1-95E3-324B-8CEB-EB0C467B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E4EB-7D25-FFF8-3B11-34B9558A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(Weak Association)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E555C-F4BA-BDDE-9709-3A0A73F7F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9296400" cy="8002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has another class, but the contained object can exist independently.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97F8F6-E941-7FD2-1A3A-9187BFA8B7C5}"/>
              </a:ext>
            </a:extLst>
          </p:cNvPr>
          <p:cNvSpPr txBox="1"/>
          <p:nvPr/>
        </p:nvSpPr>
        <p:spPr>
          <a:xfrm>
            <a:off x="762000" y="2057400"/>
            <a:ext cx="1162075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Engine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start()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("Engine started");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Car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Engine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engine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;</a:t>
            </a:r>
          </a:p>
          <a:p>
            <a:endParaRPr lang="en-US" sz="2400" dirty="0">
              <a:latin typeface="FiraCode Nerd Font" panose="02000009000000000000" pitchFamily="50" charset="0"/>
              <a:ea typeface="FiraCode Nerd Font" panose="02000009000000000000" pitchFamily="50" charset="0"/>
              <a:cs typeface="FiraCode Nerd Font" panose="02000009000000000000" pitchFamily="50" charset="0"/>
            </a:endParaRP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Car(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Engine engine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this.engine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= engine;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203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5EE8D-D05C-13A9-469C-980C77D42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55E29-4C8F-E2CD-CAFA-CAC792DEB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 (Strong Association)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91812-2276-564F-C63C-97FF977EA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9296400" cy="8002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owns another class, and the contained object cannot exist independently.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43CFD9-16A8-3BC4-CE17-323AE268566E}"/>
              </a:ext>
            </a:extLst>
          </p:cNvPr>
          <p:cNvSpPr txBox="1"/>
          <p:nvPr/>
        </p:nvSpPr>
        <p:spPr>
          <a:xfrm>
            <a:off x="762000" y="2057400"/>
            <a:ext cx="116207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Brain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function()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("Brain is functioning");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Human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private final Brain </a:t>
            </a:r>
            <a:r>
              <a:rPr lang="en-US" sz="2400" dirty="0" err="1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brain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= new Brain();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live()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brain.function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1810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072F-E440-05D1-BC12-7CDF56FF1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CE8C-23DC-EB12-2440-4ECCC08A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(IS 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81057-22B6-1515-4AAF-4F5B1872E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9296400" cy="8002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derives from another using extends. Promotes code reuse and polymorphism.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83827-51B2-1F99-01EB-F5D2CAB5304F}"/>
              </a:ext>
            </a:extLst>
          </p:cNvPr>
          <p:cNvSpPr txBox="1"/>
          <p:nvPr/>
        </p:nvSpPr>
        <p:spPr>
          <a:xfrm>
            <a:off x="762000" y="2057400"/>
            <a:ext cx="116207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Animal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makeSound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("Some sound...");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Dog 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extends Animal 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bark()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("Bark!");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		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super.makeSound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864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CBDB5-EC0B-105B-3BFD-D1BBB05FC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094AE-E7FD-43FC-14D8-A22EC9622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(USES 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E7DEC-CFA8-AB55-0028-AC8FECB42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9296400" cy="80021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depends on another temporarily (e.g., method parameters).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3EE85-8E75-05E8-CB14-161CB47F79E7}"/>
              </a:ext>
            </a:extLst>
          </p:cNvPr>
          <p:cNvSpPr txBox="1"/>
          <p:nvPr/>
        </p:nvSpPr>
        <p:spPr>
          <a:xfrm>
            <a:off x="762000" y="2362200"/>
            <a:ext cx="1162075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Printer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print(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Document doc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("Printing: " + </a:t>
            </a:r>
            <a:r>
              <a:rPr lang="en-US" sz="2400" dirty="0" err="1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doc.getText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()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Document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String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getText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return "Hello, world!";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87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E73FE-3D3E-382E-51CF-F742B00D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4B56C-8DE0-8FA1-8827-132140D3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 (Interface Implementation)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A743F-8713-77A9-4331-C640EA9F9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9296400" cy="40011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implements an interface to enforce a blueprint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5857D7-A298-574D-1AC0-F411BAD4007F}"/>
              </a:ext>
            </a:extLst>
          </p:cNvPr>
          <p:cNvSpPr txBox="1"/>
          <p:nvPr/>
        </p:nvSpPr>
        <p:spPr>
          <a:xfrm>
            <a:off x="762000" y="2362200"/>
            <a:ext cx="116207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interface Flyable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void fly();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Bird implements Flyable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public void fly()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</a:t>
            </a:r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("Bird is flying");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0150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578681" y="1250850"/>
          <a:ext cx="5782310" cy="4342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8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7117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00" spc="-5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83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-courseName:</a:t>
                      </a:r>
                      <a:r>
                        <a:rPr sz="2100" spc="-20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5" dirty="0">
                          <a:latin typeface="Courier New"/>
                          <a:cs typeface="Courier New"/>
                        </a:rPr>
                        <a:t>String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100" spc="-10" dirty="0">
                          <a:latin typeface="Courier New"/>
                          <a:cs typeface="Courier New"/>
                        </a:rPr>
                        <a:t>-students:</a:t>
                      </a:r>
                      <a:r>
                        <a:rPr sz="2100" spc="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25" dirty="0">
                          <a:latin typeface="Courier New"/>
                          <a:cs typeface="Courier New"/>
                        </a:rPr>
                        <a:t>String[]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100" spc="-15" dirty="0">
                          <a:latin typeface="Courier New"/>
                          <a:cs typeface="Courier New"/>
                        </a:rPr>
                        <a:t>-numberOfStudents:</a:t>
                      </a:r>
                      <a:r>
                        <a:rPr sz="2100" spc="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130" dirty="0">
                          <a:latin typeface="Courier New"/>
                          <a:cs typeface="Courier New"/>
                        </a:rPr>
                        <a:t>int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5270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7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sz="2100" spc="-10" dirty="0">
                          <a:latin typeface="Courier New"/>
                          <a:cs typeface="Courier New"/>
                        </a:rPr>
                        <a:t>+Course(courseName:</a:t>
                      </a:r>
                      <a:r>
                        <a:rPr sz="2100" spc="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35" dirty="0">
                          <a:latin typeface="Courier New"/>
                          <a:cs typeface="Courier New"/>
                        </a:rPr>
                        <a:t>String)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+getCourseName():</a:t>
                      </a:r>
                      <a:r>
                        <a:rPr sz="2100" spc="-2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5" dirty="0">
                          <a:latin typeface="Courier New"/>
                          <a:cs typeface="Courier New"/>
                        </a:rPr>
                        <a:t>String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100" spc="-5" dirty="0">
                          <a:latin typeface="Courier New"/>
                          <a:cs typeface="Courier New"/>
                        </a:rPr>
                        <a:t>+addStudent(student:</a:t>
                      </a:r>
                      <a:r>
                        <a:rPr sz="2100" spc="-1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10" dirty="0"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2100" spc="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20" dirty="0">
                          <a:latin typeface="Courier New"/>
                          <a:cs typeface="Courier New"/>
                        </a:rPr>
                        <a:t>void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2100" dirty="0">
                          <a:latin typeface="Courier New"/>
                          <a:cs typeface="Courier New"/>
                        </a:rPr>
                        <a:t>+dropStudent(student:</a:t>
                      </a:r>
                      <a:r>
                        <a:rPr sz="2100" spc="-20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10" dirty="0"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2100" spc="-2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50" dirty="0">
                          <a:latin typeface="Courier New"/>
                          <a:cs typeface="Courier New"/>
                        </a:rPr>
                        <a:t>void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2100" spc="-10" dirty="0">
                          <a:latin typeface="Courier New"/>
                          <a:cs typeface="Courier New"/>
                        </a:rPr>
                        <a:t>+getStudents():</a:t>
                      </a:r>
                      <a:r>
                        <a:rPr sz="2100" spc="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20" dirty="0">
                          <a:latin typeface="Courier New"/>
                          <a:cs typeface="Courier New"/>
                        </a:rPr>
                        <a:t>String[]</a:t>
                      </a:r>
                      <a:endParaRPr sz="2100">
                        <a:latin typeface="Courier New"/>
                        <a:cs typeface="Courier New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100" spc="-10" dirty="0">
                          <a:latin typeface="Courier New"/>
                          <a:cs typeface="Courier New"/>
                        </a:rPr>
                        <a:t>+getNumberOfStudents():</a:t>
                      </a:r>
                      <a:r>
                        <a:rPr sz="2100" spc="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100" spc="-55" dirty="0">
                          <a:latin typeface="Courier New"/>
                          <a:cs typeface="Courier New"/>
                        </a:rPr>
                        <a:t>int</a:t>
                      </a:r>
                      <a:endParaRPr sz="2100">
                        <a:latin typeface="Courier New"/>
                        <a:cs typeface="Courier New"/>
                      </a:endParaRPr>
                    </a:p>
                  </a:txBody>
                  <a:tcPr marL="0" marR="0" marT="196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6629400" y="1270903"/>
            <a:ext cx="4859655" cy="4678204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sz="2100" dirty="0">
                <a:latin typeface="Times New Roman"/>
                <a:cs typeface="Times New Roman"/>
              </a:rPr>
              <a:t>Class Name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sz="2100" dirty="0">
                <a:latin typeface="Times New Roman"/>
                <a:cs typeface="Times New Roman"/>
              </a:rPr>
              <a:t>Attributes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sz="2100" dirty="0">
                <a:latin typeface="Times New Roman"/>
                <a:cs typeface="Times New Roman"/>
              </a:rPr>
              <a:t>Methods</a:t>
            </a: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endParaRPr lang="en-US" sz="21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lang="en-US" sz="2100" dirty="0">
                <a:latin typeface="Times New Roman"/>
                <a:cs typeface="Times New Roman"/>
              </a:rPr>
              <a:t>Relationships to other classes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78680" y="395492"/>
            <a:ext cx="993691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spc="-35" dirty="0"/>
              <a:t> </a:t>
            </a:r>
            <a:r>
              <a:rPr spc="-5" dirty="0"/>
              <a:t>Class</a:t>
            </a:r>
            <a:r>
              <a:rPr spc="-35" dirty="0"/>
              <a:t> </a:t>
            </a:r>
            <a:r>
              <a:rPr spc="-10" dirty="0"/>
              <a:t>Relationships</a:t>
            </a:r>
            <a:r>
              <a:rPr lang="en-US" spc="-10" dirty="0"/>
              <a:t> – UML Diagrams</a:t>
            </a: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90BABE0-DDEF-7DE6-3081-96AC5C8CF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AC26826-9DD2-ACC5-A59A-87A597E37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522680"/>
            <a:ext cx="4294726" cy="4155438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A26FE4D-DFE4-8BF3-50B1-D7D569D885F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63890DF-DDC2-A200-633E-08932B03EDA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810B348-C358-D585-CA1E-870F791B22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680" y="395492"/>
            <a:ext cx="993691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spc="-35" dirty="0"/>
              <a:t> </a:t>
            </a:r>
            <a:r>
              <a:rPr spc="-5" dirty="0"/>
              <a:t>Class</a:t>
            </a:r>
            <a:r>
              <a:rPr spc="-35" dirty="0"/>
              <a:t> </a:t>
            </a:r>
            <a:r>
              <a:rPr spc="-10" dirty="0"/>
              <a:t>Relationships</a:t>
            </a:r>
            <a:r>
              <a:rPr lang="en-US" spc="-10" dirty="0"/>
              <a:t> – UML Notations</a:t>
            </a:r>
            <a:endParaRPr spc="-1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B5012E8-3DEF-0925-9DFF-AAE05AB17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0659" y="1276913"/>
            <a:ext cx="7653636" cy="440120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denote relationships between classes, use: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line for Associations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line ending with an open arrow for Inheritances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Dashed line ending with a closed arrow for Interfaces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Dashed line ending with an open arrow for Dependencies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line ending with a hollow diamond for Aggregations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 line ending with a filled-in diamond for Compositions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D3F8A-6DF6-C472-7C5C-0B3D2CB01745}"/>
              </a:ext>
            </a:extLst>
          </p:cNvPr>
          <p:cNvSpPr txBox="1"/>
          <p:nvPr/>
        </p:nvSpPr>
        <p:spPr>
          <a:xfrm>
            <a:off x="5867400" y="5547313"/>
            <a:ext cx="609399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https://www.visual-paradigm.com/guide/uml-unified-modeling-language/uml-class-diagram-tutorial/</a:t>
            </a:r>
          </a:p>
        </p:txBody>
      </p:sp>
    </p:spTree>
    <p:extLst>
      <p:ext uri="{BB962C8B-B14F-4D97-AF65-F5344CB8AC3E}">
        <p14:creationId xmlns:p14="http://schemas.microsoft.com/office/powerpoint/2010/main" val="3437503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61BA66-E811-9B98-71D2-8F91B0F0F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64066E44-C807-494B-D190-53DD3602B9F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A0B81247-C06A-675F-B908-BD6168B549B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BCC272E-18F0-C1A9-1335-8A555BB04B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8680" y="395492"/>
            <a:ext cx="9936919" cy="5514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9.3.</a:t>
            </a:r>
            <a:r>
              <a:rPr spc="-35" dirty="0"/>
              <a:t> </a:t>
            </a:r>
            <a:r>
              <a:rPr spc="-5" dirty="0"/>
              <a:t>Class</a:t>
            </a:r>
            <a:r>
              <a:rPr spc="-35" dirty="0"/>
              <a:t> </a:t>
            </a:r>
            <a:r>
              <a:rPr spc="-10" dirty="0"/>
              <a:t>Relationships</a:t>
            </a:r>
            <a:r>
              <a:rPr lang="en-US" spc="-10" dirty="0"/>
              <a:t> – UML Notations Examples</a:t>
            </a:r>
            <a:endParaRPr spc="-10" dirty="0"/>
          </a:p>
        </p:txBody>
      </p:sp>
      <p:pic>
        <p:nvPicPr>
          <p:cNvPr id="1026" name="Picture 2" descr="The various types of relationships in a UML class diagram">
            <a:extLst>
              <a:ext uri="{FF2B5EF4-FFF2-40B4-BE49-F238E27FC236}">
                <a16:creationId xmlns:a16="http://schemas.microsoft.com/office/drawing/2014/main" id="{6B9FBF32-FF15-3E25-416E-4632CC4C5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730" y="903872"/>
            <a:ext cx="8596409" cy="571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3668420-8B1F-C337-7107-A3AF30E325FC}"/>
              </a:ext>
            </a:extLst>
          </p:cNvPr>
          <p:cNvSpPr txBox="1"/>
          <p:nvPr/>
        </p:nvSpPr>
        <p:spPr>
          <a:xfrm>
            <a:off x="3733800" y="648866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https://www.drawio.com/blog/uml-class-diagrams</a:t>
            </a:r>
          </a:p>
        </p:txBody>
      </p:sp>
    </p:spTree>
    <p:extLst>
      <p:ext uri="{BB962C8B-B14F-4D97-AF65-F5344CB8AC3E}">
        <p14:creationId xmlns:p14="http://schemas.microsoft.com/office/powerpoint/2010/main" val="3277556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2879" y="1822144"/>
            <a:ext cx="8584712" cy="36217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10" dirty="0"/>
              <a:t> </a:t>
            </a:r>
            <a:r>
              <a:rPr spc="-5" dirty="0"/>
              <a:t>Study:</a:t>
            </a:r>
            <a:r>
              <a:rPr spc="-15" dirty="0"/>
              <a:t> </a:t>
            </a:r>
            <a:r>
              <a:rPr dirty="0"/>
              <a:t>Designing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Class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spc="-20" dirty="0"/>
              <a:t>Stacks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6861" y="1164606"/>
            <a:ext cx="3623945" cy="4722495"/>
          </a:xfrm>
          <a:custGeom>
            <a:avLst/>
            <a:gdLst/>
            <a:ahLst/>
            <a:cxnLst/>
            <a:rect l="l" t="t" r="r" b="b"/>
            <a:pathLst>
              <a:path w="3623945" h="4722495">
                <a:moveTo>
                  <a:pt x="0" y="4722302"/>
                </a:moveTo>
                <a:lnTo>
                  <a:pt x="3623506" y="4722302"/>
                </a:lnTo>
                <a:lnTo>
                  <a:pt x="3623506" y="0"/>
                </a:lnTo>
                <a:lnTo>
                  <a:pt x="0" y="0"/>
                </a:lnTo>
                <a:lnTo>
                  <a:pt x="0" y="4722302"/>
                </a:lnTo>
                <a:close/>
              </a:path>
            </a:pathLst>
          </a:custGeom>
          <a:ln w="2423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6861" y="1164606"/>
            <a:ext cx="3623945" cy="485775"/>
          </a:xfrm>
          <a:prstGeom prst="rect">
            <a:avLst/>
          </a:prstGeom>
          <a:ln w="24239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320"/>
              </a:spcBef>
            </a:pPr>
            <a:r>
              <a:rPr sz="2100" dirty="0">
                <a:latin typeface="Times New Roman"/>
                <a:cs typeface="Times New Roman"/>
              </a:rPr>
              <a:t>StackOfIntegers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1466" y="1618868"/>
            <a:ext cx="1663700" cy="8432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2100" spc="5" dirty="0">
                <a:latin typeface="Times New Roman"/>
                <a:cs typeface="Times New Roman"/>
              </a:rPr>
              <a:t>-elements: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int[]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r>
              <a:rPr sz="2100" dirty="0">
                <a:latin typeface="Times New Roman"/>
                <a:cs typeface="Times New Roman"/>
              </a:rPr>
              <a:t>-size: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1466" y="2610358"/>
            <a:ext cx="3416935" cy="166878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2100" dirty="0">
                <a:latin typeface="Times New Roman"/>
                <a:cs typeface="Times New Roman"/>
              </a:rPr>
              <a:t>+StackOfIntegers()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r>
              <a:rPr sz="2100" dirty="0">
                <a:latin typeface="Times New Roman"/>
                <a:cs typeface="Times New Roman"/>
              </a:rPr>
              <a:t>+StackOfIntegers(capacity: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int)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2100" dirty="0">
                <a:latin typeface="Times New Roman"/>
                <a:cs typeface="Times New Roman"/>
              </a:rPr>
              <a:t>+empty():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boolean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2100" spc="5" dirty="0">
                <a:latin typeface="Times New Roman"/>
                <a:cs typeface="Times New Roman"/>
              </a:rPr>
              <a:t>+peek():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1466" y="4520217"/>
            <a:ext cx="2286000" cy="12325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19"/>
              </a:spcBef>
            </a:pPr>
            <a:r>
              <a:rPr sz="2100" spc="5" dirty="0">
                <a:latin typeface="Times New Roman"/>
                <a:cs typeface="Times New Roman"/>
              </a:rPr>
              <a:t>+push(value: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int):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r>
              <a:rPr sz="2100" spc="10" dirty="0">
                <a:latin typeface="Times New Roman"/>
                <a:cs typeface="Times New Roman"/>
              </a:rPr>
              <a:t>+pop():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int</a:t>
            </a:r>
            <a:endParaRPr sz="2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1850" spc="-5" dirty="0">
                <a:latin typeface="Times New Roman"/>
                <a:cs typeface="Times New Roman"/>
              </a:rPr>
              <a:t>+getSize():</a:t>
            </a:r>
            <a:r>
              <a:rPr sz="1850" spc="-25" dirty="0">
                <a:latin typeface="Times New Roman"/>
                <a:cs typeface="Times New Roman"/>
              </a:rPr>
              <a:t> </a:t>
            </a:r>
            <a:r>
              <a:rPr sz="1850" spc="-5" dirty="0">
                <a:latin typeface="Times New Roman"/>
                <a:cs typeface="Times New Roman"/>
              </a:rPr>
              <a:t>int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6861" y="1650231"/>
            <a:ext cx="3591560" cy="951230"/>
          </a:xfrm>
          <a:custGeom>
            <a:avLst/>
            <a:gdLst/>
            <a:ahLst/>
            <a:cxnLst/>
            <a:rect l="l" t="t" r="r" b="b"/>
            <a:pathLst>
              <a:path w="3591560" h="951230">
                <a:moveTo>
                  <a:pt x="0" y="0"/>
                </a:moveTo>
                <a:lnTo>
                  <a:pt x="3591164" y="0"/>
                </a:lnTo>
              </a:path>
              <a:path w="3591560" h="951230">
                <a:moveTo>
                  <a:pt x="32302" y="950941"/>
                </a:moveTo>
                <a:lnTo>
                  <a:pt x="3591164" y="950941"/>
                </a:lnTo>
              </a:path>
            </a:pathLst>
          </a:custGeom>
          <a:ln w="242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737035" y="1542037"/>
            <a:ext cx="6164580" cy="4286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2049145">
              <a:lnSpc>
                <a:spcPct val="150500"/>
              </a:lnSpc>
              <a:spcBef>
                <a:spcPts val="90"/>
              </a:spcBef>
            </a:pPr>
            <a:r>
              <a:rPr sz="2100" spc="-10" dirty="0">
                <a:latin typeface="Times New Roman"/>
                <a:cs typeface="Times New Roman"/>
              </a:rPr>
              <a:t>An </a:t>
            </a:r>
            <a:r>
              <a:rPr sz="2100" spc="5" dirty="0">
                <a:latin typeface="Times New Roman"/>
                <a:cs typeface="Times New Roman"/>
              </a:rPr>
              <a:t>array </a:t>
            </a:r>
            <a:r>
              <a:rPr sz="2100" spc="15" dirty="0">
                <a:latin typeface="Times New Roman"/>
                <a:cs typeface="Times New Roman"/>
              </a:rPr>
              <a:t>to </a:t>
            </a:r>
            <a:r>
              <a:rPr sz="2100" spc="5" dirty="0">
                <a:latin typeface="Times New Roman"/>
                <a:cs typeface="Times New Roman"/>
              </a:rPr>
              <a:t>store </a:t>
            </a:r>
            <a:r>
              <a:rPr sz="2100" dirty="0">
                <a:latin typeface="Times New Roman"/>
                <a:cs typeface="Times New Roman"/>
              </a:rPr>
              <a:t>integers </a:t>
            </a:r>
            <a:r>
              <a:rPr sz="2100" spc="15" dirty="0">
                <a:latin typeface="Times New Roman"/>
                <a:cs typeface="Times New Roman"/>
              </a:rPr>
              <a:t>in the </a:t>
            </a:r>
            <a:r>
              <a:rPr sz="2100" dirty="0">
                <a:latin typeface="Times New Roman"/>
                <a:cs typeface="Times New Roman"/>
              </a:rPr>
              <a:t>stack.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number</a:t>
            </a:r>
            <a:r>
              <a:rPr sz="2100" dirty="0">
                <a:latin typeface="Times New Roman"/>
                <a:cs typeface="Times New Roman"/>
              </a:rPr>
              <a:t> of integers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in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stack.</a:t>
            </a:r>
          </a:p>
          <a:p>
            <a:pPr marL="12700" marR="109855">
              <a:lnSpc>
                <a:spcPct val="128899"/>
              </a:lnSpc>
              <a:spcBef>
                <a:spcPts val="765"/>
              </a:spcBef>
            </a:pPr>
            <a:r>
              <a:rPr sz="2100" spc="5" dirty="0">
                <a:latin typeface="Times New Roman"/>
                <a:cs typeface="Times New Roman"/>
              </a:rPr>
              <a:t>Constructs </a:t>
            </a:r>
            <a:r>
              <a:rPr sz="2100" spc="15" dirty="0">
                <a:latin typeface="Times New Roman"/>
                <a:cs typeface="Times New Roman"/>
              </a:rPr>
              <a:t>an </a:t>
            </a:r>
            <a:r>
              <a:rPr sz="2100" spc="10" dirty="0">
                <a:latin typeface="Times New Roman"/>
                <a:cs typeface="Times New Roman"/>
              </a:rPr>
              <a:t>empty </a:t>
            </a:r>
            <a:r>
              <a:rPr sz="2100" spc="5" dirty="0">
                <a:latin typeface="Times New Roman"/>
                <a:cs typeface="Times New Roman"/>
              </a:rPr>
              <a:t>stack </a:t>
            </a:r>
            <a:r>
              <a:rPr sz="2100" dirty="0">
                <a:latin typeface="Times New Roman"/>
                <a:cs typeface="Times New Roman"/>
              </a:rPr>
              <a:t>with </a:t>
            </a:r>
            <a:r>
              <a:rPr sz="2100" spc="10" dirty="0">
                <a:latin typeface="Times New Roman"/>
                <a:cs typeface="Times New Roman"/>
              </a:rPr>
              <a:t>a </a:t>
            </a:r>
            <a:r>
              <a:rPr sz="2100" spc="5" dirty="0">
                <a:latin typeface="Times New Roman"/>
                <a:cs typeface="Times New Roman"/>
              </a:rPr>
              <a:t>default </a:t>
            </a:r>
            <a:r>
              <a:rPr sz="2100" dirty="0">
                <a:latin typeface="Times New Roman"/>
                <a:cs typeface="Times New Roman"/>
              </a:rPr>
              <a:t>capacity of </a:t>
            </a:r>
            <a:r>
              <a:rPr sz="2100" spc="10" dirty="0">
                <a:latin typeface="Times New Roman"/>
                <a:cs typeface="Times New Roman"/>
              </a:rPr>
              <a:t>16.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Constructs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an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empty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stack</a:t>
            </a:r>
            <a:r>
              <a:rPr sz="2100" dirty="0">
                <a:latin typeface="Times New Roman"/>
                <a:cs typeface="Times New Roman"/>
              </a:rPr>
              <a:t> with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a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specified</a:t>
            </a:r>
            <a:r>
              <a:rPr sz="2100" dirty="0">
                <a:latin typeface="Times New Roman"/>
                <a:cs typeface="Times New Roman"/>
              </a:rPr>
              <a:t> capacity.</a:t>
            </a: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2100" spc="5" dirty="0">
                <a:latin typeface="Times New Roman"/>
                <a:cs typeface="Times New Roman"/>
              </a:rPr>
              <a:t>Returns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true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if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the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is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empty.</a:t>
            </a:r>
            <a:endParaRPr sz="2100" dirty="0">
              <a:latin typeface="Times New Roman"/>
              <a:cs typeface="Times New Roman"/>
            </a:endParaRPr>
          </a:p>
          <a:p>
            <a:pPr marL="314960" marR="831850" indent="-302895">
              <a:lnSpc>
                <a:spcPts val="2450"/>
              </a:lnSpc>
              <a:spcBef>
                <a:spcPts val="869"/>
              </a:spcBef>
            </a:pPr>
            <a:r>
              <a:rPr sz="2100" spc="5" dirty="0">
                <a:latin typeface="Times New Roman"/>
                <a:cs typeface="Times New Roman"/>
              </a:rPr>
              <a:t>Returns </a:t>
            </a:r>
            <a:r>
              <a:rPr sz="2100" spc="10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integer </a:t>
            </a:r>
            <a:r>
              <a:rPr sz="2100" spc="10" dirty="0">
                <a:latin typeface="Times New Roman"/>
                <a:cs typeface="Times New Roman"/>
              </a:rPr>
              <a:t>at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the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top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stack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without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removing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it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from</a:t>
            </a:r>
            <a:r>
              <a:rPr sz="2100" spc="5" dirty="0">
                <a:latin typeface="Times New Roman"/>
                <a:cs typeface="Times New Roman"/>
              </a:rPr>
              <a:t> 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stack.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100" dirty="0">
                <a:latin typeface="Times New Roman"/>
                <a:cs typeface="Times New Roman"/>
              </a:rPr>
              <a:t>Stores </a:t>
            </a:r>
            <a:r>
              <a:rPr sz="2100" spc="15" dirty="0">
                <a:latin typeface="Times New Roman"/>
                <a:cs typeface="Times New Roman"/>
              </a:rPr>
              <a:t>an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integer </a:t>
            </a:r>
            <a:r>
              <a:rPr sz="2100" spc="15" dirty="0">
                <a:latin typeface="Times New Roman"/>
                <a:cs typeface="Times New Roman"/>
              </a:rPr>
              <a:t>into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top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stack.</a:t>
            </a:r>
          </a:p>
          <a:p>
            <a:pPr marL="12700" marR="5080">
              <a:lnSpc>
                <a:spcPts val="3310"/>
              </a:lnSpc>
              <a:spcBef>
                <a:spcPts val="50"/>
              </a:spcBef>
            </a:pPr>
            <a:r>
              <a:rPr sz="2100" dirty="0">
                <a:latin typeface="Times New Roman"/>
                <a:cs typeface="Times New Roman"/>
              </a:rPr>
              <a:t>Removes </a:t>
            </a:r>
            <a:r>
              <a:rPr sz="2100" spc="15" dirty="0">
                <a:latin typeface="Times New Roman"/>
                <a:cs typeface="Times New Roman"/>
              </a:rPr>
              <a:t>the </a:t>
            </a:r>
            <a:r>
              <a:rPr sz="2100" dirty="0">
                <a:latin typeface="Times New Roman"/>
                <a:cs typeface="Times New Roman"/>
              </a:rPr>
              <a:t>integer </a:t>
            </a:r>
            <a:r>
              <a:rPr sz="2100" spc="10" dirty="0">
                <a:latin typeface="Times New Roman"/>
                <a:cs typeface="Times New Roman"/>
              </a:rPr>
              <a:t>at </a:t>
            </a:r>
            <a:r>
              <a:rPr sz="2100" spc="5" dirty="0">
                <a:latin typeface="Times New Roman"/>
                <a:cs typeface="Times New Roman"/>
              </a:rPr>
              <a:t>the top </a:t>
            </a:r>
            <a:r>
              <a:rPr sz="2100" dirty="0">
                <a:latin typeface="Times New Roman"/>
                <a:cs typeface="Times New Roman"/>
              </a:rPr>
              <a:t>of </a:t>
            </a:r>
            <a:r>
              <a:rPr sz="2100" spc="15" dirty="0">
                <a:latin typeface="Times New Roman"/>
                <a:cs typeface="Times New Roman"/>
              </a:rPr>
              <a:t>the </a:t>
            </a:r>
            <a:r>
              <a:rPr sz="2100" spc="5" dirty="0">
                <a:latin typeface="Times New Roman"/>
                <a:cs typeface="Times New Roman"/>
              </a:rPr>
              <a:t>stack and </a:t>
            </a:r>
            <a:r>
              <a:rPr sz="2100" dirty="0">
                <a:latin typeface="Times New Roman"/>
                <a:cs typeface="Times New Roman"/>
              </a:rPr>
              <a:t>returns it.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Returns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the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number of </a:t>
            </a:r>
            <a:r>
              <a:rPr sz="2100" spc="5" dirty="0">
                <a:latin typeface="Times New Roman"/>
                <a:cs typeface="Times New Roman"/>
              </a:rPr>
              <a:t>elements in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the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stack.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10" dirty="0"/>
              <a:t> </a:t>
            </a:r>
            <a:r>
              <a:rPr spc="-5" dirty="0"/>
              <a:t>Study:</a:t>
            </a:r>
            <a:r>
              <a:rPr spc="-15" dirty="0"/>
              <a:t> </a:t>
            </a:r>
            <a:r>
              <a:rPr dirty="0"/>
              <a:t>Designing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Class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spc="-20" dirty="0"/>
              <a:t>Stacks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7F0D39-89E0-FA1B-5B17-78F484A36DCD}"/>
              </a:ext>
            </a:extLst>
          </p:cNvPr>
          <p:cNvSpPr txBox="1"/>
          <p:nvPr/>
        </p:nvSpPr>
        <p:spPr>
          <a:xfrm>
            <a:off x="8458200" y="5944255"/>
            <a:ext cx="2264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Stack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9CC4B-D613-8C8F-CD93-A8C915900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9782175" cy="558800"/>
          </a:xfrm>
        </p:spPr>
        <p:txBody>
          <a:bodyPr/>
          <a:lstStyle/>
          <a:p>
            <a:r>
              <a:rPr lang="en-US" dirty="0"/>
              <a:t>What is object-oriented thinking?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3F73A8-49F7-4865-DD45-C396FC6DA892}"/>
              </a:ext>
            </a:extLst>
          </p:cNvPr>
          <p:cNvSpPr txBox="1"/>
          <p:nvPr/>
        </p:nvSpPr>
        <p:spPr>
          <a:xfrm>
            <a:off x="609600" y="1043411"/>
            <a:ext cx="12785105" cy="4771178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/>
                <a:cs typeface="Times New Roman"/>
              </a:rPr>
              <a:t>Instead of writing code as a sequence of functions, Object Oriented Programming (OOP) structures code around objects which represent entities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/>
                <a:cs typeface="Times New Roman"/>
              </a:rPr>
              <a:t>Like a </a:t>
            </a:r>
            <a:r>
              <a:rPr lang="en-US" sz="2800" spc="-35" dirty="0">
                <a:solidFill>
                  <a:schemeClr val="tx2"/>
                </a:solidFill>
                <a:latin typeface="Times New Roman"/>
                <a:cs typeface="Times New Roman"/>
              </a:rPr>
              <a:t>Car, Person, or </a:t>
            </a:r>
            <a:r>
              <a:rPr lang="en-US" sz="2800" spc="-35" dirty="0" err="1">
                <a:solidFill>
                  <a:schemeClr val="tx2"/>
                </a:solidFill>
                <a:latin typeface="Times New Roman"/>
                <a:cs typeface="Times New Roman"/>
              </a:rPr>
              <a:t>BankAccount</a:t>
            </a:r>
            <a:endParaRPr lang="en-US" sz="2800" spc="-35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Objects contain: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Data (attributes): Represents the characteristics of the object</a:t>
            </a:r>
          </a:p>
          <a:p>
            <a:pPr marL="1155700" marR="1757680" lvl="2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Car’s </a:t>
            </a:r>
            <a:r>
              <a:rPr lang="en-US" sz="2800" dirty="0">
                <a:solidFill>
                  <a:schemeClr val="accent4"/>
                </a:solidFill>
                <a:latin typeface="Times New Roman"/>
                <a:cs typeface="Times New Roman"/>
              </a:rPr>
              <a:t>speed</a:t>
            </a:r>
            <a:r>
              <a:rPr lang="en-US" sz="2800" dirty="0">
                <a:latin typeface="Times New Roman"/>
                <a:cs typeface="Times New Roman"/>
              </a:rPr>
              <a:t> or </a:t>
            </a:r>
            <a:r>
              <a:rPr lang="en-US" sz="2800" dirty="0">
                <a:solidFill>
                  <a:schemeClr val="accent4"/>
                </a:solidFill>
                <a:latin typeface="Times New Roman"/>
                <a:cs typeface="Times New Roman"/>
              </a:rPr>
              <a:t>brand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Behavior (methods): Defines what an object can do</a:t>
            </a:r>
          </a:p>
          <a:p>
            <a:pPr marL="1155700" marR="1757680" lvl="2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Car can </a:t>
            </a: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drive()</a:t>
            </a:r>
            <a:r>
              <a:rPr lang="en-US" sz="2800" dirty="0">
                <a:latin typeface="Times New Roman"/>
                <a:cs typeface="Times New Roman"/>
              </a:rPr>
              <a:t> or </a:t>
            </a: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brake()</a:t>
            </a: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Objects interact with each other, creating a dynamic, modular system.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dirty="0">
                <a:latin typeface="Times New Roman"/>
                <a:cs typeface="Times New Roman"/>
              </a:rPr>
              <a:t>A </a:t>
            </a: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Person bob </a:t>
            </a:r>
            <a:r>
              <a:rPr lang="en-US" sz="2800" dirty="0">
                <a:latin typeface="Times New Roman"/>
                <a:cs typeface="Times New Roman"/>
              </a:rPr>
              <a:t>can call his </a:t>
            </a:r>
            <a:r>
              <a:rPr lang="en-US" sz="2800" dirty="0">
                <a:solidFill>
                  <a:schemeClr val="accent1"/>
                </a:solidFill>
                <a:latin typeface="Times New Roman"/>
                <a:cs typeface="Times New Roman"/>
              </a:rPr>
              <a:t>Car </a:t>
            </a:r>
            <a:r>
              <a:rPr lang="en-US" sz="2800" dirty="0" err="1">
                <a:solidFill>
                  <a:schemeClr val="accent1"/>
                </a:solidFill>
                <a:latin typeface="Times New Roman"/>
                <a:cs typeface="Times New Roman"/>
              </a:rPr>
              <a:t>honda</a:t>
            </a:r>
            <a:r>
              <a:rPr lang="en-US" sz="2800" dirty="0" err="1">
                <a:latin typeface="Times New Roman"/>
                <a:cs typeface="Times New Roman"/>
              </a:rPr>
              <a:t>’s</a:t>
            </a:r>
            <a:r>
              <a:rPr lang="en-US" sz="2800" dirty="0">
                <a:latin typeface="Times New Roman"/>
                <a:cs typeface="Times New Roman"/>
              </a:rPr>
              <a:t> drive() or brake() function.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4845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806704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9.4.</a:t>
            </a:r>
            <a:r>
              <a:rPr spc="-10" dirty="0"/>
              <a:t> </a:t>
            </a:r>
            <a:r>
              <a:rPr spc="-5" dirty="0"/>
              <a:t>Case</a:t>
            </a:r>
            <a:r>
              <a:rPr spc="-10" dirty="0"/>
              <a:t> </a:t>
            </a:r>
            <a:r>
              <a:rPr spc="-5" dirty="0"/>
              <a:t>Study:</a:t>
            </a:r>
            <a:r>
              <a:rPr spc="-15" dirty="0"/>
              <a:t> </a:t>
            </a:r>
            <a:r>
              <a:rPr dirty="0"/>
              <a:t>Designing</a:t>
            </a:r>
            <a:r>
              <a:rPr spc="-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Class </a:t>
            </a:r>
            <a:r>
              <a:rPr spc="-15" dirty="0"/>
              <a:t>for</a:t>
            </a:r>
            <a:r>
              <a:rPr spc="-5" dirty="0"/>
              <a:t> </a:t>
            </a:r>
            <a:r>
              <a:rPr spc="-20" dirty="0"/>
              <a:t>Stacks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9203" y="1056132"/>
            <a:ext cx="7950200" cy="2768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</a:t>
            </a:r>
            <a:r>
              <a:rPr sz="2000" spc="-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class</a:t>
            </a:r>
            <a:r>
              <a:rPr sz="2000" spc="-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TestStackOfInteger</a:t>
            </a:r>
            <a:r>
              <a:rPr sz="2000" spc="-35" dirty="0">
                <a:solidFill>
                  <a:srgbClr val="2B91A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{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7100" marR="5080" indent="-457200">
              <a:lnSpc>
                <a:spcPct val="100000"/>
              </a:lnSpc>
            </a:pP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public static void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main(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String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[] </a:t>
            </a:r>
            <a:r>
              <a:rPr sz="2000" spc="-5" dirty="0">
                <a:solidFill>
                  <a:srgbClr val="808080"/>
                </a:solidFill>
                <a:latin typeface="BitstreamVeraSansMono Nerd Font Mono"/>
                <a:cs typeface="BitstreamVeraSansMono Nerd Font Mono"/>
              </a:rPr>
              <a:t>args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 </a:t>
            </a:r>
            <a:r>
              <a:rPr sz="2000" dirty="0">
                <a:latin typeface="BitstreamVeraSansMono Nerd Font Mono"/>
                <a:cs typeface="BitstreamVeraSansMono Nerd Font Mono"/>
              </a:rPr>
              <a:t>{ </a:t>
            </a:r>
            <a:r>
              <a:rPr sz="2000" spc="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StackOfIntegers</a:t>
            </a:r>
            <a:r>
              <a:rPr sz="2000" spc="-3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stack</a:t>
            </a:r>
            <a:r>
              <a:rPr sz="2000" spc="-3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=</a:t>
            </a:r>
            <a:r>
              <a:rPr sz="2000" spc="-3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new</a:t>
            </a:r>
            <a:r>
              <a:rPr sz="2000" spc="-30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StackOfIntegers(); </a:t>
            </a:r>
            <a:r>
              <a:rPr sz="2000" spc="-119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for</a:t>
            </a:r>
            <a:r>
              <a:rPr sz="2000" spc="-1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(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int</a:t>
            </a:r>
            <a:r>
              <a:rPr sz="2000" spc="-1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i</a:t>
            </a:r>
            <a:r>
              <a:rPr sz="20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=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0;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i</a:t>
            </a:r>
            <a:r>
              <a:rPr sz="20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latin typeface="BitstreamVeraSansMono Nerd Font Mono"/>
                <a:cs typeface="BitstreamVeraSansMono Nerd Font Mono"/>
              </a:rPr>
              <a:t>&lt;</a:t>
            </a:r>
            <a:r>
              <a:rPr sz="2000" spc="-15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10;</a:t>
            </a:r>
            <a:r>
              <a:rPr sz="2000" spc="-1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i++)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927100" marR="3662679" indent="457200">
              <a:lnSpc>
                <a:spcPct val="100000"/>
              </a:lnSpc>
            </a:pPr>
            <a:r>
              <a:rPr sz="2000" spc="-5" dirty="0">
                <a:latin typeface="BitstreamVeraSansMono Nerd Font Mono"/>
                <a:cs typeface="BitstreamVeraSansMono Nerd Font Mono"/>
              </a:rPr>
              <a:t>stack.push(i); </a:t>
            </a:r>
            <a:r>
              <a:rPr sz="2000" dirty="0"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while</a:t>
            </a:r>
            <a:r>
              <a:rPr sz="2000" spc="-105" dirty="0">
                <a:solidFill>
                  <a:srgbClr val="0000FF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(!stack.empty())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1384300">
              <a:lnSpc>
                <a:spcPct val="100000"/>
              </a:lnSpc>
            </a:pPr>
            <a:r>
              <a:rPr sz="2000" spc="-5" dirty="0">
                <a:latin typeface="BitstreamVeraSansMono Nerd Font Mono"/>
                <a:cs typeface="BitstreamVeraSansMono Nerd Font Mono"/>
              </a:rPr>
              <a:t>System.out.print(stack.pop()+</a:t>
            </a:r>
            <a:r>
              <a:rPr sz="2000" spc="-50" dirty="0">
                <a:latin typeface="BitstreamVeraSansMono Nerd Font Mono"/>
                <a:cs typeface="BitstreamVeraSansMono Nerd Font Mono"/>
              </a:rPr>
              <a:t> </a:t>
            </a:r>
            <a:r>
              <a:rPr sz="2000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sz="2000" spc="-4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 </a:t>
            </a:r>
            <a:r>
              <a:rPr sz="2000" spc="-5" dirty="0">
                <a:solidFill>
                  <a:srgbClr val="A31515"/>
                </a:solidFill>
                <a:latin typeface="BitstreamVeraSansMono Nerd Font Mono"/>
                <a:cs typeface="BitstreamVeraSansMono Nerd Font Mono"/>
              </a:rPr>
              <a:t>"</a:t>
            </a:r>
            <a:r>
              <a:rPr sz="2000" spc="-5" dirty="0">
                <a:latin typeface="BitstreamVeraSansMono Nerd Font Mono"/>
                <a:cs typeface="BitstreamVeraSansMono Nerd Font Mono"/>
              </a:rPr>
              <a:t>);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BitstreamVeraSansMono Nerd Font Mono"/>
                <a:cs typeface="BitstreamVeraSansMono Nerd Font Mono"/>
              </a:rPr>
              <a:t>}</a:t>
            </a:r>
            <a:endParaRPr sz="2000">
              <a:latin typeface="BitstreamVeraSansMono Nerd Font Mono"/>
              <a:cs typeface="BitstreamVeraSansMono Nerd Font Mon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004" y="4343860"/>
            <a:ext cx="11160345" cy="5804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557019" y="1230883"/>
            <a:ext cx="1497330" cy="2067560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400" spc="-5" dirty="0">
                <a:latin typeface="Wingdings"/>
                <a:cs typeface="Wingdings"/>
              </a:rPr>
              <a:t></a:t>
            </a:r>
            <a:r>
              <a:rPr sz="2400" spc="-5" dirty="0">
                <a:latin typeface="Calibri"/>
                <a:cs typeface="Calibri"/>
              </a:rPr>
              <a:t>Boolean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400" spc="-5" dirty="0">
                <a:latin typeface="Wingdings"/>
                <a:cs typeface="Wingdings"/>
              </a:rPr>
              <a:t>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ha</a:t>
            </a:r>
            <a:r>
              <a:rPr sz="2400" spc="-5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spc="-35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sz="2400" spc="-5" dirty="0">
                <a:latin typeface="Wingdings"/>
                <a:cs typeface="Wingdings"/>
              </a:rPr>
              <a:t></a:t>
            </a:r>
            <a:r>
              <a:rPr sz="2400" spc="-5" dirty="0">
                <a:latin typeface="Calibri"/>
                <a:cs typeface="Calibri"/>
              </a:rPr>
              <a:t>Short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</a:pPr>
            <a:r>
              <a:rPr sz="2400" spc="-20" dirty="0">
                <a:latin typeface="Wingdings"/>
                <a:cs typeface="Wingdings"/>
              </a:rPr>
              <a:t></a:t>
            </a:r>
            <a:r>
              <a:rPr sz="2400" spc="-20" dirty="0">
                <a:latin typeface="Calibri"/>
                <a:cs typeface="Calibri"/>
              </a:rPr>
              <a:t>Byte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6575" y="1389380"/>
            <a:ext cx="1265555" cy="2006600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  <a:tabLst>
                <a:tab pos="354965" algn="l"/>
              </a:tabLst>
            </a:pPr>
            <a:r>
              <a:rPr sz="1800" spc="390" dirty="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sz="1800" spc="39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Integer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354965" algn="l"/>
              </a:tabLst>
            </a:pPr>
            <a:r>
              <a:rPr sz="1800" spc="390" dirty="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sz="1800" spc="39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Long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  <a:tabLst>
                <a:tab pos="354965" algn="l"/>
              </a:tabLst>
            </a:pPr>
            <a:r>
              <a:rPr sz="1800" spc="390" dirty="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sz="1800" spc="39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Times New Roman"/>
                <a:cs typeface="Times New Roman"/>
              </a:rPr>
              <a:t>Float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354965" algn="l"/>
              </a:tabLst>
            </a:pPr>
            <a:r>
              <a:rPr sz="1800" spc="390" dirty="0">
                <a:solidFill>
                  <a:srgbClr val="44546A"/>
                </a:solidFill>
                <a:latin typeface="Wingdings"/>
                <a:cs typeface="Wingdings"/>
              </a:rPr>
              <a:t></a:t>
            </a:r>
            <a:r>
              <a:rPr sz="1800" spc="390" dirty="0">
                <a:solidFill>
                  <a:srgbClr val="44546A"/>
                </a:solidFill>
                <a:latin typeface="Times New Roman"/>
                <a:cs typeface="Times New Roman"/>
              </a:rPr>
              <a:t>	</a:t>
            </a:r>
            <a:r>
              <a:rPr sz="2400" spc="390" dirty="0">
                <a:latin typeface="Times New Roman"/>
                <a:cs typeface="Times New Roman"/>
              </a:rPr>
              <a:t>Doub</a:t>
            </a:r>
            <a:r>
              <a:rPr sz="2400" spc="-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84340" y="1391411"/>
            <a:ext cx="3567429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/>
                <a:cs typeface="Times New Roman"/>
              </a:rPr>
              <a:t>NOTE: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(1)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wrapper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have </a:t>
            </a:r>
            <a:r>
              <a:rPr sz="2000" spc="-10" dirty="0">
                <a:latin typeface="Times New Roman"/>
                <a:cs typeface="Times New Roman"/>
              </a:rPr>
              <a:t>no-arg </a:t>
            </a:r>
            <a:r>
              <a:rPr sz="2000" spc="-5" dirty="0">
                <a:latin typeface="Times New Roman"/>
                <a:cs typeface="Times New Roman"/>
              </a:rPr>
              <a:t>constructors. (2) </a:t>
            </a:r>
            <a:r>
              <a:rPr sz="2000" dirty="0">
                <a:latin typeface="Times New Roman"/>
                <a:cs typeface="Times New Roman"/>
              </a:rPr>
              <a:t> The </a:t>
            </a:r>
            <a:r>
              <a:rPr sz="2000" spc="-5" dirty="0">
                <a:latin typeface="Times New Roman"/>
                <a:cs typeface="Times New Roman"/>
              </a:rPr>
              <a:t>instances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all wrapper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classes are </a:t>
            </a:r>
            <a:r>
              <a:rPr sz="2000" spc="-10" dirty="0">
                <a:latin typeface="Times New Roman"/>
                <a:cs typeface="Times New Roman"/>
              </a:rPr>
              <a:t>immutable, </a:t>
            </a:r>
            <a:r>
              <a:rPr sz="2000" spc="-5" dirty="0">
                <a:latin typeface="Times New Roman"/>
                <a:cs typeface="Times New Roman"/>
              </a:rPr>
              <a:t>i.e., their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internal values cannot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changed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once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objects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created.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8322"/>
            <a:ext cx="9782175" cy="116459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  <a:p>
            <a:pPr marL="3332479">
              <a:lnSpc>
                <a:spcPct val="100000"/>
              </a:lnSpc>
              <a:spcBef>
                <a:spcPts val="735"/>
              </a:spcBef>
            </a:pPr>
            <a:r>
              <a:rPr sz="3675" b="0" u="heavy" spc="30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The</a:t>
            </a:r>
            <a:r>
              <a:rPr sz="3675" b="0" u="heavy" spc="15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Intege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</a:t>
            </a:r>
            <a:r>
              <a:rPr sz="2500" u="heavy" spc="-9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3675" b="0" u="heavy" spc="22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a</a:t>
            </a:r>
            <a:r>
              <a:rPr sz="3675" b="0" u="heavy" spc="37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nd</a:t>
            </a:r>
            <a:r>
              <a:rPr sz="3675" b="0" u="heavy" spc="7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 </a:t>
            </a:r>
            <a:r>
              <a:rPr sz="2500" u="heavy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Doubl</a:t>
            </a:r>
            <a:r>
              <a:rPr sz="2500" u="heavy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e</a:t>
            </a:r>
            <a:r>
              <a:rPr sz="2500" u="heavy" spc="-94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3675" b="0" u="heavy" spc="15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Class</a:t>
            </a:r>
            <a:r>
              <a:rPr sz="3675" b="0" u="heavy" spc="30" baseline="1133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es</a:t>
            </a:r>
            <a:endParaRPr sz="3675" baseline="1133">
              <a:latin typeface="Calibri Light"/>
              <a:cs typeface="Calibri Ligh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64453" y="1375708"/>
          <a:ext cx="4394200" cy="50825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30480" algn="ctr">
                        <a:lnSpc>
                          <a:spcPct val="100000"/>
                        </a:lnSpc>
                      </a:pPr>
                      <a:r>
                        <a:rPr sz="1650" b="1" spc="15" dirty="0">
                          <a:latin typeface="Times New Roman"/>
                          <a:cs typeface="Times New Roman"/>
                        </a:rPr>
                        <a:t>java.lang.Integer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719">
                <a:tc>
                  <a:txBody>
                    <a:bodyPr/>
                    <a:lstStyle/>
                    <a:p>
                      <a:pPr marL="41275">
                        <a:lnSpc>
                          <a:spcPts val="1470"/>
                        </a:lnSpc>
                      </a:pPr>
                      <a:r>
                        <a:rPr sz="1350" spc="5" dirty="0">
                          <a:latin typeface="Courier New"/>
                          <a:cs typeface="Courier New"/>
                        </a:rPr>
                        <a:t>-value:</a:t>
                      </a:r>
                      <a:r>
                        <a:rPr sz="135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MAX_VALUE:</a:t>
                      </a:r>
                      <a:r>
                        <a:rPr sz="1350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MIN_VALUE:</a:t>
                      </a:r>
                      <a:r>
                        <a:rPr sz="1350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032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+Integer(value: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+Integer(s: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String)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+byteValue():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byte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+shortValue():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short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+intValue():</a:t>
                      </a:r>
                      <a:r>
                        <a:rPr sz="135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+longVlaue():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long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+floatValue():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float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+doubleValue():double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+compareTo(o:</a:t>
                      </a:r>
                      <a:r>
                        <a:rPr sz="1350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Integer):</a:t>
                      </a:r>
                      <a:r>
                        <a:rPr sz="1350" spc="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+toString():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String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Integer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parseInt(s:</a:t>
                      </a:r>
                      <a:r>
                        <a:rPr sz="1350" u="sng" spc="-1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parseInt(s: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857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755292" y="1375708"/>
          <a:ext cx="4844415" cy="5082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44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7495"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</a:pPr>
                      <a:r>
                        <a:rPr sz="1650" b="1" spc="15" dirty="0">
                          <a:latin typeface="Times New Roman"/>
                          <a:cs typeface="Times New Roman"/>
                        </a:rPr>
                        <a:t>java.lang.Double</a:t>
                      </a:r>
                      <a:endParaRPr sz="16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350" spc="5" dirty="0">
                          <a:latin typeface="Courier New"/>
                          <a:cs typeface="Courier New"/>
                        </a:rPr>
                        <a:t>-value:</a:t>
                      </a:r>
                      <a:r>
                        <a:rPr sz="135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MAX_VALUE:</a:t>
                      </a:r>
                      <a:r>
                        <a:rPr sz="135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9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MIN_VALUE:</a:t>
                      </a:r>
                      <a:r>
                        <a:rPr sz="1350" u="sng" spc="-2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60165">
                <a:tc>
                  <a:txBody>
                    <a:bodyPr/>
                    <a:lstStyle/>
                    <a:p>
                      <a:pPr marL="4127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+Double(value:</a:t>
                      </a:r>
                      <a:r>
                        <a:rPr sz="135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double)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+Double(s:</a:t>
                      </a:r>
                      <a:r>
                        <a:rPr sz="135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String)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+byteValue():</a:t>
                      </a:r>
                      <a:r>
                        <a:rPr sz="135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byte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+shortValue():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short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+intValue():</a:t>
                      </a:r>
                      <a:r>
                        <a:rPr sz="135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+longVlaue():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long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+floatValue():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float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+doubleValue():double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+compareTo(o: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spc="5" dirty="0">
                          <a:latin typeface="Courier New"/>
                          <a:cs typeface="Courier New"/>
                        </a:rPr>
                        <a:t>Double):</a:t>
                      </a:r>
                      <a:r>
                        <a:rPr sz="135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int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+toString():</a:t>
                      </a:r>
                      <a:r>
                        <a:rPr sz="135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dirty="0">
                          <a:latin typeface="Courier New"/>
                          <a:cs typeface="Courier New"/>
                        </a:rPr>
                        <a:t>String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1350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34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valueOf(s: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parseDouble(s:</a:t>
                      </a:r>
                      <a:r>
                        <a:rPr sz="1350" u="sng" spc="-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String):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  <a:p>
                      <a:pPr marL="4127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35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parseDouble(s: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String,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radix: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350" u="sng" spc="5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int):</a:t>
                      </a:r>
                      <a:r>
                        <a:rPr sz="135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ourier New"/>
                          <a:cs typeface="Courier New"/>
                        </a:rPr>
                        <a:t> double</a:t>
                      </a:r>
                      <a:endParaRPr sz="1350">
                        <a:latin typeface="Courier New"/>
                        <a:cs typeface="Courier New"/>
                      </a:endParaRPr>
                    </a:p>
                  </a:txBody>
                  <a:tcPr marL="0" marR="0" marT="11557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44269" y="977682"/>
            <a:ext cx="6372225" cy="3354070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Numeric</a:t>
            </a:r>
            <a:r>
              <a:rPr sz="3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Wrapper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Class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Constructors</a:t>
            </a:r>
            <a:endParaRPr sz="3000">
              <a:latin typeface="Times New Roman"/>
              <a:cs typeface="Times New Roman"/>
            </a:endParaRPr>
          </a:p>
          <a:p>
            <a:pPr marL="480059" marR="5080" indent="-457200">
              <a:lnSpc>
                <a:spcPct val="137000"/>
              </a:lnSpc>
              <a:spcBef>
                <a:spcPts val="10"/>
              </a:spcBef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constructors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Integer and Double are: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public Integer(int value) 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public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Integer(String</a:t>
            </a:r>
            <a:r>
              <a:rPr sz="2500" b="1" spc="149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s) </a:t>
            </a:r>
            <a:r>
              <a:rPr sz="2500" b="1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public</a:t>
            </a:r>
            <a:r>
              <a:rPr sz="2500" b="1" spc="-2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Double(double</a:t>
            </a:r>
            <a:r>
              <a:rPr sz="2500" b="1" spc="-2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value)</a:t>
            </a:r>
            <a:endParaRPr sz="2500">
              <a:latin typeface="Courier New"/>
              <a:cs typeface="Courier New"/>
            </a:endParaRPr>
          </a:p>
          <a:p>
            <a:pPr marL="480059">
              <a:lnSpc>
                <a:spcPct val="100000"/>
              </a:lnSpc>
              <a:spcBef>
                <a:spcPts val="1200"/>
              </a:spcBef>
            </a:pPr>
            <a:r>
              <a:rPr sz="2500" b="1" spc="-5" dirty="0">
                <a:latin typeface="Courier New"/>
                <a:cs typeface="Courier New"/>
              </a:rPr>
              <a:t>public</a:t>
            </a:r>
            <a:r>
              <a:rPr sz="2500" b="1" spc="-45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Double(String</a:t>
            </a:r>
            <a:r>
              <a:rPr sz="2500" b="1" spc="-40" dirty="0">
                <a:latin typeface="Courier New"/>
                <a:cs typeface="Courier New"/>
              </a:rPr>
              <a:t> </a:t>
            </a:r>
            <a:r>
              <a:rPr sz="2500" b="1" spc="-5" dirty="0">
                <a:latin typeface="Courier New"/>
                <a:cs typeface="Courier New"/>
              </a:rPr>
              <a:t>s)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62204" y="705866"/>
            <a:ext cx="11543665" cy="4391025"/>
          </a:xfrm>
          <a:prstGeom prst="rect">
            <a:avLst/>
          </a:prstGeom>
        </p:spPr>
        <p:txBody>
          <a:bodyPr vert="horz" wrap="square" lIns="0" tIns="245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3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Numeric</a:t>
            </a:r>
            <a:r>
              <a:rPr sz="3000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Wrapper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Class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Constants</a:t>
            </a:r>
            <a:endParaRPr sz="3000">
              <a:latin typeface="Times New Roman"/>
              <a:cs typeface="Times New Roman"/>
            </a:endParaRPr>
          </a:p>
          <a:p>
            <a:pPr marL="507365" marR="318770" indent="-228600">
              <a:lnSpc>
                <a:spcPts val="2590"/>
              </a:lnSpc>
              <a:spcBef>
                <a:spcPts val="1789"/>
              </a:spcBef>
              <a:buFont typeface="Arial"/>
              <a:buChar char="•"/>
              <a:tabLst>
                <a:tab pos="50800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numerical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wrapper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 constants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MAX_VALUE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MIN_VALUE</a:t>
            </a:r>
            <a:r>
              <a:rPr sz="2400" spc="-35" dirty="0">
                <a:latin typeface="Times New Roman"/>
                <a:cs typeface="Times New Roman"/>
              </a:rPr>
              <a:t>. 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MAX_VALUE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corresponding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data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type.</a:t>
            </a:r>
            <a:endParaRPr sz="2400">
              <a:latin typeface="Times New Roman"/>
              <a:cs typeface="Times New Roman"/>
            </a:endParaRPr>
          </a:p>
          <a:p>
            <a:pPr marL="507365" marR="5080" indent="-228600">
              <a:lnSpc>
                <a:spcPts val="2590"/>
              </a:lnSpc>
              <a:spcBef>
                <a:spcPts val="220"/>
              </a:spcBef>
              <a:buFont typeface="Arial"/>
              <a:buChar char="•"/>
              <a:tabLst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Byte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Short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Integer</a:t>
            </a:r>
            <a:r>
              <a:rPr sz="2400" spc="-15" dirty="0">
                <a:latin typeface="Times New Roman"/>
                <a:cs typeface="Times New Roman"/>
              </a:rPr>
              <a:t>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Long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MIN_VALUE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minimum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byte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short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int</a:t>
            </a:r>
            <a:r>
              <a:rPr sz="2400" spc="-5" dirty="0">
                <a:latin typeface="Times New Roman"/>
                <a:cs typeface="Times New Roman"/>
              </a:rPr>
              <a:t>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long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507365" marR="425450" indent="-228600">
              <a:lnSpc>
                <a:spcPts val="2590"/>
              </a:lnSpc>
              <a:spcBef>
                <a:spcPts val="220"/>
              </a:spcBef>
              <a:buFont typeface="Arial"/>
              <a:buChar char="•"/>
              <a:tabLst>
                <a:tab pos="508000" algn="l"/>
              </a:tabLst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Float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Double</a:t>
            </a:r>
            <a:r>
              <a:rPr sz="2400" spc="-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MIN_VALUE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represents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minimum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5" dirty="0">
                <a:latin typeface="Times New Roman"/>
                <a:cs typeface="Times New Roman"/>
              </a:rPr>
              <a:t>positive</a:t>
            </a:r>
            <a:r>
              <a:rPr sz="2400" i="1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float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double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  <a:p>
            <a:pPr marL="508000" indent="-229235">
              <a:lnSpc>
                <a:spcPts val="2725"/>
              </a:lnSpc>
              <a:buFont typeface="Arial"/>
              <a:buChar char="•"/>
              <a:tabLst>
                <a:tab pos="5080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following statements display</a:t>
            </a:r>
            <a:endParaRPr sz="2400">
              <a:latin typeface="Times New Roman"/>
              <a:cs typeface="Times New Roman"/>
            </a:endParaRPr>
          </a:p>
          <a:p>
            <a:pPr marL="965200" lvl="1" indent="-229235">
              <a:lnSpc>
                <a:spcPts val="2795"/>
              </a:lnSpc>
              <a:buFont typeface="Arial"/>
              <a:buChar char="•"/>
              <a:tabLst>
                <a:tab pos="9652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(2,147,483,647)</a:t>
            </a:r>
            <a:endParaRPr sz="2400">
              <a:latin typeface="Times New Roman"/>
              <a:cs typeface="Times New Roman"/>
            </a:endParaRPr>
          </a:p>
          <a:p>
            <a:pPr marL="965200" lvl="1" indent="-229235">
              <a:lnSpc>
                <a:spcPts val="2810"/>
              </a:lnSpc>
              <a:buFont typeface="Arial"/>
              <a:buChar char="•"/>
              <a:tabLst>
                <a:tab pos="9652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 minimum positive float (1.4E-45)</a:t>
            </a:r>
            <a:endParaRPr sz="2400">
              <a:latin typeface="Times New Roman"/>
              <a:cs typeface="Times New Roman"/>
            </a:endParaRPr>
          </a:p>
          <a:p>
            <a:pPr marL="965200" lvl="1" indent="-229235">
              <a:lnSpc>
                <a:spcPts val="2845"/>
              </a:lnSpc>
              <a:buFont typeface="Arial"/>
              <a:buChar char="•"/>
              <a:tabLst>
                <a:tab pos="9652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maximum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double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floating-point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number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(1.79769313486231570e+308d).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8739" y="1002284"/>
            <a:ext cx="10998200" cy="1964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Conversion</a:t>
            </a:r>
            <a:r>
              <a:rPr sz="3000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590"/>
              </a:lnSpc>
              <a:spcBef>
                <a:spcPts val="241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wrapper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implements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abstract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doubleValue,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floatValue,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spc="-30" dirty="0">
                <a:latin typeface="Times New Roman"/>
                <a:cs typeface="Times New Roman"/>
              </a:rPr>
              <a:t>intValue,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longValue,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shortValue</a:t>
            </a:r>
            <a:r>
              <a:rPr sz="2400" spc="-25" dirty="0">
                <a:latin typeface="Times New Roman"/>
                <a:cs typeface="Times New Roman"/>
              </a:rPr>
              <a:t>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are defined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Number </a:t>
            </a:r>
            <a:r>
              <a:rPr sz="2400" spc="-5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spcBef>
                <a:spcPts val="1185"/>
              </a:spcBef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Times New Roman"/>
                <a:cs typeface="Times New Roman"/>
              </a:rPr>
              <a:t>These methods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“convert”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objects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primitive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3000" b="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Static </a:t>
            </a:r>
            <a:r>
              <a:rPr sz="3000" u="heavy" spc="-5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valueOf</a:t>
            </a:r>
            <a:r>
              <a:rPr sz="3000" u="heavy" spc="-1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b="0" u="heavy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numeric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wrapper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classes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have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useful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class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method,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valueOf(String s)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  <a:p>
            <a:pPr marL="12700" marR="5080">
              <a:lnSpc>
                <a:spcPct val="139200"/>
              </a:lnSpc>
              <a:spcBef>
                <a:spcPts val="195"/>
              </a:spcBef>
            </a:pP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This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method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creates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new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object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initialized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value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represented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by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specified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string. </a:t>
            </a:r>
            <a:r>
              <a:rPr b="0" spc="-5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example:</a:t>
            </a:r>
          </a:p>
          <a:p>
            <a:pPr marL="1821180" marR="977900" indent="90805">
              <a:lnSpc>
                <a:spcPts val="3979"/>
              </a:lnSpc>
              <a:spcBef>
                <a:spcPts val="45"/>
              </a:spcBef>
            </a:pP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Double doubleObject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=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Double.valueOf("12.4"); </a:t>
            </a:r>
            <a:r>
              <a:rPr spc="-143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Integer</a:t>
            </a:r>
            <a:r>
              <a:rPr spc="-35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integerObject</a:t>
            </a:r>
            <a:r>
              <a:rPr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dirty="0">
                <a:solidFill>
                  <a:srgbClr val="000000"/>
                </a:solidFill>
                <a:latin typeface="Courier New"/>
                <a:cs typeface="Courier New"/>
              </a:rPr>
              <a:t>=</a:t>
            </a:r>
            <a:r>
              <a:rPr spc="-40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spc="-5" dirty="0">
                <a:solidFill>
                  <a:srgbClr val="000000"/>
                </a:solidFill>
                <a:latin typeface="Courier New"/>
                <a:cs typeface="Courier New"/>
              </a:rPr>
              <a:t>Integer.valueOf("12");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8738" y="1517396"/>
            <a:ext cx="11152505" cy="2454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Methods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Parsing Strings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into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Numbers</a:t>
            </a:r>
            <a:endParaRPr sz="3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parseInt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Integer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</a:pP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parseDouble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double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Double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class.</a:t>
            </a:r>
            <a:endParaRPr sz="2400">
              <a:latin typeface="Times New Roman"/>
              <a:cs typeface="Times New Roman"/>
            </a:endParaRPr>
          </a:p>
          <a:p>
            <a:pPr marL="12700" marR="95885">
              <a:lnSpc>
                <a:spcPts val="2620"/>
              </a:lnSpc>
              <a:spcBef>
                <a:spcPts val="1410"/>
              </a:spcBef>
            </a:pPr>
            <a:r>
              <a:rPr sz="2400" spc="-5" dirty="0">
                <a:latin typeface="Times New Roman"/>
                <a:cs typeface="Times New Roman"/>
              </a:rPr>
              <a:t>Each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wrapper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class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has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overloaded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parsing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methods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to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numeric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string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appropriate numeric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value based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 10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any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specified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radix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(e.g.,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2, 8,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16).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9183"/>
            <a:ext cx="978217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9.5.</a:t>
            </a:r>
            <a:r>
              <a:rPr spc="-10" dirty="0"/>
              <a:t> </a:t>
            </a:r>
            <a:r>
              <a:rPr spc="-5" dirty="0"/>
              <a:t>Processing Primitive</a:t>
            </a:r>
            <a:r>
              <a:rPr spc="-10" dirty="0"/>
              <a:t> </a:t>
            </a:r>
            <a:r>
              <a:rPr spc="-20" dirty="0"/>
              <a:t>Data</a:t>
            </a:r>
            <a:r>
              <a:rPr spc="-15" dirty="0"/>
              <a:t> </a:t>
            </a:r>
            <a:r>
              <a:rPr spc="-30" dirty="0"/>
              <a:t>Type</a:t>
            </a:r>
            <a:r>
              <a:rPr spc="-10" dirty="0"/>
              <a:t> </a:t>
            </a:r>
            <a:r>
              <a:rPr spc="-35" dirty="0"/>
              <a:t>Values</a:t>
            </a:r>
            <a:r>
              <a:rPr spc="-5" dirty="0"/>
              <a:t> as Objects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775" y="289559"/>
            <a:ext cx="10158730" cy="10287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3700"/>
              </a:lnSpc>
              <a:spcBef>
                <a:spcPts val="640"/>
              </a:spcBef>
            </a:pPr>
            <a:r>
              <a:rPr b="0" dirty="0">
                <a:latin typeface="Times New Roman"/>
                <a:cs typeface="Times New Roman"/>
              </a:rPr>
              <a:t>9.6.</a:t>
            </a:r>
            <a:r>
              <a:rPr b="0" spc="-19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Automatic</a:t>
            </a:r>
            <a:r>
              <a:rPr b="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Conversion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Between</a:t>
            </a:r>
            <a:r>
              <a:rPr b="0" spc="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Primitive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Types</a:t>
            </a:r>
            <a:r>
              <a:rPr b="0" spc="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and </a:t>
            </a:r>
            <a:r>
              <a:rPr b="0" spc="-860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Wrapper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Class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0872" y="2214821"/>
            <a:ext cx="4941570" cy="591820"/>
          </a:xfrm>
          <a:prstGeom prst="rect">
            <a:avLst/>
          </a:prstGeom>
          <a:ln w="19558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313690" marR="43180" indent="-261620">
              <a:lnSpc>
                <a:spcPts val="1930"/>
              </a:lnSpc>
              <a:spcBef>
                <a:spcPts val="254"/>
              </a:spcBef>
            </a:pPr>
            <a:r>
              <a:rPr sz="1700" spc="5" dirty="0">
                <a:latin typeface="Courier New"/>
                <a:cs typeface="Courier New"/>
              </a:rPr>
              <a:t>Integer[] intArray </a:t>
            </a:r>
            <a:r>
              <a:rPr sz="1700" spc="15" dirty="0">
                <a:latin typeface="Courier New"/>
                <a:cs typeface="Courier New"/>
              </a:rPr>
              <a:t>= </a:t>
            </a:r>
            <a:r>
              <a:rPr sz="1700" spc="5" dirty="0">
                <a:latin typeface="Courier New"/>
                <a:cs typeface="Courier New"/>
              </a:rPr>
              <a:t>{new Integer(2), </a:t>
            </a:r>
            <a:r>
              <a:rPr sz="1700" spc="-1010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new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Integer(4),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new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Integer(3)};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74871" y="2999173"/>
            <a:ext cx="23622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latin typeface="Times New Roman"/>
                <a:cs typeface="Times New Roman"/>
              </a:rPr>
              <a:t>(</a:t>
            </a:r>
            <a:r>
              <a:rPr sz="15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500" spc="-5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1556" y="2139981"/>
            <a:ext cx="84963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Times New Roman"/>
                <a:cs typeface="Times New Roman"/>
              </a:rPr>
              <a:t>Equivalent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657547" y="2463035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>
                <a:moveTo>
                  <a:pt x="0" y="0"/>
                </a:moveTo>
                <a:lnTo>
                  <a:pt x="1242665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657547" y="2557757"/>
            <a:ext cx="1242695" cy="0"/>
          </a:xfrm>
          <a:custGeom>
            <a:avLst/>
            <a:gdLst/>
            <a:ahLst/>
            <a:cxnLst/>
            <a:rect l="l" t="t" r="r" b="b"/>
            <a:pathLst>
              <a:path w="1242695">
                <a:moveTo>
                  <a:pt x="0" y="0"/>
                </a:moveTo>
                <a:lnTo>
                  <a:pt x="1242665" y="0"/>
                </a:lnTo>
              </a:path>
            </a:pathLst>
          </a:custGeom>
          <a:ln w="1955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70123" y="2999173"/>
            <a:ext cx="245745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15" dirty="0">
                <a:latin typeface="Times New Roman"/>
                <a:cs typeface="Times New Roman"/>
              </a:rPr>
              <a:t>(</a:t>
            </a:r>
            <a:r>
              <a:rPr sz="1500" spc="-1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1500" spc="-5" dirty="0">
                <a:latin typeface="Times New Roman"/>
                <a:cs typeface="Times New Roman"/>
              </a:rPr>
              <a:t>)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14607" y="2234381"/>
            <a:ext cx="4196080" cy="630555"/>
          </a:xfrm>
          <a:custGeom>
            <a:avLst/>
            <a:gdLst/>
            <a:ahLst/>
            <a:cxnLst/>
            <a:rect l="l" t="t" r="r" b="b"/>
            <a:pathLst>
              <a:path w="4196080" h="630555">
                <a:moveTo>
                  <a:pt x="0" y="630451"/>
                </a:moveTo>
                <a:lnTo>
                  <a:pt x="4195836" y="630451"/>
                </a:lnTo>
                <a:lnTo>
                  <a:pt x="4195836" y="0"/>
                </a:lnTo>
                <a:lnTo>
                  <a:pt x="0" y="0"/>
                </a:lnTo>
                <a:lnTo>
                  <a:pt x="0" y="630451"/>
                </a:lnTo>
                <a:close/>
              </a:path>
            </a:pathLst>
          </a:custGeom>
          <a:ln w="1955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050952" y="2228233"/>
            <a:ext cx="407924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5" dirty="0">
                <a:latin typeface="Courier New"/>
                <a:cs typeface="Courier New"/>
              </a:rPr>
              <a:t>Integer[]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intArray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15" dirty="0">
                <a:latin typeface="Courier New"/>
                <a:cs typeface="Courier New"/>
              </a:rPr>
              <a:t>=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{2,</a:t>
            </a:r>
            <a:r>
              <a:rPr sz="1700" spc="-10" dirty="0">
                <a:latin typeface="Courier New"/>
                <a:cs typeface="Courier New"/>
              </a:rPr>
              <a:t> </a:t>
            </a:r>
            <a:r>
              <a:rPr sz="1700" spc="10" dirty="0">
                <a:latin typeface="Courier New"/>
                <a:cs typeface="Courier New"/>
              </a:rPr>
              <a:t>4,</a:t>
            </a:r>
            <a:r>
              <a:rPr sz="1700" spc="-5" dirty="0">
                <a:latin typeface="Courier New"/>
                <a:cs typeface="Courier New"/>
              </a:rPr>
              <a:t> </a:t>
            </a:r>
            <a:r>
              <a:rPr sz="1700" spc="5" dirty="0">
                <a:latin typeface="Courier New"/>
                <a:cs typeface="Courier New"/>
              </a:rPr>
              <a:t>3};</a:t>
            </a:r>
            <a:endParaRPr sz="17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06377" y="3035142"/>
            <a:ext cx="1643380" cy="253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latin typeface="Times New Roman"/>
                <a:cs typeface="Times New Roman"/>
              </a:rPr>
              <a:t>New</a:t>
            </a:r>
            <a:r>
              <a:rPr sz="1500" spc="-25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JDK</a:t>
            </a:r>
            <a:r>
              <a:rPr sz="1500" spc="-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Times New Roman"/>
                <a:cs typeface="Times New Roman"/>
              </a:rPr>
              <a:t>1.5</a:t>
            </a:r>
            <a:r>
              <a:rPr sz="1500" spc="-2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Times New Roman"/>
                <a:cs typeface="Times New Roman"/>
              </a:rPr>
              <a:t>boxing</a:t>
            </a:r>
            <a:endParaRPr sz="1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099784" y="2436956"/>
            <a:ext cx="2832100" cy="627380"/>
            <a:chOff x="7099784" y="2436956"/>
            <a:chExt cx="2832100" cy="627380"/>
          </a:xfrm>
        </p:grpSpPr>
        <p:sp>
          <p:nvSpPr>
            <p:cNvPr id="13" name="object 13"/>
            <p:cNvSpPr/>
            <p:nvPr/>
          </p:nvSpPr>
          <p:spPr>
            <a:xfrm>
              <a:off x="7109564" y="2528462"/>
              <a:ext cx="2688590" cy="526415"/>
            </a:xfrm>
            <a:custGeom>
              <a:avLst/>
              <a:gdLst/>
              <a:ahLst/>
              <a:cxnLst/>
              <a:rect l="l" t="t" r="r" b="b"/>
              <a:pathLst>
                <a:path w="2688590" h="526414">
                  <a:moveTo>
                    <a:pt x="0" y="525899"/>
                  </a:moveTo>
                  <a:lnTo>
                    <a:pt x="2688143" y="0"/>
                  </a:lnTo>
                </a:path>
              </a:pathLst>
            </a:custGeom>
            <a:ln w="195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702886" y="2436956"/>
              <a:ext cx="229235" cy="212725"/>
            </a:xfrm>
            <a:custGeom>
              <a:avLst/>
              <a:gdLst/>
              <a:ahLst/>
              <a:cxnLst/>
              <a:rect l="l" t="t" r="r" b="b"/>
              <a:pathLst>
                <a:path w="229234" h="212725">
                  <a:moveTo>
                    <a:pt x="0" y="0"/>
                  </a:moveTo>
                  <a:lnTo>
                    <a:pt x="85011" y="94766"/>
                  </a:lnTo>
                  <a:lnTo>
                    <a:pt x="39236" y="212308"/>
                  </a:lnTo>
                  <a:lnTo>
                    <a:pt x="228832" y="652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9409" y="3855211"/>
            <a:ext cx="10979785" cy="723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ts val="2620"/>
              </a:lnSpc>
              <a:spcBef>
                <a:spcPts val="400"/>
              </a:spcBef>
            </a:pPr>
            <a:r>
              <a:rPr sz="2400" b="1" spc="-5" dirty="0">
                <a:latin typeface="Courier New"/>
                <a:cs typeface="Courier New"/>
              </a:rPr>
              <a:t>Integer[] intArray </a:t>
            </a:r>
            <a:r>
              <a:rPr sz="2400" b="1" dirty="0">
                <a:latin typeface="Courier New"/>
                <a:cs typeface="Courier New"/>
              </a:rPr>
              <a:t>= </a:t>
            </a:r>
            <a:r>
              <a:rPr sz="2400" b="1" spc="-5" dirty="0">
                <a:latin typeface="Courier New"/>
                <a:cs typeface="Courier New"/>
              </a:rPr>
              <a:t>{1, 2, 3};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System.out.println(intArray[0]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intArray[1]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+</a:t>
            </a:r>
            <a:r>
              <a:rPr sz="2400" b="1" spc="-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intArray[2]);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89375" y="5408676"/>
            <a:ext cx="1041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Unboxing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355376" y="4575492"/>
            <a:ext cx="5005070" cy="915035"/>
          </a:xfrm>
          <a:custGeom>
            <a:avLst/>
            <a:gdLst/>
            <a:ahLst/>
            <a:cxnLst/>
            <a:rect l="l" t="t" r="r" b="b"/>
            <a:pathLst>
              <a:path w="5005070" h="915035">
                <a:moveTo>
                  <a:pt x="101600" y="101600"/>
                </a:moveTo>
                <a:lnTo>
                  <a:pt x="76200" y="50800"/>
                </a:lnTo>
                <a:lnTo>
                  <a:pt x="50800" y="0"/>
                </a:lnTo>
                <a:lnTo>
                  <a:pt x="25400" y="50800"/>
                </a:lnTo>
                <a:lnTo>
                  <a:pt x="0" y="101600"/>
                </a:lnTo>
                <a:lnTo>
                  <a:pt x="25400" y="76212"/>
                </a:lnTo>
                <a:lnTo>
                  <a:pt x="25400" y="837895"/>
                </a:lnTo>
                <a:lnTo>
                  <a:pt x="76200" y="837895"/>
                </a:lnTo>
                <a:lnTo>
                  <a:pt x="76200" y="76212"/>
                </a:lnTo>
                <a:lnTo>
                  <a:pt x="101600" y="101600"/>
                </a:lnTo>
                <a:close/>
              </a:path>
              <a:path w="5005070" h="915035">
                <a:moveTo>
                  <a:pt x="2316670" y="61252"/>
                </a:moveTo>
                <a:lnTo>
                  <a:pt x="2260181" y="55486"/>
                </a:lnTo>
                <a:lnTo>
                  <a:pt x="2203666" y="49733"/>
                </a:lnTo>
                <a:lnTo>
                  <a:pt x="2236419" y="64490"/>
                </a:lnTo>
                <a:lnTo>
                  <a:pt x="131419" y="861758"/>
                </a:lnTo>
                <a:lnTo>
                  <a:pt x="149415" y="909269"/>
                </a:lnTo>
                <a:lnTo>
                  <a:pt x="2254415" y="111988"/>
                </a:lnTo>
                <a:lnTo>
                  <a:pt x="2239657" y="144741"/>
                </a:lnTo>
                <a:lnTo>
                  <a:pt x="2278164" y="102997"/>
                </a:lnTo>
                <a:lnTo>
                  <a:pt x="2316670" y="61252"/>
                </a:lnTo>
                <a:close/>
              </a:path>
              <a:path w="5005070" h="915035">
                <a:moveTo>
                  <a:pt x="5005044" y="52095"/>
                </a:moveTo>
                <a:lnTo>
                  <a:pt x="4950549" y="36080"/>
                </a:lnTo>
                <a:lnTo>
                  <a:pt x="4896053" y="20066"/>
                </a:lnTo>
                <a:lnTo>
                  <a:pt x="4925542" y="40576"/>
                </a:lnTo>
                <a:lnTo>
                  <a:pt x="337921" y="864984"/>
                </a:lnTo>
                <a:lnTo>
                  <a:pt x="346913" y="914984"/>
                </a:lnTo>
                <a:lnTo>
                  <a:pt x="4934534" y="90576"/>
                </a:lnTo>
                <a:lnTo>
                  <a:pt x="4914023" y="120065"/>
                </a:lnTo>
                <a:lnTo>
                  <a:pt x="4959528" y="86080"/>
                </a:lnTo>
                <a:lnTo>
                  <a:pt x="5005044" y="5209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71" y="216407"/>
            <a:ext cx="5715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BigInteger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and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BigDecimal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2394" y="1305052"/>
            <a:ext cx="10502900" cy="224155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41910">
              <a:lnSpc>
                <a:spcPts val="3000"/>
              </a:lnSpc>
              <a:spcBef>
                <a:spcPts val="500"/>
              </a:spcBef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large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integers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high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precision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floating-point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values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computation,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BigInteger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BigDecimal</a:t>
            </a:r>
            <a:r>
              <a:rPr sz="2800" spc="-5" dirty="0">
                <a:latin typeface="Calibri"/>
                <a:cs typeface="Calibri"/>
              </a:rPr>
              <a:t> classes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java.math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package.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immutable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2800" spc="-5" dirty="0">
                <a:latin typeface="Calibri"/>
                <a:cs typeface="Calibri"/>
              </a:rPr>
              <a:t>Both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extend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Number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Comparable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interface.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C248E-03CA-0A03-D545-58D87BF98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4C334-E2FC-30DC-19A2-8459D7A90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8600"/>
            <a:ext cx="9782175" cy="558800"/>
          </a:xfrm>
        </p:spPr>
        <p:txBody>
          <a:bodyPr/>
          <a:lstStyle/>
          <a:p>
            <a:r>
              <a:rPr lang="en-US" dirty="0"/>
              <a:t>Key Principles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BF02EAA-3493-104B-6D43-4F2EE6F8B69D}"/>
              </a:ext>
            </a:extLst>
          </p:cNvPr>
          <p:cNvSpPr txBox="1"/>
          <p:nvPr/>
        </p:nvSpPr>
        <p:spPr>
          <a:xfrm>
            <a:off x="609600" y="795421"/>
            <a:ext cx="12785105" cy="5786841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Restrict outside access to internal workings of a class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 unintended modifications, control what can be accessed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int </a:t>
            </a: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socialSecurityNum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functionality without needing to understand details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unnecessary details and mess, huge for scaling complex systems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isPrime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(2147483647) 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true</a:t>
            </a: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a subclass to inherit functionality from a parent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code reuse, organization, natural hierarchy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Animal.eat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Person extends Animal  </a:t>
            </a: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Person.eat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()</a:t>
            </a:r>
            <a:endParaRPr lang="en-US" sz="2800" spc="-35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41300" marR="1757680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different objects to fall under the same category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printName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(Animal a), Cat extends Animal, Dog extends Animal</a:t>
            </a:r>
          </a:p>
          <a:p>
            <a:pPr marL="698500" marR="1757680" lvl="1" indent="-228600">
              <a:spcBef>
                <a:spcPts val="40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(dog)  “Bill”; </a:t>
            </a:r>
            <a:r>
              <a:rPr lang="en-US" sz="2800" spc="-35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printName</a:t>
            </a:r>
            <a:r>
              <a:rPr lang="en-US" sz="2800" spc="-35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(cat)  “Larry”</a:t>
            </a:r>
            <a:endParaRPr lang="en-US" sz="2800" spc="-35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383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39816"/>
              </p:ext>
            </p:extLst>
          </p:nvPr>
        </p:nvGraphicFramePr>
        <p:xfrm>
          <a:off x="298927" y="1371600"/>
          <a:ext cx="11336019" cy="14924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6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0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866">
                <a:tc>
                  <a:txBody>
                    <a:bodyPr/>
                    <a:lstStyle/>
                    <a:p>
                      <a:pPr marL="31750">
                        <a:lnSpc>
                          <a:spcPts val="289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289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a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289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8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BigInteger("9223372036854775807");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984">
                <a:tc>
                  <a:txBody>
                    <a:bodyPr/>
                    <a:lstStyle/>
                    <a:p>
                      <a:pPr marL="31750">
                        <a:lnSpc>
                          <a:spcPts val="331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331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b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10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ts val="3310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2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BigInteger("2");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1645">
                <a:tc>
                  <a:txBody>
                    <a:bodyPr/>
                    <a:lstStyle/>
                    <a:p>
                      <a:pPr marL="31750">
                        <a:lnSpc>
                          <a:spcPts val="3354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BigInteger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97790" algn="r">
                        <a:lnSpc>
                          <a:spcPts val="3354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c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4"/>
                        </a:lnSpc>
                      </a:pPr>
                      <a:r>
                        <a:rPr sz="2800" b="1" dirty="0">
                          <a:latin typeface="Courier New"/>
                          <a:cs typeface="Courier New"/>
                        </a:rPr>
                        <a:t>=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354"/>
                        </a:lnSpc>
                      </a:pPr>
                      <a:r>
                        <a:rPr sz="2800" b="1" spc="-10" dirty="0">
                          <a:latin typeface="Courier New"/>
                          <a:cs typeface="Courier New"/>
                        </a:rPr>
                        <a:t>a.multiply(b);</a:t>
                      </a:r>
                      <a:r>
                        <a:rPr sz="2800" b="1" spc="-6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b="1" spc="-10" dirty="0">
                          <a:latin typeface="Courier New"/>
                          <a:cs typeface="Courier New"/>
                        </a:rPr>
                        <a:t>System.out.println(c);</a:t>
                      </a:r>
                      <a:endParaRPr sz="2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216407"/>
            <a:ext cx="57150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10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BigInteger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and BigDecimal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8539" y="35051"/>
            <a:ext cx="415797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latin typeface="Calibri Light"/>
                <a:cs typeface="Calibri Light"/>
              </a:rPr>
              <a:t>Th</a:t>
            </a:r>
            <a:r>
              <a:rPr sz="4400" b="0" dirty="0">
                <a:latin typeface="Calibri Light"/>
                <a:cs typeface="Calibri Light"/>
              </a:rPr>
              <a:t>e</a:t>
            </a:r>
            <a:r>
              <a:rPr sz="4400" b="0" spc="5" dirty="0">
                <a:latin typeface="Calibri Light"/>
                <a:cs typeface="Calibri Light"/>
              </a:rPr>
              <a:t> </a:t>
            </a:r>
            <a:r>
              <a:rPr sz="4200" b="0" dirty="0">
                <a:latin typeface="Courier New"/>
                <a:cs typeface="Courier New"/>
              </a:rPr>
              <a:t>String</a:t>
            </a:r>
            <a:r>
              <a:rPr sz="4200" b="0" spc="-1520" dirty="0">
                <a:latin typeface="Courier New"/>
                <a:cs typeface="Courier New"/>
              </a:rPr>
              <a:t> </a:t>
            </a:r>
            <a:r>
              <a:rPr sz="4400" b="0" spc="-5" dirty="0">
                <a:latin typeface="Calibri Light"/>
                <a:cs typeface="Calibri Light"/>
              </a:rPr>
              <a:t>C</a:t>
            </a:r>
            <a:r>
              <a:rPr sz="4400" b="0" dirty="0">
                <a:latin typeface="Calibri Light"/>
                <a:cs typeface="Calibri Light"/>
              </a:rPr>
              <a:t>l</a:t>
            </a:r>
            <a:r>
              <a:rPr sz="4400" b="0" spc="5" dirty="0">
                <a:latin typeface="Calibri Light"/>
                <a:cs typeface="Calibri Light"/>
              </a:rPr>
              <a:t>a</a:t>
            </a:r>
            <a:r>
              <a:rPr sz="4400" b="0" spc="-5" dirty="0">
                <a:latin typeface="Calibri Light"/>
                <a:cs typeface="Calibri Light"/>
              </a:rPr>
              <a:t>ss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02739" y="778679"/>
            <a:ext cx="8862060" cy="574675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Constructing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String:</a:t>
            </a:r>
            <a:endParaRPr sz="26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200"/>
              </a:spcBef>
            </a:pPr>
            <a:r>
              <a:rPr sz="2400" spc="-5" dirty="0">
                <a:latin typeface="Courier New"/>
                <a:cs typeface="Courier New"/>
              </a:rPr>
              <a:t>String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message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"Welcome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to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Java“;</a:t>
            </a:r>
            <a:endParaRPr sz="24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415"/>
              </a:spcBef>
            </a:pPr>
            <a:r>
              <a:rPr sz="1600" dirty="0">
                <a:latin typeface="Courier New"/>
                <a:cs typeface="Courier New"/>
              </a:rPr>
              <a:t>String</a:t>
            </a:r>
            <a:r>
              <a:rPr sz="1600" spc="-20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message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=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new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String("Welcome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to</a:t>
            </a:r>
            <a:r>
              <a:rPr sz="1600" spc="-15" dirty="0">
                <a:latin typeface="Courier New"/>
                <a:cs typeface="Courier New"/>
              </a:rPr>
              <a:t> </a:t>
            </a:r>
            <a:r>
              <a:rPr sz="1600" dirty="0">
                <a:latin typeface="Courier New"/>
                <a:cs typeface="Courier New"/>
              </a:rPr>
              <a:t>Java“);</a:t>
            </a:r>
            <a:endParaRPr sz="1600">
              <a:latin typeface="Courier New"/>
              <a:cs typeface="Courier New"/>
            </a:endParaRPr>
          </a:p>
          <a:p>
            <a:pPr marL="469265">
              <a:lnSpc>
                <a:spcPct val="100000"/>
              </a:lnSpc>
              <a:spcBef>
                <a:spcPts val="65"/>
              </a:spcBef>
            </a:pPr>
            <a:r>
              <a:rPr sz="2400" spc="-5" dirty="0">
                <a:latin typeface="Courier New"/>
                <a:cs typeface="Courier New"/>
              </a:rPr>
              <a:t>String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s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new</a:t>
            </a:r>
            <a:r>
              <a:rPr sz="2400" spc="-3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String();</a:t>
            </a:r>
            <a:endParaRPr sz="2400">
              <a:latin typeface="Courier New"/>
              <a:cs typeface="Courier New"/>
            </a:endParaRPr>
          </a:p>
          <a:p>
            <a:pPr marL="240665" marR="5080" indent="-228600">
              <a:lnSpc>
                <a:spcPts val="2900"/>
              </a:lnSpc>
              <a:spcBef>
                <a:spcPts val="1015"/>
              </a:spcBef>
            </a:pPr>
            <a:r>
              <a:rPr sz="2600" spc="-10" dirty="0">
                <a:latin typeface="Wingdings"/>
                <a:cs typeface="Wingdings"/>
              </a:rPr>
              <a:t></a:t>
            </a:r>
            <a:r>
              <a:rPr sz="2600" spc="-10" dirty="0">
                <a:latin typeface="Calibri"/>
                <a:cs typeface="Calibri"/>
              </a:rPr>
              <a:t>Obtaining</a:t>
            </a:r>
            <a:r>
              <a:rPr sz="2600" dirty="0">
                <a:latin typeface="Calibri"/>
                <a:cs typeface="Calibri"/>
              </a:rPr>
              <a:t> String </a:t>
            </a:r>
            <a:r>
              <a:rPr sz="2600" spc="-10" dirty="0">
                <a:latin typeface="Calibri"/>
                <a:cs typeface="Calibri"/>
              </a:rPr>
              <a:t>length</a:t>
            </a:r>
            <a:r>
              <a:rPr sz="2600" spc="-5" dirty="0">
                <a:latin typeface="Calibri"/>
                <a:cs typeface="Calibri"/>
              </a:rPr>
              <a:t> and </a:t>
            </a:r>
            <a:r>
              <a:rPr sz="2600" spc="-10" dirty="0">
                <a:latin typeface="Calibri"/>
                <a:cs typeface="Calibri"/>
              </a:rPr>
              <a:t>Retrieving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Individual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Characters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string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600" dirty="0">
                <a:latin typeface="Wingdings"/>
                <a:cs typeface="Wingdings"/>
              </a:rPr>
              <a:t></a:t>
            </a:r>
            <a:r>
              <a:rPr sz="2600" dirty="0">
                <a:latin typeface="Calibri"/>
                <a:cs typeface="Calibri"/>
              </a:rPr>
              <a:t>String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Concatenation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(concat)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00" spc="-10" dirty="0">
                <a:latin typeface="Wingdings"/>
                <a:cs typeface="Wingdings"/>
              </a:rPr>
              <a:t></a:t>
            </a:r>
            <a:r>
              <a:rPr sz="2600" spc="-10" dirty="0">
                <a:latin typeface="Calibri"/>
                <a:cs typeface="Calibri"/>
              </a:rPr>
              <a:t>Substrings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(substring(index),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substring(start,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end))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Comparisons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(equals, </a:t>
            </a:r>
            <a:r>
              <a:rPr sz="2600" spc="-35" dirty="0">
                <a:latin typeface="Calibri"/>
                <a:cs typeface="Calibri"/>
              </a:rPr>
              <a:t>compareTo)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600" dirty="0">
                <a:latin typeface="Wingdings"/>
                <a:cs typeface="Wingdings"/>
              </a:rPr>
              <a:t></a:t>
            </a:r>
            <a:r>
              <a:rPr sz="2600" dirty="0">
                <a:latin typeface="Calibri"/>
                <a:cs typeface="Calibri"/>
              </a:rPr>
              <a:t>String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Conversions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600" spc="-5" dirty="0">
                <a:latin typeface="Wingdings"/>
                <a:cs typeface="Wingdings"/>
              </a:rPr>
              <a:t></a:t>
            </a:r>
            <a:r>
              <a:rPr sz="2600" spc="-5" dirty="0">
                <a:latin typeface="Calibri"/>
                <a:cs typeface="Calibri"/>
              </a:rPr>
              <a:t>Finding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Character</a:t>
            </a:r>
            <a:r>
              <a:rPr sz="2600" dirty="0">
                <a:latin typeface="Calibri"/>
                <a:cs typeface="Calibri"/>
              </a:rPr>
              <a:t> 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Substring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String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2600" spc="-15" dirty="0">
                <a:latin typeface="Wingdings"/>
                <a:cs typeface="Wingdings"/>
              </a:rPr>
              <a:t></a:t>
            </a:r>
            <a:r>
              <a:rPr sz="2600" spc="-15" dirty="0">
                <a:latin typeface="Calibri"/>
                <a:cs typeface="Calibri"/>
              </a:rPr>
              <a:t>Conversions</a:t>
            </a:r>
            <a:r>
              <a:rPr sz="2600" spc="-10" dirty="0">
                <a:latin typeface="Calibri"/>
                <a:cs typeface="Calibri"/>
              </a:rPr>
              <a:t> between </a:t>
            </a:r>
            <a:r>
              <a:rPr sz="2600" dirty="0">
                <a:latin typeface="Calibri"/>
                <a:cs typeface="Calibri"/>
              </a:rPr>
              <a:t>Strings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 </a:t>
            </a:r>
            <a:r>
              <a:rPr sz="2600" spc="-25" dirty="0">
                <a:latin typeface="Calibri"/>
                <a:cs typeface="Calibri"/>
              </a:rPr>
              <a:t>Arrays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600" spc="-10" dirty="0">
                <a:latin typeface="Wingdings"/>
                <a:cs typeface="Wingdings"/>
              </a:rPr>
              <a:t></a:t>
            </a:r>
            <a:r>
              <a:rPr sz="2600" spc="-10" dirty="0">
                <a:latin typeface="Calibri"/>
                <a:cs typeface="Calibri"/>
              </a:rPr>
              <a:t>Converting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Characters</a:t>
            </a:r>
            <a:r>
              <a:rPr sz="2600" spc="-5" dirty="0">
                <a:latin typeface="Calibri"/>
                <a:cs typeface="Calibri"/>
              </a:rPr>
              <a:t> and Numeric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Values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Strings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567609" y="861205"/>
            <a:ext cx="10517505" cy="402971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Constructing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508000" marR="5080" indent="212725">
              <a:lnSpc>
                <a:spcPct val="119300"/>
              </a:lnSpc>
              <a:spcBef>
                <a:spcPts val="10"/>
              </a:spcBef>
            </a:pPr>
            <a:r>
              <a:rPr sz="2800" b="1" spc="-10" dirty="0">
                <a:latin typeface="Courier New"/>
                <a:cs typeface="Courier New"/>
              </a:rPr>
              <a:t>String newString </a:t>
            </a:r>
            <a:r>
              <a:rPr sz="2800" b="1" dirty="0">
                <a:latin typeface="Courier New"/>
                <a:cs typeface="Courier New"/>
              </a:rPr>
              <a:t>= </a:t>
            </a:r>
            <a:r>
              <a:rPr sz="2800" b="1" spc="-10" dirty="0">
                <a:latin typeface="Courier New"/>
                <a:cs typeface="Courier New"/>
              </a:rPr>
              <a:t>new String(stringLiteral); </a:t>
            </a:r>
            <a:r>
              <a:rPr sz="2800" b="1" spc="-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String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message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new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String("Welcome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5" dirty="0">
                <a:latin typeface="Courier New"/>
                <a:cs typeface="Courier New"/>
              </a:rPr>
              <a:t>to</a:t>
            </a:r>
            <a:r>
              <a:rPr sz="2800" b="1" spc="-2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Java");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50">
              <a:latin typeface="Courier New"/>
              <a:cs typeface="Courier New"/>
            </a:endParaRPr>
          </a:p>
          <a:p>
            <a:pPr marL="319405" marR="271145">
              <a:lnSpc>
                <a:spcPts val="3100"/>
              </a:lnSpc>
              <a:spcBef>
                <a:spcPts val="5"/>
              </a:spcBef>
            </a:pPr>
            <a:r>
              <a:rPr sz="2800" spc="-5" dirty="0">
                <a:latin typeface="Times New Roman"/>
                <a:cs typeface="Times New Roman"/>
              </a:rPr>
              <a:t>Since strings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frequently,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Java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provides</a:t>
            </a:r>
            <a:r>
              <a:rPr sz="2800" dirty="0">
                <a:latin typeface="Times New Roman"/>
                <a:cs typeface="Times New Roman"/>
              </a:rPr>
              <a:t> a </a:t>
            </a:r>
            <a:r>
              <a:rPr sz="2800" spc="-5" dirty="0">
                <a:latin typeface="Times New Roman"/>
                <a:cs typeface="Times New Roman"/>
              </a:rPr>
              <a:t>shorthand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initializer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 </a:t>
            </a:r>
            <a:r>
              <a:rPr sz="2800" spc="-5" dirty="0">
                <a:latin typeface="Times New Roman"/>
                <a:cs typeface="Times New Roman"/>
              </a:rPr>
              <a:t>creating</a:t>
            </a:r>
            <a:r>
              <a:rPr sz="2800" dirty="0">
                <a:latin typeface="Times New Roman"/>
                <a:cs typeface="Times New Roman"/>
              </a:rPr>
              <a:t> 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850">
              <a:latin typeface="Times New Roman"/>
              <a:cs typeface="Times New Roman"/>
            </a:endParaRPr>
          </a:p>
          <a:p>
            <a:pPr marL="319405">
              <a:lnSpc>
                <a:spcPct val="100000"/>
              </a:lnSpc>
            </a:pPr>
            <a:r>
              <a:rPr sz="2800" spc="-5" dirty="0">
                <a:latin typeface="Calibri"/>
                <a:cs typeface="Calibri"/>
              </a:rPr>
              <a:t>String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message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"Welcome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Java";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31140" y="1023620"/>
            <a:ext cx="9979660" cy="4558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trings</a:t>
            </a:r>
            <a:r>
              <a:rPr sz="3000" u="sng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</a:t>
            </a:r>
            <a:r>
              <a:rPr sz="3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Immut</a:t>
            </a:r>
            <a:r>
              <a:rPr sz="3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ble</a:t>
            </a:r>
            <a:endParaRPr sz="3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271780" marR="5080">
              <a:lnSpc>
                <a:spcPct val="118600"/>
              </a:lnSpc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immutable;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contents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cannot</a:t>
            </a:r>
            <a:r>
              <a:rPr sz="2800" dirty="0">
                <a:latin typeface="Calibri"/>
                <a:cs typeface="Calibri"/>
              </a:rPr>
              <a:t> be </a:t>
            </a:r>
            <a:r>
              <a:rPr sz="2800" spc="-10" dirty="0">
                <a:latin typeface="Calibri"/>
                <a:cs typeface="Calibri"/>
              </a:rPr>
              <a:t>changed. </a:t>
            </a:r>
            <a:r>
              <a:rPr sz="2800" spc="-615" dirty="0">
                <a:latin typeface="Calibri"/>
                <a:cs typeface="Calibri"/>
              </a:rPr>
              <a:t> </a:t>
            </a:r>
            <a:br>
              <a:rPr lang="en-US" sz="2800" spc="-615" dirty="0">
                <a:latin typeface="Calibri"/>
                <a:cs typeface="Calibri"/>
              </a:rPr>
            </a:br>
            <a:r>
              <a:rPr sz="2800" spc="-5" dirty="0">
                <a:latin typeface="Calibri"/>
                <a:cs typeface="Calibri"/>
              </a:rPr>
              <a:t>Does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following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change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contents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string?</a:t>
            </a:r>
            <a:endParaRPr sz="2800" dirty="0">
              <a:latin typeface="Calibri"/>
              <a:cs typeface="Calibri"/>
            </a:endParaRPr>
          </a:p>
          <a:p>
            <a:pPr marL="5226050" marR="795020" indent="-744855">
              <a:lnSpc>
                <a:spcPct val="119300"/>
              </a:lnSpc>
            </a:pPr>
            <a:r>
              <a:rPr sz="2800" b="1" spc="-10" dirty="0">
                <a:latin typeface="Courier New"/>
                <a:cs typeface="Courier New"/>
              </a:rPr>
              <a:t>String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s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4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"Java";</a:t>
            </a:r>
            <a:endParaRPr lang="en-US" sz="2800" b="1" spc="-10" dirty="0">
              <a:latin typeface="Courier New"/>
              <a:cs typeface="Courier New"/>
            </a:endParaRPr>
          </a:p>
          <a:p>
            <a:pPr marL="5226050" marR="795020" indent="-744855">
              <a:lnSpc>
                <a:spcPct val="119300"/>
              </a:lnSpc>
            </a:pPr>
            <a:r>
              <a:rPr sz="2800" b="1" dirty="0">
                <a:latin typeface="Courier New"/>
                <a:cs typeface="Courier New"/>
              </a:rPr>
              <a:t>s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dirty="0">
                <a:latin typeface="Courier New"/>
                <a:cs typeface="Courier New"/>
              </a:rPr>
              <a:t>=</a:t>
            </a:r>
            <a:r>
              <a:rPr sz="2800" b="1" spc="-3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"HTML";</a:t>
            </a:r>
            <a:endParaRPr lang="en-US" sz="2800" b="1" spc="-10" dirty="0">
              <a:latin typeface="Courier New"/>
              <a:cs typeface="Courier New"/>
            </a:endParaRPr>
          </a:p>
          <a:p>
            <a:pPr marL="5226050" marR="795020" indent="-744855">
              <a:lnSpc>
                <a:spcPct val="119300"/>
              </a:lnSpc>
            </a:pPr>
            <a:endParaRPr lang="en-US" sz="2800" b="1" spc="-10" dirty="0">
              <a:latin typeface="Courier New"/>
              <a:cs typeface="Courier New"/>
            </a:endParaRPr>
          </a:p>
          <a:p>
            <a:pPr marL="5226050" marR="795020" indent="-744855">
              <a:lnSpc>
                <a:spcPct val="119300"/>
              </a:lnSpc>
            </a:pPr>
            <a:r>
              <a:rPr lang="en-US" sz="2800" b="1" spc="-10" dirty="0">
                <a:latin typeface="Courier New"/>
                <a:cs typeface="Courier New"/>
              </a:rPr>
              <a:t>	No. Replaces it with a new string.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10719" y="2088831"/>
            <a:ext cx="1954530" cy="1011555"/>
          </a:xfrm>
          <a:custGeom>
            <a:avLst/>
            <a:gdLst/>
            <a:ahLst/>
            <a:cxnLst/>
            <a:rect l="l" t="t" r="r" b="b"/>
            <a:pathLst>
              <a:path w="1954529" h="1011555">
                <a:moveTo>
                  <a:pt x="0" y="1011098"/>
                </a:moveTo>
                <a:lnTo>
                  <a:pt x="1954261" y="1011098"/>
                </a:lnTo>
                <a:lnTo>
                  <a:pt x="1954261" y="0"/>
                </a:lnTo>
                <a:lnTo>
                  <a:pt x="0" y="0"/>
                </a:lnTo>
                <a:lnTo>
                  <a:pt x="0" y="1011098"/>
                </a:lnTo>
                <a:close/>
              </a:path>
            </a:pathLst>
          </a:custGeom>
          <a:ln w="2030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520871" y="2062532"/>
            <a:ext cx="193421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11505">
              <a:lnSpc>
                <a:spcPct val="100000"/>
              </a:lnSpc>
              <a:spcBef>
                <a:spcPts val="130"/>
              </a:spcBef>
            </a:pP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20871" y="2652949"/>
            <a:ext cx="193421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String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object</a:t>
            </a:r>
            <a:r>
              <a:rPr sz="1550" spc="20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for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"Java"</a:t>
            </a:r>
            <a:endParaRPr sz="15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37454" y="2058271"/>
            <a:ext cx="3138170" cy="1021715"/>
            <a:chOff x="1337454" y="2058271"/>
            <a:chExt cx="3138170" cy="1021715"/>
          </a:xfrm>
        </p:grpSpPr>
        <p:sp>
          <p:nvSpPr>
            <p:cNvPr id="6" name="object 6"/>
            <p:cNvSpPr/>
            <p:nvPr/>
          </p:nvSpPr>
          <p:spPr>
            <a:xfrm>
              <a:off x="2510719" y="2482417"/>
              <a:ext cx="1954530" cy="13970"/>
            </a:xfrm>
            <a:custGeom>
              <a:avLst/>
              <a:gdLst/>
              <a:ahLst/>
              <a:cxnLst/>
              <a:rect l="l" t="t" r="r" b="b"/>
              <a:pathLst>
                <a:path w="1954529" h="13969">
                  <a:moveTo>
                    <a:pt x="0" y="13542"/>
                  </a:moveTo>
                  <a:lnTo>
                    <a:pt x="1954261" y="0"/>
                  </a:lnTo>
                </a:path>
              </a:pathLst>
            </a:custGeom>
            <a:ln w="203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79267" y="2899704"/>
              <a:ext cx="189865" cy="176530"/>
            </a:xfrm>
            <a:custGeom>
              <a:avLst/>
              <a:gdLst/>
              <a:ahLst/>
              <a:cxnLst/>
              <a:rect l="l" t="t" r="r" b="b"/>
              <a:pathLst>
                <a:path w="189864" h="176530">
                  <a:moveTo>
                    <a:pt x="101383" y="74767"/>
                  </a:moveTo>
                  <a:lnTo>
                    <a:pt x="0" y="47399"/>
                  </a:lnTo>
                  <a:lnTo>
                    <a:pt x="189437" y="0"/>
                  </a:lnTo>
                  <a:lnTo>
                    <a:pt x="108142" y="176526"/>
                  </a:lnTo>
                  <a:lnTo>
                    <a:pt x="101383" y="74767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7606" y="2068423"/>
              <a:ext cx="710565" cy="366395"/>
            </a:xfrm>
            <a:custGeom>
              <a:avLst/>
              <a:gdLst/>
              <a:ahLst/>
              <a:cxnLst/>
              <a:rect l="l" t="t" r="r" b="b"/>
              <a:pathLst>
                <a:path w="710564" h="366394">
                  <a:moveTo>
                    <a:pt x="0" y="366312"/>
                  </a:moveTo>
                  <a:lnTo>
                    <a:pt x="710060" y="366312"/>
                  </a:lnTo>
                  <a:lnTo>
                    <a:pt x="710060" y="0"/>
                  </a:lnTo>
                  <a:lnTo>
                    <a:pt x="0" y="0"/>
                  </a:lnTo>
                  <a:lnTo>
                    <a:pt x="0" y="366312"/>
                  </a:lnTo>
                  <a:close/>
                </a:path>
              </a:pathLst>
            </a:custGeom>
            <a:ln w="20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29690" y="2166890"/>
              <a:ext cx="805180" cy="169545"/>
            </a:xfrm>
            <a:custGeom>
              <a:avLst/>
              <a:gdLst/>
              <a:ahLst/>
              <a:cxnLst/>
              <a:rect l="l" t="t" r="r" b="b"/>
              <a:pathLst>
                <a:path w="805180" h="169544">
                  <a:moveTo>
                    <a:pt x="635712" y="0"/>
                  </a:moveTo>
                  <a:lnTo>
                    <a:pt x="689783" y="81444"/>
                  </a:lnTo>
                  <a:lnTo>
                    <a:pt x="635712" y="169472"/>
                  </a:lnTo>
                  <a:lnTo>
                    <a:pt x="778689" y="94987"/>
                  </a:lnTo>
                  <a:lnTo>
                    <a:pt x="703301" y="94987"/>
                  </a:lnTo>
                  <a:lnTo>
                    <a:pt x="703301" y="74673"/>
                  </a:lnTo>
                  <a:lnTo>
                    <a:pt x="696542" y="67901"/>
                  </a:lnTo>
                  <a:lnTo>
                    <a:pt x="776587" y="67901"/>
                  </a:lnTo>
                  <a:lnTo>
                    <a:pt x="635712" y="0"/>
                  </a:lnTo>
                  <a:close/>
                </a:path>
                <a:path w="805180" h="169544">
                  <a:moveTo>
                    <a:pt x="680792" y="67901"/>
                  </a:moveTo>
                  <a:lnTo>
                    <a:pt x="6758" y="67901"/>
                  </a:lnTo>
                  <a:lnTo>
                    <a:pt x="6758" y="74673"/>
                  </a:lnTo>
                  <a:lnTo>
                    <a:pt x="0" y="74673"/>
                  </a:lnTo>
                  <a:lnTo>
                    <a:pt x="0" y="88216"/>
                  </a:lnTo>
                  <a:lnTo>
                    <a:pt x="6758" y="94987"/>
                  </a:lnTo>
                  <a:lnTo>
                    <a:pt x="681464" y="94987"/>
                  </a:lnTo>
                  <a:lnTo>
                    <a:pt x="689783" y="81444"/>
                  </a:lnTo>
                  <a:lnTo>
                    <a:pt x="680792" y="67901"/>
                  </a:lnTo>
                  <a:close/>
                </a:path>
                <a:path w="805180" h="169544">
                  <a:moveTo>
                    <a:pt x="776587" y="67901"/>
                  </a:moveTo>
                  <a:lnTo>
                    <a:pt x="696542" y="67901"/>
                  </a:lnTo>
                  <a:lnTo>
                    <a:pt x="703301" y="74673"/>
                  </a:lnTo>
                  <a:lnTo>
                    <a:pt x="703301" y="94987"/>
                  </a:lnTo>
                  <a:lnTo>
                    <a:pt x="778689" y="94987"/>
                  </a:lnTo>
                  <a:lnTo>
                    <a:pt x="804684" y="81444"/>
                  </a:lnTo>
                  <a:lnTo>
                    <a:pt x="776587" y="67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9690" y="2166890"/>
              <a:ext cx="805180" cy="169545"/>
            </a:xfrm>
            <a:custGeom>
              <a:avLst/>
              <a:gdLst/>
              <a:ahLst/>
              <a:cxnLst/>
              <a:rect l="l" t="t" r="r" b="b"/>
              <a:pathLst>
                <a:path w="805180" h="169544">
                  <a:moveTo>
                    <a:pt x="13517" y="67901"/>
                  </a:moveTo>
                  <a:lnTo>
                    <a:pt x="689783" y="67901"/>
                  </a:lnTo>
                  <a:lnTo>
                    <a:pt x="696542" y="67901"/>
                  </a:lnTo>
                  <a:lnTo>
                    <a:pt x="703301" y="74673"/>
                  </a:lnTo>
                  <a:lnTo>
                    <a:pt x="703301" y="81444"/>
                  </a:lnTo>
                  <a:lnTo>
                    <a:pt x="703301" y="88216"/>
                  </a:lnTo>
                  <a:lnTo>
                    <a:pt x="703301" y="94987"/>
                  </a:lnTo>
                  <a:lnTo>
                    <a:pt x="696542" y="94987"/>
                  </a:lnTo>
                  <a:lnTo>
                    <a:pt x="689783" y="94987"/>
                  </a:lnTo>
                  <a:lnTo>
                    <a:pt x="13517" y="94987"/>
                  </a:lnTo>
                  <a:lnTo>
                    <a:pt x="6758" y="94987"/>
                  </a:lnTo>
                  <a:lnTo>
                    <a:pt x="0" y="88216"/>
                  </a:lnTo>
                  <a:lnTo>
                    <a:pt x="0" y="81444"/>
                  </a:lnTo>
                  <a:lnTo>
                    <a:pt x="0" y="74673"/>
                  </a:lnTo>
                  <a:lnTo>
                    <a:pt x="6758" y="74673"/>
                  </a:lnTo>
                  <a:lnTo>
                    <a:pt x="6758" y="67901"/>
                  </a:lnTo>
                  <a:lnTo>
                    <a:pt x="13517" y="67901"/>
                  </a:lnTo>
                  <a:close/>
                </a:path>
                <a:path w="805180" h="169544">
                  <a:moveTo>
                    <a:pt x="689783" y="81444"/>
                  </a:moveTo>
                  <a:lnTo>
                    <a:pt x="635712" y="0"/>
                  </a:lnTo>
                  <a:lnTo>
                    <a:pt x="804684" y="81444"/>
                  </a:lnTo>
                  <a:lnTo>
                    <a:pt x="635712" y="169472"/>
                  </a:lnTo>
                  <a:lnTo>
                    <a:pt x="689783" y="81444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6496" y="2021904"/>
            <a:ext cx="1257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18878" y="1532458"/>
            <a:ext cx="4260215" cy="386715"/>
            <a:chOff x="718878" y="1532458"/>
            <a:chExt cx="4260215" cy="386715"/>
          </a:xfrm>
        </p:grpSpPr>
        <p:sp>
          <p:nvSpPr>
            <p:cNvPr id="13" name="object 13"/>
            <p:cNvSpPr/>
            <p:nvPr/>
          </p:nvSpPr>
          <p:spPr>
            <a:xfrm>
              <a:off x="3406555" y="1746124"/>
              <a:ext cx="683260" cy="170180"/>
            </a:xfrm>
            <a:custGeom>
              <a:avLst/>
              <a:gdLst/>
              <a:ahLst/>
              <a:cxnLst/>
              <a:rect l="l" t="t" r="r" b="b"/>
              <a:pathLst>
                <a:path w="683260" h="170180">
                  <a:moveTo>
                    <a:pt x="514146" y="0"/>
                  </a:moveTo>
                  <a:lnTo>
                    <a:pt x="574976" y="88310"/>
                  </a:lnTo>
                  <a:lnTo>
                    <a:pt x="514146" y="169566"/>
                  </a:lnTo>
                  <a:lnTo>
                    <a:pt x="654956" y="101852"/>
                  </a:lnTo>
                  <a:lnTo>
                    <a:pt x="574976" y="101852"/>
                  </a:lnTo>
                  <a:lnTo>
                    <a:pt x="588493" y="88310"/>
                  </a:lnTo>
                  <a:lnTo>
                    <a:pt x="581735" y="81538"/>
                  </a:lnTo>
                  <a:lnTo>
                    <a:pt x="581735" y="74767"/>
                  </a:lnTo>
                  <a:lnTo>
                    <a:pt x="657205" y="74767"/>
                  </a:lnTo>
                  <a:lnTo>
                    <a:pt x="514146" y="0"/>
                  </a:lnTo>
                  <a:close/>
                </a:path>
                <a:path w="683260" h="170180">
                  <a:moveTo>
                    <a:pt x="565647" y="74767"/>
                  </a:moveTo>
                  <a:lnTo>
                    <a:pt x="6758" y="74767"/>
                  </a:lnTo>
                  <a:lnTo>
                    <a:pt x="0" y="81538"/>
                  </a:lnTo>
                  <a:lnTo>
                    <a:pt x="0" y="95081"/>
                  </a:lnTo>
                  <a:lnTo>
                    <a:pt x="6758" y="95081"/>
                  </a:lnTo>
                  <a:lnTo>
                    <a:pt x="6758" y="101852"/>
                  </a:lnTo>
                  <a:lnTo>
                    <a:pt x="564837" y="101852"/>
                  </a:lnTo>
                  <a:lnTo>
                    <a:pt x="574976" y="88310"/>
                  </a:lnTo>
                  <a:lnTo>
                    <a:pt x="565647" y="74767"/>
                  </a:lnTo>
                  <a:close/>
                </a:path>
                <a:path w="683260" h="170180">
                  <a:moveTo>
                    <a:pt x="657205" y="74767"/>
                  </a:moveTo>
                  <a:lnTo>
                    <a:pt x="581735" y="74767"/>
                  </a:lnTo>
                  <a:lnTo>
                    <a:pt x="581735" y="81538"/>
                  </a:lnTo>
                  <a:lnTo>
                    <a:pt x="588493" y="88310"/>
                  </a:lnTo>
                  <a:lnTo>
                    <a:pt x="574976" y="101852"/>
                  </a:lnTo>
                  <a:lnTo>
                    <a:pt x="654956" y="101852"/>
                  </a:lnTo>
                  <a:lnTo>
                    <a:pt x="683118" y="88310"/>
                  </a:lnTo>
                  <a:lnTo>
                    <a:pt x="657205" y="747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0701" y="1746124"/>
              <a:ext cx="169545" cy="170180"/>
            </a:xfrm>
            <a:custGeom>
              <a:avLst/>
              <a:gdLst/>
              <a:ahLst/>
              <a:cxnLst/>
              <a:rect l="l" t="t" r="r" b="b"/>
              <a:pathLst>
                <a:path w="169545" h="170180">
                  <a:moveTo>
                    <a:pt x="60830" y="88310"/>
                  </a:moveTo>
                  <a:lnTo>
                    <a:pt x="0" y="0"/>
                  </a:lnTo>
                  <a:lnTo>
                    <a:pt x="168972" y="88310"/>
                  </a:lnTo>
                  <a:lnTo>
                    <a:pt x="0" y="169566"/>
                  </a:lnTo>
                  <a:lnTo>
                    <a:pt x="60830" y="88310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18878" y="1532458"/>
              <a:ext cx="4260215" cy="380365"/>
            </a:xfrm>
            <a:custGeom>
              <a:avLst/>
              <a:gdLst/>
              <a:ahLst/>
              <a:cxnLst/>
              <a:rect l="l" t="t" r="r" b="b"/>
              <a:pathLst>
                <a:path w="4260215" h="380364">
                  <a:moveTo>
                    <a:pt x="4259892" y="0"/>
                  </a:moveTo>
                  <a:lnTo>
                    <a:pt x="0" y="0"/>
                  </a:lnTo>
                  <a:lnTo>
                    <a:pt x="0" y="379846"/>
                  </a:lnTo>
                  <a:lnTo>
                    <a:pt x="4259892" y="379846"/>
                  </a:lnTo>
                  <a:lnTo>
                    <a:pt x="42598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9695" y="1519693"/>
            <a:ext cx="410845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-5" dirty="0">
                <a:latin typeface="Times New Roman"/>
                <a:cs typeface="Times New Roman"/>
              </a:rPr>
              <a:t> executing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1750" spc="10" dirty="0">
                <a:latin typeface="Courier New"/>
                <a:cs typeface="Courier New"/>
              </a:rPr>
              <a:t>String </a:t>
            </a:r>
            <a:r>
              <a:rPr sz="1750" spc="5" dirty="0">
                <a:latin typeface="Courier New"/>
                <a:cs typeface="Courier New"/>
              </a:rPr>
              <a:t>s = </a:t>
            </a:r>
            <a:r>
              <a:rPr sz="1750" spc="10" dirty="0">
                <a:latin typeface="Courier New"/>
                <a:cs typeface="Courier New"/>
              </a:rPr>
              <a:t>"Java";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71836" y="1499379"/>
            <a:ext cx="321754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  <a:tabLst>
                <a:tab pos="1717039" algn="l"/>
              </a:tabLst>
            </a:pPr>
            <a:r>
              <a:rPr sz="2000" dirty="0">
                <a:latin typeface="Times New Roman"/>
                <a:cs typeface="Times New Roman"/>
              </a:rPr>
              <a:t>After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executing	</a:t>
            </a:r>
            <a:r>
              <a:rPr sz="1750" spc="5" dirty="0">
                <a:latin typeface="Courier New"/>
                <a:cs typeface="Courier New"/>
              </a:rPr>
              <a:t>s</a:t>
            </a:r>
            <a:r>
              <a:rPr sz="1750" spc="-25" dirty="0">
                <a:latin typeface="Courier New"/>
                <a:cs typeface="Courier New"/>
              </a:rPr>
              <a:t> </a:t>
            </a:r>
            <a:r>
              <a:rPr sz="1750" spc="5" dirty="0">
                <a:latin typeface="Courier New"/>
                <a:cs typeface="Courier New"/>
              </a:rPr>
              <a:t>=</a:t>
            </a:r>
            <a:r>
              <a:rPr sz="1750" spc="-20" dirty="0">
                <a:latin typeface="Courier New"/>
                <a:cs typeface="Courier New"/>
              </a:rPr>
              <a:t> </a:t>
            </a:r>
            <a:r>
              <a:rPr sz="1750" spc="10" dirty="0">
                <a:latin typeface="Courier New"/>
                <a:cs typeface="Courier New"/>
              </a:rPr>
              <a:t>"HTML";</a:t>
            </a:r>
            <a:endParaRPr sz="17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460583" y="2068517"/>
            <a:ext cx="2191385" cy="950594"/>
          </a:xfrm>
          <a:custGeom>
            <a:avLst/>
            <a:gdLst/>
            <a:ahLst/>
            <a:cxnLst/>
            <a:rect l="l" t="t" r="r" b="b"/>
            <a:pathLst>
              <a:path w="2191384" h="950594">
                <a:moveTo>
                  <a:pt x="0" y="949967"/>
                </a:moveTo>
                <a:lnTo>
                  <a:pt x="2190823" y="949967"/>
                </a:lnTo>
                <a:lnTo>
                  <a:pt x="2190823" y="0"/>
                </a:lnTo>
                <a:lnTo>
                  <a:pt x="0" y="0"/>
                </a:lnTo>
                <a:lnTo>
                  <a:pt x="0" y="949967"/>
                </a:lnTo>
                <a:close/>
              </a:path>
            </a:pathLst>
          </a:custGeom>
          <a:ln w="2030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04437" y="2042218"/>
            <a:ext cx="7759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528172" y="2632447"/>
            <a:ext cx="1864995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String</a:t>
            </a:r>
            <a:r>
              <a:rPr sz="1550" spc="-60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object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for</a:t>
            </a:r>
            <a:r>
              <a:rPr sz="1550" spc="-15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"Java"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460583" y="2462103"/>
            <a:ext cx="2211705" cy="1880235"/>
          </a:xfrm>
          <a:custGeom>
            <a:avLst/>
            <a:gdLst/>
            <a:ahLst/>
            <a:cxnLst/>
            <a:rect l="l" t="t" r="r" b="b"/>
            <a:pathLst>
              <a:path w="2211704" h="1880235">
                <a:moveTo>
                  <a:pt x="0" y="13542"/>
                </a:moveTo>
                <a:lnTo>
                  <a:pt x="2190823" y="0"/>
                </a:lnTo>
              </a:path>
              <a:path w="2211704" h="1880235">
                <a:moveTo>
                  <a:pt x="20276" y="1879628"/>
                </a:moveTo>
                <a:lnTo>
                  <a:pt x="2211287" y="1879628"/>
                </a:lnTo>
                <a:lnTo>
                  <a:pt x="2211287" y="929660"/>
                </a:lnTo>
                <a:lnTo>
                  <a:pt x="20276" y="929660"/>
                </a:lnTo>
                <a:lnTo>
                  <a:pt x="20276" y="1879628"/>
                </a:lnTo>
                <a:close/>
              </a:path>
            </a:pathLst>
          </a:custGeom>
          <a:ln w="202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224715" y="3365514"/>
            <a:ext cx="77597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000" u="heavy" spc="-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48449" y="3962487"/>
            <a:ext cx="2071370" cy="261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50" dirty="0">
                <a:latin typeface="Times New Roman"/>
                <a:cs typeface="Times New Roman"/>
              </a:rPr>
              <a:t>String</a:t>
            </a:r>
            <a:r>
              <a:rPr sz="1550" spc="-65" dirty="0">
                <a:latin typeface="Times New Roman"/>
                <a:cs typeface="Times New Roman"/>
              </a:rPr>
              <a:t> </a:t>
            </a:r>
            <a:r>
              <a:rPr sz="1550" spc="-5" dirty="0">
                <a:latin typeface="Times New Roman"/>
                <a:cs typeface="Times New Roman"/>
              </a:rPr>
              <a:t>object</a:t>
            </a:r>
            <a:r>
              <a:rPr sz="1550" spc="15" dirty="0">
                <a:latin typeface="Times New Roman"/>
                <a:cs typeface="Times New Roman"/>
              </a:rPr>
              <a:t> </a:t>
            </a:r>
            <a:r>
              <a:rPr sz="1550" spc="-10" dirty="0">
                <a:latin typeface="Times New Roman"/>
                <a:cs typeface="Times New Roman"/>
              </a:rPr>
              <a:t>for</a:t>
            </a:r>
            <a:r>
              <a:rPr sz="1550" spc="-20" dirty="0">
                <a:latin typeface="Times New Roman"/>
                <a:cs typeface="Times New Roman"/>
              </a:rPr>
              <a:t> </a:t>
            </a:r>
            <a:r>
              <a:rPr sz="1550" dirty="0">
                <a:latin typeface="Times New Roman"/>
                <a:cs typeface="Times New Roman"/>
              </a:rPr>
              <a:t>"HTML"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80860" y="3791917"/>
            <a:ext cx="2191385" cy="7620"/>
          </a:xfrm>
          <a:custGeom>
            <a:avLst/>
            <a:gdLst/>
            <a:ahLst/>
            <a:cxnLst/>
            <a:rect l="l" t="t" r="r" b="b"/>
            <a:pathLst>
              <a:path w="2191384" h="7620">
                <a:moveTo>
                  <a:pt x="0" y="7006"/>
                </a:moveTo>
                <a:lnTo>
                  <a:pt x="2191011" y="0"/>
                </a:lnTo>
              </a:path>
            </a:pathLst>
          </a:custGeom>
          <a:ln w="2031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267326" y="3385828"/>
            <a:ext cx="2882265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5" dirty="0">
                <a:latin typeface="Times New Roman"/>
                <a:cs typeface="Times New Roman"/>
              </a:rPr>
              <a:t>Contents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cannot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be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changed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436368" y="2899704"/>
            <a:ext cx="632460" cy="532765"/>
            <a:chOff x="2436368" y="2899704"/>
            <a:chExt cx="632460" cy="532765"/>
          </a:xfrm>
        </p:grpSpPr>
        <p:sp>
          <p:nvSpPr>
            <p:cNvPr id="27" name="object 27"/>
            <p:cNvSpPr/>
            <p:nvPr/>
          </p:nvSpPr>
          <p:spPr>
            <a:xfrm>
              <a:off x="2439751" y="2899704"/>
              <a:ext cx="629285" cy="529590"/>
            </a:xfrm>
            <a:custGeom>
              <a:avLst/>
              <a:gdLst/>
              <a:ahLst/>
              <a:cxnLst/>
              <a:rect l="l" t="t" r="r" b="b"/>
              <a:pathLst>
                <a:path w="629285" h="529589">
                  <a:moveTo>
                    <a:pt x="518381" y="68688"/>
                  </a:moveTo>
                  <a:lnTo>
                    <a:pt x="6758" y="508981"/>
                  </a:lnTo>
                  <a:lnTo>
                    <a:pt x="0" y="508981"/>
                  </a:lnTo>
                  <a:lnTo>
                    <a:pt x="0" y="522524"/>
                  </a:lnTo>
                  <a:lnTo>
                    <a:pt x="6758" y="529296"/>
                  </a:lnTo>
                  <a:lnTo>
                    <a:pt x="27035" y="529296"/>
                  </a:lnTo>
                  <a:lnTo>
                    <a:pt x="542111" y="93008"/>
                  </a:lnTo>
                  <a:lnTo>
                    <a:pt x="540899" y="74767"/>
                  </a:lnTo>
                  <a:lnTo>
                    <a:pt x="518381" y="68688"/>
                  </a:lnTo>
                  <a:close/>
                </a:path>
                <a:path w="629285" h="529589">
                  <a:moveTo>
                    <a:pt x="600888" y="60942"/>
                  </a:moveTo>
                  <a:lnTo>
                    <a:pt x="547658" y="60942"/>
                  </a:lnTo>
                  <a:lnTo>
                    <a:pt x="547658" y="67995"/>
                  </a:lnTo>
                  <a:lnTo>
                    <a:pt x="554417" y="67995"/>
                  </a:lnTo>
                  <a:lnTo>
                    <a:pt x="554417" y="81538"/>
                  </a:lnTo>
                  <a:lnTo>
                    <a:pt x="547658" y="88310"/>
                  </a:lnTo>
                  <a:lnTo>
                    <a:pt x="542111" y="93008"/>
                  </a:lnTo>
                  <a:lnTo>
                    <a:pt x="547658" y="176526"/>
                  </a:lnTo>
                  <a:lnTo>
                    <a:pt x="600888" y="60942"/>
                  </a:lnTo>
                  <a:close/>
                </a:path>
                <a:path w="629285" h="529589">
                  <a:moveTo>
                    <a:pt x="547658" y="60942"/>
                  </a:moveTo>
                  <a:lnTo>
                    <a:pt x="527382" y="60942"/>
                  </a:lnTo>
                  <a:lnTo>
                    <a:pt x="518381" y="68688"/>
                  </a:lnTo>
                  <a:lnTo>
                    <a:pt x="540899" y="74767"/>
                  </a:lnTo>
                  <a:lnTo>
                    <a:pt x="542111" y="93008"/>
                  </a:lnTo>
                  <a:lnTo>
                    <a:pt x="547658" y="88310"/>
                  </a:lnTo>
                  <a:lnTo>
                    <a:pt x="554417" y="81538"/>
                  </a:lnTo>
                  <a:lnTo>
                    <a:pt x="554417" y="67995"/>
                  </a:lnTo>
                  <a:lnTo>
                    <a:pt x="547658" y="67995"/>
                  </a:lnTo>
                  <a:lnTo>
                    <a:pt x="547658" y="60942"/>
                  </a:lnTo>
                  <a:close/>
                </a:path>
                <a:path w="629285" h="529589">
                  <a:moveTo>
                    <a:pt x="628953" y="0"/>
                  </a:moveTo>
                  <a:lnTo>
                    <a:pt x="439516" y="47399"/>
                  </a:lnTo>
                  <a:lnTo>
                    <a:pt x="518381" y="68688"/>
                  </a:lnTo>
                  <a:lnTo>
                    <a:pt x="527382" y="60942"/>
                  </a:lnTo>
                  <a:lnTo>
                    <a:pt x="600888" y="60942"/>
                  </a:lnTo>
                  <a:lnTo>
                    <a:pt x="62895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439751" y="2960646"/>
              <a:ext cx="554990" cy="468630"/>
            </a:xfrm>
            <a:custGeom>
              <a:avLst/>
              <a:gdLst/>
              <a:ahLst/>
              <a:cxnLst/>
              <a:rect l="l" t="t" r="r" b="b"/>
              <a:pathLst>
                <a:path w="554989" h="468629">
                  <a:moveTo>
                    <a:pt x="6758" y="448039"/>
                  </a:moveTo>
                  <a:lnTo>
                    <a:pt x="527382" y="0"/>
                  </a:lnTo>
                  <a:lnTo>
                    <a:pt x="534141" y="0"/>
                  </a:lnTo>
                  <a:lnTo>
                    <a:pt x="540899" y="0"/>
                  </a:lnTo>
                  <a:lnTo>
                    <a:pt x="547658" y="0"/>
                  </a:lnTo>
                  <a:lnTo>
                    <a:pt x="547658" y="7053"/>
                  </a:lnTo>
                  <a:lnTo>
                    <a:pt x="554417" y="7053"/>
                  </a:lnTo>
                  <a:lnTo>
                    <a:pt x="554417" y="13824"/>
                  </a:lnTo>
                  <a:lnTo>
                    <a:pt x="554417" y="20596"/>
                  </a:lnTo>
                  <a:lnTo>
                    <a:pt x="547658" y="27367"/>
                  </a:lnTo>
                  <a:lnTo>
                    <a:pt x="27035" y="468353"/>
                  </a:lnTo>
                  <a:lnTo>
                    <a:pt x="20276" y="468353"/>
                  </a:lnTo>
                  <a:lnTo>
                    <a:pt x="13517" y="468353"/>
                  </a:lnTo>
                  <a:lnTo>
                    <a:pt x="6758" y="468353"/>
                  </a:lnTo>
                  <a:lnTo>
                    <a:pt x="0" y="461582"/>
                  </a:lnTo>
                  <a:lnTo>
                    <a:pt x="0" y="454810"/>
                  </a:lnTo>
                  <a:lnTo>
                    <a:pt x="0" y="448039"/>
                  </a:lnTo>
                  <a:lnTo>
                    <a:pt x="6758" y="448039"/>
                  </a:lnTo>
                  <a:close/>
                </a:path>
              </a:pathLst>
            </a:custGeom>
            <a:ln w="676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9800290" y="2042218"/>
            <a:ext cx="2023745" cy="6337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R="5080">
              <a:lnSpc>
                <a:spcPts val="2350"/>
              </a:lnSpc>
              <a:spcBef>
                <a:spcPts val="250"/>
              </a:spcBef>
            </a:pPr>
            <a:r>
              <a:rPr sz="2000" spc="10" dirty="0">
                <a:latin typeface="Times New Roman"/>
                <a:cs typeface="Times New Roman"/>
              </a:rPr>
              <a:t>This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string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object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is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now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unreferenced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18896" y="2062532"/>
            <a:ext cx="113030" cy="3352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0"/>
              </a:spcBef>
            </a:pPr>
            <a:r>
              <a:rPr sz="2000" spc="10" dirty="0">
                <a:latin typeface="Times New Roman"/>
                <a:cs typeface="Times New Roman"/>
              </a:rPr>
              <a:t>s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52245" y="1336031"/>
            <a:ext cx="6252210" cy="3289935"/>
            <a:chOff x="5752245" y="1336031"/>
            <a:chExt cx="6252210" cy="3289935"/>
          </a:xfrm>
        </p:grpSpPr>
        <p:sp>
          <p:nvSpPr>
            <p:cNvPr id="32" name="object 32"/>
            <p:cNvSpPr/>
            <p:nvPr/>
          </p:nvSpPr>
          <p:spPr>
            <a:xfrm>
              <a:off x="6277306" y="2109108"/>
              <a:ext cx="710565" cy="367030"/>
            </a:xfrm>
            <a:custGeom>
              <a:avLst/>
              <a:gdLst/>
              <a:ahLst/>
              <a:cxnLst/>
              <a:rect l="l" t="t" r="r" b="b"/>
              <a:pathLst>
                <a:path w="710565" h="367030">
                  <a:moveTo>
                    <a:pt x="0" y="366538"/>
                  </a:moveTo>
                  <a:lnTo>
                    <a:pt x="710060" y="366538"/>
                  </a:lnTo>
                  <a:lnTo>
                    <a:pt x="710060" y="0"/>
                  </a:lnTo>
                  <a:lnTo>
                    <a:pt x="0" y="0"/>
                  </a:lnTo>
                  <a:lnTo>
                    <a:pt x="0" y="366538"/>
                  </a:lnTo>
                  <a:close/>
                </a:path>
              </a:pathLst>
            </a:custGeom>
            <a:ln w="2030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41768" y="2187204"/>
              <a:ext cx="649605" cy="170180"/>
            </a:xfrm>
            <a:custGeom>
              <a:avLst/>
              <a:gdLst/>
              <a:ahLst/>
              <a:cxnLst/>
              <a:rect l="l" t="t" r="r" b="b"/>
              <a:pathLst>
                <a:path w="649604" h="170180">
                  <a:moveTo>
                    <a:pt x="480069" y="0"/>
                  </a:moveTo>
                  <a:lnTo>
                    <a:pt x="534422" y="81444"/>
                  </a:lnTo>
                  <a:lnTo>
                    <a:pt x="480069" y="169754"/>
                  </a:lnTo>
                  <a:lnTo>
                    <a:pt x="623288" y="94987"/>
                  </a:lnTo>
                  <a:lnTo>
                    <a:pt x="541181" y="94987"/>
                  </a:lnTo>
                  <a:lnTo>
                    <a:pt x="541181" y="88216"/>
                  </a:lnTo>
                  <a:lnTo>
                    <a:pt x="547940" y="88216"/>
                  </a:lnTo>
                  <a:lnTo>
                    <a:pt x="547940" y="74673"/>
                  </a:lnTo>
                  <a:lnTo>
                    <a:pt x="541181" y="74673"/>
                  </a:lnTo>
                  <a:lnTo>
                    <a:pt x="541181" y="67901"/>
                  </a:lnTo>
                  <a:lnTo>
                    <a:pt x="621101" y="67901"/>
                  </a:lnTo>
                  <a:lnTo>
                    <a:pt x="480069" y="0"/>
                  </a:lnTo>
                  <a:close/>
                </a:path>
                <a:path w="649604" h="170180">
                  <a:moveTo>
                    <a:pt x="525384" y="67901"/>
                  </a:moveTo>
                  <a:lnTo>
                    <a:pt x="6758" y="67901"/>
                  </a:lnTo>
                  <a:lnTo>
                    <a:pt x="0" y="74673"/>
                  </a:lnTo>
                  <a:lnTo>
                    <a:pt x="0" y="88216"/>
                  </a:lnTo>
                  <a:lnTo>
                    <a:pt x="6758" y="94987"/>
                  </a:lnTo>
                  <a:lnTo>
                    <a:pt x="526087" y="94987"/>
                  </a:lnTo>
                  <a:lnTo>
                    <a:pt x="534422" y="81444"/>
                  </a:lnTo>
                  <a:lnTo>
                    <a:pt x="525384" y="67901"/>
                  </a:lnTo>
                  <a:close/>
                </a:path>
                <a:path w="649604" h="170180">
                  <a:moveTo>
                    <a:pt x="621101" y="67901"/>
                  </a:moveTo>
                  <a:lnTo>
                    <a:pt x="541181" y="67901"/>
                  </a:lnTo>
                  <a:lnTo>
                    <a:pt x="541181" y="74673"/>
                  </a:lnTo>
                  <a:lnTo>
                    <a:pt x="547940" y="74673"/>
                  </a:lnTo>
                  <a:lnTo>
                    <a:pt x="547940" y="88216"/>
                  </a:lnTo>
                  <a:lnTo>
                    <a:pt x="541181" y="88216"/>
                  </a:lnTo>
                  <a:lnTo>
                    <a:pt x="541181" y="94987"/>
                  </a:lnTo>
                  <a:lnTo>
                    <a:pt x="623288" y="94987"/>
                  </a:lnTo>
                  <a:lnTo>
                    <a:pt x="649230" y="81444"/>
                  </a:lnTo>
                  <a:lnTo>
                    <a:pt x="621101" y="679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41768" y="2187204"/>
              <a:ext cx="649605" cy="170180"/>
            </a:xfrm>
            <a:custGeom>
              <a:avLst/>
              <a:gdLst/>
              <a:ahLst/>
              <a:cxnLst/>
              <a:rect l="l" t="t" r="r" b="b"/>
              <a:pathLst>
                <a:path w="649604" h="170180">
                  <a:moveTo>
                    <a:pt x="13517" y="67901"/>
                  </a:moveTo>
                  <a:lnTo>
                    <a:pt x="534422" y="67901"/>
                  </a:lnTo>
                  <a:lnTo>
                    <a:pt x="541181" y="67901"/>
                  </a:lnTo>
                  <a:lnTo>
                    <a:pt x="541181" y="74673"/>
                  </a:lnTo>
                  <a:lnTo>
                    <a:pt x="547940" y="74673"/>
                  </a:lnTo>
                  <a:lnTo>
                    <a:pt x="547940" y="81444"/>
                  </a:lnTo>
                  <a:lnTo>
                    <a:pt x="547940" y="88216"/>
                  </a:lnTo>
                  <a:lnTo>
                    <a:pt x="541181" y="88216"/>
                  </a:lnTo>
                  <a:lnTo>
                    <a:pt x="541181" y="94987"/>
                  </a:lnTo>
                  <a:lnTo>
                    <a:pt x="534422" y="94987"/>
                  </a:lnTo>
                  <a:lnTo>
                    <a:pt x="13517" y="94987"/>
                  </a:lnTo>
                  <a:lnTo>
                    <a:pt x="6758" y="94987"/>
                  </a:lnTo>
                  <a:lnTo>
                    <a:pt x="0" y="88216"/>
                  </a:lnTo>
                  <a:lnTo>
                    <a:pt x="0" y="81444"/>
                  </a:lnTo>
                  <a:lnTo>
                    <a:pt x="0" y="74673"/>
                  </a:lnTo>
                  <a:lnTo>
                    <a:pt x="6758" y="67901"/>
                  </a:lnTo>
                  <a:lnTo>
                    <a:pt x="13517" y="67901"/>
                  </a:lnTo>
                  <a:close/>
                </a:path>
                <a:path w="649604" h="170180">
                  <a:moveTo>
                    <a:pt x="534422" y="81444"/>
                  </a:moveTo>
                  <a:lnTo>
                    <a:pt x="480069" y="0"/>
                  </a:lnTo>
                  <a:lnTo>
                    <a:pt x="649230" y="81444"/>
                  </a:lnTo>
                  <a:lnTo>
                    <a:pt x="480069" y="169754"/>
                  </a:lnTo>
                  <a:lnTo>
                    <a:pt x="534422" y="81444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18818" y="2275420"/>
              <a:ext cx="845185" cy="1242060"/>
            </a:xfrm>
            <a:custGeom>
              <a:avLst/>
              <a:gdLst/>
              <a:ahLst/>
              <a:cxnLst/>
              <a:rect l="l" t="t" r="r" b="b"/>
              <a:pathLst>
                <a:path w="845184" h="1242060">
                  <a:moveTo>
                    <a:pt x="766324" y="1146808"/>
                  </a:moveTo>
                  <a:lnTo>
                    <a:pt x="682743" y="1146808"/>
                  </a:lnTo>
                  <a:lnTo>
                    <a:pt x="845144" y="1241823"/>
                  </a:lnTo>
                  <a:lnTo>
                    <a:pt x="833551" y="1160350"/>
                  </a:lnTo>
                  <a:lnTo>
                    <a:pt x="777649" y="1160350"/>
                  </a:lnTo>
                  <a:lnTo>
                    <a:pt x="770890" y="1153579"/>
                  </a:lnTo>
                  <a:lnTo>
                    <a:pt x="766324" y="1146808"/>
                  </a:lnTo>
                  <a:close/>
                </a:path>
                <a:path w="845184" h="1242060">
                  <a:moveTo>
                    <a:pt x="27035" y="0"/>
                  </a:moveTo>
                  <a:lnTo>
                    <a:pt x="6758" y="0"/>
                  </a:lnTo>
                  <a:lnTo>
                    <a:pt x="6758" y="6771"/>
                  </a:lnTo>
                  <a:lnTo>
                    <a:pt x="0" y="13542"/>
                  </a:lnTo>
                  <a:lnTo>
                    <a:pt x="6758" y="20314"/>
                  </a:lnTo>
                  <a:lnTo>
                    <a:pt x="770890" y="1153579"/>
                  </a:lnTo>
                  <a:lnTo>
                    <a:pt x="777649" y="1160350"/>
                  </a:lnTo>
                  <a:lnTo>
                    <a:pt x="791073" y="1160350"/>
                  </a:lnTo>
                  <a:lnTo>
                    <a:pt x="791073" y="1153579"/>
                  </a:lnTo>
                  <a:lnTo>
                    <a:pt x="797832" y="1146808"/>
                  </a:lnTo>
                  <a:lnTo>
                    <a:pt x="784314" y="1146808"/>
                  </a:lnTo>
                  <a:lnTo>
                    <a:pt x="788226" y="1135813"/>
                  </a:lnTo>
                  <a:lnTo>
                    <a:pt x="27035" y="6771"/>
                  </a:lnTo>
                  <a:lnTo>
                    <a:pt x="27035" y="0"/>
                  </a:lnTo>
                  <a:close/>
                </a:path>
                <a:path w="845184" h="1242060">
                  <a:moveTo>
                    <a:pt x="818108" y="1051820"/>
                  </a:moveTo>
                  <a:lnTo>
                    <a:pt x="788226" y="1135813"/>
                  </a:lnTo>
                  <a:lnTo>
                    <a:pt x="791073" y="1140036"/>
                  </a:lnTo>
                  <a:lnTo>
                    <a:pt x="797832" y="1146808"/>
                  </a:lnTo>
                  <a:lnTo>
                    <a:pt x="791073" y="1153579"/>
                  </a:lnTo>
                  <a:lnTo>
                    <a:pt x="791073" y="1160350"/>
                  </a:lnTo>
                  <a:lnTo>
                    <a:pt x="833551" y="1160350"/>
                  </a:lnTo>
                  <a:lnTo>
                    <a:pt x="818108" y="1051820"/>
                  </a:lnTo>
                  <a:close/>
                </a:path>
                <a:path w="845184" h="1242060">
                  <a:moveTo>
                    <a:pt x="788226" y="1135813"/>
                  </a:moveTo>
                  <a:lnTo>
                    <a:pt x="784314" y="1146808"/>
                  </a:lnTo>
                  <a:lnTo>
                    <a:pt x="797832" y="1146808"/>
                  </a:lnTo>
                  <a:lnTo>
                    <a:pt x="791073" y="1140036"/>
                  </a:lnTo>
                  <a:lnTo>
                    <a:pt x="788226" y="1135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18818" y="2275420"/>
              <a:ext cx="845185" cy="1242060"/>
            </a:xfrm>
            <a:custGeom>
              <a:avLst/>
              <a:gdLst/>
              <a:ahLst/>
              <a:cxnLst/>
              <a:rect l="l" t="t" r="r" b="b"/>
              <a:pathLst>
                <a:path w="845184" h="1242060">
                  <a:moveTo>
                    <a:pt x="27035" y="6771"/>
                  </a:moveTo>
                  <a:lnTo>
                    <a:pt x="791073" y="1140036"/>
                  </a:lnTo>
                  <a:lnTo>
                    <a:pt x="797832" y="1146808"/>
                  </a:lnTo>
                  <a:lnTo>
                    <a:pt x="791073" y="1153579"/>
                  </a:lnTo>
                  <a:lnTo>
                    <a:pt x="791073" y="1160350"/>
                  </a:lnTo>
                  <a:lnTo>
                    <a:pt x="784314" y="1160350"/>
                  </a:lnTo>
                  <a:lnTo>
                    <a:pt x="777649" y="1160350"/>
                  </a:lnTo>
                  <a:lnTo>
                    <a:pt x="770890" y="1153579"/>
                  </a:lnTo>
                  <a:lnTo>
                    <a:pt x="6758" y="20314"/>
                  </a:lnTo>
                  <a:lnTo>
                    <a:pt x="0" y="13542"/>
                  </a:lnTo>
                  <a:lnTo>
                    <a:pt x="6758" y="6771"/>
                  </a:lnTo>
                  <a:lnTo>
                    <a:pt x="6758" y="0"/>
                  </a:lnTo>
                  <a:lnTo>
                    <a:pt x="13517" y="0"/>
                  </a:lnTo>
                  <a:lnTo>
                    <a:pt x="20276" y="0"/>
                  </a:lnTo>
                  <a:lnTo>
                    <a:pt x="27035" y="0"/>
                  </a:lnTo>
                  <a:lnTo>
                    <a:pt x="27035" y="6771"/>
                  </a:lnTo>
                  <a:close/>
                </a:path>
                <a:path w="845184" h="1242060">
                  <a:moveTo>
                    <a:pt x="784314" y="1146808"/>
                  </a:moveTo>
                  <a:lnTo>
                    <a:pt x="818108" y="1051820"/>
                  </a:lnTo>
                  <a:lnTo>
                    <a:pt x="845144" y="1241823"/>
                  </a:lnTo>
                  <a:lnTo>
                    <a:pt x="682743" y="1146808"/>
                  </a:lnTo>
                  <a:lnTo>
                    <a:pt x="784314" y="1146808"/>
                  </a:lnTo>
                  <a:close/>
                </a:path>
              </a:pathLst>
            </a:custGeom>
            <a:ln w="676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048102" y="2149962"/>
              <a:ext cx="216535" cy="251460"/>
            </a:xfrm>
            <a:custGeom>
              <a:avLst/>
              <a:gdLst/>
              <a:ahLst/>
              <a:cxnLst/>
              <a:rect l="l" t="t" r="r" b="b"/>
              <a:pathLst>
                <a:path w="216534" h="251460">
                  <a:moveTo>
                    <a:pt x="0" y="250917"/>
                  </a:moveTo>
                  <a:lnTo>
                    <a:pt x="216284" y="0"/>
                  </a:lnTo>
                </a:path>
                <a:path w="216534" h="251460">
                  <a:moveTo>
                    <a:pt x="216284" y="237374"/>
                  </a:moveTo>
                  <a:lnTo>
                    <a:pt x="20276" y="13542"/>
                  </a:lnTo>
                </a:path>
              </a:pathLst>
            </a:custGeom>
            <a:ln w="33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758595" y="1342381"/>
              <a:ext cx="6239510" cy="3277235"/>
            </a:xfrm>
            <a:custGeom>
              <a:avLst/>
              <a:gdLst/>
              <a:ahLst/>
              <a:cxnLst/>
              <a:rect l="l" t="t" r="r" b="b"/>
              <a:pathLst>
                <a:path w="6239509" h="3277235">
                  <a:moveTo>
                    <a:pt x="0" y="0"/>
                  </a:moveTo>
                  <a:lnTo>
                    <a:pt x="6239275" y="0"/>
                  </a:lnTo>
                  <a:lnTo>
                    <a:pt x="6239275" y="3277174"/>
                  </a:lnTo>
                  <a:lnTo>
                    <a:pt x="0" y="3277174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1AC9C13-5370-E320-E104-951B25CAC4DC}"/>
              </a:ext>
            </a:extLst>
          </p:cNvPr>
          <p:cNvSpPr txBox="1"/>
          <p:nvPr/>
        </p:nvSpPr>
        <p:spPr>
          <a:xfrm>
            <a:off x="3731253" y="5046561"/>
            <a:ext cx="7715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the hanging object with no way to access it! Java cleans this up automatically, but this would your problem in C++.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64970" y="789359"/>
            <a:ext cx="11497310" cy="4140236"/>
          </a:xfrm>
          <a:prstGeom prst="rect">
            <a:avLst/>
          </a:prstGeom>
        </p:spPr>
        <p:txBody>
          <a:bodyPr vert="horz" wrap="square" lIns="0" tIns="264795" rIns="0" bIns="0" rtlCol="0">
            <a:spAutoFit/>
          </a:bodyPr>
          <a:lstStyle/>
          <a:p>
            <a:pPr marL="153670" marR="5080">
              <a:lnSpc>
                <a:spcPts val="3000"/>
              </a:lnSpc>
              <a:spcBef>
                <a:spcPts val="2260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frequently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used,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2800" spc="-6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JVM can pool references to strings with the same character sequence together.</a:t>
            </a:r>
          </a:p>
          <a:p>
            <a:pPr marL="153670" marR="5080">
              <a:lnSpc>
                <a:spcPts val="3000"/>
              </a:lnSpc>
              <a:spcBef>
                <a:spcPts val="2260"/>
              </a:spcBef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create a string using string literals, Java automatically interns it:</a:t>
            </a:r>
          </a:p>
          <a:p>
            <a:pPr marL="153670" marR="5080">
              <a:lnSpc>
                <a:spcPts val="3000"/>
              </a:lnSpc>
              <a:spcBef>
                <a:spcPts val="2260"/>
              </a:spcBef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3670" marR="5080">
              <a:lnSpc>
                <a:spcPts val="3000"/>
              </a:lnSpc>
              <a:spcBef>
                <a:spcPts val="2260"/>
              </a:spcBef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3670" marR="5080">
              <a:lnSpc>
                <a:spcPts val="3000"/>
              </a:lnSpc>
              <a:spcBef>
                <a:spcPts val="2260"/>
              </a:spcBef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create a string using new, its stored separately: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825" y="207222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lang="en-US" b="0" spc="-5" dirty="0">
                <a:latin typeface="Times New Roman"/>
                <a:cs typeface="Times New Roman"/>
              </a:rPr>
              <a:t>Interned Strings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6D89B-2D1F-3E1B-E5FD-D3C175F4ED12}"/>
              </a:ext>
            </a:extLst>
          </p:cNvPr>
          <p:cNvSpPr txBox="1"/>
          <p:nvPr/>
        </p:nvSpPr>
        <p:spPr>
          <a:xfrm>
            <a:off x="998621" y="3124200"/>
            <a:ext cx="103990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String s1 = "hello";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String s2 = "hello";</a:t>
            </a:r>
          </a:p>
          <a:p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(s1 == s2); // true (same reference)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5BD80E-7403-3D98-65EC-472C99F01D1B}"/>
              </a:ext>
            </a:extLst>
          </p:cNvPr>
          <p:cNvSpPr txBox="1"/>
          <p:nvPr/>
        </p:nvSpPr>
        <p:spPr>
          <a:xfrm>
            <a:off x="998621" y="4992857"/>
            <a:ext cx="6237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String s3 = new String(“hello”);</a:t>
            </a:r>
          </a:p>
          <a:p>
            <a:r>
              <a:rPr lang="en-US" sz="2400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(s1 == s3);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// false (different reference)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2452" y="3734308"/>
            <a:ext cx="2417445" cy="155257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2800" spc="-10" dirty="0">
                <a:latin typeface="Calibri"/>
                <a:cs typeface="Calibri"/>
              </a:rPr>
              <a:t>display</a:t>
            </a:r>
            <a:endParaRPr sz="2800">
              <a:latin typeface="Calibri"/>
              <a:cs typeface="Calibri"/>
            </a:endParaRPr>
          </a:p>
          <a:p>
            <a:pPr marL="255270" marR="5080">
              <a:lnSpc>
                <a:spcPct val="119300"/>
              </a:lnSpc>
            </a:pPr>
            <a:r>
              <a:rPr sz="2800" dirty="0">
                <a:latin typeface="Calibri"/>
                <a:cs typeface="Calibri"/>
              </a:rPr>
              <a:t>s1 == s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5" dirty="0">
                <a:latin typeface="Calibri"/>
                <a:cs typeface="Calibri"/>
              </a:rPr>
              <a:t>false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s1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==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s3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86830" y="3737355"/>
            <a:ext cx="6798309" cy="16840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771525">
              <a:lnSpc>
                <a:spcPts val="3000"/>
              </a:lnSpc>
              <a:spcBef>
                <a:spcPts val="500"/>
              </a:spcBef>
            </a:pP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object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created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if</a:t>
            </a:r>
            <a:r>
              <a:rPr sz="2800" dirty="0">
                <a:latin typeface="Times New Roman"/>
                <a:cs typeface="Times New Roman"/>
              </a:rPr>
              <a:t> you </a:t>
            </a:r>
            <a:r>
              <a:rPr sz="2800" spc="-5" dirty="0">
                <a:latin typeface="Times New Roman"/>
                <a:cs typeface="Times New Roman"/>
              </a:rPr>
              <a:t>use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operator.</a:t>
            </a:r>
            <a:endParaRPr sz="2800">
              <a:latin typeface="Times New Roman"/>
              <a:cs typeface="Times New Roman"/>
            </a:endParaRPr>
          </a:p>
          <a:p>
            <a:pPr marL="12700" marR="5080">
              <a:lnSpc>
                <a:spcPts val="3000"/>
              </a:lnSpc>
              <a:spcBef>
                <a:spcPts val="695"/>
              </a:spcBef>
            </a:pPr>
            <a:r>
              <a:rPr sz="2800" dirty="0">
                <a:latin typeface="Times New Roman"/>
                <a:cs typeface="Times New Roman"/>
              </a:rPr>
              <a:t>If you </a:t>
            </a:r>
            <a:r>
              <a:rPr sz="2800" spc="-5" dirty="0">
                <a:latin typeface="Times New Roman"/>
                <a:cs typeface="Times New Roman"/>
              </a:rPr>
              <a:t>use the string </a:t>
            </a:r>
            <a:r>
              <a:rPr sz="2800" spc="-15" dirty="0">
                <a:latin typeface="Times New Roman"/>
                <a:cs typeface="Times New Roman"/>
              </a:rPr>
              <a:t>initializer, </a:t>
            </a:r>
            <a:r>
              <a:rPr sz="2800" dirty="0">
                <a:latin typeface="Times New Roman"/>
                <a:cs typeface="Times New Roman"/>
              </a:rPr>
              <a:t>no </a:t>
            </a:r>
            <a:r>
              <a:rPr sz="2800" spc="-5" dirty="0">
                <a:latin typeface="Times New Roman"/>
                <a:cs typeface="Times New Roman"/>
              </a:rPr>
              <a:t>new object is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created</a:t>
            </a:r>
            <a:r>
              <a:rPr sz="2800" spc="-5" dirty="0">
                <a:latin typeface="Times New Roman"/>
                <a:cs typeface="Times New Roman"/>
              </a:rPr>
              <a:t> if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interned object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 already created.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61637" y="837518"/>
            <a:ext cx="2630805" cy="287655"/>
          </a:xfrm>
          <a:custGeom>
            <a:avLst/>
            <a:gdLst/>
            <a:ahLst/>
            <a:cxnLst/>
            <a:rect l="l" t="t" r="r" b="b"/>
            <a:pathLst>
              <a:path w="2630804" h="287655">
                <a:moveTo>
                  <a:pt x="2630205" y="0"/>
                </a:moveTo>
                <a:lnTo>
                  <a:pt x="0" y="0"/>
                </a:lnTo>
                <a:lnTo>
                  <a:pt x="0" y="287235"/>
                </a:lnTo>
                <a:lnTo>
                  <a:pt x="2630205" y="287235"/>
                </a:lnTo>
                <a:lnTo>
                  <a:pt x="263020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2135" y="786148"/>
            <a:ext cx="466598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0" dirty="0">
                <a:latin typeface="Courier New"/>
                <a:cs typeface="Courier New"/>
              </a:rPr>
              <a:t>String</a:t>
            </a:r>
            <a:r>
              <a:rPr sz="2000" spc="15" dirty="0">
                <a:latin typeface="Courier New"/>
                <a:cs typeface="Courier New"/>
              </a:rPr>
              <a:t> s1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=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"Welcome</a:t>
            </a:r>
            <a:r>
              <a:rPr sz="2000" spc="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to</a:t>
            </a:r>
            <a:r>
              <a:rPr sz="2000" spc="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Java"</a:t>
            </a:r>
            <a:r>
              <a:rPr sz="2000" spc="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2135" y="1352598"/>
            <a:ext cx="6593840" cy="3797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spc="10" dirty="0">
                <a:latin typeface="Courier New"/>
                <a:cs typeface="Courier New"/>
              </a:rPr>
              <a:t>String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15" dirty="0">
                <a:latin typeface="Courier New"/>
                <a:cs typeface="Courier New"/>
              </a:rPr>
              <a:t>s2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=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300" b="1" spc="15" dirty="0">
                <a:solidFill>
                  <a:srgbClr val="000050"/>
                </a:solidFill>
                <a:latin typeface="Courier New"/>
                <a:cs typeface="Courier New"/>
              </a:rPr>
              <a:t>new</a:t>
            </a:r>
            <a:r>
              <a:rPr sz="2300" b="1" spc="-160" dirty="0">
                <a:solidFill>
                  <a:srgbClr val="000050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latin typeface="Courier New"/>
                <a:cs typeface="Courier New"/>
              </a:rPr>
              <a:t>String(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"Welcome</a:t>
            </a:r>
            <a:r>
              <a:rPr sz="2000" spc="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to</a:t>
            </a:r>
            <a:r>
              <a:rPr sz="2000" spc="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5" dirty="0">
                <a:solidFill>
                  <a:srgbClr val="3366FF"/>
                </a:solidFill>
                <a:latin typeface="Courier New"/>
                <a:cs typeface="Courier New"/>
              </a:rPr>
              <a:t>Java"</a:t>
            </a:r>
            <a:r>
              <a:rPr sz="2000" spc="15" dirty="0">
                <a:latin typeface="Courier New"/>
                <a:cs typeface="Courier New"/>
              </a:rPr>
              <a:t>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1637" y="2040668"/>
            <a:ext cx="2630805" cy="295275"/>
          </a:xfrm>
          <a:custGeom>
            <a:avLst/>
            <a:gdLst/>
            <a:ahLst/>
            <a:cxnLst/>
            <a:rect l="l" t="t" r="r" b="b"/>
            <a:pathLst>
              <a:path w="2630804" h="295275">
                <a:moveTo>
                  <a:pt x="2630205" y="0"/>
                </a:moveTo>
                <a:lnTo>
                  <a:pt x="0" y="0"/>
                </a:lnTo>
                <a:lnTo>
                  <a:pt x="0" y="294709"/>
                </a:lnTo>
                <a:lnTo>
                  <a:pt x="2630205" y="294709"/>
                </a:lnTo>
                <a:lnTo>
                  <a:pt x="263020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92135" y="1989245"/>
            <a:ext cx="4665980" cy="3327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spc="10" dirty="0">
                <a:latin typeface="Courier New"/>
                <a:cs typeface="Courier New"/>
              </a:rPr>
              <a:t>String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10" dirty="0">
                <a:latin typeface="Courier New"/>
                <a:cs typeface="Courier New"/>
              </a:rPr>
              <a:t>s3</a:t>
            </a:r>
            <a:r>
              <a:rPr sz="2000" spc="20" dirty="0">
                <a:latin typeface="Courier New"/>
                <a:cs typeface="Courier New"/>
              </a:rPr>
              <a:t> </a:t>
            </a:r>
            <a:r>
              <a:rPr sz="2000" spc="5" dirty="0">
                <a:latin typeface="Courier New"/>
                <a:cs typeface="Courier New"/>
              </a:rPr>
              <a:t>=</a:t>
            </a:r>
            <a:r>
              <a:rPr sz="2000" spc="25" dirty="0"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"Welcome</a:t>
            </a:r>
            <a:r>
              <a:rPr sz="2000" spc="20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to</a:t>
            </a:r>
            <a:r>
              <a:rPr sz="2000" spc="15" dirty="0">
                <a:solidFill>
                  <a:srgbClr val="3366FF"/>
                </a:solidFill>
                <a:latin typeface="Courier New"/>
                <a:cs typeface="Courier New"/>
              </a:rPr>
              <a:t> </a:t>
            </a:r>
            <a:r>
              <a:rPr sz="2000" spc="10" dirty="0">
                <a:solidFill>
                  <a:srgbClr val="3366FF"/>
                </a:solidFill>
                <a:latin typeface="Courier New"/>
                <a:cs typeface="Courier New"/>
              </a:rPr>
              <a:t>Java"</a:t>
            </a:r>
            <a:r>
              <a:rPr sz="2000" spc="10" dirty="0">
                <a:latin typeface="Courier New"/>
                <a:cs typeface="Courier New"/>
              </a:rPr>
              <a:t>;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73085" y="2634520"/>
          <a:ext cx="7491727" cy="58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2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8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92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9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1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32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R="37465" algn="ctr">
                        <a:lnSpc>
                          <a:spcPts val="208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System.out.println(</a:t>
                      </a: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8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80"/>
                        </a:lnSpc>
                      </a:pPr>
                      <a:r>
                        <a:rPr sz="2000" spc="15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s2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08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080"/>
                        </a:lnSpc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8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08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(s1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08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08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s2));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R="38735" algn="ctr">
                        <a:lnSpc>
                          <a:spcPts val="210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System.out.println(</a:t>
                      </a: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0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s3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7470">
                        <a:lnSpc>
                          <a:spcPts val="2100"/>
                        </a:lnSpc>
                      </a:pPr>
                      <a:r>
                        <a:rPr sz="2000" spc="1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ts val="2100"/>
                        </a:lnSpc>
                      </a:pPr>
                      <a:r>
                        <a:rPr sz="2000" dirty="0">
                          <a:solidFill>
                            <a:srgbClr val="3366FF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1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850" algn="r">
                        <a:lnSpc>
                          <a:spcPts val="210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(s1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9215" algn="r">
                        <a:lnSpc>
                          <a:spcPts val="210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==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100"/>
                        </a:lnSpc>
                      </a:pPr>
                      <a:r>
                        <a:rPr sz="2000" spc="10" dirty="0">
                          <a:latin typeface="Courier New"/>
                          <a:cs typeface="Courier New"/>
                        </a:rPr>
                        <a:t>s3));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647898" y="930761"/>
            <a:ext cx="2320925" cy="411480"/>
          </a:xfrm>
          <a:prstGeom prst="rect">
            <a:avLst/>
          </a:prstGeom>
          <a:ln w="23216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27075">
              <a:lnSpc>
                <a:spcPts val="2660"/>
              </a:lnSpc>
            </a:pPr>
            <a:r>
              <a:rPr sz="23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3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47898" y="1342081"/>
            <a:ext cx="2320925" cy="877569"/>
          </a:xfrm>
          <a:prstGeom prst="rect">
            <a:avLst/>
          </a:prstGeom>
          <a:ln w="23216">
            <a:solidFill>
              <a:srgbClr val="000000"/>
            </a:solidFill>
          </a:ln>
        </p:spPr>
        <p:txBody>
          <a:bodyPr vert="horz" wrap="square" lIns="0" tIns="91440" rIns="0" bIns="0" rtlCol="0">
            <a:spAutoFit/>
          </a:bodyPr>
          <a:lstStyle/>
          <a:p>
            <a:pPr marL="15240" marR="50800">
              <a:lnSpc>
                <a:spcPts val="2080"/>
              </a:lnSpc>
              <a:spcBef>
                <a:spcPts val="720"/>
              </a:spcBef>
            </a:pPr>
            <a:r>
              <a:rPr sz="1750" dirty="0">
                <a:latin typeface="Times New Roman"/>
                <a:cs typeface="Times New Roman"/>
              </a:rPr>
              <a:t>Interned</a:t>
            </a:r>
            <a:r>
              <a:rPr sz="1750" spc="5" dirty="0">
                <a:latin typeface="Times New Roman"/>
                <a:cs typeface="Times New Roman"/>
              </a:rPr>
              <a:t> string </a:t>
            </a:r>
            <a:r>
              <a:rPr sz="1750" spc="-5" dirty="0">
                <a:latin typeface="Times New Roman"/>
                <a:cs typeface="Times New Roman"/>
              </a:rPr>
              <a:t>object</a:t>
            </a:r>
            <a:r>
              <a:rPr sz="1750" spc="3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Times New Roman"/>
                <a:cs typeface="Times New Roman"/>
              </a:rPr>
              <a:t>for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"Welcome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35" dirty="0">
                <a:latin typeface="Times New Roman"/>
                <a:cs typeface="Times New Roman"/>
              </a:rPr>
              <a:t>to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Times New Roman"/>
                <a:cs typeface="Times New Roman"/>
              </a:rPr>
              <a:t>Java"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47898" y="2560673"/>
            <a:ext cx="2344420" cy="434975"/>
          </a:xfrm>
          <a:prstGeom prst="rect">
            <a:avLst/>
          </a:prstGeom>
          <a:ln w="2321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742315">
              <a:lnSpc>
                <a:spcPts val="2660"/>
              </a:lnSpc>
            </a:pPr>
            <a:r>
              <a:rPr sz="23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r>
              <a:rPr sz="23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47898" y="2995274"/>
            <a:ext cx="2344420" cy="629285"/>
          </a:xfrm>
          <a:prstGeom prst="rect">
            <a:avLst/>
          </a:prstGeom>
          <a:ln w="23218">
            <a:solidFill>
              <a:srgbClr val="000000"/>
            </a:solidFill>
          </a:ln>
        </p:spPr>
        <p:txBody>
          <a:bodyPr vert="horz" wrap="square" lIns="0" tIns="67945" rIns="0" bIns="0" rtlCol="0">
            <a:spAutoFit/>
          </a:bodyPr>
          <a:lstStyle/>
          <a:p>
            <a:pPr marL="15240" marR="584200">
              <a:lnSpc>
                <a:spcPts val="2080"/>
              </a:lnSpc>
              <a:spcBef>
                <a:spcPts val="535"/>
              </a:spcBef>
            </a:pPr>
            <a:r>
              <a:rPr sz="1750" spc="10" dirty="0">
                <a:latin typeface="Times New Roman"/>
                <a:cs typeface="Times New Roman"/>
              </a:rPr>
              <a:t>A </a:t>
            </a:r>
            <a:r>
              <a:rPr sz="1750" spc="5" dirty="0">
                <a:latin typeface="Times New Roman"/>
                <a:cs typeface="Times New Roman"/>
              </a:rPr>
              <a:t>string </a:t>
            </a:r>
            <a:r>
              <a:rPr sz="1750" spc="-5" dirty="0">
                <a:latin typeface="Times New Roman"/>
                <a:cs typeface="Times New Roman"/>
              </a:rPr>
              <a:t>object </a:t>
            </a:r>
            <a:r>
              <a:rPr sz="1750" spc="20" dirty="0">
                <a:latin typeface="Times New Roman"/>
                <a:cs typeface="Times New Roman"/>
              </a:rPr>
              <a:t>for </a:t>
            </a:r>
            <a:r>
              <a:rPr sz="1750" spc="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"Welcome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spc="35" dirty="0">
                <a:latin typeface="Times New Roman"/>
                <a:cs typeface="Times New Roman"/>
              </a:rPr>
              <a:t>to</a:t>
            </a:r>
            <a:r>
              <a:rPr sz="1750" spc="-70" dirty="0">
                <a:latin typeface="Times New Roman"/>
                <a:cs typeface="Times New Roman"/>
              </a:rPr>
              <a:t> </a:t>
            </a:r>
            <a:r>
              <a:rPr sz="1750" spc="20" dirty="0">
                <a:latin typeface="Times New Roman"/>
                <a:cs typeface="Times New Roman"/>
              </a:rPr>
              <a:t>Java"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258239" y="645089"/>
            <a:ext cx="246379" cy="801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" marR="5080" indent="-23495">
              <a:lnSpc>
                <a:spcPct val="145400"/>
              </a:lnSpc>
              <a:spcBef>
                <a:spcPts val="95"/>
              </a:spcBef>
            </a:pPr>
            <a:r>
              <a:rPr sz="1750" spc="-5" dirty="0">
                <a:latin typeface="Times New Roman"/>
                <a:cs typeface="Times New Roman"/>
              </a:rPr>
              <a:t>s1 </a:t>
            </a:r>
            <a:r>
              <a:rPr sz="1750" spc="-425" dirty="0">
                <a:latin typeface="Times New Roman"/>
                <a:cs typeface="Times New Roman"/>
              </a:rPr>
              <a:t> </a:t>
            </a:r>
            <a:r>
              <a:rPr sz="1750" spc="-15" dirty="0">
                <a:latin typeface="Times New Roman"/>
                <a:cs typeface="Times New Roman"/>
              </a:rPr>
              <a:t>s</a:t>
            </a:r>
            <a:r>
              <a:rPr sz="1750" spc="5" dirty="0">
                <a:latin typeface="Times New Roman"/>
                <a:cs typeface="Times New Roman"/>
              </a:rPr>
              <a:t>3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42775" y="2532499"/>
            <a:ext cx="222885" cy="2959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50" spc="-15" dirty="0">
                <a:latin typeface="Times New Roman"/>
                <a:cs typeface="Times New Roman"/>
              </a:rPr>
              <a:t>s</a:t>
            </a:r>
            <a:r>
              <a:rPr sz="1750" spc="5" dirty="0">
                <a:latin typeface="Times New Roman"/>
                <a:cs typeface="Times New Roman"/>
              </a:rPr>
              <a:t>2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506974" y="825912"/>
            <a:ext cx="1172210" cy="613410"/>
            <a:chOff x="8506974" y="825912"/>
            <a:chExt cx="1172210" cy="613410"/>
          </a:xfrm>
        </p:grpSpPr>
        <p:sp>
          <p:nvSpPr>
            <p:cNvPr id="17" name="object 17"/>
            <p:cNvSpPr/>
            <p:nvPr/>
          </p:nvSpPr>
          <p:spPr>
            <a:xfrm>
              <a:off x="8518581" y="837518"/>
              <a:ext cx="340360" cy="271780"/>
            </a:xfrm>
            <a:custGeom>
              <a:avLst/>
              <a:gdLst/>
              <a:ahLst/>
              <a:cxnLst/>
              <a:rect l="l" t="t" r="r" b="b"/>
              <a:pathLst>
                <a:path w="340359" h="271780">
                  <a:moveTo>
                    <a:pt x="0" y="271750"/>
                  </a:moveTo>
                  <a:lnTo>
                    <a:pt x="340169" y="271750"/>
                  </a:lnTo>
                  <a:lnTo>
                    <a:pt x="340169" y="0"/>
                  </a:lnTo>
                  <a:lnTo>
                    <a:pt x="0" y="0"/>
                  </a:lnTo>
                  <a:lnTo>
                    <a:pt x="0" y="271750"/>
                  </a:lnTo>
                  <a:close/>
                </a:path>
              </a:pathLst>
            </a:custGeom>
            <a:ln w="232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46161" y="864627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09">
                  <a:moveTo>
                    <a:pt x="835497" y="0"/>
                  </a:moveTo>
                  <a:lnTo>
                    <a:pt x="897354" y="93124"/>
                  </a:lnTo>
                  <a:lnTo>
                    <a:pt x="835497" y="194099"/>
                  </a:lnTo>
                  <a:lnTo>
                    <a:pt x="999155" y="108609"/>
                  </a:lnTo>
                  <a:lnTo>
                    <a:pt x="905086" y="108609"/>
                  </a:lnTo>
                  <a:lnTo>
                    <a:pt x="912818" y="100867"/>
                  </a:lnTo>
                  <a:lnTo>
                    <a:pt x="912818" y="85382"/>
                  </a:lnTo>
                  <a:lnTo>
                    <a:pt x="905086" y="77639"/>
                  </a:lnTo>
                  <a:lnTo>
                    <a:pt x="996657" y="77639"/>
                  </a:lnTo>
                  <a:lnTo>
                    <a:pt x="835497" y="0"/>
                  </a:lnTo>
                  <a:close/>
                </a:path>
                <a:path w="1029334" h="194309">
                  <a:moveTo>
                    <a:pt x="887068" y="77639"/>
                  </a:moveTo>
                  <a:lnTo>
                    <a:pt x="7732" y="77639"/>
                  </a:lnTo>
                  <a:lnTo>
                    <a:pt x="0" y="85382"/>
                  </a:lnTo>
                  <a:lnTo>
                    <a:pt x="0" y="100867"/>
                  </a:lnTo>
                  <a:lnTo>
                    <a:pt x="7732" y="108609"/>
                  </a:lnTo>
                  <a:lnTo>
                    <a:pt x="887867" y="108609"/>
                  </a:lnTo>
                  <a:lnTo>
                    <a:pt x="897354" y="93124"/>
                  </a:lnTo>
                  <a:lnTo>
                    <a:pt x="887068" y="77639"/>
                  </a:lnTo>
                  <a:close/>
                </a:path>
                <a:path w="1029334" h="194309">
                  <a:moveTo>
                    <a:pt x="996657" y="77639"/>
                  </a:moveTo>
                  <a:lnTo>
                    <a:pt x="905086" y="77639"/>
                  </a:lnTo>
                  <a:lnTo>
                    <a:pt x="912818" y="85382"/>
                  </a:lnTo>
                  <a:lnTo>
                    <a:pt x="912818" y="100867"/>
                  </a:lnTo>
                  <a:lnTo>
                    <a:pt x="905086" y="108609"/>
                  </a:lnTo>
                  <a:lnTo>
                    <a:pt x="999155" y="108609"/>
                  </a:lnTo>
                  <a:lnTo>
                    <a:pt x="1028799" y="93124"/>
                  </a:lnTo>
                  <a:lnTo>
                    <a:pt x="996657" y="776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46161" y="864627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09">
                  <a:moveTo>
                    <a:pt x="15464" y="77639"/>
                  </a:moveTo>
                  <a:lnTo>
                    <a:pt x="897354" y="77639"/>
                  </a:lnTo>
                  <a:lnTo>
                    <a:pt x="905086" y="77639"/>
                  </a:lnTo>
                  <a:lnTo>
                    <a:pt x="912818" y="85382"/>
                  </a:lnTo>
                  <a:lnTo>
                    <a:pt x="912818" y="93124"/>
                  </a:lnTo>
                  <a:lnTo>
                    <a:pt x="912818" y="100867"/>
                  </a:lnTo>
                  <a:lnTo>
                    <a:pt x="905086" y="108609"/>
                  </a:lnTo>
                  <a:lnTo>
                    <a:pt x="897354" y="108609"/>
                  </a:lnTo>
                  <a:lnTo>
                    <a:pt x="15464" y="108609"/>
                  </a:lnTo>
                  <a:lnTo>
                    <a:pt x="7732" y="108609"/>
                  </a:lnTo>
                  <a:lnTo>
                    <a:pt x="0" y="100867"/>
                  </a:lnTo>
                  <a:lnTo>
                    <a:pt x="0" y="93124"/>
                  </a:lnTo>
                  <a:lnTo>
                    <a:pt x="0" y="85382"/>
                  </a:lnTo>
                  <a:lnTo>
                    <a:pt x="7732" y="77639"/>
                  </a:lnTo>
                  <a:lnTo>
                    <a:pt x="15464" y="77639"/>
                  </a:lnTo>
                  <a:close/>
                </a:path>
                <a:path w="1029334" h="194309">
                  <a:moveTo>
                    <a:pt x="897354" y="93124"/>
                  </a:moveTo>
                  <a:lnTo>
                    <a:pt x="835497" y="0"/>
                  </a:lnTo>
                  <a:lnTo>
                    <a:pt x="1028799" y="93124"/>
                  </a:lnTo>
                  <a:lnTo>
                    <a:pt x="835497" y="194099"/>
                  </a:lnTo>
                  <a:lnTo>
                    <a:pt x="897354" y="93124"/>
                  </a:lnTo>
                  <a:close/>
                </a:path>
              </a:pathLst>
            </a:custGeom>
            <a:ln w="7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18581" y="1202426"/>
              <a:ext cx="317500" cy="225425"/>
            </a:xfrm>
            <a:custGeom>
              <a:avLst/>
              <a:gdLst/>
              <a:ahLst/>
              <a:cxnLst/>
              <a:rect l="l" t="t" r="r" b="b"/>
              <a:pathLst>
                <a:path w="317500" h="225425">
                  <a:moveTo>
                    <a:pt x="0" y="225037"/>
                  </a:moveTo>
                  <a:lnTo>
                    <a:pt x="316973" y="225037"/>
                  </a:lnTo>
                  <a:lnTo>
                    <a:pt x="316973" y="0"/>
                  </a:lnTo>
                  <a:lnTo>
                    <a:pt x="0" y="0"/>
                  </a:lnTo>
                  <a:lnTo>
                    <a:pt x="0" y="225037"/>
                  </a:lnTo>
                  <a:close/>
                </a:path>
              </a:pathLst>
            </a:custGeom>
            <a:ln w="2321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61625" y="1097655"/>
              <a:ext cx="990600" cy="240665"/>
            </a:xfrm>
            <a:custGeom>
              <a:avLst/>
              <a:gdLst/>
              <a:ahLst/>
              <a:cxnLst/>
              <a:rect l="l" t="t" r="r" b="b"/>
              <a:pathLst>
                <a:path w="990600" h="240665">
                  <a:moveTo>
                    <a:pt x="846475" y="71709"/>
                  </a:moveTo>
                  <a:lnTo>
                    <a:pt x="15464" y="209584"/>
                  </a:lnTo>
                  <a:lnTo>
                    <a:pt x="7732" y="209584"/>
                  </a:lnTo>
                  <a:lnTo>
                    <a:pt x="0" y="217327"/>
                  </a:lnTo>
                  <a:lnTo>
                    <a:pt x="0" y="225069"/>
                  </a:lnTo>
                  <a:lnTo>
                    <a:pt x="15464" y="240554"/>
                  </a:lnTo>
                  <a:lnTo>
                    <a:pt x="23196" y="240554"/>
                  </a:lnTo>
                  <a:lnTo>
                    <a:pt x="850887" y="103441"/>
                  </a:lnTo>
                  <a:lnTo>
                    <a:pt x="858693" y="85167"/>
                  </a:lnTo>
                  <a:lnTo>
                    <a:pt x="846475" y="71709"/>
                  </a:lnTo>
                  <a:close/>
                </a:path>
                <a:path w="990600" h="240665">
                  <a:moveTo>
                    <a:pt x="979695" y="69682"/>
                  </a:moveTo>
                  <a:lnTo>
                    <a:pt x="874157" y="69682"/>
                  </a:lnTo>
                  <a:lnTo>
                    <a:pt x="874157" y="77424"/>
                  </a:lnTo>
                  <a:lnTo>
                    <a:pt x="881889" y="85167"/>
                  </a:lnTo>
                  <a:lnTo>
                    <a:pt x="874157" y="92909"/>
                  </a:lnTo>
                  <a:lnTo>
                    <a:pt x="874157" y="100867"/>
                  </a:lnTo>
                  <a:lnTo>
                    <a:pt x="866425" y="100867"/>
                  </a:lnTo>
                  <a:lnTo>
                    <a:pt x="850887" y="103441"/>
                  </a:lnTo>
                  <a:lnTo>
                    <a:pt x="812300" y="193777"/>
                  </a:lnTo>
                  <a:lnTo>
                    <a:pt x="979695" y="69682"/>
                  </a:lnTo>
                  <a:close/>
                </a:path>
                <a:path w="990600" h="240665">
                  <a:moveTo>
                    <a:pt x="874157" y="69682"/>
                  </a:moveTo>
                  <a:lnTo>
                    <a:pt x="858693" y="69682"/>
                  </a:lnTo>
                  <a:lnTo>
                    <a:pt x="846475" y="71709"/>
                  </a:lnTo>
                  <a:lnTo>
                    <a:pt x="858693" y="85167"/>
                  </a:lnTo>
                  <a:lnTo>
                    <a:pt x="850887" y="103441"/>
                  </a:lnTo>
                  <a:lnTo>
                    <a:pt x="866425" y="100867"/>
                  </a:lnTo>
                  <a:lnTo>
                    <a:pt x="874157" y="100867"/>
                  </a:lnTo>
                  <a:lnTo>
                    <a:pt x="874157" y="92909"/>
                  </a:lnTo>
                  <a:lnTo>
                    <a:pt x="881889" y="85167"/>
                  </a:lnTo>
                  <a:lnTo>
                    <a:pt x="874157" y="77424"/>
                  </a:lnTo>
                  <a:lnTo>
                    <a:pt x="874157" y="69682"/>
                  </a:lnTo>
                  <a:close/>
                </a:path>
                <a:path w="990600" h="240665">
                  <a:moveTo>
                    <a:pt x="781372" y="0"/>
                  </a:moveTo>
                  <a:lnTo>
                    <a:pt x="846475" y="71709"/>
                  </a:lnTo>
                  <a:lnTo>
                    <a:pt x="858693" y="69682"/>
                  </a:lnTo>
                  <a:lnTo>
                    <a:pt x="979695" y="69682"/>
                  </a:lnTo>
                  <a:lnTo>
                    <a:pt x="990139" y="61939"/>
                  </a:lnTo>
                  <a:lnTo>
                    <a:pt x="7813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61625" y="1097655"/>
              <a:ext cx="990600" cy="240665"/>
            </a:xfrm>
            <a:custGeom>
              <a:avLst/>
              <a:gdLst/>
              <a:ahLst/>
              <a:cxnLst/>
              <a:rect l="l" t="t" r="r" b="b"/>
              <a:pathLst>
                <a:path w="990600" h="240665">
                  <a:moveTo>
                    <a:pt x="15464" y="209584"/>
                  </a:moveTo>
                  <a:lnTo>
                    <a:pt x="858693" y="69682"/>
                  </a:lnTo>
                  <a:lnTo>
                    <a:pt x="866425" y="69682"/>
                  </a:lnTo>
                  <a:lnTo>
                    <a:pt x="874157" y="69682"/>
                  </a:lnTo>
                  <a:lnTo>
                    <a:pt x="874157" y="77424"/>
                  </a:lnTo>
                  <a:lnTo>
                    <a:pt x="881889" y="85167"/>
                  </a:lnTo>
                  <a:lnTo>
                    <a:pt x="874157" y="92909"/>
                  </a:lnTo>
                  <a:lnTo>
                    <a:pt x="874157" y="100867"/>
                  </a:lnTo>
                  <a:lnTo>
                    <a:pt x="866425" y="100867"/>
                  </a:lnTo>
                  <a:lnTo>
                    <a:pt x="23196" y="240554"/>
                  </a:lnTo>
                  <a:lnTo>
                    <a:pt x="15464" y="240554"/>
                  </a:lnTo>
                  <a:lnTo>
                    <a:pt x="7732" y="232812"/>
                  </a:lnTo>
                  <a:lnTo>
                    <a:pt x="0" y="225069"/>
                  </a:lnTo>
                  <a:lnTo>
                    <a:pt x="0" y="217327"/>
                  </a:lnTo>
                  <a:lnTo>
                    <a:pt x="7732" y="209584"/>
                  </a:lnTo>
                  <a:lnTo>
                    <a:pt x="15464" y="209584"/>
                  </a:lnTo>
                  <a:close/>
                </a:path>
                <a:path w="990600" h="240665">
                  <a:moveTo>
                    <a:pt x="858693" y="85167"/>
                  </a:moveTo>
                  <a:lnTo>
                    <a:pt x="781372" y="0"/>
                  </a:lnTo>
                  <a:lnTo>
                    <a:pt x="990139" y="61939"/>
                  </a:lnTo>
                  <a:lnTo>
                    <a:pt x="812300" y="193777"/>
                  </a:lnTo>
                  <a:lnTo>
                    <a:pt x="858693" y="85167"/>
                  </a:lnTo>
                  <a:close/>
                </a:path>
              </a:pathLst>
            </a:custGeom>
            <a:ln w="7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8460366" y="2572294"/>
            <a:ext cx="1195705" cy="248285"/>
            <a:chOff x="8460366" y="2572294"/>
            <a:chExt cx="1195705" cy="248285"/>
          </a:xfrm>
        </p:grpSpPr>
        <p:sp>
          <p:nvSpPr>
            <p:cNvPr id="24" name="object 24"/>
            <p:cNvSpPr/>
            <p:nvPr/>
          </p:nvSpPr>
          <p:spPr>
            <a:xfrm>
              <a:off x="8471973" y="2583901"/>
              <a:ext cx="340995" cy="225425"/>
            </a:xfrm>
            <a:custGeom>
              <a:avLst/>
              <a:gdLst/>
              <a:ahLst/>
              <a:cxnLst/>
              <a:rect l="l" t="t" r="r" b="b"/>
              <a:pathLst>
                <a:path w="340995" h="225425">
                  <a:moveTo>
                    <a:pt x="0" y="225037"/>
                  </a:moveTo>
                  <a:lnTo>
                    <a:pt x="340438" y="225037"/>
                  </a:lnTo>
                  <a:lnTo>
                    <a:pt x="340438" y="0"/>
                  </a:lnTo>
                  <a:lnTo>
                    <a:pt x="0" y="0"/>
                  </a:lnTo>
                  <a:lnTo>
                    <a:pt x="0" y="225037"/>
                  </a:lnTo>
                  <a:close/>
                </a:path>
              </a:pathLst>
            </a:custGeom>
            <a:ln w="232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622964" y="2603246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10">
                  <a:moveTo>
                    <a:pt x="835497" y="0"/>
                  </a:moveTo>
                  <a:lnTo>
                    <a:pt x="897354" y="100867"/>
                  </a:lnTo>
                  <a:lnTo>
                    <a:pt x="835497" y="194078"/>
                  </a:lnTo>
                  <a:lnTo>
                    <a:pt x="996686" y="116352"/>
                  </a:lnTo>
                  <a:lnTo>
                    <a:pt x="897354" y="116352"/>
                  </a:lnTo>
                  <a:lnTo>
                    <a:pt x="905086" y="108609"/>
                  </a:lnTo>
                  <a:lnTo>
                    <a:pt x="912818" y="108609"/>
                  </a:lnTo>
                  <a:lnTo>
                    <a:pt x="912818" y="85382"/>
                  </a:lnTo>
                  <a:lnTo>
                    <a:pt x="999124" y="85382"/>
                  </a:lnTo>
                  <a:lnTo>
                    <a:pt x="835497" y="0"/>
                  </a:lnTo>
                  <a:close/>
                </a:path>
                <a:path w="1029334" h="194310">
                  <a:moveTo>
                    <a:pt x="887857" y="85382"/>
                  </a:moveTo>
                  <a:lnTo>
                    <a:pt x="0" y="85382"/>
                  </a:lnTo>
                  <a:lnTo>
                    <a:pt x="0" y="108609"/>
                  </a:lnTo>
                  <a:lnTo>
                    <a:pt x="7732" y="108609"/>
                  </a:lnTo>
                  <a:lnTo>
                    <a:pt x="15464" y="116352"/>
                  </a:lnTo>
                  <a:lnTo>
                    <a:pt x="887077" y="116352"/>
                  </a:lnTo>
                  <a:lnTo>
                    <a:pt x="897354" y="100867"/>
                  </a:lnTo>
                  <a:lnTo>
                    <a:pt x="887857" y="85382"/>
                  </a:lnTo>
                  <a:close/>
                </a:path>
                <a:path w="1029334" h="194310">
                  <a:moveTo>
                    <a:pt x="999124" y="85382"/>
                  </a:moveTo>
                  <a:lnTo>
                    <a:pt x="912818" y="85382"/>
                  </a:lnTo>
                  <a:lnTo>
                    <a:pt x="912818" y="108609"/>
                  </a:lnTo>
                  <a:lnTo>
                    <a:pt x="905086" y="108609"/>
                  </a:lnTo>
                  <a:lnTo>
                    <a:pt x="897354" y="116352"/>
                  </a:lnTo>
                  <a:lnTo>
                    <a:pt x="996686" y="116352"/>
                  </a:lnTo>
                  <a:lnTo>
                    <a:pt x="1028799" y="100867"/>
                  </a:lnTo>
                  <a:lnTo>
                    <a:pt x="999124" y="85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622964" y="2603247"/>
              <a:ext cx="1029335" cy="194310"/>
            </a:xfrm>
            <a:custGeom>
              <a:avLst/>
              <a:gdLst/>
              <a:ahLst/>
              <a:cxnLst/>
              <a:rect l="l" t="t" r="r" b="b"/>
              <a:pathLst>
                <a:path w="1029334" h="194310">
                  <a:moveTo>
                    <a:pt x="15464" y="85382"/>
                  </a:moveTo>
                  <a:lnTo>
                    <a:pt x="897354" y="85382"/>
                  </a:lnTo>
                  <a:lnTo>
                    <a:pt x="905086" y="85382"/>
                  </a:lnTo>
                  <a:lnTo>
                    <a:pt x="912818" y="85382"/>
                  </a:lnTo>
                  <a:lnTo>
                    <a:pt x="912818" y="93124"/>
                  </a:lnTo>
                  <a:lnTo>
                    <a:pt x="912818" y="100867"/>
                  </a:lnTo>
                  <a:lnTo>
                    <a:pt x="912818" y="108609"/>
                  </a:lnTo>
                  <a:lnTo>
                    <a:pt x="905086" y="108609"/>
                  </a:lnTo>
                  <a:lnTo>
                    <a:pt x="897354" y="116352"/>
                  </a:lnTo>
                  <a:lnTo>
                    <a:pt x="15464" y="116352"/>
                  </a:lnTo>
                  <a:lnTo>
                    <a:pt x="7732" y="108609"/>
                  </a:lnTo>
                  <a:lnTo>
                    <a:pt x="0" y="108609"/>
                  </a:lnTo>
                  <a:lnTo>
                    <a:pt x="0" y="100867"/>
                  </a:lnTo>
                  <a:lnTo>
                    <a:pt x="0" y="93124"/>
                  </a:lnTo>
                  <a:lnTo>
                    <a:pt x="0" y="85382"/>
                  </a:lnTo>
                  <a:lnTo>
                    <a:pt x="7732" y="85382"/>
                  </a:lnTo>
                  <a:lnTo>
                    <a:pt x="15464" y="85382"/>
                  </a:lnTo>
                  <a:close/>
                </a:path>
                <a:path w="1029334" h="194310">
                  <a:moveTo>
                    <a:pt x="897354" y="100867"/>
                  </a:moveTo>
                  <a:lnTo>
                    <a:pt x="835497" y="0"/>
                  </a:lnTo>
                  <a:lnTo>
                    <a:pt x="1028799" y="100867"/>
                  </a:lnTo>
                  <a:lnTo>
                    <a:pt x="835497" y="194078"/>
                  </a:lnTo>
                  <a:lnTo>
                    <a:pt x="897354" y="100867"/>
                  </a:lnTo>
                  <a:close/>
                </a:path>
              </a:pathLst>
            </a:custGeom>
            <a:ln w="773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37180" y="1163828"/>
            <a:ext cx="48044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Strings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4442" y="2077349"/>
            <a:ext cx="3417570" cy="392430"/>
          </a:xfrm>
          <a:prstGeom prst="rect">
            <a:avLst/>
          </a:prstGeom>
          <a:ln w="2396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866140">
              <a:lnSpc>
                <a:spcPts val="2405"/>
              </a:lnSpc>
            </a:pPr>
            <a:r>
              <a:rPr sz="2100" spc="-5" dirty="0">
                <a:latin typeface="Times New Roman"/>
                <a:cs typeface="Times New Roman"/>
              </a:rPr>
              <a:t>java.lang.String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4442" y="2469670"/>
            <a:ext cx="3417570" cy="3110865"/>
          </a:xfrm>
          <a:prstGeom prst="rect">
            <a:avLst/>
          </a:prstGeom>
          <a:ln w="23968">
            <a:solidFill>
              <a:srgbClr val="000000"/>
            </a:solidFill>
          </a:ln>
        </p:spPr>
        <p:txBody>
          <a:bodyPr vert="horz" wrap="square" lIns="0" tIns="221615" rIns="0" bIns="0" rtlCol="0">
            <a:spAutoFit/>
          </a:bodyPr>
          <a:lstStyle/>
          <a:p>
            <a:pPr marL="211454" marR="755650" indent="-200025">
              <a:lnSpc>
                <a:spcPts val="2430"/>
              </a:lnSpc>
              <a:spcBef>
                <a:spcPts val="1745"/>
              </a:spcBef>
            </a:pPr>
            <a:r>
              <a:rPr sz="2100" spc="-5" dirty="0">
                <a:latin typeface="Times New Roman"/>
                <a:cs typeface="Times New Roman"/>
              </a:rPr>
              <a:t>+replace(oldChar: char, 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newChar: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char):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String</a:t>
            </a:r>
            <a:endParaRPr sz="2100">
              <a:latin typeface="Times New Roman"/>
              <a:cs typeface="Times New Roman"/>
            </a:endParaRPr>
          </a:p>
          <a:p>
            <a:pPr marL="211454" marR="54610" indent="-200025">
              <a:lnSpc>
                <a:spcPts val="2430"/>
              </a:lnSpc>
              <a:spcBef>
                <a:spcPts val="750"/>
              </a:spcBef>
              <a:tabLst>
                <a:tab pos="2390775" algn="l"/>
              </a:tabLst>
            </a:pPr>
            <a:r>
              <a:rPr sz="2100" spc="-10" dirty="0">
                <a:latin typeface="Times New Roman"/>
                <a:cs typeface="Times New Roman"/>
              </a:rPr>
              <a:t>+replaceFirst(oldString: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String,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newString: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String):	String</a:t>
            </a:r>
            <a:endParaRPr sz="2100">
              <a:latin typeface="Times New Roman"/>
              <a:cs typeface="Times New Roman"/>
            </a:endParaRPr>
          </a:p>
          <a:p>
            <a:pPr marL="211454" marR="205740" indent="-200025">
              <a:lnSpc>
                <a:spcPts val="2400"/>
              </a:lnSpc>
              <a:spcBef>
                <a:spcPts val="805"/>
              </a:spcBef>
              <a:tabLst>
                <a:tab pos="2393950" algn="l"/>
              </a:tabLst>
            </a:pPr>
            <a:r>
              <a:rPr sz="2100" spc="-10" dirty="0">
                <a:latin typeface="Times New Roman"/>
                <a:cs typeface="Times New Roman"/>
              </a:rPr>
              <a:t>+replaceAll(oldString: </a:t>
            </a:r>
            <a:r>
              <a:rPr sz="2100" spc="-5" dirty="0">
                <a:latin typeface="Times New Roman"/>
                <a:cs typeface="Times New Roman"/>
              </a:rPr>
              <a:t>String,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newString:</a:t>
            </a:r>
            <a:r>
              <a:rPr sz="2100" dirty="0">
                <a:latin typeface="Times New Roman"/>
                <a:cs typeface="Times New Roman"/>
              </a:rPr>
              <a:t> String):	</a:t>
            </a:r>
            <a:r>
              <a:rPr sz="2100" spc="-5" dirty="0">
                <a:latin typeface="Times New Roman"/>
                <a:cs typeface="Times New Roman"/>
              </a:rPr>
              <a:t>String</a:t>
            </a:r>
            <a:endParaRPr sz="2100">
              <a:latin typeface="Times New Roman"/>
              <a:cs typeface="Times New Roman"/>
            </a:endParaRPr>
          </a:p>
          <a:p>
            <a:pPr marL="211454" marR="785495" indent="-200025">
              <a:lnSpc>
                <a:spcPts val="2430"/>
              </a:lnSpc>
              <a:spcBef>
                <a:spcPts val="790"/>
              </a:spcBef>
            </a:pPr>
            <a:r>
              <a:rPr sz="2100" spc="-5" dirty="0">
                <a:latin typeface="Times New Roman"/>
                <a:cs typeface="Times New Roman"/>
              </a:rPr>
              <a:t>+split(delimiter: </a:t>
            </a:r>
            <a:r>
              <a:rPr sz="2100" spc="-10" dirty="0">
                <a:latin typeface="Times New Roman"/>
                <a:cs typeface="Times New Roman"/>
              </a:rPr>
              <a:t>String):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10" dirty="0">
                <a:latin typeface="Times New Roman"/>
                <a:cs typeface="Times New Roman"/>
              </a:rPr>
              <a:t>String[]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6426" y="2657211"/>
            <a:ext cx="7070725" cy="279781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12090" marR="287655" indent="-200025">
              <a:lnSpc>
                <a:spcPts val="2430"/>
              </a:lnSpc>
              <a:spcBef>
                <a:spcPts val="265"/>
              </a:spcBef>
            </a:pPr>
            <a:r>
              <a:rPr sz="2100" spc="-5" dirty="0">
                <a:latin typeface="Times New Roman"/>
                <a:cs typeface="Times New Roman"/>
              </a:rPr>
              <a:t>Returns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new </a:t>
            </a:r>
            <a:r>
              <a:rPr sz="2100" dirty="0">
                <a:latin typeface="Times New Roman"/>
                <a:cs typeface="Times New Roman"/>
              </a:rPr>
              <a:t>string </a:t>
            </a:r>
            <a:r>
              <a:rPr sz="2100" spc="-5" dirty="0">
                <a:latin typeface="Times New Roman"/>
                <a:cs typeface="Times New Roman"/>
              </a:rPr>
              <a:t>that replaces all </a:t>
            </a:r>
            <a:r>
              <a:rPr sz="2100" dirty="0">
                <a:latin typeface="Times New Roman"/>
                <a:cs typeface="Times New Roman"/>
              </a:rPr>
              <a:t>matching </a:t>
            </a:r>
            <a:r>
              <a:rPr sz="2100" spc="-10" dirty="0">
                <a:latin typeface="Times New Roman"/>
                <a:cs typeface="Times New Roman"/>
              </a:rPr>
              <a:t>character </a:t>
            </a:r>
            <a:r>
              <a:rPr sz="2100" spc="5" dirty="0">
                <a:latin typeface="Times New Roman"/>
                <a:cs typeface="Times New Roman"/>
              </a:rPr>
              <a:t>in </a:t>
            </a:r>
            <a:r>
              <a:rPr sz="2100" dirty="0">
                <a:latin typeface="Times New Roman"/>
                <a:cs typeface="Times New Roman"/>
              </a:rPr>
              <a:t>this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string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with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character.</a:t>
            </a:r>
            <a:endParaRPr sz="2100">
              <a:latin typeface="Times New Roman"/>
              <a:cs typeface="Times New Roman"/>
            </a:endParaRPr>
          </a:p>
          <a:p>
            <a:pPr marL="212090" marR="196215" indent="-200025">
              <a:lnSpc>
                <a:spcPts val="2430"/>
              </a:lnSpc>
              <a:spcBef>
                <a:spcPts val="750"/>
              </a:spcBef>
            </a:pPr>
            <a:r>
              <a:rPr sz="2100" spc="-5" dirty="0">
                <a:latin typeface="Times New Roman"/>
                <a:cs typeface="Times New Roman"/>
              </a:rPr>
              <a:t>Returns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new </a:t>
            </a:r>
            <a:r>
              <a:rPr sz="2100" dirty="0">
                <a:latin typeface="Times New Roman"/>
                <a:cs typeface="Times New Roman"/>
              </a:rPr>
              <a:t>string </a:t>
            </a:r>
            <a:r>
              <a:rPr sz="2100" spc="-5" dirty="0">
                <a:latin typeface="Times New Roman"/>
                <a:cs typeface="Times New Roman"/>
              </a:rPr>
              <a:t>that replaces </a:t>
            </a:r>
            <a:r>
              <a:rPr sz="2100" dirty="0">
                <a:latin typeface="Times New Roman"/>
                <a:cs typeface="Times New Roman"/>
              </a:rPr>
              <a:t>the </a:t>
            </a:r>
            <a:r>
              <a:rPr sz="2100" spc="-5" dirty="0">
                <a:latin typeface="Times New Roman"/>
                <a:cs typeface="Times New Roman"/>
              </a:rPr>
              <a:t>first matching </a:t>
            </a:r>
            <a:r>
              <a:rPr sz="2100" spc="-10" dirty="0">
                <a:latin typeface="Times New Roman"/>
                <a:cs typeface="Times New Roman"/>
              </a:rPr>
              <a:t>substring in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this</a:t>
            </a:r>
            <a:r>
              <a:rPr sz="2100" spc="-5" dirty="0">
                <a:latin typeface="Times New Roman"/>
                <a:cs typeface="Times New Roman"/>
              </a:rPr>
              <a:t> string</a:t>
            </a:r>
            <a:r>
              <a:rPr sz="2100" spc="-15" dirty="0">
                <a:latin typeface="Times New Roman"/>
                <a:cs typeface="Times New Roman"/>
              </a:rPr>
              <a:t> with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 </a:t>
            </a:r>
            <a:r>
              <a:rPr sz="2100" dirty="0">
                <a:latin typeface="Times New Roman"/>
                <a:cs typeface="Times New Roman"/>
              </a:rPr>
              <a:t>substring.</a:t>
            </a:r>
            <a:endParaRPr sz="2100">
              <a:latin typeface="Times New Roman"/>
              <a:cs typeface="Times New Roman"/>
            </a:endParaRPr>
          </a:p>
          <a:p>
            <a:pPr marL="212090" marR="287020" indent="-200025">
              <a:lnSpc>
                <a:spcPts val="2400"/>
              </a:lnSpc>
              <a:spcBef>
                <a:spcPts val="810"/>
              </a:spcBef>
            </a:pPr>
            <a:r>
              <a:rPr sz="2100" spc="-5" dirty="0">
                <a:latin typeface="Times New Roman"/>
                <a:cs typeface="Times New Roman"/>
              </a:rPr>
              <a:t>Returns </a:t>
            </a:r>
            <a:r>
              <a:rPr sz="2100" dirty="0">
                <a:latin typeface="Times New Roman"/>
                <a:cs typeface="Times New Roman"/>
              </a:rPr>
              <a:t>a </a:t>
            </a:r>
            <a:r>
              <a:rPr sz="2100" spc="-5" dirty="0">
                <a:latin typeface="Times New Roman"/>
                <a:cs typeface="Times New Roman"/>
              </a:rPr>
              <a:t>new </a:t>
            </a:r>
            <a:r>
              <a:rPr sz="2100" dirty="0">
                <a:latin typeface="Times New Roman"/>
                <a:cs typeface="Times New Roman"/>
              </a:rPr>
              <a:t>string </a:t>
            </a:r>
            <a:r>
              <a:rPr sz="2100" spc="-5" dirty="0">
                <a:latin typeface="Times New Roman"/>
                <a:cs typeface="Times New Roman"/>
              </a:rPr>
              <a:t>that </a:t>
            </a:r>
            <a:r>
              <a:rPr sz="2100" dirty="0">
                <a:latin typeface="Times New Roman"/>
                <a:cs typeface="Times New Roman"/>
              </a:rPr>
              <a:t>replace </a:t>
            </a:r>
            <a:r>
              <a:rPr sz="2100" spc="-10" dirty="0">
                <a:latin typeface="Times New Roman"/>
                <a:cs typeface="Times New Roman"/>
              </a:rPr>
              <a:t>all </a:t>
            </a:r>
            <a:r>
              <a:rPr sz="2100" dirty="0">
                <a:latin typeface="Times New Roman"/>
                <a:cs typeface="Times New Roman"/>
              </a:rPr>
              <a:t>matching </a:t>
            </a:r>
            <a:r>
              <a:rPr sz="2100" spc="-10" dirty="0">
                <a:latin typeface="Times New Roman"/>
                <a:cs typeface="Times New Roman"/>
              </a:rPr>
              <a:t>substrings </a:t>
            </a:r>
            <a:r>
              <a:rPr sz="2100" spc="5" dirty="0">
                <a:latin typeface="Times New Roman"/>
                <a:cs typeface="Times New Roman"/>
              </a:rPr>
              <a:t>in </a:t>
            </a:r>
            <a:r>
              <a:rPr sz="2100" spc="15" dirty="0">
                <a:latin typeface="Times New Roman"/>
                <a:cs typeface="Times New Roman"/>
              </a:rPr>
              <a:t>this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string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-15" dirty="0">
                <a:latin typeface="Times New Roman"/>
                <a:cs typeface="Times New Roman"/>
              </a:rPr>
              <a:t>with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the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new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substring.</a:t>
            </a:r>
            <a:endParaRPr sz="2100">
              <a:latin typeface="Times New Roman"/>
              <a:cs typeface="Times New Roman"/>
            </a:endParaRPr>
          </a:p>
          <a:p>
            <a:pPr marL="212090" marR="5080" indent="-200025">
              <a:lnSpc>
                <a:spcPts val="2430"/>
              </a:lnSpc>
              <a:spcBef>
                <a:spcPts val="785"/>
              </a:spcBef>
            </a:pPr>
            <a:r>
              <a:rPr sz="2100" spc="-5" dirty="0">
                <a:latin typeface="Times New Roman"/>
                <a:cs typeface="Times New Roman"/>
              </a:rPr>
              <a:t>Returns </a:t>
            </a:r>
            <a:r>
              <a:rPr sz="2100" spc="-10" dirty="0">
                <a:latin typeface="Times New Roman"/>
                <a:cs typeface="Times New Roman"/>
              </a:rPr>
              <a:t>an </a:t>
            </a:r>
            <a:r>
              <a:rPr sz="2100" spc="-5" dirty="0">
                <a:latin typeface="Times New Roman"/>
                <a:cs typeface="Times New Roman"/>
              </a:rPr>
              <a:t>array </a:t>
            </a:r>
            <a:r>
              <a:rPr sz="2100" spc="-10" dirty="0">
                <a:latin typeface="Times New Roman"/>
                <a:cs typeface="Times New Roman"/>
              </a:rPr>
              <a:t>of </a:t>
            </a:r>
            <a:r>
              <a:rPr sz="2100" spc="-5" dirty="0">
                <a:latin typeface="Times New Roman"/>
                <a:cs typeface="Times New Roman"/>
              </a:rPr>
              <a:t>strings consisting </a:t>
            </a:r>
            <a:r>
              <a:rPr sz="2100" spc="-10" dirty="0">
                <a:latin typeface="Times New Roman"/>
                <a:cs typeface="Times New Roman"/>
              </a:rPr>
              <a:t>of </a:t>
            </a:r>
            <a:r>
              <a:rPr sz="2100" spc="5" dirty="0">
                <a:latin typeface="Times New Roman"/>
                <a:cs typeface="Times New Roman"/>
              </a:rPr>
              <a:t>the </a:t>
            </a:r>
            <a:r>
              <a:rPr sz="2100" spc="-10" dirty="0">
                <a:latin typeface="Times New Roman"/>
                <a:cs typeface="Times New Roman"/>
              </a:rPr>
              <a:t>substrings split </a:t>
            </a:r>
            <a:r>
              <a:rPr sz="2100" spc="5" dirty="0">
                <a:latin typeface="Times New Roman"/>
                <a:cs typeface="Times New Roman"/>
              </a:rPr>
              <a:t>by the </a:t>
            </a:r>
            <a:r>
              <a:rPr sz="2100" spc="-509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delimiter.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183559" y="1399540"/>
            <a:ext cx="11987530" cy="20554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85"/>
              </a:spcBef>
            </a:pPr>
            <a:r>
              <a:rPr sz="2800" b="1" spc="-10" dirty="0">
                <a:latin typeface="Courier New"/>
                <a:cs typeface="Courier New"/>
              </a:rPr>
              <a:t>"Welcome".replace('e', 'A')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string, </a:t>
            </a:r>
            <a:r>
              <a:rPr sz="2800" spc="-45" dirty="0">
                <a:latin typeface="Times New Roman"/>
                <a:cs typeface="Times New Roman"/>
              </a:rPr>
              <a:t>WAlcomA. 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"Welcome".replaceFirst("e", "AB")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string, </a:t>
            </a:r>
            <a:r>
              <a:rPr sz="2800" spc="-40" dirty="0">
                <a:latin typeface="Times New Roman"/>
                <a:cs typeface="Times New Roman"/>
              </a:rPr>
              <a:t>WABlcome.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"Welcome".replace("e", "AB")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5" dirty="0">
                <a:latin typeface="Times New Roman"/>
                <a:cs typeface="Times New Roman"/>
              </a:rPr>
              <a:t>new string, </a:t>
            </a:r>
            <a:r>
              <a:rPr sz="2800" spc="-35" dirty="0">
                <a:latin typeface="Times New Roman"/>
                <a:cs typeface="Times New Roman"/>
              </a:rPr>
              <a:t>WABlcomAB. 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"Welcome".replace("el",</a:t>
            </a:r>
            <a:r>
              <a:rPr sz="2800" b="1" spc="-15" dirty="0">
                <a:latin typeface="Courier New"/>
                <a:cs typeface="Courier New"/>
              </a:rPr>
              <a:t> </a:t>
            </a:r>
            <a:r>
              <a:rPr sz="2800" b="1" spc="-10" dirty="0">
                <a:latin typeface="Courier New"/>
                <a:cs typeface="Courier New"/>
              </a:rPr>
              <a:t>"AB") </a:t>
            </a:r>
            <a:r>
              <a:rPr sz="2800" spc="-5" dirty="0">
                <a:latin typeface="Times New Roman"/>
                <a:cs typeface="Times New Roman"/>
              </a:rPr>
              <a:t>returns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new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string,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Times New Roman"/>
                <a:cs typeface="Times New Roman"/>
              </a:rPr>
              <a:t>WABcome.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200" y="303276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0" dirty="0">
                <a:latin typeface="Times New Roman"/>
                <a:cs typeface="Times New Roman"/>
              </a:rPr>
              <a:t>Splitting a String</a:t>
            </a:r>
            <a:endParaRPr b="0" dirty="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A8EBDD-CD74-750F-9F74-4C0B87799BB8}"/>
              </a:ext>
            </a:extLst>
          </p:cNvPr>
          <p:cNvSpPr txBox="1"/>
          <p:nvPr/>
        </p:nvSpPr>
        <p:spPr>
          <a:xfrm>
            <a:off x="762000" y="1600200"/>
            <a:ext cx="1021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String[] tokens = "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Java#HTML#Perl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".split("#", 0);</a:t>
            </a:r>
          </a:p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for (int 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i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= 0; 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i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&lt; 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tokens.length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; 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i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++)</a:t>
            </a:r>
          </a:p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	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System.out.println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(tokens[</a:t>
            </a:r>
            <a:r>
              <a:rPr lang="en-US" dirty="0" err="1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i</a:t>
            </a:r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]);</a:t>
            </a:r>
          </a:p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// Outputs: Java</a:t>
            </a:r>
          </a:p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    HTML</a:t>
            </a:r>
          </a:p>
          <a:p>
            <a:r>
              <a:rPr lang="en-US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        Perl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6BCE3C-6ED5-BD19-322E-5FFB6F4E2891}"/>
              </a:ext>
            </a:extLst>
          </p:cNvPr>
          <p:cNvSpPr txBox="1"/>
          <p:nvPr/>
        </p:nvSpPr>
        <p:spPr>
          <a:xfrm>
            <a:off x="457200" y="4267200"/>
            <a:ext cx="98074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param: character sequence to split 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param: the limit of how many times to split. If limit &lt;= 0, then infinite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3542-07ED-1468-F0F3-63D119916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119B-EC38-2D65-0764-C37A97674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0400" y="273886"/>
            <a:ext cx="9782175" cy="558800"/>
          </a:xfrm>
        </p:spPr>
        <p:txBody>
          <a:bodyPr/>
          <a:lstStyle/>
          <a:p>
            <a:r>
              <a:rPr lang="en-US" dirty="0"/>
              <a:t>Objects in Java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7FFF75D-42B2-E2C5-C5E0-B10406FEAD86}"/>
              </a:ext>
            </a:extLst>
          </p:cNvPr>
          <p:cNvSpPr txBox="1"/>
          <p:nvPr/>
        </p:nvSpPr>
        <p:spPr>
          <a:xfrm>
            <a:off x="617847" y="273886"/>
            <a:ext cx="12785105" cy="673068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brand;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 brand)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.brand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brand;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drive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(brand + 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is driving!"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 </a:t>
            </a:r>
            <a:r>
              <a:rPr lang="en-US" sz="2400" dirty="0" err="1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"Toyota"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myCar.drive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marL="12700" marR="1757680">
              <a:spcBef>
                <a:spcPts val="405"/>
              </a:spcBef>
              <a:tabLst>
                <a:tab pos="241300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5150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99177" y="1143000"/>
            <a:ext cx="10521950" cy="4130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030"/>
              </a:spcBef>
            </a:pPr>
            <a:r>
              <a:rPr sz="2600" spc="-110" dirty="0">
                <a:latin typeface="Times New Roman"/>
                <a:cs typeface="Times New Roman"/>
              </a:rPr>
              <a:t>We</a:t>
            </a:r>
            <a:r>
              <a:rPr sz="2600" spc="-5" dirty="0">
                <a:latin typeface="Times New Roman"/>
                <a:cs typeface="Times New Roman"/>
              </a:rPr>
              <a:t> can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match,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replace,</a:t>
            </a:r>
            <a:r>
              <a:rPr sz="2600" dirty="0">
                <a:latin typeface="Times New Roman"/>
                <a:cs typeface="Times New Roman"/>
              </a:rPr>
              <a:t> or split a </a:t>
            </a:r>
            <a:r>
              <a:rPr sz="2600" spc="-5" dirty="0">
                <a:latin typeface="Times New Roman"/>
                <a:cs typeface="Times New Roman"/>
              </a:rPr>
              <a:t>string</a:t>
            </a:r>
            <a:r>
              <a:rPr sz="2600" dirty="0">
                <a:latin typeface="Times New Roman"/>
                <a:cs typeface="Times New Roman"/>
              </a:rPr>
              <a:t> by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specifying</a:t>
            </a:r>
            <a:r>
              <a:rPr sz="2600" dirty="0">
                <a:latin typeface="Times New Roman"/>
                <a:cs typeface="Times New Roman"/>
              </a:rPr>
              <a:t> a </a:t>
            </a:r>
            <a:r>
              <a:rPr sz="2600" spc="-5" dirty="0">
                <a:latin typeface="Times New Roman"/>
                <a:cs typeface="Times New Roman"/>
              </a:rPr>
              <a:t>pattern.</a:t>
            </a:r>
            <a:endParaRPr sz="2600" dirty="0">
              <a:latin typeface="Times New Roman"/>
              <a:cs typeface="Times New Roman"/>
            </a:endParaRPr>
          </a:p>
          <a:p>
            <a:pPr marL="127635" marR="5080">
              <a:lnSpc>
                <a:spcPts val="3000"/>
              </a:lnSpc>
              <a:spcBef>
                <a:spcPts val="995"/>
              </a:spcBef>
            </a:pPr>
            <a:r>
              <a:rPr sz="2600" spc="-5" dirty="0">
                <a:latin typeface="Times New Roman"/>
                <a:cs typeface="Times New Roman"/>
              </a:rPr>
              <a:t>This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extremely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useful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powerful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feature,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commonly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known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Times New Roman"/>
                <a:cs typeface="Times New Roman"/>
              </a:rPr>
              <a:t>regular </a:t>
            </a:r>
            <a:r>
              <a:rPr sz="2600" i="1" spc="-635" dirty="0">
                <a:latin typeface="Times New Roman"/>
                <a:cs typeface="Times New Roman"/>
              </a:rPr>
              <a:t> </a:t>
            </a:r>
            <a:r>
              <a:rPr sz="2600" i="1" spc="-15" dirty="0">
                <a:latin typeface="Times New Roman"/>
                <a:cs typeface="Times New Roman"/>
              </a:rPr>
              <a:t>expression</a:t>
            </a:r>
            <a:r>
              <a:rPr sz="2600" spc="-15" dirty="0"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900" dirty="0">
              <a:latin typeface="Times New Roman"/>
              <a:cs typeface="Times New Roman"/>
            </a:endParaRPr>
          </a:p>
          <a:p>
            <a:pPr marL="2893695">
              <a:lnSpc>
                <a:spcPct val="100000"/>
              </a:lnSpc>
              <a:spcBef>
                <a:spcPts val="2175"/>
              </a:spcBef>
            </a:pPr>
            <a:r>
              <a:rPr sz="2600" spc="-5" dirty="0">
                <a:latin typeface="Times New Roman"/>
                <a:cs typeface="Times New Roman"/>
              </a:rPr>
              <a:t>"Java".matches("Java");</a:t>
            </a:r>
            <a:endParaRPr sz="2600" dirty="0">
              <a:latin typeface="Times New Roman"/>
              <a:cs typeface="Times New Roman"/>
            </a:endParaRPr>
          </a:p>
          <a:p>
            <a:pPr marL="2893695">
              <a:lnSpc>
                <a:spcPct val="100000"/>
              </a:lnSpc>
              <a:spcBef>
                <a:spcPts val="670"/>
              </a:spcBef>
            </a:pPr>
            <a:r>
              <a:rPr sz="2600" spc="-5" dirty="0">
                <a:latin typeface="Times New Roman"/>
                <a:cs typeface="Times New Roman"/>
              </a:rPr>
              <a:t>"Java".equals("Java");</a:t>
            </a:r>
            <a:endParaRPr sz="2600" dirty="0">
              <a:latin typeface="Times New Roman"/>
              <a:cs typeface="Times New Roman"/>
            </a:endParaRPr>
          </a:p>
          <a:p>
            <a:pPr marL="2893695" marR="3232150">
              <a:lnSpc>
                <a:spcPct val="121500"/>
              </a:lnSpc>
              <a:spcBef>
                <a:spcPts val="2065"/>
              </a:spcBef>
            </a:pPr>
            <a:r>
              <a:rPr sz="2600" spc="-5" dirty="0">
                <a:latin typeface="Times New Roman"/>
                <a:cs typeface="Times New Roman"/>
              </a:rPr>
              <a:t>"Java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fun".matches("Java.*"); 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"Java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latin typeface="Times New Roman"/>
                <a:cs typeface="Times New Roman"/>
              </a:rPr>
              <a:t>cool".matches("Java.*");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0" y="185927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Matching,</a:t>
            </a:r>
            <a:r>
              <a:rPr lang="en-US" sz="3600" b="0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lang="en-US" sz="3600" b="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lang="en-US" sz="3600" b="0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600" b="0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</a:t>
            </a: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lang="en-US" sz="3600" b="0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Patterns</a:t>
            </a:r>
            <a:endParaRPr lang="en-US" sz="3600" b="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E79BD1D-A621-5E8A-2CEE-457A7B526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2138D24-0FE0-3935-8E82-9B44E38816A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668E71C-59BE-0ACA-7E9E-4D9D97742CE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F01C6389-8AF7-E8D2-ADC0-0FB32F5739D9}"/>
              </a:ext>
            </a:extLst>
          </p:cNvPr>
          <p:cNvSpPr txBox="1"/>
          <p:nvPr/>
        </p:nvSpPr>
        <p:spPr>
          <a:xfrm>
            <a:off x="499177" y="1143000"/>
            <a:ext cx="10521950" cy="48449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Literal Characters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Metacharacters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Character Classes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Predefined Character Classes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Grouping and Alternation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Anchors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Lookaheads &amp; Lookbehinds (advanced)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Escape Sequences</a:t>
            </a: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Flags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1E7C823-7E3D-9E60-5685-D6A72AFF20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Regular Expressions</a:t>
            </a:r>
            <a:endParaRPr lang="en-US" sz="3600" b="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447086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CAC3397-61B8-F26A-85BA-4B5E51BC8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EF34013-DBDF-631C-D65D-5B8664B6A192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009878E-6BD8-C04B-C5D0-D43B94410E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1361A117-7C7F-BB6D-153C-8CACF0ABD20C}"/>
              </a:ext>
            </a:extLst>
          </p:cNvPr>
          <p:cNvSpPr txBox="1"/>
          <p:nvPr/>
        </p:nvSpPr>
        <p:spPr>
          <a:xfrm>
            <a:off x="499177" y="1143000"/>
            <a:ext cx="3387023" cy="232114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Literal Characters</a:t>
            </a:r>
          </a:p>
          <a:p>
            <a:pPr marL="1099185" lvl="1" indent="-5143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/>
                <a:cs typeface="Times New Roman"/>
              </a:rPr>
              <a:t>a-z, A-Z, 0-9:</a:t>
            </a:r>
            <a:r>
              <a:rPr lang="en-US" sz="2600" dirty="0">
                <a:latin typeface="Times New Roman"/>
                <a:cs typeface="Times New Roman"/>
                <a:sym typeface="Wingdings" panose="05000000000000000000" pitchFamily="2" charset="2"/>
              </a:rPr>
              <a:t> Matches exact letters or digits</a:t>
            </a:r>
            <a:endParaRPr lang="en-US" sz="2600" dirty="0">
              <a:latin typeface="Times New Roman"/>
              <a:cs typeface="Times New Roman"/>
            </a:endParaRPr>
          </a:p>
          <a:p>
            <a:pPr marL="641985" indent="-514350">
              <a:lnSpc>
                <a:spcPct val="10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n-US" sz="2600" dirty="0">
                <a:latin typeface="Times New Roman"/>
                <a:cs typeface="Times New Roman"/>
              </a:rPr>
              <a:t>Metacharacters: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B52D261-A979-7FD6-81B0-B3225D4C68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Literals and Metas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0F2A933-8D86-6C2F-7FB7-5C1487163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014419"/>
              </p:ext>
            </p:extLst>
          </p:nvPr>
        </p:nvGraphicFramePr>
        <p:xfrm>
          <a:off x="5105400" y="164641"/>
          <a:ext cx="6908799" cy="655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933">
                  <a:extLst>
                    <a:ext uri="{9D8B030D-6E8A-4147-A177-3AD203B41FA5}">
                      <a16:colId xmlns:a16="http://schemas.microsoft.com/office/drawing/2014/main" val="162898879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2597806495"/>
                    </a:ext>
                  </a:extLst>
                </a:gridCol>
                <a:gridCol w="2302933">
                  <a:extLst>
                    <a:ext uri="{9D8B030D-6E8A-4147-A177-3AD203B41FA5}">
                      <a16:colId xmlns:a16="http://schemas.microsoft.com/office/drawing/2014/main" val="445888356"/>
                    </a:ext>
                  </a:extLst>
                </a:gridCol>
              </a:tblGrid>
              <a:tr h="282713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08776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any </a:t>
                      </a:r>
                      <a:r>
                        <a:rPr lang="en-US" sz="1600" b="1"/>
                        <a:t>single</a:t>
                      </a:r>
                      <a:r>
                        <a:rPr lang="en-US" sz="1600"/>
                        <a:t> character (except newline)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"c.t" matches "cat", "cut", "cot"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860277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start</a:t>
                      </a:r>
                      <a:r>
                        <a:rPr lang="en-US" sz="1600"/>
                        <a:t> of a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"^Hello" matches "Hello world", but not "Say Hello"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803236"/>
                  </a:ext>
                </a:extLst>
              </a:tr>
              <a:tr h="697100">
                <a:tc>
                  <a:txBody>
                    <a:bodyPr/>
                    <a:lstStyle/>
                    <a:p>
                      <a:r>
                        <a:rPr lang="en-US" sz="1600"/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end</a:t>
                      </a:r>
                      <a:r>
                        <a:rPr lang="en-US" sz="1600"/>
                        <a:t> of a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"world$" matches "Hello world" but not "world peace"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5868674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0 or more</a:t>
                      </a:r>
                      <a:r>
                        <a:rPr lang="en-US" sz="1600"/>
                        <a:t> 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 sz="1600"/>
                        <a:t>"ab*" matches "a", "ab", "abb", "abbbbb"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312758"/>
                  </a:ext>
                </a:extLst>
              </a:tr>
              <a:tr h="697100">
                <a:tc>
                  <a:txBody>
                    <a:bodyPr/>
                    <a:lstStyle/>
                    <a:p>
                      <a:r>
                        <a:rPr lang="en-US" sz="160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1 or more</a:t>
                      </a:r>
                      <a:r>
                        <a:rPr lang="en-US" sz="1600"/>
                        <a:t> 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"ab+" matches "ab", "abb", "abbbbb" but not "a"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659004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0 or 1</a:t>
                      </a:r>
                      <a:r>
                        <a:rPr lang="en-US" sz="1600"/>
                        <a:t> occurrence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"colou?r" matches "color" and "colour"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98625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{n}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exactly</a:t>
                      </a:r>
                      <a:r>
                        <a:rPr lang="en-US" sz="1600"/>
                        <a:t> n 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"a{3}" matches "aaa" but not "aa"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4762756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{n,}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</a:t>
                      </a:r>
                      <a:r>
                        <a:rPr lang="en-US" sz="1600" b="1"/>
                        <a:t>at least</a:t>
                      </a:r>
                      <a:r>
                        <a:rPr lang="en-US" sz="1600"/>
                        <a:t> n 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"a{2,}" matches "aa", "aaa", "aaaa",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734929"/>
                  </a:ext>
                </a:extLst>
              </a:tr>
              <a:tr h="487970">
                <a:tc>
                  <a:txBody>
                    <a:bodyPr/>
                    <a:lstStyle/>
                    <a:p>
                      <a:r>
                        <a:rPr lang="en-US" sz="1600"/>
                        <a:t>{n,m}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Matches between n and m occurrences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"a{2,4}" matches "aa", "</a:t>
                      </a:r>
                      <a:r>
                        <a:rPr lang="en-US" sz="1600" dirty="0" err="1"/>
                        <a:t>aaa</a:t>
                      </a:r>
                      <a:r>
                        <a:rPr lang="en-US" sz="1600" dirty="0"/>
                        <a:t>", "</a:t>
                      </a:r>
                      <a:r>
                        <a:rPr lang="en-US" sz="1600" dirty="0" err="1"/>
                        <a:t>aaaa</a:t>
                      </a:r>
                      <a:r>
                        <a:rPr lang="en-US" sz="1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0094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581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8A90E1-E580-8F27-F7A6-6759FE1DE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37A23B1-C229-651A-DAC2-CE8C80D9580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403F096-9E58-3804-AC85-E907C9B4025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5B02195-1558-D198-6191-96B96A4B2398}"/>
              </a:ext>
            </a:extLst>
          </p:cNvPr>
          <p:cNvSpPr txBox="1"/>
          <p:nvPr/>
        </p:nvSpPr>
        <p:spPr>
          <a:xfrm>
            <a:off x="499177" y="1143000"/>
            <a:ext cx="864482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Times New Roman"/>
                <a:cs typeface="Times New Roman"/>
              </a:rPr>
              <a:t>Used to match specific sets of characters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42CE08-3922-1A63-34A6-B9DC74130E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Character Classes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43FBEC-C0EE-6140-1269-FEA753CC0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66773"/>
              </p:ext>
            </p:extLst>
          </p:nvPr>
        </p:nvGraphicFramePr>
        <p:xfrm>
          <a:off x="609600" y="1828800"/>
          <a:ext cx="10058399" cy="39121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87">
                  <a:extLst>
                    <a:ext uri="{9D8B030D-6E8A-4147-A177-3AD203B41FA5}">
                      <a16:colId xmlns:a16="http://schemas.microsoft.com/office/drawing/2014/main" val="2307600866"/>
                    </a:ext>
                  </a:extLst>
                </a:gridCol>
                <a:gridCol w="4049741">
                  <a:extLst>
                    <a:ext uri="{9D8B030D-6E8A-4147-A177-3AD203B41FA5}">
                      <a16:colId xmlns:a16="http://schemas.microsoft.com/office/drawing/2014/main" val="1506962086"/>
                    </a:ext>
                  </a:extLst>
                </a:gridCol>
                <a:gridCol w="4949371">
                  <a:extLst>
                    <a:ext uri="{9D8B030D-6E8A-4147-A177-3AD203B41FA5}">
                      <a16:colId xmlns:a16="http://schemas.microsoft.com/office/drawing/2014/main" val="2824615808"/>
                    </a:ext>
                  </a:extLst>
                </a:gridCol>
              </a:tblGrid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8285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[abc]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</a:t>
                      </a:r>
                      <a:r>
                        <a:rPr lang="en-US" b="1"/>
                        <a:t>one</a:t>
                      </a:r>
                      <a:r>
                        <a:rPr lang="en-US"/>
                        <a:t> of a, b, or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"gr[ae]y" matches "gray" or "grey"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52721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[^abc]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any character except</a:t>
                      </a:r>
                      <a:r>
                        <a:rPr lang="en-US"/>
                        <a:t> a, b, or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"[^0-9]" matches any </a:t>
                      </a:r>
                      <a:r>
                        <a:rPr lang="en-US" b="1"/>
                        <a:t>non-digit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25595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</a:t>
                      </a:r>
                      <a:r>
                        <a:rPr lang="en-US" b="1"/>
                        <a:t>lowercase letter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"a-z" matches "apple" but not "APPLE"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20348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[A-Z]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</a:t>
                      </a:r>
                      <a:r>
                        <a:rPr lang="en-US" b="1"/>
                        <a:t>uppercase letter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"A-Z" matches "HELLO" but not "hello"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90628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[0-9]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any </a:t>
                      </a:r>
                      <a:r>
                        <a:rPr lang="en-US" b="1"/>
                        <a:t>digit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"Age: [0-9]+" matches "Age: 25"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322201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r>
                        <a:rPr lang="en-US" dirty="0"/>
                        <a:t>[a-zA-Z0-9]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 </a:t>
                      </a:r>
                      <a:r>
                        <a:rPr lang="en-US" b="1" dirty="0"/>
                        <a:t>alphanumeric characters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"abc123"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37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0118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1F6C2A-FEFD-CC26-1F14-CA1C91059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34DFFA67-240B-AE2E-9EA9-3BA4D8B1F74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94FAC0E-9DA3-E832-10BD-CBC4DF3AF9F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098CABD7-8377-1A4D-3417-2CC1DB61C002}"/>
              </a:ext>
            </a:extLst>
          </p:cNvPr>
          <p:cNvSpPr txBox="1"/>
          <p:nvPr/>
        </p:nvSpPr>
        <p:spPr>
          <a:xfrm>
            <a:off x="499177" y="1143000"/>
            <a:ext cx="864482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Times New Roman"/>
                <a:cs typeface="Times New Roman"/>
              </a:rPr>
              <a:t>Shorthand notations for common patterns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4D19BEA-936D-8D08-6AB9-2AE72B46A1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Predefined Character Classes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7775AB9-56B3-2E09-D17A-06C912E2F6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777591"/>
              </p:ext>
            </p:extLst>
          </p:nvPr>
        </p:nvGraphicFramePr>
        <p:xfrm>
          <a:off x="609600" y="1828800"/>
          <a:ext cx="10058399" cy="3999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87">
                  <a:extLst>
                    <a:ext uri="{9D8B030D-6E8A-4147-A177-3AD203B41FA5}">
                      <a16:colId xmlns:a16="http://schemas.microsoft.com/office/drawing/2014/main" val="2307600866"/>
                    </a:ext>
                  </a:extLst>
                </a:gridCol>
                <a:gridCol w="4049741">
                  <a:extLst>
                    <a:ext uri="{9D8B030D-6E8A-4147-A177-3AD203B41FA5}">
                      <a16:colId xmlns:a16="http://schemas.microsoft.com/office/drawing/2014/main" val="1506962086"/>
                    </a:ext>
                  </a:extLst>
                </a:gridCol>
                <a:gridCol w="4949371">
                  <a:extLst>
                    <a:ext uri="{9D8B030D-6E8A-4147-A177-3AD203B41FA5}">
                      <a16:colId xmlns:a16="http://schemas.microsoft.com/office/drawing/2014/main" val="2824615808"/>
                    </a:ext>
                  </a:extLst>
                </a:gridCol>
              </a:tblGrid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Equivalent To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8285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any digit</a:t>
                      </a:r>
                      <a:r>
                        <a:rPr lang="en-US"/>
                        <a:t> (0-9)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[0-9]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52721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any non-digit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[^0-9]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25595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word characters</a:t>
                      </a:r>
                      <a:r>
                        <a:rPr lang="en-US"/>
                        <a:t> (letters, digits, underscore _)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[a-zA-Z0-9_]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20348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non-word characters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[^a-zA-Z0-9_]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90628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whitespace</a:t>
                      </a:r>
                      <a:r>
                        <a:rPr lang="en-US"/>
                        <a:t> (spaces, tabs, newlines)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/>
                        <a:t>[ \\t\\n\\r\\f\\v]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322201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r>
                        <a:rPr lang="en-US"/>
                        <a:t>\\S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 </a:t>
                      </a:r>
                      <a:r>
                        <a:rPr lang="en-US" b="1"/>
                        <a:t>non-whitespace characters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[^ \\t\\n\\r\\f\\v]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37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127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BC759E6-0222-AF86-C05F-A233920AB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811318EC-5B09-393E-BBCE-990A16F23F6F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71CE0D7-AA1A-EE1C-C5B8-F711368A6F0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C789DA32-3854-351B-EE28-3B14376C5D40}"/>
              </a:ext>
            </a:extLst>
          </p:cNvPr>
          <p:cNvSpPr txBox="1"/>
          <p:nvPr/>
        </p:nvSpPr>
        <p:spPr>
          <a:xfrm>
            <a:off x="499177" y="1143000"/>
            <a:ext cx="1032122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Times New Roman"/>
                <a:cs typeface="Times New Roman"/>
              </a:rPr>
              <a:t>Group expressions, define alternatives, define positions in the text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02A6E86-2FAD-900D-430B-D83D4D40E4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Grouping, Alternation, Anchors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BEE76A-0F3D-0684-6EB0-30657CF03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281770"/>
              </p:ext>
            </p:extLst>
          </p:nvPr>
        </p:nvGraphicFramePr>
        <p:xfrm>
          <a:off x="533399" y="1642944"/>
          <a:ext cx="9936055" cy="167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943">
                  <a:extLst>
                    <a:ext uri="{9D8B030D-6E8A-4147-A177-3AD203B41FA5}">
                      <a16:colId xmlns:a16="http://schemas.microsoft.com/office/drawing/2014/main" val="2307600866"/>
                    </a:ext>
                  </a:extLst>
                </a:gridCol>
                <a:gridCol w="2415858">
                  <a:extLst>
                    <a:ext uri="{9D8B030D-6E8A-4147-A177-3AD203B41FA5}">
                      <a16:colId xmlns:a16="http://schemas.microsoft.com/office/drawing/2014/main" val="1506962086"/>
                    </a:ext>
                  </a:extLst>
                </a:gridCol>
                <a:gridCol w="6583254">
                  <a:extLst>
                    <a:ext uri="{9D8B030D-6E8A-4147-A177-3AD203B41FA5}">
                      <a16:colId xmlns:a16="http://schemas.microsoft.com/office/drawing/2014/main" val="2824615808"/>
                    </a:ext>
                  </a:extLst>
                </a:gridCol>
              </a:tblGrid>
              <a:tr h="521679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82852"/>
                  </a:ext>
                </a:extLst>
              </a:tr>
              <a:tr h="521679">
                <a:tc>
                  <a:txBody>
                    <a:bodyPr/>
                    <a:lstStyle/>
                    <a:p>
                      <a:r>
                        <a:rPr lang="en-US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Groups expressions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DE"/>
                        <a:t>"(ab)+" matches "ab", "abab", "ababab"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52721"/>
                  </a:ext>
                </a:extLst>
              </a:tr>
              <a:tr h="635797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Alternation (</a:t>
                      </a:r>
                      <a:r>
                        <a:rPr lang="en-US" b="1" dirty="0"/>
                        <a:t>OR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“(</a:t>
                      </a:r>
                      <a:r>
                        <a:rPr lang="en-US" dirty="0" err="1"/>
                        <a:t>a|b</a:t>
                      </a:r>
                      <a:r>
                        <a:rPr lang="en-US" dirty="0"/>
                        <a:t>)” matches “a”, “b”, but not “ab”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2559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EC96364-6633-01AC-0104-C04F0EEBD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647023"/>
              </p:ext>
            </p:extLst>
          </p:nvPr>
        </p:nvGraphicFramePr>
        <p:xfrm>
          <a:off x="533399" y="3860800"/>
          <a:ext cx="99360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0760">
                  <a:extLst>
                    <a:ext uri="{9D8B030D-6E8A-4147-A177-3AD203B41FA5}">
                      <a16:colId xmlns:a16="http://schemas.microsoft.com/office/drawing/2014/main" val="40441782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772060690"/>
                    </a:ext>
                  </a:extLst>
                </a:gridCol>
                <a:gridCol w="6573094">
                  <a:extLst>
                    <a:ext uri="{9D8B030D-6E8A-4147-A177-3AD203B41FA5}">
                      <a16:colId xmlns:a16="http://schemas.microsoft.com/office/drawing/2014/main" val="37703431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925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Start of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"^Hello" matches "Hello world", but not "Say Hello"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207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End of 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"world$" matches "Hello world", but not "world peace"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871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Word boundary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\\bcat\\b matches " cat " but not "category"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708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\\B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Not a word boundary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\\Bcat\\B matches "category" but not " cat 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97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086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816F043-A7BC-0951-323D-BB8BF3EAE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5A1D907-BAC2-9325-A50E-2AADC0B8A4F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D2EF3EB-4256-F3E2-4C6A-F14BB5961D0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9483DC7-4D0A-99D9-E34D-39900431A74C}"/>
              </a:ext>
            </a:extLst>
          </p:cNvPr>
          <p:cNvSpPr txBox="1"/>
          <p:nvPr/>
        </p:nvSpPr>
        <p:spPr>
          <a:xfrm>
            <a:off x="499177" y="1143000"/>
            <a:ext cx="8644823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Times New Roman"/>
                <a:cs typeface="Times New Roman"/>
              </a:rPr>
              <a:t>Make sure one pattern follows or preempts another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323E647-D472-FAF7-334E-4013B73E3F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Lookaheads &amp; Lookbehinds (quite advanced)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EC31C67-1291-8129-5F61-1C2BEBA790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494031"/>
              </p:ext>
            </p:extLst>
          </p:nvPr>
        </p:nvGraphicFramePr>
        <p:xfrm>
          <a:off x="228600" y="1828801"/>
          <a:ext cx="11811000" cy="3657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67">
                  <a:extLst>
                    <a:ext uri="{9D8B030D-6E8A-4147-A177-3AD203B41FA5}">
                      <a16:colId xmlns:a16="http://schemas.microsoft.com/office/drawing/2014/main" val="2307600866"/>
                    </a:ext>
                  </a:extLst>
                </a:gridCol>
                <a:gridCol w="4896633">
                  <a:extLst>
                    <a:ext uri="{9D8B030D-6E8A-4147-A177-3AD203B41FA5}">
                      <a16:colId xmlns:a16="http://schemas.microsoft.com/office/drawing/2014/main" val="1506962086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824615808"/>
                    </a:ext>
                  </a:extLst>
                </a:gridCol>
              </a:tblGrid>
              <a:tr h="642271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82852"/>
                  </a:ext>
                </a:extLst>
              </a:tr>
              <a:tr h="753832">
                <a:tc>
                  <a:txBody>
                    <a:bodyPr/>
                    <a:lstStyle/>
                    <a:p>
                      <a:r>
                        <a:rPr lang="en-US"/>
                        <a:t>(?=...)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Positive Lookahead</a:t>
                      </a:r>
                      <a:r>
                        <a:rPr lang="en-US"/>
                        <a:t> (Ensures pattern </a:t>
                      </a:r>
                      <a:r>
                        <a:rPr lang="en-US" b="1"/>
                        <a:t>follows</a:t>
                      </a:r>
                      <a:r>
                        <a:rPr lang="en-U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"foo(?=bar)" matches "foo" in "foobar", but not "foobaz"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52721"/>
                  </a:ext>
                </a:extLst>
              </a:tr>
              <a:tr h="753832">
                <a:tc>
                  <a:txBody>
                    <a:bodyPr/>
                    <a:lstStyle/>
                    <a:p>
                      <a:r>
                        <a:rPr lang="en-US"/>
                        <a:t>(?!...)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 Lookahead</a:t>
                      </a:r>
                      <a:r>
                        <a:rPr lang="en-US" dirty="0"/>
                        <a:t> (Ensures </a:t>
                      </a:r>
                      <a:r>
                        <a:rPr lang="en-US" b="1" dirty="0"/>
                        <a:t>does NOT follow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"foo(?!bar)" matches "foo" in "foobaz", but not "foobar"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25595"/>
                  </a:ext>
                </a:extLst>
              </a:tr>
              <a:tr h="753832">
                <a:tc>
                  <a:txBody>
                    <a:bodyPr/>
                    <a:lstStyle/>
                    <a:p>
                      <a:r>
                        <a:rPr lang="en-US"/>
                        <a:t>(?&lt;=...)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Positive Lookbehind</a:t>
                      </a:r>
                      <a:r>
                        <a:rPr lang="en-US"/>
                        <a:t> (Ensures pattern </a:t>
                      </a:r>
                      <a:r>
                        <a:rPr lang="en-US" b="1"/>
                        <a:t>precedes</a:t>
                      </a:r>
                      <a:r>
                        <a:rPr lang="en-U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"(?&lt;=\$)\\d+" matches numbers after $, like "$100"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203482"/>
                  </a:ext>
                </a:extLst>
              </a:tr>
              <a:tr h="753832">
                <a:tc>
                  <a:txBody>
                    <a:bodyPr/>
                    <a:lstStyle/>
                    <a:p>
                      <a:r>
                        <a:rPr lang="en-US"/>
                        <a:t>(?&lt;!...)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Negative Lookbehind</a:t>
                      </a:r>
                      <a:r>
                        <a:rPr lang="en-US" dirty="0"/>
                        <a:t> (Ensures </a:t>
                      </a:r>
                      <a:r>
                        <a:rPr lang="en-US" b="1" dirty="0"/>
                        <a:t>does NOT precede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"(?&lt;!\\$)\\d+" matches numbers </a:t>
                      </a:r>
                      <a:r>
                        <a:rPr lang="en-US" b="1" dirty="0"/>
                        <a:t>not</a:t>
                      </a:r>
                      <a:r>
                        <a:rPr lang="en-US" dirty="0"/>
                        <a:t> after $, avoiding "$100"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9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83893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C749408-4C62-8425-B700-6C4955C71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97B05EA6-2938-4199-430A-6B753A65A8C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2FD8B18-9E0E-7671-2600-D24BE6901F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573BEBD2-27F9-2E56-C4BF-B3E440CBB9C8}"/>
              </a:ext>
            </a:extLst>
          </p:cNvPr>
          <p:cNvSpPr txBox="1"/>
          <p:nvPr/>
        </p:nvSpPr>
        <p:spPr>
          <a:xfrm>
            <a:off x="499177" y="1143000"/>
            <a:ext cx="11227919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Times New Roman"/>
                <a:cs typeface="Times New Roman"/>
              </a:rPr>
              <a:t>Since metacharacters have special meanings, escape them with \\ when needed.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C974A62-B60D-44AD-12D6-72A376A599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Escape Sequences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604BA5-2B49-6B43-1247-58892C5EF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22769"/>
              </p:ext>
            </p:extLst>
          </p:nvPr>
        </p:nvGraphicFramePr>
        <p:xfrm>
          <a:off x="609600" y="1828800"/>
          <a:ext cx="10058399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87">
                  <a:extLst>
                    <a:ext uri="{9D8B030D-6E8A-4147-A177-3AD203B41FA5}">
                      <a16:colId xmlns:a16="http://schemas.microsoft.com/office/drawing/2014/main" val="2307600866"/>
                    </a:ext>
                  </a:extLst>
                </a:gridCol>
                <a:gridCol w="4049741">
                  <a:extLst>
                    <a:ext uri="{9D8B030D-6E8A-4147-A177-3AD203B41FA5}">
                      <a16:colId xmlns:a16="http://schemas.microsoft.com/office/drawing/2014/main" val="1506962086"/>
                    </a:ext>
                  </a:extLst>
                </a:gridCol>
                <a:gridCol w="4949371">
                  <a:extLst>
                    <a:ext uri="{9D8B030D-6E8A-4147-A177-3AD203B41FA5}">
                      <a16:colId xmlns:a16="http://schemas.microsoft.com/office/drawing/2014/main" val="2824615808"/>
                    </a:ext>
                  </a:extLst>
                </a:gridCol>
              </a:tblGrid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Matches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Symbol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8285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literal .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\\.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52721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literal *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\\*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25595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literal ?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\\?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20348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\\(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literal (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\\(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90628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\\)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literal )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\\)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322201"/>
                  </a:ext>
                </a:extLst>
              </a:tr>
              <a:tr h="537882">
                <a:tc>
                  <a:txBody>
                    <a:bodyPr/>
                    <a:lstStyle/>
                    <a:p>
                      <a:r>
                        <a:rPr lang="en-US"/>
                        <a:t>\\\\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literal \\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\\\\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373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2049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D273ABC-E757-EC8C-DC22-FDEB2F830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2A79354-9CD4-0D1E-D166-6BF871BE8285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60E8CD-E695-0B91-D787-183BCF9BC6B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48</a:t>
            </a:fld>
            <a:endParaRPr dirty="0"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32CD8B26-E7FC-2663-E364-F55DAEAE192B}"/>
              </a:ext>
            </a:extLst>
          </p:cNvPr>
          <p:cNvSpPr txBox="1"/>
          <p:nvPr/>
        </p:nvSpPr>
        <p:spPr>
          <a:xfrm>
            <a:off x="499177" y="1143000"/>
            <a:ext cx="11227919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200"/>
              </a:spcBef>
            </a:pPr>
            <a:r>
              <a:rPr lang="en-US" sz="2600" dirty="0">
                <a:latin typeface="Times New Roman"/>
                <a:cs typeface="Times New Roman"/>
              </a:rPr>
              <a:t>Flags modify how the regex behaves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FD36B4A-43A4-E4CD-4F4A-0C57F81B12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185751"/>
            <a:ext cx="1122791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Flags (Modifiers)</a:t>
            </a:r>
            <a:endParaRPr lang="en-US" sz="3600" b="0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625370-DE29-8727-4E63-E7C4CF7F4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75001"/>
              </p:ext>
            </p:extLst>
          </p:nvPr>
        </p:nvGraphicFramePr>
        <p:xfrm>
          <a:off x="609600" y="1828800"/>
          <a:ext cx="10058399" cy="2726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9287">
                  <a:extLst>
                    <a:ext uri="{9D8B030D-6E8A-4147-A177-3AD203B41FA5}">
                      <a16:colId xmlns:a16="http://schemas.microsoft.com/office/drawing/2014/main" val="2307600866"/>
                    </a:ext>
                  </a:extLst>
                </a:gridCol>
                <a:gridCol w="4049741">
                  <a:extLst>
                    <a:ext uri="{9D8B030D-6E8A-4147-A177-3AD203B41FA5}">
                      <a16:colId xmlns:a16="http://schemas.microsoft.com/office/drawing/2014/main" val="1506962086"/>
                    </a:ext>
                  </a:extLst>
                </a:gridCol>
                <a:gridCol w="4949371">
                  <a:extLst>
                    <a:ext uri="{9D8B030D-6E8A-4147-A177-3AD203B41FA5}">
                      <a16:colId xmlns:a16="http://schemas.microsoft.com/office/drawing/2014/main" val="2824615808"/>
                    </a:ext>
                  </a:extLst>
                </a:gridCol>
              </a:tblGrid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Flag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38285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(?i)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Case-insensitive 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"(?i)hello" matches "Hello", "hELLo"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52721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(?m)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Multiline mode (^ and $ match </a:t>
                      </a:r>
                      <a:r>
                        <a:rPr lang="en-US" b="1"/>
                        <a:t>per line</a:t>
                      </a:r>
                      <a:r>
                        <a:rPr lang="en-US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925595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(?s)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Dot-all mode (. matches newlines)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203482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/>
                        <a:t>(?x)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Ignore whitespace (for readability)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090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497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49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13990" y="791971"/>
            <a:ext cx="11129010" cy="5191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Matching,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Patterns</a:t>
            </a:r>
            <a:endParaRPr sz="3000">
              <a:latin typeface="Times New Roman"/>
              <a:cs typeface="Times New Roman"/>
            </a:endParaRPr>
          </a:p>
          <a:p>
            <a:pPr marL="88900" marR="1100455">
              <a:lnSpc>
                <a:spcPct val="80000"/>
              </a:lnSpc>
              <a:spcBef>
                <a:spcPts val="2680"/>
              </a:spcBef>
            </a:pP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replaceAll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replaceFirst</a:t>
            </a:r>
            <a:r>
              <a:rPr sz="2600" spc="-10" dirty="0">
                <a:latin typeface="Times New Roman"/>
                <a:cs typeface="Times New Roman"/>
              </a:rPr>
              <a:t>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and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split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methods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can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used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with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regular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expression.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850">
              <a:latin typeface="Times New Roman"/>
              <a:cs typeface="Times New Roman"/>
            </a:endParaRPr>
          </a:p>
          <a:p>
            <a:pPr marL="88900" marR="30480">
              <a:lnSpc>
                <a:spcPts val="2520"/>
              </a:lnSpc>
            </a:pPr>
            <a:r>
              <a:rPr sz="2600" dirty="0">
                <a:latin typeface="Times New Roman"/>
                <a:cs typeface="Times New Roman"/>
              </a:rPr>
              <a:t>For </a:t>
            </a:r>
            <a:r>
              <a:rPr sz="2600" spc="-5" dirty="0">
                <a:latin typeface="Times New Roman"/>
                <a:cs typeface="Times New Roman"/>
              </a:rPr>
              <a:t>example,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following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statement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returns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new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string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replaces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$,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+,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 #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"a+b$#c" </a:t>
            </a:r>
            <a:r>
              <a:rPr sz="2600" dirty="0">
                <a:latin typeface="Times New Roman"/>
                <a:cs typeface="Times New Roman"/>
              </a:rPr>
              <a:t>by the</a:t>
            </a:r>
            <a:r>
              <a:rPr sz="2600" spc="-5" dirty="0">
                <a:latin typeface="Times New Roman"/>
                <a:cs typeface="Times New Roman"/>
              </a:rPr>
              <a:t> string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NNN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000">
              <a:latin typeface="Times New Roman"/>
              <a:cs typeface="Times New Roman"/>
            </a:endParaRPr>
          </a:p>
          <a:p>
            <a:pPr marL="88900" marR="4497705">
              <a:lnSpc>
                <a:spcPct val="112300"/>
              </a:lnSpc>
            </a:pPr>
            <a:r>
              <a:rPr sz="2600" spc="-5" dirty="0">
                <a:latin typeface="Times New Roman"/>
                <a:cs typeface="Times New Roman"/>
              </a:rPr>
              <a:t>String</a:t>
            </a:r>
            <a:r>
              <a:rPr sz="2600" dirty="0">
                <a:latin typeface="Times New Roman"/>
                <a:cs typeface="Times New Roman"/>
              </a:rPr>
              <a:t> 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 </a:t>
            </a:r>
            <a:r>
              <a:rPr sz="2600" spc="-5" dirty="0">
                <a:latin typeface="Times New Roman"/>
                <a:cs typeface="Times New Roman"/>
              </a:rPr>
              <a:t>"a+b$#c".replaceAll("[$+#]",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"NNN");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System.out.println(s);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>
              <a:latin typeface="Times New Roman"/>
              <a:cs typeface="Times New Roman"/>
            </a:endParaRPr>
          </a:p>
          <a:p>
            <a:pPr marL="88900" marR="5080">
              <a:lnSpc>
                <a:spcPct val="76900"/>
              </a:lnSpc>
            </a:pPr>
            <a:r>
              <a:rPr sz="2600" spc="-5" dirty="0">
                <a:latin typeface="Times New Roman"/>
                <a:cs typeface="Times New Roman"/>
              </a:rPr>
              <a:t>Here </a:t>
            </a:r>
            <a:r>
              <a:rPr sz="2600" dirty="0">
                <a:latin typeface="Times New Roman"/>
                <a:cs typeface="Times New Roman"/>
              </a:rPr>
              <a:t>the </a:t>
            </a:r>
            <a:r>
              <a:rPr sz="2600" spc="-5" dirty="0">
                <a:latin typeface="Times New Roman"/>
                <a:cs typeface="Times New Roman"/>
              </a:rPr>
              <a:t>regular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expression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[$+#] specifies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 </a:t>
            </a:r>
            <a:r>
              <a:rPr sz="2600" spc="-5" dirty="0">
                <a:latin typeface="Times New Roman"/>
                <a:cs typeface="Times New Roman"/>
              </a:rPr>
              <a:t>pattern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that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matches</a:t>
            </a:r>
            <a:r>
              <a:rPr sz="2600" dirty="0">
                <a:latin typeface="Times New Roman"/>
                <a:cs typeface="Times New Roman"/>
              </a:rPr>
              <a:t> $,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+,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or #.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So, the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output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aNNNbNNNNNNc</a:t>
            </a:r>
            <a:r>
              <a:rPr sz="2600" spc="-5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56032"/>
            <a:ext cx="780795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/>
                <a:cs typeface="Times New Roman"/>
              </a:rPr>
              <a:t>9.1. </a:t>
            </a:r>
            <a:r>
              <a:rPr spc="-5" dirty="0">
                <a:latin typeface="Times New Roman"/>
                <a:cs typeface="Times New Roman"/>
              </a:rPr>
              <a:t>Class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Abstraction</a:t>
            </a:r>
            <a:r>
              <a:rPr dirty="0">
                <a:latin typeface="Times New Roman"/>
                <a:cs typeface="Times New Roman"/>
              </a:rPr>
              <a:t> and </a:t>
            </a:r>
            <a:r>
              <a:rPr spc="-5" dirty="0">
                <a:latin typeface="Times New Roman"/>
                <a:cs typeface="Times New Roman"/>
              </a:rPr>
              <a:t>Encapsulation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5583" y="975867"/>
            <a:ext cx="11112500" cy="242771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Separate implementation from class usage.</a:t>
            </a:r>
          </a:p>
          <a:p>
            <a:pPr marL="12700" marR="5080">
              <a:lnSpc>
                <a:spcPts val="3000"/>
              </a:lnSpc>
              <a:spcBef>
                <a:spcPts val="5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4615" marR="528320" indent="-82550">
              <a:lnSpc>
                <a:spcPts val="4100"/>
              </a:lnSpc>
            </a:pP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class</a:t>
            </a:r>
            <a:r>
              <a:rPr sz="2800" spc="-5" dirty="0">
                <a:latin typeface="Times New Roman"/>
                <a:cs typeface="Times New Roman"/>
              </a:rPr>
              <a:t> does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5" dirty="0">
                <a:latin typeface="Times New Roman"/>
                <a:cs typeface="Times New Roman"/>
              </a:rPr>
              <a:t> need to</a:t>
            </a:r>
            <a:r>
              <a:rPr sz="2800" dirty="0">
                <a:latin typeface="Times New Roman"/>
                <a:cs typeface="Times New Roman"/>
              </a:rPr>
              <a:t> know how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class</a:t>
            </a:r>
            <a:r>
              <a:rPr sz="2800" spc="-5" dirty="0">
                <a:latin typeface="Times New Roman"/>
                <a:cs typeface="Times New Roman"/>
              </a:rPr>
              <a:t> is implemented. </a:t>
            </a:r>
            <a:endParaRPr lang="en-US" sz="2800" spc="-5" dirty="0">
              <a:latin typeface="Times New Roman"/>
              <a:cs typeface="Times New Roman"/>
            </a:endParaRPr>
          </a:p>
          <a:p>
            <a:pPr marL="94615" marR="528320" indent="-82550">
              <a:lnSpc>
                <a:spcPts val="4100"/>
              </a:lnSpc>
            </a:pPr>
            <a:endParaRPr lang="en-US" sz="2800" spc="-5" dirty="0">
              <a:latin typeface="Times New Roman"/>
              <a:cs typeface="Times New Roman"/>
            </a:endParaRPr>
          </a:p>
          <a:p>
            <a:pPr marL="94615" marR="528320" indent="-82550">
              <a:lnSpc>
                <a:spcPts val="4100"/>
              </a:lnSpc>
            </a:pP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detail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implementation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encapsulated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hidden</a:t>
            </a:r>
            <a:r>
              <a:rPr sz="2800" dirty="0">
                <a:latin typeface="Times New Roman"/>
                <a:cs typeface="Times New Roman"/>
              </a:rPr>
              <a:t> from</a:t>
            </a:r>
            <a:r>
              <a:rPr sz="2800" spc="-5" dirty="0">
                <a:latin typeface="Times New Roman"/>
                <a:cs typeface="Times New Roman"/>
              </a:rPr>
              <a:t> the </a:t>
            </a:r>
            <a:r>
              <a:rPr sz="2800" spc="-35" dirty="0">
                <a:latin typeface="Times New Roman"/>
                <a:cs typeface="Times New Roman"/>
              </a:rPr>
              <a:t>user.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41544" y="3789656"/>
            <a:ext cx="2525395" cy="1566545"/>
          </a:xfrm>
          <a:custGeom>
            <a:avLst/>
            <a:gdLst/>
            <a:ahLst/>
            <a:cxnLst/>
            <a:rect l="l" t="t" r="r" b="b"/>
            <a:pathLst>
              <a:path w="2525395" h="1566545">
                <a:moveTo>
                  <a:pt x="0" y="1566132"/>
                </a:moveTo>
                <a:lnTo>
                  <a:pt x="2524929" y="1566132"/>
                </a:lnTo>
                <a:lnTo>
                  <a:pt x="2524929" y="0"/>
                </a:lnTo>
                <a:lnTo>
                  <a:pt x="0" y="0"/>
                </a:lnTo>
                <a:lnTo>
                  <a:pt x="0" y="1566132"/>
                </a:lnTo>
                <a:close/>
              </a:path>
            </a:pathLst>
          </a:custGeom>
          <a:ln w="1914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79150" y="4022938"/>
            <a:ext cx="2103120" cy="958147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2700" marR="5080" indent="2540" algn="ctr">
              <a:lnSpc>
                <a:spcPct val="98900"/>
              </a:lnSpc>
              <a:spcBef>
                <a:spcPts val="165"/>
              </a:spcBef>
            </a:pPr>
            <a:r>
              <a:rPr lang="en-US" sz="2050" spc="15" dirty="0">
                <a:latin typeface="Times New Roman"/>
                <a:cs typeface="Times New Roman"/>
              </a:rPr>
              <a:t>Method Names + Docstring descriptions</a:t>
            </a:r>
            <a:endParaRPr sz="2050" dirty="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18610" y="3767048"/>
            <a:ext cx="2132965" cy="1617980"/>
            <a:chOff x="2718610" y="3767048"/>
            <a:chExt cx="2132965" cy="1617980"/>
          </a:xfrm>
        </p:grpSpPr>
        <p:sp>
          <p:nvSpPr>
            <p:cNvPr id="7" name="object 7"/>
            <p:cNvSpPr/>
            <p:nvPr/>
          </p:nvSpPr>
          <p:spPr>
            <a:xfrm>
              <a:off x="2728452" y="3776890"/>
              <a:ext cx="2113280" cy="1598295"/>
            </a:xfrm>
            <a:custGeom>
              <a:avLst/>
              <a:gdLst/>
              <a:ahLst/>
              <a:cxnLst/>
              <a:rect l="l" t="t" r="r" b="b"/>
              <a:pathLst>
                <a:path w="2113279" h="1598295">
                  <a:moveTo>
                    <a:pt x="2113046" y="0"/>
                  </a:moveTo>
                  <a:lnTo>
                    <a:pt x="0" y="0"/>
                  </a:lnTo>
                  <a:lnTo>
                    <a:pt x="0" y="1598046"/>
                  </a:lnTo>
                  <a:lnTo>
                    <a:pt x="2113046" y="1598046"/>
                  </a:lnTo>
                  <a:lnTo>
                    <a:pt x="2113046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8452" y="3776890"/>
              <a:ext cx="2113280" cy="1598295"/>
            </a:xfrm>
            <a:custGeom>
              <a:avLst/>
              <a:gdLst/>
              <a:ahLst/>
              <a:cxnLst/>
              <a:rect l="l" t="t" r="r" b="b"/>
              <a:pathLst>
                <a:path w="2113279" h="1598295">
                  <a:moveTo>
                    <a:pt x="0" y="1598046"/>
                  </a:moveTo>
                  <a:lnTo>
                    <a:pt x="2113046" y="1598046"/>
                  </a:lnTo>
                  <a:lnTo>
                    <a:pt x="2113046" y="0"/>
                  </a:lnTo>
                  <a:lnTo>
                    <a:pt x="0" y="0"/>
                  </a:lnTo>
                  <a:lnTo>
                    <a:pt x="0" y="1598046"/>
                  </a:lnTo>
                  <a:close/>
                </a:path>
              </a:pathLst>
            </a:custGeom>
            <a:ln w="1914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28452" y="3776890"/>
            <a:ext cx="2113280" cy="1598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8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2050" spc="15" dirty="0">
                <a:latin typeface="Times New Roman"/>
                <a:cs typeface="Times New Roman"/>
              </a:rPr>
              <a:t>Class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5700" y="3783348"/>
            <a:ext cx="1995170" cy="11160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700" marR="5080">
              <a:lnSpc>
                <a:spcPct val="99100"/>
              </a:lnSpc>
              <a:spcBef>
                <a:spcPts val="150"/>
              </a:spcBef>
            </a:pPr>
            <a:r>
              <a:rPr lang="en-US" sz="2400" spc="10" dirty="0">
                <a:latin typeface="Times New Roman"/>
                <a:cs typeface="Times New Roman"/>
              </a:rPr>
              <a:t>Classes can be considered </a:t>
            </a:r>
            <a:r>
              <a:rPr lang="en-US" sz="2400" b="1" spc="10" dirty="0">
                <a:latin typeface="Times New Roman"/>
                <a:cs typeface="Times New Roman"/>
              </a:rPr>
              <a:t>black boxes</a:t>
            </a:r>
            <a:endParaRPr sz="2400" b="1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300612" y="4022938"/>
            <a:ext cx="6212205" cy="655320"/>
            <a:chOff x="2300612" y="4022938"/>
            <a:chExt cx="6212205" cy="655320"/>
          </a:xfrm>
        </p:grpSpPr>
        <p:sp>
          <p:nvSpPr>
            <p:cNvPr id="12" name="object 12"/>
            <p:cNvSpPr/>
            <p:nvPr/>
          </p:nvSpPr>
          <p:spPr>
            <a:xfrm>
              <a:off x="2300612" y="4125284"/>
              <a:ext cx="313055" cy="0"/>
            </a:xfrm>
            <a:custGeom>
              <a:avLst/>
              <a:gdLst/>
              <a:ahLst/>
              <a:cxnLst/>
              <a:rect l="l" t="t" r="r" b="b"/>
              <a:pathLst>
                <a:path w="313055">
                  <a:moveTo>
                    <a:pt x="312856" y="0"/>
                  </a:moveTo>
                  <a:lnTo>
                    <a:pt x="0" y="0"/>
                  </a:lnTo>
                </a:path>
              </a:pathLst>
            </a:custGeom>
            <a:ln w="19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40064" y="4022938"/>
              <a:ext cx="207645" cy="208279"/>
            </a:xfrm>
            <a:custGeom>
              <a:avLst/>
              <a:gdLst/>
              <a:ahLst/>
              <a:cxnLst/>
              <a:rect l="l" t="t" r="r" b="b"/>
              <a:pathLst>
                <a:path w="207644" h="208279">
                  <a:moveTo>
                    <a:pt x="0" y="0"/>
                  </a:moveTo>
                  <a:lnTo>
                    <a:pt x="67021" y="102346"/>
                  </a:lnTo>
                  <a:lnTo>
                    <a:pt x="0" y="207751"/>
                  </a:lnTo>
                  <a:lnTo>
                    <a:pt x="207537" y="1023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462218" y="4572656"/>
              <a:ext cx="913130" cy="0"/>
            </a:xfrm>
            <a:custGeom>
              <a:avLst/>
              <a:gdLst/>
              <a:ahLst/>
              <a:cxnLst/>
              <a:rect l="l" t="t" r="r" b="b"/>
              <a:pathLst>
                <a:path w="913129">
                  <a:moveTo>
                    <a:pt x="0" y="0"/>
                  </a:moveTo>
                  <a:lnTo>
                    <a:pt x="912861" y="0"/>
                  </a:lnTo>
                </a:path>
              </a:pathLst>
            </a:custGeom>
            <a:ln w="191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31278" y="4470450"/>
              <a:ext cx="1181735" cy="208279"/>
            </a:xfrm>
            <a:custGeom>
              <a:avLst/>
              <a:gdLst/>
              <a:ahLst/>
              <a:cxnLst/>
              <a:rect l="l" t="t" r="r" b="b"/>
              <a:pathLst>
                <a:path w="1181734" h="208279">
                  <a:moveTo>
                    <a:pt x="207492" y="0"/>
                  </a:moveTo>
                  <a:lnTo>
                    <a:pt x="0" y="102209"/>
                  </a:lnTo>
                  <a:lnTo>
                    <a:pt x="207492" y="207746"/>
                  </a:lnTo>
                  <a:lnTo>
                    <a:pt x="140512" y="102209"/>
                  </a:lnTo>
                  <a:lnTo>
                    <a:pt x="207492" y="0"/>
                  </a:lnTo>
                  <a:close/>
                </a:path>
                <a:path w="1181734" h="208279">
                  <a:moveTo>
                    <a:pt x="1181125" y="102209"/>
                  </a:moveTo>
                  <a:lnTo>
                    <a:pt x="970394" y="0"/>
                  </a:lnTo>
                  <a:lnTo>
                    <a:pt x="1037412" y="102209"/>
                  </a:lnTo>
                  <a:lnTo>
                    <a:pt x="970394" y="207746"/>
                  </a:lnTo>
                  <a:lnTo>
                    <a:pt x="1181125" y="102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547510" y="3789656"/>
            <a:ext cx="2525395" cy="1542089"/>
          </a:xfrm>
          <a:prstGeom prst="rect">
            <a:avLst/>
          </a:prstGeom>
          <a:ln w="19146">
            <a:solidFill>
              <a:srgbClr val="0000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 marL="203835" marR="196850" indent="-3810" algn="ctr">
              <a:lnSpc>
                <a:spcPts val="2420"/>
              </a:lnSpc>
            </a:pPr>
            <a:r>
              <a:rPr lang="en-US" sz="2050" spc="10" dirty="0">
                <a:latin typeface="Times New Roman"/>
                <a:cs typeface="Times New Roman"/>
              </a:rPr>
              <a:t>Users pick the method to use based on its description, not its implementation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B0DDBD-196C-D3A0-97DE-485710C9AE5E}"/>
              </a:ext>
            </a:extLst>
          </p:cNvPr>
          <p:cNvSpPr txBox="1"/>
          <p:nvPr/>
        </p:nvSpPr>
        <p:spPr>
          <a:xfrm>
            <a:off x="8763000" y="5960524"/>
            <a:ext cx="3040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- </a:t>
            </a:r>
            <a:r>
              <a:rPr lang="en-US" b="1" dirty="0" err="1">
                <a:solidFill>
                  <a:srgbClr val="FF0000"/>
                </a:solidFill>
              </a:rPr>
              <a:t>BankAccount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50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13990" y="791971"/>
            <a:ext cx="10670540" cy="39992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Matching,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Replacing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Splitting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Patterns</a:t>
            </a:r>
            <a:endParaRPr sz="3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Times New Roman"/>
              <a:cs typeface="Times New Roman"/>
            </a:endParaRPr>
          </a:p>
          <a:p>
            <a:pPr marL="515620" marR="5080">
              <a:lnSpc>
                <a:spcPts val="2780"/>
              </a:lnSpc>
            </a:pPr>
            <a:r>
              <a:rPr sz="2600" spc="-5" dirty="0">
                <a:latin typeface="Times New Roman"/>
                <a:cs typeface="Times New Roman"/>
              </a:rPr>
              <a:t>The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following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statement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splits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string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into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an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array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 </a:t>
            </a:r>
            <a:r>
              <a:rPr sz="2600" spc="-5" dirty="0">
                <a:latin typeface="Times New Roman"/>
                <a:cs typeface="Times New Roman"/>
              </a:rPr>
              <a:t>strings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delimited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by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some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punctuation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marks.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850">
              <a:latin typeface="Times New Roman"/>
              <a:cs typeface="Times New Roman"/>
            </a:endParaRPr>
          </a:p>
          <a:p>
            <a:pPr marL="515620">
              <a:lnSpc>
                <a:spcPct val="100000"/>
              </a:lnSpc>
            </a:pPr>
            <a:r>
              <a:rPr sz="2600" spc="-5" dirty="0">
                <a:latin typeface="Times New Roman"/>
                <a:cs typeface="Times New Roman"/>
              </a:rPr>
              <a:t>String[]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tokens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"Java,C?C#,C++".split("[.,:;?]");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00">
              <a:latin typeface="Times New Roman"/>
              <a:cs typeface="Times New Roman"/>
            </a:endParaRPr>
          </a:p>
          <a:p>
            <a:pPr marL="680720" marR="5394960" indent="-165100">
              <a:lnSpc>
                <a:spcPct val="121500"/>
              </a:lnSpc>
            </a:pPr>
            <a:r>
              <a:rPr sz="2600" spc="-5" dirty="0">
                <a:latin typeface="Times New Roman"/>
                <a:cs typeface="Times New Roman"/>
              </a:rPr>
              <a:t>for (int </a:t>
            </a:r>
            <a:r>
              <a:rPr sz="2600" dirty="0">
                <a:latin typeface="Times New Roman"/>
                <a:cs typeface="Times New Roman"/>
              </a:rPr>
              <a:t>i = 0; i &lt; </a:t>
            </a:r>
            <a:r>
              <a:rPr sz="2600" spc="-5" dirty="0">
                <a:latin typeface="Times New Roman"/>
                <a:cs typeface="Times New Roman"/>
              </a:rPr>
              <a:t>tokens.length; i++) </a:t>
            </a:r>
            <a:r>
              <a:rPr sz="2600" spc="-63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System.out.println(tokens[i]);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51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721229" y="831814"/>
            <a:ext cx="11138535" cy="4211320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15"/>
              </a:spcBef>
            </a:pP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Convert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Character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Numbers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endParaRPr sz="3000">
              <a:latin typeface="Times New Roman"/>
              <a:cs typeface="Times New Roman"/>
            </a:endParaRPr>
          </a:p>
          <a:p>
            <a:pPr marL="205104" marR="498475">
              <a:lnSpc>
                <a:spcPts val="3000"/>
              </a:lnSpc>
              <a:spcBef>
                <a:spcPts val="2280"/>
              </a:spcBef>
            </a:pPr>
            <a:r>
              <a:rPr sz="2800" spc="-5" dirty="0">
                <a:latin typeface="Calibri"/>
                <a:cs typeface="Calibri"/>
              </a:rPr>
              <a:t>The String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class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provides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several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static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valueOf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methods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converting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character,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array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characters,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numeric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strings.</a:t>
            </a:r>
            <a:endParaRPr sz="2800">
              <a:latin typeface="Calibri"/>
              <a:cs typeface="Calibri"/>
            </a:endParaRPr>
          </a:p>
          <a:p>
            <a:pPr marL="205104" marR="5080">
              <a:lnSpc>
                <a:spcPts val="3100"/>
              </a:lnSpc>
              <a:spcBef>
                <a:spcPts val="925"/>
              </a:spcBef>
            </a:pPr>
            <a:r>
              <a:rPr sz="2800" spc="-5" dirty="0">
                <a:latin typeface="Calibri"/>
                <a:cs typeface="Calibri"/>
              </a:rPr>
              <a:t>These methods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</a:t>
            </a:r>
            <a:r>
              <a:rPr sz="2800" dirty="0">
                <a:latin typeface="Calibri"/>
                <a:cs typeface="Calibri"/>
              </a:rPr>
              <a:t> 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 </a:t>
            </a:r>
            <a:r>
              <a:rPr sz="2800" spc="-5" dirty="0">
                <a:latin typeface="Calibri"/>
                <a:cs typeface="Calibri"/>
              </a:rPr>
              <a:t>name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valueOf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different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argument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types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char,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char[],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double,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float.</a:t>
            </a:r>
            <a:endParaRPr sz="2800">
              <a:latin typeface="Calibri"/>
              <a:cs typeface="Calibri"/>
            </a:endParaRPr>
          </a:p>
          <a:p>
            <a:pPr marL="205104">
              <a:lnSpc>
                <a:spcPct val="100000"/>
              </a:lnSpc>
              <a:spcBef>
                <a:spcPts val="585"/>
              </a:spcBef>
            </a:pP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example,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convert</a:t>
            </a:r>
            <a:r>
              <a:rPr sz="2800" dirty="0">
                <a:latin typeface="Calibri"/>
                <a:cs typeface="Calibri"/>
              </a:rPr>
              <a:t> a </a:t>
            </a:r>
            <a:r>
              <a:rPr sz="2800" spc="-5" dirty="0">
                <a:latin typeface="Calibri"/>
                <a:cs typeface="Calibri"/>
              </a:rPr>
              <a:t>double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string,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endParaRPr sz="2800">
              <a:latin typeface="Calibri"/>
              <a:cs typeface="Calibri"/>
            </a:endParaRPr>
          </a:p>
          <a:p>
            <a:pPr marL="4420235">
              <a:lnSpc>
                <a:spcPct val="100000"/>
              </a:lnSpc>
              <a:spcBef>
                <a:spcPts val="625"/>
              </a:spcBef>
            </a:pPr>
            <a:r>
              <a:rPr sz="2800" b="1" spc="-10" dirty="0">
                <a:latin typeface="Courier New"/>
                <a:cs typeface="Courier New"/>
              </a:rPr>
              <a:t>String.valueOf(5.44).</a:t>
            </a:r>
            <a:endParaRPr sz="2800">
              <a:latin typeface="Courier New"/>
              <a:cs typeface="Courier New"/>
            </a:endParaRPr>
          </a:p>
          <a:p>
            <a:pPr marL="205104">
              <a:lnSpc>
                <a:spcPct val="100000"/>
              </a:lnSpc>
              <a:spcBef>
                <a:spcPts val="64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return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value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consists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characters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‘5’,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85" dirty="0">
                <a:solidFill>
                  <a:srgbClr val="FF0000"/>
                </a:solidFill>
                <a:latin typeface="Calibri"/>
                <a:cs typeface="Calibri"/>
              </a:rPr>
              <a:t>‘.’,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‘4’,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70" dirty="0">
                <a:solidFill>
                  <a:srgbClr val="FF0000"/>
                </a:solidFill>
                <a:latin typeface="Calibri"/>
                <a:cs typeface="Calibri"/>
              </a:rPr>
              <a:t>‘4’.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52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452394" y="974852"/>
            <a:ext cx="11233785" cy="3015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1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StringBuilde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</a:t>
            </a:r>
            <a:r>
              <a:rPr sz="3000" u="sng" spc="-11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3000" u="sng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nd</a:t>
            </a:r>
            <a:r>
              <a:rPr sz="3000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StringBuffer</a:t>
            </a:r>
            <a:endParaRPr sz="3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2400" spc="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 </a:t>
            </a:r>
            <a:r>
              <a:rPr sz="2400" b="1" spc="-5" dirty="0">
                <a:latin typeface="Courier New"/>
                <a:cs typeface="Courier New"/>
              </a:rPr>
              <a:t>StringBuilder/StringBuffe</a:t>
            </a:r>
            <a:r>
              <a:rPr sz="2400" b="1" dirty="0">
                <a:latin typeface="Courier New"/>
                <a:cs typeface="Courier New"/>
              </a:rPr>
              <a:t>r</a:t>
            </a:r>
            <a:r>
              <a:rPr sz="2400" b="1" spc="-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cl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s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l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rn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ti</a:t>
            </a:r>
            <a:r>
              <a:rPr sz="2400" spc="-25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 </a:t>
            </a:r>
            <a:r>
              <a:rPr sz="2400" spc="-30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</a:t>
            </a:r>
            <a:r>
              <a:rPr sz="2400" dirty="0">
                <a:latin typeface="Calibri"/>
                <a:cs typeface="Calibri"/>
              </a:rPr>
              <a:t>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latin typeface="Courier New"/>
                <a:cs typeface="Courier New"/>
              </a:rPr>
              <a:t>Strin</a:t>
            </a:r>
            <a:r>
              <a:rPr sz="2400" dirty="0">
                <a:latin typeface="Courier New"/>
                <a:cs typeface="Courier New"/>
              </a:rPr>
              <a:t>g</a:t>
            </a:r>
            <a:r>
              <a:rPr sz="2400" spc="-910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c</a:t>
            </a:r>
            <a:r>
              <a:rPr sz="2400" dirty="0">
                <a:latin typeface="Calibri"/>
                <a:cs typeface="Calibri"/>
              </a:rPr>
              <a:t>l</a:t>
            </a:r>
            <a:r>
              <a:rPr sz="2400" spc="-5" dirty="0">
                <a:latin typeface="Calibri"/>
                <a:cs typeface="Calibri"/>
              </a:rPr>
              <a:t>ass</a:t>
            </a:r>
            <a:r>
              <a:rPr sz="240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general,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StringBuilder/StringBuffer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be used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wherever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latin typeface="Courier New"/>
                <a:cs typeface="Courier New"/>
              </a:rPr>
              <a:t>StringBuilder/StringBuffer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more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flexible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than String.</a:t>
            </a:r>
            <a:endParaRPr sz="2400">
              <a:latin typeface="Calibri"/>
              <a:cs typeface="Calibri"/>
            </a:endParaRPr>
          </a:p>
          <a:p>
            <a:pPr marL="12700" marR="475615">
              <a:lnSpc>
                <a:spcPts val="2590"/>
              </a:lnSpc>
              <a:spcBef>
                <a:spcPts val="1050"/>
              </a:spcBef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add,</a:t>
            </a:r>
            <a:r>
              <a:rPr sz="2400" spc="-5" dirty="0">
                <a:latin typeface="Calibri"/>
                <a:cs typeface="Calibri"/>
              </a:rPr>
              <a:t> insert, or </a:t>
            </a:r>
            <a:r>
              <a:rPr sz="2400" dirty="0">
                <a:latin typeface="Calibri"/>
                <a:cs typeface="Calibri"/>
              </a:rPr>
              <a:t>append</a:t>
            </a:r>
            <a:r>
              <a:rPr sz="2400" spc="-5" dirty="0">
                <a:latin typeface="Calibri"/>
                <a:cs typeface="Calibri"/>
              </a:rPr>
              <a:t> new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contents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 </a:t>
            </a:r>
            <a:r>
              <a:rPr sz="2400" spc="-40" dirty="0">
                <a:latin typeface="Calibri"/>
                <a:cs typeface="Calibri"/>
              </a:rPr>
              <a:t>buffer,</a:t>
            </a:r>
            <a:r>
              <a:rPr sz="2400" spc="-5" dirty="0">
                <a:latin typeface="Calibri"/>
                <a:cs typeface="Calibri"/>
              </a:rPr>
              <a:t> whereas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String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fixed</a:t>
            </a:r>
            <a:r>
              <a:rPr sz="2400" spc="-5" dirty="0">
                <a:latin typeface="Calibri"/>
                <a:cs typeface="Calibri"/>
              </a:rPr>
              <a:t> once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53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3578193" y="1371091"/>
            <a:ext cx="50355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StringBuilde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r</a:t>
            </a:r>
            <a:r>
              <a:rPr sz="3000" u="sng" spc="-1130" dirty="0">
                <a:uFill>
                  <a:solidFill>
                    <a:srgbClr val="000000"/>
                  </a:solidFill>
                </a:uFill>
                <a:latin typeface="Courier New"/>
                <a:cs typeface="Courier New"/>
              </a:rPr>
              <a:t> </a:t>
            </a:r>
            <a:r>
              <a:rPr sz="3000" b="0" u="sng" spc="-1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</a:t>
            </a:r>
            <a:r>
              <a:rPr sz="30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30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n</a:t>
            </a:r>
            <a:r>
              <a:rPr sz="3000" b="0" u="sng" spc="-3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</a:t>
            </a:r>
            <a:r>
              <a:rPr sz="30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tru</a:t>
            </a:r>
            <a:r>
              <a:rPr sz="30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c</a:t>
            </a:r>
            <a:r>
              <a:rPr sz="3000" b="0" u="sng" spc="-3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t</a:t>
            </a:r>
            <a:r>
              <a:rPr sz="3000" b="0" u="sng" spc="-5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o</a:t>
            </a:r>
            <a:r>
              <a:rPr sz="3000" b="0" u="sng" spc="-60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r</a:t>
            </a:r>
            <a:r>
              <a:rPr sz="3000" b="0" u="sng" dirty="0">
                <a:uFill>
                  <a:solidFill>
                    <a:srgbClr val="000000"/>
                  </a:solidFill>
                </a:uFill>
                <a:latin typeface="Calibri Light"/>
                <a:cs typeface="Calibri Light"/>
              </a:rPr>
              <a:t>s</a:t>
            </a:r>
            <a:endParaRPr sz="30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0453" y="2291152"/>
            <a:ext cx="3846195" cy="554355"/>
          </a:xfrm>
          <a:prstGeom prst="rect">
            <a:avLst/>
          </a:prstGeom>
          <a:ln w="276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975">
              <a:lnSpc>
                <a:spcPts val="3155"/>
              </a:lnSpc>
            </a:pPr>
            <a:r>
              <a:rPr sz="2700" spc="5" dirty="0">
                <a:latin typeface="Times New Roman"/>
                <a:cs typeface="Times New Roman"/>
              </a:rPr>
              <a:t>java.lang.StringBuilder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453" y="2845017"/>
            <a:ext cx="3846195" cy="1744980"/>
          </a:xfrm>
          <a:prstGeom prst="rect">
            <a:avLst/>
          </a:prstGeom>
          <a:ln w="27644">
            <a:solidFill>
              <a:srgbClr val="000000"/>
            </a:solidFill>
          </a:ln>
        </p:spPr>
        <p:txBody>
          <a:bodyPr vert="horz" wrap="square" lIns="0" tIns="230504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814"/>
              </a:spcBef>
            </a:pPr>
            <a:r>
              <a:rPr sz="2400" spc="5" dirty="0">
                <a:latin typeface="Times New Roman"/>
                <a:cs typeface="Times New Roman"/>
              </a:rPr>
              <a:t>+StringBuilder()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830"/>
              </a:spcBef>
            </a:pPr>
            <a:r>
              <a:rPr sz="2400" spc="5" dirty="0">
                <a:latin typeface="Times New Roman"/>
                <a:cs typeface="Times New Roman"/>
              </a:rPr>
              <a:t>+StringBuilder(capacity: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int)</a:t>
            </a:r>
            <a:endParaRPr sz="2400">
              <a:latin typeface="Times New Roman"/>
              <a:cs typeface="Times New Roman"/>
            </a:endParaRPr>
          </a:p>
          <a:p>
            <a:pPr marL="13335">
              <a:lnSpc>
                <a:spcPct val="100000"/>
              </a:lnSpc>
              <a:spcBef>
                <a:spcPts val="790"/>
              </a:spcBef>
            </a:pPr>
            <a:r>
              <a:rPr sz="2400" spc="5" dirty="0">
                <a:latin typeface="Times New Roman"/>
                <a:cs typeface="Times New Roman"/>
              </a:rPr>
              <a:t>+StringBuilder(s: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String)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43533" rIns="0" bIns="0" rtlCol="0">
            <a:spAutoFit/>
          </a:bodyPr>
          <a:lstStyle/>
          <a:p>
            <a:pPr marL="4879340" marR="5080">
              <a:lnSpc>
                <a:spcPct val="128099"/>
              </a:lnSpc>
              <a:spcBef>
                <a:spcPts val="110"/>
              </a:spcBef>
            </a:pP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Constructs 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an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empty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string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builder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with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capacity </a:t>
            </a:r>
            <a:r>
              <a:rPr b="0" spc="20" dirty="0">
                <a:solidFill>
                  <a:srgbClr val="000000"/>
                </a:solidFill>
                <a:latin typeface="Times New Roman"/>
                <a:cs typeface="Times New Roman"/>
              </a:rPr>
              <a:t>16. 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Constructs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string builder with the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specified capacity. </a:t>
            </a:r>
            <a:r>
              <a:rPr b="0" spc="-5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Constructs</a:t>
            </a:r>
            <a:r>
              <a:rPr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b="0" spc="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string</a:t>
            </a:r>
            <a:r>
              <a:rPr b="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builder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specified</a:t>
            </a:r>
            <a:r>
              <a:rPr b="0" spc="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string.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54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2257430" y="785876"/>
            <a:ext cx="50247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Modifying</a:t>
            </a:r>
            <a:r>
              <a:rPr sz="3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Strings</a:t>
            </a:r>
            <a:r>
              <a:rPr sz="3000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3000" u="sng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Builder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2822" y="1420292"/>
            <a:ext cx="2773045" cy="284480"/>
          </a:xfrm>
          <a:prstGeom prst="rect">
            <a:avLst/>
          </a:prstGeom>
          <a:ln w="1419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58165">
              <a:lnSpc>
                <a:spcPts val="1625"/>
              </a:lnSpc>
            </a:pPr>
            <a:r>
              <a:rPr sz="1400" spc="-5" dirty="0">
                <a:latin typeface="Times New Roman"/>
                <a:cs typeface="Times New Roman"/>
              </a:rPr>
              <a:t>java.lang.StringBuilder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52822" y="1704643"/>
            <a:ext cx="2773045" cy="4741545"/>
          </a:xfrm>
          <a:prstGeom prst="rect">
            <a:avLst/>
          </a:prstGeom>
          <a:ln w="14191">
            <a:solidFill>
              <a:srgbClr val="000000"/>
            </a:solidFill>
          </a:ln>
        </p:spPr>
        <p:txBody>
          <a:bodyPr vert="horz" wrap="square" lIns="0" tIns="127000" rIns="0" bIns="0" rtlCol="0">
            <a:spAutoFit/>
          </a:bodyPr>
          <a:lstStyle/>
          <a:p>
            <a:pPr marL="8890">
              <a:lnSpc>
                <a:spcPct val="100000"/>
              </a:lnSpc>
              <a:spcBef>
                <a:spcPts val="1000"/>
              </a:spcBef>
            </a:pPr>
            <a:r>
              <a:rPr sz="1200" spc="10" dirty="0">
                <a:latin typeface="Times New Roman"/>
                <a:cs typeface="Times New Roman"/>
              </a:rPr>
              <a:t>+append(data: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char[]):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139065" indent="-118745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+append(data: char[], offset: </a:t>
            </a:r>
            <a:r>
              <a:rPr sz="1200" spc="5" dirty="0">
                <a:latin typeface="Times New Roman"/>
                <a:cs typeface="Times New Roman"/>
              </a:rPr>
              <a:t>int, </a:t>
            </a:r>
            <a:r>
              <a:rPr sz="1200" spc="15" dirty="0">
                <a:latin typeface="Times New Roman"/>
                <a:cs typeface="Times New Roman"/>
              </a:rPr>
              <a:t>len: int):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30"/>
              </a:spcBef>
            </a:pPr>
            <a:r>
              <a:rPr sz="1200" spc="10" dirty="0">
                <a:latin typeface="Times New Roman"/>
                <a:cs typeface="Times New Roman"/>
              </a:rPr>
              <a:t>+append(v: </a:t>
            </a:r>
            <a:r>
              <a:rPr sz="1200" i="1" spc="15" dirty="0">
                <a:latin typeface="Times New Roman"/>
                <a:cs typeface="Times New Roman"/>
              </a:rPr>
              <a:t>aPrimitiveType</a:t>
            </a:r>
            <a:r>
              <a:rPr sz="1200" spc="15" dirty="0">
                <a:latin typeface="Times New Roman"/>
                <a:cs typeface="Times New Roman"/>
              </a:rPr>
              <a:t>):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</a:pPr>
            <a:r>
              <a:rPr sz="1200" spc="10" dirty="0">
                <a:latin typeface="Times New Roman"/>
                <a:cs typeface="Times New Roman"/>
              </a:rPr>
              <a:t>+append(s: </a:t>
            </a:r>
            <a:r>
              <a:rPr sz="1200" spc="15" dirty="0">
                <a:latin typeface="Times New Roman"/>
                <a:cs typeface="Times New Roman"/>
              </a:rPr>
              <a:t>String):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351155" indent="-118745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+delete(startIndex: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endIndex: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int):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30"/>
              </a:spcBef>
            </a:pPr>
            <a:r>
              <a:rPr sz="1200" spc="10" dirty="0">
                <a:latin typeface="Times New Roman"/>
                <a:cs typeface="Times New Roman"/>
              </a:rPr>
              <a:t>+deleteCharAt(index: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int):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99060" marR="143510" indent="-90170">
              <a:lnSpc>
                <a:spcPct val="101099"/>
              </a:lnSpc>
              <a:spcBef>
                <a:spcPts val="445"/>
              </a:spcBef>
            </a:pPr>
            <a:r>
              <a:rPr sz="1200" spc="10" dirty="0">
                <a:latin typeface="Times New Roman"/>
                <a:cs typeface="Times New Roman"/>
              </a:rPr>
              <a:t>+insert(index: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char[],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offset: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int,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len: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int):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767080" indent="-118745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+insert(offset: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data:</a:t>
            </a:r>
            <a:r>
              <a:rPr sz="1200" spc="10" dirty="0">
                <a:latin typeface="Times New Roman"/>
                <a:cs typeface="Times New Roman"/>
              </a:rPr>
              <a:t> char[]):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127635" marR="346075" indent="-118745">
              <a:lnSpc>
                <a:spcPct val="101099"/>
              </a:lnSpc>
              <a:spcBef>
                <a:spcPts val="414"/>
              </a:spcBef>
            </a:pPr>
            <a:r>
              <a:rPr sz="1200" spc="10" dirty="0">
                <a:latin typeface="Times New Roman"/>
                <a:cs typeface="Times New Roman"/>
              </a:rPr>
              <a:t>+insert(offset: </a:t>
            </a:r>
            <a:r>
              <a:rPr sz="1200" spc="5" dirty="0">
                <a:latin typeface="Times New Roman"/>
                <a:cs typeface="Times New Roman"/>
              </a:rPr>
              <a:t>int, </a:t>
            </a:r>
            <a:r>
              <a:rPr sz="1200" dirty="0">
                <a:latin typeface="Times New Roman"/>
                <a:cs typeface="Times New Roman"/>
              </a:rPr>
              <a:t>b: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i="1" spc="15" dirty="0">
                <a:latin typeface="Times New Roman"/>
                <a:cs typeface="Times New Roman"/>
              </a:rPr>
              <a:t>aPrimitiveType</a:t>
            </a:r>
            <a:r>
              <a:rPr sz="1200" spc="15" dirty="0">
                <a:latin typeface="Times New Roman"/>
                <a:cs typeface="Times New Roman"/>
              </a:rPr>
              <a:t>):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59"/>
              </a:spcBef>
            </a:pPr>
            <a:r>
              <a:rPr sz="1200" spc="10" dirty="0">
                <a:latin typeface="Times New Roman"/>
                <a:cs typeface="Times New Roman"/>
              </a:rPr>
              <a:t>+insert(offset: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int, </a:t>
            </a:r>
            <a:r>
              <a:rPr sz="1200" spc="-10" dirty="0">
                <a:latin typeface="Times New Roman"/>
                <a:cs typeface="Times New Roman"/>
              </a:rPr>
              <a:t>s:</a:t>
            </a:r>
            <a:r>
              <a:rPr sz="1200" spc="15" dirty="0">
                <a:latin typeface="Times New Roman"/>
                <a:cs typeface="Times New Roman"/>
              </a:rPr>
              <a:t> String):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99060" marR="191135" indent="-90170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+replace(startIndex: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endIndex: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s: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String):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65"/>
              </a:spcBef>
            </a:pPr>
            <a:r>
              <a:rPr sz="1200" spc="10" dirty="0">
                <a:latin typeface="Times New Roman"/>
                <a:cs typeface="Times New Roman"/>
              </a:rPr>
              <a:t>+reverse():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StringBuilder</a:t>
            </a:r>
            <a:endParaRPr sz="1200">
              <a:latin typeface="Times New Roman"/>
              <a:cs typeface="Times New Roman"/>
            </a:endParaRPr>
          </a:p>
          <a:p>
            <a:pPr marL="8890">
              <a:lnSpc>
                <a:spcPct val="100000"/>
              </a:lnSpc>
              <a:spcBef>
                <a:spcPts val="425"/>
              </a:spcBef>
            </a:pPr>
            <a:r>
              <a:rPr sz="1200" spc="10" dirty="0">
                <a:latin typeface="Times New Roman"/>
                <a:cs typeface="Times New Roman"/>
              </a:rPr>
              <a:t>+setCharAt(index: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int,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ch: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char):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void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31413" y="1728172"/>
            <a:ext cx="3215640" cy="509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2200"/>
              </a:lnSpc>
              <a:spcBef>
                <a:spcPts val="90"/>
              </a:spcBef>
            </a:pPr>
            <a:r>
              <a:rPr sz="1200" spc="15" dirty="0">
                <a:latin typeface="Times New Roman"/>
                <a:cs typeface="Times New Roman"/>
              </a:rPr>
              <a:t>Appends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char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array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into </a:t>
            </a:r>
            <a:r>
              <a:rPr sz="1200" spc="15" dirty="0">
                <a:latin typeface="Times New Roman"/>
                <a:cs typeface="Times New Roman"/>
              </a:rPr>
              <a:t>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 </a:t>
            </a:r>
            <a:r>
              <a:rPr sz="1200" spc="15" dirty="0">
                <a:latin typeface="Times New Roman"/>
                <a:cs typeface="Times New Roman"/>
              </a:rPr>
              <a:t> Appends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subarray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 </a:t>
            </a:r>
            <a:r>
              <a:rPr sz="1200" spc="15" dirty="0">
                <a:latin typeface="Times New Roman"/>
                <a:cs typeface="Times New Roman"/>
              </a:rPr>
              <a:t>into </a:t>
            </a:r>
            <a:r>
              <a:rPr sz="1200" spc="5" dirty="0">
                <a:latin typeface="Times New Roman"/>
                <a:cs typeface="Times New Roman"/>
              </a:rPr>
              <a:t>this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15" dirty="0">
                <a:latin typeface="Times New Roman"/>
                <a:cs typeface="Times New Roman"/>
              </a:rPr>
              <a:t> builder.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1413" y="2450462"/>
            <a:ext cx="3108325" cy="87249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0810" marR="5080" indent="-118745">
              <a:lnSpc>
                <a:spcPts val="1420"/>
              </a:lnSpc>
              <a:spcBef>
                <a:spcPts val="195"/>
              </a:spcBef>
            </a:pPr>
            <a:r>
              <a:rPr sz="1200" spc="15" dirty="0">
                <a:latin typeface="Times New Roman"/>
                <a:cs typeface="Times New Roman"/>
              </a:rPr>
              <a:t>Appends </a:t>
            </a:r>
            <a:r>
              <a:rPr sz="1200" spc="10" dirty="0">
                <a:latin typeface="Times New Roman"/>
                <a:cs typeface="Times New Roman"/>
              </a:rPr>
              <a:t>a primitive </a:t>
            </a:r>
            <a:r>
              <a:rPr sz="1200" spc="15" dirty="0">
                <a:latin typeface="Times New Roman"/>
                <a:cs typeface="Times New Roman"/>
              </a:rPr>
              <a:t>type </a:t>
            </a:r>
            <a:r>
              <a:rPr sz="1200" spc="10" dirty="0">
                <a:latin typeface="Times New Roman"/>
                <a:cs typeface="Times New Roman"/>
              </a:rPr>
              <a:t>value </a:t>
            </a:r>
            <a:r>
              <a:rPr sz="1200" spc="15" dirty="0">
                <a:latin typeface="Times New Roman"/>
                <a:cs typeface="Times New Roman"/>
              </a:rPr>
              <a:t>as </a:t>
            </a:r>
            <a:r>
              <a:rPr sz="1200" spc="10" dirty="0">
                <a:latin typeface="Times New Roman"/>
                <a:cs typeface="Times New Roman"/>
              </a:rPr>
              <a:t>a string </a:t>
            </a:r>
            <a:r>
              <a:rPr sz="1200" spc="20" dirty="0">
                <a:latin typeface="Times New Roman"/>
                <a:cs typeface="Times New Roman"/>
              </a:rPr>
              <a:t>to </a:t>
            </a:r>
            <a:r>
              <a:rPr sz="1200" spc="15" dirty="0">
                <a:latin typeface="Times New Roman"/>
                <a:cs typeface="Times New Roman"/>
              </a:rPr>
              <a:t>this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15" dirty="0">
                <a:latin typeface="Times New Roman"/>
                <a:cs typeface="Times New Roman"/>
              </a:rPr>
              <a:t>Appends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this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200" spc="10" dirty="0">
                <a:latin typeface="Times New Roman"/>
                <a:cs typeface="Times New Roman"/>
              </a:rPr>
              <a:t>Deletes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characters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from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startIndex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endIndex.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31413" y="3505973"/>
            <a:ext cx="3474720" cy="92646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1200" spc="10" dirty="0">
                <a:latin typeface="Times New Roman"/>
                <a:cs typeface="Times New Roman"/>
              </a:rPr>
              <a:t>Deletes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character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at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specified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02235" marR="5080" indent="-90170">
              <a:lnSpc>
                <a:spcPct val="101099"/>
              </a:lnSpc>
              <a:spcBef>
                <a:spcPts val="409"/>
              </a:spcBef>
            </a:pPr>
            <a:r>
              <a:rPr sz="1200" spc="10" dirty="0">
                <a:latin typeface="Times New Roman"/>
                <a:cs typeface="Times New Roman"/>
              </a:rPr>
              <a:t>Inserts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subarray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of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the </a:t>
            </a:r>
            <a:r>
              <a:rPr sz="1200" spc="15" dirty="0">
                <a:latin typeface="Times New Roman"/>
                <a:cs typeface="Times New Roman"/>
              </a:rPr>
              <a:t>array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the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at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specified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index.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200" spc="10" dirty="0">
                <a:latin typeface="Times New Roman"/>
                <a:cs typeface="Times New Roman"/>
              </a:rPr>
              <a:t>Inserts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data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this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at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the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position</a:t>
            </a:r>
            <a:r>
              <a:rPr sz="1200" spc="10" dirty="0">
                <a:latin typeface="Times New Roman"/>
                <a:cs typeface="Times New Roman"/>
              </a:rPr>
              <a:t> offset.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31413" y="4659802"/>
            <a:ext cx="333692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10" dirty="0">
                <a:latin typeface="Times New Roman"/>
                <a:cs typeface="Times New Roman"/>
              </a:rPr>
              <a:t>Inserts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value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converted </a:t>
            </a:r>
            <a:r>
              <a:rPr sz="1200" spc="5" dirty="0">
                <a:latin typeface="Times New Roman"/>
                <a:cs typeface="Times New Roman"/>
              </a:rPr>
              <a:t>to</a:t>
            </a:r>
            <a:r>
              <a:rPr sz="1200" spc="10" dirty="0">
                <a:latin typeface="Times New Roman"/>
                <a:cs typeface="Times New Roman"/>
              </a:rPr>
              <a:t> 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into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this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31413" y="4994416"/>
            <a:ext cx="3434079" cy="1428750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spc="10" dirty="0">
                <a:latin typeface="Times New Roman"/>
                <a:cs typeface="Times New Roman"/>
              </a:rPr>
              <a:t>Inserts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string into</a:t>
            </a:r>
            <a:r>
              <a:rPr sz="1200" spc="15" dirty="0">
                <a:latin typeface="Times New Roman"/>
                <a:cs typeface="Times New Roman"/>
              </a:rPr>
              <a:t> this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at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position </a:t>
            </a:r>
            <a:r>
              <a:rPr sz="1200" spc="5" dirty="0">
                <a:latin typeface="Times New Roman"/>
                <a:cs typeface="Times New Roman"/>
              </a:rPr>
              <a:t>offset.</a:t>
            </a:r>
            <a:endParaRPr sz="1200">
              <a:latin typeface="Times New Roman"/>
              <a:cs typeface="Times New Roman"/>
            </a:endParaRPr>
          </a:p>
          <a:p>
            <a:pPr marL="102235" marR="5080" indent="-90170">
              <a:lnSpc>
                <a:spcPts val="1420"/>
              </a:lnSpc>
              <a:spcBef>
                <a:spcPts val="825"/>
              </a:spcBef>
            </a:pPr>
            <a:r>
              <a:rPr sz="1200" spc="10" dirty="0">
                <a:latin typeface="Times New Roman"/>
                <a:cs typeface="Times New Roman"/>
              </a:rPr>
              <a:t>Replaces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 </a:t>
            </a:r>
            <a:r>
              <a:rPr sz="1200" spc="15" dirty="0">
                <a:latin typeface="Times New Roman"/>
                <a:cs typeface="Times New Roman"/>
              </a:rPr>
              <a:t>characters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this </a:t>
            </a:r>
            <a:r>
              <a:rPr sz="1200" spc="10" dirty="0">
                <a:latin typeface="Times New Roman"/>
                <a:cs typeface="Times New Roman"/>
              </a:rPr>
              <a:t>builder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from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startIndex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to </a:t>
            </a:r>
            <a:r>
              <a:rPr sz="1200" spc="15" dirty="0">
                <a:latin typeface="Times New Roman"/>
                <a:cs typeface="Times New Roman"/>
              </a:rPr>
              <a:t>endIndex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5" dirty="0">
                <a:latin typeface="Times New Roman"/>
                <a:cs typeface="Times New Roman"/>
              </a:rPr>
              <a:t>with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25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specified </a:t>
            </a:r>
            <a:r>
              <a:rPr sz="1200" spc="5" dirty="0">
                <a:latin typeface="Times New Roman"/>
                <a:cs typeface="Times New Roman"/>
              </a:rPr>
              <a:t>string.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200" spc="10" dirty="0">
                <a:latin typeface="Times New Roman"/>
                <a:cs typeface="Times New Roman"/>
              </a:rPr>
              <a:t>Reverses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5" dirty="0">
                <a:latin typeface="Times New Roman"/>
                <a:cs typeface="Times New Roman"/>
              </a:rPr>
              <a:t>characters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in</a:t>
            </a:r>
            <a:r>
              <a:rPr sz="1200" spc="10" dirty="0">
                <a:latin typeface="Times New Roman"/>
                <a:cs typeface="Times New Roman"/>
              </a:rPr>
              <a:t> the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  <a:p>
            <a:pPr marL="130810" marR="316230" indent="-118745">
              <a:lnSpc>
                <a:spcPct val="101099"/>
              </a:lnSpc>
              <a:spcBef>
                <a:spcPts val="450"/>
              </a:spcBef>
            </a:pPr>
            <a:r>
              <a:rPr sz="1200" spc="15" dirty="0">
                <a:latin typeface="Times New Roman"/>
                <a:cs typeface="Times New Roman"/>
              </a:rPr>
              <a:t>Sets </a:t>
            </a:r>
            <a:r>
              <a:rPr sz="1200" spc="10" dirty="0">
                <a:latin typeface="Times New Roman"/>
                <a:cs typeface="Times New Roman"/>
              </a:rPr>
              <a:t>a new character </a:t>
            </a:r>
            <a:r>
              <a:rPr sz="1200" spc="15" dirty="0">
                <a:latin typeface="Times New Roman"/>
                <a:cs typeface="Times New Roman"/>
              </a:rPr>
              <a:t>at </a:t>
            </a:r>
            <a:r>
              <a:rPr sz="1200" spc="10" dirty="0">
                <a:latin typeface="Times New Roman"/>
                <a:cs typeface="Times New Roman"/>
              </a:rPr>
              <a:t>the specified index </a:t>
            </a:r>
            <a:r>
              <a:rPr sz="1200" spc="20" dirty="0">
                <a:latin typeface="Times New Roman"/>
                <a:cs typeface="Times New Roman"/>
              </a:rPr>
              <a:t>in </a:t>
            </a:r>
            <a:r>
              <a:rPr sz="1200" spc="15" dirty="0">
                <a:latin typeface="Times New Roman"/>
                <a:cs typeface="Times New Roman"/>
              </a:rPr>
              <a:t>this </a:t>
            </a:r>
            <a:r>
              <a:rPr sz="1200" spc="-2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builder.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8595" y="1081532"/>
            <a:ext cx="6050280" cy="258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95"/>
              </a:spcBef>
            </a:pPr>
            <a:r>
              <a:rPr sz="2400" b="1" spc="-5" dirty="0">
                <a:latin typeface="Courier New"/>
                <a:cs typeface="Courier New"/>
              </a:rPr>
              <a:t>StringBuilder</a:t>
            </a:r>
            <a:r>
              <a:rPr sz="2400" b="1" spc="-3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40" dirty="0"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0CD6"/>
                </a:solidFill>
                <a:latin typeface="Courier New"/>
                <a:cs typeface="Courier New"/>
              </a:rPr>
              <a:t>new </a:t>
            </a:r>
            <a:r>
              <a:rPr sz="2400" b="1" spc="-1425" dirty="0">
                <a:solidFill>
                  <a:srgbClr val="000CD6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StringBuilder();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"Welcome"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spc="-1430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' '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"to"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' '</a:t>
            </a:r>
            <a:r>
              <a:rPr sz="2400" b="1" spc="-5" dirty="0">
                <a:latin typeface="Courier New"/>
                <a:cs typeface="Courier New"/>
              </a:rPr>
              <a:t>); </a:t>
            </a:r>
            <a:r>
              <a:rPr sz="2400" b="1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stringBuilder.append(</a:t>
            </a:r>
            <a:r>
              <a:rPr sz="2400" b="1" spc="-5" dirty="0">
                <a:solidFill>
                  <a:srgbClr val="00997F"/>
                </a:solidFill>
                <a:latin typeface="Courier New"/>
                <a:cs typeface="Courier New"/>
              </a:rPr>
              <a:t>"Java"</a:t>
            </a:r>
            <a:r>
              <a:rPr sz="2400" b="1" spc="-5" dirty="0">
                <a:latin typeface="Courier New"/>
                <a:cs typeface="Courier New"/>
              </a:rPr>
              <a:t>);</a:t>
            </a:r>
            <a:endParaRPr sz="2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4283" rIns="0" bIns="0" rtlCol="0">
            <a:spAutoFit/>
          </a:bodyPr>
          <a:lstStyle/>
          <a:p>
            <a:pPr marL="616585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stringBuilder.delete(8, </a:t>
            </a:r>
            <a:r>
              <a:rPr spc="-45" dirty="0"/>
              <a:t>11)</a:t>
            </a:r>
            <a:r>
              <a:rPr spc="-10"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builder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Welcome</a:t>
            </a:r>
            <a:r>
              <a:rPr spc="-5" dirty="0"/>
              <a:t> Java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stringBuilder.deleteCharAt(8)</a:t>
            </a:r>
            <a:r>
              <a:rPr spc="-5"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builder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Welcome</a:t>
            </a:r>
            <a:r>
              <a:rPr dirty="0"/>
              <a:t> o</a:t>
            </a:r>
            <a:r>
              <a:rPr spc="-10" dirty="0"/>
              <a:t> </a:t>
            </a:r>
            <a:r>
              <a:rPr dirty="0"/>
              <a:t>Java. </a:t>
            </a:r>
            <a:r>
              <a:rPr spc="5" dirty="0"/>
              <a:t> </a:t>
            </a:r>
            <a:r>
              <a:rPr spc="-10" dirty="0"/>
              <a:t>stringBuilder.reverse()</a:t>
            </a:r>
            <a:r>
              <a:rPr spc="-5"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 builder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dirty="0"/>
              <a:t>avaJ</a:t>
            </a:r>
            <a:r>
              <a:rPr spc="-5" dirty="0"/>
              <a:t> ot emocleW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5" dirty="0"/>
              <a:t>stringBuilder.replace(11,</a:t>
            </a:r>
            <a:r>
              <a:rPr spc="-5" dirty="0"/>
              <a:t> </a:t>
            </a:r>
            <a:r>
              <a:rPr dirty="0"/>
              <a:t>15,</a:t>
            </a:r>
            <a:r>
              <a:rPr spc="-5" dirty="0"/>
              <a:t> "HTML")</a:t>
            </a:r>
            <a:r>
              <a:rPr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changes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builder</a:t>
            </a:r>
            <a:r>
              <a:rPr b="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Welcome</a:t>
            </a:r>
            <a:r>
              <a:rPr dirty="0"/>
              <a:t> to</a:t>
            </a:r>
            <a:r>
              <a:rPr spc="-5" dirty="0"/>
              <a:t> HTML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. </a:t>
            </a:r>
            <a:r>
              <a:rPr b="0" spc="-5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10" dirty="0"/>
              <a:t>stringBuilder.setCharAt(0, </a:t>
            </a:r>
            <a:r>
              <a:rPr spc="-5" dirty="0"/>
              <a:t>'w')</a:t>
            </a:r>
            <a:r>
              <a:rPr dirty="0"/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sets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builder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b="0" spc="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welcome</a:t>
            </a:r>
            <a:r>
              <a:rPr dirty="0"/>
              <a:t> to</a:t>
            </a:r>
            <a:r>
              <a:rPr spc="-10" dirty="0"/>
              <a:t> </a:t>
            </a:r>
            <a:r>
              <a:rPr dirty="0"/>
              <a:t>Java</a:t>
            </a:r>
            <a:r>
              <a:rPr b="0" dirty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57</a:t>
            </a:fld>
            <a:endParaRPr dirty="0"/>
          </a:p>
        </p:txBody>
      </p:sp>
      <p:sp>
        <p:nvSpPr>
          <p:cNvPr id="2" name="object 2"/>
          <p:cNvSpPr txBox="1"/>
          <p:nvPr/>
        </p:nvSpPr>
        <p:spPr>
          <a:xfrm>
            <a:off x="644418" y="1331467"/>
            <a:ext cx="100082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imes New Roman"/>
                <a:cs typeface="Times New Roman"/>
              </a:rPr>
              <a:t>The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toString</a:t>
            </a:r>
            <a:r>
              <a:rPr sz="3000" spc="-5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b="1" dirty="0">
                <a:latin typeface="Times New Roman"/>
                <a:cs typeface="Times New Roman"/>
              </a:rPr>
              <a:t>capacity</a:t>
            </a:r>
            <a:r>
              <a:rPr sz="3000" dirty="0">
                <a:latin typeface="Times New Roman"/>
                <a:cs typeface="Times New Roman"/>
              </a:rPr>
              <a:t>, </a:t>
            </a:r>
            <a:r>
              <a:rPr sz="3000" b="1" spc="-5" dirty="0">
                <a:latin typeface="Times New Roman"/>
                <a:cs typeface="Times New Roman"/>
              </a:rPr>
              <a:t>length</a:t>
            </a:r>
            <a:r>
              <a:rPr sz="3000" spc="-5" dirty="0">
                <a:latin typeface="Times New Roman"/>
                <a:cs typeface="Times New Roman"/>
              </a:rPr>
              <a:t>,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setLength</a:t>
            </a:r>
            <a:r>
              <a:rPr sz="3000" spc="-5" dirty="0">
                <a:latin typeface="Times New Roman"/>
                <a:cs typeface="Times New Roman"/>
              </a:rPr>
              <a:t>,</a:t>
            </a:r>
            <a:r>
              <a:rPr sz="3000" dirty="0">
                <a:latin typeface="Times New Roman"/>
                <a:cs typeface="Times New Roman"/>
              </a:rPr>
              <a:t> and </a:t>
            </a:r>
            <a:r>
              <a:rPr sz="3000" b="1" spc="-5" dirty="0">
                <a:latin typeface="Times New Roman"/>
                <a:cs typeface="Times New Roman"/>
              </a:rPr>
              <a:t>charAt</a:t>
            </a:r>
            <a:r>
              <a:rPr sz="3000" b="1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Methods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2769" y="1993014"/>
            <a:ext cx="4400550" cy="452120"/>
          </a:xfrm>
          <a:prstGeom prst="rect">
            <a:avLst/>
          </a:prstGeom>
          <a:ln w="2252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635" algn="ctr">
              <a:lnSpc>
                <a:spcPts val="2585"/>
              </a:lnSpc>
            </a:pPr>
            <a:r>
              <a:rPr sz="2250" spc="-15" dirty="0">
                <a:latin typeface="Times New Roman"/>
                <a:cs typeface="Times New Roman"/>
              </a:rPr>
              <a:t>java.lang.StringBuilder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769" y="2444512"/>
            <a:ext cx="4400550" cy="3575050"/>
          </a:xfrm>
          <a:prstGeom prst="rect">
            <a:avLst/>
          </a:prstGeom>
          <a:ln w="22524">
            <a:solidFill>
              <a:srgbClr val="000000"/>
            </a:solidFill>
          </a:ln>
        </p:spPr>
        <p:txBody>
          <a:bodyPr vert="horz" wrap="square" lIns="0" tIns="196215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545"/>
              </a:spcBef>
            </a:pPr>
            <a:r>
              <a:rPr sz="1950" dirty="0">
                <a:latin typeface="Times New Roman"/>
                <a:cs typeface="Times New Roman"/>
              </a:rPr>
              <a:t>+toString(): </a:t>
            </a:r>
            <a:r>
              <a:rPr sz="1950" spc="-5" dirty="0">
                <a:latin typeface="Times New Roman"/>
                <a:cs typeface="Times New Roman"/>
              </a:rPr>
              <a:t>String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25"/>
              </a:spcBef>
            </a:pPr>
            <a:r>
              <a:rPr sz="1950" spc="-5" dirty="0">
                <a:latin typeface="Times New Roman"/>
                <a:cs typeface="Times New Roman"/>
              </a:rPr>
              <a:t>+capacity():</a:t>
            </a:r>
            <a:r>
              <a:rPr sz="1950" spc="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80"/>
              </a:spcBef>
            </a:pPr>
            <a:r>
              <a:rPr sz="1950" dirty="0">
                <a:latin typeface="Times New Roman"/>
                <a:cs typeface="Times New Roman"/>
              </a:rPr>
              <a:t>+charAt(index: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int): </a:t>
            </a:r>
            <a:r>
              <a:rPr sz="1950" dirty="0">
                <a:latin typeface="Times New Roman"/>
                <a:cs typeface="Times New Roman"/>
              </a:rPr>
              <a:t>char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85"/>
              </a:spcBef>
            </a:pPr>
            <a:r>
              <a:rPr sz="1950" dirty="0">
                <a:latin typeface="Times New Roman"/>
                <a:cs typeface="Times New Roman"/>
              </a:rPr>
              <a:t>+length():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20"/>
              </a:spcBef>
            </a:pPr>
            <a:r>
              <a:rPr sz="1950" dirty="0">
                <a:latin typeface="Times New Roman"/>
                <a:cs typeface="Times New Roman"/>
              </a:rPr>
              <a:t>+setLength(newLength:</a:t>
            </a:r>
            <a:r>
              <a:rPr sz="1950" spc="-3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int):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void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685"/>
              </a:spcBef>
            </a:pPr>
            <a:r>
              <a:rPr sz="1950" dirty="0">
                <a:latin typeface="Times New Roman"/>
                <a:cs typeface="Times New Roman"/>
              </a:rPr>
              <a:t>+substring(startIndex: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int):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String</a:t>
            </a:r>
            <a:endParaRPr sz="1950">
              <a:latin typeface="Times New Roman"/>
              <a:cs typeface="Times New Roman"/>
            </a:endParaRPr>
          </a:p>
          <a:p>
            <a:pPr marL="202565" marR="246379" indent="-187960">
              <a:lnSpc>
                <a:spcPts val="2310"/>
              </a:lnSpc>
              <a:spcBef>
                <a:spcPts val="780"/>
              </a:spcBef>
            </a:pPr>
            <a:r>
              <a:rPr sz="1950" dirty="0">
                <a:latin typeface="Times New Roman"/>
                <a:cs typeface="Times New Roman"/>
              </a:rPr>
              <a:t>+substring(startIndex:</a:t>
            </a:r>
            <a:r>
              <a:rPr sz="1950" spc="-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int,</a:t>
            </a:r>
            <a:r>
              <a:rPr sz="1950" spc="8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endIndex:</a:t>
            </a:r>
            <a:r>
              <a:rPr sz="1950" spc="3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int): </a:t>
            </a:r>
            <a:r>
              <a:rPr sz="1950" spc="-470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String</a:t>
            </a:r>
            <a:endParaRPr sz="1950">
              <a:latin typeface="Times New Roman"/>
              <a:cs typeface="Times New Roman"/>
            </a:endParaRPr>
          </a:p>
          <a:p>
            <a:pPr marL="15240">
              <a:lnSpc>
                <a:spcPct val="100000"/>
              </a:lnSpc>
              <a:spcBef>
                <a:spcPts val="555"/>
              </a:spcBef>
            </a:pPr>
            <a:r>
              <a:rPr sz="1950" dirty="0">
                <a:latin typeface="Times New Roman"/>
                <a:cs typeface="Times New Roman"/>
              </a:rPr>
              <a:t>+trimToSize():</a:t>
            </a:r>
            <a:r>
              <a:rPr sz="1950" spc="10" dirty="0">
                <a:latin typeface="Times New Roman"/>
                <a:cs typeface="Times New Roman"/>
              </a:rPr>
              <a:t> void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82806" y="2549127"/>
            <a:ext cx="5092065" cy="2689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45770">
              <a:lnSpc>
                <a:spcPct val="126699"/>
              </a:lnSpc>
              <a:spcBef>
                <a:spcPts val="95"/>
              </a:spcBef>
            </a:pPr>
            <a:r>
              <a:rPr sz="1950" spc="5" dirty="0">
                <a:latin typeface="Times New Roman"/>
                <a:cs typeface="Times New Roman"/>
              </a:rPr>
              <a:t>Returns </a:t>
            </a:r>
            <a:r>
              <a:rPr sz="1950" dirty="0">
                <a:latin typeface="Times New Roman"/>
                <a:cs typeface="Times New Roman"/>
              </a:rPr>
              <a:t>a string object </a:t>
            </a:r>
            <a:r>
              <a:rPr sz="1950" spc="5" dirty="0">
                <a:latin typeface="Times New Roman"/>
                <a:cs typeface="Times New Roman"/>
              </a:rPr>
              <a:t>from </a:t>
            </a:r>
            <a:r>
              <a:rPr sz="1950" dirty="0">
                <a:latin typeface="Times New Roman"/>
                <a:cs typeface="Times New Roman"/>
              </a:rPr>
              <a:t>the string builder. </a:t>
            </a:r>
            <a:r>
              <a:rPr sz="1950" spc="-47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Returns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the</a:t>
            </a:r>
            <a:r>
              <a:rPr sz="1950" dirty="0">
                <a:latin typeface="Times New Roman"/>
                <a:cs typeface="Times New Roman"/>
              </a:rPr>
              <a:t> capacity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of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this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string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builder.</a:t>
            </a:r>
            <a:endParaRPr sz="1950">
              <a:latin typeface="Times New Roman"/>
              <a:cs typeface="Times New Roman"/>
            </a:endParaRPr>
          </a:p>
          <a:p>
            <a:pPr marL="12700" marR="251460">
              <a:lnSpc>
                <a:spcPct val="129099"/>
              </a:lnSpc>
            </a:pPr>
            <a:r>
              <a:rPr sz="1950" spc="5" dirty="0">
                <a:latin typeface="Times New Roman"/>
                <a:cs typeface="Times New Roman"/>
              </a:rPr>
              <a:t>Returns </a:t>
            </a:r>
            <a:r>
              <a:rPr sz="1950" spc="20" dirty="0">
                <a:latin typeface="Times New Roman"/>
                <a:cs typeface="Times New Roman"/>
              </a:rPr>
              <a:t>the </a:t>
            </a:r>
            <a:r>
              <a:rPr sz="1950" dirty="0">
                <a:latin typeface="Times New Roman"/>
                <a:cs typeface="Times New Roman"/>
              </a:rPr>
              <a:t>character </a:t>
            </a:r>
            <a:r>
              <a:rPr sz="1950" spc="35" dirty="0">
                <a:latin typeface="Times New Roman"/>
                <a:cs typeface="Times New Roman"/>
              </a:rPr>
              <a:t>at </a:t>
            </a:r>
            <a:r>
              <a:rPr sz="1950" spc="20" dirty="0">
                <a:latin typeface="Times New Roman"/>
                <a:cs typeface="Times New Roman"/>
              </a:rPr>
              <a:t>the </a:t>
            </a:r>
            <a:r>
              <a:rPr sz="1950" spc="-5" dirty="0">
                <a:latin typeface="Times New Roman"/>
                <a:cs typeface="Times New Roman"/>
              </a:rPr>
              <a:t>specified </a:t>
            </a:r>
            <a:r>
              <a:rPr sz="1950" dirty="0">
                <a:latin typeface="Times New Roman"/>
                <a:cs typeface="Times New Roman"/>
              </a:rPr>
              <a:t>index. </a:t>
            </a:r>
            <a:r>
              <a:rPr sz="1950" spc="5" dirty="0">
                <a:latin typeface="Times New Roman"/>
                <a:cs typeface="Times New Roman"/>
              </a:rPr>
              <a:t> Returns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the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number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of</a:t>
            </a:r>
            <a:r>
              <a:rPr sz="1950" spc="-2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characters</a:t>
            </a:r>
            <a:r>
              <a:rPr sz="1950" spc="-5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in</a:t>
            </a:r>
            <a:r>
              <a:rPr sz="1950" spc="-45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this</a:t>
            </a:r>
            <a:r>
              <a:rPr sz="1950" spc="-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builder. </a:t>
            </a:r>
            <a:r>
              <a:rPr sz="1950" spc="-47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Sets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-5" dirty="0">
                <a:latin typeface="Times New Roman"/>
                <a:cs typeface="Times New Roman"/>
              </a:rPr>
              <a:t>new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length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in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this</a:t>
            </a:r>
            <a:r>
              <a:rPr sz="1950" spc="-1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builder.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950" spc="5" dirty="0">
                <a:latin typeface="Times New Roman"/>
                <a:cs typeface="Times New Roman"/>
              </a:rPr>
              <a:t>Returns</a:t>
            </a:r>
            <a:r>
              <a:rPr sz="1950" spc="-7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substring</a:t>
            </a:r>
            <a:r>
              <a:rPr sz="1950" spc="9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starting</a:t>
            </a:r>
            <a:r>
              <a:rPr sz="1950" spc="-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at</a:t>
            </a:r>
            <a:r>
              <a:rPr sz="1950" spc="2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startIndex.</a:t>
            </a: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950" spc="5" dirty="0">
                <a:latin typeface="Times New Roman"/>
                <a:cs typeface="Times New Roman"/>
              </a:rPr>
              <a:t>Returns</a:t>
            </a:r>
            <a:r>
              <a:rPr sz="1950" spc="-8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a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substring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from</a:t>
            </a:r>
            <a:r>
              <a:rPr sz="1950" spc="4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startIndex</a:t>
            </a:r>
            <a:r>
              <a:rPr sz="1950" spc="5" dirty="0">
                <a:latin typeface="Times New Roman"/>
                <a:cs typeface="Times New Roman"/>
              </a:rPr>
              <a:t> </a:t>
            </a:r>
            <a:r>
              <a:rPr sz="1950" spc="-10" dirty="0">
                <a:latin typeface="Times New Roman"/>
                <a:cs typeface="Times New Roman"/>
              </a:rPr>
              <a:t>to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15" dirty="0">
                <a:latin typeface="Times New Roman"/>
                <a:cs typeface="Times New Roman"/>
              </a:rPr>
              <a:t>endIndex-1.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2806" y="5592733"/>
            <a:ext cx="5175250" cy="3238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spc="5" dirty="0">
                <a:latin typeface="Times New Roman"/>
                <a:cs typeface="Times New Roman"/>
              </a:rPr>
              <a:t>Reduces</a:t>
            </a:r>
            <a:r>
              <a:rPr sz="1950" spc="-70" dirty="0">
                <a:latin typeface="Times New Roman"/>
                <a:cs typeface="Times New Roman"/>
              </a:rPr>
              <a:t> </a:t>
            </a:r>
            <a:r>
              <a:rPr sz="1950" spc="20" dirty="0">
                <a:latin typeface="Times New Roman"/>
                <a:cs typeface="Times New Roman"/>
              </a:rPr>
              <a:t>the</a:t>
            </a:r>
            <a:r>
              <a:rPr sz="1950" dirty="0">
                <a:latin typeface="Times New Roman"/>
                <a:cs typeface="Times New Roman"/>
              </a:rPr>
              <a:t> </a:t>
            </a:r>
            <a:r>
              <a:rPr sz="1950" spc="5" dirty="0">
                <a:latin typeface="Times New Roman"/>
                <a:cs typeface="Times New Roman"/>
              </a:rPr>
              <a:t>storage</a:t>
            </a:r>
            <a:r>
              <a:rPr sz="1950" dirty="0">
                <a:latin typeface="Times New Roman"/>
                <a:cs typeface="Times New Roman"/>
              </a:rPr>
              <a:t> size</a:t>
            </a:r>
            <a:r>
              <a:rPr sz="1950" spc="-60" dirty="0">
                <a:latin typeface="Times New Roman"/>
                <a:cs typeface="Times New Roman"/>
              </a:rPr>
              <a:t> </a:t>
            </a:r>
            <a:r>
              <a:rPr sz="1950" spc="10" dirty="0">
                <a:latin typeface="Times New Roman"/>
                <a:cs typeface="Times New Roman"/>
              </a:rPr>
              <a:t>used </a:t>
            </a:r>
            <a:r>
              <a:rPr sz="1950" spc="-15" dirty="0">
                <a:latin typeface="Times New Roman"/>
                <a:cs typeface="Times New Roman"/>
              </a:rPr>
              <a:t>for</a:t>
            </a:r>
            <a:r>
              <a:rPr sz="1950" spc="4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the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string</a:t>
            </a:r>
            <a:r>
              <a:rPr sz="1950" spc="1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builder.</a:t>
            </a:r>
            <a:endParaRPr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971" y="185927"/>
            <a:ext cx="427228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/>
                <a:cs typeface="Times New Roman"/>
              </a:rPr>
              <a:t>9.7.</a:t>
            </a:r>
            <a:r>
              <a:rPr b="0" spc="-65" dirty="0">
                <a:latin typeface="Times New Roman"/>
                <a:cs typeface="Times New Roman"/>
              </a:rPr>
              <a:t> </a:t>
            </a:r>
            <a:r>
              <a:rPr b="0" spc="-5" dirty="0">
                <a:latin typeface="Times New Roman"/>
                <a:cs typeface="Times New Roman"/>
              </a:rPr>
              <a:t>T</a:t>
            </a:r>
            <a:r>
              <a:rPr b="0" dirty="0">
                <a:latin typeface="Times New Roman"/>
                <a:cs typeface="Times New Roman"/>
              </a:rPr>
              <a:t>he</a:t>
            </a:r>
            <a:r>
              <a:rPr b="0" spc="-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Courier New"/>
                <a:cs typeface="Courier New"/>
              </a:rPr>
              <a:t>Strin</a:t>
            </a:r>
            <a:r>
              <a:rPr dirty="0">
                <a:latin typeface="Courier New"/>
                <a:cs typeface="Courier New"/>
              </a:rPr>
              <a:t>g</a:t>
            </a:r>
            <a:r>
              <a:rPr spc="-1230" dirty="0">
                <a:latin typeface="Courier New"/>
                <a:cs typeface="Courier New"/>
              </a:rPr>
              <a:t> </a:t>
            </a:r>
            <a:r>
              <a:rPr b="0" dirty="0">
                <a:latin typeface="Times New Roman"/>
                <a:cs typeface="Times New Roman"/>
              </a:rPr>
              <a:t>Cl</a:t>
            </a:r>
            <a:r>
              <a:rPr b="0" spc="-5" dirty="0">
                <a:latin typeface="Times New Roman"/>
                <a:cs typeface="Times New Roman"/>
              </a:rPr>
              <a:t>as</a:t>
            </a:r>
            <a:r>
              <a:rPr b="0" dirty="0">
                <a:latin typeface="Times New Roman"/>
                <a:cs typeface="Times New Roman"/>
              </a:rPr>
              <a:t>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6939CEF-EC4D-36AF-189B-4DC0BBA81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4AB0697-EF7C-B668-6B2E-792FF33591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4041" y="268402"/>
            <a:ext cx="7807959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/>
                <a:cs typeface="Times New Roman"/>
              </a:rPr>
              <a:t>Class</a:t>
            </a:r>
            <a:r>
              <a:rPr spc="-1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Inheritance and Polymorphism</a:t>
            </a:r>
            <a:endParaRPr spc="-5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1C1E307-A460-B37C-9437-2CB0C2BD28A0}"/>
              </a:ext>
            </a:extLst>
          </p:cNvPr>
          <p:cNvSpPr txBox="1"/>
          <p:nvPr/>
        </p:nvSpPr>
        <p:spPr>
          <a:xfrm>
            <a:off x="381000" y="2146306"/>
            <a:ext cx="11112500" cy="2427716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 marR="5080">
              <a:lnSpc>
                <a:spcPts val="3000"/>
              </a:lnSpc>
              <a:spcBef>
                <a:spcPts val="500"/>
              </a:spcBef>
            </a:pPr>
            <a:r>
              <a:rPr lang="en-US" sz="2800" spc="-5" dirty="0">
                <a:latin typeface="Times New Roman"/>
                <a:cs typeface="Times New Roman"/>
              </a:rPr>
              <a:t>Create class hierarchy and categorization structures</a:t>
            </a:r>
          </a:p>
          <a:p>
            <a:pPr marL="12700" marR="5080">
              <a:lnSpc>
                <a:spcPts val="3000"/>
              </a:lnSpc>
              <a:spcBef>
                <a:spcPts val="5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94615" marR="528320" indent="-82550">
              <a:lnSpc>
                <a:spcPts val="4100"/>
              </a:lnSpc>
            </a:pPr>
            <a:r>
              <a:rPr lang="en-US" sz="2800" dirty="0">
                <a:latin typeface="Times New Roman"/>
                <a:cs typeface="Times New Roman"/>
              </a:rPr>
              <a:t>Classes that fall under a larger category can share common traits rather than need to reimplement them every time. Similarly, functions can list a superclass as a parameter and automatically handle subclasses. 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D19C004-E3C1-B71C-03A8-CE6B8EC5B860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5" dirty="0"/>
              <a:t>CS501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L09 </a:t>
            </a:r>
            <a:r>
              <a:rPr dirty="0"/>
              <a:t>-</a:t>
            </a:r>
            <a:r>
              <a:rPr spc="-15" dirty="0"/>
              <a:t> </a:t>
            </a:r>
            <a:r>
              <a:rPr spc="-5" dirty="0"/>
              <a:t>Objec-Oriented</a:t>
            </a:r>
            <a:r>
              <a:rPr spc="-15" dirty="0"/>
              <a:t> </a:t>
            </a:r>
            <a:r>
              <a:rPr spc="-5" dirty="0"/>
              <a:t>Thinking</a:t>
            </a: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C09025C-42B5-484C-8F52-490F4DBC0D2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30"/>
              </a:lnSpc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247428-37C7-0E22-F75D-AB09735A80F9}"/>
              </a:ext>
            </a:extLst>
          </p:cNvPr>
          <p:cNvSpPr txBox="1"/>
          <p:nvPr/>
        </p:nvSpPr>
        <p:spPr>
          <a:xfrm>
            <a:off x="8382000" y="5882133"/>
            <a:ext cx="354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Switch to Code – Vehicle/Car/Truck</a:t>
            </a:r>
          </a:p>
        </p:txBody>
      </p:sp>
    </p:spTree>
    <p:extLst>
      <p:ext uri="{BB962C8B-B14F-4D97-AF65-F5344CB8AC3E}">
        <p14:creationId xmlns:p14="http://schemas.microsoft.com/office/powerpoint/2010/main" val="619290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2317B-A6B8-C44D-693F-F1B6BD440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830997"/>
          </a:xfrm>
        </p:spPr>
        <p:txBody>
          <a:bodyPr/>
          <a:lstStyle/>
          <a:p>
            <a:pPr algn="ctr"/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Class Relationships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4A52D-E29A-8102-681D-508071C7AFF2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92443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how classes interact in Java</a:t>
            </a:r>
          </a:p>
        </p:txBody>
      </p:sp>
    </p:spTree>
    <p:extLst>
      <p:ext uri="{BB962C8B-B14F-4D97-AF65-F5344CB8AC3E}">
        <p14:creationId xmlns:p14="http://schemas.microsoft.com/office/powerpoint/2010/main" val="70743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D7CD-7B50-9937-13CC-F8062F3A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Relationships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953AA-8770-513F-743A-101260A1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8305800" cy="56015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references another (HAS 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association, one class has another, but the contained object can otherwise exist on its own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association, one class owns another, and the contained object cannot exist independently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derives from another (IS 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depends on another temporarily (USES 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Realization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class is realized from the blueprint of another</a:t>
            </a:r>
          </a:p>
        </p:txBody>
      </p:sp>
    </p:spTree>
    <p:extLst>
      <p:ext uri="{BB962C8B-B14F-4D97-AF65-F5344CB8AC3E}">
        <p14:creationId xmlns:p14="http://schemas.microsoft.com/office/powerpoint/2010/main" val="175972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7A4F2-DCA7-C494-98D6-33BFB315D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48C0-0E75-847D-6C0B-6EBB0FA1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9183"/>
            <a:ext cx="9782175" cy="558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 (HAS 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BB654-1B3F-81CB-D3A6-45AA3C0C3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137410"/>
            <a:ext cx="9296400" cy="221599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general relationship where one class references another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One-to-one: Person – Passport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One-to-many: Department – Employees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Many-to-many: Students – Courses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949F4E-19E4-3B7F-F695-7A2BC05B09AF}"/>
              </a:ext>
            </a:extLst>
          </p:cNvPr>
          <p:cNvSpPr txBox="1"/>
          <p:nvPr/>
        </p:nvSpPr>
        <p:spPr>
          <a:xfrm>
            <a:off x="876048" y="3420979"/>
            <a:ext cx="1162075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Employee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String name;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class Department {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Employee[] employees; </a:t>
            </a:r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// Department has Employees</a:t>
            </a:r>
          </a:p>
          <a:p>
            <a:r>
              <a:rPr lang="en-US" sz="2400" dirty="0">
                <a:latin typeface="FiraCode Nerd Font" panose="02000009000000000000" pitchFamily="50" charset="0"/>
                <a:ea typeface="FiraCode Nerd Font" panose="02000009000000000000" pitchFamily="50" charset="0"/>
                <a:cs typeface="FiraCode Nerd Font" panose="02000009000000000000" pitchFamily="50" charset="0"/>
              </a:rPr>
              <a:t>}s</a:t>
            </a:r>
          </a:p>
        </p:txBody>
      </p:sp>
    </p:spTree>
    <p:extLst>
      <p:ext uri="{BB962C8B-B14F-4D97-AF65-F5344CB8AC3E}">
        <p14:creationId xmlns:p14="http://schemas.microsoft.com/office/powerpoint/2010/main" val="347357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</TotalTime>
  <Words>5113</Words>
  <Application>Microsoft Office PowerPoint</Application>
  <PresentationFormat>Widescreen</PresentationFormat>
  <Paragraphs>774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BitstreamVeraSansMono Nerd Font Mono</vt:lpstr>
      <vt:lpstr>Calibri</vt:lpstr>
      <vt:lpstr>Calibri Light</vt:lpstr>
      <vt:lpstr>Courier New</vt:lpstr>
      <vt:lpstr>FiraCode Nerd Font</vt:lpstr>
      <vt:lpstr>Times New Roman</vt:lpstr>
      <vt:lpstr>Wingdings</vt:lpstr>
      <vt:lpstr>Office Theme</vt:lpstr>
      <vt:lpstr>CS 501 – Introduction to JAVA Programing Lecture 9 – Objects and Classes  Lecture 10 – Thinking in Objects</vt:lpstr>
      <vt:lpstr>What is object-oriented thinking?</vt:lpstr>
      <vt:lpstr>Key Principles</vt:lpstr>
      <vt:lpstr>Objects in Java</vt:lpstr>
      <vt:lpstr>9.1. Class Abstraction and Encapsulation</vt:lpstr>
      <vt:lpstr>Class Inheritance and Polymorphism</vt:lpstr>
      <vt:lpstr>Java Class Relationships</vt:lpstr>
      <vt:lpstr>Key Relationships</vt:lpstr>
      <vt:lpstr>Association (HAS A)</vt:lpstr>
      <vt:lpstr>Aggregation (Weak Association)</vt:lpstr>
      <vt:lpstr>Composition (Strong Association)</vt:lpstr>
      <vt:lpstr>Inheritance (IS A)</vt:lpstr>
      <vt:lpstr>Dependency (USES A)</vt:lpstr>
      <vt:lpstr>Realization (Interface Implementation)</vt:lpstr>
      <vt:lpstr>9.3. Class Relationships – UML Diagrams</vt:lpstr>
      <vt:lpstr>9.3. Class Relationships – UML Notations</vt:lpstr>
      <vt:lpstr>9.3. Class Relationships – UML Notations Examples</vt:lpstr>
      <vt:lpstr>9.4. Case Study: Designing a Class for Stacks</vt:lpstr>
      <vt:lpstr>9.4. Case Study: Designing a Class for Stacks</vt:lpstr>
      <vt:lpstr>9.4. Case Study: Designing a Class for Stacks</vt:lpstr>
      <vt:lpstr>9.5. Processing Primitive Data Type Values as Objects</vt:lpstr>
      <vt:lpstr>9.5. Processing Primitive Data Type Values as Objects The Integer and Double Classes</vt:lpstr>
      <vt:lpstr>9.5. Processing Primitive Data Type Values as Objects</vt:lpstr>
      <vt:lpstr>9.5. Processing Primitive Data Type Values as Objects</vt:lpstr>
      <vt:lpstr>9.5. Processing Primitive Data Type Values as Objects</vt:lpstr>
      <vt:lpstr>9.5. Processing Primitive Data Type Values as Objects</vt:lpstr>
      <vt:lpstr>9.5. Processing Primitive Data Type Values as Objects</vt:lpstr>
      <vt:lpstr>9.6. Automatic Conversion Between Primitive Types and  Wrapper Class Types</vt:lpstr>
      <vt:lpstr>9.7. BigInteger and BigDecimal</vt:lpstr>
      <vt:lpstr>9.7. BigInteger and BigDecimal</vt:lpstr>
      <vt:lpstr>The String Class</vt:lpstr>
      <vt:lpstr>9.7. The String Class</vt:lpstr>
      <vt:lpstr>9.7. The String Class</vt:lpstr>
      <vt:lpstr>9.7. The String Class</vt:lpstr>
      <vt:lpstr>9.7. Interned Strings</vt:lpstr>
      <vt:lpstr>9.7. The String Class</vt:lpstr>
      <vt:lpstr>9.7. The String Class</vt:lpstr>
      <vt:lpstr>9.7. The String Class</vt:lpstr>
      <vt:lpstr>Splitting a String</vt:lpstr>
      <vt:lpstr>Matching, Replacing and Splitting by Patterns</vt:lpstr>
      <vt:lpstr>Regular Expressions</vt:lpstr>
      <vt:lpstr>Literals and Metas</vt:lpstr>
      <vt:lpstr>Character Classes</vt:lpstr>
      <vt:lpstr>Predefined Character Classes</vt:lpstr>
      <vt:lpstr>Grouping, Alternation, Anchors</vt:lpstr>
      <vt:lpstr>Lookaheads &amp; Lookbehinds (quite advanced)</vt:lpstr>
      <vt:lpstr>Escape Sequences</vt:lpstr>
      <vt:lpstr>Flags (Modifiers)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  <vt:lpstr>9.7. The String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Aughdon Breslin</cp:lastModifiedBy>
  <cp:revision>5</cp:revision>
  <dcterms:created xsi:type="dcterms:W3CDTF">2025-02-09T22:40:52Z</dcterms:created>
  <dcterms:modified xsi:type="dcterms:W3CDTF">2025-02-20T03:46:17Z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2022-09-30T00:00:00Z</vt:filetime>
  </property>
  <property fmtid="{D5CDD505-2E9C-101B-9397-08002B2CF9AE}" pid="3" name="LastSaved">
    <vt:filetime>2025-02-09T00:00:00Z</vt:filetime>
  </property>
  <property fmtid="{D5CDD505-2E9C-101B-9397-08002B2CF9AE}" pid="4" name="MSIP_Label_a73fd474-4f3c-44ed-88fb-5cc4bd2471bf_Enabled">
    <vt:lpwstr>true</vt:lpwstr>
  </property>
  <property fmtid="{D5CDD505-2E9C-101B-9397-08002B2CF9AE}" pid="5" name="MSIP_Label_a73fd474-4f3c-44ed-88fb-5cc4bd2471bf_SetDate">
    <vt:lpwstr>2025-02-12T03:15:03Z</vt:lpwstr>
  </property>
  <property fmtid="{D5CDD505-2E9C-101B-9397-08002B2CF9AE}" pid="6" name="MSIP_Label_a73fd474-4f3c-44ed-88fb-5cc4bd2471bf_Method">
    <vt:lpwstr>Standard</vt:lpwstr>
  </property>
  <property fmtid="{D5CDD505-2E9C-101B-9397-08002B2CF9AE}" pid="7" name="MSIP_Label_a73fd474-4f3c-44ed-88fb-5cc4bd2471bf_Name">
    <vt:lpwstr>defa4170-0d19-0005-0004-bc88714345d2</vt:lpwstr>
  </property>
  <property fmtid="{D5CDD505-2E9C-101B-9397-08002B2CF9AE}" pid="8" name="MSIP_Label_a73fd474-4f3c-44ed-88fb-5cc4bd2471bf_SiteId">
    <vt:lpwstr>8d1a69ec-03b5-4345-ae21-dad112f5fb4f</vt:lpwstr>
  </property>
  <property fmtid="{D5CDD505-2E9C-101B-9397-08002B2CF9AE}" pid="9" name="MSIP_Label_a73fd474-4f3c-44ed-88fb-5cc4bd2471bf_ActionId">
    <vt:lpwstr>0ada783b-6987-4958-a546-fd7f3d655f35</vt:lpwstr>
  </property>
  <property fmtid="{D5CDD505-2E9C-101B-9397-08002B2CF9AE}" pid="10" name="MSIP_Label_a73fd474-4f3c-44ed-88fb-5cc4bd2471bf_ContentBits">
    <vt:lpwstr>0</vt:lpwstr>
  </property>
  <property fmtid="{D5CDD505-2E9C-101B-9397-08002B2CF9AE}" pid="11" name="MSIP_Label_a73fd474-4f3c-44ed-88fb-5cc4bd2471bf_Tag">
    <vt:lpwstr>10, 3, 0, 1</vt:lpwstr>
  </property>
</Properties>
</file>