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148844"/>
            <a:ext cx="120345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3180" y="1954275"/>
            <a:ext cx="892563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545" y="1453105"/>
            <a:ext cx="6823075" cy="279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44340" y="6428920"/>
            <a:ext cx="370332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2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6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949" y="3090164"/>
            <a:ext cx="784479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81000">
              <a:lnSpc>
                <a:spcPts val="3454"/>
              </a:lnSpc>
              <a:spcBef>
                <a:spcPts val="100"/>
              </a:spcBef>
              <a:buAutoNum type="arabicPeriod" startAt="3"/>
              <a:tabLst>
                <a:tab pos="393700" algn="l"/>
              </a:tabLst>
            </a:pPr>
            <a:r>
              <a:rPr dirty="0" sz="3000">
                <a:latin typeface="Times New Roman"/>
                <a:cs typeface="Times New Roman"/>
              </a:rPr>
              <a:t>Mathematical </a:t>
            </a:r>
            <a:r>
              <a:rPr dirty="0" sz="3000" spc="-5">
                <a:latin typeface="Times New Roman"/>
                <a:cs typeface="Times New Roman"/>
              </a:rPr>
              <a:t>Functions,</a:t>
            </a:r>
            <a:r>
              <a:rPr dirty="0" sz="3000">
                <a:latin typeface="Times New Roman"/>
                <a:cs typeface="Times New Roman"/>
              </a:rPr>
              <a:t> Characters, and </a:t>
            </a:r>
            <a:r>
              <a:rPr dirty="0" sz="3000" spc="-5"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ts val="3454"/>
              </a:lnSpc>
              <a:buAutoNum type="arabicPeriod" startAt="3"/>
              <a:tabLst>
                <a:tab pos="393700" algn="l"/>
              </a:tabLst>
            </a:pPr>
            <a:r>
              <a:rPr dirty="0" sz="3000">
                <a:solidFill>
                  <a:srgbClr val="A5A5A5"/>
                </a:solidFill>
                <a:latin typeface="Times New Roman"/>
                <a:cs typeface="Times New Roman"/>
              </a:rPr>
              <a:t>Loops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</a:t>
            </a:r>
            <a:r>
              <a:rPr dirty="0"/>
              <a:t>S 501 – </a:t>
            </a:r>
            <a:r>
              <a:rPr dirty="0" spc="5"/>
              <a:t>I</a:t>
            </a:r>
            <a:r>
              <a:rPr dirty="0"/>
              <a:t>nt</a:t>
            </a:r>
            <a:r>
              <a:rPr dirty="0" spc="5"/>
              <a:t>r</a:t>
            </a:r>
            <a:r>
              <a:rPr dirty="0"/>
              <a:t>odu</a:t>
            </a:r>
            <a:r>
              <a:rPr dirty="0" spc="-5"/>
              <a:t>c</a:t>
            </a:r>
            <a:r>
              <a:rPr dirty="0"/>
              <a:t>tion to </a:t>
            </a:r>
            <a:r>
              <a:rPr dirty="0" spc="5"/>
              <a:t>J</a:t>
            </a:r>
            <a:r>
              <a:rPr dirty="0" spc="-520"/>
              <a:t>AV</a:t>
            </a:r>
            <a:r>
              <a:rPr dirty="0"/>
              <a:t>A</a:t>
            </a:r>
            <a:r>
              <a:rPr dirty="0" spc="-225"/>
              <a:t> </a:t>
            </a:r>
            <a:r>
              <a:rPr dirty="0"/>
              <a:t>P</a:t>
            </a:r>
            <a:r>
              <a:rPr dirty="0" spc="5"/>
              <a:t>r</a:t>
            </a:r>
            <a:r>
              <a:rPr dirty="0"/>
              <a:t>og</a:t>
            </a:r>
            <a:r>
              <a:rPr dirty="0" spc="5"/>
              <a:t>r</a:t>
            </a:r>
            <a:r>
              <a:rPr dirty="0" spc="-5"/>
              <a:t>a</a:t>
            </a:r>
            <a:r>
              <a:rPr dirty="0"/>
              <a:t>ming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94" y="109219"/>
            <a:ext cx="782065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3.3.6.</a:t>
            </a:r>
            <a:r>
              <a:rPr dirty="0" sz="3000" spc="-5"/>
              <a:t> Case</a:t>
            </a:r>
            <a:r>
              <a:rPr dirty="0" sz="3000" spc="5"/>
              <a:t> </a:t>
            </a:r>
            <a:r>
              <a:rPr dirty="0" sz="3000" spc="-5"/>
              <a:t>Study:</a:t>
            </a:r>
            <a:r>
              <a:rPr dirty="0" sz="3000"/>
              <a:t> </a:t>
            </a:r>
            <a:r>
              <a:rPr dirty="0" sz="3000" spc="-5"/>
              <a:t>Computing</a:t>
            </a:r>
            <a:r>
              <a:rPr dirty="0" sz="3000" spc="-170"/>
              <a:t> </a:t>
            </a:r>
            <a:r>
              <a:rPr dirty="0" sz="3000"/>
              <a:t>Angles</a:t>
            </a:r>
            <a:r>
              <a:rPr dirty="0" sz="3000" spc="-5"/>
              <a:t> </a:t>
            </a:r>
            <a:r>
              <a:rPr dirty="0" sz="3000"/>
              <a:t>of a</a:t>
            </a:r>
            <a:r>
              <a:rPr dirty="0" sz="3000" spc="-50"/>
              <a:t> </a:t>
            </a:r>
            <a:r>
              <a:rPr dirty="0" sz="3000" spc="-15"/>
              <a:t>Triangle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4234709" y="1409755"/>
            <a:ext cx="3870325" cy="1848485"/>
            <a:chOff x="4234709" y="1409755"/>
            <a:chExt cx="3870325" cy="1848485"/>
          </a:xfrm>
        </p:grpSpPr>
        <p:sp>
          <p:nvSpPr>
            <p:cNvPr id="4" name="object 4"/>
            <p:cNvSpPr/>
            <p:nvPr/>
          </p:nvSpPr>
          <p:spPr>
            <a:xfrm>
              <a:off x="4247092" y="1422139"/>
              <a:ext cx="1624330" cy="1823720"/>
            </a:xfrm>
            <a:custGeom>
              <a:avLst/>
              <a:gdLst/>
              <a:ahLst/>
              <a:cxnLst/>
              <a:rect l="l" t="t" r="r" b="b"/>
              <a:pathLst>
                <a:path w="1624329" h="1823720">
                  <a:moveTo>
                    <a:pt x="0" y="1823496"/>
                  </a:moveTo>
                  <a:lnTo>
                    <a:pt x="1624012" y="0"/>
                  </a:lnTo>
                </a:path>
              </a:pathLst>
            </a:custGeom>
            <a:ln w="246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279900" y="2504430"/>
              <a:ext cx="3812540" cy="711835"/>
            </a:xfrm>
            <a:custGeom>
              <a:avLst/>
              <a:gdLst/>
              <a:ahLst/>
              <a:cxnLst/>
              <a:rect l="l" t="t" r="r" b="b"/>
              <a:pathLst>
                <a:path w="3812540" h="711835">
                  <a:moveTo>
                    <a:pt x="0" y="711688"/>
                  </a:moveTo>
                  <a:lnTo>
                    <a:pt x="3812328" y="0"/>
                  </a:lnTo>
                </a:path>
              </a:pathLst>
            </a:custGeom>
            <a:ln w="24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54700" y="1422138"/>
              <a:ext cx="2204720" cy="1056640"/>
            </a:xfrm>
            <a:custGeom>
              <a:avLst/>
              <a:gdLst/>
              <a:ahLst/>
              <a:cxnLst/>
              <a:rect l="l" t="t" r="r" b="b"/>
              <a:pathLst>
                <a:path w="2204720" h="1056639">
                  <a:moveTo>
                    <a:pt x="0" y="0"/>
                  </a:moveTo>
                  <a:lnTo>
                    <a:pt x="2204720" y="1056053"/>
                  </a:lnTo>
                </a:path>
              </a:pathLst>
            </a:custGeom>
            <a:ln w="24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88429" y="2652015"/>
              <a:ext cx="262890" cy="393700"/>
            </a:xfrm>
            <a:custGeom>
              <a:avLst/>
              <a:gdLst/>
              <a:ahLst/>
              <a:cxnLst/>
              <a:rect l="l" t="t" r="r" b="b"/>
              <a:pathLst>
                <a:path w="262889" h="393700">
                  <a:moveTo>
                    <a:pt x="262466" y="0"/>
                  </a:moveTo>
                  <a:lnTo>
                    <a:pt x="0" y="0"/>
                  </a:lnTo>
                  <a:lnTo>
                    <a:pt x="0" y="393560"/>
                  </a:lnTo>
                  <a:lnTo>
                    <a:pt x="262466" y="393560"/>
                  </a:lnTo>
                  <a:lnTo>
                    <a:pt x="262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808537" y="2606517"/>
            <a:ext cx="21526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2679" y="1668114"/>
            <a:ext cx="262890" cy="426720"/>
          </a:xfrm>
          <a:custGeom>
            <a:avLst/>
            <a:gdLst/>
            <a:ahLst/>
            <a:cxnLst/>
            <a:rect l="l" t="t" r="r" b="b"/>
            <a:pathLst>
              <a:path w="262889" h="426719">
                <a:moveTo>
                  <a:pt x="262466" y="0"/>
                </a:moveTo>
                <a:lnTo>
                  <a:pt x="0" y="0"/>
                </a:lnTo>
                <a:lnTo>
                  <a:pt x="0" y="426357"/>
                </a:lnTo>
                <a:lnTo>
                  <a:pt x="262466" y="426357"/>
                </a:lnTo>
                <a:lnTo>
                  <a:pt x="262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92787" y="1655413"/>
            <a:ext cx="20066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83437" y="2225657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4">
                <a:moveTo>
                  <a:pt x="328083" y="0"/>
                </a:moveTo>
                <a:lnTo>
                  <a:pt x="0" y="0"/>
                </a:lnTo>
                <a:lnTo>
                  <a:pt x="0" y="327967"/>
                </a:lnTo>
                <a:lnTo>
                  <a:pt x="328083" y="327967"/>
                </a:lnTo>
                <a:lnTo>
                  <a:pt x="3280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170736" y="2180160"/>
            <a:ext cx="20066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53779" y="1504130"/>
            <a:ext cx="361315" cy="426720"/>
          </a:xfrm>
          <a:custGeom>
            <a:avLst/>
            <a:gdLst/>
            <a:ahLst/>
            <a:cxnLst/>
            <a:rect l="l" t="t" r="r" b="b"/>
            <a:pathLst>
              <a:path w="361315" h="426719">
                <a:moveTo>
                  <a:pt x="360891" y="0"/>
                </a:moveTo>
                <a:lnTo>
                  <a:pt x="0" y="0"/>
                </a:lnTo>
                <a:lnTo>
                  <a:pt x="0" y="426357"/>
                </a:lnTo>
                <a:lnTo>
                  <a:pt x="360891" y="426357"/>
                </a:lnTo>
                <a:lnTo>
                  <a:pt x="360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73886" y="1491429"/>
            <a:ext cx="14224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5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57191" y="1832101"/>
            <a:ext cx="1739264" cy="1574800"/>
          </a:xfrm>
          <a:custGeom>
            <a:avLst/>
            <a:gdLst/>
            <a:ahLst/>
            <a:cxnLst/>
            <a:rect l="l" t="t" r="r" b="b"/>
            <a:pathLst>
              <a:path w="1739264" h="1574800">
                <a:moveTo>
                  <a:pt x="360895" y="0"/>
                </a:moveTo>
                <a:lnTo>
                  <a:pt x="0" y="0"/>
                </a:lnTo>
                <a:lnTo>
                  <a:pt x="0" y="426364"/>
                </a:lnTo>
                <a:lnTo>
                  <a:pt x="360895" y="426364"/>
                </a:lnTo>
                <a:lnTo>
                  <a:pt x="360895" y="0"/>
                </a:lnTo>
                <a:close/>
              </a:path>
              <a:path w="1739264" h="1574800">
                <a:moveTo>
                  <a:pt x="1738845" y="1180680"/>
                </a:moveTo>
                <a:lnTo>
                  <a:pt x="1377950" y="1180680"/>
                </a:lnTo>
                <a:lnTo>
                  <a:pt x="1377950" y="1574241"/>
                </a:lnTo>
                <a:lnTo>
                  <a:pt x="1738845" y="1574241"/>
                </a:lnTo>
                <a:lnTo>
                  <a:pt x="1738845" y="1180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77304" y="1819396"/>
            <a:ext cx="14224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5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07539" y="3000078"/>
            <a:ext cx="8319134" cy="1308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33350">
              <a:lnSpc>
                <a:spcPts val="2265"/>
              </a:lnSpc>
              <a:spcBef>
                <a:spcPts val="114"/>
              </a:spcBef>
            </a:pPr>
            <a:r>
              <a:rPr dirty="0" sz="2050" spc="5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  <a:p>
            <a:pPr algn="ctr" marR="3336290">
              <a:lnSpc>
                <a:spcPts val="2265"/>
              </a:lnSpc>
            </a:pPr>
            <a:r>
              <a:rPr dirty="0" sz="2050" spc="5">
                <a:latin typeface="Times New Roman"/>
                <a:cs typeface="Times New Roman"/>
              </a:rPr>
              <a:t>x1,</a:t>
            </a:r>
            <a:r>
              <a:rPr dirty="0" sz="2050" spc="-40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y1</a:t>
            </a:r>
            <a:endParaRPr sz="2050">
              <a:latin typeface="Times New Roman"/>
              <a:cs typeface="Times New Roman"/>
            </a:endParaRPr>
          </a:p>
          <a:p>
            <a:pPr algn="ctr" marL="12700" marR="5080" indent="-39370">
              <a:lnSpc>
                <a:spcPts val="2300"/>
              </a:lnSpc>
              <a:spcBef>
                <a:spcPts val="975"/>
              </a:spcBef>
            </a:pPr>
            <a:r>
              <a:rPr dirty="0" sz="2200" spc="-20">
                <a:latin typeface="Times New Roman"/>
                <a:cs typeface="Times New Roman"/>
              </a:rPr>
              <a:t>Write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program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>
                <a:latin typeface="Times New Roman"/>
                <a:cs typeface="Times New Roman"/>
              </a:rPr>
              <a:t> prompts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user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 </a:t>
            </a:r>
            <a:r>
              <a:rPr dirty="0" sz="2200" spc="-5">
                <a:latin typeface="Times New Roman"/>
                <a:cs typeface="Times New Roman"/>
              </a:rPr>
              <a:t>enter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x-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y-coordinates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three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corner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points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triangle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displays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15">
                <a:latin typeface="Times New Roman"/>
                <a:cs typeface="Times New Roman"/>
              </a:rPr>
              <a:t>triangle’s</a:t>
            </a:r>
            <a:r>
              <a:rPr dirty="0" sz="2200" spc="-5">
                <a:latin typeface="Times New Roman"/>
                <a:cs typeface="Times New Roman"/>
              </a:rPr>
              <a:t> angles.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1895" y="933885"/>
            <a:ext cx="68199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5">
                <a:latin typeface="Times New Roman"/>
                <a:cs typeface="Times New Roman"/>
              </a:rPr>
              <a:t>x2,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y2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41179" y="2652015"/>
            <a:ext cx="885825" cy="393700"/>
          </a:xfrm>
          <a:custGeom>
            <a:avLst/>
            <a:gdLst/>
            <a:ahLst/>
            <a:cxnLst/>
            <a:rect l="l" t="t" r="r" b="b"/>
            <a:pathLst>
              <a:path w="885825" h="393700">
                <a:moveTo>
                  <a:pt x="885825" y="0"/>
                </a:moveTo>
                <a:lnTo>
                  <a:pt x="0" y="0"/>
                </a:lnTo>
                <a:lnTo>
                  <a:pt x="0" y="393560"/>
                </a:lnTo>
                <a:lnTo>
                  <a:pt x="885825" y="393560"/>
                </a:lnTo>
                <a:lnTo>
                  <a:pt x="885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61286" y="2639314"/>
            <a:ext cx="68199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5">
                <a:latin typeface="Times New Roman"/>
                <a:cs typeface="Times New Roman"/>
              </a:rPr>
              <a:t>x3,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y3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30065" y="1508229"/>
            <a:ext cx="3010535" cy="1631950"/>
            <a:chOff x="4530065" y="1508229"/>
            <a:chExt cx="3010535" cy="1631950"/>
          </a:xfrm>
        </p:grpSpPr>
        <p:sp>
          <p:nvSpPr>
            <p:cNvPr id="22" name="object 22"/>
            <p:cNvSpPr/>
            <p:nvPr/>
          </p:nvSpPr>
          <p:spPr>
            <a:xfrm>
              <a:off x="4542367" y="2897990"/>
              <a:ext cx="159385" cy="229870"/>
            </a:xfrm>
            <a:custGeom>
              <a:avLst/>
              <a:gdLst/>
              <a:ahLst/>
              <a:cxnLst/>
              <a:rect l="l" t="t" r="r" b="b"/>
              <a:pathLst>
                <a:path w="159385" h="229869">
                  <a:moveTo>
                    <a:pt x="0" y="0"/>
                  </a:moveTo>
                  <a:lnTo>
                    <a:pt x="40791" y="20113"/>
                  </a:lnTo>
                  <a:lnTo>
                    <a:pt x="79216" y="41610"/>
                  </a:lnTo>
                  <a:lnTo>
                    <a:pt x="112384" y="65260"/>
                  </a:lnTo>
                  <a:lnTo>
                    <a:pt x="152102" y="122116"/>
                  </a:lnTo>
                  <a:lnTo>
                    <a:pt x="158893" y="191911"/>
                  </a:lnTo>
                  <a:lnTo>
                    <a:pt x="157031" y="229576"/>
                  </a:lnTo>
                </a:path>
              </a:pathLst>
            </a:custGeom>
            <a:ln w="246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90659" y="1520529"/>
              <a:ext cx="393700" cy="121920"/>
            </a:xfrm>
            <a:custGeom>
              <a:avLst/>
              <a:gdLst/>
              <a:ahLst/>
              <a:cxnLst/>
              <a:rect l="l" t="t" r="r" b="b"/>
              <a:pathLst>
                <a:path w="393700" h="121919">
                  <a:moveTo>
                    <a:pt x="0" y="92993"/>
                  </a:moveTo>
                  <a:lnTo>
                    <a:pt x="53270" y="106433"/>
                  </a:lnTo>
                  <a:lnTo>
                    <a:pt x="106075" y="117071"/>
                  </a:lnTo>
                  <a:lnTo>
                    <a:pt x="157950" y="121482"/>
                  </a:lnTo>
                  <a:lnTo>
                    <a:pt x="208429" y="116241"/>
                  </a:lnTo>
                  <a:lnTo>
                    <a:pt x="261570" y="93875"/>
                  </a:lnTo>
                  <a:lnTo>
                    <a:pt x="315952" y="58120"/>
                  </a:lnTo>
                  <a:lnTo>
                    <a:pt x="362890" y="22366"/>
                  </a:lnTo>
                  <a:lnTo>
                    <a:pt x="393700" y="0"/>
                  </a:lnTo>
                </a:path>
              </a:pathLst>
            </a:custGeom>
            <a:ln w="24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469006" y="2274853"/>
              <a:ext cx="59055" cy="361315"/>
            </a:xfrm>
            <a:custGeom>
              <a:avLst/>
              <a:gdLst/>
              <a:ahLst/>
              <a:cxnLst/>
              <a:rect l="l" t="t" r="r" b="b"/>
              <a:pathLst>
                <a:path w="59054" h="361314">
                  <a:moveTo>
                    <a:pt x="58919" y="0"/>
                  </a:moveTo>
                  <a:lnTo>
                    <a:pt x="39548" y="36665"/>
                  </a:lnTo>
                  <a:lnTo>
                    <a:pt x="22272" y="74689"/>
                  </a:lnTo>
                  <a:lnTo>
                    <a:pt x="8660" y="114827"/>
                  </a:lnTo>
                  <a:lnTo>
                    <a:pt x="283" y="157834"/>
                  </a:lnTo>
                  <a:lnTo>
                    <a:pt x="0" y="209472"/>
                  </a:lnTo>
                  <a:lnTo>
                    <a:pt x="6391" y="267754"/>
                  </a:lnTo>
                  <a:lnTo>
                    <a:pt x="14615" y="321808"/>
                  </a:lnTo>
                  <a:lnTo>
                    <a:pt x="19828" y="360763"/>
                  </a:lnTo>
                </a:path>
              </a:pathLst>
            </a:custGeom>
            <a:ln w="24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6" name="object 2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2870479" y="4832032"/>
            <a:ext cx="3017520" cy="348615"/>
          </a:xfrm>
          <a:custGeom>
            <a:avLst/>
            <a:gdLst/>
            <a:ahLst/>
            <a:cxnLst/>
            <a:rect l="l" t="t" r="r" b="b"/>
            <a:pathLst>
              <a:path w="3017520" h="348614">
                <a:moveTo>
                  <a:pt x="313524" y="80632"/>
                </a:moveTo>
                <a:lnTo>
                  <a:pt x="309841" y="70129"/>
                </a:lnTo>
                <a:lnTo>
                  <a:pt x="291084" y="76911"/>
                </a:lnTo>
                <a:lnTo>
                  <a:pt x="274624" y="86728"/>
                </a:lnTo>
                <a:lnTo>
                  <a:pt x="248653" y="115493"/>
                </a:lnTo>
                <a:lnTo>
                  <a:pt x="232638" y="153949"/>
                </a:lnTo>
                <a:lnTo>
                  <a:pt x="227304" y="199593"/>
                </a:lnTo>
                <a:lnTo>
                  <a:pt x="228638" y="223380"/>
                </a:lnTo>
                <a:lnTo>
                  <a:pt x="239280" y="265430"/>
                </a:lnTo>
                <a:lnTo>
                  <a:pt x="260400" y="299554"/>
                </a:lnTo>
                <a:lnTo>
                  <a:pt x="309841" y="328930"/>
                </a:lnTo>
                <a:lnTo>
                  <a:pt x="313118" y="318427"/>
                </a:lnTo>
                <a:lnTo>
                  <a:pt x="298373" y="311899"/>
                </a:lnTo>
                <a:lnTo>
                  <a:pt x="285648" y="302806"/>
                </a:lnTo>
                <a:lnTo>
                  <a:pt x="259537" y="260413"/>
                </a:lnTo>
                <a:lnTo>
                  <a:pt x="251866" y="221056"/>
                </a:lnTo>
                <a:lnTo>
                  <a:pt x="250913" y="198234"/>
                </a:lnTo>
                <a:lnTo>
                  <a:pt x="251866" y="176149"/>
                </a:lnTo>
                <a:lnTo>
                  <a:pt x="259537" y="137858"/>
                </a:lnTo>
                <a:lnTo>
                  <a:pt x="285750" y="96139"/>
                </a:lnTo>
                <a:lnTo>
                  <a:pt x="298602" y="87134"/>
                </a:lnTo>
                <a:lnTo>
                  <a:pt x="313524" y="80632"/>
                </a:lnTo>
                <a:close/>
              </a:path>
              <a:path w="3017520" h="348614">
                <a:moveTo>
                  <a:pt x="1293456" y="199593"/>
                </a:moveTo>
                <a:lnTo>
                  <a:pt x="1288110" y="153949"/>
                </a:lnTo>
                <a:lnTo>
                  <a:pt x="1272108" y="115493"/>
                </a:lnTo>
                <a:lnTo>
                  <a:pt x="1246136" y="86728"/>
                </a:lnTo>
                <a:lnTo>
                  <a:pt x="1210919" y="70129"/>
                </a:lnTo>
                <a:lnTo>
                  <a:pt x="1207236" y="80632"/>
                </a:lnTo>
                <a:lnTo>
                  <a:pt x="1222209" y="87134"/>
                </a:lnTo>
                <a:lnTo>
                  <a:pt x="1235100" y="96139"/>
                </a:lnTo>
                <a:lnTo>
                  <a:pt x="1261262" y="137858"/>
                </a:lnTo>
                <a:lnTo>
                  <a:pt x="1268895" y="176149"/>
                </a:lnTo>
                <a:lnTo>
                  <a:pt x="1269847" y="198234"/>
                </a:lnTo>
                <a:lnTo>
                  <a:pt x="1268895" y="221056"/>
                </a:lnTo>
                <a:lnTo>
                  <a:pt x="1261224" y="260413"/>
                </a:lnTo>
                <a:lnTo>
                  <a:pt x="1235113" y="302806"/>
                </a:lnTo>
                <a:lnTo>
                  <a:pt x="1207643" y="318427"/>
                </a:lnTo>
                <a:lnTo>
                  <a:pt x="1210919" y="328930"/>
                </a:lnTo>
                <a:lnTo>
                  <a:pt x="1246212" y="312369"/>
                </a:lnTo>
                <a:lnTo>
                  <a:pt x="1272171" y="283705"/>
                </a:lnTo>
                <a:lnTo>
                  <a:pt x="1288135" y="245313"/>
                </a:lnTo>
                <a:lnTo>
                  <a:pt x="1292123" y="223380"/>
                </a:lnTo>
                <a:lnTo>
                  <a:pt x="1293456" y="199593"/>
                </a:lnTo>
                <a:close/>
              </a:path>
              <a:path w="3017520" h="348614">
                <a:moveTo>
                  <a:pt x="1890039" y="80632"/>
                </a:moveTo>
                <a:lnTo>
                  <a:pt x="1886356" y="70129"/>
                </a:lnTo>
                <a:lnTo>
                  <a:pt x="1867598" y="76911"/>
                </a:lnTo>
                <a:lnTo>
                  <a:pt x="1851139" y="86728"/>
                </a:lnTo>
                <a:lnTo>
                  <a:pt x="1825167" y="115493"/>
                </a:lnTo>
                <a:lnTo>
                  <a:pt x="1809153" y="153949"/>
                </a:lnTo>
                <a:lnTo>
                  <a:pt x="1803819" y="199593"/>
                </a:lnTo>
                <a:lnTo>
                  <a:pt x="1805152" y="223380"/>
                </a:lnTo>
                <a:lnTo>
                  <a:pt x="1815795" y="265430"/>
                </a:lnTo>
                <a:lnTo>
                  <a:pt x="1836915" y="299554"/>
                </a:lnTo>
                <a:lnTo>
                  <a:pt x="1886356" y="328930"/>
                </a:lnTo>
                <a:lnTo>
                  <a:pt x="1889633" y="318427"/>
                </a:lnTo>
                <a:lnTo>
                  <a:pt x="1874888" y="311899"/>
                </a:lnTo>
                <a:lnTo>
                  <a:pt x="1862162" y="302806"/>
                </a:lnTo>
                <a:lnTo>
                  <a:pt x="1836051" y="260413"/>
                </a:lnTo>
                <a:lnTo>
                  <a:pt x="1828380" y="221056"/>
                </a:lnTo>
                <a:lnTo>
                  <a:pt x="1827415" y="198234"/>
                </a:lnTo>
                <a:lnTo>
                  <a:pt x="1828380" y="176149"/>
                </a:lnTo>
                <a:lnTo>
                  <a:pt x="1836051" y="137858"/>
                </a:lnTo>
                <a:lnTo>
                  <a:pt x="1862264" y="96139"/>
                </a:lnTo>
                <a:lnTo>
                  <a:pt x="1875116" y="87134"/>
                </a:lnTo>
                <a:lnTo>
                  <a:pt x="1890039" y="80632"/>
                </a:lnTo>
                <a:close/>
              </a:path>
              <a:path w="3017520" h="348614">
                <a:moveTo>
                  <a:pt x="2871241" y="199593"/>
                </a:moveTo>
                <a:lnTo>
                  <a:pt x="2865894" y="153949"/>
                </a:lnTo>
                <a:lnTo>
                  <a:pt x="2849892" y="115493"/>
                </a:lnTo>
                <a:lnTo>
                  <a:pt x="2823921" y="86728"/>
                </a:lnTo>
                <a:lnTo>
                  <a:pt x="2788704" y="70129"/>
                </a:lnTo>
                <a:lnTo>
                  <a:pt x="2785021" y="80632"/>
                </a:lnTo>
                <a:lnTo>
                  <a:pt x="2799994" y="87134"/>
                </a:lnTo>
                <a:lnTo>
                  <a:pt x="2812885" y="96139"/>
                </a:lnTo>
                <a:lnTo>
                  <a:pt x="2839047" y="137858"/>
                </a:lnTo>
                <a:lnTo>
                  <a:pt x="2846679" y="176149"/>
                </a:lnTo>
                <a:lnTo>
                  <a:pt x="2847632" y="198234"/>
                </a:lnTo>
                <a:lnTo>
                  <a:pt x="2846679" y="221056"/>
                </a:lnTo>
                <a:lnTo>
                  <a:pt x="2839008" y="260413"/>
                </a:lnTo>
                <a:lnTo>
                  <a:pt x="2812897" y="302806"/>
                </a:lnTo>
                <a:lnTo>
                  <a:pt x="2785427" y="318427"/>
                </a:lnTo>
                <a:lnTo>
                  <a:pt x="2788704" y="328930"/>
                </a:lnTo>
                <a:lnTo>
                  <a:pt x="2823997" y="312369"/>
                </a:lnTo>
                <a:lnTo>
                  <a:pt x="2849956" y="283705"/>
                </a:lnTo>
                <a:lnTo>
                  <a:pt x="2865920" y="245313"/>
                </a:lnTo>
                <a:lnTo>
                  <a:pt x="2869908" y="223380"/>
                </a:lnTo>
                <a:lnTo>
                  <a:pt x="2871241" y="199593"/>
                </a:lnTo>
                <a:close/>
              </a:path>
              <a:path w="3017520" h="348614">
                <a:moveTo>
                  <a:pt x="3017393" y="0"/>
                </a:moveTo>
                <a:lnTo>
                  <a:pt x="197993" y="0"/>
                </a:lnTo>
                <a:lnTo>
                  <a:pt x="197993" y="1333"/>
                </a:lnTo>
                <a:lnTo>
                  <a:pt x="174764" y="1333"/>
                </a:lnTo>
                <a:lnTo>
                  <a:pt x="91960" y="311708"/>
                </a:lnTo>
                <a:lnTo>
                  <a:pt x="44754" y="206387"/>
                </a:lnTo>
                <a:lnTo>
                  <a:pt x="0" y="226847"/>
                </a:lnTo>
                <a:lnTo>
                  <a:pt x="4229" y="237083"/>
                </a:lnTo>
                <a:lnTo>
                  <a:pt x="27292" y="226847"/>
                </a:lnTo>
                <a:lnTo>
                  <a:pt x="83769" y="348272"/>
                </a:lnTo>
                <a:lnTo>
                  <a:pt x="97002" y="348272"/>
                </a:lnTo>
                <a:lnTo>
                  <a:pt x="185686" y="19481"/>
                </a:lnTo>
                <a:lnTo>
                  <a:pt x="212966" y="19481"/>
                </a:lnTo>
                <a:lnTo>
                  <a:pt x="212966" y="12700"/>
                </a:lnTo>
                <a:lnTo>
                  <a:pt x="3017393" y="12700"/>
                </a:lnTo>
                <a:lnTo>
                  <a:pt x="3017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322980" y="4953508"/>
            <a:ext cx="23285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395" algn="l"/>
                <a:tab pos="1589405" algn="l"/>
                <a:tab pos="2197735" algn="l"/>
              </a:tabLst>
            </a:pPr>
            <a:r>
              <a:rPr dirty="0" sz="1600" spc="465">
                <a:latin typeface="Cambria Math"/>
                <a:cs typeface="Cambria Math"/>
              </a:rPr>
              <a:t>!</a:t>
            </a:r>
            <a:r>
              <a:rPr dirty="0" sz="1600" spc="465">
                <a:latin typeface="Cambria Math"/>
                <a:cs typeface="Cambria Math"/>
              </a:rPr>
              <a:t>	</a:t>
            </a:r>
            <a:r>
              <a:rPr dirty="0" sz="1600" spc="295">
                <a:latin typeface="Cambria Math"/>
                <a:cs typeface="Cambria Math"/>
              </a:rPr>
              <a:t>"</a:t>
            </a:r>
            <a:r>
              <a:rPr dirty="0" sz="1600" spc="295">
                <a:latin typeface="Cambria Math"/>
                <a:cs typeface="Cambria Math"/>
              </a:rPr>
              <a:t>	</a:t>
            </a:r>
            <a:r>
              <a:rPr dirty="0" sz="1600" spc="465">
                <a:latin typeface="Cambria Math"/>
                <a:cs typeface="Cambria Math"/>
              </a:rPr>
              <a:t>!</a:t>
            </a:r>
            <a:r>
              <a:rPr dirty="0" sz="1600" spc="465">
                <a:latin typeface="Cambria Math"/>
                <a:cs typeface="Cambria Math"/>
              </a:rPr>
              <a:t>	</a:t>
            </a:r>
            <a:r>
              <a:rPr dirty="0" sz="1600" spc="295">
                <a:latin typeface="Cambria Math"/>
                <a:cs typeface="Cambria Math"/>
              </a:rPr>
              <a:t>"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53569" y="4810252"/>
            <a:ext cx="1435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465">
                <a:latin typeface="Cambria Math"/>
                <a:cs typeface="Cambria Math"/>
              </a:rPr>
              <a:t>!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74289" y="5238432"/>
            <a:ext cx="3013710" cy="348615"/>
          </a:xfrm>
          <a:custGeom>
            <a:avLst/>
            <a:gdLst/>
            <a:ahLst/>
            <a:cxnLst/>
            <a:rect l="l" t="t" r="r" b="b"/>
            <a:pathLst>
              <a:path w="3013710" h="348614">
                <a:moveTo>
                  <a:pt x="313524" y="80632"/>
                </a:moveTo>
                <a:lnTo>
                  <a:pt x="309841" y="70129"/>
                </a:lnTo>
                <a:lnTo>
                  <a:pt x="291084" y="76898"/>
                </a:lnTo>
                <a:lnTo>
                  <a:pt x="274624" y="86728"/>
                </a:lnTo>
                <a:lnTo>
                  <a:pt x="248653" y="115493"/>
                </a:lnTo>
                <a:lnTo>
                  <a:pt x="232638" y="153949"/>
                </a:lnTo>
                <a:lnTo>
                  <a:pt x="227304" y="199593"/>
                </a:lnTo>
                <a:lnTo>
                  <a:pt x="228638" y="223380"/>
                </a:lnTo>
                <a:lnTo>
                  <a:pt x="239280" y="265430"/>
                </a:lnTo>
                <a:lnTo>
                  <a:pt x="260400" y="299554"/>
                </a:lnTo>
                <a:lnTo>
                  <a:pt x="309841" y="328930"/>
                </a:lnTo>
                <a:lnTo>
                  <a:pt x="313118" y="318427"/>
                </a:lnTo>
                <a:lnTo>
                  <a:pt x="298373" y="311899"/>
                </a:lnTo>
                <a:lnTo>
                  <a:pt x="285648" y="302806"/>
                </a:lnTo>
                <a:lnTo>
                  <a:pt x="259537" y="260413"/>
                </a:lnTo>
                <a:lnTo>
                  <a:pt x="251866" y="221056"/>
                </a:lnTo>
                <a:lnTo>
                  <a:pt x="250913" y="198234"/>
                </a:lnTo>
                <a:lnTo>
                  <a:pt x="251866" y="176149"/>
                </a:lnTo>
                <a:lnTo>
                  <a:pt x="259537" y="137858"/>
                </a:lnTo>
                <a:lnTo>
                  <a:pt x="285750" y="96139"/>
                </a:lnTo>
                <a:lnTo>
                  <a:pt x="298602" y="87134"/>
                </a:lnTo>
                <a:lnTo>
                  <a:pt x="313524" y="80632"/>
                </a:lnTo>
                <a:close/>
              </a:path>
              <a:path w="3013710" h="348614">
                <a:moveTo>
                  <a:pt x="1286979" y="199593"/>
                </a:moveTo>
                <a:lnTo>
                  <a:pt x="1281633" y="153949"/>
                </a:lnTo>
                <a:lnTo>
                  <a:pt x="1265631" y="115493"/>
                </a:lnTo>
                <a:lnTo>
                  <a:pt x="1239659" y="86728"/>
                </a:lnTo>
                <a:lnTo>
                  <a:pt x="1204442" y="70129"/>
                </a:lnTo>
                <a:lnTo>
                  <a:pt x="1200759" y="80632"/>
                </a:lnTo>
                <a:lnTo>
                  <a:pt x="1215732" y="87134"/>
                </a:lnTo>
                <a:lnTo>
                  <a:pt x="1228623" y="96139"/>
                </a:lnTo>
                <a:lnTo>
                  <a:pt x="1254785" y="137858"/>
                </a:lnTo>
                <a:lnTo>
                  <a:pt x="1262418" y="176149"/>
                </a:lnTo>
                <a:lnTo>
                  <a:pt x="1263370" y="198234"/>
                </a:lnTo>
                <a:lnTo>
                  <a:pt x="1262418" y="221056"/>
                </a:lnTo>
                <a:lnTo>
                  <a:pt x="1254747" y="260413"/>
                </a:lnTo>
                <a:lnTo>
                  <a:pt x="1228636" y="302806"/>
                </a:lnTo>
                <a:lnTo>
                  <a:pt x="1201166" y="318427"/>
                </a:lnTo>
                <a:lnTo>
                  <a:pt x="1204442" y="328930"/>
                </a:lnTo>
                <a:lnTo>
                  <a:pt x="1239735" y="312369"/>
                </a:lnTo>
                <a:lnTo>
                  <a:pt x="1265694" y="283705"/>
                </a:lnTo>
                <a:lnTo>
                  <a:pt x="1281658" y="245313"/>
                </a:lnTo>
                <a:lnTo>
                  <a:pt x="1285646" y="223380"/>
                </a:lnTo>
                <a:lnTo>
                  <a:pt x="1286979" y="199593"/>
                </a:lnTo>
                <a:close/>
              </a:path>
              <a:path w="3013710" h="348614">
                <a:moveTo>
                  <a:pt x="1883562" y="80632"/>
                </a:moveTo>
                <a:lnTo>
                  <a:pt x="1879879" y="70129"/>
                </a:lnTo>
                <a:lnTo>
                  <a:pt x="1861121" y="76898"/>
                </a:lnTo>
                <a:lnTo>
                  <a:pt x="1844662" y="86728"/>
                </a:lnTo>
                <a:lnTo>
                  <a:pt x="1818690" y="115493"/>
                </a:lnTo>
                <a:lnTo>
                  <a:pt x="1802676" y="153949"/>
                </a:lnTo>
                <a:lnTo>
                  <a:pt x="1797342" y="199593"/>
                </a:lnTo>
                <a:lnTo>
                  <a:pt x="1798675" y="223380"/>
                </a:lnTo>
                <a:lnTo>
                  <a:pt x="1809318" y="265430"/>
                </a:lnTo>
                <a:lnTo>
                  <a:pt x="1830438" y="299554"/>
                </a:lnTo>
                <a:lnTo>
                  <a:pt x="1879879" y="328930"/>
                </a:lnTo>
                <a:lnTo>
                  <a:pt x="1883156" y="318427"/>
                </a:lnTo>
                <a:lnTo>
                  <a:pt x="1868411" y="311899"/>
                </a:lnTo>
                <a:lnTo>
                  <a:pt x="1855685" y="302806"/>
                </a:lnTo>
                <a:lnTo>
                  <a:pt x="1829574" y="260413"/>
                </a:lnTo>
                <a:lnTo>
                  <a:pt x="1821903" y="221056"/>
                </a:lnTo>
                <a:lnTo>
                  <a:pt x="1820951" y="198234"/>
                </a:lnTo>
                <a:lnTo>
                  <a:pt x="1821903" y="176149"/>
                </a:lnTo>
                <a:lnTo>
                  <a:pt x="1829574" y="137858"/>
                </a:lnTo>
                <a:lnTo>
                  <a:pt x="1855787" y="96139"/>
                </a:lnTo>
                <a:lnTo>
                  <a:pt x="1868639" y="87134"/>
                </a:lnTo>
                <a:lnTo>
                  <a:pt x="1883562" y="80632"/>
                </a:lnTo>
                <a:close/>
              </a:path>
              <a:path w="3013710" h="348614">
                <a:moveTo>
                  <a:pt x="2858287" y="199593"/>
                </a:moveTo>
                <a:lnTo>
                  <a:pt x="2852940" y="153949"/>
                </a:lnTo>
                <a:lnTo>
                  <a:pt x="2836938" y="115493"/>
                </a:lnTo>
                <a:lnTo>
                  <a:pt x="2810967" y="86728"/>
                </a:lnTo>
                <a:lnTo>
                  <a:pt x="2775750" y="70129"/>
                </a:lnTo>
                <a:lnTo>
                  <a:pt x="2772067" y="80632"/>
                </a:lnTo>
                <a:lnTo>
                  <a:pt x="2787040" y="87134"/>
                </a:lnTo>
                <a:lnTo>
                  <a:pt x="2799931" y="96139"/>
                </a:lnTo>
                <a:lnTo>
                  <a:pt x="2826093" y="137858"/>
                </a:lnTo>
                <a:lnTo>
                  <a:pt x="2833725" y="176149"/>
                </a:lnTo>
                <a:lnTo>
                  <a:pt x="2834678" y="198234"/>
                </a:lnTo>
                <a:lnTo>
                  <a:pt x="2833725" y="221056"/>
                </a:lnTo>
                <a:lnTo>
                  <a:pt x="2826054" y="260413"/>
                </a:lnTo>
                <a:lnTo>
                  <a:pt x="2799943" y="302806"/>
                </a:lnTo>
                <a:lnTo>
                  <a:pt x="2772473" y="318427"/>
                </a:lnTo>
                <a:lnTo>
                  <a:pt x="2775750" y="328930"/>
                </a:lnTo>
                <a:lnTo>
                  <a:pt x="2811043" y="312369"/>
                </a:lnTo>
                <a:lnTo>
                  <a:pt x="2837002" y="283705"/>
                </a:lnTo>
                <a:lnTo>
                  <a:pt x="2852966" y="245313"/>
                </a:lnTo>
                <a:lnTo>
                  <a:pt x="2856954" y="223380"/>
                </a:lnTo>
                <a:lnTo>
                  <a:pt x="2858287" y="199593"/>
                </a:lnTo>
                <a:close/>
              </a:path>
              <a:path w="3013710" h="348614">
                <a:moveTo>
                  <a:pt x="3013583" y="0"/>
                </a:moveTo>
                <a:lnTo>
                  <a:pt x="206883" y="0"/>
                </a:lnTo>
                <a:lnTo>
                  <a:pt x="206883" y="1333"/>
                </a:lnTo>
                <a:lnTo>
                  <a:pt x="174764" y="1333"/>
                </a:lnTo>
                <a:lnTo>
                  <a:pt x="91960" y="311708"/>
                </a:lnTo>
                <a:lnTo>
                  <a:pt x="44754" y="206387"/>
                </a:lnTo>
                <a:lnTo>
                  <a:pt x="0" y="226847"/>
                </a:lnTo>
                <a:lnTo>
                  <a:pt x="4229" y="237083"/>
                </a:lnTo>
                <a:lnTo>
                  <a:pt x="27292" y="226847"/>
                </a:lnTo>
                <a:lnTo>
                  <a:pt x="83769" y="348272"/>
                </a:lnTo>
                <a:lnTo>
                  <a:pt x="97002" y="348272"/>
                </a:lnTo>
                <a:lnTo>
                  <a:pt x="185686" y="19481"/>
                </a:lnTo>
                <a:lnTo>
                  <a:pt x="212966" y="19481"/>
                </a:lnTo>
                <a:lnTo>
                  <a:pt x="212966" y="12700"/>
                </a:lnTo>
                <a:lnTo>
                  <a:pt x="3013583" y="12700"/>
                </a:lnTo>
                <a:lnTo>
                  <a:pt x="3013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302090" y="4749291"/>
            <a:ext cx="3279775" cy="12446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50"/>
              </a:spcBef>
              <a:tabLst>
                <a:tab pos="886460" algn="l"/>
                <a:tab pos="1224280" algn="l"/>
                <a:tab pos="1885950" algn="l"/>
                <a:tab pos="2463165" algn="l"/>
                <a:tab pos="2801620" algn="l"/>
              </a:tabLst>
            </a:pPr>
            <a:r>
              <a:rPr dirty="0" sz="2200">
                <a:latin typeface="Cambria Math"/>
                <a:cs typeface="Cambria Math"/>
              </a:rPr>
              <a:t>𝑎</a:t>
            </a:r>
            <a:r>
              <a:rPr dirty="0" sz="2200" spc="17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=	𝑥	−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𝑥	</a:t>
            </a:r>
            <a:r>
              <a:rPr dirty="0" baseline="22569" sz="2400" spc="697">
                <a:latin typeface="Cambria Math"/>
                <a:cs typeface="Cambria Math"/>
              </a:rPr>
              <a:t>!</a:t>
            </a:r>
            <a:r>
              <a:rPr dirty="0" baseline="22569" sz="2400" spc="337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+	𝑦	−</a:t>
            </a:r>
            <a:r>
              <a:rPr dirty="0" sz="2200" spc="-60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𝑦</a:t>
            </a:r>
            <a:endParaRPr sz="2200">
              <a:latin typeface="Cambria Math"/>
              <a:cs typeface="Cambria Math"/>
            </a:endParaRPr>
          </a:p>
          <a:p>
            <a:pPr marL="46990">
              <a:lnSpc>
                <a:spcPct val="100000"/>
              </a:lnSpc>
              <a:spcBef>
                <a:spcPts val="555"/>
              </a:spcBef>
            </a:pPr>
            <a:r>
              <a:rPr dirty="0" sz="2200">
                <a:latin typeface="Cambria Math"/>
                <a:cs typeface="Cambria Math"/>
              </a:rPr>
              <a:t>𝑏</a:t>
            </a:r>
            <a:r>
              <a:rPr dirty="0" sz="2200" spc="7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56515">
              <a:lnSpc>
                <a:spcPct val="100000"/>
              </a:lnSpc>
              <a:spcBef>
                <a:spcPts val="575"/>
              </a:spcBef>
            </a:pPr>
            <a:r>
              <a:rPr dirty="0" sz="2200">
                <a:latin typeface="Cambria Math"/>
                <a:cs typeface="Cambria Math"/>
              </a:rPr>
              <a:t>𝑐</a:t>
            </a:r>
            <a:r>
              <a:rPr dirty="0" sz="2200" spc="9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64510" y="5644832"/>
            <a:ext cx="3011170" cy="348615"/>
          </a:xfrm>
          <a:custGeom>
            <a:avLst/>
            <a:gdLst/>
            <a:ahLst/>
            <a:cxnLst/>
            <a:rect l="l" t="t" r="r" b="b"/>
            <a:pathLst>
              <a:path w="3011170" h="348614">
                <a:moveTo>
                  <a:pt x="313524" y="80632"/>
                </a:moveTo>
                <a:lnTo>
                  <a:pt x="309841" y="70129"/>
                </a:lnTo>
                <a:lnTo>
                  <a:pt x="291084" y="76911"/>
                </a:lnTo>
                <a:lnTo>
                  <a:pt x="274624" y="86728"/>
                </a:lnTo>
                <a:lnTo>
                  <a:pt x="248653" y="115493"/>
                </a:lnTo>
                <a:lnTo>
                  <a:pt x="232638" y="153949"/>
                </a:lnTo>
                <a:lnTo>
                  <a:pt x="227304" y="199593"/>
                </a:lnTo>
                <a:lnTo>
                  <a:pt x="228638" y="223380"/>
                </a:lnTo>
                <a:lnTo>
                  <a:pt x="239280" y="265430"/>
                </a:lnTo>
                <a:lnTo>
                  <a:pt x="260400" y="299554"/>
                </a:lnTo>
                <a:lnTo>
                  <a:pt x="309841" y="328930"/>
                </a:lnTo>
                <a:lnTo>
                  <a:pt x="313118" y="318427"/>
                </a:lnTo>
                <a:lnTo>
                  <a:pt x="298373" y="311899"/>
                </a:lnTo>
                <a:lnTo>
                  <a:pt x="285648" y="302806"/>
                </a:lnTo>
                <a:lnTo>
                  <a:pt x="259537" y="260413"/>
                </a:lnTo>
                <a:lnTo>
                  <a:pt x="251866" y="221056"/>
                </a:lnTo>
                <a:lnTo>
                  <a:pt x="250913" y="198234"/>
                </a:lnTo>
                <a:lnTo>
                  <a:pt x="251866" y="176149"/>
                </a:lnTo>
                <a:lnTo>
                  <a:pt x="259537" y="137858"/>
                </a:lnTo>
                <a:lnTo>
                  <a:pt x="285750" y="96139"/>
                </a:lnTo>
                <a:lnTo>
                  <a:pt x="298602" y="87134"/>
                </a:lnTo>
                <a:lnTo>
                  <a:pt x="313524" y="80632"/>
                </a:lnTo>
                <a:close/>
              </a:path>
              <a:path w="3011170" h="348614">
                <a:moveTo>
                  <a:pt x="1286979" y="199593"/>
                </a:moveTo>
                <a:lnTo>
                  <a:pt x="1281633" y="153949"/>
                </a:lnTo>
                <a:lnTo>
                  <a:pt x="1265631" y="115493"/>
                </a:lnTo>
                <a:lnTo>
                  <a:pt x="1239659" y="86728"/>
                </a:lnTo>
                <a:lnTo>
                  <a:pt x="1204442" y="70129"/>
                </a:lnTo>
                <a:lnTo>
                  <a:pt x="1200759" y="80632"/>
                </a:lnTo>
                <a:lnTo>
                  <a:pt x="1215732" y="87134"/>
                </a:lnTo>
                <a:lnTo>
                  <a:pt x="1228623" y="96139"/>
                </a:lnTo>
                <a:lnTo>
                  <a:pt x="1254785" y="137858"/>
                </a:lnTo>
                <a:lnTo>
                  <a:pt x="1262418" y="176149"/>
                </a:lnTo>
                <a:lnTo>
                  <a:pt x="1263370" y="198234"/>
                </a:lnTo>
                <a:lnTo>
                  <a:pt x="1262418" y="221056"/>
                </a:lnTo>
                <a:lnTo>
                  <a:pt x="1254747" y="260413"/>
                </a:lnTo>
                <a:lnTo>
                  <a:pt x="1228636" y="302806"/>
                </a:lnTo>
                <a:lnTo>
                  <a:pt x="1201166" y="318427"/>
                </a:lnTo>
                <a:lnTo>
                  <a:pt x="1204442" y="328930"/>
                </a:lnTo>
                <a:lnTo>
                  <a:pt x="1239735" y="312369"/>
                </a:lnTo>
                <a:lnTo>
                  <a:pt x="1265694" y="283705"/>
                </a:lnTo>
                <a:lnTo>
                  <a:pt x="1281658" y="245313"/>
                </a:lnTo>
                <a:lnTo>
                  <a:pt x="1285646" y="223380"/>
                </a:lnTo>
                <a:lnTo>
                  <a:pt x="1286979" y="199593"/>
                </a:lnTo>
                <a:close/>
              </a:path>
              <a:path w="3011170" h="348614">
                <a:moveTo>
                  <a:pt x="1883562" y="80632"/>
                </a:moveTo>
                <a:lnTo>
                  <a:pt x="1879879" y="70129"/>
                </a:lnTo>
                <a:lnTo>
                  <a:pt x="1861121" y="76911"/>
                </a:lnTo>
                <a:lnTo>
                  <a:pt x="1844662" y="86728"/>
                </a:lnTo>
                <a:lnTo>
                  <a:pt x="1818690" y="115493"/>
                </a:lnTo>
                <a:lnTo>
                  <a:pt x="1802676" y="153949"/>
                </a:lnTo>
                <a:lnTo>
                  <a:pt x="1797342" y="199593"/>
                </a:lnTo>
                <a:lnTo>
                  <a:pt x="1798675" y="223380"/>
                </a:lnTo>
                <a:lnTo>
                  <a:pt x="1809318" y="265430"/>
                </a:lnTo>
                <a:lnTo>
                  <a:pt x="1830438" y="299554"/>
                </a:lnTo>
                <a:lnTo>
                  <a:pt x="1879879" y="328930"/>
                </a:lnTo>
                <a:lnTo>
                  <a:pt x="1883156" y="318427"/>
                </a:lnTo>
                <a:lnTo>
                  <a:pt x="1868411" y="311899"/>
                </a:lnTo>
                <a:lnTo>
                  <a:pt x="1855685" y="302806"/>
                </a:lnTo>
                <a:lnTo>
                  <a:pt x="1829574" y="260413"/>
                </a:lnTo>
                <a:lnTo>
                  <a:pt x="1821903" y="221056"/>
                </a:lnTo>
                <a:lnTo>
                  <a:pt x="1820938" y="198234"/>
                </a:lnTo>
                <a:lnTo>
                  <a:pt x="1821903" y="176149"/>
                </a:lnTo>
                <a:lnTo>
                  <a:pt x="1829574" y="137858"/>
                </a:lnTo>
                <a:lnTo>
                  <a:pt x="1855787" y="96139"/>
                </a:lnTo>
                <a:lnTo>
                  <a:pt x="1868639" y="87134"/>
                </a:lnTo>
                <a:lnTo>
                  <a:pt x="1883562" y="80632"/>
                </a:lnTo>
                <a:close/>
              </a:path>
              <a:path w="3011170" h="348614">
                <a:moveTo>
                  <a:pt x="2858287" y="199593"/>
                </a:moveTo>
                <a:lnTo>
                  <a:pt x="2852940" y="153949"/>
                </a:lnTo>
                <a:lnTo>
                  <a:pt x="2836938" y="115493"/>
                </a:lnTo>
                <a:lnTo>
                  <a:pt x="2810967" y="86728"/>
                </a:lnTo>
                <a:lnTo>
                  <a:pt x="2775750" y="70129"/>
                </a:lnTo>
                <a:lnTo>
                  <a:pt x="2772067" y="80632"/>
                </a:lnTo>
                <a:lnTo>
                  <a:pt x="2787040" y="87134"/>
                </a:lnTo>
                <a:lnTo>
                  <a:pt x="2799931" y="96139"/>
                </a:lnTo>
                <a:lnTo>
                  <a:pt x="2826093" y="137858"/>
                </a:lnTo>
                <a:lnTo>
                  <a:pt x="2833725" y="176149"/>
                </a:lnTo>
                <a:lnTo>
                  <a:pt x="2834678" y="198234"/>
                </a:lnTo>
                <a:lnTo>
                  <a:pt x="2833725" y="221056"/>
                </a:lnTo>
                <a:lnTo>
                  <a:pt x="2826054" y="260413"/>
                </a:lnTo>
                <a:lnTo>
                  <a:pt x="2799943" y="302806"/>
                </a:lnTo>
                <a:lnTo>
                  <a:pt x="2772473" y="318427"/>
                </a:lnTo>
                <a:lnTo>
                  <a:pt x="2775750" y="328930"/>
                </a:lnTo>
                <a:lnTo>
                  <a:pt x="2811043" y="312369"/>
                </a:lnTo>
                <a:lnTo>
                  <a:pt x="2837002" y="283705"/>
                </a:lnTo>
                <a:lnTo>
                  <a:pt x="2852966" y="245313"/>
                </a:lnTo>
                <a:lnTo>
                  <a:pt x="2856954" y="223380"/>
                </a:lnTo>
                <a:lnTo>
                  <a:pt x="2858287" y="199593"/>
                </a:lnTo>
                <a:close/>
              </a:path>
              <a:path w="3011170" h="348614">
                <a:moveTo>
                  <a:pt x="3010662" y="0"/>
                </a:moveTo>
                <a:lnTo>
                  <a:pt x="203962" y="0"/>
                </a:lnTo>
                <a:lnTo>
                  <a:pt x="203962" y="1333"/>
                </a:lnTo>
                <a:lnTo>
                  <a:pt x="174764" y="1333"/>
                </a:lnTo>
                <a:lnTo>
                  <a:pt x="91960" y="311708"/>
                </a:lnTo>
                <a:lnTo>
                  <a:pt x="44754" y="206387"/>
                </a:lnTo>
                <a:lnTo>
                  <a:pt x="0" y="226847"/>
                </a:lnTo>
                <a:lnTo>
                  <a:pt x="4241" y="237083"/>
                </a:lnTo>
                <a:lnTo>
                  <a:pt x="27292" y="226847"/>
                </a:lnTo>
                <a:lnTo>
                  <a:pt x="83769" y="348272"/>
                </a:lnTo>
                <a:lnTo>
                  <a:pt x="97002" y="348272"/>
                </a:lnTo>
                <a:lnTo>
                  <a:pt x="185686" y="19481"/>
                </a:lnTo>
                <a:lnTo>
                  <a:pt x="212966" y="19481"/>
                </a:lnTo>
                <a:lnTo>
                  <a:pt x="212966" y="12700"/>
                </a:lnTo>
                <a:lnTo>
                  <a:pt x="3010662" y="12700"/>
                </a:lnTo>
                <a:lnTo>
                  <a:pt x="3010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145115" y="5151628"/>
            <a:ext cx="2767965" cy="84264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675"/>
              </a:spcBef>
              <a:tabLst>
                <a:tab pos="1040130" algn="l"/>
                <a:tab pos="1617345" algn="l"/>
                <a:tab pos="2611755" algn="l"/>
              </a:tabLst>
            </a:pPr>
            <a:r>
              <a:rPr dirty="0" sz="2200" spc="-70">
                <a:latin typeface="Cambria Math"/>
                <a:cs typeface="Cambria Math"/>
              </a:rPr>
              <a:t>𝑥</a:t>
            </a:r>
            <a:r>
              <a:rPr dirty="0" baseline="-15625" sz="2400" spc="-104">
                <a:latin typeface="Cambria Math"/>
                <a:cs typeface="Cambria Math"/>
              </a:rPr>
              <a:t>#</a:t>
            </a:r>
            <a:r>
              <a:rPr dirty="0" baseline="-15625" sz="2400" spc="34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−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135">
                <a:latin typeface="Cambria Math"/>
                <a:cs typeface="Cambria Math"/>
              </a:rPr>
              <a:t>𝑥</a:t>
            </a:r>
            <a:r>
              <a:rPr dirty="0" baseline="-15625" sz="2400" spc="202">
                <a:latin typeface="Cambria Math"/>
                <a:cs typeface="Cambria Math"/>
              </a:rPr>
              <a:t>"	</a:t>
            </a:r>
            <a:r>
              <a:rPr dirty="0" baseline="22569" sz="2400" spc="697">
                <a:latin typeface="Cambria Math"/>
                <a:cs typeface="Cambria Math"/>
              </a:rPr>
              <a:t>!</a:t>
            </a:r>
            <a:r>
              <a:rPr dirty="0" baseline="22569" sz="2400" spc="34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+	</a:t>
            </a:r>
            <a:r>
              <a:rPr dirty="0" sz="2200" spc="-95">
                <a:latin typeface="Cambria Math"/>
                <a:cs typeface="Cambria Math"/>
              </a:rPr>
              <a:t>𝑦</a:t>
            </a:r>
            <a:r>
              <a:rPr dirty="0" baseline="-15625" sz="2400" spc="-142">
                <a:latin typeface="Cambria Math"/>
                <a:cs typeface="Cambria Math"/>
              </a:rPr>
              <a:t>#</a:t>
            </a:r>
            <a:r>
              <a:rPr dirty="0" baseline="-15625" sz="2400" spc="337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− </a:t>
            </a:r>
            <a:r>
              <a:rPr dirty="0" sz="2200" spc="110">
                <a:latin typeface="Cambria Math"/>
                <a:cs typeface="Cambria Math"/>
              </a:rPr>
              <a:t>𝑦</a:t>
            </a:r>
            <a:r>
              <a:rPr dirty="0" baseline="-15625" sz="2400" spc="165">
                <a:latin typeface="Cambria Math"/>
                <a:cs typeface="Cambria Math"/>
              </a:rPr>
              <a:t>"	</a:t>
            </a:r>
            <a:r>
              <a:rPr dirty="0" baseline="22569" sz="2400" spc="697">
                <a:latin typeface="Cambria Math"/>
                <a:cs typeface="Cambria Math"/>
              </a:rPr>
              <a:t>!</a:t>
            </a:r>
            <a:endParaRPr baseline="22569"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  <a:tabLst>
                <a:tab pos="1030605" algn="l"/>
                <a:tab pos="1607820" algn="l"/>
                <a:tab pos="2601595" algn="l"/>
              </a:tabLst>
            </a:pPr>
            <a:r>
              <a:rPr dirty="0" sz="2200" spc="-70">
                <a:latin typeface="Cambria Math"/>
                <a:cs typeface="Cambria Math"/>
              </a:rPr>
              <a:t>𝑥</a:t>
            </a:r>
            <a:r>
              <a:rPr dirty="0" baseline="-15625" sz="2400" spc="-104">
                <a:latin typeface="Cambria Math"/>
                <a:cs typeface="Cambria Math"/>
              </a:rPr>
              <a:t>#</a:t>
            </a:r>
            <a:r>
              <a:rPr dirty="0" baseline="-15625" sz="2400" spc="34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−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220">
                <a:latin typeface="Cambria Math"/>
                <a:cs typeface="Cambria Math"/>
              </a:rPr>
              <a:t>𝑥</a:t>
            </a:r>
            <a:r>
              <a:rPr dirty="0" baseline="-15625" sz="2400" spc="330">
                <a:latin typeface="Cambria Math"/>
                <a:cs typeface="Cambria Math"/>
              </a:rPr>
              <a:t>!	</a:t>
            </a:r>
            <a:r>
              <a:rPr dirty="0" baseline="22569" sz="2400" spc="697">
                <a:latin typeface="Cambria Math"/>
                <a:cs typeface="Cambria Math"/>
              </a:rPr>
              <a:t>!</a:t>
            </a:r>
            <a:r>
              <a:rPr dirty="0" baseline="22569" sz="2400" spc="34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+	</a:t>
            </a:r>
            <a:r>
              <a:rPr dirty="0" sz="2200" spc="-95">
                <a:latin typeface="Cambria Math"/>
                <a:cs typeface="Cambria Math"/>
              </a:rPr>
              <a:t>𝑦</a:t>
            </a:r>
            <a:r>
              <a:rPr dirty="0" baseline="-15625" sz="2400" spc="-142">
                <a:latin typeface="Cambria Math"/>
                <a:cs typeface="Cambria Math"/>
              </a:rPr>
              <a:t>#</a:t>
            </a:r>
            <a:r>
              <a:rPr dirty="0" baseline="-15625" sz="2400" spc="34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−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195">
                <a:latin typeface="Cambria Math"/>
                <a:cs typeface="Cambria Math"/>
              </a:rPr>
              <a:t>𝑦</a:t>
            </a:r>
            <a:r>
              <a:rPr dirty="0" baseline="-15625" sz="2400" spc="292">
                <a:latin typeface="Cambria Math"/>
                <a:cs typeface="Cambria Math"/>
              </a:rPr>
              <a:t>!	</a:t>
            </a:r>
            <a:r>
              <a:rPr dirty="0" baseline="22569" sz="2400" spc="697">
                <a:latin typeface="Cambria Math"/>
                <a:cs typeface="Cambria Math"/>
              </a:rPr>
              <a:t>!</a:t>
            </a:r>
            <a:endParaRPr baseline="22569"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6642" y="4608067"/>
            <a:ext cx="901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acos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61542" y="4491253"/>
            <a:ext cx="1469390" cy="582930"/>
          </a:xfrm>
          <a:custGeom>
            <a:avLst/>
            <a:gdLst/>
            <a:ahLst/>
            <a:cxnLst/>
            <a:rect l="l" t="t" r="r" b="b"/>
            <a:pathLst>
              <a:path w="1469390" h="582929">
                <a:moveTo>
                  <a:pt x="105029" y="8369"/>
                </a:moveTo>
                <a:lnTo>
                  <a:pt x="58635" y="48945"/>
                </a:lnTo>
                <a:lnTo>
                  <a:pt x="26949" y="117195"/>
                </a:lnTo>
                <a:lnTo>
                  <a:pt x="15163" y="157289"/>
                </a:lnTo>
                <a:lnTo>
                  <a:pt x="6731" y="199631"/>
                </a:lnTo>
                <a:lnTo>
                  <a:pt x="1676" y="244233"/>
                </a:lnTo>
                <a:lnTo>
                  <a:pt x="0" y="291223"/>
                </a:lnTo>
                <a:lnTo>
                  <a:pt x="1676" y="337413"/>
                </a:lnTo>
                <a:lnTo>
                  <a:pt x="6731" y="381787"/>
                </a:lnTo>
                <a:lnTo>
                  <a:pt x="15163" y="424230"/>
                </a:lnTo>
                <a:lnTo>
                  <a:pt x="26949" y="464731"/>
                </a:lnTo>
                <a:lnTo>
                  <a:pt x="41617" y="501777"/>
                </a:lnTo>
                <a:lnTo>
                  <a:pt x="78028" y="560844"/>
                </a:lnTo>
                <a:lnTo>
                  <a:pt x="99783" y="582879"/>
                </a:lnTo>
                <a:lnTo>
                  <a:pt x="105029" y="574624"/>
                </a:lnTo>
                <a:lnTo>
                  <a:pt x="86360" y="552221"/>
                </a:lnTo>
                <a:lnTo>
                  <a:pt x="69951" y="525310"/>
                </a:lnTo>
                <a:lnTo>
                  <a:pt x="43980" y="457974"/>
                </a:lnTo>
                <a:lnTo>
                  <a:pt x="34594" y="418922"/>
                </a:lnTo>
                <a:lnTo>
                  <a:pt x="27901" y="378117"/>
                </a:lnTo>
                <a:lnTo>
                  <a:pt x="23876" y="335546"/>
                </a:lnTo>
                <a:lnTo>
                  <a:pt x="22542" y="291109"/>
                </a:lnTo>
                <a:lnTo>
                  <a:pt x="23888" y="246049"/>
                </a:lnTo>
                <a:lnTo>
                  <a:pt x="27914" y="203060"/>
                </a:lnTo>
                <a:lnTo>
                  <a:pt x="34632" y="162280"/>
                </a:lnTo>
                <a:lnTo>
                  <a:pt x="44030" y="123672"/>
                </a:lnTo>
                <a:lnTo>
                  <a:pt x="70027" y="57340"/>
                </a:lnTo>
                <a:lnTo>
                  <a:pt x="86398" y="30683"/>
                </a:lnTo>
                <a:lnTo>
                  <a:pt x="105029" y="8369"/>
                </a:lnTo>
                <a:close/>
              </a:path>
              <a:path w="1469390" h="582929">
                <a:moveTo>
                  <a:pt x="1353477" y="280454"/>
                </a:moveTo>
                <a:lnTo>
                  <a:pt x="108877" y="280454"/>
                </a:lnTo>
                <a:lnTo>
                  <a:pt x="108877" y="293154"/>
                </a:lnTo>
                <a:lnTo>
                  <a:pt x="1353477" y="293154"/>
                </a:lnTo>
                <a:lnTo>
                  <a:pt x="1353477" y="280454"/>
                </a:lnTo>
                <a:close/>
              </a:path>
              <a:path w="1469390" h="582929">
                <a:moveTo>
                  <a:pt x="1469377" y="291109"/>
                </a:moveTo>
                <a:lnTo>
                  <a:pt x="1467688" y="244233"/>
                </a:lnTo>
                <a:lnTo>
                  <a:pt x="1462633" y="199631"/>
                </a:lnTo>
                <a:lnTo>
                  <a:pt x="1454213" y="157289"/>
                </a:lnTo>
                <a:lnTo>
                  <a:pt x="1442415" y="117195"/>
                </a:lnTo>
                <a:lnTo>
                  <a:pt x="1427759" y="80657"/>
                </a:lnTo>
                <a:lnTo>
                  <a:pt x="1391335" y="22059"/>
                </a:lnTo>
                <a:lnTo>
                  <a:pt x="1369580" y="0"/>
                </a:lnTo>
                <a:lnTo>
                  <a:pt x="1364335" y="8369"/>
                </a:lnTo>
                <a:lnTo>
                  <a:pt x="1382915" y="30683"/>
                </a:lnTo>
                <a:lnTo>
                  <a:pt x="1399273" y="57340"/>
                </a:lnTo>
                <a:lnTo>
                  <a:pt x="1425282" y="123672"/>
                </a:lnTo>
                <a:lnTo>
                  <a:pt x="1434706" y="162280"/>
                </a:lnTo>
                <a:lnTo>
                  <a:pt x="1441437" y="203060"/>
                </a:lnTo>
                <a:lnTo>
                  <a:pt x="1445475" y="246049"/>
                </a:lnTo>
                <a:lnTo>
                  <a:pt x="1446822" y="291223"/>
                </a:lnTo>
                <a:lnTo>
                  <a:pt x="1445488" y="335546"/>
                </a:lnTo>
                <a:lnTo>
                  <a:pt x="1441462" y="378117"/>
                </a:lnTo>
                <a:lnTo>
                  <a:pt x="1434769" y="418922"/>
                </a:lnTo>
                <a:lnTo>
                  <a:pt x="1425397" y="457974"/>
                </a:lnTo>
                <a:lnTo>
                  <a:pt x="1399413" y="525310"/>
                </a:lnTo>
                <a:lnTo>
                  <a:pt x="1364335" y="574624"/>
                </a:lnTo>
                <a:lnTo>
                  <a:pt x="1369580" y="582879"/>
                </a:lnTo>
                <a:lnTo>
                  <a:pt x="1410728" y="533806"/>
                </a:lnTo>
                <a:lnTo>
                  <a:pt x="1442415" y="464731"/>
                </a:lnTo>
                <a:lnTo>
                  <a:pt x="1454213" y="424230"/>
                </a:lnTo>
                <a:lnTo>
                  <a:pt x="1462633" y="381787"/>
                </a:lnTo>
                <a:lnTo>
                  <a:pt x="1467688" y="337413"/>
                </a:lnTo>
                <a:lnTo>
                  <a:pt x="1469377" y="291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635817" y="4434332"/>
            <a:ext cx="1310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Cambria Math"/>
                <a:cs typeface="Cambria Math"/>
              </a:rPr>
              <a:t>𝑎</a:t>
            </a:r>
            <a:r>
              <a:rPr dirty="0" baseline="27777" sz="1950" spc="-82">
                <a:latin typeface="Cambria Math"/>
                <a:cs typeface="Cambria Math"/>
              </a:rPr>
              <a:t>&amp;</a:t>
            </a:r>
            <a:r>
              <a:rPr dirty="0" baseline="27777" sz="1950" spc="26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45">
                <a:latin typeface="Cambria Math"/>
                <a:cs typeface="Cambria Math"/>
              </a:rPr>
              <a:t>𝑏</a:t>
            </a:r>
            <a:r>
              <a:rPr dirty="0" baseline="27777" sz="1950" spc="-67">
                <a:latin typeface="Cambria Math"/>
                <a:cs typeface="Cambria Math"/>
              </a:rPr>
              <a:t>&amp;</a:t>
            </a:r>
            <a:r>
              <a:rPr dirty="0" baseline="27777" sz="1950" spc="2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30">
                <a:latin typeface="Cambria Math"/>
                <a:cs typeface="Cambria Math"/>
              </a:rPr>
              <a:t>𝑐</a:t>
            </a:r>
            <a:r>
              <a:rPr dirty="0" baseline="27777" sz="1950" spc="-44">
                <a:latin typeface="Cambria Math"/>
                <a:cs typeface="Cambria Math"/>
              </a:rPr>
              <a:t>&amp;</a:t>
            </a:r>
            <a:endParaRPr baseline="27777" sz="19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11499" y="5229859"/>
            <a:ext cx="911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𝐵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acos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66685" y="5113553"/>
            <a:ext cx="1469390" cy="582930"/>
          </a:xfrm>
          <a:custGeom>
            <a:avLst/>
            <a:gdLst/>
            <a:ahLst/>
            <a:cxnLst/>
            <a:rect l="l" t="t" r="r" b="b"/>
            <a:pathLst>
              <a:path w="1469390" h="582929">
                <a:moveTo>
                  <a:pt x="105029" y="8369"/>
                </a:moveTo>
                <a:lnTo>
                  <a:pt x="58635" y="48945"/>
                </a:lnTo>
                <a:lnTo>
                  <a:pt x="26949" y="117195"/>
                </a:lnTo>
                <a:lnTo>
                  <a:pt x="15163" y="157289"/>
                </a:lnTo>
                <a:lnTo>
                  <a:pt x="6731" y="199631"/>
                </a:lnTo>
                <a:lnTo>
                  <a:pt x="1676" y="244233"/>
                </a:lnTo>
                <a:lnTo>
                  <a:pt x="0" y="291223"/>
                </a:lnTo>
                <a:lnTo>
                  <a:pt x="1676" y="337413"/>
                </a:lnTo>
                <a:lnTo>
                  <a:pt x="6731" y="381787"/>
                </a:lnTo>
                <a:lnTo>
                  <a:pt x="15163" y="424230"/>
                </a:lnTo>
                <a:lnTo>
                  <a:pt x="26949" y="464731"/>
                </a:lnTo>
                <a:lnTo>
                  <a:pt x="41617" y="501777"/>
                </a:lnTo>
                <a:lnTo>
                  <a:pt x="78028" y="560844"/>
                </a:lnTo>
                <a:lnTo>
                  <a:pt x="99783" y="582879"/>
                </a:lnTo>
                <a:lnTo>
                  <a:pt x="105029" y="574624"/>
                </a:lnTo>
                <a:lnTo>
                  <a:pt x="86360" y="552221"/>
                </a:lnTo>
                <a:lnTo>
                  <a:pt x="69951" y="525310"/>
                </a:lnTo>
                <a:lnTo>
                  <a:pt x="43980" y="457974"/>
                </a:lnTo>
                <a:lnTo>
                  <a:pt x="34594" y="418922"/>
                </a:lnTo>
                <a:lnTo>
                  <a:pt x="27901" y="378117"/>
                </a:lnTo>
                <a:lnTo>
                  <a:pt x="23876" y="335546"/>
                </a:lnTo>
                <a:lnTo>
                  <a:pt x="22542" y="291109"/>
                </a:lnTo>
                <a:lnTo>
                  <a:pt x="23888" y="246049"/>
                </a:lnTo>
                <a:lnTo>
                  <a:pt x="27914" y="203060"/>
                </a:lnTo>
                <a:lnTo>
                  <a:pt x="34632" y="162280"/>
                </a:lnTo>
                <a:lnTo>
                  <a:pt x="44030" y="123672"/>
                </a:lnTo>
                <a:lnTo>
                  <a:pt x="70027" y="57340"/>
                </a:lnTo>
                <a:lnTo>
                  <a:pt x="86398" y="30683"/>
                </a:lnTo>
                <a:lnTo>
                  <a:pt x="105029" y="8369"/>
                </a:lnTo>
                <a:close/>
              </a:path>
              <a:path w="1469390" h="582929">
                <a:moveTo>
                  <a:pt x="1361033" y="280454"/>
                </a:moveTo>
                <a:lnTo>
                  <a:pt x="116433" y="280454"/>
                </a:lnTo>
                <a:lnTo>
                  <a:pt x="116433" y="293154"/>
                </a:lnTo>
                <a:lnTo>
                  <a:pt x="1361033" y="293154"/>
                </a:lnTo>
                <a:lnTo>
                  <a:pt x="1361033" y="280454"/>
                </a:lnTo>
                <a:close/>
              </a:path>
              <a:path w="1469390" h="582929">
                <a:moveTo>
                  <a:pt x="1469377" y="291109"/>
                </a:moveTo>
                <a:lnTo>
                  <a:pt x="1467688" y="244233"/>
                </a:lnTo>
                <a:lnTo>
                  <a:pt x="1462633" y="199631"/>
                </a:lnTo>
                <a:lnTo>
                  <a:pt x="1454213" y="157289"/>
                </a:lnTo>
                <a:lnTo>
                  <a:pt x="1442415" y="117195"/>
                </a:lnTo>
                <a:lnTo>
                  <a:pt x="1427759" y="80657"/>
                </a:lnTo>
                <a:lnTo>
                  <a:pt x="1391335" y="22059"/>
                </a:lnTo>
                <a:lnTo>
                  <a:pt x="1369580" y="0"/>
                </a:lnTo>
                <a:lnTo>
                  <a:pt x="1364335" y="8369"/>
                </a:lnTo>
                <a:lnTo>
                  <a:pt x="1382915" y="30683"/>
                </a:lnTo>
                <a:lnTo>
                  <a:pt x="1399273" y="57340"/>
                </a:lnTo>
                <a:lnTo>
                  <a:pt x="1425282" y="123672"/>
                </a:lnTo>
                <a:lnTo>
                  <a:pt x="1434706" y="162280"/>
                </a:lnTo>
                <a:lnTo>
                  <a:pt x="1441437" y="203060"/>
                </a:lnTo>
                <a:lnTo>
                  <a:pt x="1445475" y="246049"/>
                </a:lnTo>
                <a:lnTo>
                  <a:pt x="1446822" y="291223"/>
                </a:lnTo>
                <a:lnTo>
                  <a:pt x="1445488" y="335546"/>
                </a:lnTo>
                <a:lnTo>
                  <a:pt x="1441462" y="378117"/>
                </a:lnTo>
                <a:lnTo>
                  <a:pt x="1434769" y="418922"/>
                </a:lnTo>
                <a:lnTo>
                  <a:pt x="1425397" y="457974"/>
                </a:lnTo>
                <a:lnTo>
                  <a:pt x="1399413" y="525310"/>
                </a:lnTo>
                <a:lnTo>
                  <a:pt x="1364335" y="574624"/>
                </a:lnTo>
                <a:lnTo>
                  <a:pt x="1369580" y="582879"/>
                </a:lnTo>
                <a:lnTo>
                  <a:pt x="1410728" y="533806"/>
                </a:lnTo>
                <a:lnTo>
                  <a:pt x="1442415" y="464731"/>
                </a:lnTo>
                <a:lnTo>
                  <a:pt x="1454213" y="424230"/>
                </a:lnTo>
                <a:lnTo>
                  <a:pt x="1462633" y="381787"/>
                </a:lnTo>
                <a:lnTo>
                  <a:pt x="1467688" y="337413"/>
                </a:lnTo>
                <a:lnTo>
                  <a:pt x="1469377" y="291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640961" y="4739132"/>
            <a:ext cx="1310640" cy="6172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latin typeface="Cambria Math"/>
                <a:cs typeface="Cambria Math"/>
              </a:rPr>
              <a:t>−2𝑏𝑐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800" spc="-45">
                <a:latin typeface="Cambria Math"/>
                <a:cs typeface="Cambria Math"/>
              </a:rPr>
              <a:t>𝑏</a:t>
            </a:r>
            <a:r>
              <a:rPr dirty="0" baseline="27777" sz="1950" spc="-67">
                <a:latin typeface="Cambria Math"/>
                <a:cs typeface="Cambria Math"/>
              </a:rPr>
              <a:t>&amp;</a:t>
            </a:r>
            <a:r>
              <a:rPr dirty="0" baseline="27777" sz="1950" spc="2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𝑎</a:t>
            </a:r>
            <a:r>
              <a:rPr dirty="0" baseline="27777" sz="1950" spc="-82">
                <a:latin typeface="Cambria Math"/>
                <a:cs typeface="Cambria Math"/>
              </a:rPr>
              <a:t>&amp;</a:t>
            </a:r>
            <a:r>
              <a:rPr dirty="0" baseline="27777" sz="1950" spc="-6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30">
                <a:latin typeface="Cambria Math"/>
                <a:cs typeface="Cambria Math"/>
              </a:rPr>
              <a:t>𝑐</a:t>
            </a:r>
            <a:r>
              <a:rPr dirty="0" baseline="27777" sz="1950" spc="-44">
                <a:latin typeface="Cambria Math"/>
                <a:cs typeface="Cambria Math"/>
              </a:rPr>
              <a:t>&amp;</a:t>
            </a:r>
            <a:endParaRPr baseline="27777" sz="19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16706" y="5851652"/>
            <a:ext cx="900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acos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61478" y="5735853"/>
            <a:ext cx="1469390" cy="582930"/>
          </a:xfrm>
          <a:custGeom>
            <a:avLst/>
            <a:gdLst/>
            <a:ahLst/>
            <a:cxnLst/>
            <a:rect l="l" t="t" r="r" b="b"/>
            <a:pathLst>
              <a:path w="1469390" h="582929">
                <a:moveTo>
                  <a:pt x="105029" y="8369"/>
                </a:moveTo>
                <a:lnTo>
                  <a:pt x="58635" y="48945"/>
                </a:lnTo>
                <a:lnTo>
                  <a:pt x="26949" y="117195"/>
                </a:lnTo>
                <a:lnTo>
                  <a:pt x="15163" y="157289"/>
                </a:lnTo>
                <a:lnTo>
                  <a:pt x="6731" y="199631"/>
                </a:lnTo>
                <a:lnTo>
                  <a:pt x="1676" y="244233"/>
                </a:lnTo>
                <a:lnTo>
                  <a:pt x="0" y="291223"/>
                </a:lnTo>
                <a:lnTo>
                  <a:pt x="1676" y="337413"/>
                </a:lnTo>
                <a:lnTo>
                  <a:pt x="6731" y="381787"/>
                </a:lnTo>
                <a:lnTo>
                  <a:pt x="15163" y="424230"/>
                </a:lnTo>
                <a:lnTo>
                  <a:pt x="26949" y="464731"/>
                </a:lnTo>
                <a:lnTo>
                  <a:pt x="41617" y="501777"/>
                </a:lnTo>
                <a:lnTo>
                  <a:pt x="78028" y="560844"/>
                </a:lnTo>
                <a:lnTo>
                  <a:pt x="99783" y="582879"/>
                </a:lnTo>
                <a:lnTo>
                  <a:pt x="105029" y="574624"/>
                </a:lnTo>
                <a:lnTo>
                  <a:pt x="86360" y="552221"/>
                </a:lnTo>
                <a:lnTo>
                  <a:pt x="69951" y="525310"/>
                </a:lnTo>
                <a:lnTo>
                  <a:pt x="43980" y="457974"/>
                </a:lnTo>
                <a:lnTo>
                  <a:pt x="34594" y="418922"/>
                </a:lnTo>
                <a:lnTo>
                  <a:pt x="27901" y="378117"/>
                </a:lnTo>
                <a:lnTo>
                  <a:pt x="23876" y="335546"/>
                </a:lnTo>
                <a:lnTo>
                  <a:pt x="22542" y="291109"/>
                </a:lnTo>
                <a:lnTo>
                  <a:pt x="23888" y="246049"/>
                </a:lnTo>
                <a:lnTo>
                  <a:pt x="27914" y="203060"/>
                </a:lnTo>
                <a:lnTo>
                  <a:pt x="34632" y="162280"/>
                </a:lnTo>
                <a:lnTo>
                  <a:pt x="44030" y="123672"/>
                </a:lnTo>
                <a:lnTo>
                  <a:pt x="70027" y="57340"/>
                </a:lnTo>
                <a:lnTo>
                  <a:pt x="86398" y="30683"/>
                </a:lnTo>
                <a:lnTo>
                  <a:pt x="105029" y="8369"/>
                </a:lnTo>
                <a:close/>
              </a:path>
              <a:path w="1469390" h="582929">
                <a:moveTo>
                  <a:pt x="1353540" y="280466"/>
                </a:moveTo>
                <a:lnTo>
                  <a:pt x="108940" y="280466"/>
                </a:lnTo>
                <a:lnTo>
                  <a:pt x="108940" y="293166"/>
                </a:lnTo>
                <a:lnTo>
                  <a:pt x="1353540" y="293166"/>
                </a:lnTo>
                <a:lnTo>
                  <a:pt x="1353540" y="280466"/>
                </a:lnTo>
                <a:close/>
              </a:path>
              <a:path w="1469390" h="582929">
                <a:moveTo>
                  <a:pt x="1469377" y="291109"/>
                </a:moveTo>
                <a:lnTo>
                  <a:pt x="1467688" y="244233"/>
                </a:lnTo>
                <a:lnTo>
                  <a:pt x="1462633" y="199631"/>
                </a:lnTo>
                <a:lnTo>
                  <a:pt x="1454213" y="157289"/>
                </a:lnTo>
                <a:lnTo>
                  <a:pt x="1442415" y="117195"/>
                </a:lnTo>
                <a:lnTo>
                  <a:pt x="1427759" y="80657"/>
                </a:lnTo>
                <a:lnTo>
                  <a:pt x="1391335" y="22059"/>
                </a:lnTo>
                <a:lnTo>
                  <a:pt x="1369580" y="0"/>
                </a:lnTo>
                <a:lnTo>
                  <a:pt x="1364335" y="8369"/>
                </a:lnTo>
                <a:lnTo>
                  <a:pt x="1382915" y="30683"/>
                </a:lnTo>
                <a:lnTo>
                  <a:pt x="1399273" y="57340"/>
                </a:lnTo>
                <a:lnTo>
                  <a:pt x="1425282" y="123672"/>
                </a:lnTo>
                <a:lnTo>
                  <a:pt x="1434706" y="162280"/>
                </a:lnTo>
                <a:lnTo>
                  <a:pt x="1441437" y="203060"/>
                </a:lnTo>
                <a:lnTo>
                  <a:pt x="1445475" y="246049"/>
                </a:lnTo>
                <a:lnTo>
                  <a:pt x="1446822" y="291223"/>
                </a:lnTo>
                <a:lnTo>
                  <a:pt x="1445488" y="335546"/>
                </a:lnTo>
                <a:lnTo>
                  <a:pt x="1441462" y="378117"/>
                </a:lnTo>
                <a:lnTo>
                  <a:pt x="1434769" y="418922"/>
                </a:lnTo>
                <a:lnTo>
                  <a:pt x="1425397" y="457974"/>
                </a:lnTo>
                <a:lnTo>
                  <a:pt x="1399413" y="525310"/>
                </a:lnTo>
                <a:lnTo>
                  <a:pt x="1364335" y="574624"/>
                </a:lnTo>
                <a:lnTo>
                  <a:pt x="1369580" y="582879"/>
                </a:lnTo>
                <a:lnTo>
                  <a:pt x="1410728" y="533806"/>
                </a:lnTo>
                <a:lnTo>
                  <a:pt x="1442415" y="464731"/>
                </a:lnTo>
                <a:lnTo>
                  <a:pt x="1454213" y="424230"/>
                </a:lnTo>
                <a:lnTo>
                  <a:pt x="1462633" y="381787"/>
                </a:lnTo>
                <a:lnTo>
                  <a:pt x="1467688" y="337413"/>
                </a:lnTo>
                <a:lnTo>
                  <a:pt x="1469377" y="291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635754" y="5360923"/>
            <a:ext cx="1310640" cy="6172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latin typeface="Cambria Math"/>
                <a:cs typeface="Cambria Math"/>
              </a:rPr>
              <a:t>−2𝑎𝑐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800" spc="-30">
                <a:latin typeface="Cambria Math"/>
                <a:cs typeface="Cambria Math"/>
              </a:rPr>
              <a:t>𝑐</a:t>
            </a:r>
            <a:r>
              <a:rPr dirty="0" baseline="27777" sz="1950" spc="-44">
                <a:latin typeface="Cambria Math"/>
                <a:cs typeface="Cambria Math"/>
              </a:rPr>
              <a:t>&amp;</a:t>
            </a:r>
            <a:r>
              <a:rPr dirty="0" baseline="27777" sz="1950" spc="2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𝑎</a:t>
            </a:r>
            <a:r>
              <a:rPr dirty="0" baseline="27777" sz="1950" spc="-82">
                <a:latin typeface="Cambria Math"/>
                <a:cs typeface="Cambria Math"/>
              </a:rPr>
              <a:t>&amp;</a:t>
            </a:r>
            <a:r>
              <a:rPr dirty="0" baseline="27777" sz="1950" spc="-6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−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45">
                <a:latin typeface="Cambria Math"/>
                <a:cs typeface="Cambria Math"/>
              </a:rPr>
              <a:t>𝑏</a:t>
            </a:r>
            <a:r>
              <a:rPr dirty="0" baseline="27777" sz="1950" spc="-67">
                <a:latin typeface="Cambria Math"/>
                <a:cs typeface="Cambria Math"/>
              </a:rPr>
              <a:t>&amp;</a:t>
            </a:r>
            <a:endParaRPr baseline="27777" sz="19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5" name="object 45"/>
          <p:cNvSpPr txBox="1"/>
          <p:nvPr/>
        </p:nvSpPr>
        <p:spPr>
          <a:xfrm>
            <a:off x="8006277" y="6004052"/>
            <a:ext cx="574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mbria Math"/>
                <a:cs typeface="Cambria Math"/>
              </a:rPr>
              <a:t>−</a:t>
            </a:r>
            <a:r>
              <a:rPr dirty="0" sz="1800">
                <a:latin typeface="Cambria Math"/>
                <a:cs typeface="Cambria Math"/>
              </a:rPr>
              <a:t>2</a:t>
            </a:r>
            <a:r>
              <a:rPr dirty="0" sz="1800" spc="-5">
                <a:latin typeface="Cambria Math"/>
                <a:cs typeface="Cambria Math"/>
              </a:rPr>
              <a:t>𝑎</a:t>
            </a:r>
            <a:r>
              <a:rPr dirty="0" sz="180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94" y="109219"/>
            <a:ext cx="782065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3.3.6.</a:t>
            </a:r>
            <a:r>
              <a:rPr dirty="0" sz="3000" spc="-5"/>
              <a:t> Case</a:t>
            </a:r>
            <a:r>
              <a:rPr dirty="0" sz="3000" spc="5"/>
              <a:t> </a:t>
            </a:r>
            <a:r>
              <a:rPr dirty="0" sz="3000" spc="-5"/>
              <a:t>Study:</a:t>
            </a:r>
            <a:r>
              <a:rPr dirty="0" sz="3000"/>
              <a:t> </a:t>
            </a:r>
            <a:r>
              <a:rPr dirty="0" sz="3000" spc="-5"/>
              <a:t>Computing</a:t>
            </a:r>
            <a:r>
              <a:rPr dirty="0" sz="3000" spc="-170"/>
              <a:t> </a:t>
            </a:r>
            <a:r>
              <a:rPr dirty="0" sz="3000"/>
              <a:t>Angles</a:t>
            </a:r>
            <a:r>
              <a:rPr dirty="0" sz="3000" spc="-5"/>
              <a:t> </a:t>
            </a:r>
            <a:r>
              <a:rPr dirty="0" sz="3000"/>
              <a:t>of a</a:t>
            </a:r>
            <a:r>
              <a:rPr dirty="0" sz="3000" spc="-50"/>
              <a:t> </a:t>
            </a:r>
            <a:r>
              <a:rPr dirty="0" sz="3000" spc="-15"/>
              <a:t>Triangle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3621404"/>
            <a:chOff x="0" y="0"/>
            <a:chExt cx="12192000" cy="3621404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115" y="791195"/>
              <a:ext cx="5088565" cy="28298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115" y="3706750"/>
            <a:ext cx="8478067" cy="9985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719" y="4888389"/>
            <a:ext cx="8486692" cy="100743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75691"/>
            <a:ext cx="38379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</a:t>
            </a:r>
            <a:r>
              <a:rPr dirty="0" sz="3000" spc="-25"/>
              <a:t> </a:t>
            </a:r>
            <a:r>
              <a:rPr dirty="0" sz="3000"/>
              <a:t>Character</a:t>
            </a:r>
            <a:r>
              <a:rPr dirty="0" sz="3000" spc="-25"/>
              <a:t> </a:t>
            </a:r>
            <a:r>
              <a:rPr dirty="0" sz="3000"/>
              <a:t>Data</a:t>
            </a:r>
            <a:r>
              <a:rPr dirty="0" sz="3000" spc="-70"/>
              <a:t> </a:t>
            </a:r>
            <a:r>
              <a:rPr dirty="0" sz="3000" spc="-55"/>
              <a:t>Type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5184192" y="1022993"/>
            <a:ext cx="2136775" cy="1148715"/>
          </a:xfrm>
          <a:custGeom>
            <a:avLst/>
            <a:gdLst/>
            <a:ahLst/>
            <a:cxnLst/>
            <a:rect l="l" t="t" r="r" b="b"/>
            <a:pathLst>
              <a:path w="2136775" h="1148714">
                <a:moveTo>
                  <a:pt x="32783" y="1102219"/>
                </a:moveTo>
                <a:lnTo>
                  <a:pt x="0" y="1148596"/>
                </a:lnTo>
                <a:lnTo>
                  <a:pt x="56772" y="1146997"/>
                </a:lnTo>
                <a:lnTo>
                  <a:pt x="40893" y="1142197"/>
                </a:lnTo>
                <a:lnTo>
                  <a:pt x="25392" y="1142197"/>
                </a:lnTo>
                <a:lnTo>
                  <a:pt x="19395" y="1131003"/>
                </a:lnTo>
                <a:lnTo>
                  <a:pt x="24987" y="1128007"/>
                </a:lnTo>
                <a:lnTo>
                  <a:pt x="32783" y="1102219"/>
                </a:lnTo>
                <a:close/>
              </a:path>
              <a:path w="2136775" h="1148714">
                <a:moveTo>
                  <a:pt x="22396" y="1136605"/>
                </a:moveTo>
                <a:lnTo>
                  <a:pt x="25392" y="1142197"/>
                </a:lnTo>
                <a:lnTo>
                  <a:pt x="30984" y="1139201"/>
                </a:lnTo>
                <a:lnTo>
                  <a:pt x="22396" y="1136605"/>
                </a:lnTo>
                <a:close/>
              </a:path>
              <a:path w="2136775" h="1148714">
                <a:moveTo>
                  <a:pt x="30984" y="1139201"/>
                </a:moveTo>
                <a:lnTo>
                  <a:pt x="25392" y="1142197"/>
                </a:lnTo>
                <a:lnTo>
                  <a:pt x="40893" y="1142197"/>
                </a:lnTo>
                <a:lnTo>
                  <a:pt x="30984" y="1139201"/>
                </a:lnTo>
                <a:close/>
              </a:path>
              <a:path w="2136775" h="1148714">
                <a:moveTo>
                  <a:pt x="2130601" y="0"/>
                </a:moveTo>
                <a:lnTo>
                  <a:pt x="24987" y="1128007"/>
                </a:lnTo>
                <a:lnTo>
                  <a:pt x="22396" y="1136605"/>
                </a:lnTo>
                <a:lnTo>
                  <a:pt x="30984" y="1139201"/>
                </a:lnTo>
                <a:lnTo>
                  <a:pt x="2136598" y="11195"/>
                </a:lnTo>
                <a:lnTo>
                  <a:pt x="2130601" y="0"/>
                </a:lnTo>
                <a:close/>
              </a:path>
              <a:path w="2136775" h="1148714">
                <a:moveTo>
                  <a:pt x="24987" y="1128007"/>
                </a:moveTo>
                <a:lnTo>
                  <a:pt x="19395" y="1131003"/>
                </a:lnTo>
                <a:lnTo>
                  <a:pt x="22391" y="1136595"/>
                </a:lnTo>
                <a:lnTo>
                  <a:pt x="24987" y="11280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249" y="669035"/>
            <a:ext cx="9330690" cy="440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721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hexadecimal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digits.</a:t>
            </a:r>
            <a:endParaRPr sz="2000">
              <a:latin typeface="Times New Roman"/>
              <a:cs typeface="Times New Roman"/>
            </a:endParaRPr>
          </a:p>
          <a:p>
            <a:pPr marL="671195" marR="4107179">
              <a:lnSpc>
                <a:spcPct val="128200"/>
              </a:lnSpc>
              <a:spcBef>
                <a:spcPts val="950"/>
              </a:spcBef>
            </a:pPr>
            <a:r>
              <a:rPr dirty="0" sz="2200" b="1">
                <a:latin typeface="Courier New"/>
                <a:cs typeface="Courier New"/>
              </a:rPr>
              <a:t>char letter = 'A'; (ASCII)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numChar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'4';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(ASCII)</a:t>
            </a:r>
            <a:endParaRPr sz="2200">
              <a:latin typeface="Courier New"/>
              <a:cs typeface="Courier New"/>
            </a:endParaRPr>
          </a:p>
          <a:p>
            <a:pPr marL="671195" marR="2929890">
              <a:lnSpc>
                <a:spcPct val="132700"/>
              </a:lnSpc>
              <a:spcBef>
                <a:spcPts val="315"/>
              </a:spcBef>
            </a:pPr>
            <a:r>
              <a:rPr dirty="0" sz="2200" b="1">
                <a:latin typeface="Courier New"/>
                <a:cs typeface="Courier New"/>
              </a:rPr>
              <a:t>char letter = '\u0041'; (Unicode)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numChar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'\u0034';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(Unicode)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Courier New"/>
              <a:cs typeface="Courier New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NOTE: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increment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decrement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operators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used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variables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get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next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preceding Unicode </a:t>
            </a:r>
            <a:r>
              <a:rPr dirty="0" sz="2000" spc="-20">
                <a:latin typeface="Times New Roman"/>
                <a:cs typeface="Times New Roman"/>
              </a:rPr>
              <a:t>character.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the following </a:t>
            </a:r>
            <a:r>
              <a:rPr dirty="0" sz="2000" spc="-10">
                <a:latin typeface="Times New Roman"/>
                <a:cs typeface="Times New Roman"/>
              </a:rPr>
              <a:t>statements </a:t>
            </a:r>
            <a:r>
              <a:rPr dirty="0" sz="2000" spc="-5">
                <a:latin typeface="Times New Roman"/>
                <a:cs typeface="Times New Roman"/>
              </a:rPr>
              <a:t>display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character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85"/>
              </a:spcBef>
            </a:pPr>
            <a:r>
              <a:rPr dirty="0" sz="2000" spc="-5" b="1">
                <a:latin typeface="Courier New"/>
                <a:cs typeface="Courier New"/>
              </a:rPr>
              <a:t>char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ch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'a';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Courier New"/>
                <a:cs typeface="Courier New"/>
              </a:rPr>
              <a:t>System.out.println(++ch);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2267"/>
            <a:ext cx="34664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3.4.1.</a:t>
            </a:r>
            <a:r>
              <a:rPr dirty="0" sz="3000" spc="-35"/>
              <a:t> </a:t>
            </a:r>
            <a:r>
              <a:rPr dirty="0" sz="3000"/>
              <a:t>Unicode</a:t>
            </a:r>
            <a:r>
              <a:rPr dirty="0" sz="3000" spc="-30"/>
              <a:t> </a:t>
            </a:r>
            <a:r>
              <a:rPr dirty="0" sz="3000" spc="-5"/>
              <a:t>Format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0858" y="4120481"/>
            <a:ext cx="2552700" cy="10953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7840" y="796544"/>
            <a:ext cx="9959975" cy="30651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355600" marR="502284" indent="-342900">
              <a:lnSpc>
                <a:spcPct val="101400"/>
              </a:lnSpc>
              <a:spcBef>
                <a:spcPts val="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latin typeface="Times New Roman"/>
                <a:cs typeface="Times New Roman"/>
              </a:rPr>
              <a:t>Java characters </a:t>
            </a:r>
            <a:r>
              <a:rPr dirty="0" sz="2100" spc="-5">
                <a:latin typeface="Times New Roman"/>
                <a:cs typeface="Times New Roman"/>
              </a:rPr>
              <a:t>use </a:t>
            </a:r>
            <a:r>
              <a:rPr dirty="0" sz="2100" i="1">
                <a:latin typeface="Times New Roman"/>
                <a:cs typeface="Times New Roman"/>
              </a:rPr>
              <a:t>Unicode</a:t>
            </a:r>
            <a:r>
              <a:rPr dirty="0" sz="2100">
                <a:latin typeface="Times New Roman"/>
                <a:cs typeface="Times New Roman"/>
              </a:rPr>
              <a:t>, a 16-bit encoding scheme established by the Unicode 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Consortium</a:t>
            </a:r>
            <a:r>
              <a:rPr dirty="0" sz="2100">
                <a:latin typeface="Times New Roman"/>
                <a:cs typeface="Times New Roman"/>
              </a:rPr>
              <a:t> to </a:t>
            </a:r>
            <a:r>
              <a:rPr dirty="0" sz="2100" spc="-5">
                <a:latin typeface="Times New Roman"/>
                <a:cs typeface="Times New Roman"/>
              </a:rPr>
              <a:t>support</a:t>
            </a:r>
            <a:r>
              <a:rPr dirty="0" sz="2100">
                <a:latin typeface="Times New Roman"/>
                <a:cs typeface="Times New Roman"/>
              </a:rPr>
              <a:t>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interchange, processing, and display of written texts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 the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world’s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diverse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languages.</a:t>
            </a:r>
            <a:endParaRPr sz="2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899"/>
              </a:lnSpc>
              <a:spcBef>
                <a:spcPts val="1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100">
                <a:latin typeface="Times New Roman"/>
                <a:cs typeface="Times New Roman"/>
              </a:rPr>
              <a:t>Unicode takes </a:t>
            </a:r>
            <a:r>
              <a:rPr dirty="0" sz="2100" spc="-5">
                <a:latin typeface="Times New Roman"/>
                <a:cs typeface="Times New Roman"/>
              </a:rPr>
              <a:t>two </a:t>
            </a:r>
            <a:r>
              <a:rPr dirty="0" sz="2100">
                <a:latin typeface="Times New Roman"/>
                <a:cs typeface="Times New Roman"/>
              </a:rPr>
              <a:t>bytes, preceded by \u, expressed in four hexadecimal numbers that run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from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u="sng" sz="2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'\u0000'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u="sng" sz="2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'\uFFFF'</a:t>
            </a:r>
            <a:r>
              <a:rPr dirty="0" sz="2100" spc="-5">
                <a:latin typeface="Times New Roman"/>
                <a:cs typeface="Times New Roman"/>
              </a:rPr>
              <a:t>.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So,</a:t>
            </a:r>
            <a:r>
              <a:rPr dirty="0" sz="2100">
                <a:latin typeface="Times New Roman"/>
                <a:cs typeface="Times New Roman"/>
              </a:rPr>
              <a:t> Unicode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can represent 65535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+ 1 characters.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2079625" marR="3093085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Unicode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\u03b1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\u03b2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\u03b3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three Greek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letters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5732" y="3505060"/>
            <a:ext cx="2517140" cy="1000125"/>
          </a:xfrm>
          <a:custGeom>
            <a:avLst/>
            <a:gdLst/>
            <a:ahLst/>
            <a:cxnLst/>
            <a:rect l="l" t="t" r="r" b="b"/>
            <a:pathLst>
              <a:path w="2517140" h="1000125">
                <a:moveTo>
                  <a:pt x="2288514" y="996429"/>
                </a:moveTo>
                <a:lnTo>
                  <a:pt x="2284933" y="992149"/>
                </a:lnTo>
                <a:lnTo>
                  <a:pt x="2252002" y="952919"/>
                </a:lnTo>
                <a:lnTo>
                  <a:pt x="2261908" y="977976"/>
                </a:lnTo>
                <a:lnTo>
                  <a:pt x="5041" y="0"/>
                </a:lnTo>
                <a:lnTo>
                  <a:pt x="0" y="11658"/>
                </a:lnTo>
                <a:lnTo>
                  <a:pt x="2256866" y="989634"/>
                </a:lnTo>
                <a:lnTo>
                  <a:pt x="2231809" y="999528"/>
                </a:lnTo>
                <a:lnTo>
                  <a:pt x="2288514" y="996429"/>
                </a:lnTo>
                <a:close/>
              </a:path>
              <a:path w="2517140" h="1000125">
                <a:moveTo>
                  <a:pt x="2440914" y="996429"/>
                </a:moveTo>
                <a:lnTo>
                  <a:pt x="2435910" y="987907"/>
                </a:lnTo>
                <a:lnTo>
                  <a:pt x="2412174" y="947445"/>
                </a:lnTo>
                <a:lnTo>
                  <a:pt x="2417762" y="973797"/>
                </a:lnTo>
                <a:lnTo>
                  <a:pt x="920381" y="508"/>
                </a:lnTo>
                <a:lnTo>
                  <a:pt x="913460" y="11150"/>
                </a:lnTo>
                <a:lnTo>
                  <a:pt x="2410841" y="984453"/>
                </a:lnTo>
                <a:lnTo>
                  <a:pt x="2384488" y="990041"/>
                </a:lnTo>
                <a:lnTo>
                  <a:pt x="2440914" y="996429"/>
                </a:lnTo>
                <a:close/>
              </a:path>
              <a:path w="2517140" h="1000125">
                <a:moveTo>
                  <a:pt x="2517114" y="996429"/>
                </a:moveTo>
                <a:lnTo>
                  <a:pt x="2513406" y="981138"/>
                </a:lnTo>
                <a:lnTo>
                  <a:pt x="2503690" y="941235"/>
                </a:lnTo>
                <a:lnTo>
                  <a:pt x="2501455" y="968082"/>
                </a:lnTo>
                <a:lnTo>
                  <a:pt x="1683766" y="1727"/>
                </a:lnTo>
                <a:lnTo>
                  <a:pt x="1674075" y="9931"/>
                </a:lnTo>
                <a:lnTo>
                  <a:pt x="2491765" y="976287"/>
                </a:lnTo>
                <a:lnTo>
                  <a:pt x="2464917" y="974051"/>
                </a:lnTo>
                <a:lnTo>
                  <a:pt x="2517114" y="9964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58674" y="2413224"/>
          <a:ext cx="8263255" cy="144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064"/>
                <a:gridCol w="1995805"/>
                <a:gridCol w="1715135"/>
                <a:gridCol w="2508250"/>
              </a:tblGrid>
              <a:tr h="334010">
                <a:tc>
                  <a:txBody>
                    <a:bodyPr/>
                    <a:lstStyle/>
                    <a:p>
                      <a:pPr marL="125095">
                        <a:lnSpc>
                          <a:spcPts val="2050"/>
                        </a:lnSpc>
                      </a:pPr>
                      <a:r>
                        <a:rPr dirty="0" sz="1850" spc="5" b="1">
                          <a:latin typeface="Times New Roman"/>
                          <a:cs typeface="Times New Roman"/>
                        </a:rPr>
                        <a:t>Characters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8825">
                        <a:lnSpc>
                          <a:spcPts val="2050"/>
                        </a:lnSpc>
                      </a:pPr>
                      <a:r>
                        <a:rPr dirty="0" sz="1850" b="1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5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b="1">
                          <a:latin typeface="Times New Roman"/>
                          <a:cs typeface="Times New Roman"/>
                        </a:rPr>
                        <a:t>Value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050"/>
                        </a:lnSpc>
                      </a:pPr>
                      <a:r>
                        <a:rPr dirty="0" sz="1850" spc="15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5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b="1">
                          <a:latin typeface="Times New Roman"/>
                          <a:cs typeface="Times New Roman"/>
                        </a:rPr>
                        <a:t>Decimal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8279">
                        <a:lnSpc>
                          <a:spcPts val="2050"/>
                        </a:lnSpc>
                      </a:pPr>
                      <a:r>
                        <a:rPr dirty="0" sz="1850" b="1">
                          <a:latin typeface="Times New Roman"/>
                          <a:cs typeface="Times New Roman"/>
                        </a:rPr>
                        <a:t>Unicode</a:t>
                      </a:r>
                      <a:r>
                        <a:rPr dirty="0" sz="185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 b="1">
                          <a:latin typeface="Times New Roman"/>
                          <a:cs typeface="Times New Roman"/>
                        </a:rPr>
                        <a:t>Value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dirty="0" sz="1850" spc="-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'0</a:t>
                      </a:r>
                      <a:r>
                        <a:rPr dirty="0" sz="18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1850" spc="-64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'9'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B="0" marT="21272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0415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48</a:t>
                      </a:r>
                      <a:r>
                        <a:rPr dirty="0" sz="18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57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272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5270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\u0030</a:t>
                      </a:r>
                      <a:r>
                        <a:rPr dirty="0" sz="18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\u0039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272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marL="125095">
                        <a:lnSpc>
                          <a:spcPts val="2095"/>
                        </a:lnSpc>
                      </a:pPr>
                      <a:r>
                        <a:rPr dirty="0" sz="1850" spc="-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'A</a:t>
                      </a:r>
                      <a:r>
                        <a:rPr dirty="0" sz="18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1850" spc="-64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'Z'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50" spc="-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'a</a:t>
                      </a:r>
                      <a:r>
                        <a:rPr dirty="0" sz="18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1850" spc="-64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8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-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'z'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0415">
                        <a:lnSpc>
                          <a:spcPts val="2095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65</a:t>
                      </a:r>
                      <a:r>
                        <a:rPr dirty="0" sz="18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5">
                          <a:latin typeface="Times New Roman"/>
                          <a:cs typeface="Times New Roman"/>
                        </a:rPr>
                        <a:t>90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804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97</a:t>
                      </a:r>
                      <a:r>
                        <a:rPr dirty="0" sz="18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122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0">
                        <a:lnSpc>
                          <a:spcPts val="2095"/>
                        </a:lnSpc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\u0041</a:t>
                      </a:r>
                      <a:r>
                        <a:rPr dirty="0" sz="18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\u005A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571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50" spc="5">
                          <a:latin typeface="Times New Roman"/>
                          <a:cs typeface="Times New Roman"/>
                        </a:rPr>
                        <a:t>\u0061</a:t>
                      </a:r>
                      <a:r>
                        <a:rPr dirty="0" sz="18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 spc="1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50">
                          <a:latin typeface="Times New Roman"/>
                          <a:cs typeface="Times New Roman"/>
                        </a:rPr>
                        <a:t>\u007A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12267"/>
            <a:ext cx="34664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3.4.1.</a:t>
            </a:r>
            <a:r>
              <a:rPr dirty="0" sz="3000" spc="-35"/>
              <a:t> </a:t>
            </a:r>
            <a:r>
              <a:rPr dirty="0" sz="3000"/>
              <a:t>Unicode</a:t>
            </a:r>
            <a:r>
              <a:rPr dirty="0" sz="3000" spc="-30"/>
              <a:t> </a:t>
            </a:r>
            <a:r>
              <a:rPr dirty="0" sz="3000" spc="-5"/>
              <a:t>Format</a:t>
            </a:r>
            <a:endParaRPr sz="3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67609" y="717803"/>
            <a:ext cx="878395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 use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ASCII </a:t>
            </a:r>
            <a:r>
              <a:rPr dirty="0" sz="2000" spc="-5">
                <a:latin typeface="Times New Roman"/>
                <a:cs typeface="Times New Roman"/>
              </a:rPr>
              <a:t>(American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Standard</a:t>
            </a:r>
            <a:r>
              <a:rPr dirty="0" sz="2000">
                <a:latin typeface="Times New Roman"/>
                <a:cs typeface="Times New Roman"/>
              </a:rPr>
              <a:t> Code</a:t>
            </a:r>
            <a:r>
              <a:rPr dirty="0" sz="2000" spc="-5">
                <a:latin typeface="Times New Roman"/>
                <a:cs typeface="Times New Roman"/>
              </a:rPr>
              <a:t> for Information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Interchange)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8-bit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encoding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scheme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Unicode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includes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ASCII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128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ASCII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characters:</a:t>
            </a:r>
            <a:endParaRPr sz="2000">
              <a:latin typeface="Times New Roman"/>
              <a:cs typeface="Times New Roman"/>
            </a:endParaRPr>
          </a:p>
          <a:p>
            <a:pPr lvl="1"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upper and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letters,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digits,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punctuations,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control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characters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3019"/>
            <a:ext cx="72504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3.4.2.</a:t>
            </a:r>
            <a:r>
              <a:rPr dirty="0" sz="3000" spc="-15"/>
              <a:t> </a:t>
            </a:r>
            <a:r>
              <a:rPr dirty="0" sz="3000"/>
              <a:t>Escape</a:t>
            </a:r>
            <a:r>
              <a:rPr dirty="0" sz="3000" spc="-5"/>
              <a:t> </a:t>
            </a:r>
            <a:r>
              <a:rPr dirty="0" sz="3000"/>
              <a:t>Sequences</a:t>
            </a:r>
            <a:r>
              <a:rPr dirty="0" sz="3000" spc="-15"/>
              <a:t> </a:t>
            </a:r>
            <a:r>
              <a:rPr dirty="0" sz="3000"/>
              <a:t>for</a:t>
            </a:r>
            <a:r>
              <a:rPr dirty="0" sz="3000" spc="-15"/>
              <a:t> </a:t>
            </a:r>
            <a:r>
              <a:rPr dirty="0" sz="3000"/>
              <a:t>Special</a:t>
            </a:r>
            <a:r>
              <a:rPr dirty="0" sz="3000" spc="-10"/>
              <a:t> </a:t>
            </a:r>
            <a:r>
              <a:rPr dirty="0" sz="3000"/>
              <a:t>Characters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425" y="1053263"/>
            <a:ext cx="8679890" cy="292585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39" y="1163828"/>
            <a:ext cx="8536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ASCII</a:t>
            </a:r>
            <a:r>
              <a:rPr dirty="0" sz="2400" spc="5"/>
              <a:t> </a:t>
            </a:r>
            <a:r>
              <a:rPr dirty="0" sz="2400" spc="-5"/>
              <a:t>Character</a:t>
            </a:r>
            <a:r>
              <a:rPr dirty="0" sz="2400" spc="5"/>
              <a:t> </a:t>
            </a:r>
            <a:r>
              <a:rPr dirty="0" sz="2400" spc="-5"/>
              <a:t>Set</a:t>
            </a:r>
            <a:r>
              <a:rPr dirty="0" sz="2400"/>
              <a:t> </a:t>
            </a:r>
            <a:r>
              <a:rPr dirty="0" sz="2400" spc="-5"/>
              <a:t>is</a:t>
            </a:r>
            <a:r>
              <a:rPr dirty="0" sz="2400" spc="5"/>
              <a:t> </a:t>
            </a:r>
            <a:r>
              <a:rPr dirty="0" sz="2400"/>
              <a:t>a </a:t>
            </a:r>
            <a:r>
              <a:rPr dirty="0" sz="2400" spc="-5"/>
              <a:t>subset</a:t>
            </a:r>
            <a:r>
              <a:rPr dirty="0" sz="2400"/>
              <a:t> of</a:t>
            </a:r>
            <a:r>
              <a:rPr dirty="0" sz="2400" spc="5"/>
              <a:t> </a:t>
            </a:r>
            <a:r>
              <a:rPr dirty="0" sz="2400" spc="-5"/>
              <a:t>the</a:t>
            </a:r>
            <a:r>
              <a:rPr dirty="0" sz="2400"/>
              <a:t> </a:t>
            </a:r>
            <a:r>
              <a:rPr dirty="0" sz="2400" spc="-5"/>
              <a:t>Unicode</a:t>
            </a:r>
            <a:r>
              <a:rPr dirty="0" sz="2400"/>
              <a:t> from </a:t>
            </a:r>
            <a:r>
              <a:rPr dirty="0" sz="2400" spc="-5"/>
              <a:t>\u0000</a:t>
            </a:r>
            <a:r>
              <a:rPr dirty="0" sz="2400" spc="5"/>
              <a:t> </a:t>
            </a:r>
            <a:r>
              <a:rPr dirty="0" sz="2400" spc="-5"/>
              <a:t>to</a:t>
            </a:r>
            <a:r>
              <a:rPr dirty="0" sz="2400" spc="5"/>
              <a:t> </a:t>
            </a:r>
            <a:r>
              <a:rPr dirty="0" sz="2400" spc="-5"/>
              <a:t>\u007f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549" y="1932663"/>
            <a:ext cx="8684758" cy="366878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39" y="1163828"/>
            <a:ext cx="85363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ASCII</a:t>
            </a:r>
            <a:r>
              <a:rPr dirty="0" sz="2400" spc="5"/>
              <a:t> </a:t>
            </a:r>
            <a:r>
              <a:rPr dirty="0" sz="2400" spc="-5"/>
              <a:t>Character</a:t>
            </a:r>
            <a:r>
              <a:rPr dirty="0" sz="2400" spc="5"/>
              <a:t> </a:t>
            </a:r>
            <a:r>
              <a:rPr dirty="0" sz="2400" spc="-5"/>
              <a:t>Set</a:t>
            </a:r>
            <a:r>
              <a:rPr dirty="0" sz="2400"/>
              <a:t> </a:t>
            </a:r>
            <a:r>
              <a:rPr dirty="0" sz="2400" spc="-5"/>
              <a:t>is</a:t>
            </a:r>
            <a:r>
              <a:rPr dirty="0" sz="2400" spc="5"/>
              <a:t> </a:t>
            </a:r>
            <a:r>
              <a:rPr dirty="0" sz="2400"/>
              <a:t>a </a:t>
            </a:r>
            <a:r>
              <a:rPr dirty="0" sz="2400" spc="-5"/>
              <a:t>subset</a:t>
            </a:r>
            <a:r>
              <a:rPr dirty="0" sz="2400"/>
              <a:t> of</a:t>
            </a:r>
            <a:r>
              <a:rPr dirty="0" sz="2400" spc="5"/>
              <a:t> </a:t>
            </a:r>
            <a:r>
              <a:rPr dirty="0" sz="2400" spc="-5"/>
              <a:t>the</a:t>
            </a:r>
            <a:r>
              <a:rPr dirty="0" sz="2400"/>
              <a:t> </a:t>
            </a:r>
            <a:r>
              <a:rPr dirty="0" sz="2400" spc="-5"/>
              <a:t>Unicode</a:t>
            </a:r>
            <a:r>
              <a:rPr dirty="0" sz="2400"/>
              <a:t> from </a:t>
            </a:r>
            <a:r>
              <a:rPr dirty="0" sz="2400" spc="-5"/>
              <a:t>\u0000</a:t>
            </a:r>
            <a:r>
              <a:rPr dirty="0" sz="2400" spc="5"/>
              <a:t> </a:t>
            </a:r>
            <a:r>
              <a:rPr dirty="0" sz="2400" spc="-5"/>
              <a:t>to</a:t>
            </a:r>
            <a:r>
              <a:rPr dirty="0" sz="2400" spc="5"/>
              <a:t> </a:t>
            </a:r>
            <a:r>
              <a:rPr dirty="0" sz="2400" spc="-5"/>
              <a:t>\u007f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76" y="1874195"/>
            <a:ext cx="8785823" cy="26367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3500"/>
            <a:ext cx="73329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3.4.3.</a:t>
            </a:r>
            <a:r>
              <a:rPr dirty="0" sz="3000" spc="-10"/>
              <a:t> </a:t>
            </a:r>
            <a:r>
              <a:rPr dirty="0" sz="3000" spc="-5"/>
              <a:t>Casting </a:t>
            </a:r>
            <a:r>
              <a:rPr dirty="0" sz="3000"/>
              <a:t>between</a:t>
            </a:r>
            <a:r>
              <a:rPr dirty="0" sz="3000" spc="-10"/>
              <a:t> </a:t>
            </a:r>
            <a:r>
              <a:rPr dirty="0" sz="3000"/>
              <a:t>char</a:t>
            </a:r>
            <a:r>
              <a:rPr dirty="0" sz="3000" spc="-5"/>
              <a:t> </a:t>
            </a:r>
            <a:r>
              <a:rPr dirty="0" sz="3000"/>
              <a:t>and</a:t>
            </a:r>
            <a:r>
              <a:rPr dirty="0" sz="3000" spc="-10"/>
              <a:t> </a:t>
            </a:r>
            <a:r>
              <a:rPr dirty="0" sz="3000"/>
              <a:t>Numeric</a:t>
            </a:r>
            <a:r>
              <a:rPr dirty="0" sz="3000" spc="-55"/>
              <a:t> </a:t>
            </a:r>
            <a:r>
              <a:rPr dirty="0" sz="3000" spc="-40"/>
              <a:t>Types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8351" y="637819"/>
            <a:ext cx="6759575" cy="194056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100" b="1">
                <a:latin typeface="Courier New"/>
                <a:cs typeface="Courier New"/>
              </a:rPr>
              <a:t>int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i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'a';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//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Same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as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int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i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(int)'a’;</a:t>
            </a:r>
            <a:endParaRPr sz="2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95"/>
              </a:spcBef>
            </a:pP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97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100" b="1">
                <a:latin typeface="Courier New"/>
                <a:cs typeface="Courier New"/>
              </a:rPr>
              <a:t>char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c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97;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//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Same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as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char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c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(char)97;</a:t>
            </a:r>
            <a:endParaRPr sz="2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70"/>
              </a:spcBef>
            </a:pP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095" y="2700762"/>
            <a:ext cx="8684758" cy="36687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3500"/>
            <a:ext cx="73329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3.4.3.</a:t>
            </a:r>
            <a:r>
              <a:rPr dirty="0" sz="3000" spc="-10"/>
              <a:t> </a:t>
            </a:r>
            <a:r>
              <a:rPr dirty="0" sz="3000" spc="-5"/>
              <a:t>Casting </a:t>
            </a:r>
            <a:r>
              <a:rPr dirty="0" sz="3000"/>
              <a:t>between</a:t>
            </a:r>
            <a:r>
              <a:rPr dirty="0" sz="3000" spc="-10"/>
              <a:t> </a:t>
            </a:r>
            <a:r>
              <a:rPr dirty="0" sz="3000"/>
              <a:t>char</a:t>
            </a:r>
            <a:r>
              <a:rPr dirty="0" sz="3000" spc="-5"/>
              <a:t> </a:t>
            </a:r>
            <a:r>
              <a:rPr dirty="0" sz="3000"/>
              <a:t>and</a:t>
            </a:r>
            <a:r>
              <a:rPr dirty="0" sz="3000" spc="-10"/>
              <a:t> </a:t>
            </a:r>
            <a:r>
              <a:rPr dirty="0" sz="3000"/>
              <a:t>Numeric</a:t>
            </a:r>
            <a:r>
              <a:rPr dirty="0" sz="3000" spc="-55"/>
              <a:t> </a:t>
            </a:r>
            <a:r>
              <a:rPr dirty="0" sz="3000" spc="-40"/>
              <a:t>Types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8351" y="647192"/>
            <a:ext cx="2911475" cy="2924175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2100" b="1">
                <a:latin typeface="Courier New"/>
                <a:cs typeface="Courier New"/>
              </a:rPr>
              <a:t>int</a:t>
            </a:r>
            <a:r>
              <a:rPr dirty="0" sz="2100" spc="-1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i</a:t>
            </a:r>
            <a:r>
              <a:rPr dirty="0" sz="2100" spc="-2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-2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‘2’</a:t>
            </a:r>
            <a:r>
              <a:rPr dirty="0" sz="2100" spc="-2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-2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‘3’;</a:t>
            </a:r>
            <a:endParaRPr sz="2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1390"/>
              </a:spcBef>
            </a:pPr>
            <a:r>
              <a:rPr dirty="0" sz="2100">
                <a:latin typeface="Times New Roman"/>
                <a:cs typeface="Times New Roman"/>
              </a:rPr>
              <a:t>Returns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101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100" b="1">
                <a:latin typeface="Courier New"/>
                <a:cs typeface="Courier New"/>
              </a:rPr>
              <a:t>int</a:t>
            </a:r>
            <a:r>
              <a:rPr dirty="0" sz="2100" spc="-2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j</a:t>
            </a:r>
            <a:r>
              <a:rPr dirty="0" sz="2100" spc="-2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-1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2</a:t>
            </a:r>
            <a:r>
              <a:rPr dirty="0" sz="2100" spc="-2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-1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‘b’;</a:t>
            </a:r>
            <a:endParaRPr sz="2100">
              <a:latin typeface="Courier New"/>
              <a:cs typeface="Courier New"/>
            </a:endParaRPr>
          </a:p>
          <a:p>
            <a:pPr marL="12700" marR="759460" indent="457200">
              <a:lnSpc>
                <a:spcPct val="142900"/>
              </a:lnSpc>
              <a:spcBef>
                <a:spcPts val="409"/>
              </a:spcBef>
            </a:pPr>
            <a:r>
              <a:rPr dirty="0" sz="2100">
                <a:latin typeface="Times New Roman"/>
                <a:cs typeface="Times New Roman"/>
              </a:rPr>
              <a:t>Returns 100 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What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is</a:t>
            </a:r>
            <a:r>
              <a:rPr dirty="0" sz="2100" spc="-50">
                <a:latin typeface="Times New Roman"/>
                <a:cs typeface="Times New Roman"/>
              </a:rPr>
              <a:t> </a:t>
            </a:r>
            <a:r>
              <a:rPr dirty="0" sz="2100" b="1">
                <a:latin typeface="Courier New"/>
                <a:cs typeface="Courier New"/>
              </a:rPr>
              <a:t>char(j)</a:t>
            </a:r>
            <a:r>
              <a:rPr dirty="0" sz="2100">
                <a:latin typeface="Times New Roman"/>
                <a:cs typeface="Times New Roman"/>
              </a:rPr>
              <a:t>?</a:t>
            </a:r>
            <a:endParaRPr sz="2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270"/>
              </a:spcBef>
            </a:pPr>
            <a:r>
              <a:rPr dirty="0" sz="2100" b="1">
                <a:latin typeface="Courier New"/>
                <a:cs typeface="Courier New"/>
              </a:rPr>
              <a:t>d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2939" y="2332619"/>
            <a:ext cx="8684758" cy="366878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151891"/>
            <a:ext cx="25361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3.1.</a:t>
            </a:r>
            <a:r>
              <a:rPr dirty="0" sz="3000" spc="-90"/>
              <a:t> </a:t>
            </a:r>
            <a:r>
              <a:rPr dirty="0" sz="3000"/>
              <a:t>Motivations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0800" y="808735"/>
            <a:ext cx="10702925" cy="104394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430"/>
              </a:spcBef>
            </a:pPr>
            <a:r>
              <a:rPr dirty="0" sz="2100" spc="-5">
                <a:latin typeface="Times New Roman"/>
                <a:cs typeface="Times New Roman"/>
              </a:rPr>
              <a:t>Suppose</a:t>
            </a:r>
            <a:r>
              <a:rPr dirty="0" sz="2100">
                <a:latin typeface="Times New Roman"/>
                <a:cs typeface="Times New Roman"/>
              </a:rPr>
              <a:t> you need to estimate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 area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enclosed by four cities,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given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GPS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locations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(latitude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and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longitude)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 these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cities, as</a:t>
            </a:r>
            <a:r>
              <a:rPr dirty="0" sz="2100" spc="-5">
                <a:latin typeface="Times New Roman"/>
                <a:cs typeface="Times New Roman"/>
              </a:rPr>
              <a:t> shown</a:t>
            </a:r>
            <a:r>
              <a:rPr dirty="0" sz="2100">
                <a:latin typeface="Times New Roman"/>
                <a:cs typeface="Times New Roman"/>
              </a:rPr>
              <a:t> in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following</a:t>
            </a:r>
            <a:r>
              <a:rPr dirty="0" sz="2100">
                <a:latin typeface="Times New Roman"/>
                <a:cs typeface="Times New Roman"/>
              </a:rPr>
              <a:t> diagram.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100" spc="-5">
                <a:latin typeface="Times New Roman"/>
                <a:cs typeface="Times New Roman"/>
              </a:rPr>
              <a:t>How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would</a:t>
            </a:r>
            <a:r>
              <a:rPr dirty="0" sz="2100">
                <a:latin typeface="Times New Roman"/>
                <a:cs typeface="Times New Roman"/>
              </a:rPr>
              <a:t> you</a:t>
            </a:r>
            <a:r>
              <a:rPr dirty="0" sz="2100" spc="-5">
                <a:latin typeface="Times New Roman"/>
                <a:cs typeface="Times New Roman"/>
              </a:rPr>
              <a:t> write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program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 </a:t>
            </a:r>
            <a:r>
              <a:rPr dirty="0" sz="2100" spc="-5">
                <a:latin typeface="Times New Roman"/>
                <a:cs typeface="Times New Roman"/>
              </a:rPr>
              <a:t>solve</a:t>
            </a:r>
            <a:r>
              <a:rPr dirty="0" sz="2100">
                <a:latin typeface="Times New Roman"/>
                <a:cs typeface="Times New Roman"/>
              </a:rPr>
              <a:t> this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problem?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184" y="2473256"/>
            <a:ext cx="7998741" cy="27415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9595"/>
            <a:ext cx="62744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3.4.4.</a:t>
            </a:r>
            <a:r>
              <a:rPr dirty="0" sz="3000" spc="-20"/>
              <a:t> </a:t>
            </a:r>
            <a:r>
              <a:rPr dirty="0" sz="3000"/>
              <a:t>Comparing</a:t>
            </a:r>
            <a:r>
              <a:rPr dirty="0" sz="3000" spc="-20"/>
              <a:t> </a:t>
            </a:r>
            <a:r>
              <a:rPr dirty="0" sz="3000"/>
              <a:t>and</a:t>
            </a:r>
            <a:r>
              <a:rPr dirty="0" sz="3000" spc="-70"/>
              <a:t> </a:t>
            </a:r>
            <a:r>
              <a:rPr dirty="0" sz="3000" spc="-30"/>
              <a:t>Testing</a:t>
            </a:r>
            <a:r>
              <a:rPr dirty="0" sz="3000" spc="-20"/>
              <a:t> </a:t>
            </a:r>
            <a:r>
              <a:rPr dirty="0" sz="3000"/>
              <a:t>Characters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524049" y="1067308"/>
            <a:ext cx="894397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if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(ch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&gt;=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'A'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&amp;&amp;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ch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&lt;=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'Z'</a:t>
            </a:r>
            <a:r>
              <a:rPr dirty="0" sz="220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 marR="5080" indent="336550">
              <a:lnSpc>
                <a:spcPts val="2620"/>
              </a:lnSpc>
              <a:spcBef>
                <a:spcPts val="150"/>
              </a:spcBef>
            </a:pPr>
            <a:r>
              <a:rPr dirty="0" sz="2200">
                <a:latin typeface="Courier New"/>
                <a:cs typeface="Courier New"/>
              </a:rPr>
              <a:t>System.out.println(ch + </a:t>
            </a:r>
            <a:r>
              <a:rPr dirty="0" sz="2200" b="1">
                <a:latin typeface="Courier New"/>
                <a:cs typeface="Courier New"/>
              </a:rPr>
              <a:t>" is an uppercase letter"</a:t>
            </a:r>
            <a:r>
              <a:rPr dirty="0" sz="2200">
                <a:latin typeface="Courier New"/>
                <a:cs typeface="Courier New"/>
              </a:rPr>
              <a:t>); </a:t>
            </a:r>
            <a:r>
              <a:rPr dirty="0" sz="2200" spc="-1310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else if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(ch &gt;=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'a' </a:t>
            </a:r>
            <a:r>
              <a:rPr dirty="0" sz="2200">
                <a:latin typeface="Courier New"/>
                <a:cs typeface="Courier New"/>
              </a:rPr>
              <a:t>&amp;&amp; ch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&lt;= </a:t>
            </a:r>
            <a:r>
              <a:rPr dirty="0" sz="2200" b="1">
                <a:latin typeface="Courier New"/>
                <a:cs typeface="Courier New"/>
              </a:rPr>
              <a:t>'z'</a:t>
            </a:r>
            <a:r>
              <a:rPr dirty="0" sz="220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 marR="173355" indent="336550">
              <a:lnSpc>
                <a:spcPts val="2590"/>
              </a:lnSpc>
              <a:spcBef>
                <a:spcPts val="90"/>
              </a:spcBef>
            </a:pPr>
            <a:r>
              <a:rPr dirty="0" sz="2200">
                <a:latin typeface="Courier New"/>
                <a:cs typeface="Courier New"/>
              </a:rPr>
              <a:t>System.out.println(ch + </a:t>
            </a:r>
            <a:r>
              <a:rPr dirty="0" sz="2200" b="1">
                <a:latin typeface="Courier New"/>
                <a:cs typeface="Courier New"/>
              </a:rPr>
              <a:t>" is a lowercase letter"</a:t>
            </a:r>
            <a:r>
              <a:rPr dirty="0" sz="2200">
                <a:latin typeface="Courier New"/>
                <a:cs typeface="Courier New"/>
              </a:rPr>
              <a:t>); </a:t>
            </a:r>
            <a:r>
              <a:rPr dirty="0" sz="2200" spc="-1310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else if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(ch &gt;=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'0' </a:t>
            </a:r>
            <a:r>
              <a:rPr dirty="0" sz="2200">
                <a:latin typeface="Courier New"/>
                <a:cs typeface="Courier New"/>
              </a:rPr>
              <a:t>&amp;&amp; ch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&lt;= </a:t>
            </a:r>
            <a:r>
              <a:rPr dirty="0" sz="2200" b="1">
                <a:latin typeface="Courier New"/>
                <a:cs typeface="Courier New"/>
              </a:rPr>
              <a:t>'9'</a:t>
            </a:r>
            <a:r>
              <a:rPr dirty="0" sz="220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ts val="2540"/>
              </a:lnSpc>
            </a:pPr>
            <a:r>
              <a:rPr dirty="0" sz="2200">
                <a:latin typeface="Courier New"/>
                <a:cs typeface="Courier New"/>
              </a:rPr>
              <a:t>System.out.println(ch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+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numeric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character"</a:t>
            </a:r>
            <a:r>
              <a:rPr dirty="0" sz="220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1794" y="935588"/>
            <a:ext cx="5016500" cy="3105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88029" algn="l"/>
              </a:tabLst>
            </a:pPr>
            <a:r>
              <a:rPr dirty="0" sz="1850" spc="114" b="1">
                <a:latin typeface="Courier New"/>
                <a:cs typeface="Courier New"/>
              </a:rPr>
              <a:t>Method</a:t>
            </a:r>
            <a:r>
              <a:rPr dirty="0" sz="1850" spc="114" b="1">
                <a:latin typeface="Courier New"/>
                <a:cs typeface="Courier New"/>
              </a:rPr>
              <a:t>	</a:t>
            </a:r>
            <a:r>
              <a:rPr dirty="0" sz="1850" spc="114" b="1">
                <a:latin typeface="Courier New"/>
                <a:cs typeface="Courier New"/>
              </a:rPr>
              <a:t>Description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8644" y="1326275"/>
            <a:ext cx="9424035" cy="0"/>
          </a:xfrm>
          <a:custGeom>
            <a:avLst/>
            <a:gdLst/>
            <a:ahLst/>
            <a:cxnLst/>
            <a:rect l="l" t="t" r="r" b="b"/>
            <a:pathLst>
              <a:path w="9424035" h="0">
                <a:moveTo>
                  <a:pt x="0" y="0"/>
                </a:moveTo>
                <a:lnTo>
                  <a:pt x="9423894" y="0"/>
                </a:lnTo>
              </a:path>
            </a:pathLst>
          </a:custGeom>
          <a:ln w="222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1794" y="1523250"/>
            <a:ext cx="2988945" cy="2704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90"/>
              </a:spcBef>
            </a:pPr>
            <a:r>
              <a:rPr dirty="0" sz="1850" spc="114">
                <a:latin typeface="Courier New"/>
                <a:cs typeface="Courier New"/>
              </a:rPr>
              <a:t>isDigit(ch) </a:t>
            </a:r>
            <a:r>
              <a:rPr dirty="0" sz="1850" spc="120">
                <a:latin typeface="Courier New"/>
                <a:cs typeface="Courier New"/>
              </a:rPr>
              <a:t> </a:t>
            </a:r>
            <a:r>
              <a:rPr dirty="0" sz="1850" spc="114">
                <a:latin typeface="Courier New"/>
                <a:cs typeface="Courier New"/>
              </a:rPr>
              <a:t>isLetter(ch) </a:t>
            </a:r>
            <a:r>
              <a:rPr dirty="0" sz="1850" spc="120">
                <a:latin typeface="Courier New"/>
                <a:cs typeface="Courier New"/>
              </a:rPr>
              <a:t> </a:t>
            </a:r>
            <a:r>
              <a:rPr dirty="0" sz="1850" spc="114">
                <a:latin typeface="Courier New"/>
                <a:cs typeface="Courier New"/>
              </a:rPr>
              <a:t>isLetterOfDigit(ch)  </a:t>
            </a:r>
            <a:r>
              <a:rPr dirty="0" sz="1850" spc="114">
                <a:latin typeface="Courier New"/>
                <a:cs typeface="Courier New"/>
              </a:rPr>
              <a:t>isLowerCase(ch) </a:t>
            </a:r>
            <a:r>
              <a:rPr dirty="0" sz="1850" spc="120">
                <a:latin typeface="Courier New"/>
                <a:cs typeface="Courier New"/>
              </a:rPr>
              <a:t> </a:t>
            </a:r>
            <a:r>
              <a:rPr dirty="0" sz="1850" spc="114">
                <a:latin typeface="Courier New"/>
                <a:cs typeface="Courier New"/>
              </a:rPr>
              <a:t>isUpperCase(ch) </a:t>
            </a:r>
            <a:r>
              <a:rPr dirty="0" sz="1850" spc="120">
                <a:latin typeface="Courier New"/>
                <a:cs typeface="Courier New"/>
              </a:rPr>
              <a:t> </a:t>
            </a:r>
            <a:r>
              <a:rPr dirty="0" sz="1850" spc="114">
                <a:latin typeface="Courier New"/>
                <a:cs typeface="Courier New"/>
              </a:rPr>
              <a:t>toLowerCase(ch) </a:t>
            </a:r>
            <a:r>
              <a:rPr dirty="0" sz="1850" spc="120">
                <a:latin typeface="Courier New"/>
                <a:cs typeface="Courier New"/>
              </a:rPr>
              <a:t> </a:t>
            </a:r>
            <a:r>
              <a:rPr dirty="0" sz="1850" spc="114">
                <a:latin typeface="Courier New"/>
                <a:cs typeface="Courier New"/>
              </a:rPr>
              <a:t>toUpperCase(ch)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8059" y="1523250"/>
            <a:ext cx="6246495" cy="2704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38885">
              <a:lnSpc>
                <a:spcPct val="135500"/>
              </a:lnSpc>
              <a:spcBef>
                <a:spcPts val="95"/>
              </a:spcBef>
            </a:pPr>
            <a:r>
              <a:rPr dirty="0" sz="1850" spc="85">
                <a:latin typeface="Times New Roman"/>
                <a:cs typeface="Times New Roman"/>
              </a:rPr>
              <a:t>Returns </a:t>
            </a:r>
            <a:r>
              <a:rPr dirty="0" sz="1850" spc="70">
                <a:latin typeface="Times New Roman"/>
                <a:cs typeface="Times New Roman"/>
              </a:rPr>
              <a:t>true </a:t>
            </a:r>
            <a:r>
              <a:rPr dirty="0" sz="1850" spc="55">
                <a:latin typeface="Times New Roman"/>
                <a:cs typeface="Times New Roman"/>
              </a:rPr>
              <a:t>if </a:t>
            </a:r>
            <a:r>
              <a:rPr dirty="0" sz="1850" spc="75">
                <a:latin typeface="Times New Roman"/>
                <a:cs typeface="Times New Roman"/>
              </a:rPr>
              <a:t>the specified character </a:t>
            </a:r>
            <a:r>
              <a:rPr dirty="0" sz="1850" spc="60">
                <a:latin typeface="Times New Roman"/>
                <a:cs typeface="Times New Roman"/>
              </a:rPr>
              <a:t>is </a:t>
            </a:r>
            <a:r>
              <a:rPr dirty="0" sz="1850" spc="85">
                <a:latin typeface="Times New Roman"/>
                <a:cs typeface="Times New Roman"/>
              </a:rPr>
              <a:t>a </a:t>
            </a:r>
            <a:r>
              <a:rPr dirty="0" sz="1850" spc="65">
                <a:latin typeface="Times New Roman"/>
                <a:cs typeface="Times New Roman"/>
              </a:rPr>
              <a:t>digit.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Times New Roman"/>
                <a:cs typeface="Times New Roman"/>
              </a:rPr>
              <a:t>Returns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70">
                <a:latin typeface="Times New Roman"/>
                <a:cs typeface="Times New Roman"/>
              </a:rPr>
              <a:t>true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55">
                <a:latin typeface="Times New Roman"/>
                <a:cs typeface="Times New Roman"/>
              </a:rPr>
              <a:t>if </a:t>
            </a:r>
            <a:r>
              <a:rPr dirty="0" sz="1850" spc="75">
                <a:latin typeface="Times New Roman"/>
                <a:cs typeface="Times New Roman"/>
              </a:rPr>
              <a:t>the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specified</a:t>
            </a:r>
            <a:r>
              <a:rPr dirty="0" sz="1850" spc="55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character</a:t>
            </a:r>
            <a:r>
              <a:rPr dirty="0" sz="1850" spc="40">
                <a:latin typeface="Times New Roman"/>
                <a:cs typeface="Times New Roman"/>
              </a:rPr>
              <a:t> </a:t>
            </a:r>
            <a:r>
              <a:rPr dirty="0" sz="1850" spc="60">
                <a:latin typeface="Times New Roman"/>
                <a:cs typeface="Times New Roman"/>
              </a:rPr>
              <a:t>is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Times New Roman"/>
                <a:cs typeface="Times New Roman"/>
              </a:rPr>
              <a:t>a</a:t>
            </a:r>
            <a:r>
              <a:rPr dirty="0" sz="1850" spc="70">
                <a:latin typeface="Times New Roman"/>
                <a:cs typeface="Times New Roman"/>
              </a:rPr>
              <a:t> </a:t>
            </a:r>
            <a:r>
              <a:rPr dirty="0" sz="1850" spc="60">
                <a:latin typeface="Times New Roman"/>
                <a:cs typeface="Times New Roman"/>
              </a:rPr>
              <a:t>letter.</a:t>
            </a: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35600"/>
              </a:lnSpc>
              <a:spcBef>
                <a:spcPts val="10"/>
              </a:spcBef>
            </a:pPr>
            <a:r>
              <a:rPr dirty="0" sz="1850" spc="85">
                <a:latin typeface="Times New Roman"/>
                <a:cs typeface="Times New Roman"/>
              </a:rPr>
              <a:t>Returns </a:t>
            </a:r>
            <a:r>
              <a:rPr dirty="0" sz="1850" spc="70">
                <a:latin typeface="Times New Roman"/>
                <a:cs typeface="Times New Roman"/>
              </a:rPr>
              <a:t>true </a:t>
            </a:r>
            <a:r>
              <a:rPr dirty="0" sz="1850" spc="55">
                <a:latin typeface="Times New Roman"/>
                <a:cs typeface="Times New Roman"/>
              </a:rPr>
              <a:t>if </a:t>
            </a:r>
            <a:r>
              <a:rPr dirty="0" sz="1850" spc="75">
                <a:latin typeface="Times New Roman"/>
                <a:cs typeface="Times New Roman"/>
              </a:rPr>
              <a:t>the specified character </a:t>
            </a:r>
            <a:r>
              <a:rPr dirty="0" sz="1850" spc="60">
                <a:latin typeface="Times New Roman"/>
                <a:cs typeface="Times New Roman"/>
              </a:rPr>
              <a:t>is </a:t>
            </a:r>
            <a:r>
              <a:rPr dirty="0" sz="1850" spc="85">
                <a:latin typeface="Times New Roman"/>
                <a:cs typeface="Times New Roman"/>
              </a:rPr>
              <a:t>a </a:t>
            </a:r>
            <a:r>
              <a:rPr dirty="0" sz="1850" spc="65">
                <a:latin typeface="Times New Roman"/>
                <a:cs typeface="Times New Roman"/>
              </a:rPr>
              <a:t>letter </a:t>
            </a:r>
            <a:r>
              <a:rPr dirty="0" sz="1850" spc="80">
                <a:latin typeface="Times New Roman"/>
                <a:cs typeface="Times New Roman"/>
              </a:rPr>
              <a:t>or </a:t>
            </a:r>
            <a:r>
              <a:rPr dirty="0" sz="1850" spc="70">
                <a:latin typeface="Times New Roman"/>
                <a:cs typeface="Times New Roman"/>
              </a:rPr>
              <a:t>digit. </a:t>
            </a:r>
            <a:r>
              <a:rPr dirty="0" sz="1850" spc="75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Times New Roman"/>
                <a:cs typeface="Times New Roman"/>
              </a:rPr>
              <a:t>Returns </a:t>
            </a:r>
            <a:r>
              <a:rPr dirty="0" sz="1850" spc="70">
                <a:latin typeface="Times New Roman"/>
                <a:cs typeface="Times New Roman"/>
              </a:rPr>
              <a:t>true </a:t>
            </a:r>
            <a:r>
              <a:rPr dirty="0" sz="1850" spc="55">
                <a:latin typeface="Times New Roman"/>
                <a:cs typeface="Times New Roman"/>
              </a:rPr>
              <a:t>if </a:t>
            </a:r>
            <a:r>
              <a:rPr dirty="0" sz="1850" spc="75">
                <a:latin typeface="Times New Roman"/>
                <a:cs typeface="Times New Roman"/>
              </a:rPr>
              <a:t>the specified character </a:t>
            </a:r>
            <a:r>
              <a:rPr dirty="0" sz="1850" spc="60">
                <a:latin typeface="Times New Roman"/>
                <a:cs typeface="Times New Roman"/>
              </a:rPr>
              <a:t>is </a:t>
            </a:r>
            <a:r>
              <a:rPr dirty="0" sz="1850" spc="85">
                <a:latin typeface="Times New Roman"/>
                <a:cs typeface="Times New Roman"/>
              </a:rPr>
              <a:t>a </a:t>
            </a:r>
            <a:r>
              <a:rPr dirty="0" sz="1850" spc="80">
                <a:latin typeface="Times New Roman"/>
                <a:cs typeface="Times New Roman"/>
              </a:rPr>
              <a:t>lowercase </a:t>
            </a:r>
            <a:r>
              <a:rPr dirty="0" sz="1850" spc="60">
                <a:latin typeface="Times New Roman"/>
                <a:cs typeface="Times New Roman"/>
              </a:rPr>
              <a:t>letter. </a:t>
            </a:r>
            <a:r>
              <a:rPr dirty="0" sz="1850" spc="65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Times New Roman"/>
                <a:cs typeface="Times New Roman"/>
              </a:rPr>
              <a:t>Returns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70">
                <a:latin typeface="Times New Roman"/>
                <a:cs typeface="Times New Roman"/>
              </a:rPr>
              <a:t>true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55">
                <a:latin typeface="Times New Roman"/>
                <a:cs typeface="Times New Roman"/>
              </a:rPr>
              <a:t>if </a:t>
            </a:r>
            <a:r>
              <a:rPr dirty="0" sz="1850" spc="75">
                <a:latin typeface="Times New Roman"/>
                <a:cs typeface="Times New Roman"/>
              </a:rPr>
              <a:t>the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specified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character</a:t>
            </a:r>
            <a:r>
              <a:rPr dirty="0" sz="1850" spc="40">
                <a:latin typeface="Times New Roman"/>
                <a:cs typeface="Times New Roman"/>
              </a:rPr>
              <a:t> </a:t>
            </a:r>
            <a:r>
              <a:rPr dirty="0" sz="1850" spc="60">
                <a:latin typeface="Times New Roman"/>
                <a:cs typeface="Times New Roman"/>
              </a:rPr>
              <a:t>is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90">
                <a:latin typeface="Times New Roman"/>
                <a:cs typeface="Times New Roman"/>
              </a:rPr>
              <a:t>an</a:t>
            </a:r>
            <a:r>
              <a:rPr dirty="0" sz="1850" spc="65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Times New Roman"/>
                <a:cs typeface="Times New Roman"/>
              </a:rPr>
              <a:t>uppercase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65">
                <a:latin typeface="Times New Roman"/>
                <a:cs typeface="Times New Roman"/>
              </a:rPr>
              <a:t>letter. </a:t>
            </a:r>
            <a:r>
              <a:rPr dirty="0" sz="1850" spc="-450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Times New Roman"/>
                <a:cs typeface="Times New Roman"/>
              </a:rPr>
              <a:t>Returns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the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Times New Roman"/>
                <a:cs typeface="Times New Roman"/>
              </a:rPr>
              <a:t>lowercase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85">
                <a:latin typeface="Times New Roman"/>
                <a:cs typeface="Times New Roman"/>
              </a:rPr>
              <a:t>of</a:t>
            </a:r>
            <a:r>
              <a:rPr dirty="0" sz="1850" spc="55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the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specified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70">
                <a:latin typeface="Times New Roman"/>
                <a:cs typeface="Times New Roman"/>
              </a:rPr>
              <a:t>character.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850" spc="85">
                <a:latin typeface="Times New Roman"/>
                <a:cs typeface="Times New Roman"/>
              </a:rPr>
              <a:t>Returns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the</a:t>
            </a:r>
            <a:r>
              <a:rPr dirty="0" sz="1850" spc="50">
                <a:latin typeface="Times New Roman"/>
                <a:cs typeface="Times New Roman"/>
              </a:rPr>
              <a:t> </a:t>
            </a:r>
            <a:r>
              <a:rPr dirty="0" sz="1850" spc="80">
                <a:latin typeface="Times New Roman"/>
                <a:cs typeface="Times New Roman"/>
              </a:rPr>
              <a:t>uppercase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of</a:t>
            </a:r>
            <a:r>
              <a:rPr dirty="0" sz="1850" spc="60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the</a:t>
            </a:r>
            <a:r>
              <a:rPr dirty="0" sz="1850" spc="45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specified</a:t>
            </a:r>
            <a:r>
              <a:rPr dirty="0" sz="1850" spc="55">
                <a:latin typeface="Times New Roman"/>
                <a:cs typeface="Times New Roman"/>
              </a:rPr>
              <a:t> </a:t>
            </a:r>
            <a:r>
              <a:rPr dirty="0" sz="1850" spc="75">
                <a:latin typeface="Times New Roman"/>
                <a:cs typeface="Times New Roman"/>
              </a:rPr>
              <a:t>character.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69595"/>
            <a:ext cx="62744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3.4.4.</a:t>
            </a:r>
            <a:r>
              <a:rPr dirty="0" sz="3000" spc="-20"/>
              <a:t> </a:t>
            </a:r>
            <a:r>
              <a:rPr dirty="0" sz="3000"/>
              <a:t>Comparing</a:t>
            </a:r>
            <a:r>
              <a:rPr dirty="0" sz="3000" spc="-20"/>
              <a:t> </a:t>
            </a:r>
            <a:r>
              <a:rPr dirty="0" sz="3000"/>
              <a:t>and</a:t>
            </a:r>
            <a:r>
              <a:rPr dirty="0" sz="3000" spc="-70"/>
              <a:t> </a:t>
            </a:r>
            <a:r>
              <a:rPr dirty="0" sz="3000" spc="-30"/>
              <a:t>Testing</a:t>
            </a:r>
            <a:r>
              <a:rPr dirty="0" sz="3000" spc="-20"/>
              <a:t> </a:t>
            </a:r>
            <a:r>
              <a:rPr dirty="0" sz="3000"/>
              <a:t>Characters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69595"/>
            <a:ext cx="62744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3.4.4.</a:t>
            </a:r>
            <a:r>
              <a:rPr dirty="0" sz="3000" spc="-20"/>
              <a:t> </a:t>
            </a:r>
            <a:r>
              <a:rPr dirty="0" sz="3000"/>
              <a:t>Comparing</a:t>
            </a:r>
            <a:r>
              <a:rPr dirty="0" sz="3000" spc="-20"/>
              <a:t> </a:t>
            </a:r>
            <a:r>
              <a:rPr dirty="0" sz="3000"/>
              <a:t>and</a:t>
            </a:r>
            <a:r>
              <a:rPr dirty="0" sz="3000" spc="-70"/>
              <a:t> </a:t>
            </a:r>
            <a:r>
              <a:rPr dirty="0" sz="3000" spc="-30"/>
              <a:t>Testing</a:t>
            </a:r>
            <a:r>
              <a:rPr dirty="0" sz="3000" spc="-20"/>
              <a:t> </a:t>
            </a:r>
            <a:r>
              <a:rPr dirty="0" sz="3000"/>
              <a:t>Characters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798039" y="1042923"/>
            <a:ext cx="4569460" cy="10344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dirty="0" sz="2200" b="1">
                <a:latin typeface="Courier New"/>
                <a:cs typeface="Courier New"/>
              </a:rPr>
              <a:t>Character.isDigit(‘a’):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Character.isLetter(‘a’):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Character.isUpperCase(‘a’):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5777" y="1042923"/>
            <a:ext cx="867410" cy="10344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dirty="0" sz="2200">
                <a:latin typeface="Courier New"/>
                <a:cs typeface="Courier New"/>
              </a:rPr>
              <a:t>False  </a:t>
            </a:r>
            <a:r>
              <a:rPr dirty="0" sz="2200">
                <a:latin typeface="Courier New"/>
                <a:cs typeface="Courier New"/>
              </a:rPr>
              <a:t>True </a:t>
            </a:r>
            <a:r>
              <a:rPr dirty="0" sz="2200" spc="-13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850" y="2960115"/>
            <a:ext cx="95821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Character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sz="2200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fin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d in 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java.lang </a:t>
            </a:r>
            <a:r>
              <a:rPr dirty="0" sz="2200">
                <a:latin typeface="Times New Roman"/>
                <a:cs typeface="Times New Roman"/>
              </a:rPr>
              <a:t>p</a:t>
            </a:r>
            <a:r>
              <a:rPr dirty="0" sz="2200" spc="-5">
                <a:latin typeface="Times New Roman"/>
                <a:cs typeface="Times New Roman"/>
              </a:rPr>
              <a:t>ac</a:t>
            </a:r>
            <a:r>
              <a:rPr dirty="0" sz="2200">
                <a:latin typeface="Times New Roman"/>
                <a:cs typeface="Times New Roman"/>
              </a:rPr>
              <a:t>k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ge</a:t>
            </a:r>
            <a:r>
              <a:rPr dirty="0" sz="2200" spc="-5">
                <a:latin typeface="Times New Roman"/>
                <a:cs typeface="Times New Roman"/>
              </a:rPr>
              <a:t> a</a:t>
            </a:r>
            <a:r>
              <a:rPr dirty="0" sz="2200">
                <a:latin typeface="Times New Roman"/>
                <a:cs typeface="Times New Roman"/>
              </a:rPr>
              <a:t>nd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d to t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t </a:t>
            </a: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sz="2200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ac</a:t>
            </a:r>
            <a:r>
              <a:rPr dirty="0" sz="2200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r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5886" y="2054064"/>
            <a:ext cx="175895" cy="971550"/>
          </a:xfrm>
          <a:custGeom>
            <a:avLst/>
            <a:gdLst/>
            <a:ahLst/>
            <a:cxnLst/>
            <a:rect l="l" t="t" r="r" b="b"/>
            <a:pathLst>
              <a:path w="175894" h="971550">
                <a:moveTo>
                  <a:pt x="50307" y="73700"/>
                </a:moveTo>
                <a:lnTo>
                  <a:pt x="25154" y="77224"/>
                </a:lnTo>
                <a:lnTo>
                  <a:pt x="150379" y="970983"/>
                </a:lnTo>
                <a:lnTo>
                  <a:pt x="175533" y="967459"/>
                </a:lnTo>
                <a:lnTo>
                  <a:pt x="50307" y="73700"/>
                </a:lnTo>
                <a:close/>
              </a:path>
              <a:path w="175894" h="971550">
                <a:moveTo>
                  <a:pt x="27157" y="0"/>
                </a:moveTo>
                <a:lnTo>
                  <a:pt x="0" y="80749"/>
                </a:lnTo>
                <a:lnTo>
                  <a:pt x="25154" y="77224"/>
                </a:lnTo>
                <a:lnTo>
                  <a:pt x="23392" y="64648"/>
                </a:lnTo>
                <a:lnTo>
                  <a:pt x="48545" y="61123"/>
                </a:lnTo>
                <a:lnTo>
                  <a:pt x="69232" y="61123"/>
                </a:lnTo>
                <a:lnTo>
                  <a:pt x="27157" y="0"/>
                </a:lnTo>
                <a:close/>
              </a:path>
              <a:path w="175894" h="971550">
                <a:moveTo>
                  <a:pt x="48545" y="61123"/>
                </a:moveTo>
                <a:lnTo>
                  <a:pt x="23392" y="64648"/>
                </a:lnTo>
                <a:lnTo>
                  <a:pt x="25154" y="77224"/>
                </a:lnTo>
                <a:lnTo>
                  <a:pt x="50307" y="73700"/>
                </a:lnTo>
                <a:lnTo>
                  <a:pt x="48545" y="61123"/>
                </a:lnTo>
                <a:close/>
              </a:path>
              <a:path w="175894" h="971550">
                <a:moveTo>
                  <a:pt x="69232" y="61123"/>
                </a:moveTo>
                <a:lnTo>
                  <a:pt x="48545" y="61123"/>
                </a:lnTo>
                <a:lnTo>
                  <a:pt x="50307" y="73700"/>
                </a:lnTo>
                <a:lnTo>
                  <a:pt x="75463" y="70176"/>
                </a:lnTo>
                <a:lnTo>
                  <a:pt x="69232" y="611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67" y="130555"/>
            <a:ext cx="31515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</a:t>
            </a:r>
            <a:r>
              <a:rPr dirty="0" sz="3000" spc="-75"/>
              <a:t> </a:t>
            </a:r>
            <a:r>
              <a:rPr dirty="0" sz="3000"/>
              <a:t>The</a:t>
            </a:r>
            <a:r>
              <a:rPr dirty="0" sz="3000" spc="-15"/>
              <a:t> </a:t>
            </a:r>
            <a:r>
              <a:rPr dirty="0" sz="3000" spc="-5"/>
              <a:t>String</a:t>
            </a:r>
            <a:r>
              <a:rPr dirty="0" sz="3000" spc="-75"/>
              <a:t> </a:t>
            </a:r>
            <a:r>
              <a:rPr dirty="0" sz="3000" spc="-55"/>
              <a:t>Type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8351" y="1049020"/>
            <a:ext cx="11257280" cy="399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5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type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only r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pr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nts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one</a:t>
            </a:r>
            <a:r>
              <a:rPr dirty="0" sz="2200" spc="-5">
                <a:latin typeface="Times New Roman"/>
                <a:cs typeface="Times New Roman"/>
              </a:rPr>
              <a:t> c</a:t>
            </a:r>
            <a:r>
              <a:rPr dirty="0" sz="2200">
                <a:latin typeface="Times New Roman"/>
                <a:cs typeface="Times New Roman"/>
              </a:rPr>
              <a:t>h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r</a:t>
            </a:r>
            <a:r>
              <a:rPr dirty="0" sz="2200" spc="-5">
                <a:latin typeface="Times New Roman"/>
                <a:cs typeface="Times New Roman"/>
              </a:rPr>
              <a:t>ac</a:t>
            </a:r>
            <a:r>
              <a:rPr dirty="0" sz="2200">
                <a:latin typeface="Times New Roman"/>
                <a:cs typeface="Times New Roman"/>
              </a:rPr>
              <a:t>t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 spc="-120">
                <a:latin typeface="Times New Roman"/>
                <a:cs typeface="Times New Roman"/>
              </a:rPr>
              <a:t>r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470"/>
              </a:lnSpc>
              <a:spcBef>
                <a:spcPts val="21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7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represent</a:t>
            </a:r>
            <a:r>
              <a:rPr dirty="0" sz="2200">
                <a:latin typeface="Times New Roman"/>
                <a:cs typeface="Times New Roman"/>
              </a:rPr>
              <a:t> a</a:t>
            </a:r>
            <a:r>
              <a:rPr dirty="0" sz="2200" spc="-5">
                <a:latin typeface="Times New Roman"/>
                <a:cs typeface="Times New Roman"/>
              </a:rPr>
              <a:t> string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</a:t>
            </a:r>
            <a:r>
              <a:rPr dirty="0" sz="2200" spc="-5">
                <a:latin typeface="Times New Roman"/>
                <a:cs typeface="Times New Roman"/>
              </a:rPr>
              <a:t>characters,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data </a:t>
            </a:r>
            <a:r>
              <a:rPr dirty="0" sz="2200">
                <a:latin typeface="Times New Roman"/>
                <a:cs typeface="Times New Roman"/>
              </a:rPr>
              <a:t>type</a:t>
            </a:r>
            <a:r>
              <a:rPr dirty="0" sz="2200" spc="-5">
                <a:latin typeface="Times New Roman"/>
                <a:cs typeface="Times New Roman"/>
              </a:rPr>
              <a:t> called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String. For </a:t>
            </a:r>
            <a:r>
              <a:rPr dirty="0" sz="2200" spc="-5">
                <a:latin typeface="Times New Roman"/>
                <a:cs typeface="Times New Roman"/>
              </a:rPr>
              <a:t>example,</a:t>
            </a:r>
            <a:endParaRPr sz="2200">
              <a:latin typeface="Times New Roman"/>
              <a:cs typeface="Times New Roman"/>
            </a:endParaRPr>
          </a:p>
          <a:p>
            <a:pPr marL="926465">
              <a:lnSpc>
                <a:spcPts val="2470"/>
              </a:lnSpc>
            </a:pP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message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"Welcome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to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Java";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50">
              <a:latin typeface="Courier New"/>
              <a:cs typeface="Courier New"/>
            </a:endParaRPr>
          </a:p>
          <a:p>
            <a:pPr marL="241300" marR="645160" indent="-228600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Times New Roman"/>
                <a:cs typeface="Times New Roman"/>
              </a:rPr>
              <a:t>String is</a:t>
            </a:r>
            <a:r>
              <a:rPr dirty="0" sz="2200" spc="-5">
                <a:latin typeface="Times New Roman"/>
                <a:cs typeface="Times New Roman"/>
              </a:rPr>
              <a:t> actually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predefined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class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Java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library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just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like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System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class 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Scanner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class.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24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String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type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primitive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type.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35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known as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reference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-5" i="1">
                <a:latin typeface="Times New Roman"/>
                <a:cs typeface="Times New Roman"/>
              </a:rPr>
              <a:t>type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ts val="235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spc="-5">
                <a:latin typeface="Times New Roman"/>
                <a:cs typeface="Times New Roman"/>
              </a:rPr>
              <a:t>Any Java class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>
                <a:latin typeface="Times New Roman"/>
                <a:cs typeface="Times New Roman"/>
              </a:rPr>
              <a:t> be</a:t>
            </a:r>
            <a:r>
              <a:rPr dirty="0" sz="2200" spc="-5">
                <a:latin typeface="Times New Roman"/>
                <a:cs typeface="Times New Roman"/>
              </a:rPr>
              <a:t> used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reference </a:t>
            </a:r>
            <a:r>
              <a:rPr dirty="0" sz="2200">
                <a:latin typeface="Times New Roman"/>
                <a:cs typeface="Times New Roman"/>
              </a:rPr>
              <a:t>type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 a</a:t>
            </a:r>
            <a:r>
              <a:rPr dirty="0" sz="2200" spc="-5">
                <a:latin typeface="Times New Roman"/>
                <a:cs typeface="Times New Roman"/>
              </a:rPr>
              <a:t> variable.</a:t>
            </a:r>
            <a:endParaRPr sz="2200">
              <a:latin typeface="Times New Roman"/>
              <a:cs typeface="Times New Roman"/>
            </a:endParaRPr>
          </a:p>
          <a:p>
            <a:pPr lvl="1" marL="698500" indent="-229235">
              <a:lnSpc>
                <a:spcPts val="24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Times New Roman"/>
                <a:cs typeface="Times New Roman"/>
              </a:rPr>
              <a:t>Reference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types will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 thoroughly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discussed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“Objects 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Classes”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lecture.</a:t>
            </a:r>
            <a:endParaRPr sz="2200">
              <a:latin typeface="Times New Roman"/>
              <a:cs typeface="Times New Roman"/>
            </a:endParaRPr>
          </a:p>
          <a:p>
            <a:pPr lvl="1" marL="697865" marR="5080" indent="-228600">
              <a:lnSpc>
                <a:spcPts val="2400"/>
              </a:lnSpc>
              <a:spcBef>
                <a:spcPts val="1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>
                <a:latin typeface="Times New Roman"/>
                <a:cs typeface="Times New Roman"/>
              </a:rPr>
              <a:t>For the time </a:t>
            </a:r>
            <a:r>
              <a:rPr dirty="0" sz="2200" spc="-5">
                <a:latin typeface="Times New Roman"/>
                <a:cs typeface="Times New Roman"/>
              </a:rPr>
              <a:t>being, </a:t>
            </a:r>
            <a:r>
              <a:rPr dirty="0" sz="2200">
                <a:latin typeface="Times New Roman"/>
                <a:cs typeface="Times New Roman"/>
              </a:rPr>
              <a:t>you </a:t>
            </a:r>
            <a:r>
              <a:rPr dirty="0" sz="2200" spc="-5">
                <a:latin typeface="Times New Roman"/>
                <a:cs typeface="Times New Roman"/>
              </a:rPr>
              <a:t>just need </a:t>
            </a:r>
            <a:r>
              <a:rPr dirty="0" sz="2200">
                <a:latin typeface="Times New Roman"/>
                <a:cs typeface="Times New Roman"/>
              </a:rPr>
              <a:t>to know how to </a:t>
            </a:r>
            <a:r>
              <a:rPr dirty="0" sz="2200" spc="-5">
                <a:latin typeface="Times New Roman"/>
                <a:cs typeface="Times New Roman"/>
              </a:rPr>
              <a:t>declare </a:t>
            </a:r>
            <a:r>
              <a:rPr dirty="0" sz="2200">
                <a:latin typeface="Times New Roman"/>
                <a:cs typeface="Times New Roman"/>
              </a:rPr>
              <a:t>a String </a:t>
            </a:r>
            <a:r>
              <a:rPr dirty="0" sz="2200" spc="-5">
                <a:latin typeface="Times New Roman"/>
                <a:cs typeface="Times New Roman"/>
              </a:rPr>
              <a:t>variable, </a:t>
            </a:r>
            <a:r>
              <a:rPr dirty="0" sz="2200">
                <a:latin typeface="Times New Roman"/>
                <a:cs typeface="Times New Roman"/>
              </a:rPr>
              <a:t>how to </a:t>
            </a:r>
            <a:r>
              <a:rPr dirty="0" sz="2200" spc="-5">
                <a:latin typeface="Times New Roman"/>
                <a:cs typeface="Times New Roman"/>
              </a:rPr>
              <a:t>assign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variable,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how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concatenate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strings,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perform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simple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operations </a:t>
            </a:r>
            <a:r>
              <a:rPr dirty="0" sz="2200">
                <a:latin typeface="Times New Roman"/>
                <a:cs typeface="Times New Roman"/>
              </a:rPr>
              <a:t>for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strings.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080" y="3283232"/>
            <a:ext cx="8739505" cy="0"/>
          </a:xfrm>
          <a:custGeom>
            <a:avLst/>
            <a:gdLst/>
            <a:ahLst/>
            <a:cxnLst/>
            <a:rect l="l" t="t" r="r" b="b"/>
            <a:pathLst>
              <a:path w="8739505" h="0">
                <a:moveTo>
                  <a:pt x="0" y="0"/>
                </a:moveTo>
                <a:lnTo>
                  <a:pt x="8739206" y="0"/>
                </a:lnTo>
              </a:path>
            </a:pathLst>
          </a:custGeom>
          <a:ln w="208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6917" y="3335193"/>
            <a:ext cx="6377305" cy="205740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750" spc="-5">
                <a:latin typeface="Times New Roman"/>
                <a:cs typeface="Times New Roman"/>
              </a:rPr>
              <a:t>Returns the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number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of</a:t>
            </a:r>
            <a:r>
              <a:rPr dirty="0" sz="1750" spc="-5">
                <a:latin typeface="Times New Roman"/>
                <a:cs typeface="Times New Roman"/>
              </a:rPr>
              <a:t> characters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in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this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string.</a:t>
            </a:r>
            <a:endParaRPr sz="1750">
              <a:latin typeface="Times New Roman"/>
              <a:cs typeface="Times New Roman"/>
            </a:endParaRPr>
          </a:p>
          <a:p>
            <a:pPr marL="12700" marR="699135">
              <a:lnSpc>
                <a:spcPts val="2680"/>
              </a:lnSpc>
              <a:spcBef>
                <a:spcPts val="160"/>
              </a:spcBef>
            </a:pPr>
            <a:r>
              <a:rPr dirty="0" sz="1750" spc="-5">
                <a:latin typeface="Times New Roman"/>
                <a:cs typeface="Times New Roman"/>
              </a:rPr>
              <a:t>Returns the character </a:t>
            </a:r>
            <a:r>
              <a:rPr dirty="0" sz="1750" spc="-10">
                <a:latin typeface="Times New Roman"/>
                <a:cs typeface="Times New Roman"/>
              </a:rPr>
              <a:t>at </a:t>
            </a:r>
            <a:r>
              <a:rPr dirty="0" sz="1750" spc="5">
                <a:latin typeface="Times New Roman"/>
                <a:cs typeface="Times New Roman"/>
              </a:rPr>
              <a:t>the </a:t>
            </a:r>
            <a:r>
              <a:rPr dirty="0" sz="1750" spc="-5">
                <a:latin typeface="Times New Roman"/>
                <a:cs typeface="Times New Roman"/>
              </a:rPr>
              <a:t>specified index </a:t>
            </a:r>
            <a:r>
              <a:rPr dirty="0" sz="1750" spc="-10">
                <a:latin typeface="Times New Roman"/>
                <a:cs typeface="Times New Roman"/>
              </a:rPr>
              <a:t>from </a:t>
            </a:r>
            <a:r>
              <a:rPr dirty="0" sz="1750">
                <a:latin typeface="Times New Roman"/>
                <a:cs typeface="Times New Roman"/>
              </a:rPr>
              <a:t>this string. 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Returns </a:t>
            </a:r>
            <a:r>
              <a:rPr dirty="0" sz="1750">
                <a:latin typeface="Times New Roman"/>
                <a:cs typeface="Times New Roman"/>
              </a:rPr>
              <a:t>a </a:t>
            </a:r>
            <a:r>
              <a:rPr dirty="0" sz="1750" spc="-5">
                <a:latin typeface="Times New Roman"/>
                <a:cs typeface="Times New Roman"/>
              </a:rPr>
              <a:t>new </a:t>
            </a:r>
            <a:r>
              <a:rPr dirty="0" sz="1750">
                <a:latin typeface="Times New Roman"/>
                <a:cs typeface="Times New Roman"/>
              </a:rPr>
              <a:t>string </a:t>
            </a:r>
            <a:r>
              <a:rPr dirty="0" sz="1750" spc="-5">
                <a:latin typeface="Times New Roman"/>
                <a:cs typeface="Times New Roman"/>
              </a:rPr>
              <a:t>that </a:t>
            </a:r>
            <a:r>
              <a:rPr dirty="0" sz="1750" spc="-10">
                <a:latin typeface="Times New Roman"/>
                <a:cs typeface="Times New Roman"/>
              </a:rPr>
              <a:t>concatenates </a:t>
            </a:r>
            <a:r>
              <a:rPr dirty="0" sz="1750">
                <a:latin typeface="Times New Roman"/>
                <a:cs typeface="Times New Roman"/>
              </a:rPr>
              <a:t>this string </a:t>
            </a:r>
            <a:r>
              <a:rPr dirty="0" sz="1750" spc="-10">
                <a:latin typeface="Times New Roman"/>
                <a:cs typeface="Times New Roman"/>
              </a:rPr>
              <a:t>with </a:t>
            </a:r>
            <a:r>
              <a:rPr dirty="0" sz="1750" spc="-5">
                <a:latin typeface="Times New Roman"/>
                <a:cs typeface="Times New Roman"/>
              </a:rPr>
              <a:t>string </a:t>
            </a:r>
            <a:r>
              <a:rPr dirty="0" sz="1750" spc="-10">
                <a:latin typeface="Times New Roman"/>
                <a:cs typeface="Times New Roman"/>
              </a:rPr>
              <a:t>s1. </a:t>
            </a:r>
            <a:r>
              <a:rPr dirty="0" sz="1750" spc="-42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Returns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new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string</a:t>
            </a:r>
            <a:r>
              <a:rPr dirty="0" sz="1750" spc="-10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with</a:t>
            </a:r>
            <a:r>
              <a:rPr dirty="0" sz="1750" spc="-1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all</a:t>
            </a:r>
            <a:r>
              <a:rPr dirty="0" sz="1750" spc="-10">
                <a:latin typeface="Times New Roman"/>
                <a:cs typeface="Times New Roman"/>
              </a:rPr>
              <a:t> letters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in</a:t>
            </a:r>
            <a:r>
              <a:rPr dirty="0" sz="1750" spc="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uppercase.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750" spc="-5">
                <a:latin typeface="Times New Roman"/>
                <a:cs typeface="Times New Roman"/>
              </a:rPr>
              <a:t>Returns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a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new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string</a:t>
            </a:r>
            <a:r>
              <a:rPr dirty="0" sz="1750" spc="-15">
                <a:latin typeface="Times New Roman"/>
                <a:cs typeface="Times New Roman"/>
              </a:rPr>
              <a:t> with</a:t>
            </a:r>
            <a:r>
              <a:rPr dirty="0" sz="1750" spc="-1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all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letters</a:t>
            </a:r>
            <a:r>
              <a:rPr dirty="0" sz="175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in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lowercase.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750" spc="-5">
                <a:latin typeface="Times New Roman"/>
                <a:cs typeface="Times New Roman"/>
              </a:rPr>
              <a:t>Returns</a:t>
            </a:r>
            <a:r>
              <a:rPr dirty="0" sz="1750">
                <a:latin typeface="Times New Roman"/>
                <a:cs typeface="Times New Roman"/>
              </a:rPr>
              <a:t> a</a:t>
            </a:r>
            <a:r>
              <a:rPr dirty="0" sz="1750" spc="-5">
                <a:latin typeface="Times New Roman"/>
                <a:cs typeface="Times New Roman"/>
              </a:rPr>
              <a:t> new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string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 spc="-15">
                <a:latin typeface="Times New Roman"/>
                <a:cs typeface="Times New Roman"/>
              </a:rPr>
              <a:t>with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whitespace</a:t>
            </a:r>
            <a:r>
              <a:rPr dirty="0" sz="1750" spc="-1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characters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trimmed</a:t>
            </a:r>
            <a:r>
              <a:rPr dirty="0" sz="1750" spc="-10">
                <a:latin typeface="Times New Roman"/>
                <a:cs typeface="Times New Roman"/>
              </a:rPr>
              <a:t> on</a:t>
            </a:r>
            <a:r>
              <a:rPr dirty="0" sz="1750" spc="-5">
                <a:latin typeface="Times New Roman"/>
                <a:cs typeface="Times New Roman"/>
              </a:rPr>
              <a:t> both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sides.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9604" y="3328527"/>
            <a:ext cx="1753870" cy="2033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90"/>
              </a:spcBef>
            </a:pPr>
            <a:r>
              <a:rPr dirty="0" sz="1750" spc="-10">
                <a:latin typeface="Courier New"/>
                <a:cs typeface="Courier New"/>
              </a:rPr>
              <a:t>length() </a:t>
            </a:r>
            <a:r>
              <a:rPr dirty="0" sz="1750" spc="-5">
                <a:latin typeface="Courier New"/>
                <a:cs typeface="Courier New"/>
              </a:rPr>
              <a:t> </a:t>
            </a:r>
            <a:r>
              <a:rPr dirty="0" sz="1750" spc="-10">
                <a:latin typeface="Courier New"/>
                <a:cs typeface="Courier New"/>
              </a:rPr>
              <a:t>charAt(index)  </a:t>
            </a:r>
            <a:r>
              <a:rPr dirty="0" sz="1750" spc="-10">
                <a:latin typeface="Courier New"/>
                <a:cs typeface="Courier New"/>
              </a:rPr>
              <a:t>concat(s1) </a:t>
            </a:r>
            <a:r>
              <a:rPr dirty="0" sz="1750" spc="-5">
                <a:latin typeface="Courier New"/>
                <a:cs typeface="Courier New"/>
              </a:rPr>
              <a:t> </a:t>
            </a:r>
            <a:r>
              <a:rPr dirty="0" sz="1750" spc="-10">
                <a:latin typeface="Courier New"/>
                <a:cs typeface="Courier New"/>
              </a:rPr>
              <a:t>toUpperCas</a:t>
            </a:r>
            <a:r>
              <a:rPr dirty="0" sz="1750">
                <a:latin typeface="Courier New"/>
                <a:cs typeface="Courier New"/>
              </a:rPr>
              <a:t>e</a:t>
            </a:r>
            <a:r>
              <a:rPr dirty="0" sz="1750" spc="-10">
                <a:latin typeface="Courier New"/>
                <a:cs typeface="Courier New"/>
              </a:rPr>
              <a:t>()  toLowerCase()  </a:t>
            </a:r>
            <a:r>
              <a:rPr dirty="0" sz="1750" spc="-10">
                <a:latin typeface="Courier New"/>
                <a:cs typeface="Courier New"/>
              </a:rPr>
              <a:t>trim()</a:t>
            </a:r>
            <a:endParaRPr sz="175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367" y="130555"/>
            <a:ext cx="31515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</a:t>
            </a:r>
            <a:r>
              <a:rPr dirty="0" sz="3000" spc="-75"/>
              <a:t> </a:t>
            </a:r>
            <a:r>
              <a:rPr dirty="0" sz="3000"/>
              <a:t>The</a:t>
            </a:r>
            <a:r>
              <a:rPr dirty="0" sz="3000" spc="-15"/>
              <a:t> </a:t>
            </a:r>
            <a:r>
              <a:rPr dirty="0" sz="3000" spc="-5"/>
              <a:t>String</a:t>
            </a:r>
            <a:r>
              <a:rPr dirty="0" sz="3000" spc="-75"/>
              <a:t> </a:t>
            </a:r>
            <a:r>
              <a:rPr dirty="0" sz="3000" spc="-55"/>
              <a:t>Type</a:t>
            </a:r>
            <a:endParaRPr sz="3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515498" y="775207"/>
            <a:ext cx="7294880" cy="2453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Instance </a:t>
            </a:r>
            <a:r>
              <a:rPr dirty="0" sz="2100" spc="-5">
                <a:latin typeface="Times New Roman"/>
                <a:cs typeface="Times New Roman"/>
              </a:rPr>
              <a:t>Methods: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use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for objects.</a:t>
            </a:r>
            <a:r>
              <a:rPr dirty="0" sz="2100" spc="-5">
                <a:latin typeface="Times New Roman"/>
                <a:cs typeface="Times New Roman"/>
              </a:rPr>
              <a:t> Strings </a:t>
            </a:r>
            <a:r>
              <a:rPr dirty="0" sz="2100">
                <a:latin typeface="Times New Roman"/>
                <a:cs typeface="Times New Roman"/>
              </a:rPr>
              <a:t>are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objects.</a:t>
            </a:r>
            <a:endParaRPr sz="2100">
              <a:latin typeface="Times New Roman"/>
              <a:cs typeface="Times New Roman"/>
            </a:endParaRPr>
          </a:p>
          <a:p>
            <a:pPr marL="469265">
              <a:lnSpc>
                <a:spcPts val="2460"/>
              </a:lnSpc>
            </a:pPr>
            <a:r>
              <a:rPr dirty="0" sz="2100" b="1">
                <a:latin typeface="Courier New"/>
                <a:cs typeface="Courier New"/>
              </a:rPr>
              <a:t>referenceVariable.methodName(arguments)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>
              <a:latin typeface="Courier New"/>
              <a:cs typeface="Courier New"/>
            </a:endParaRPr>
          </a:p>
          <a:p>
            <a:pPr marL="469265">
              <a:lnSpc>
                <a:spcPts val="2400"/>
              </a:lnSpc>
            </a:pPr>
            <a:r>
              <a:rPr dirty="0" sz="2000" spc="-5" b="1">
                <a:latin typeface="Courier New"/>
                <a:cs typeface="Courier New"/>
              </a:rPr>
              <a:t>String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message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"Welcome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to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Java";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ts val="2365"/>
              </a:lnSpc>
            </a:pPr>
            <a:r>
              <a:rPr dirty="0" sz="2100" b="1">
                <a:latin typeface="Courier New"/>
                <a:cs typeface="Courier New"/>
              </a:rPr>
              <a:t>message.length();</a:t>
            </a:r>
            <a:endParaRPr sz="2100">
              <a:latin typeface="Courier New"/>
              <a:cs typeface="Courier New"/>
            </a:endParaRPr>
          </a:p>
          <a:p>
            <a:pPr marL="3676015">
              <a:lnSpc>
                <a:spcPts val="2245"/>
              </a:lnSpc>
            </a:pP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Methods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String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Objects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1280160">
              <a:lnSpc>
                <a:spcPct val="100000"/>
              </a:lnSpc>
              <a:tabLst>
                <a:tab pos="3517265" algn="l"/>
              </a:tabLst>
            </a:pPr>
            <a:r>
              <a:rPr dirty="0" sz="1750" spc="-5" b="1">
                <a:latin typeface="Times New Roman"/>
                <a:cs typeface="Times New Roman"/>
              </a:rPr>
              <a:t>Method	Description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43262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3.5.1.</a:t>
            </a:r>
            <a:r>
              <a:rPr dirty="0" sz="3000" spc="-25"/>
              <a:t> </a:t>
            </a:r>
            <a:r>
              <a:rPr dirty="0" sz="3000"/>
              <a:t>Getting</a:t>
            </a:r>
            <a:r>
              <a:rPr dirty="0" sz="3000" spc="-20"/>
              <a:t> </a:t>
            </a:r>
            <a:r>
              <a:rPr dirty="0" sz="3000" spc="-5"/>
              <a:t>String</a:t>
            </a:r>
            <a:r>
              <a:rPr dirty="0" sz="3000" spc="-25"/>
              <a:t> </a:t>
            </a:r>
            <a:r>
              <a:rPr dirty="0" sz="3000"/>
              <a:t>Length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374824" y="692403"/>
            <a:ext cx="9111615" cy="365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message </a:t>
            </a:r>
            <a:r>
              <a:rPr dirty="0" sz="2200" b="1">
                <a:latin typeface="Courier New"/>
                <a:cs typeface="Courier New"/>
              </a:rPr>
              <a:t>= "Welcome to Java";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System.out.println("The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length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of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dirty="0" sz="2200" spc="-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550"/>
              </a:spcBef>
            </a:pP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dirty="0" sz="2200" b="1">
                <a:latin typeface="Courier New"/>
                <a:cs typeface="Courier New"/>
              </a:rPr>
              <a:t>.length());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b="1">
                <a:latin typeface="Courier New"/>
                <a:cs typeface="Courier New"/>
              </a:rPr>
              <a:t>System.out.println("The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length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of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“A”</a:t>
            </a:r>
            <a:r>
              <a:rPr dirty="0" sz="2200" spc="-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550"/>
              </a:spcBef>
            </a:pP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“A”</a:t>
            </a:r>
            <a:r>
              <a:rPr dirty="0" sz="2200" b="1">
                <a:latin typeface="Courier New"/>
                <a:cs typeface="Courier New"/>
              </a:rPr>
              <a:t>.length());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Courier New"/>
                <a:cs typeface="Courier New"/>
              </a:rPr>
              <a:t>System.out.println("The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length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of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message</a:t>
            </a:r>
            <a:r>
              <a:rPr dirty="0" sz="2200" spc="-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555"/>
              </a:spcBef>
            </a:pP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“”</a:t>
            </a:r>
            <a:r>
              <a:rPr dirty="0" sz="2200" b="1">
                <a:latin typeface="Courier New"/>
                <a:cs typeface="Courier New"/>
              </a:rPr>
              <a:t>.length());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9595"/>
            <a:ext cx="5978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3.5.2.</a:t>
            </a:r>
            <a:r>
              <a:rPr dirty="0" sz="3000" spc="-15"/>
              <a:t> </a:t>
            </a:r>
            <a:r>
              <a:rPr dirty="0" sz="3000"/>
              <a:t>Getting</a:t>
            </a:r>
            <a:r>
              <a:rPr dirty="0" sz="3000" spc="-10"/>
              <a:t> </a:t>
            </a:r>
            <a:r>
              <a:rPr dirty="0" sz="3000"/>
              <a:t>Characters</a:t>
            </a:r>
            <a:r>
              <a:rPr dirty="0" sz="3000" spc="-20"/>
              <a:t> </a:t>
            </a:r>
            <a:r>
              <a:rPr dirty="0" sz="3000"/>
              <a:t>from</a:t>
            </a:r>
            <a:r>
              <a:rPr dirty="0" sz="3000" spc="-10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 spc="-5"/>
              <a:t>String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819564" y="3011931"/>
            <a:ext cx="9279890" cy="2043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String message = "Welcome to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Java";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System.out.println("The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first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character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message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575"/>
              </a:spcBef>
            </a:pP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message.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charAt(0)</a:t>
            </a:r>
            <a:r>
              <a:rPr dirty="0" sz="2200" b="1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200" b="1">
                <a:latin typeface="Courier New"/>
                <a:cs typeface="Courier New"/>
              </a:rPr>
              <a:t>System.out.println("The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first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character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message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517525">
              <a:lnSpc>
                <a:spcPct val="100000"/>
              </a:lnSpc>
              <a:spcBef>
                <a:spcPts val="555"/>
              </a:spcBef>
            </a:pP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message.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charAt(7)</a:t>
            </a:r>
            <a:r>
              <a:rPr dirty="0" sz="2200" b="1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911" y="1006089"/>
            <a:ext cx="8806221" cy="178251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16" y="60451"/>
            <a:ext cx="3869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3.5.3.</a:t>
            </a:r>
            <a:r>
              <a:rPr dirty="0" sz="3000" spc="-35"/>
              <a:t> </a:t>
            </a:r>
            <a:r>
              <a:rPr dirty="0" sz="3000"/>
              <a:t>Converting</a:t>
            </a:r>
            <a:r>
              <a:rPr dirty="0" sz="3000" spc="-35"/>
              <a:t> </a:t>
            </a:r>
            <a:r>
              <a:rPr dirty="0" sz="3000" spc="-5"/>
              <a:t>Strings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831339" y="890523"/>
            <a:ext cx="3896360" cy="12934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algn="just" marL="12700" marR="5080">
              <a:lnSpc>
                <a:spcPct val="126800"/>
              </a:lnSpc>
              <a:spcBef>
                <a:spcPts val="40"/>
              </a:spcBef>
            </a:pPr>
            <a:r>
              <a:rPr dirty="0" sz="2200" b="1">
                <a:latin typeface="Courier New"/>
                <a:cs typeface="Courier New"/>
              </a:rPr>
              <a:t>"Welcome".toLowerCase()  "Welcome".toUpperCase() 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130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Welcome</a:t>
            </a:r>
            <a:r>
              <a:rPr dirty="0" sz="2200" spc="130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".trim()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53235" y="875283"/>
            <a:ext cx="3624579" cy="130873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12700" marR="5080">
              <a:lnSpc>
                <a:spcPct val="126800"/>
              </a:lnSpc>
              <a:spcBef>
                <a:spcPts val="160"/>
              </a:spcBef>
            </a:pPr>
            <a:r>
              <a:rPr dirty="0" sz="2200" spc="-5">
                <a:latin typeface="Times New Roman"/>
                <a:cs typeface="Times New Roman"/>
              </a:rPr>
              <a:t>returns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new string,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welcome</a:t>
            </a:r>
            <a:r>
              <a:rPr dirty="0" sz="2200">
                <a:latin typeface="Times New Roman"/>
                <a:cs typeface="Times New Roman"/>
              </a:rPr>
              <a:t>.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returns </a:t>
            </a:r>
            <a:r>
              <a:rPr dirty="0" sz="2200">
                <a:latin typeface="Times New Roman"/>
                <a:cs typeface="Times New Roman"/>
              </a:rPr>
              <a:t>a </a:t>
            </a:r>
            <a:r>
              <a:rPr dirty="0" sz="2200" spc="-5">
                <a:latin typeface="Times New Roman"/>
                <a:cs typeface="Times New Roman"/>
              </a:rPr>
              <a:t>new string,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WELCOME</a:t>
            </a:r>
            <a:r>
              <a:rPr dirty="0" sz="2200">
                <a:latin typeface="Times New Roman"/>
                <a:cs typeface="Times New Roman"/>
              </a:rPr>
              <a:t>.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returns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new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string,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Welcome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46" y="127507"/>
            <a:ext cx="4210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3.5.4.</a:t>
            </a:r>
            <a:r>
              <a:rPr dirty="0" sz="3000" spc="-30"/>
              <a:t> </a:t>
            </a:r>
            <a:r>
              <a:rPr dirty="0" sz="3000" spc="-5"/>
              <a:t>String</a:t>
            </a:r>
            <a:r>
              <a:rPr dirty="0" sz="3000" spc="-30"/>
              <a:t> </a:t>
            </a:r>
            <a:r>
              <a:rPr dirty="0" sz="3000"/>
              <a:t>Concatenation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602739" y="1049020"/>
            <a:ext cx="8237855" cy="126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s3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s1.concat(s2);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s3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s1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s2;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70"/>
              </a:lnSpc>
              <a:spcBef>
                <a:spcPts val="2160"/>
              </a:spcBef>
            </a:pPr>
            <a:r>
              <a:rPr dirty="0" sz="2200">
                <a:latin typeface="Times New Roman"/>
                <a:cs typeface="Times New Roman"/>
              </a:rPr>
              <a:t>//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Three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strings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concatenated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message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"Welcome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"to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"Java";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39" y="2560828"/>
            <a:ext cx="5372100" cy="653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//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String </a:t>
            </a:r>
            <a:r>
              <a:rPr dirty="0" sz="2200" spc="-5">
                <a:latin typeface="Times New Roman"/>
                <a:cs typeface="Times New Roman"/>
              </a:rPr>
              <a:t>Chapter</a:t>
            </a:r>
            <a:r>
              <a:rPr dirty="0" sz="2200">
                <a:latin typeface="Times New Roman"/>
                <a:cs typeface="Times New Roman"/>
              </a:rPr>
              <a:t> 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concatenated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number</a:t>
            </a:r>
            <a:r>
              <a:rPr dirty="0" sz="2200">
                <a:latin typeface="Times New Roman"/>
                <a:cs typeface="Times New Roman"/>
              </a:rPr>
              <a:t> 2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70"/>
              </a:lnSpc>
            </a:pP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"Chapter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2;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3475228"/>
            <a:ext cx="60394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// String </a:t>
            </a:r>
            <a:r>
              <a:rPr dirty="0" sz="2200" spc="-5">
                <a:latin typeface="Times New Roman"/>
                <a:cs typeface="Times New Roman"/>
              </a:rPr>
              <a:t>Supplement</a:t>
            </a:r>
            <a:r>
              <a:rPr dirty="0" sz="2200">
                <a:latin typeface="Times New Roman"/>
                <a:cs typeface="Times New Roman"/>
              </a:rPr>
              <a:t>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concatenated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with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character</a:t>
            </a:r>
            <a:r>
              <a:rPr dirty="0" sz="2200">
                <a:latin typeface="Times New Roman"/>
                <a:cs typeface="Times New Roman"/>
              </a:rPr>
              <a:t> 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39" y="3752596"/>
            <a:ext cx="54102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s1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"Supplement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'B’;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39" y="4362196"/>
            <a:ext cx="50736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message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+=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“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and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Java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fun”;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9" name="object 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211674" y="2835147"/>
            <a:ext cx="11195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Chapter</a:t>
            </a:r>
            <a:r>
              <a:rPr dirty="0" sz="22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7211674" y="3837940"/>
            <a:ext cx="16167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Supplement</a:t>
            </a:r>
            <a:r>
              <a:rPr dirty="0" sz="22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1674" y="4511548"/>
            <a:ext cx="366267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solidFill>
                  <a:srgbClr val="FF0000"/>
                </a:solidFill>
                <a:latin typeface="Times New Roman"/>
                <a:cs typeface="Times New Roman"/>
              </a:rPr>
              <a:t>Welcome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2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  <a:r>
              <a:rPr dirty="0" sz="22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fun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06" y="60451"/>
            <a:ext cx="62845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3.5.5.</a:t>
            </a:r>
            <a:r>
              <a:rPr dirty="0" sz="3000" spc="-10"/>
              <a:t> </a:t>
            </a:r>
            <a:r>
              <a:rPr dirty="0" sz="3000"/>
              <a:t>Reading</a:t>
            </a:r>
            <a:r>
              <a:rPr dirty="0" sz="3000" spc="-10"/>
              <a:t> </a:t>
            </a:r>
            <a:r>
              <a:rPr dirty="0" sz="3000"/>
              <a:t>a </a:t>
            </a:r>
            <a:r>
              <a:rPr dirty="0" sz="3000" spc="-5"/>
              <a:t>String</a:t>
            </a:r>
            <a:r>
              <a:rPr dirty="0" sz="3000" spc="-10"/>
              <a:t> </a:t>
            </a:r>
            <a:r>
              <a:rPr dirty="0" sz="3000"/>
              <a:t>from</a:t>
            </a:r>
            <a:r>
              <a:rPr dirty="0" sz="3000" spc="-10"/>
              <a:t> </a:t>
            </a:r>
            <a:r>
              <a:rPr dirty="0" sz="3000"/>
              <a:t>the </a:t>
            </a:r>
            <a:r>
              <a:rPr dirty="0" sz="3000" spc="-5"/>
              <a:t>Console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29203" y="671067"/>
            <a:ext cx="10121900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099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Scanner input = new Scanner(System.in);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System.out.print("Enter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three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words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separated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by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spaces: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");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0153" y="1693730"/>
          <a:ext cx="4271010" cy="116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220"/>
                <a:gridCol w="504825"/>
                <a:gridCol w="336550"/>
                <a:gridCol w="2303780"/>
              </a:tblGrid>
              <a:tr h="372745">
                <a:tc>
                  <a:txBody>
                    <a:bodyPr/>
                    <a:lstStyle/>
                    <a:p>
                      <a:pPr algn="ctr" marR="44450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input.</a:t>
                      </a:r>
                      <a:r>
                        <a:rPr dirty="0" sz="220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();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input.</a:t>
                      </a:r>
                      <a:r>
                        <a:rPr dirty="0" sz="220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();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9525"/>
                </a:tc>
              </a:tr>
              <a:tr h="368300">
                <a:tc>
                  <a:txBody>
                    <a:bodyPr/>
                    <a:lstStyle/>
                    <a:p>
                      <a:pPr algn="ctr" marR="444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input.</a:t>
                      </a:r>
                      <a:r>
                        <a:rPr dirty="0" sz="2200" b="1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();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8775" y="2816860"/>
            <a:ext cx="5977255" cy="183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2570" marR="5080">
              <a:lnSpc>
                <a:spcPct val="129099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System.out.println("s1 is " + s1);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System.out.println("s2 is " + s2);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System.out.println("s3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s3);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200" spc="-5">
                <a:latin typeface="Times New Roman"/>
                <a:cs typeface="Times New Roman"/>
              </a:rPr>
              <a:t>Suppose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input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20" b="1">
                <a:solidFill>
                  <a:srgbClr val="FF0000"/>
                </a:solidFill>
                <a:latin typeface="Times New Roman"/>
                <a:cs typeface="Times New Roman"/>
              </a:rPr>
              <a:t>Welcome</a:t>
            </a:r>
            <a:r>
              <a:rPr dirty="0" sz="22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2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Java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35600" y="2691892"/>
            <a:ext cx="221297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100"/>
              </a:spcBef>
            </a:pP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s1</a:t>
            </a:r>
            <a:r>
              <a:rPr dirty="0" sz="22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22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Welcome </a:t>
            </a:r>
            <a:r>
              <a:rPr dirty="0" sz="2200" spc="-130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s2</a:t>
            </a:r>
            <a:r>
              <a:rPr dirty="0" sz="2200" spc="-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2200" spc="-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s3</a:t>
            </a:r>
            <a:r>
              <a:rPr dirty="0" sz="22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22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Java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92" y="84835"/>
            <a:ext cx="43916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3.3.</a:t>
            </a:r>
            <a:r>
              <a:rPr dirty="0" sz="3000" spc="-20"/>
              <a:t> </a:t>
            </a:r>
            <a:r>
              <a:rPr dirty="0" sz="3000"/>
              <a:t>Mathematical</a:t>
            </a:r>
            <a:r>
              <a:rPr dirty="0" sz="3000" spc="-20"/>
              <a:t> </a:t>
            </a:r>
            <a:r>
              <a:rPr dirty="0" sz="3000" spc="-5"/>
              <a:t>Functions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50014" y="802131"/>
            <a:ext cx="10102850" cy="47091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Java provides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many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useful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Math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performing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common </a:t>
            </a:r>
            <a:r>
              <a:rPr dirty="0" sz="2800" spc="-10">
                <a:latin typeface="Times New Roman"/>
                <a:cs typeface="Times New Roman"/>
              </a:rPr>
              <a:t>mathematical</a:t>
            </a:r>
            <a:r>
              <a:rPr dirty="0" sz="2800" spc="-5">
                <a:latin typeface="Times New Roman"/>
                <a:cs typeface="Times New Roman"/>
              </a:rPr>
              <a:t> functions.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-15">
                <a:latin typeface="Calibri"/>
                <a:cs typeface="Calibri"/>
              </a:rPr>
              <a:t> constants:</a:t>
            </a:r>
            <a:endParaRPr sz="28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dirty="0" sz="2400" spc="-5">
                <a:latin typeface="Courier New"/>
                <a:cs typeface="Courier New"/>
              </a:rPr>
              <a:t>PI</a:t>
            </a:r>
            <a:endParaRPr sz="2400">
              <a:latin typeface="Courier New"/>
              <a:cs typeface="Courier New"/>
            </a:endParaRPr>
          </a:p>
          <a:p>
            <a:pPr lvl="1" marL="749300" indent="-2800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dirty="0" sz="2400"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methods:</a:t>
            </a:r>
            <a:endParaRPr sz="28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dirty="0" sz="2400" spc="-20">
                <a:latin typeface="Calibri"/>
                <a:cs typeface="Calibri"/>
              </a:rPr>
              <a:t>Trigonometric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dirty="0" sz="2400" spc="-5">
                <a:latin typeface="Calibri"/>
                <a:cs typeface="Calibri"/>
              </a:rPr>
              <a:t>Exponent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dirty="0" sz="2400" spc="-10">
                <a:latin typeface="Calibri"/>
                <a:cs typeface="Calibri"/>
              </a:rPr>
              <a:t>Rounding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lvl="1" marL="749300" indent="-2800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dirty="0" sz="2400" spc="-5">
                <a:latin typeface="Calibri"/>
                <a:cs typeface="Calibri"/>
              </a:rPr>
              <a:t>min,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max,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abs,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random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5211"/>
            <a:ext cx="68364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3.5.6.</a:t>
            </a:r>
            <a:r>
              <a:rPr dirty="0" sz="3000" spc="-10"/>
              <a:t> </a:t>
            </a:r>
            <a:r>
              <a:rPr dirty="0" sz="3000"/>
              <a:t>Reading</a:t>
            </a:r>
            <a:r>
              <a:rPr dirty="0" sz="3000" spc="-10"/>
              <a:t> </a:t>
            </a:r>
            <a:r>
              <a:rPr dirty="0" sz="3000"/>
              <a:t>a</a:t>
            </a:r>
            <a:r>
              <a:rPr dirty="0" sz="3000" spc="-5"/>
              <a:t> </a:t>
            </a:r>
            <a:r>
              <a:rPr dirty="0" sz="3000"/>
              <a:t>Character</a:t>
            </a:r>
            <a:r>
              <a:rPr dirty="0" sz="3000" spc="-10"/>
              <a:t> </a:t>
            </a:r>
            <a:r>
              <a:rPr dirty="0" sz="3000"/>
              <a:t>from</a:t>
            </a:r>
            <a:r>
              <a:rPr dirty="0" sz="3000" spc="-5"/>
              <a:t> </a:t>
            </a:r>
            <a:r>
              <a:rPr dirty="0" sz="3000"/>
              <a:t>the</a:t>
            </a:r>
            <a:r>
              <a:rPr dirty="0" sz="3000" spc="-5"/>
              <a:t> Console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71103" y="649731"/>
            <a:ext cx="6756400" cy="175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099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Scanner input = new Scanner(System.in);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System.out.print("Enter a character: ");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 =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input.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nextLine</a:t>
            </a:r>
            <a:r>
              <a:rPr dirty="0" sz="2200" b="1">
                <a:latin typeface="Courier New"/>
                <a:cs typeface="Courier New"/>
              </a:rPr>
              <a:t>();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200" b="1">
                <a:latin typeface="Courier New"/>
                <a:cs typeface="Courier New"/>
              </a:rPr>
              <a:t>char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s.charAt(0);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247139" y="1829308"/>
            <a:ext cx="241490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Reads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entire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line.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80"/>
              </a:lnSpc>
            </a:pPr>
            <a:r>
              <a:rPr dirty="0" sz="2200" b="1">
                <a:latin typeface="Courier New"/>
                <a:cs typeface="Courier New"/>
              </a:rPr>
              <a:t>s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80">
                <a:latin typeface="Times New Roman"/>
                <a:cs typeface="Times New Roman"/>
              </a:rPr>
              <a:t>W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l</a:t>
            </a: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sz="2200">
                <a:latin typeface="Times New Roman"/>
                <a:cs typeface="Times New Roman"/>
              </a:rPr>
              <a:t>ome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 </a:t>
            </a:r>
            <a:r>
              <a:rPr dirty="0" sz="2200" spc="-10">
                <a:latin typeface="Times New Roman"/>
                <a:cs typeface="Times New Roman"/>
              </a:rPr>
              <a:t>J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va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7470" y="1835044"/>
            <a:ext cx="4072254" cy="372745"/>
          </a:xfrm>
          <a:custGeom>
            <a:avLst/>
            <a:gdLst/>
            <a:ahLst/>
            <a:cxnLst/>
            <a:rect l="l" t="t" r="r" b="b"/>
            <a:pathLst>
              <a:path w="4072254" h="372744">
                <a:moveTo>
                  <a:pt x="76974" y="25317"/>
                </a:moveTo>
                <a:lnTo>
                  <a:pt x="74933" y="50634"/>
                </a:lnTo>
                <a:lnTo>
                  <a:pt x="4069908" y="372743"/>
                </a:lnTo>
                <a:lnTo>
                  <a:pt x="4071948" y="347426"/>
                </a:lnTo>
                <a:lnTo>
                  <a:pt x="76974" y="25317"/>
                </a:lnTo>
                <a:close/>
              </a:path>
              <a:path w="4072254" h="372744">
                <a:moveTo>
                  <a:pt x="79015" y="0"/>
                </a:moveTo>
                <a:lnTo>
                  <a:pt x="0" y="31852"/>
                </a:lnTo>
                <a:lnTo>
                  <a:pt x="72891" y="75953"/>
                </a:lnTo>
                <a:lnTo>
                  <a:pt x="74933" y="50634"/>
                </a:lnTo>
                <a:lnTo>
                  <a:pt x="62270" y="49613"/>
                </a:lnTo>
                <a:lnTo>
                  <a:pt x="64312" y="24296"/>
                </a:lnTo>
                <a:lnTo>
                  <a:pt x="77056" y="24296"/>
                </a:lnTo>
                <a:lnTo>
                  <a:pt x="79015" y="0"/>
                </a:lnTo>
                <a:close/>
              </a:path>
              <a:path w="4072254" h="372744">
                <a:moveTo>
                  <a:pt x="64312" y="24296"/>
                </a:moveTo>
                <a:lnTo>
                  <a:pt x="62270" y="49613"/>
                </a:lnTo>
                <a:lnTo>
                  <a:pt x="74933" y="50634"/>
                </a:lnTo>
                <a:lnTo>
                  <a:pt x="76974" y="25317"/>
                </a:lnTo>
                <a:lnTo>
                  <a:pt x="64312" y="24296"/>
                </a:lnTo>
                <a:close/>
              </a:path>
              <a:path w="4072254" h="372744">
                <a:moveTo>
                  <a:pt x="77056" y="24296"/>
                </a:moveTo>
                <a:lnTo>
                  <a:pt x="64312" y="24296"/>
                </a:lnTo>
                <a:lnTo>
                  <a:pt x="76974" y="25317"/>
                </a:lnTo>
                <a:lnTo>
                  <a:pt x="77056" y="242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47139" y="1213611"/>
            <a:ext cx="192595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0">
                <a:latin typeface="Times New Roman"/>
                <a:cs typeface="Times New Roman"/>
              </a:rPr>
              <a:t>Welcome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103" y="2463291"/>
            <a:ext cx="982281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System.out.println("The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character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entered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ch);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</a:pPr>
            <a:r>
              <a:rPr dirty="0" sz="2200" b="1">
                <a:latin typeface="Courier New"/>
                <a:cs typeface="Courier New"/>
              </a:rPr>
              <a:t>ch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71339" y="1371359"/>
            <a:ext cx="1997075" cy="76200"/>
          </a:xfrm>
          <a:custGeom>
            <a:avLst/>
            <a:gdLst/>
            <a:ahLst/>
            <a:cxnLst/>
            <a:rect l="l" t="t" r="r" b="b"/>
            <a:pathLst>
              <a:path w="19970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97075" h="76200">
                <a:moveTo>
                  <a:pt x="76200" y="25400"/>
                </a:moveTo>
                <a:lnTo>
                  <a:pt x="76200" y="50800"/>
                </a:lnTo>
                <a:lnTo>
                  <a:pt x="1997059" y="50801"/>
                </a:lnTo>
                <a:lnTo>
                  <a:pt x="1997059" y="25401"/>
                </a:lnTo>
                <a:lnTo>
                  <a:pt x="76200" y="25400"/>
                </a:lnTo>
                <a:close/>
              </a:path>
              <a:path w="1997075" h="76200">
                <a:moveTo>
                  <a:pt x="63500" y="25400"/>
                </a:move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lnTo>
                  <a:pt x="63500" y="25400"/>
                </a:lnTo>
                <a:close/>
              </a:path>
              <a:path w="1997075" h="76200">
                <a:moveTo>
                  <a:pt x="76200" y="25400"/>
                </a:moveTo>
                <a:lnTo>
                  <a:pt x="63500" y="25400"/>
                </a:lnTo>
                <a:lnTo>
                  <a:pt x="762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66032" y="2233444"/>
            <a:ext cx="5105400" cy="1090930"/>
          </a:xfrm>
          <a:custGeom>
            <a:avLst/>
            <a:gdLst/>
            <a:ahLst/>
            <a:cxnLst/>
            <a:rect l="l" t="t" r="r" b="b"/>
            <a:pathLst>
              <a:path w="5105400" h="1090929">
                <a:moveTo>
                  <a:pt x="77191" y="24872"/>
                </a:moveTo>
                <a:lnTo>
                  <a:pt x="72043" y="49745"/>
                </a:lnTo>
                <a:lnTo>
                  <a:pt x="5099792" y="1090452"/>
                </a:lnTo>
                <a:lnTo>
                  <a:pt x="5104941" y="1065579"/>
                </a:lnTo>
                <a:lnTo>
                  <a:pt x="77191" y="24872"/>
                </a:lnTo>
                <a:close/>
              </a:path>
              <a:path w="5105400" h="1090929">
                <a:moveTo>
                  <a:pt x="82340" y="0"/>
                </a:moveTo>
                <a:lnTo>
                  <a:pt x="0" y="21864"/>
                </a:lnTo>
                <a:lnTo>
                  <a:pt x="66894" y="74618"/>
                </a:lnTo>
                <a:lnTo>
                  <a:pt x="72043" y="49745"/>
                </a:lnTo>
                <a:lnTo>
                  <a:pt x="59588" y="47167"/>
                </a:lnTo>
                <a:lnTo>
                  <a:pt x="64736" y="22294"/>
                </a:lnTo>
                <a:lnTo>
                  <a:pt x="77725" y="22294"/>
                </a:lnTo>
                <a:lnTo>
                  <a:pt x="82340" y="0"/>
                </a:lnTo>
                <a:close/>
              </a:path>
              <a:path w="5105400" h="1090929">
                <a:moveTo>
                  <a:pt x="64736" y="22294"/>
                </a:moveTo>
                <a:lnTo>
                  <a:pt x="59588" y="47167"/>
                </a:lnTo>
                <a:lnTo>
                  <a:pt x="72043" y="49745"/>
                </a:lnTo>
                <a:lnTo>
                  <a:pt x="77191" y="24872"/>
                </a:lnTo>
                <a:lnTo>
                  <a:pt x="64736" y="22294"/>
                </a:lnTo>
                <a:close/>
              </a:path>
              <a:path w="5105400" h="1090929">
                <a:moveTo>
                  <a:pt x="77725" y="22294"/>
                </a:moveTo>
                <a:lnTo>
                  <a:pt x="64736" y="22294"/>
                </a:lnTo>
                <a:lnTo>
                  <a:pt x="77191" y="24872"/>
                </a:lnTo>
                <a:lnTo>
                  <a:pt x="77725" y="222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85" y="78739"/>
            <a:ext cx="3869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3.5.7.</a:t>
            </a:r>
            <a:r>
              <a:rPr dirty="0" sz="3000" spc="-35"/>
              <a:t> </a:t>
            </a:r>
            <a:r>
              <a:rPr dirty="0" sz="3000"/>
              <a:t>Comparing</a:t>
            </a:r>
            <a:r>
              <a:rPr dirty="0" sz="3000" spc="-35"/>
              <a:t> </a:t>
            </a:r>
            <a:r>
              <a:rPr dirty="0" sz="3000" spc="-5"/>
              <a:t>Strings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998658" y="1631755"/>
            <a:ext cx="864869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 b="1">
                <a:latin typeface="Times New Roman"/>
                <a:cs typeface="Times New Roman"/>
              </a:rPr>
              <a:t>Me</a:t>
            </a:r>
            <a:r>
              <a:rPr dirty="0" sz="1950" spc="15" b="1">
                <a:latin typeface="Times New Roman"/>
                <a:cs typeface="Times New Roman"/>
              </a:rPr>
              <a:t>thod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7078" y="2003932"/>
            <a:ext cx="9319260" cy="0"/>
          </a:xfrm>
          <a:custGeom>
            <a:avLst/>
            <a:gdLst/>
            <a:ahLst/>
            <a:cxnLst/>
            <a:rect l="l" t="t" r="r" b="b"/>
            <a:pathLst>
              <a:path w="9319260" h="0">
                <a:moveTo>
                  <a:pt x="0" y="0"/>
                </a:moveTo>
                <a:lnTo>
                  <a:pt x="9319039" y="0"/>
                </a:lnTo>
              </a:path>
            </a:pathLst>
          </a:custGeom>
          <a:ln w="85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45064" y="2161272"/>
            <a:ext cx="5755005" cy="185166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70"/>
              </a:spcBef>
            </a:pPr>
            <a:r>
              <a:rPr dirty="0" sz="1950" spc="10">
                <a:latin typeface="Times New Roman"/>
                <a:cs typeface="Times New Roman"/>
              </a:rPr>
              <a:t>Returns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true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if this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string</a:t>
            </a:r>
            <a:r>
              <a:rPr dirty="0" sz="1950" spc="5">
                <a:latin typeface="Times New Roman"/>
                <a:cs typeface="Times New Roman"/>
              </a:rPr>
              <a:t> is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equal</a:t>
            </a:r>
            <a:r>
              <a:rPr dirty="0" sz="1950" spc="5">
                <a:latin typeface="Times New Roman"/>
                <a:cs typeface="Times New Roman"/>
              </a:rPr>
              <a:t> to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string s1.</a:t>
            </a:r>
            <a:endParaRPr sz="1950">
              <a:latin typeface="Times New Roman"/>
              <a:cs typeface="Times New Roman"/>
            </a:endParaRPr>
          </a:p>
          <a:p>
            <a:pPr algn="just" marL="81280" marR="197485" indent="-69215">
              <a:lnSpc>
                <a:spcPct val="100000"/>
              </a:lnSpc>
              <a:spcBef>
                <a:spcPts val="175"/>
              </a:spcBef>
            </a:pPr>
            <a:r>
              <a:rPr dirty="0" sz="1950" spc="10">
                <a:latin typeface="Times New Roman"/>
                <a:cs typeface="Times New Roman"/>
              </a:rPr>
              <a:t>Returns true </a:t>
            </a:r>
            <a:r>
              <a:rPr dirty="0" sz="1950" spc="5">
                <a:latin typeface="Times New Roman"/>
                <a:cs typeface="Times New Roman"/>
              </a:rPr>
              <a:t>if this </a:t>
            </a:r>
            <a:r>
              <a:rPr dirty="0" sz="1950" spc="10">
                <a:latin typeface="Times New Roman"/>
                <a:cs typeface="Times New Roman"/>
              </a:rPr>
              <a:t>string </a:t>
            </a:r>
            <a:r>
              <a:rPr dirty="0" sz="1950" spc="5">
                <a:latin typeface="Times New Roman"/>
                <a:cs typeface="Times New Roman"/>
              </a:rPr>
              <a:t>is </a:t>
            </a:r>
            <a:r>
              <a:rPr dirty="0" sz="1950" spc="10">
                <a:latin typeface="Times New Roman"/>
                <a:cs typeface="Times New Roman"/>
              </a:rPr>
              <a:t>equal </a:t>
            </a:r>
            <a:r>
              <a:rPr dirty="0" sz="1950" spc="5">
                <a:latin typeface="Times New Roman"/>
                <a:cs typeface="Times New Roman"/>
              </a:rPr>
              <a:t>to </a:t>
            </a:r>
            <a:r>
              <a:rPr dirty="0" sz="1950" spc="10">
                <a:latin typeface="Times New Roman"/>
                <a:cs typeface="Times New Roman"/>
              </a:rPr>
              <a:t>string s1; </a:t>
            </a:r>
            <a:r>
              <a:rPr dirty="0" sz="1950" spc="5">
                <a:latin typeface="Times New Roman"/>
                <a:cs typeface="Times New Roman"/>
              </a:rPr>
              <a:t>it is </a:t>
            </a:r>
            <a:r>
              <a:rPr dirty="0" sz="1950" spc="10">
                <a:latin typeface="Times New Roman"/>
                <a:cs typeface="Times New Roman"/>
              </a:rPr>
              <a:t>case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insensitive.</a:t>
            </a:r>
            <a:endParaRPr sz="1950">
              <a:latin typeface="Times New Roman"/>
              <a:cs typeface="Times New Roman"/>
            </a:endParaRPr>
          </a:p>
          <a:p>
            <a:pPr algn="just" marL="81280" marR="5080" indent="-69215">
              <a:lnSpc>
                <a:spcPts val="2250"/>
              </a:lnSpc>
              <a:spcBef>
                <a:spcPts val="325"/>
              </a:spcBef>
            </a:pPr>
            <a:r>
              <a:rPr dirty="0" sz="1950" spc="10">
                <a:latin typeface="Times New Roman"/>
                <a:cs typeface="Times New Roman"/>
              </a:rPr>
              <a:t>Returns an </a:t>
            </a:r>
            <a:r>
              <a:rPr dirty="0" sz="1950" spc="5">
                <a:latin typeface="Times New Roman"/>
                <a:cs typeface="Times New Roman"/>
              </a:rPr>
              <a:t>integer greater </a:t>
            </a:r>
            <a:r>
              <a:rPr dirty="0" sz="1950" spc="10">
                <a:latin typeface="Times New Roman"/>
                <a:cs typeface="Times New Roman"/>
              </a:rPr>
              <a:t>than 0, equal </a:t>
            </a:r>
            <a:r>
              <a:rPr dirty="0" sz="1950" spc="5">
                <a:latin typeface="Times New Roman"/>
                <a:cs typeface="Times New Roman"/>
              </a:rPr>
              <a:t>to </a:t>
            </a:r>
            <a:r>
              <a:rPr dirty="0" sz="1950" spc="10">
                <a:latin typeface="Times New Roman"/>
                <a:cs typeface="Times New Roman"/>
              </a:rPr>
              <a:t>0, or </a:t>
            </a:r>
            <a:r>
              <a:rPr dirty="0" sz="1950" spc="5">
                <a:latin typeface="Times New Roman"/>
                <a:cs typeface="Times New Roman"/>
              </a:rPr>
              <a:t>less </a:t>
            </a:r>
            <a:r>
              <a:rPr dirty="0" sz="1950" spc="10">
                <a:latin typeface="Times New Roman"/>
                <a:cs typeface="Times New Roman"/>
              </a:rPr>
              <a:t>than </a:t>
            </a:r>
            <a:r>
              <a:rPr dirty="0" sz="1950" spc="15">
                <a:latin typeface="Times New Roman"/>
                <a:cs typeface="Times New Roman"/>
              </a:rPr>
              <a:t> 0 </a:t>
            </a:r>
            <a:r>
              <a:rPr dirty="0" sz="1950" spc="5">
                <a:latin typeface="Times New Roman"/>
                <a:cs typeface="Times New Roman"/>
              </a:rPr>
              <a:t>to indicate </a:t>
            </a:r>
            <a:r>
              <a:rPr dirty="0" sz="1950" spc="10">
                <a:latin typeface="Times New Roman"/>
                <a:cs typeface="Times New Roman"/>
              </a:rPr>
              <a:t>whether </a:t>
            </a:r>
            <a:r>
              <a:rPr dirty="0" sz="1950" spc="5">
                <a:latin typeface="Times New Roman"/>
                <a:cs typeface="Times New Roman"/>
              </a:rPr>
              <a:t>this </a:t>
            </a:r>
            <a:r>
              <a:rPr dirty="0" sz="1950" spc="10">
                <a:latin typeface="Times New Roman"/>
                <a:cs typeface="Times New Roman"/>
              </a:rPr>
              <a:t>string </a:t>
            </a:r>
            <a:r>
              <a:rPr dirty="0" sz="1950" spc="5">
                <a:latin typeface="Times New Roman"/>
                <a:cs typeface="Times New Roman"/>
              </a:rPr>
              <a:t>is greater </a:t>
            </a:r>
            <a:r>
              <a:rPr dirty="0" sz="1950" spc="10">
                <a:latin typeface="Times New Roman"/>
                <a:cs typeface="Times New Roman"/>
              </a:rPr>
              <a:t>than, equal </a:t>
            </a:r>
            <a:r>
              <a:rPr dirty="0" sz="1950" spc="5">
                <a:latin typeface="Times New Roman"/>
                <a:cs typeface="Times New Roman"/>
              </a:rPr>
              <a:t>to,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or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less </a:t>
            </a:r>
            <a:r>
              <a:rPr dirty="0" sz="1950" spc="10">
                <a:latin typeface="Times New Roman"/>
                <a:cs typeface="Times New Roman"/>
              </a:rPr>
              <a:t>than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s1.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064" y="4592026"/>
            <a:ext cx="5715000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dirty="0" sz="1950" spc="10">
                <a:latin typeface="Times New Roman"/>
                <a:cs typeface="Times New Roman"/>
              </a:rPr>
              <a:t>Returns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true </a:t>
            </a:r>
            <a:r>
              <a:rPr dirty="0" sz="1950" spc="5">
                <a:latin typeface="Times New Roman"/>
                <a:cs typeface="Times New Roman"/>
              </a:rPr>
              <a:t>if this</a:t>
            </a:r>
            <a:r>
              <a:rPr dirty="0" sz="1950" spc="10">
                <a:latin typeface="Times New Roman"/>
                <a:cs typeface="Times New Roman"/>
              </a:rPr>
              <a:t> string</a:t>
            </a:r>
            <a:r>
              <a:rPr dirty="0" sz="1950" spc="5">
                <a:latin typeface="Times New Roman"/>
                <a:cs typeface="Times New Roman"/>
              </a:rPr>
              <a:t> starts</a:t>
            </a:r>
            <a:r>
              <a:rPr dirty="0" sz="1950" spc="10">
                <a:latin typeface="Times New Roman"/>
                <a:cs typeface="Times New Roman"/>
              </a:rPr>
              <a:t> with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the </a:t>
            </a:r>
            <a:r>
              <a:rPr dirty="0" sz="1950" spc="5">
                <a:latin typeface="Times New Roman"/>
                <a:cs typeface="Times New Roman"/>
              </a:rPr>
              <a:t>specified</a:t>
            </a:r>
            <a:r>
              <a:rPr dirty="0" sz="1950" spc="10">
                <a:latin typeface="Times New Roman"/>
                <a:cs typeface="Times New Roman"/>
              </a:rPr>
              <a:t> prefix.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Returns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true</a:t>
            </a:r>
            <a:r>
              <a:rPr dirty="0" sz="1950" spc="5">
                <a:latin typeface="Times New Roman"/>
                <a:cs typeface="Times New Roman"/>
              </a:rPr>
              <a:t> if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this </a:t>
            </a:r>
            <a:r>
              <a:rPr dirty="0" sz="1950" spc="10">
                <a:latin typeface="Times New Roman"/>
                <a:cs typeface="Times New Roman"/>
              </a:rPr>
              <a:t>string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ends with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the </a:t>
            </a:r>
            <a:r>
              <a:rPr dirty="0" sz="1950" spc="5">
                <a:latin typeface="Times New Roman"/>
                <a:cs typeface="Times New Roman"/>
              </a:rPr>
              <a:t>specified </a:t>
            </a:r>
            <a:r>
              <a:rPr dirty="0" sz="1950" spc="10">
                <a:latin typeface="Times New Roman"/>
                <a:cs typeface="Times New Roman"/>
              </a:rPr>
              <a:t>suffix.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0098" y="4016862"/>
            <a:ext cx="9308465" cy="6350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baseline="-5698" sz="2925" spc="22" b="1">
                <a:latin typeface="Courier New"/>
                <a:cs typeface="Courier New"/>
              </a:rPr>
              <a:t>compareToIgnoreCase(s1)</a:t>
            </a:r>
            <a:r>
              <a:rPr dirty="0" baseline="-5698" sz="2925" spc="-1019" b="1">
                <a:latin typeface="Courier New"/>
                <a:cs typeface="Courier New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Same </a:t>
            </a:r>
            <a:r>
              <a:rPr dirty="0" sz="1950" spc="10">
                <a:latin typeface="Times New Roman"/>
                <a:cs typeface="Times New Roman"/>
              </a:rPr>
              <a:t>as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15" b="1">
                <a:latin typeface="Courier New"/>
                <a:cs typeface="Courier New"/>
              </a:rPr>
              <a:t>compareTo</a:t>
            </a:r>
            <a:r>
              <a:rPr dirty="0" sz="1950" spc="-665" b="1">
                <a:latin typeface="Courier New"/>
                <a:cs typeface="Courier New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except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that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the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comparison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is</a:t>
            </a:r>
            <a:r>
              <a:rPr dirty="0" sz="1950" spc="1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case</a:t>
            </a:r>
            <a:endParaRPr sz="1950">
              <a:latin typeface="Times New Roman"/>
              <a:cs typeface="Times New Roman"/>
            </a:endParaRPr>
          </a:p>
          <a:p>
            <a:pPr algn="ctr" marR="928369">
              <a:lnSpc>
                <a:spcPct val="100000"/>
              </a:lnSpc>
              <a:spcBef>
                <a:spcPts val="85"/>
              </a:spcBef>
            </a:pPr>
            <a:r>
              <a:rPr dirty="0" sz="1950" spc="5">
                <a:latin typeface="Times New Roman"/>
                <a:cs typeface="Times New Roman"/>
              </a:rPr>
              <a:t>insensitive.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0098" y="2104212"/>
            <a:ext cx="3046095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dirty="0" sz="1950" spc="15" b="1">
                <a:latin typeface="Courier New"/>
                <a:cs typeface="Courier New"/>
              </a:rPr>
              <a:t>equals(s1) </a:t>
            </a:r>
            <a:r>
              <a:rPr dirty="0" sz="1950" spc="20" b="1">
                <a:latin typeface="Courier New"/>
                <a:cs typeface="Courier New"/>
              </a:rPr>
              <a:t> </a:t>
            </a:r>
            <a:r>
              <a:rPr dirty="0" sz="1950" spc="15" b="1">
                <a:latin typeface="Courier New"/>
                <a:cs typeface="Courier New"/>
              </a:rPr>
              <a:t>equalsIgnoreCas</a:t>
            </a:r>
            <a:r>
              <a:rPr dirty="0" sz="1950" spc="10" b="1">
                <a:latin typeface="Courier New"/>
                <a:cs typeface="Courier New"/>
              </a:rPr>
              <a:t>e</a:t>
            </a:r>
            <a:r>
              <a:rPr dirty="0" sz="1950" spc="15" b="1">
                <a:latin typeface="Courier New"/>
                <a:cs typeface="Courier New"/>
              </a:rPr>
              <a:t>(s1)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0098" y="3081078"/>
            <a:ext cx="198945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5" b="1">
                <a:latin typeface="Courier New"/>
                <a:cs typeface="Courier New"/>
              </a:rPr>
              <a:t>compareTo(s1)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0098" y="4660498"/>
            <a:ext cx="2744470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95"/>
              </a:spcBef>
            </a:pPr>
            <a:r>
              <a:rPr dirty="0" sz="1950" spc="15" b="1">
                <a:latin typeface="Courier New"/>
                <a:cs typeface="Courier New"/>
              </a:rPr>
              <a:t>startsWith(prefix)  </a:t>
            </a:r>
            <a:r>
              <a:rPr dirty="0" sz="1950" spc="15" b="1">
                <a:latin typeface="Courier New"/>
                <a:cs typeface="Courier New"/>
              </a:rPr>
              <a:t>endsWith(suffix)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2" name="object 1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62642" y="1058164"/>
            <a:ext cx="4728845" cy="90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sz="2200">
                <a:latin typeface="Times New Roman"/>
                <a:cs typeface="Times New Roman"/>
              </a:rPr>
              <a:t>omp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ri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>
                <a:latin typeface="Times New Roman"/>
                <a:cs typeface="Times New Roman"/>
              </a:rPr>
              <a:t>on </a:t>
            </a:r>
            <a:r>
              <a:rPr dirty="0" sz="2200" spc="-10">
                <a:latin typeface="Times New Roman"/>
                <a:cs typeface="Times New Roman"/>
              </a:rPr>
              <a:t>M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thod for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</a:t>
            </a:r>
            <a:r>
              <a:rPr dirty="0" sz="2200">
                <a:latin typeface="Times New Roman"/>
                <a:cs typeface="Times New Roman"/>
              </a:rPr>
              <a:t>bj</a:t>
            </a:r>
            <a:r>
              <a:rPr dirty="0" sz="2200" spc="-5">
                <a:latin typeface="Times New Roman"/>
                <a:cs typeface="Times New Roman"/>
              </a:rPr>
              <a:t>ec</a:t>
            </a:r>
            <a:r>
              <a:rPr dirty="0" sz="2200">
                <a:latin typeface="Times New Roman"/>
                <a:cs typeface="Times New Roman"/>
              </a:rPr>
              <a:t>ts</a:t>
            </a:r>
            <a:endParaRPr sz="2200">
              <a:latin typeface="Times New Roman"/>
              <a:cs typeface="Times New Roman"/>
            </a:endParaRPr>
          </a:p>
          <a:p>
            <a:pPr algn="ctr" marR="38100">
              <a:lnSpc>
                <a:spcPct val="100000"/>
              </a:lnSpc>
              <a:spcBef>
                <a:spcPts val="1900"/>
              </a:spcBef>
            </a:pPr>
            <a:r>
              <a:rPr dirty="0" sz="1950" spc="10" b="1">
                <a:latin typeface="Times New Roman"/>
                <a:cs typeface="Times New Roman"/>
              </a:rPr>
              <a:t>Description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85" y="78739"/>
            <a:ext cx="3869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3.5.7.</a:t>
            </a:r>
            <a:r>
              <a:rPr dirty="0" sz="3000" spc="-35"/>
              <a:t> </a:t>
            </a:r>
            <a:r>
              <a:rPr dirty="0" sz="3000"/>
              <a:t>Comparing</a:t>
            </a:r>
            <a:r>
              <a:rPr dirty="0" sz="3000" spc="-35"/>
              <a:t> </a:t>
            </a:r>
            <a:r>
              <a:rPr dirty="0" sz="3000" spc="-5"/>
              <a:t>Strings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587" y="1012444"/>
            <a:ext cx="10915650" cy="3719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if</a:t>
            </a:r>
            <a:r>
              <a:rPr dirty="0" sz="2200" spc="-25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(string1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==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string2)</a:t>
            </a:r>
            <a:endParaRPr sz="2200">
              <a:latin typeface="Courier New"/>
              <a:cs typeface="Courier New"/>
            </a:endParaRPr>
          </a:p>
          <a:p>
            <a:pPr marL="12700" marR="5080" indent="457200">
              <a:lnSpc>
                <a:spcPts val="2620"/>
              </a:lnSpc>
              <a:spcBef>
                <a:spcPts val="150"/>
              </a:spcBef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"string1 and string2 are the same object"</a:t>
            </a:r>
            <a:r>
              <a:rPr dirty="0" sz="2200" b="1">
                <a:latin typeface="Courier New"/>
                <a:cs typeface="Courier New"/>
              </a:rPr>
              <a:t>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ts val="2590"/>
              </a:lnSpc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"string1</a:t>
            </a:r>
            <a:r>
              <a:rPr dirty="0" sz="2200" spc="-2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and</a:t>
            </a:r>
            <a:r>
              <a:rPr dirty="0" sz="2200" spc="-1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string2</a:t>
            </a:r>
            <a:r>
              <a:rPr dirty="0" sz="2200" spc="-2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are</a:t>
            </a:r>
            <a:r>
              <a:rPr dirty="0" sz="2200" spc="-1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different</a:t>
            </a:r>
            <a:endParaRPr sz="2200">
              <a:latin typeface="Courier New"/>
              <a:cs typeface="Courier New"/>
            </a:endParaRPr>
          </a:p>
          <a:p>
            <a:pPr marL="3670300">
              <a:lnSpc>
                <a:spcPts val="2630"/>
              </a:lnSpc>
            </a:pP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objects"</a:t>
            </a:r>
            <a:r>
              <a:rPr dirty="0" sz="2200" b="1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if</a:t>
            </a:r>
            <a:r>
              <a:rPr dirty="0" sz="2200" spc="-60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(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string1.equals(string2)</a:t>
            </a:r>
            <a:r>
              <a:rPr dirty="0" sz="2200" b="1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 marR="5080" indent="457200">
              <a:lnSpc>
                <a:spcPts val="2620"/>
              </a:lnSpc>
              <a:spcBef>
                <a:spcPts val="150"/>
              </a:spcBef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"string1 and string2 are the same object"</a:t>
            </a:r>
            <a:r>
              <a:rPr dirty="0" sz="2200" b="1">
                <a:latin typeface="Courier New"/>
                <a:cs typeface="Courier New"/>
              </a:rPr>
              <a:t>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ts val="2590"/>
              </a:lnSpc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"string1</a:t>
            </a:r>
            <a:r>
              <a:rPr dirty="0" sz="2200" spc="-2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and</a:t>
            </a:r>
            <a:r>
              <a:rPr dirty="0" sz="2200" spc="-1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string2</a:t>
            </a:r>
            <a:r>
              <a:rPr dirty="0" sz="2200" spc="-2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are</a:t>
            </a:r>
            <a:r>
              <a:rPr dirty="0" sz="2200" spc="-1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different</a:t>
            </a:r>
            <a:endParaRPr sz="2200">
              <a:latin typeface="Courier New"/>
              <a:cs typeface="Courier New"/>
            </a:endParaRPr>
          </a:p>
          <a:p>
            <a:pPr marL="3670300">
              <a:lnSpc>
                <a:spcPts val="2630"/>
              </a:lnSpc>
            </a:pP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objects"</a:t>
            </a:r>
            <a:r>
              <a:rPr dirty="0" sz="2200" b="1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85" y="78739"/>
            <a:ext cx="3869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3.5.7.</a:t>
            </a:r>
            <a:r>
              <a:rPr dirty="0" sz="3000" spc="-35"/>
              <a:t> </a:t>
            </a:r>
            <a:r>
              <a:rPr dirty="0" sz="3000"/>
              <a:t>Comparing</a:t>
            </a:r>
            <a:r>
              <a:rPr dirty="0" sz="3000" spc="-35"/>
              <a:t> </a:t>
            </a:r>
            <a:r>
              <a:rPr dirty="0" sz="3000" spc="-5"/>
              <a:t>Strings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8989" y="873817"/>
          <a:ext cx="5111750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220"/>
                <a:gridCol w="504825"/>
                <a:gridCol w="336550"/>
                <a:gridCol w="1515109"/>
                <a:gridCol w="505460"/>
                <a:gridCol w="1125855"/>
              </a:tblGrid>
              <a:tr h="328930">
                <a:tc>
                  <a:txBody>
                    <a:bodyPr/>
                    <a:lstStyle/>
                    <a:p>
                      <a:pPr algn="ctr" marR="44450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algn="ctr" marR="44450">
                        <a:lnSpc>
                          <a:spcPts val="23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3850">
                <a:tc>
                  <a:txBody>
                    <a:bodyPr/>
                    <a:lstStyle/>
                    <a:p>
                      <a:pPr algn="ctr" marR="44450">
                        <a:lnSpc>
                          <a:spcPts val="233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String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3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s3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3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C++"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798039" y="1829308"/>
            <a:ext cx="5746750" cy="6934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200"/>
              </a:spcBef>
            </a:pPr>
            <a:r>
              <a:rPr dirty="0" sz="2200" b="1">
                <a:latin typeface="Courier New"/>
                <a:cs typeface="Courier New"/>
              </a:rPr>
              <a:t>System.out.println(s1.equals(s2));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System.out.println(s1.equals(s3));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7910" y="1844547"/>
            <a:ext cx="1371600" cy="70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2200" spc="-6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2200" spc="-9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619" y="3389884"/>
            <a:ext cx="5410835" cy="1363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"Welcome to Java".endsWith("va") </a:t>
            </a:r>
            <a:r>
              <a:rPr dirty="0" sz="2200" spc="-131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"Welcome to Java".endsWith("v") </a:t>
            </a:r>
            <a:r>
              <a:rPr dirty="0" sz="2200" spc="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"Welcome to Java".contains("to") </a:t>
            </a:r>
            <a:r>
              <a:rPr dirty="0" sz="2200" spc="-131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"Welcome</a:t>
            </a:r>
            <a:r>
              <a:rPr dirty="0" sz="2200" spc="-4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to</a:t>
            </a:r>
            <a:r>
              <a:rPr dirty="0" sz="2200" spc="-3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Java".contains("To”)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619" y="2716276"/>
            <a:ext cx="8112125" cy="7023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"Welcome</a:t>
            </a:r>
            <a:r>
              <a:rPr dirty="0" sz="2200" spc="-2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to</a:t>
            </a:r>
            <a:r>
              <a:rPr dirty="0" sz="2200" spc="-1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Java".startsWith("We")</a:t>
            </a:r>
            <a:r>
              <a:rPr dirty="0" sz="2200" spc="5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true</a:t>
            </a:r>
            <a:r>
              <a:rPr dirty="0" sz="2200" b="1">
                <a:latin typeface="Courier New"/>
                <a:cs typeface="Courier New"/>
              </a:rPr>
              <a:t>. </a:t>
            </a:r>
            <a:r>
              <a:rPr dirty="0" sz="2200" spc="-130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"Welcome</a:t>
            </a:r>
            <a:r>
              <a:rPr dirty="0" sz="2200" spc="-2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to</a:t>
            </a:r>
            <a:r>
              <a:rPr dirty="0" sz="2200" spc="-1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Java".startsWith("we”)</a:t>
            </a:r>
            <a:r>
              <a:rPr dirty="0" sz="2200" spc="5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2316" y="3389884"/>
            <a:ext cx="2381250" cy="1363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2200" b="1">
                <a:latin typeface="Courier New"/>
                <a:cs typeface="Courier New"/>
              </a:rPr>
              <a:t>returns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true</a:t>
            </a:r>
            <a:r>
              <a:rPr dirty="0" sz="2200" b="1">
                <a:latin typeface="Courier New"/>
                <a:cs typeface="Courier New"/>
              </a:rPr>
              <a:t>.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9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false</a:t>
            </a:r>
            <a:r>
              <a:rPr dirty="0" sz="2200" b="1">
                <a:latin typeface="Courier New"/>
                <a:cs typeface="Courier New"/>
              </a:rPr>
              <a:t>. </a:t>
            </a:r>
            <a:r>
              <a:rPr dirty="0" sz="2200" spc="-130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true</a:t>
            </a:r>
            <a:r>
              <a:rPr dirty="0" sz="2200" b="1">
                <a:latin typeface="Courier New"/>
                <a:cs typeface="Courier New"/>
              </a:rPr>
              <a:t>.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9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false</a:t>
            </a:r>
            <a:r>
              <a:rPr dirty="0" sz="2200" b="1">
                <a:latin typeface="Courier New"/>
                <a:cs typeface="Courier New"/>
              </a:rPr>
              <a:t>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85" y="78739"/>
            <a:ext cx="3869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3.5.7.</a:t>
            </a:r>
            <a:r>
              <a:rPr dirty="0" sz="3000" spc="-35"/>
              <a:t> </a:t>
            </a:r>
            <a:r>
              <a:rPr dirty="0" sz="3000"/>
              <a:t>Comparing</a:t>
            </a:r>
            <a:r>
              <a:rPr dirty="0" sz="3000" spc="-35"/>
              <a:t> </a:t>
            </a:r>
            <a:r>
              <a:rPr dirty="0" sz="3000" spc="-5"/>
              <a:t>Strings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5963920"/>
            <a:chOff x="-25400" y="0"/>
            <a:chExt cx="12242800" cy="596392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466" y="730861"/>
              <a:ext cx="9022924" cy="5232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88748" y="2940456"/>
              <a:ext cx="3956050" cy="692785"/>
            </a:xfrm>
            <a:custGeom>
              <a:avLst/>
              <a:gdLst/>
              <a:ahLst/>
              <a:cxnLst/>
              <a:rect l="l" t="t" r="r" b="b"/>
              <a:pathLst>
                <a:path w="3956050" h="692785">
                  <a:moveTo>
                    <a:pt x="3955808" y="640499"/>
                  </a:moveTo>
                  <a:lnTo>
                    <a:pt x="3955631" y="615099"/>
                  </a:lnTo>
                  <a:lnTo>
                    <a:pt x="76111" y="641731"/>
                  </a:lnTo>
                  <a:lnTo>
                    <a:pt x="75946" y="616331"/>
                  </a:lnTo>
                  <a:lnTo>
                    <a:pt x="0" y="654964"/>
                  </a:lnTo>
                  <a:lnTo>
                    <a:pt x="76466" y="692531"/>
                  </a:lnTo>
                  <a:lnTo>
                    <a:pt x="76288" y="667219"/>
                  </a:lnTo>
                  <a:lnTo>
                    <a:pt x="3955808" y="640499"/>
                  </a:lnTo>
                  <a:close/>
                </a:path>
                <a:path w="3956050" h="692785">
                  <a:moveTo>
                    <a:pt x="3955808" y="25400"/>
                  </a:moveTo>
                  <a:lnTo>
                    <a:pt x="3955631" y="0"/>
                  </a:lnTo>
                  <a:lnTo>
                    <a:pt x="76111" y="26644"/>
                  </a:lnTo>
                  <a:lnTo>
                    <a:pt x="75946" y="1244"/>
                  </a:lnTo>
                  <a:lnTo>
                    <a:pt x="0" y="39865"/>
                  </a:lnTo>
                  <a:lnTo>
                    <a:pt x="76466" y="77444"/>
                  </a:lnTo>
                  <a:lnTo>
                    <a:pt x="76288" y="52133"/>
                  </a:lnTo>
                  <a:lnTo>
                    <a:pt x="3955808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669594" y="2758947"/>
            <a:ext cx="2246630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New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60">
                <a:latin typeface="Times New Roman"/>
                <a:cs typeface="Times New Roman"/>
              </a:rPr>
              <a:t>York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Boston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200" spc="-5">
                <a:latin typeface="Times New Roman"/>
                <a:cs typeface="Times New Roman"/>
              </a:rPr>
              <a:t>Boston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&gt;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New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60">
                <a:latin typeface="Times New Roman"/>
                <a:cs typeface="Times New Roman"/>
              </a:rPr>
              <a:t>York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200">
                <a:latin typeface="Cambria Math"/>
                <a:cs typeface="Cambria Math"/>
              </a:rPr>
              <a:t>∴</a:t>
            </a:r>
            <a:r>
              <a:rPr dirty="0" sz="2200" spc="7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75474" y="3843393"/>
            <a:ext cx="3816350" cy="338455"/>
          </a:xfrm>
          <a:custGeom>
            <a:avLst/>
            <a:gdLst/>
            <a:ahLst/>
            <a:cxnLst/>
            <a:rect l="l" t="t" r="r" b="b"/>
            <a:pathLst>
              <a:path w="3816350" h="338454">
                <a:moveTo>
                  <a:pt x="76948" y="25325"/>
                </a:moveTo>
                <a:lnTo>
                  <a:pt x="75002" y="50650"/>
                </a:lnTo>
                <a:lnTo>
                  <a:pt x="3814406" y="337977"/>
                </a:lnTo>
                <a:lnTo>
                  <a:pt x="3816352" y="312652"/>
                </a:lnTo>
                <a:lnTo>
                  <a:pt x="76948" y="25325"/>
                </a:lnTo>
                <a:close/>
              </a:path>
              <a:path w="3816350" h="338454">
                <a:moveTo>
                  <a:pt x="78894" y="0"/>
                </a:moveTo>
                <a:lnTo>
                  <a:pt x="0" y="32150"/>
                </a:lnTo>
                <a:lnTo>
                  <a:pt x="73056" y="75976"/>
                </a:lnTo>
                <a:lnTo>
                  <a:pt x="75002" y="50650"/>
                </a:lnTo>
                <a:lnTo>
                  <a:pt x="62349" y="49678"/>
                </a:lnTo>
                <a:lnTo>
                  <a:pt x="64295" y="24353"/>
                </a:lnTo>
                <a:lnTo>
                  <a:pt x="77023" y="24353"/>
                </a:lnTo>
                <a:lnTo>
                  <a:pt x="78894" y="0"/>
                </a:lnTo>
                <a:close/>
              </a:path>
              <a:path w="3816350" h="338454">
                <a:moveTo>
                  <a:pt x="64295" y="24353"/>
                </a:moveTo>
                <a:lnTo>
                  <a:pt x="62349" y="49678"/>
                </a:lnTo>
                <a:lnTo>
                  <a:pt x="75002" y="50650"/>
                </a:lnTo>
                <a:lnTo>
                  <a:pt x="76948" y="25325"/>
                </a:lnTo>
                <a:lnTo>
                  <a:pt x="64295" y="24353"/>
                </a:lnTo>
                <a:close/>
              </a:path>
              <a:path w="3816350" h="338454">
                <a:moveTo>
                  <a:pt x="77023" y="24353"/>
                </a:moveTo>
                <a:lnTo>
                  <a:pt x="64295" y="24353"/>
                </a:lnTo>
                <a:lnTo>
                  <a:pt x="76948" y="25325"/>
                </a:lnTo>
                <a:lnTo>
                  <a:pt x="77023" y="243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85" y="78739"/>
            <a:ext cx="386969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3.5.7.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Comparing</a:t>
            </a:r>
            <a:r>
              <a:rPr dirty="0" sz="3000" spc="-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5963920"/>
            <a:chOff x="-25400" y="0"/>
            <a:chExt cx="12242800" cy="596392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466" y="730861"/>
              <a:ext cx="9022924" cy="523286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33082" y="2819908"/>
            <a:ext cx="36201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If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input.next()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</a:t>
            </a:r>
            <a:r>
              <a:rPr dirty="0" sz="2200">
                <a:latin typeface="Times New Roman"/>
                <a:cs typeface="Times New Roman"/>
              </a:rPr>
              <a:t>re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</a:t>
            </a:r>
            <a:r>
              <a:rPr dirty="0" sz="2200" spc="-10">
                <a:latin typeface="Times New Roman"/>
                <a:cs typeface="Times New Roman"/>
              </a:rPr>
              <a:t>s</a:t>
            </a:r>
            <a:r>
              <a:rPr dirty="0" sz="2200" spc="-5">
                <a:latin typeface="Times New Roman"/>
                <a:cs typeface="Times New Roman"/>
              </a:rPr>
              <a:t>e</a:t>
            </a:r>
            <a:r>
              <a:rPr dirty="0" sz="2200">
                <a:latin typeface="Times New Roman"/>
                <a:cs typeface="Times New Roman"/>
              </a:rPr>
              <a:t>d?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2149" y="2982277"/>
            <a:ext cx="2531110" cy="76200"/>
          </a:xfrm>
          <a:custGeom>
            <a:avLst/>
            <a:gdLst/>
            <a:ahLst/>
            <a:cxnLst/>
            <a:rect l="l" t="t" r="r" b="b"/>
            <a:pathLst>
              <a:path w="25311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1" y="50800"/>
                </a:lnTo>
                <a:lnTo>
                  <a:pt x="63501" y="25400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2531109" h="76200">
                <a:moveTo>
                  <a:pt x="76200" y="25399"/>
                </a:moveTo>
                <a:lnTo>
                  <a:pt x="63501" y="25400"/>
                </a:lnTo>
                <a:lnTo>
                  <a:pt x="63501" y="50800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2531109" h="76200">
                <a:moveTo>
                  <a:pt x="76200" y="50799"/>
                </a:moveTo>
                <a:lnTo>
                  <a:pt x="63501" y="50800"/>
                </a:lnTo>
                <a:lnTo>
                  <a:pt x="76200" y="50800"/>
                </a:lnTo>
                <a:close/>
              </a:path>
              <a:path w="2531109" h="76200">
                <a:moveTo>
                  <a:pt x="2530781" y="25398"/>
                </a:moveTo>
                <a:lnTo>
                  <a:pt x="76200" y="25399"/>
                </a:lnTo>
                <a:lnTo>
                  <a:pt x="76200" y="50799"/>
                </a:lnTo>
                <a:lnTo>
                  <a:pt x="2530781" y="50798"/>
                </a:lnTo>
                <a:lnTo>
                  <a:pt x="2530781" y="253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78739"/>
            <a:ext cx="420751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3.5.8.</a:t>
            </a:r>
            <a:r>
              <a:rPr dirty="0" sz="3000" spc="-30"/>
              <a:t> </a:t>
            </a:r>
            <a:r>
              <a:rPr dirty="0" sz="3000"/>
              <a:t>Obtaining</a:t>
            </a:r>
            <a:r>
              <a:rPr dirty="0" sz="3000" spc="-30"/>
              <a:t> </a:t>
            </a:r>
            <a:r>
              <a:rPr dirty="0" sz="3000" spc="-5"/>
              <a:t>Substrings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850393" y="1662492"/>
            <a:ext cx="10753090" cy="0"/>
          </a:xfrm>
          <a:custGeom>
            <a:avLst/>
            <a:gdLst/>
            <a:ahLst/>
            <a:cxnLst/>
            <a:rect l="l" t="t" r="r" b="b"/>
            <a:pathLst>
              <a:path w="10753090" h="0">
                <a:moveTo>
                  <a:pt x="0" y="0"/>
                </a:moveTo>
                <a:lnTo>
                  <a:pt x="10752669" y="2"/>
                </a:lnTo>
              </a:path>
            </a:pathLst>
          </a:custGeom>
          <a:ln w="214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88990" y="1778458"/>
            <a:ext cx="7066915" cy="55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Returns this string’s substring that begins with the character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 the specified</a:t>
            </a:r>
            <a:endParaRPr sz="1800">
              <a:latin typeface="Times New Roman"/>
              <a:cs typeface="Times New Roman"/>
            </a:endParaRPr>
          </a:p>
          <a:p>
            <a:pPr marL="183515">
              <a:lnSpc>
                <a:spcPts val="2095"/>
              </a:lnSpc>
            </a:pPr>
            <a:r>
              <a:rPr dirty="0" sz="1800" spc="-5">
                <a:latin typeface="Courier New"/>
                <a:cs typeface="Courier New"/>
              </a:rPr>
              <a:t>beginIndex</a:t>
            </a:r>
            <a:r>
              <a:rPr dirty="0" sz="1800" spc="-635">
                <a:latin typeface="Courier New"/>
                <a:cs typeface="Courier New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extends 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end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string,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shown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Figure 4.2.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8990" y="2550459"/>
            <a:ext cx="7079615" cy="8432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76530" marR="5080" indent="-164465">
              <a:lnSpc>
                <a:spcPct val="99000"/>
              </a:lnSpc>
              <a:spcBef>
                <a:spcPts val="120"/>
              </a:spcBef>
            </a:pPr>
            <a:r>
              <a:rPr dirty="0" sz="1800" spc="-5">
                <a:latin typeface="Times New Roman"/>
                <a:cs typeface="Times New Roman"/>
              </a:rPr>
              <a:t>Returns this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string’s substring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 begins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beginIndex</a:t>
            </a:r>
            <a:r>
              <a:rPr dirty="0" sz="1800" spc="-635">
                <a:latin typeface="Courier New"/>
                <a:cs typeface="Courier New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extends to the character at index </a:t>
            </a:r>
            <a:r>
              <a:rPr dirty="0" sz="1800" spc="-10">
                <a:latin typeface="Courier New"/>
                <a:cs typeface="Courier New"/>
              </a:rPr>
              <a:t>endIndex </a:t>
            </a:r>
            <a:r>
              <a:rPr dirty="0" sz="1800" spc="-5">
                <a:latin typeface="Courier New"/>
                <a:cs typeface="Courier New"/>
              </a:rPr>
              <a:t>– 1</a:t>
            </a:r>
            <a:r>
              <a:rPr dirty="0" sz="1800" spc="-5">
                <a:latin typeface="Times New Roman"/>
                <a:cs typeface="Times New Roman"/>
              </a:rPr>
              <a:t>, as shown in Figure 9.6.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Note that the character at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endIndex</a:t>
            </a:r>
            <a:r>
              <a:rPr dirty="0" sz="1800" spc="-635">
                <a:latin typeface="Courier New"/>
                <a:cs typeface="Courier New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not part of the substring.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954" y="1778458"/>
            <a:ext cx="29013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substring(beginIndex)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954" y="2550459"/>
            <a:ext cx="2900680" cy="557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76530" marR="5080" indent="-164465">
              <a:lnSpc>
                <a:spcPts val="2030"/>
              </a:lnSpc>
              <a:spcBef>
                <a:spcPts val="275"/>
              </a:spcBef>
            </a:pPr>
            <a:r>
              <a:rPr dirty="0" sz="1800" spc="-10" b="1">
                <a:latin typeface="Courier New"/>
                <a:cs typeface="Courier New"/>
              </a:rPr>
              <a:t>substring(beginIndex,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endIndex)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1193" y="3906906"/>
            <a:ext cx="8287894" cy="189623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23433" y="646694"/>
            <a:ext cx="9084310" cy="94615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529715">
              <a:lnSpc>
                <a:spcPct val="100000"/>
              </a:lnSpc>
              <a:spcBef>
                <a:spcPts val="1440"/>
              </a:spcBef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765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Class Contains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Methods </a:t>
            </a:r>
            <a:r>
              <a:rPr dirty="0" sz="2200">
                <a:latin typeface="Times New Roman"/>
                <a:cs typeface="Times New Roman"/>
              </a:rPr>
              <a:t>for </a:t>
            </a:r>
            <a:r>
              <a:rPr dirty="0" sz="2200" spc="-5">
                <a:latin typeface="Times New Roman"/>
                <a:cs typeface="Times New Roman"/>
              </a:rPr>
              <a:t>Obtaining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Substrings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340100" algn="l"/>
              </a:tabLst>
            </a:pPr>
            <a:r>
              <a:rPr dirty="0" sz="1800" spc="-5" b="1">
                <a:latin typeface="Times New Roman"/>
                <a:cs typeface="Times New Roman"/>
              </a:rPr>
              <a:t>Method	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9267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3.5.9.</a:t>
            </a:r>
            <a:r>
              <a:rPr dirty="0" sz="3000" spc="-5"/>
              <a:t> Finding</a:t>
            </a:r>
            <a:r>
              <a:rPr dirty="0" sz="3000"/>
              <a:t> a</a:t>
            </a:r>
            <a:r>
              <a:rPr dirty="0" sz="3000" spc="5"/>
              <a:t> </a:t>
            </a:r>
            <a:r>
              <a:rPr dirty="0" sz="3000"/>
              <a:t>Character or</a:t>
            </a:r>
            <a:r>
              <a:rPr dirty="0" sz="3000" spc="-5"/>
              <a:t> </a:t>
            </a:r>
            <a:r>
              <a:rPr dirty="0" sz="3000"/>
              <a:t>a</a:t>
            </a:r>
            <a:r>
              <a:rPr dirty="0" sz="3000" spc="5"/>
              <a:t> </a:t>
            </a:r>
            <a:r>
              <a:rPr dirty="0" sz="3000" spc="-5"/>
              <a:t>Substring</a:t>
            </a:r>
            <a:r>
              <a:rPr dirty="0" sz="3000"/>
              <a:t> in a</a:t>
            </a:r>
            <a:r>
              <a:rPr dirty="0" sz="3000" spc="5"/>
              <a:t> </a:t>
            </a:r>
            <a:r>
              <a:rPr dirty="0" sz="3000" spc="-5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1449294" y="1576094"/>
            <a:ext cx="9577705" cy="0"/>
          </a:xfrm>
          <a:custGeom>
            <a:avLst/>
            <a:gdLst/>
            <a:ahLst/>
            <a:cxnLst/>
            <a:rect l="l" t="t" r="r" b="b"/>
            <a:pathLst>
              <a:path w="9577705" h="0">
                <a:moveTo>
                  <a:pt x="0" y="0"/>
                </a:moveTo>
                <a:lnTo>
                  <a:pt x="9577629" y="1"/>
                </a:lnTo>
              </a:path>
            </a:pathLst>
          </a:custGeom>
          <a:ln w="190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21666" y="1677577"/>
            <a:ext cx="6476365" cy="4126229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65100" marR="131445" indent="-153035">
              <a:lnSpc>
                <a:spcPts val="1800"/>
              </a:lnSpc>
              <a:spcBef>
                <a:spcPts val="254"/>
              </a:spcBef>
            </a:pP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index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first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occurrence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ch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-1</a:t>
            </a:r>
            <a:r>
              <a:rPr dirty="0" sz="1600" spc="-555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matched.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index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first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occurrence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ch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after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fromIndex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string.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5"/>
              </a:spcBef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et</a:t>
            </a:r>
            <a:r>
              <a:rPr dirty="0" sz="1600">
                <a:latin typeface="Times New Roman"/>
                <a:cs typeface="Times New Roman"/>
              </a:rPr>
              <a:t>urns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-1</a:t>
            </a:r>
            <a:r>
              <a:rPr dirty="0" sz="1600" spc="-565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matc</a:t>
            </a:r>
            <a:r>
              <a:rPr dirty="0" sz="1600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  <a:p>
            <a:pPr marL="165100" marR="5080" indent="-153035">
              <a:lnSpc>
                <a:spcPts val="1800"/>
              </a:lnSpc>
              <a:spcBef>
                <a:spcPts val="840"/>
              </a:spcBef>
            </a:pP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index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first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occurrence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s</a:t>
            </a:r>
            <a:r>
              <a:rPr dirty="0" sz="1600" spc="-555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-1</a:t>
            </a:r>
            <a:r>
              <a:rPr dirty="0" sz="1600" spc="-555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if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matched.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index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first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occurrence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s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after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5"/>
              </a:spcBef>
            </a:pPr>
            <a:r>
              <a:rPr dirty="0" sz="1600">
                <a:latin typeface="Courier New"/>
                <a:cs typeface="Courier New"/>
              </a:rPr>
              <a:t>fromIndex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et</a:t>
            </a:r>
            <a:r>
              <a:rPr dirty="0" sz="1600">
                <a:latin typeface="Times New Roman"/>
                <a:cs typeface="Times New Roman"/>
              </a:rPr>
              <a:t>urns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-1</a:t>
            </a:r>
            <a:r>
              <a:rPr dirty="0" sz="1600" spc="-565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matc</a:t>
            </a:r>
            <a:r>
              <a:rPr dirty="0" sz="1600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  <a:p>
            <a:pPr marL="165100" marR="176530" indent="-153035">
              <a:lnSpc>
                <a:spcPts val="1800"/>
              </a:lnSpc>
              <a:spcBef>
                <a:spcPts val="640"/>
              </a:spcBef>
            </a:pP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index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last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occurrence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ch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-1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matched.</a:t>
            </a:r>
            <a:endParaRPr sz="1600">
              <a:latin typeface="Times New Roman"/>
              <a:cs typeface="Times New Roman"/>
            </a:endParaRPr>
          </a:p>
          <a:p>
            <a:pPr marL="165100" marR="440690" indent="-153035">
              <a:lnSpc>
                <a:spcPts val="1800"/>
              </a:lnSpc>
              <a:spcBef>
                <a:spcPts val="795"/>
              </a:spcBef>
            </a:pP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index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last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occurrence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ch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before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fromIndex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this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</a:t>
            </a:r>
            <a:r>
              <a:rPr dirty="0" sz="1600" spc="-5">
                <a:latin typeface="Times New Roman"/>
                <a:cs typeface="Times New Roman"/>
              </a:rPr>
              <a:t>t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ng.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et</a:t>
            </a:r>
            <a:r>
              <a:rPr dirty="0" sz="1600">
                <a:latin typeface="Times New Roman"/>
                <a:cs typeface="Times New Roman"/>
              </a:rPr>
              <a:t>urns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-1</a:t>
            </a:r>
            <a:r>
              <a:rPr dirty="0" sz="1600" spc="-565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matc</a:t>
            </a:r>
            <a:r>
              <a:rPr dirty="0" sz="1600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  <a:p>
            <a:pPr marL="12700" marR="16510">
              <a:lnSpc>
                <a:spcPct val="124900"/>
              </a:lnSpc>
              <a:spcBef>
                <a:spcPts val="155"/>
              </a:spcBef>
            </a:pP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index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last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occurrence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s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-1</a:t>
            </a:r>
            <a:r>
              <a:rPr dirty="0" sz="1600" spc="-560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 </a:t>
            </a:r>
            <a:r>
              <a:rPr dirty="0" sz="1600" spc="-5">
                <a:latin typeface="Times New Roman"/>
                <a:cs typeface="Times New Roman"/>
              </a:rPr>
              <a:t>matched.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Returns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index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last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occurrence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 </a:t>
            </a:r>
            <a:r>
              <a:rPr dirty="0" sz="1600" spc="-5">
                <a:latin typeface="Times New Roman"/>
                <a:cs typeface="Times New Roman"/>
              </a:rPr>
              <a:t>string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s</a:t>
            </a:r>
            <a:r>
              <a:rPr dirty="0" sz="1600" spc="-565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before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fromIndex</a:t>
            </a:r>
            <a:r>
              <a:rPr dirty="0" sz="160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65100">
              <a:lnSpc>
                <a:spcPts val="1800"/>
              </a:lnSpc>
            </a:pPr>
            <a:r>
              <a:rPr dirty="0" sz="1600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et</a:t>
            </a:r>
            <a:r>
              <a:rPr dirty="0" sz="1600">
                <a:latin typeface="Times New Roman"/>
                <a:cs typeface="Times New Roman"/>
              </a:rPr>
              <a:t>urns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Courier New"/>
                <a:cs typeface="Courier New"/>
              </a:rPr>
              <a:t>-1</a:t>
            </a:r>
            <a:r>
              <a:rPr dirty="0" sz="1600" spc="-565">
                <a:latin typeface="Courier New"/>
                <a:cs typeface="Courier New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</a:t>
            </a:r>
            <a:r>
              <a:rPr dirty="0" sz="1600">
                <a:latin typeface="Times New Roman"/>
                <a:cs typeface="Times New Roman"/>
              </a:rPr>
              <a:t>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matc</a:t>
            </a:r>
            <a:r>
              <a:rPr dirty="0" sz="1600">
                <a:latin typeface="Times New Roman"/>
                <a:cs typeface="Times New Roman"/>
              </a:rPr>
              <a:t>h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r>
              <a:rPr dirty="0" sz="1600">
                <a:latin typeface="Times New Roman"/>
                <a:cs typeface="Times New Roman"/>
              </a:rPr>
              <a:t>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297" y="1677577"/>
            <a:ext cx="1367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indexOf(ch)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297" y="2210427"/>
            <a:ext cx="2708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indexOf(ch,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fromIndex)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297" y="2819399"/>
            <a:ext cx="12452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indexOf(s)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297" y="3352249"/>
            <a:ext cx="2586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ourier New"/>
                <a:cs typeface="Courier New"/>
              </a:rPr>
              <a:t>indexOf(s,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fromIndex)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9297" y="3885100"/>
            <a:ext cx="18554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lastIndexOf(ch)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297" y="4417950"/>
            <a:ext cx="1854835" cy="13347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58750" marR="5080" indent="-146685">
              <a:lnSpc>
                <a:spcPts val="1800"/>
              </a:lnSpc>
              <a:spcBef>
                <a:spcPts val="254"/>
              </a:spcBef>
            </a:pPr>
            <a:r>
              <a:rPr dirty="0" sz="1600" spc="-5" b="1">
                <a:latin typeface="Courier New"/>
                <a:cs typeface="Courier New"/>
              </a:rPr>
              <a:t>lastIndexOf(ch,  </a:t>
            </a:r>
            <a:r>
              <a:rPr dirty="0" sz="1600" b="1">
                <a:latin typeface="Courier New"/>
                <a:cs typeface="Courier New"/>
              </a:rPr>
              <a:t>fromIndex)</a:t>
            </a:r>
            <a:endParaRPr sz="1600">
              <a:latin typeface="Courier New"/>
              <a:cs typeface="Courier New"/>
            </a:endParaRPr>
          </a:p>
          <a:p>
            <a:pPr marL="12700" marR="126364">
              <a:lnSpc>
                <a:spcPts val="2400"/>
              </a:lnSpc>
              <a:spcBef>
                <a:spcPts val="120"/>
              </a:spcBef>
            </a:pPr>
            <a:r>
              <a:rPr dirty="0" sz="1600" b="1">
                <a:latin typeface="Courier New"/>
                <a:cs typeface="Courier New"/>
              </a:rPr>
              <a:t>lastIndexOf(s)  </a:t>
            </a:r>
            <a:r>
              <a:rPr dirty="0" sz="1600" spc="-5" b="1">
                <a:latin typeface="Courier New"/>
                <a:cs typeface="Courier New"/>
              </a:rPr>
              <a:t>lastIndexOf(s,</a:t>
            </a:r>
            <a:endParaRPr sz="1600">
              <a:latin typeface="Courier New"/>
              <a:cs typeface="Courier New"/>
            </a:endParaRPr>
          </a:p>
          <a:p>
            <a:pPr marL="158750">
              <a:lnSpc>
                <a:spcPts val="1635"/>
              </a:lnSpc>
            </a:pPr>
            <a:r>
              <a:rPr dirty="0" sz="1600" b="1">
                <a:latin typeface="Courier New"/>
                <a:cs typeface="Courier New"/>
              </a:rPr>
              <a:t>fromIndex)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2" name="object 1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23892" y="688579"/>
            <a:ext cx="8360409" cy="826769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052830">
              <a:lnSpc>
                <a:spcPct val="100000"/>
              </a:lnSpc>
              <a:spcBef>
                <a:spcPts val="1115"/>
              </a:spcBef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77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Class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Contains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Methods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for Finding </a:t>
            </a:r>
            <a:r>
              <a:rPr dirty="0" sz="2200" spc="-5">
                <a:latin typeface="Times New Roman"/>
                <a:cs typeface="Times New Roman"/>
              </a:rPr>
              <a:t>Substrings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2976245" algn="l"/>
              </a:tabLst>
            </a:pPr>
            <a:r>
              <a:rPr dirty="0" sz="1600" spc="-5" b="1">
                <a:latin typeface="Times New Roman"/>
                <a:cs typeface="Times New Roman"/>
              </a:rPr>
              <a:t>Method	Description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9267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3.5.9.</a:t>
            </a:r>
            <a:r>
              <a:rPr dirty="0" sz="3000" spc="-5"/>
              <a:t> Finding</a:t>
            </a:r>
            <a:r>
              <a:rPr dirty="0" sz="3000"/>
              <a:t> a</a:t>
            </a:r>
            <a:r>
              <a:rPr dirty="0" sz="3000" spc="5"/>
              <a:t> </a:t>
            </a:r>
            <a:r>
              <a:rPr dirty="0" sz="3000"/>
              <a:t>Character or</a:t>
            </a:r>
            <a:r>
              <a:rPr dirty="0" sz="3000" spc="-5"/>
              <a:t> </a:t>
            </a:r>
            <a:r>
              <a:rPr dirty="0" sz="3000"/>
              <a:t>a</a:t>
            </a:r>
            <a:r>
              <a:rPr dirty="0" sz="3000" spc="5"/>
              <a:t> </a:t>
            </a:r>
            <a:r>
              <a:rPr dirty="0" sz="3000" spc="-5"/>
              <a:t>Substring</a:t>
            </a:r>
            <a:r>
              <a:rPr dirty="0" sz="3000"/>
              <a:t> in a</a:t>
            </a:r>
            <a:r>
              <a:rPr dirty="0" sz="3000" spc="5"/>
              <a:t> </a:t>
            </a:r>
            <a:r>
              <a:rPr dirty="0" sz="3000" spc="-5"/>
              <a:t>String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9080" y="870769"/>
          <a:ext cx="7972425" cy="199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/>
                <a:gridCol w="504825"/>
                <a:gridCol w="5384800"/>
                <a:gridCol w="619759"/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Java".indexOf('W')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73100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61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5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261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5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Java".indexOf('o')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2615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Java".indexOf('o',</a:t>
                      </a:r>
                      <a:r>
                        <a:rPr dirty="0" sz="2200" spc="-35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Java".indexOf("come")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spc="-5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Java".indexOf("Java",</a:t>
                      </a:r>
                      <a:r>
                        <a:rPr dirty="0" sz="2200" spc="-55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Java".indexOf("java",</a:t>
                      </a:r>
                      <a:r>
                        <a:rPr dirty="0" sz="2200" spc="-55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−1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193" y="3369557"/>
            <a:ext cx="8287894" cy="18962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9267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3.5.9.</a:t>
            </a:r>
            <a:r>
              <a:rPr dirty="0" sz="3000" spc="-5"/>
              <a:t> Finding</a:t>
            </a:r>
            <a:r>
              <a:rPr dirty="0" sz="3000"/>
              <a:t> a</a:t>
            </a:r>
            <a:r>
              <a:rPr dirty="0" sz="3000" spc="5"/>
              <a:t> </a:t>
            </a:r>
            <a:r>
              <a:rPr dirty="0" sz="3000"/>
              <a:t>Character or</a:t>
            </a:r>
            <a:r>
              <a:rPr dirty="0" sz="3000" spc="-5"/>
              <a:t> </a:t>
            </a:r>
            <a:r>
              <a:rPr dirty="0" sz="3000"/>
              <a:t>a</a:t>
            </a:r>
            <a:r>
              <a:rPr dirty="0" sz="3000" spc="5"/>
              <a:t> </a:t>
            </a:r>
            <a:r>
              <a:rPr dirty="0" sz="3000" spc="-5"/>
              <a:t>Substring</a:t>
            </a:r>
            <a:r>
              <a:rPr dirty="0" sz="3000"/>
              <a:t> in a</a:t>
            </a:r>
            <a:r>
              <a:rPr dirty="0" sz="3000" spc="5"/>
              <a:t> </a:t>
            </a:r>
            <a:r>
              <a:rPr dirty="0" sz="3000" spc="-5"/>
              <a:t>String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193" y="3369557"/>
            <a:ext cx="8287894" cy="1896232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4183" y="782377"/>
          <a:ext cx="8477250" cy="199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/>
                <a:gridCol w="504825"/>
                <a:gridCol w="6510020"/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Java".lastIndexOf('W')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Java".lastIndexOf('o')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Java".lastIndexOf('o',</a:t>
                      </a:r>
                      <a:r>
                        <a:rPr dirty="0" sz="2200" spc="-55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Java".lastIndexOf("come")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893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Java".lastIndexOf("Java",</a:t>
                      </a:r>
                      <a:r>
                        <a:rPr dirty="0" sz="2200" spc="-65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−1.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"Welcome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Java".lastIndexOf("Java")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42" y="8635"/>
            <a:ext cx="45040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3.3.1.Trigonometric</a:t>
            </a:r>
            <a:r>
              <a:rPr dirty="0" sz="3000" spc="-5"/>
              <a:t> </a:t>
            </a:r>
            <a:r>
              <a:rPr dirty="0" sz="3000"/>
              <a:t>Methods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3221" y="613156"/>
            <a:ext cx="2609850" cy="285750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b="1">
                <a:latin typeface="Courier New"/>
                <a:cs typeface="Courier New"/>
              </a:rPr>
              <a:t>sin(double</a:t>
            </a:r>
            <a:r>
              <a:rPr dirty="0" sz="2200" spc="-9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b="1">
                <a:latin typeface="Courier New"/>
                <a:cs typeface="Courier New"/>
              </a:rPr>
              <a:t>cos(double</a:t>
            </a:r>
            <a:r>
              <a:rPr dirty="0" sz="2200" spc="-9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b="1">
                <a:latin typeface="Courier New"/>
                <a:cs typeface="Courier New"/>
              </a:rPr>
              <a:t>tan(double</a:t>
            </a:r>
            <a:r>
              <a:rPr dirty="0" sz="2200" spc="-9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b="1">
                <a:latin typeface="Courier New"/>
                <a:cs typeface="Courier New"/>
              </a:rPr>
              <a:t>acos(double</a:t>
            </a:r>
            <a:r>
              <a:rPr dirty="0" sz="2200" spc="-9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b="1">
                <a:latin typeface="Courier New"/>
                <a:cs typeface="Courier New"/>
              </a:rPr>
              <a:t>asin(double</a:t>
            </a:r>
            <a:r>
              <a:rPr dirty="0" sz="2200" spc="-9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200" b="1">
                <a:latin typeface="Courier New"/>
                <a:cs typeface="Courier New"/>
              </a:rPr>
              <a:t>atan(double</a:t>
            </a:r>
            <a:r>
              <a:rPr dirty="0" sz="2200" spc="-9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3315" y="4544519"/>
            <a:ext cx="586105" cy="259079"/>
          </a:xfrm>
          <a:custGeom>
            <a:avLst/>
            <a:gdLst/>
            <a:ahLst/>
            <a:cxnLst/>
            <a:rect l="l" t="t" r="r" b="b"/>
            <a:pathLst>
              <a:path w="586105" h="259079">
                <a:moveTo>
                  <a:pt x="503487" y="0"/>
                </a:moveTo>
                <a:lnTo>
                  <a:pt x="499803" y="10505"/>
                </a:lnTo>
                <a:lnTo>
                  <a:pt x="514785" y="17006"/>
                </a:lnTo>
                <a:lnTo>
                  <a:pt x="527668" y="26006"/>
                </a:lnTo>
                <a:lnTo>
                  <a:pt x="553828" y="67723"/>
                </a:lnTo>
                <a:lnTo>
                  <a:pt x="561468" y="106024"/>
                </a:lnTo>
                <a:lnTo>
                  <a:pt x="562423" y="128103"/>
                </a:lnTo>
                <a:lnTo>
                  <a:pt x="561463" y="150929"/>
                </a:lnTo>
                <a:lnTo>
                  <a:pt x="553789" y="190288"/>
                </a:lnTo>
                <a:lnTo>
                  <a:pt x="527685" y="232674"/>
                </a:lnTo>
                <a:lnTo>
                  <a:pt x="500212" y="248295"/>
                </a:lnTo>
                <a:lnTo>
                  <a:pt x="503487" y="258800"/>
                </a:lnTo>
                <a:lnTo>
                  <a:pt x="538787" y="242241"/>
                </a:lnTo>
                <a:lnTo>
                  <a:pt x="564742" y="213574"/>
                </a:lnTo>
                <a:lnTo>
                  <a:pt x="580704" y="175187"/>
                </a:lnTo>
                <a:lnTo>
                  <a:pt x="586024" y="129468"/>
                </a:lnTo>
                <a:lnTo>
                  <a:pt x="584690" y="105743"/>
                </a:lnTo>
                <a:lnTo>
                  <a:pt x="574014" y="63690"/>
                </a:lnTo>
                <a:lnTo>
                  <a:pt x="552842" y="29455"/>
                </a:lnTo>
                <a:lnTo>
                  <a:pt x="522250" y="6774"/>
                </a:lnTo>
                <a:lnTo>
                  <a:pt x="503487" y="0"/>
                </a:lnTo>
                <a:close/>
              </a:path>
              <a:path w="586105" h="259079">
                <a:moveTo>
                  <a:pt x="82537" y="0"/>
                </a:moveTo>
                <a:lnTo>
                  <a:pt x="47322" y="16593"/>
                </a:lnTo>
                <a:lnTo>
                  <a:pt x="21351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2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9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1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16952" y="4544519"/>
            <a:ext cx="287655" cy="259079"/>
          </a:xfrm>
          <a:custGeom>
            <a:avLst/>
            <a:gdLst/>
            <a:ahLst/>
            <a:cxnLst/>
            <a:rect l="l" t="t" r="r" b="b"/>
            <a:pathLst>
              <a:path w="287655" h="259079">
                <a:moveTo>
                  <a:pt x="205036" y="0"/>
                </a:moveTo>
                <a:lnTo>
                  <a:pt x="201353" y="10505"/>
                </a:lnTo>
                <a:lnTo>
                  <a:pt x="216334" y="17006"/>
                </a:lnTo>
                <a:lnTo>
                  <a:pt x="229218" y="26006"/>
                </a:lnTo>
                <a:lnTo>
                  <a:pt x="255377" y="67723"/>
                </a:lnTo>
                <a:lnTo>
                  <a:pt x="263018" y="106024"/>
                </a:lnTo>
                <a:lnTo>
                  <a:pt x="263973" y="128103"/>
                </a:lnTo>
                <a:lnTo>
                  <a:pt x="263013" y="150929"/>
                </a:lnTo>
                <a:lnTo>
                  <a:pt x="255339" y="190288"/>
                </a:lnTo>
                <a:lnTo>
                  <a:pt x="229235" y="232674"/>
                </a:lnTo>
                <a:lnTo>
                  <a:pt x="201762" y="248295"/>
                </a:lnTo>
                <a:lnTo>
                  <a:pt x="205036" y="258800"/>
                </a:lnTo>
                <a:lnTo>
                  <a:pt x="240336" y="242241"/>
                </a:lnTo>
                <a:lnTo>
                  <a:pt x="266292" y="213574"/>
                </a:lnTo>
                <a:lnTo>
                  <a:pt x="282254" y="175187"/>
                </a:lnTo>
                <a:lnTo>
                  <a:pt x="287574" y="129468"/>
                </a:lnTo>
                <a:lnTo>
                  <a:pt x="286240" y="105743"/>
                </a:lnTo>
                <a:lnTo>
                  <a:pt x="275564" y="63690"/>
                </a:lnTo>
                <a:lnTo>
                  <a:pt x="254392" y="29455"/>
                </a:lnTo>
                <a:lnTo>
                  <a:pt x="223799" y="6774"/>
                </a:lnTo>
                <a:lnTo>
                  <a:pt x="205036" y="0"/>
                </a:lnTo>
                <a:close/>
              </a:path>
              <a:path w="287655" h="259079">
                <a:moveTo>
                  <a:pt x="82537" y="0"/>
                </a:moveTo>
                <a:lnTo>
                  <a:pt x="47322" y="16593"/>
                </a:lnTo>
                <a:lnTo>
                  <a:pt x="21349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2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9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1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85699" y="4874719"/>
            <a:ext cx="287655" cy="259079"/>
          </a:xfrm>
          <a:custGeom>
            <a:avLst/>
            <a:gdLst/>
            <a:ahLst/>
            <a:cxnLst/>
            <a:rect l="l" t="t" r="r" b="b"/>
            <a:pathLst>
              <a:path w="287655" h="259079">
                <a:moveTo>
                  <a:pt x="205036" y="0"/>
                </a:moveTo>
                <a:lnTo>
                  <a:pt x="201353" y="10505"/>
                </a:lnTo>
                <a:lnTo>
                  <a:pt x="216334" y="17006"/>
                </a:lnTo>
                <a:lnTo>
                  <a:pt x="229218" y="26006"/>
                </a:lnTo>
                <a:lnTo>
                  <a:pt x="255377" y="67723"/>
                </a:lnTo>
                <a:lnTo>
                  <a:pt x="263018" y="106024"/>
                </a:lnTo>
                <a:lnTo>
                  <a:pt x="263973" y="128103"/>
                </a:lnTo>
                <a:lnTo>
                  <a:pt x="263013" y="150929"/>
                </a:lnTo>
                <a:lnTo>
                  <a:pt x="255339" y="190288"/>
                </a:lnTo>
                <a:lnTo>
                  <a:pt x="229235" y="232674"/>
                </a:lnTo>
                <a:lnTo>
                  <a:pt x="201762" y="248295"/>
                </a:lnTo>
                <a:lnTo>
                  <a:pt x="205036" y="258800"/>
                </a:lnTo>
                <a:lnTo>
                  <a:pt x="240337" y="242241"/>
                </a:lnTo>
                <a:lnTo>
                  <a:pt x="266292" y="213574"/>
                </a:lnTo>
                <a:lnTo>
                  <a:pt x="282254" y="175187"/>
                </a:lnTo>
                <a:lnTo>
                  <a:pt x="287574" y="129468"/>
                </a:lnTo>
                <a:lnTo>
                  <a:pt x="286240" y="105743"/>
                </a:lnTo>
                <a:lnTo>
                  <a:pt x="275564" y="63690"/>
                </a:lnTo>
                <a:lnTo>
                  <a:pt x="254392" y="29455"/>
                </a:lnTo>
                <a:lnTo>
                  <a:pt x="223799" y="6774"/>
                </a:lnTo>
                <a:lnTo>
                  <a:pt x="205036" y="0"/>
                </a:lnTo>
                <a:close/>
              </a:path>
              <a:path w="287655" h="259079">
                <a:moveTo>
                  <a:pt x="82537" y="0"/>
                </a:moveTo>
                <a:lnTo>
                  <a:pt x="47322" y="16593"/>
                </a:lnTo>
                <a:lnTo>
                  <a:pt x="21351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2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9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1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0887" y="4874719"/>
            <a:ext cx="586105" cy="259079"/>
          </a:xfrm>
          <a:custGeom>
            <a:avLst/>
            <a:gdLst/>
            <a:ahLst/>
            <a:cxnLst/>
            <a:rect l="l" t="t" r="r" b="b"/>
            <a:pathLst>
              <a:path w="586105" h="259079">
                <a:moveTo>
                  <a:pt x="503486" y="0"/>
                </a:moveTo>
                <a:lnTo>
                  <a:pt x="499803" y="10505"/>
                </a:lnTo>
                <a:lnTo>
                  <a:pt x="514784" y="17006"/>
                </a:lnTo>
                <a:lnTo>
                  <a:pt x="527668" y="26006"/>
                </a:lnTo>
                <a:lnTo>
                  <a:pt x="553827" y="67723"/>
                </a:lnTo>
                <a:lnTo>
                  <a:pt x="561468" y="106024"/>
                </a:lnTo>
                <a:lnTo>
                  <a:pt x="562423" y="128103"/>
                </a:lnTo>
                <a:lnTo>
                  <a:pt x="561463" y="150929"/>
                </a:lnTo>
                <a:lnTo>
                  <a:pt x="553789" y="190288"/>
                </a:lnTo>
                <a:lnTo>
                  <a:pt x="527685" y="232674"/>
                </a:lnTo>
                <a:lnTo>
                  <a:pt x="500212" y="248295"/>
                </a:lnTo>
                <a:lnTo>
                  <a:pt x="503486" y="258800"/>
                </a:lnTo>
                <a:lnTo>
                  <a:pt x="538786" y="242241"/>
                </a:lnTo>
                <a:lnTo>
                  <a:pt x="564742" y="213574"/>
                </a:lnTo>
                <a:lnTo>
                  <a:pt x="580704" y="175187"/>
                </a:lnTo>
                <a:lnTo>
                  <a:pt x="586024" y="129468"/>
                </a:lnTo>
                <a:lnTo>
                  <a:pt x="584690" y="105743"/>
                </a:lnTo>
                <a:lnTo>
                  <a:pt x="574014" y="63690"/>
                </a:lnTo>
                <a:lnTo>
                  <a:pt x="552842" y="29455"/>
                </a:lnTo>
                <a:lnTo>
                  <a:pt x="522249" y="6774"/>
                </a:lnTo>
                <a:lnTo>
                  <a:pt x="503486" y="0"/>
                </a:lnTo>
                <a:close/>
              </a:path>
              <a:path w="586105" h="259079">
                <a:moveTo>
                  <a:pt x="82537" y="0"/>
                </a:moveTo>
                <a:lnTo>
                  <a:pt x="47322" y="16593"/>
                </a:lnTo>
                <a:lnTo>
                  <a:pt x="21351" y="45361"/>
                </a:lnTo>
                <a:lnTo>
                  <a:pt x="5337" y="83817"/>
                </a:lnTo>
                <a:lnTo>
                  <a:pt x="0" y="129468"/>
                </a:lnTo>
                <a:lnTo>
                  <a:pt x="1330" y="153244"/>
                </a:lnTo>
                <a:lnTo>
                  <a:pt x="11971" y="195297"/>
                </a:lnTo>
                <a:lnTo>
                  <a:pt x="33092" y="229421"/>
                </a:lnTo>
                <a:lnTo>
                  <a:pt x="82537" y="258800"/>
                </a:lnTo>
                <a:lnTo>
                  <a:pt x="85811" y="248295"/>
                </a:lnTo>
                <a:lnTo>
                  <a:pt x="71064" y="241763"/>
                </a:lnTo>
                <a:lnTo>
                  <a:pt x="58339" y="232674"/>
                </a:lnTo>
                <a:lnTo>
                  <a:pt x="32234" y="190288"/>
                </a:lnTo>
                <a:lnTo>
                  <a:pt x="24560" y="150929"/>
                </a:lnTo>
                <a:lnTo>
                  <a:pt x="23601" y="128103"/>
                </a:lnTo>
                <a:lnTo>
                  <a:pt x="24560" y="106024"/>
                </a:lnTo>
                <a:lnTo>
                  <a:pt x="32234" y="67723"/>
                </a:lnTo>
                <a:lnTo>
                  <a:pt x="58441" y="26006"/>
                </a:lnTo>
                <a:lnTo>
                  <a:pt x="86221" y="10505"/>
                </a:lnTo>
                <a:lnTo>
                  <a:pt x="8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6014" y="3789172"/>
            <a:ext cx="4194810" cy="235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170430">
              <a:lnSpc>
                <a:spcPts val="2615"/>
              </a:lnSpc>
              <a:spcBef>
                <a:spcPts val="100"/>
              </a:spcBef>
            </a:pPr>
            <a:r>
              <a:rPr dirty="0" sz="2200" spc="-5">
                <a:latin typeface="Cambria Math"/>
                <a:cs typeface="Cambria Math"/>
              </a:rPr>
              <a:t>Unit</a:t>
            </a:r>
            <a:r>
              <a:rPr dirty="0" sz="2200" spc="-55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Conversion:</a:t>
            </a:r>
            <a:endParaRPr sz="2200">
              <a:latin typeface="Cambria Math"/>
              <a:cs typeface="Cambria Math"/>
            </a:endParaRPr>
          </a:p>
          <a:p>
            <a:pPr algn="ctr" marL="524510">
              <a:lnSpc>
                <a:spcPts val="2615"/>
              </a:lnSpc>
            </a:pPr>
            <a:r>
              <a:rPr dirty="0" sz="2200">
                <a:latin typeface="Cambria Math"/>
                <a:cs typeface="Cambria Math"/>
              </a:rPr>
              <a:t>𝜋</a:t>
            </a:r>
            <a:r>
              <a:rPr dirty="0" sz="2200" spc="130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=</a:t>
            </a:r>
            <a:r>
              <a:rPr dirty="0" sz="2200" spc="90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180°</a:t>
            </a:r>
            <a:endParaRPr sz="2200">
              <a:latin typeface="Cambria Math"/>
              <a:cs typeface="Cambria Math"/>
            </a:endParaRPr>
          </a:p>
          <a:p>
            <a:pPr algn="ctr" marL="524510">
              <a:lnSpc>
                <a:spcPts val="2615"/>
              </a:lnSpc>
              <a:spcBef>
                <a:spcPts val="70"/>
              </a:spcBef>
              <a:tabLst>
                <a:tab pos="1402715" algn="l"/>
              </a:tabLst>
            </a:pPr>
            <a:r>
              <a:rPr dirty="0" sz="2200">
                <a:latin typeface="Cambria Math"/>
                <a:cs typeface="Cambria Math"/>
              </a:rPr>
              <a:t>𝜃 </a:t>
            </a:r>
            <a:r>
              <a:rPr dirty="0" sz="2200" spc="5">
                <a:latin typeface="Cambria Math"/>
                <a:cs typeface="Cambria Math"/>
              </a:rPr>
              <a:t> </a:t>
            </a:r>
            <a:r>
              <a:rPr dirty="0" sz="2200" spc="-35">
                <a:latin typeface="Cambria Math"/>
                <a:cs typeface="Cambria Math"/>
              </a:rPr>
              <a:t>r</a:t>
            </a:r>
            <a:r>
              <a:rPr dirty="0" sz="2200">
                <a:latin typeface="Cambria Math"/>
                <a:cs typeface="Cambria Math"/>
              </a:rPr>
              <a:t>ad	=</a:t>
            </a:r>
            <a:r>
              <a:rPr dirty="0" sz="2200" spc="120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𝜃 </a:t>
            </a:r>
            <a:r>
              <a:rPr dirty="0" sz="2200" spc="5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° </a:t>
            </a:r>
            <a:r>
              <a:rPr dirty="0" sz="2200" spc="-60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×</a:t>
            </a:r>
            <a:r>
              <a:rPr dirty="0" sz="2200" spc="-114">
                <a:latin typeface="Cambria Math"/>
                <a:cs typeface="Cambria Math"/>
              </a:rPr>
              <a:t> </a:t>
            </a:r>
            <a:r>
              <a:rPr dirty="0" sz="2200" spc="40">
                <a:latin typeface="Cambria Math"/>
                <a:cs typeface="Cambria Math"/>
              </a:rPr>
              <a:t>𝜋</a:t>
            </a:r>
            <a:r>
              <a:rPr dirty="0" baseline="2525" sz="3300" spc="-7">
                <a:latin typeface="Cambria Math"/>
                <a:cs typeface="Cambria Math"/>
              </a:rPr>
              <a:t>⁄</a:t>
            </a:r>
            <a:r>
              <a:rPr dirty="0" sz="2200" spc="-10">
                <a:latin typeface="Cambria Math"/>
                <a:cs typeface="Cambria Math"/>
              </a:rPr>
              <a:t>180°</a:t>
            </a:r>
            <a:endParaRPr sz="2200">
              <a:latin typeface="Cambria Math"/>
              <a:cs typeface="Cambria Math"/>
            </a:endParaRPr>
          </a:p>
          <a:p>
            <a:pPr algn="ctr" marL="519430">
              <a:lnSpc>
                <a:spcPts val="2615"/>
              </a:lnSpc>
              <a:tabLst>
                <a:tab pos="1099185" algn="l"/>
              </a:tabLst>
            </a:pPr>
            <a:r>
              <a:rPr dirty="0" sz="2200">
                <a:latin typeface="Cambria Math"/>
                <a:cs typeface="Cambria Math"/>
              </a:rPr>
              <a:t>𝜃</a:t>
            </a:r>
            <a:r>
              <a:rPr dirty="0" sz="2200" spc="484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°	=</a:t>
            </a:r>
            <a:r>
              <a:rPr dirty="0" sz="2200" spc="110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𝜃</a:t>
            </a:r>
            <a:r>
              <a:rPr dirty="0" sz="2200" spc="47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rad</a:t>
            </a:r>
            <a:r>
              <a:rPr dirty="0" sz="2200" spc="415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×180°/𝜋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200" spc="-5">
                <a:latin typeface="Times New Roman"/>
                <a:cs typeface="Times New Roman"/>
              </a:rPr>
              <a:t>Degrees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Radians: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toRadians()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2200" spc="-5">
                <a:latin typeface="Times New Roman"/>
                <a:cs typeface="Times New Roman"/>
              </a:rPr>
              <a:t>Radians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Degrees: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b="1">
                <a:latin typeface="Courier New"/>
                <a:cs typeface="Courier New"/>
              </a:rPr>
              <a:t>toDegrees()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59799" y="749994"/>
            <a:ext cx="6682740" cy="3359150"/>
          </a:xfrm>
          <a:custGeom>
            <a:avLst/>
            <a:gdLst/>
            <a:ahLst/>
            <a:cxnLst/>
            <a:rect l="l" t="t" r="r" b="b"/>
            <a:pathLst>
              <a:path w="6682740" h="3359150">
                <a:moveTo>
                  <a:pt x="0" y="0"/>
                </a:moveTo>
                <a:lnTo>
                  <a:pt x="6682470" y="0"/>
                </a:lnTo>
                <a:lnTo>
                  <a:pt x="6682470" y="3358895"/>
                </a:lnTo>
                <a:lnTo>
                  <a:pt x="0" y="335889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39175" y="744219"/>
            <a:ext cx="15405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Examples: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39175" y="1558035"/>
            <a:ext cx="38957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Math.sin(0)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0.0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20125" y="2022914"/>
          <a:ext cx="595312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/>
                <a:gridCol w="336550"/>
                <a:gridCol w="505459"/>
                <a:gridCol w="1346200"/>
                <a:gridCol w="957580"/>
              </a:tblGrid>
              <a:tr h="354330">
                <a:tc>
                  <a:txBody>
                    <a:bodyPr/>
                    <a:lstStyle/>
                    <a:p>
                      <a:pPr algn="ctr" marR="44450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Math.sin(Math.PI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6)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0.5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54330">
                <a:tc>
                  <a:txBody>
                    <a:bodyPr/>
                    <a:lstStyle/>
                    <a:p>
                      <a:pPr algn="ctr" marR="44450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Math.sin(Math.PI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1.0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851535">
                <a:tc gridSpan="4">
                  <a:txBody>
                    <a:bodyPr/>
                    <a:lstStyle/>
                    <a:p>
                      <a:pPr marL="31750" marR="76200">
                        <a:lnSpc>
                          <a:spcPts val="319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Math.cos(0) returns 1.0 </a:t>
                      </a:r>
                      <a:r>
                        <a:rPr dirty="0" sz="2200" spc="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Math.cos(Math.PI</a:t>
                      </a:r>
                      <a:r>
                        <a:rPr dirty="0" sz="22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/</a:t>
                      </a:r>
                      <a:r>
                        <a:rPr dirty="0" sz="22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6)</a:t>
                      </a:r>
                      <a:r>
                        <a:rPr dirty="0" sz="22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0.866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</a:tr>
              <a:tr h="354330">
                <a:tc>
                  <a:txBody>
                    <a:bodyPr/>
                    <a:lstStyle/>
                    <a:p>
                      <a:pPr algn="ctr" marR="44450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Math.cos(Math.PI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returns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75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4" name="object 1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301" y="1113028"/>
            <a:ext cx="6251575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int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k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s.indexOf(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dirty="0" sz="22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dirty="0" sz="2200" b="1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200"/>
              </a:spcBef>
            </a:pPr>
            <a:r>
              <a:rPr dirty="0" sz="2200" b="1">
                <a:latin typeface="Courier New"/>
                <a:cs typeface="Courier New"/>
              </a:rPr>
              <a:t>String firstName = s.substring(0, k);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lastName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s.substring(k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1);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2645" y="2808520"/>
            <a:ext cx="6541414" cy="26831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9267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3.5.9.</a:t>
            </a:r>
            <a:r>
              <a:rPr dirty="0" sz="3000" spc="-5"/>
              <a:t> Finding</a:t>
            </a:r>
            <a:r>
              <a:rPr dirty="0" sz="3000"/>
              <a:t> a</a:t>
            </a:r>
            <a:r>
              <a:rPr dirty="0" sz="3000" spc="5"/>
              <a:t> </a:t>
            </a:r>
            <a:r>
              <a:rPr dirty="0" sz="3000"/>
              <a:t>Character or</a:t>
            </a:r>
            <a:r>
              <a:rPr dirty="0" sz="3000" spc="-5"/>
              <a:t> </a:t>
            </a:r>
            <a:r>
              <a:rPr dirty="0" sz="3000"/>
              <a:t>a</a:t>
            </a:r>
            <a:r>
              <a:rPr dirty="0" sz="3000" spc="5"/>
              <a:t> </a:t>
            </a:r>
            <a:r>
              <a:rPr dirty="0" sz="3000" spc="-5"/>
              <a:t>Substring</a:t>
            </a:r>
            <a:r>
              <a:rPr dirty="0" sz="3000"/>
              <a:t> in a</a:t>
            </a:r>
            <a:r>
              <a:rPr dirty="0" sz="3000" spc="5"/>
              <a:t> </a:t>
            </a:r>
            <a:r>
              <a:rPr dirty="0" sz="3000" spc="-5"/>
              <a:t>String</a:t>
            </a:r>
            <a:endParaRPr sz="3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76066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3.5.10.</a:t>
            </a:r>
            <a:r>
              <a:rPr dirty="0" sz="3000" spc="-5"/>
              <a:t> Conversion </a:t>
            </a:r>
            <a:r>
              <a:rPr dirty="0" sz="3000"/>
              <a:t>between </a:t>
            </a:r>
            <a:r>
              <a:rPr dirty="0" sz="3000" spc="-5"/>
              <a:t>Strings</a:t>
            </a:r>
            <a:r>
              <a:rPr dirty="0" sz="3000" spc="-10"/>
              <a:t> </a:t>
            </a:r>
            <a:r>
              <a:rPr dirty="0" sz="3000"/>
              <a:t>and Numbers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84920" y="1701291"/>
            <a:ext cx="31369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Converts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string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into</a:t>
            </a:r>
            <a:r>
              <a:rPr dirty="0" sz="2200" spc="-5">
                <a:latin typeface="Times New Roman"/>
                <a:cs typeface="Times New Roman"/>
              </a:rPr>
              <a:t> an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7901" y="2112793"/>
            <a:ext cx="76200" cy="600710"/>
          </a:xfrm>
          <a:custGeom>
            <a:avLst/>
            <a:gdLst/>
            <a:ahLst/>
            <a:cxnLst/>
            <a:rect l="l" t="t" r="r" b="b"/>
            <a:pathLst>
              <a:path w="76200" h="600710">
                <a:moveTo>
                  <a:pt x="25399" y="523953"/>
                </a:moveTo>
                <a:lnTo>
                  <a:pt x="0" y="523953"/>
                </a:lnTo>
                <a:lnTo>
                  <a:pt x="38100" y="600153"/>
                </a:lnTo>
                <a:lnTo>
                  <a:pt x="69850" y="536653"/>
                </a:lnTo>
                <a:lnTo>
                  <a:pt x="25400" y="536653"/>
                </a:lnTo>
                <a:lnTo>
                  <a:pt x="25399" y="523953"/>
                </a:lnTo>
                <a:close/>
              </a:path>
              <a:path w="76200" h="600710">
                <a:moveTo>
                  <a:pt x="50798" y="0"/>
                </a:moveTo>
                <a:lnTo>
                  <a:pt x="25398" y="0"/>
                </a:lnTo>
                <a:lnTo>
                  <a:pt x="25400" y="536653"/>
                </a:lnTo>
                <a:lnTo>
                  <a:pt x="50800" y="536653"/>
                </a:lnTo>
                <a:lnTo>
                  <a:pt x="50798" y="0"/>
                </a:lnTo>
                <a:close/>
              </a:path>
              <a:path w="76200" h="600710">
                <a:moveTo>
                  <a:pt x="76200" y="523953"/>
                </a:moveTo>
                <a:lnTo>
                  <a:pt x="50799" y="523953"/>
                </a:lnTo>
                <a:lnTo>
                  <a:pt x="50800" y="536653"/>
                </a:lnTo>
                <a:lnTo>
                  <a:pt x="69850" y="536653"/>
                </a:lnTo>
                <a:lnTo>
                  <a:pt x="76200" y="523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027498" y="1667764"/>
            <a:ext cx="28867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intString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“123”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48758" y="2092537"/>
            <a:ext cx="1694180" cy="630555"/>
          </a:xfrm>
          <a:custGeom>
            <a:avLst/>
            <a:gdLst/>
            <a:ahLst/>
            <a:cxnLst/>
            <a:rect l="l" t="t" r="r" b="b"/>
            <a:pathLst>
              <a:path w="1694179" h="630555">
                <a:moveTo>
                  <a:pt x="58787" y="558747"/>
                </a:moveTo>
                <a:lnTo>
                  <a:pt x="0" y="620410"/>
                </a:lnTo>
                <a:lnTo>
                  <a:pt x="84602" y="630441"/>
                </a:lnTo>
                <a:lnTo>
                  <a:pt x="77546" y="610847"/>
                </a:lnTo>
                <a:lnTo>
                  <a:pt x="64043" y="610847"/>
                </a:lnTo>
                <a:lnTo>
                  <a:pt x="55439" y="586949"/>
                </a:lnTo>
                <a:lnTo>
                  <a:pt x="67392" y="582645"/>
                </a:lnTo>
                <a:lnTo>
                  <a:pt x="58787" y="558747"/>
                </a:lnTo>
                <a:close/>
              </a:path>
              <a:path w="1694179" h="630555">
                <a:moveTo>
                  <a:pt x="67392" y="582645"/>
                </a:moveTo>
                <a:lnTo>
                  <a:pt x="55439" y="586949"/>
                </a:lnTo>
                <a:lnTo>
                  <a:pt x="64043" y="610847"/>
                </a:lnTo>
                <a:lnTo>
                  <a:pt x="75996" y="606543"/>
                </a:lnTo>
                <a:lnTo>
                  <a:pt x="67392" y="582645"/>
                </a:lnTo>
                <a:close/>
              </a:path>
              <a:path w="1694179" h="630555">
                <a:moveTo>
                  <a:pt x="75996" y="606543"/>
                </a:moveTo>
                <a:lnTo>
                  <a:pt x="64043" y="610847"/>
                </a:lnTo>
                <a:lnTo>
                  <a:pt x="77546" y="610847"/>
                </a:lnTo>
                <a:lnTo>
                  <a:pt x="75996" y="606543"/>
                </a:lnTo>
                <a:close/>
              </a:path>
              <a:path w="1694179" h="630555">
                <a:moveTo>
                  <a:pt x="1685517" y="0"/>
                </a:moveTo>
                <a:lnTo>
                  <a:pt x="67392" y="582645"/>
                </a:lnTo>
                <a:lnTo>
                  <a:pt x="75996" y="606543"/>
                </a:lnTo>
                <a:lnTo>
                  <a:pt x="1694122" y="23897"/>
                </a:lnTo>
                <a:lnTo>
                  <a:pt x="16855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6941" y="1689100"/>
            <a:ext cx="23818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intValue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123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7825" y="2116956"/>
            <a:ext cx="447675" cy="596265"/>
          </a:xfrm>
          <a:custGeom>
            <a:avLst/>
            <a:gdLst/>
            <a:ahLst/>
            <a:cxnLst/>
            <a:rect l="l" t="t" r="r" b="b"/>
            <a:pathLst>
              <a:path w="447675" h="596264">
                <a:moveTo>
                  <a:pt x="391632" y="542391"/>
                </a:moveTo>
                <a:lnTo>
                  <a:pt x="371241" y="557537"/>
                </a:lnTo>
                <a:lnTo>
                  <a:pt x="447263" y="595990"/>
                </a:lnTo>
                <a:lnTo>
                  <a:pt x="439579" y="552587"/>
                </a:lnTo>
                <a:lnTo>
                  <a:pt x="399205" y="552587"/>
                </a:lnTo>
                <a:lnTo>
                  <a:pt x="391632" y="542391"/>
                </a:lnTo>
                <a:close/>
              </a:path>
              <a:path w="447675" h="596264">
                <a:moveTo>
                  <a:pt x="412022" y="527245"/>
                </a:moveTo>
                <a:lnTo>
                  <a:pt x="391632" y="542391"/>
                </a:lnTo>
                <a:lnTo>
                  <a:pt x="399205" y="552587"/>
                </a:lnTo>
                <a:lnTo>
                  <a:pt x="419595" y="537441"/>
                </a:lnTo>
                <a:lnTo>
                  <a:pt x="412022" y="527245"/>
                </a:lnTo>
                <a:close/>
              </a:path>
              <a:path w="447675" h="596264">
                <a:moveTo>
                  <a:pt x="432412" y="512100"/>
                </a:moveTo>
                <a:lnTo>
                  <a:pt x="412022" y="527245"/>
                </a:lnTo>
                <a:lnTo>
                  <a:pt x="419595" y="537441"/>
                </a:lnTo>
                <a:lnTo>
                  <a:pt x="399205" y="552587"/>
                </a:lnTo>
                <a:lnTo>
                  <a:pt x="439579" y="552587"/>
                </a:lnTo>
                <a:lnTo>
                  <a:pt x="432412" y="512100"/>
                </a:lnTo>
                <a:close/>
              </a:path>
              <a:path w="447675" h="596264">
                <a:moveTo>
                  <a:pt x="20389" y="0"/>
                </a:moveTo>
                <a:lnTo>
                  <a:pt x="0" y="15144"/>
                </a:lnTo>
                <a:lnTo>
                  <a:pt x="391632" y="542391"/>
                </a:lnTo>
                <a:lnTo>
                  <a:pt x="412022" y="527245"/>
                </a:lnTo>
                <a:lnTo>
                  <a:pt x="203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03375" y="2707132"/>
            <a:ext cx="9112885" cy="1388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int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intValue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Integer.parseInt</a:t>
            </a:r>
            <a:r>
              <a:rPr dirty="0" sz="2200" b="1">
                <a:latin typeface="Courier New"/>
                <a:cs typeface="Courier New"/>
              </a:rPr>
              <a:t>(intString);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200" b="1">
                <a:latin typeface="Courier New"/>
                <a:cs typeface="Courier New"/>
              </a:rPr>
              <a:t>double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doubleValue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Double.parseDouble(doubleString);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198110" algn="l"/>
              </a:tabLst>
            </a:pPr>
            <a:r>
              <a:rPr dirty="0" baseline="2525" sz="3300" b="1">
                <a:latin typeface="Courier New"/>
                <a:cs typeface="Courier New"/>
              </a:rPr>
              <a:t>String</a:t>
            </a:r>
            <a:r>
              <a:rPr dirty="0" baseline="2525" sz="3300" spc="7" b="1">
                <a:latin typeface="Courier New"/>
                <a:cs typeface="Courier New"/>
              </a:rPr>
              <a:t> </a:t>
            </a:r>
            <a:r>
              <a:rPr dirty="0" baseline="2525" sz="3300" b="1">
                <a:latin typeface="Courier New"/>
                <a:cs typeface="Courier New"/>
              </a:rPr>
              <a:t>s</a:t>
            </a:r>
            <a:r>
              <a:rPr dirty="0" baseline="2525" sz="3300" spc="7" b="1">
                <a:latin typeface="Courier New"/>
                <a:cs typeface="Courier New"/>
              </a:rPr>
              <a:t> </a:t>
            </a:r>
            <a:r>
              <a:rPr dirty="0" baseline="2525" sz="3300" b="1">
                <a:latin typeface="Courier New"/>
                <a:cs typeface="Courier New"/>
              </a:rPr>
              <a:t>=</a:t>
            </a:r>
            <a:r>
              <a:rPr dirty="0" baseline="2525" sz="3300" spc="7" b="1">
                <a:latin typeface="Courier New"/>
                <a:cs typeface="Courier New"/>
              </a:rPr>
              <a:t> </a:t>
            </a:r>
            <a:r>
              <a:rPr dirty="0" baseline="2525" sz="3300" b="1">
                <a:latin typeface="Courier New"/>
                <a:cs typeface="Courier New"/>
              </a:rPr>
              <a:t>number</a:t>
            </a:r>
            <a:r>
              <a:rPr dirty="0" baseline="2525" sz="3300" spc="7" b="1">
                <a:latin typeface="Courier New"/>
                <a:cs typeface="Courier New"/>
              </a:rPr>
              <a:t> </a:t>
            </a:r>
            <a:r>
              <a:rPr dirty="0" baseline="2525" sz="3300" b="1">
                <a:latin typeface="Courier New"/>
                <a:cs typeface="Courier New"/>
              </a:rPr>
              <a:t>+</a:t>
            </a:r>
            <a:r>
              <a:rPr dirty="0" baseline="2525" sz="3300" spc="7" b="1">
                <a:latin typeface="Courier New"/>
                <a:cs typeface="Courier New"/>
              </a:rPr>
              <a:t> </a:t>
            </a:r>
            <a:r>
              <a:rPr dirty="0" baseline="2525" sz="3300" b="1">
                <a:latin typeface="Courier New"/>
                <a:cs typeface="Courier New"/>
              </a:rPr>
              <a:t>"";	</a:t>
            </a:r>
            <a:r>
              <a:rPr dirty="0" sz="2200" spc="-5">
                <a:latin typeface="Times New Roman"/>
                <a:cs typeface="Times New Roman"/>
              </a:rPr>
              <a:t>Converts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number </a:t>
            </a:r>
            <a:r>
              <a:rPr dirty="0" sz="2200">
                <a:latin typeface="Times New Roman"/>
                <a:cs typeface="Times New Roman"/>
              </a:rPr>
              <a:t>into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5">
                <a:latin typeface="Times New Roman"/>
                <a:cs typeface="Times New Roman"/>
              </a:rPr>
              <a:t> string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73544" y="3881732"/>
            <a:ext cx="1037590" cy="76200"/>
          </a:xfrm>
          <a:custGeom>
            <a:avLst/>
            <a:gdLst/>
            <a:ahLst/>
            <a:cxnLst/>
            <a:rect l="l" t="t" r="r" b="b"/>
            <a:pathLst>
              <a:path w="1037590" h="76200">
                <a:moveTo>
                  <a:pt x="76583" y="0"/>
                </a:moveTo>
                <a:lnTo>
                  <a:pt x="0" y="37322"/>
                </a:lnTo>
                <a:lnTo>
                  <a:pt x="75808" y="76196"/>
                </a:lnTo>
                <a:lnTo>
                  <a:pt x="76067" y="50797"/>
                </a:lnTo>
                <a:lnTo>
                  <a:pt x="63367" y="50667"/>
                </a:lnTo>
                <a:lnTo>
                  <a:pt x="63626" y="25269"/>
                </a:lnTo>
                <a:lnTo>
                  <a:pt x="76326" y="25269"/>
                </a:lnTo>
                <a:lnTo>
                  <a:pt x="76583" y="0"/>
                </a:lnTo>
                <a:close/>
              </a:path>
              <a:path w="1037590" h="76200">
                <a:moveTo>
                  <a:pt x="76325" y="25398"/>
                </a:moveTo>
                <a:lnTo>
                  <a:pt x="76067" y="50797"/>
                </a:lnTo>
                <a:lnTo>
                  <a:pt x="1036806" y="60577"/>
                </a:lnTo>
                <a:lnTo>
                  <a:pt x="1037064" y="35179"/>
                </a:lnTo>
                <a:lnTo>
                  <a:pt x="76325" y="25398"/>
                </a:lnTo>
                <a:close/>
              </a:path>
              <a:path w="1037590" h="76200">
                <a:moveTo>
                  <a:pt x="63626" y="25269"/>
                </a:moveTo>
                <a:lnTo>
                  <a:pt x="63367" y="50667"/>
                </a:lnTo>
                <a:lnTo>
                  <a:pt x="76067" y="50797"/>
                </a:lnTo>
                <a:lnTo>
                  <a:pt x="76325" y="25398"/>
                </a:lnTo>
                <a:lnTo>
                  <a:pt x="63626" y="25269"/>
                </a:lnTo>
                <a:close/>
              </a:path>
              <a:path w="1037590" h="76200">
                <a:moveTo>
                  <a:pt x="76326" y="25269"/>
                </a:moveTo>
                <a:lnTo>
                  <a:pt x="63626" y="25269"/>
                </a:lnTo>
                <a:lnTo>
                  <a:pt x="76325" y="25398"/>
                </a:lnTo>
                <a:lnTo>
                  <a:pt x="76326" y="252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8844"/>
            <a:ext cx="54959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latin typeface="Times New Roman"/>
                <a:cs typeface="Times New Roman"/>
              </a:rPr>
              <a:t>3.5.11.</a:t>
            </a:r>
            <a:r>
              <a:rPr dirty="0" sz="3000" spc="-5">
                <a:latin typeface="Times New Roman"/>
                <a:cs typeface="Times New Roman"/>
              </a:rPr>
              <a:t> Problem: Guessing</a:t>
            </a:r>
            <a:r>
              <a:rPr dirty="0" sz="3000">
                <a:latin typeface="Times New Roman"/>
                <a:cs typeface="Times New Roman"/>
              </a:rPr>
              <a:t> Birthday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1061211"/>
            <a:ext cx="72567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program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guess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your birth </a:t>
            </a:r>
            <a:r>
              <a:rPr dirty="0" sz="2200" spc="-5">
                <a:latin typeface="Times New Roman"/>
                <a:cs typeface="Times New Roman"/>
              </a:rPr>
              <a:t>date. Run</a:t>
            </a:r>
            <a:r>
              <a:rPr dirty="0" sz="2200">
                <a:latin typeface="Times New Roman"/>
                <a:cs typeface="Times New Roman"/>
              </a:rPr>
              <a:t> to </a:t>
            </a:r>
            <a:r>
              <a:rPr dirty="0" sz="2200" spc="-5">
                <a:latin typeface="Times New Roman"/>
                <a:cs typeface="Times New Roman"/>
              </a:rPr>
              <a:t>see </a:t>
            </a:r>
            <a:r>
              <a:rPr dirty="0" sz="2200">
                <a:latin typeface="Times New Roman"/>
                <a:cs typeface="Times New Roman"/>
              </a:rPr>
              <a:t>how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 </a:t>
            </a:r>
            <a:r>
              <a:rPr dirty="0" sz="2200" spc="-5">
                <a:latin typeface="Times New Roman"/>
                <a:cs typeface="Times New Roman"/>
              </a:rPr>
              <a:t>works.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690" y="1690816"/>
            <a:ext cx="8883587" cy="258789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8844"/>
            <a:ext cx="5495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/>
              <a:t>3.5.11.</a:t>
            </a:r>
            <a:r>
              <a:rPr dirty="0" sz="3000" spc="-5"/>
              <a:t> Problem: Guessing</a:t>
            </a:r>
            <a:r>
              <a:rPr dirty="0" sz="3000"/>
              <a:t> Birthday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194425"/>
            <a:chOff x="0" y="0"/>
            <a:chExt cx="12192000" cy="6194425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920" y="839875"/>
              <a:ext cx="8353621" cy="535427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8844"/>
            <a:ext cx="5495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/>
              <a:t>3.5.11.</a:t>
            </a:r>
            <a:r>
              <a:rPr dirty="0" sz="3000" spc="-5"/>
              <a:t> Problem: Guessing</a:t>
            </a:r>
            <a:r>
              <a:rPr dirty="0" sz="3000"/>
              <a:t> Birthday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2747010"/>
            <a:chOff x="0" y="0"/>
            <a:chExt cx="12192000" cy="274701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127" y="1203920"/>
              <a:ext cx="7552010" cy="15427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3196" y="3788704"/>
            <a:ext cx="7250318" cy="16912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827"/>
            <a:ext cx="3541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3.6.</a:t>
            </a:r>
            <a:r>
              <a:rPr dirty="0" sz="3000" spc="-15"/>
              <a:t> </a:t>
            </a:r>
            <a:r>
              <a:rPr dirty="0" sz="3000" spc="-5"/>
              <a:t>Formatting</a:t>
            </a:r>
            <a:r>
              <a:rPr dirty="0" sz="3000" spc="-15"/>
              <a:t> </a:t>
            </a:r>
            <a:r>
              <a:rPr dirty="0" sz="3000" spc="-5"/>
              <a:t>Output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06014" y="798067"/>
            <a:ext cx="10100945" cy="311023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printf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2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System.out.printf(format,</a:t>
            </a:r>
            <a:r>
              <a:rPr dirty="0" sz="2400" spc="-7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items);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705"/>
              </a:spcBef>
              <a:buFont typeface="Courier New"/>
              <a:buChar char="o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Where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string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consist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substrings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format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specifiers.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800"/>
              </a:lnSpc>
              <a:spcBef>
                <a:spcPts val="1395"/>
              </a:spcBef>
              <a:buFont typeface="Courier New"/>
              <a:buChar char="o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format specifier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specifies</a:t>
            </a:r>
            <a:r>
              <a:rPr dirty="0" sz="2400">
                <a:latin typeface="Times New Roman"/>
                <a:cs typeface="Times New Roman"/>
              </a:rPr>
              <a:t> how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should</a:t>
            </a:r>
            <a:r>
              <a:rPr dirty="0" sz="2400">
                <a:latin typeface="Times New Roman"/>
                <a:cs typeface="Times New Roman"/>
              </a:rPr>
              <a:t> be </a:t>
            </a:r>
            <a:r>
              <a:rPr dirty="0" sz="2400" spc="-5">
                <a:latin typeface="Times New Roman"/>
                <a:cs typeface="Times New Roman"/>
              </a:rPr>
              <a:t>displayed.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item may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numeric value,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character,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boolean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value,</a:t>
            </a:r>
            <a:r>
              <a:rPr dirty="0" sz="2400">
                <a:latin typeface="Times New Roman"/>
                <a:cs typeface="Times New Roman"/>
              </a:rPr>
              <a:t> or a</a:t>
            </a:r>
            <a:r>
              <a:rPr dirty="0" sz="2400" spc="-5">
                <a:latin typeface="Times New Roman"/>
                <a:cs typeface="Times New Roman"/>
              </a:rPr>
              <a:t> string.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15"/>
              </a:spcBef>
              <a:buFont typeface="Courier New"/>
              <a:buChar char="o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Each specifier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begins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percent sign.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4364" y="960627"/>
            <a:ext cx="30918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Frequently-Used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Specifiers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69545" y="1453105"/>
          <a:ext cx="6823075" cy="2798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/>
                <a:gridCol w="3147695"/>
                <a:gridCol w="2625724"/>
              </a:tblGrid>
              <a:tr h="371475">
                <a:tc>
                  <a:txBody>
                    <a:bodyPr/>
                    <a:lstStyle/>
                    <a:p>
                      <a:pPr marL="31750">
                        <a:lnSpc>
                          <a:spcPts val="218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Specifier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18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ts val="2180"/>
                        </a:lnSpc>
                      </a:pP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Example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092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%b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value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dirty="0" sz="22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22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false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9690"/>
                </a:tc>
              </a:tr>
              <a:tr h="501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%c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character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88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'a'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5880"/>
                </a:tc>
              </a:tr>
              <a:tr h="41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%d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1435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integer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200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1435"/>
                </a:tc>
              </a:tr>
              <a:tr h="5873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%f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4224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floating-point number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24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45.460000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142240"/>
                </a:tc>
              </a:tr>
              <a:tr h="41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%e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1435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standard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4.556000e+01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51435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42695" y="4215891"/>
            <a:ext cx="2352675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509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scientific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notation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string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8595" y="4892548"/>
            <a:ext cx="3625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%s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0594" y="4892548"/>
            <a:ext cx="23812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"Java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cool"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8739" y="20827"/>
            <a:ext cx="3541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3.6.</a:t>
            </a:r>
            <a:r>
              <a:rPr dirty="0" sz="3000" spc="-15"/>
              <a:t> </a:t>
            </a:r>
            <a:r>
              <a:rPr dirty="0" sz="3000" spc="-5"/>
              <a:t>Formatting</a:t>
            </a:r>
            <a:r>
              <a:rPr dirty="0" sz="3000" spc="-15"/>
              <a:t> </a:t>
            </a:r>
            <a:r>
              <a:rPr dirty="0" sz="3000" spc="-5"/>
              <a:t>Output</a:t>
            </a:r>
            <a:endParaRPr sz="30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342" y="1512735"/>
            <a:ext cx="3493770" cy="81597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dirty="0" sz="20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count</a:t>
            </a:r>
            <a:r>
              <a:rPr dirty="0" sz="20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5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0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5">
                <a:solidFill>
                  <a:srgbClr val="FF0000"/>
                </a:solidFill>
                <a:latin typeface="Courier New"/>
                <a:cs typeface="Courier New"/>
              </a:rPr>
              <a:t>5;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dirty="0" sz="20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amount</a:t>
            </a:r>
            <a:r>
              <a:rPr dirty="0" sz="2050" spc="-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5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05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5">
                <a:solidFill>
                  <a:srgbClr val="FF0000"/>
                </a:solidFill>
                <a:latin typeface="Courier New"/>
                <a:cs typeface="Courier New"/>
              </a:rPr>
              <a:t>45.56;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342" y="2380067"/>
            <a:ext cx="10272395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System.out.printf("count</a:t>
            </a:r>
            <a:r>
              <a:rPr dirty="0" sz="2050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%d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amount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%f",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count,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5">
                <a:solidFill>
                  <a:srgbClr val="FF0000"/>
                </a:solidFill>
                <a:latin typeface="Courier New"/>
                <a:cs typeface="Courier New"/>
              </a:rPr>
              <a:t>amount);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42" y="3564867"/>
            <a:ext cx="112903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5">
                <a:solidFill>
                  <a:srgbClr val="FF0000"/>
                </a:solidFill>
                <a:latin typeface="Courier New"/>
                <a:cs typeface="Courier New"/>
              </a:rPr>
              <a:t>display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7807" y="3564867"/>
            <a:ext cx="538607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count</a:t>
            </a:r>
            <a:r>
              <a:rPr dirty="0" sz="2050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5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dirty="0" sz="2050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and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amount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1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2050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 spc="5">
                <a:solidFill>
                  <a:srgbClr val="FF0000"/>
                </a:solidFill>
                <a:latin typeface="Courier New"/>
                <a:cs typeface="Courier New"/>
              </a:rPr>
              <a:t>45.560000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8593" y="2716621"/>
            <a:ext cx="5059045" cy="588645"/>
            <a:chOff x="5338593" y="2716621"/>
            <a:chExt cx="5059045" cy="588645"/>
          </a:xfrm>
        </p:grpSpPr>
        <p:sp>
          <p:nvSpPr>
            <p:cNvPr id="7" name="object 7"/>
            <p:cNvSpPr/>
            <p:nvPr/>
          </p:nvSpPr>
          <p:spPr>
            <a:xfrm>
              <a:off x="5464741" y="2787739"/>
              <a:ext cx="3750310" cy="320040"/>
            </a:xfrm>
            <a:custGeom>
              <a:avLst/>
              <a:gdLst/>
              <a:ahLst/>
              <a:cxnLst/>
              <a:rect l="l" t="t" r="r" b="b"/>
              <a:pathLst>
                <a:path w="3750309" h="320039">
                  <a:moveTo>
                    <a:pt x="3726190" y="0"/>
                  </a:moveTo>
                  <a:lnTo>
                    <a:pt x="3726190" y="300195"/>
                  </a:lnTo>
                </a:path>
                <a:path w="3750309" h="320039">
                  <a:moveTo>
                    <a:pt x="3749843" y="319920"/>
                  </a:moveTo>
                  <a:lnTo>
                    <a:pt x="0" y="319920"/>
                  </a:lnTo>
                </a:path>
                <a:path w="3750309" h="320039">
                  <a:moveTo>
                    <a:pt x="0" y="94787"/>
                  </a:moveTo>
                  <a:lnTo>
                    <a:pt x="0" y="319920"/>
                  </a:lnTo>
                </a:path>
              </a:pathLst>
            </a:custGeom>
            <a:ln w="23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338593" y="2716621"/>
              <a:ext cx="256540" cy="260985"/>
            </a:xfrm>
            <a:custGeom>
              <a:avLst/>
              <a:gdLst/>
              <a:ahLst/>
              <a:cxnLst/>
              <a:rect l="l" t="t" r="r" b="b"/>
              <a:pathLst>
                <a:path w="256539" h="260985">
                  <a:moveTo>
                    <a:pt x="126147" y="0"/>
                  </a:moveTo>
                  <a:lnTo>
                    <a:pt x="0" y="260691"/>
                  </a:lnTo>
                  <a:lnTo>
                    <a:pt x="126147" y="177739"/>
                  </a:lnTo>
                  <a:lnTo>
                    <a:pt x="256346" y="260691"/>
                  </a:lnTo>
                  <a:lnTo>
                    <a:pt x="126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01347" y="2882526"/>
              <a:ext cx="0" cy="387350"/>
            </a:xfrm>
            <a:custGeom>
              <a:avLst/>
              <a:gdLst/>
              <a:ahLst/>
              <a:cxnLst/>
              <a:rect l="l" t="t" r="r" b="b"/>
              <a:pathLst>
                <a:path w="0" h="387350">
                  <a:moveTo>
                    <a:pt x="0" y="0"/>
                  </a:moveTo>
                  <a:lnTo>
                    <a:pt x="0" y="387092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75034" y="2716621"/>
              <a:ext cx="256540" cy="260985"/>
            </a:xfrm>
            <a:custGeom>
              <a:avLst/>
              <a:gdLst/>
              <a:ahLst/>
              <a:cxnLst/>
              <a:rect l="l" t="t" r="r" b="b"/>
              <a:pathLst>
                <a:path w="256540" h="260985">
                  <a:moveTo>
                    <a:pt x="126312" y="0"/>
                  </a:moveTo>
                  <a:lnTo>
                    <a:pt x="0" y="260691"/>
                  </a:lnTo>
                  <a:lnTo>
                    <a:pt x="126312" y="177739"/>
                  </a:lnTo>
                  <a:lnTo>
                    <a:pt x="256348" y="260691"/>
                  </a:lnTo>
                  <a:lnTo>
                    <a:pt x="1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01347" y="2740400"/>
              <a:ext cx="2184400" cy="553085"/>
            </a:xfrm>
            <a:custGeom>
              <a:avLst/>
              <a:gdLst/>
              <a:ahLst/>
              <a:cxnLst/>
              <a:rect l="l" t="t" r="r" b="b"/>
              <a:pathLst>
                <a:path w="2184400" h="553085">
                  <a:moveTo>
                    <a:pt x="2184324" y="552888"/>
                  </a:moveTo>
                  <a:lnTo>
                    <a:pt x="0" y="552888"/>
                  </a:lnTo>
                </a:path>
                <a:path w="2184400" h="553085">
                  <a:moveTo>
                    <a:pt x="2184324" y="0"/>
                  </a:moveTo>
                  <a:lnTo>
                    <a:pt x="2184324" y="552888"/>
                  </a:lnTo>
                </a:path>
              </a:pathLst>
            </a:custGeom>
            <a:ln w="23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800606" y="2211181"/>
            <a:ext cx="1979930" cy="300355"/>
          </a:xfrm>
          <a:custGeom>
            <a:avLst/>
            <a:gdLst/>
            <a:ahLst/>
            <a:cxnLst/>
            <a:rect l="l" t="t" r="r" b="b"/>
            <a:pathLst>
              <a:path w="1979929" h="300355">
                <a:moveTo>
                  <a:pt x="1979497" y="0"/>
                </a:moveTo>
                <a:lnTo>
                  <a:pt x="0" y="0"/>
                </a:lnTo>
              </a:path>
              <a:path w="1979929" h="300355">
                <a:moveTo>
                  <a:pt x="0" y="0"/>
                </a:moveTo>
                <a:lnTo>
                  <a:pt x="0" y="276361"/>
                </a:lnTo>
              </a:path>
              <a:path w="1979929" h="300355">
                <a:moveTo>
                  <a:pt x="1979497" y="23669"/>
                </a:moveTo>
                <a:lnTo>
                  <a:pt x="1979497" y="300031"/>
                </a:lnTo>
              </a:path>
            </a:pathLst>
          </a:custGeom>
          <a:ln w="236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46406" y="1767841"/>
            <a:ext cx="59817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0">
                <a:latin typeface="Times New Roman"/>
                <a:cs typeface="Times New Roman"/>
              </a:rPr>
              <a:t>it</a:t>
            </a:r>
            <a:r>
              <a:rPr dirty="0" sz="2050" spc="-15">
                <a:latin typeface="Times New Roman"/>
                <a:cs typeface="Times New Roman"/>
              </a:rPr>
              <a:t>e</a:t>
            </a:r>
            <a:r>
              <a:rPr dirty="0" sz="2050" spc="15">
                <a:latin typeface="Times New Roman"/>
                <a:cs typeface="Times New Roman"/>
              </a:rPr>
              <a:t>ms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8739" y="20827"/>
            <a:ext cx="3541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3.6.</a:t>
            </a:r>
            <a:r>
              <a:rPr dirty="0" sz="3000" spc="-15"/>
              <a:t> </a:t>
            </a:r>
            <a:r>
              <a:rPr dirty="0" sz="3000" spc="-5"/>
              <a:t>Formatting</a:t>
            </a:r>
            <a:r>
              <a:rPr dirty="0" sz="3000" spc="-15"/>
              <a:t> </a:t>
            </a:r>
            <a:r>
              <a:rPr dirty="0" sz="3000" spc="-5"/>
              <a:t>Output</a:t>
            </a:r>
            <a:endParaRPr sz="3000"/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792" y="0"/>
            <a:ext cx="3869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3.3.2.</a:t>
            </a:r>
            <a:r>
              <a:rPr dirty="0" sz="3000" spc="-45"/>
              <a:t> </a:t>
            </a:r>
            <a:r>
              <a:rPr dirty="0" sz="3000"/>
              <a:t>Exponent</a:t>
            </a:r>
            <a:r>
              <a:rPr dirty="0" sz="3000" spc="-40"/>
              <a:t> </a:t>
            </a:r>
            <a:r>
              <a:rPr dirty="0" sz="3000"/>
              <a:t>Methods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60369" y="483107"/>
            <a:ext cx="7519034" cy="217424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exp(double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a):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raised to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log(double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a):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natural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logarithm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log10(double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a):</a:t>
            </a: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10-based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logarithm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pow(double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a,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double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b):</a:t>
            </a: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raised to the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sqrt(double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a):</a:t>
            </a: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square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root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877" y="3654928"/>
            <a:ext cx="645160" cy="212090"/>
          </a:xfrm>
          <a:custGeom>
            <a:avLst/>
            <a:gdLst/>
            <a:ahLst/>
            <a:cxnLst/>
            <a:rect l="l" t="t" r="r" b="b"/>
            <a:pathLst>
              <a:path w="645160" h="212089">
                <a:moveTo>
                  <a:pt x="577332" y="0"/>
                </a:moveTo>
                <a:lnTo>
                  <a:pt x="574318" y="8595"/>
                </a:lnTo>
                <a:lnTo>
                  <a:pt x="586576" y="13914"/>
                </a:lnTo>
                <a:lnTo>
                  <a:pt x="597117" y="21277"/>
                </a:lnTo>
                <a:lnTo>
                  <a:pt x="618520" y="55409"/>
                </a:lnTo>
                <a:lnTo>
                  <a:pt x="625552" y="104811"/>
                </a:lnTo>
                <a:lnTo>
                  <a:pt x="624768" y="123487"/>
                </a:lnTo>
                <a:lnTo>
                  <a:pt x="612995" y="169217"/>
                </a:lnTo>
                <a:lnTo>
                  <a:pt x="586719" y="197806"/>
                </a:lnTo>
                <a:lnTo>
                  <a:pt x="574653" y="203150"/>
                </a:lnTo>
                <a:lnTo>
                  <a:pt x="577332" y="211744"/>
                </a:lnTo>
                <a:lnTo>
                  <a:pt x="617788" y="187708"/>
                </a:lnTo>
                <a:lnTo>
                  <a:pt x="640510" y="143335"/>
                </a:lnTo>
                <a:lnTo>
                  <a:pt x="644863" y="105928"/>
                </a:lnTo>
                <a:lnTo>
                  <a:pt x="643771" y="86516"/>
                </a:lnTo>
                <a:lnTo>
                  <a:pt x="627394" y="37114"/>
                </a:lnTo>
                <a:lnTo>
                  <a:pt x="592683" y="5542"/>
                </a:lnTo>
                <a:lnTo>
                  <a:pt x="577332" y="0"/>
                </a:lnTo>
                <a:close/>
              </a:path>
              <a:path w="645160" h="212089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3"/>
                </a:lnTo>
                <a:lnTo>
                  <a:pt x="52134" y="206209"/>
                </a:lnTo>
                <a:lnTo>
                  <a:pt x="67530" y="211744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2" y="190369"/>
                </a:lnTo>
                <a:lnTo>
                  <a:pt x="26374" y="155690"/>
                </a:lnTo>
                <a:lnTo>
                  <a:pt x="19310" y="104811"/>
                </a:lnTo>
                <a:lnTo>
                  <a:pt x="20095" y="86747"/>
                </a:lnTo>
                <a:lnTo>
                  <a:pt x="31867" y="42137"/>
                </a:lnTo>
                <a:lnTo>
                  <a:pt x="58332" y="13914"/>
                </a:lnTo>
                <a:lnTo>
                  <a:pt x="70544" y="8595"/>
                </a:lnTo>
                <a:lnTo>
                  <a:pt x="67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917" y="5007162"/>
            <a:ext cx="288290" cy="221615"/>
          </a:xfrm>
          <a:custGeom>
            <a:avLst/>
            <a:gdLst/>
            <a:ahLst/>
            <a:cxnLst/>
            <a:rect l="l" t="t" r="r" b="b"/>
            <a:pathLst>
              <a:path w="288290" h="221614">
                <a:moveTo>
                  <a:pt x="288193" y="0"/>
                </a:moveTo>
                <a:lnTo>
                  <a:pt x="148493" y="0"/>
                </a:lnTo>
                <a:lnTo>
                  <a:pt x="148493" y="1254"/>
                </a:lnTo>
                <a:lnTo>
                  <a:pt x="131154" y="1254"/>
                </a:lnTo>
                <a:lnTo>
                  <a:pt x="76013" y="191792"/>
                </a:lnTo>
                <a:lnTo>
                  <a:pt x="36611" y="105173"/>
                </a:lnTo>
                <a:lnTo>
                  <a:pt x="0" y="121917"/>
                </a:lnTo>
                <a:lnTo>
                  <a:pt x="3460" y="130289"/>
                </a:lnTo>
                <a:lnTo>
                  <a:pt x="22324" y="121917"/>
                </a:lnTo>
                <a:lnTo>
                  <a:pt x="68535" y="221260"/>
                </a:lnTo>
                <a:lnTo>
                  <a:pt x="79362" y="221260"/>
                </a:lnTo>
                <a:lnTo>
                  <a:pt x="139414" y="16101"/>
                </a:lnTo>
                <a:lnTo>
                  <a:pt x="159618" y="16101"/>
                </a:lnTo>
                <a:lnTo>
                  <a:pt x="159618" y="12699"/>
                </a:lnTo>
                <a:lnTo>
                  <a:pt x="288193" y="12699"/>
                </a:lnTo>
                <a:lnTo>
                  <a:pt x="288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917" y="5362762"/>
            <a:ext cx="643890" cy="222250"/>
          </a:xfrm>
          <a:custGeom>
            <a:avLst/>
            <a:gdLst/>
            <a:ahLst/>
            <a:cxnLst/>
            <a:rect l="l" t="t" r="r" b="b"/>
            <a:pathLst>
              <a:path w="643890" h="222250">
                <a:moveTo>
                  <a:pt x="643793" y="0"/>
                </a:moveTo>
                <a:lnTo>
                  <a:pt x="148493" y="0"/>
                </a:lnTo>
                <a:lnTo>
                  <a:pt x="148493" y="2143"/>
                </a:lnTo>
                <a:lnTo>
                  <a:pt x="131154" y="2143"/>
                </a:lnTo>
                <a:lnTo>
                  <a:pt x="76013" y="192681"/>
                </a:lnTo>
                <a:lnTo>
                  <a:pt x="36611" y="106062"/>
                </a:lnTo>
                <a:lnTo>
                  <a:pt x="0" y="122806"/>
                </a:lnTo>
                <a:lnTo>
                  <a:pt x="3460" y="131178"/>
                </a:lnTo>
                <a:lnTo>
                  <a:pt x="22324" y="122806"/>
                </a:lnTo>
                <a:lnTo>
                  <a:pt x="68535" y="222149"/>
                </a:lnTo>
                <a:lnTo>
                  <a:pt x="79362" y="222149"/>
                </a:lnTo>
                <a:lnTo>
                  <a:pt x="139414" y="16990"/>
                </a:lnTo>
                <a:lnTo>
                  <a:pt x="159618" y="16990"/>
                </a:lnTo>
                <a:lnTo>
                  <a:pt x="159618" y="12700"/>
                </a:lnTo>
                <a:lnTo>
                  <a:pt x="643793" y="12700"/>
                </a:lnTo>
                <a:lnTo>
                  <a:pt x="6437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3935" y="2852925"/>
            <a:ext cx="7061200" cy="288099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55"/>
              </a:spcBef>
            </a:pPr>
            <a:r>
              <a:rPr dirty="0" sz="2200" b="1">
                <a:latin typeface="Courier New"/>
                <a:cs typeface="Courier New"/>
              </a:rPr>
              <a:t>Examples:</a:t>
            </a:r>
            <a:endParaRPr sz="22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665"/>
              </a:spcBef>
              <a:tabLst>
                <a:tab pos="523240" algn="l"/>
              </a:tabLst>
            </a:pPr>
            <a:r>
              <a:rPr dirty="0" sz="1800" spc="25">
                <a:latin typeface="Cambria Math"/>
                <a:cs typeface="Cambria Math"/>
              </a:rPr>
              <a:t>𝒆</a:t>
            </a:r>
            <a:r>
              <a:rPr dirty="0" baseline="27777" sz="1950" spc="37">
                <a:latin typeface="Cambria Math"/>
                <a:cs typeface="Cambria Math"/>
              </a:rPr>
              <a:t>𝟏</a:t>
            </a:r>
            <a:r>
              <a:rPr dirty="0" sz="1800" spc="25">
                <a:latin typeface="Cambria Math"/>
                <a:cs typeface="Cambria Math"/>
              </a:rPr>
              <a:t>:	</a:t>
            </a:r>
            <a:r>
              <a:rPr dirty="0" sz="1800" spc="-10" b="1">
                <a:latin typeface="Courier New"/>
                <a:cs typeface="Courier New"/>
              </a:rPr>
              <a:t>Math.exp(1)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returns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2.71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35"/>
              </a:spcBef>
              <a:tabLst>
                <a:tab pos="1205230" algn="l"/>
              </a:tabLst>
            </a:pPr>
            <a:r>
              <a:rPr dirty="0" sz="1800" spc="-5">
                <a:latin typeface="Cambria Math"/>
                <a:cs typeface="Cambria Math"/>
              </a:rPr>
              <a:t>𝒍𝒏</a:t>
            </a:r>
            <a:r>
              <a:rPr dirty="0" sz="1800" spc="35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𝟐.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𝟕𝟏</a:t>
            </a:r>
            <a:r>
              <a:rPr dirty="0" sz="1800" spc="3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:	</a:t>
            </a:r>
            <a:r>
              <a:rPr dirty="0" sz="1800" spc="-10" b="1">
                <a:latin typeface="Courier New"/>
                <a:cs typeface="Courier New"/>
              </a:rPr>
              <a:t>Math.log(2.71)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returns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1.0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50"/>
              </a:spcBef>
              <a:tabLst>
                <a:tab pos="534670" algn="l"/>
              </a:tabLst>
            </a:pPr>
            <a:r>
              <a:rPr dirty="0" sz="1800" spc="25">
                <a:latin typeface="Cambria Math"/>
                <a:cs typeface="Cambria Math"/>
              </a:rPr>
              <a:t>𝟐</a:t>
            </a:r>
            <a:r>
              <a:rPr dirty="0" baseline="27777" sz="1950" spc="37">
                <a:latin typeface="Cambria Math"/>
                <a:cs typeface="Cambria Math"/>
              </a:rPr>
              <a:t>𝟑</a:t>
            </a:r>
            <a:r>
              <a:rPr dirty="0" sz="1800" spc="25">
                <a:latin typeface="Cambria Math"/>
                <a:cs typeface="Cambria Math"/>
              </a:rPr>
              <a:t>:	</a:t>
            </a:r>
            <a:r>
              <a:rPr dirty="0" sz="1800" spc="-10" b="1">
                <a:latin typeface="Courier New"/>
                <a:cs typeface="Courier New"/>
              </a:rPr>
              <a:t>Math.pow(2,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3)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returns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8.0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30"/>
              </a:spcBef>
              <a:tabLst>
                <a:tab pos="534670" algn="l"/>
              </a:tabLst>
            </a:pPr>
            <a:r>
              <a:rPr dirty="0" sz="1800" spc="25">
                <a:latin typeface="Cambria Math"/>
                <a:cs typeface="Cambria Math"/>
              </a:rPr>
              <a:t>𝟑</a:t>
            </a:r>
            <a:r>
              <a:rPr dirty="0" baseline="27777" sz="1950" spc="37">
                <a:latin typeface="Cambria Math"/>
                <a:cs typeface="Cambria Math"/>
              </a:rPr>
              <a:t>𝟐</a:t>
            </a:r>
            <a:r>
              <a:rPr dirty="0" sz="1800" spc="25">
                <a:latin typeface="Cambria Math"/>
                <a:cs typeface="Cambria Math"/>
              </a:rPr>
              <a:t>:	</a:t>
            </a:r>
            <a:r>
              <a:rPr dirty="0" sz="1800" spc="-10" b="1">
                <a:latin typeface="Courier New"/>
                <a:cs typeface="Courier New"/>
              </a:rPr>
              <a:t>Math.pow(3,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2)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returns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9.0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455"/>
              </a:spcBef>
              <a:tabLst>
                <a:tab pos="891540" algn="l"/>
              </a:tabLst>
            </a:pPr>
            <a:r>
              <a:rPr dirty="0" sz="1800" spc="-5">
                <a:latin typeface="Cambria Math"/>
                <a:cs typeface="Cambria Math"/>
              </a:rPr>
              <a:t>𝟑.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15">
                <a:latin typeface="Cambria Math"/>
                <a:cs typeface="Cambria Math"/>
              </a:rPr>
              <a:t>𝟓</a:t>
            </a:r>
            <a:r>
              <a:rPr dirty="0" baseline="27777" sz="1950" spc="22">
                <a:latin typeface="Cambria Math"/>
                <a:cs typeface="Cambria Math"/>
              </a:rPr>
              <a:t>𝟐.𝟓</a:t>
            </a:r>
            <a:r>
              <a:rPr dirty="0" sz="1800" spc="15">
                <a:latin typeface="Cambria Math"/>
                <a:cs typeface="Cambria Math"/>
              </a:rPr>
              <a:t>:	</a:t>
            </a:r>
            <a:r>
              <a:rPr dirty="0" sz="1800" spc="-10" b="1">
                <a:latin typeface="Courier New"/>
                <a:cs typeface="Courier New"/>
              </a:rPr>
              <a:t>Math.pow(3.5,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2.5)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returns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22.91765</a:t>
            </a:r>
            <a:endParaRPr sz="1800">
              <a:latin typeface="Courier New"/>
              <a:cs typeface="Courier New"/>
            </a:endParaRPr>
          </a:p>
          <a:p>
            <a:pPr marL="241935">
              <a:lnSpc>
                <a:spcPct val="100000"/>
              </a:lnSpc>
              <a:spcBef>
                <a:spcPts val="720"/>
              </a:spcBef>
              <a:tabLst>
                <a:tab pos="575310" algn="l"/>
              </a:tabLst>
            </a:pPr>
            <a:r>
              <a:rPr dirty="0" sz="1800" spc="-5">
                <a:latin typeface="Cambria Math"/>
                <a:cs typeface="Cambria Math"/>
              </a:rPr>
              <a:t>𝟐:	</a:t>
            </a:r>
            <a:r>
              <a:rPr dirty="0" sz="1800" spc="-10" b="1">
                <a:latin typeface="Courier New"/>
                <a:cs typeface="Courier New"/>
              </a:rPr>
              <a:t>Math.sqrt(4)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returns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2.0</a:t>
            </a:r>
            <a:endParaRPr sz="1800">
              <a:latin typeface="Courier New"/>
              <a:cs typeface="Courier New"/>
            </a:endParaRPr>
          </a:p>
          <a:p>
            <a:pPr marL="241935">
              <a:lnSpc>
                <a:spcPct val="100000"/>
              </a:lnSpc>
              <a:spcBef>
                <a:spcPts val="650"/>
              </a:spcBef>
              <a:tabLst>
                <a:tab pos="934085" algn="l"/>
              </a:tabLst>
            </a:pPr>
            <a:r>
              <a:rPr dirty="0" sz="1800" spc="-5">
                <a:latin typeface="Cambria Math"/>
                <a:cs typeface="Cambria Math"/>
              </a:rPr>
              <a:t>𝟑.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𝟐𝟒:	</a:t>
            </a:r>
            <a:r>
              <a:rPr dirty="0" sz="1800" spc="-10" b="1">
                <a:latin typeface="Courier New"/>
                <a:cs typeface="Courier New"/>
              </a:rPr>
              <a:t>Math.sqrt(10.5)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returns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3.24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9" name="object 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63500"/>
            <a:ext cx="39109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3.3.3.</a:t>
            </a:r>
            <a:r>
              <a:rPr dirty="0" sz="3000" spc="-35"/>
              <a:t> </a:t>
            </a:r>
            <a:r>
              <a:rPr dirty="0" sz="3000" spc="-5"/>
              <a:t>Rounding</a:t>
            </a:r>
            <a:r>
              <a:rPr dirty="0" sz="3000" spc="-30"/>
              <a:t> </a:t>
            </a:r>
            <a:r>
              <a:rPr dirty="0" sz="3000"/>
              <a:t>Methods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58572" y="675132"/>
            <a:ext cx="11252200" cy="37807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double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ceil(double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385"/>
              </a:spcBef>
            </a:pPr>
            <a:r>
              <a:rPr dirty="0" sz="2000">
                <a:latin typeface="Times New Roman"/>
                <a:cs typeface="Times New Roman"/>
              </a:rPr>
              <a:t>x </a:t>
            </a:r>
            <a:r>
              <a:rPr dirty="0" sz="2000" spc="-5">
                <a:latin typeface="Times New Roman"/>
                <a:cs typeface="Times New Roman"/>
              </a:rPr>
              <a:t>rounded</a:t>
            </a:r>
            <a:r>
              <a:rPr dirty="0" sz="2000">
                <a:latin typeface="Times New Roman"/>
                <a:cs typeface="Times New Roman"/>
              </a:rPr>
              <a:t> up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nearest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integer.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 integer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returned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double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double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floor(double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385"/>
              </a:spcBef>
            </a:pPr>
            <a:r>
              <a:rPr dirty="0" sz="2000">
                <a:latin typeface="Times New Roman"/>
                <a:cs typeface="Times New Roman"/>
              </a:rPr>
              <a:t>x </a:t>
            </a:r>
            <a:r>
              <a:rPr dirty="0" sz="2000" spc="-5">
                <a:latin typeface="Times New Roman"/>
                <a:cs typeface="Times New Roman"/>
              </a:rPr>
              <a:t>is rounded</a:t>
            </a:r>
            <a:r>
              <a:rPr dirty="0" sz="2000">
                <a:latin typeface="Times New Roman"/>
                <a:cs typeface="Times New Roman"/>
              </a:rPr>
              <a:t> down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its</a:t>
            </a:r>
            <a:r>
              <a:rPr dirty="0" sz="2000" spc="-5">
                <a:latin typeface="Times New Roman"/>
                <a:cs typeface="Times New Roman"/>
              </a:rPr>
              <a:t> nearest </a:t>
            </a:r>
            <a:r>
              <a:rPr dirty="0" sz="2000" spc="-20">
                <a:latin typeface="Times New Roman"/>
                <a:cs typeface="Times New Roman"/>
              </a:rPr>
              <a:t>integer.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 integer 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returned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double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double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rint(double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r>
              <a:rPr dirty="0" sz="2000">
                <a:latin typeface="Times New Roman"/>
                <a:cs typeface="Times New Roman"/>
              </a:rPr>
              <a:t>x </a:t>
            </a:r>
            <a:r>
              <a:rPr dirty="0" sz="2000" spc="-5">
                <a:latin typeface="Times New Roman"/>
                <a:cs typeface="Times New Roman"/>
              </a:rPr>
              <a:t>is rounded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its</a:t>
            </a:r>
            <a:r>
              <a:rPr dirty="0" sz="2000" spc="-5">
                <a:latin typeface="Times New Roman"/>
                <a:cs typeface="Times New Roman"/>
              </a:rPr>
              <a:t> nearest </a:t>
            </a:r>
            <a:r>
              <a:rPr dirty="0" sz="2000" spc="-20">
                <a:latin typeface="Times New Roman"/>
                <a:cs typeface="Times New Roman"/>
              </a:rPr>
              <a:t>integer.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If </a:t>
            </a:r>
            <a:r>
              <a:rPr dirty="0" sz="2000">
                <a:latin typeface="Times New Roman"/>
                <a:cs typeface="Times New Roman"/>
              </a:rPr>
              <a:t>x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equally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integers,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even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is returned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double.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int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round(float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r>
              <a:rPr dirty="0" sz="2000" spc="-5">
                <a:latin typeface="Times New Roman"/>
                <a:cs typeface="Times New Roman"/>
              </a:rPr>
              <a:t>Return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(int)Math.floor(x+0.5)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float.</a:t>
            </a:r>
            <a:endParaRPr sz="20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000" spc="-5" b="1">
                <a:latin typeface="Courier New"/>
                <a:cs typeface="Courier New"/>
              </a:rPr>
              <a:t>long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round(double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x)</a:t>
            </a:r>
            <a:endParaRPr sz="2000">
              <a:latin typeface="Courier New"/>
              <a:cs typeface="Courier New"/>
            </a:endParaRPr>
          </a:p>
          <a:p>
            <a:pPr marL="390525">
              <a:lnSpc>
                <a:spcPct val="100000"/>
              </a:lnSpc>
              <a:spcBef>
                <a:spcPts val="285"/>
              </a:spcBef>
            </a:pPr>
            <a:r>
              <a:rPr dirty="0" sz="2000" spc="-10">
                <a:latin typeface="Calibri"/>
                <a:cs typeface="Calibri"/>
              </a:rPr>
              <a:t>Return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(long)Math.floor(x+0.5) </a:t>
            </a:r>
            <a:r>
              <a:rPr dirty="0" sz="2000" spc="-5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x</a:t>
            </a:r>
            <a:r>
              <a:rPr dirty="0" sz="2000" spc="-5">
                <a:latin typeface="Times New Roman"/>
                <a:cs typeface="Times New Roman"/>
              </a:rPr>
              <a:t>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double.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88" y="54355"/>
            <a:ext cx="55111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3.3.3.</a:t>
            </a:r>
            <a:r>
              <a:rPr dirty="0" sz="3000" spc="-20"/>
              <a:t> </a:t>
            </a:r>
            <a:r>
              <a:rPr dirty="0" sz="3000" spc="-5"/>
              <a:t>Rounding</a:t>
            </a:r>
            <a:r>
              <a:rPr dirty="0" sz="3000" spc="-15"/>
              <a:t> </a:t>
            </a:r>
            <a:r>
              <a:rPr dirty="0" sz="3000"/>
              <a:t>Methods</a:t>
            </a:r>
            <a:r>
              <a:rPr dirty="0" sz="3000" spc="-20"/>
              <a:t> </a:t>
            </a:r>
            <a:r>
              <a:rPr dirty="0" sz="3000"/>
              <a:t>Examples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62984" y="601471"/>
            <a:ext cx="3225800" cy="6108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500" spc="-5" b="1">
                <a:latin typeface="Courier New"/>
                <a:cs typeface="Courier New"/>
              </a:rPr>
              <a:t>Math.ceil(2.1)</a:t>
            </a:r>
            <a:r>
              <a:rPr dirty="0" sz="1500" spc="-4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3.0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Math.ceil(2.0)</a:t>
            </a:r>
            <a:r>
              <a:rPr dirty="0" sz="1500" spc="-45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2.0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934" y="1266201"/>
          <a:ext cx="3492500" cy="109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914400"/>
                <a:gridCol w="546100"/>
              </a:tblGrid>
              <a:tr h="260985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1660"/>
                        </a:lnSpc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dirty="0" sz="1500" spc="-5" b="1">
                          <a:latin typeface="Courier New"/>
                          <a:cs typeface="Courier New"/>
                        </a:rPr>
                        <a:t>Math.ceil(-2.0)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dirty="0" sz="1500" spc="-5">
                          <a:latin typeface="Courier New"/>
                          <a:cs typeface="Courier New"/>
                        </a:rPr>
                        <a:t>returns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60"/>
                        </a:lnSpc>
                      </a:pPr>
                      <a:r>
                        <a:rPr dirty="0" sz="1500" spc="-5">
                          <a:latin typeface="Courier New"/>
                          <a:cs typeface="Courier New"/>
                        </a:rPr>
                        <a:t>–2.0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marL="260350" indent="-228600">
                        <a:lnSpc>
                          <a:spcPct val="100000"/>
                        </a:lnSpc>
                        <a:spcBef>
                          <a:spcPts val="105"/>
                        </a:spcBef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dirty="0" sz="1500" spc="-5" b="1">
                          <a:latin typeface="Courier New"/>
                          <a:cs typeface="Courier New"/>
                        </a:rPr>
                        <a:t>Math.ceil(-2.1)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0" spc="-5">
                          <a:latin typeface="Courier New"/>
                          <a:cs typeface="Courier New"/>
                        </a:rPr>
                        <a:t>returns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0" spc="-5">
                          <a:latin typeface="Courier New"/>
                          <a:cs typeface="Courier New"/>
                        </a:rPr>
                        <a:t>-2.0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3335"/>
                </a:tc>
              </a:tr>
              <a:tr h="286385">
                <a:tc>
                  <a:txBody>
                    <a:bodyPr/>
                    <a:lstStyle/>
                    <a:p>
                      <a:pPr marL="260350" indent="-228600">
                        <a:lnSpc>
                          <a:spcPct val="100000"/>
                        </a:lnSpc>
                        <a:spcBef>
                          <a:spcPts val="105"/>
                        </a:spcBef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dirty="0" sz="1500" spc="-5" b="1">
                          <a:latin typeface="Courier New"/>
                          <a:cs typeface="Courier New"/>
                        </a:rPr>
                        <a:t>Math.floor(2.1)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0" spc="-5">
                          <a:latin typeface="Courier New"/>
                          <a:cs typeface="Courier New"/>
                        </a:rPr>
                        <a:t>returns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500" spc="-5">
                          <a:latin typeface="Courier New"/>
                          <a:cs typeface="Courier New"/>
                        </a:rPr>
                        <a:t>2.0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13335"/>
                </a:tc>
              </a:tr>
              <a:tr h="254635">
                <a:tc>
                  <a:txBody>
                    <a:bodyPr/>
                    <a:lstStyle/>
                    <a:p>
                      <a:pPr marL="260350" indent="-228600">
                        <a:lnSpc>
                          <a:spcPct val="100000"/>
                        </a:lnSpc>
                        <a:spcBef>
                          <a:spcPts val="55"/>
                        </a:spcBef>
                        <a:buFont typeface="Arial"/>
                        <a:buChar char="•"/>
                        <a:tabLst>
                          <a:tab pos="259715" algn="l"/>
                          <a:tab pos="260350" algn="l"/>
                        </a:tabLst>
                      </a:pPr>
                      <a:r>
                        <a:rPr dirty="0" sz="1500" spc="-5" b="1">
                          <a:latin typeface="Courier New"/>
                          <a:cs typeface="Courier New"/>
                        </a:rPr>
                        <a:t>Math.floor(2.0)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500" spc="-5">
                          <a:latin typeface="Courier New"/>
                          <a:cs typeface="Courier New"/>
                        </a:rPr>
                        <a:t>returns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500" spc="-5">
                          <a:latin typeface="Courier New"/>
                          <a:cs typeface="Courier New"/>
                        </a:rPr>
                        <a:t>2.0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B="0" marT="6985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2984" y="2338831"/>
            <a:ext cx="3568700" cy="3494404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Math.floor(-2.0)</a:t>
            </a:r>
            <a:r>
              <a:rPr dirty="0" sz="1500" spc="-45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–2.0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Math.floor(-2.1)</a:t>
            </a:r>
            <a:r>
              <a:rPr dirty="0" sz="1500" spc="-45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-3.0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Math.rint(2.1)</a:t>
            </a:r>
            <a:r>
              <a:rPr dirty="0" sz="1500" spc="-5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Math.rint(2.0)</a:t>
            </a:r>
            <a:r>
              <a:rPr dirty="0" sz="1500" spc="-5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Math.rint(-2.0)</a:t>
            </a:r>
            <a:r>
              <a:rPr dirty="0" sz="1500" spc="-45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–2.0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Math.rint(-2.1)</a:t>
            </a:r>
            <a:r>
              <a:rPr dirty="0" sz="1500" spc="-45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-2.0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Math.rint(2.5)</a:t>
            </a:r>
            <a:r>
              <a:rPr dirty="0" sz="1500" spc="-4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Math.rint(-2.5)</a:t>
            </a:r>
            <a:r>
              <a:rPr dirty="0" sz="1500" spc="-4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-2.0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Math.round(2.6f)</a:t>
            </a:r>
            <a:r>
              <a:rPr dirty="0" sz="1500" spc="-4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3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Math.round(2.0)</a:t>
            </a:r>
            <a:r>
              <a:rPr dirty="0" sz="1500" spc="-40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2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Math.round(-2.0f)</a:t>
            </a:r>
            <a:r>
              <a:rPr dirty="0" sz="1500" spc="-35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-2</a:t>
            </a:r>
            <a:endParaRPr sz="15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500" spc="-5" b="1">
                <a:latin typeface="Courier New"/>
                <a:cs typeface="Courier New"/>
              </a:rPr>
              <a:t>Math.round(-2.6)</a:t>
            </a:r>
            <a:r>
              <a:rPr dirty="0" sz="1500" spc="-35" b="1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returns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-3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453" y="11683"/>
            <a:ext cx="37649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3.3.4.</a:t>
            </a:r>
            <a:r>
              <a:rPr dirty="0" sz="3000" spc="-25"/>
              <a:t> </a:t>
            </a:r>
            <a:r>
              <a:rPr dirty="0" sz="3000"/>
              <a:t>min,</a:t>
            </a:r>
            <a:r>
              <a:rPr dirty="0" sz="3000" spc="-20"/>
              <a:t> </a:t>
            </a:r>
            <a:r>
              <a:rPr dirty="0" sz="3000"/>
              <a:t>max,</a:t>
            </a:r>
            <a:r>
              <a:rPr dirty="0" sz="3000" spc="-20"/>
              <a:t> </a:t>
            </a:r>
            <a:r>
              <a:rPr dirty="0" sz="3000"/>
              <a:t>and</a:t>
            </a:r>
            <a:r>
              <a:rPr dirty="0" sz="3000" spc="-20"/>
              <a:t> </a:t>
            </a:r>
            <a:r>
              <a:rPr dirty="0" sz="3000"/>
              <a:t>abs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16282" y="632460"/>
            <a:ext cx="5935980" cy="226314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latin typeface="Courier New"/>
                <a:cs typeface="Courier New"/>
              </a:rPr>
              <a:t>max(a,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b)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min(a,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b)</a:t>
            </a:r>
            <a:endParaRPr sz="20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409"/>
              </a:spcBef>
            </a:pP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maximum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minimum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two parameters.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latin typeface="Courier New"/>
                <a:cs typeface="Courier New"/>
              </a:rPr>
              <a:t>abs(a)</a:t>
            </a:r>
            <a:endParaRPr sz="20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409"/>
              </a:spcBef>
            </a:pPr>
            <a:r>
              <a:rPr dirty="0" sz="2000" spc="-5">
                <a:latin typeface="Times New Roman"/>
                <a:cs typeface="Times New Roman"/>
              </a:rPr>
              <a:t>Returns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absolute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value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 spc="-20">
                <a:latin typeface="Times New Roman"/>
                <a:cs typeface="Times New Roman"/>
              </a:rPr>
              <a:t>parameter.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latin typeface="Courier New"/>
                <a:cs typeface="Courier New"/>
              </a:rPr>
              <a:t>random()</a:t>
            </a:r>
            <a:endParaRPr sz="2000">
              <a:latin typeface="Courier New"/>
              <a:cs typeface="Courier New"/>
            </a:endParaRPr>
          </a:p>
          <a:p>
            <a:pPr marL="389890">
              <a:lnSpc>
                <a:spcPct val="100000"/>
              </a:lnSpc>
              <a:spcBef>
                <a:spcPts val="409"/>
              </a:spcBef>
            </a:pPr>
            <a:r>
              <a:rPr dirty="0" sz="2000" spc="-5">
                <a:latin typeface="Times New Roman"/>
                <a:cs typeface="Times New Roman"/>
              </a:rPr>
              <a:t>Returns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random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double value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range [0.0,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1.0).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9694" y="483485"/>
            <a:ext cx="5382895" cy="2945765"/>
          </a:xfrm>
          <a:custGeom>
            <a:avLst/>
            <a:gdLst/>
            <a:ahLst/>
            <a:cxnLst/>
            <a:rect l="l" t="t" r="r" b="b"/>
            <a:pathLst>
              <a:path w="5382895" h="2945765">
                <a:moveTo>
                  <a:pt x="0" y="0"/>
                </a:moveTo>
                <a:lnTo>
                  <a:pt x="5382694" y="0"/>
                </a:lnTo>
                <a:lnTo>
                  <a:pt x="5382694" y="2945502"/>
                </a:lnTo>
                <a:lnTo>
                  <a:pt x="0" y="294550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79069" y="479044"/>
            <a:ext cx="15405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Examples: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9069" y="1234947"/>
            <a:ext cx="5073650" cy="201930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200" b="1">
                <a:latin typeface="Courier New"/>
                <a:cs typeface="Courier New"/>
              </a:rPr>
              <a:t>Math.max(2,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3)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3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200" b="1">
                <a:latin typeface="Courier New"/>
                <a:cs typeface="Courier New"/>
              </a:rPr>
              <a:t>Math.max(2.5,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3)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3.0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200" b="1">
                <a:latin typeface="Courier New"/>
                <a:cs typeface="Courier New"/>
              </a:rPr>
              <a:t>Math.min(2.5,</a:t>
            </a:r>
            <a:r>
              <a:rPr dirty="0" sz="2200" spc="-3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3.6)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2.5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200" b="1">
                <a:latin typeface="Courier New"/>
                <a:cs typeface="Courier New"/>
              </a:rPr>
              <a:t>Math.abs(-2)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2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200" b="1">
                <a:latin typeface="Courier New"/>
                <a:cs typeface="Courier New"/>
              </a:rPr>
              <a:t>Math.abs(-2.1)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returns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2.1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57988"/>
            <a:ext cx="43129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3.3.5.</a:t>
            </a:r>
            <a:r>
              <a:rPr dirty="0" sz="3000" spc="-55"/>
              <a:t> </a:t>
            </a:r>
            <a:r>
              <a:rPr dirty="0" sz="3000" spc="5"/>
              <a:t>T</a:t>
            </a:r>
            <a:r>
              <a:rPr dirty="0" sz="3000"/>
              <a:t>he</a:t>
            </a:r>
            <a:r>
              <a:rPr dirty="0" sz="3000" spc="5"/>
              <a:t> </a:t>
            </a:r>
            <a:r>
              <a:rPr dirty="0" sz="3000" spc="-5" b="1">
                <a:latin typeface="Courier New"/>
                <a:cs typeface="Courier New"/>
              </a:rPr>
              <a:t>rando</a:t>
            </a:r>
            <a:r>
              <a:rPr dirty="0" sz="3000" b="1">
                <a:latin typeface="Courier New"/>
                <a:cs typeface="Courier New"/>
              </a:rPr>
              <a:t>m</a:t>
            </a:r>
            <a:r>
              <a:rPr dirty="0" sz="3000" spc="-1055" b="1">
                <a:latin typeface="Courier New"/>
                <a:cs typeface="Courier New"/>
              </a:rPr>
              <a:t> </a:t>
            </a:r>
            <a:r>
              <a:rPr dirty="0" sz="3000" spc="-5"/>
              <a:t>M</a:t>
            </a:r>
            <a:r>
              <a:rPr dirty="0" sz="3000" spc="5"/>
              <a:t>e</a:t>
            </a:r>
            <a:r>
              <a:rPr dirty="0" sz="3000"/>
              <a:t>thod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349" y="865123"/>
            <a:ext cx="9893300" cy="1350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Generates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random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double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 greater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equal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0.0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1.0 (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&lt;=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Math.random()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</a:t>
            </a:r>
            <a:r>
              <a:rPr dirty="0" u="sng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1.0</a:t>
            </a:r>
            <a:r>
              <a:rPr dirty="0" sz="240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Examples: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336" y="2295872"/>
            <a:ext cx="30549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FF0000"/>
                </a:solidFill>
                <a:latin typeface="Courier New"/>
                <a:cs typeface="Courier New"/>
              </a:rPr>
              <a:t>(int)(Math.random() </a:t>
            </a:r>
            <a:r>
              <a:rPr dirty="0" sz="1600" spc="-10" b="1">
                <a:solidFill>
                  <a:srgbClr val="FF0000"/>
                </a:solidFill>
                <a:latin typeface="Courier New"/>
                <a:cs typeface="Courier New"/>
              </a:rPr>
              <a:t>* 10)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2144" y="2323525"/>
            <a:ext cx="1886585" cy="4591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215"/>
              </a:spcBef>
            </a:pPr>
            <a:r>
              <a:rPr dirty="0" sz="1450" spc="-5">
                <a:latin typeface="Times New Roman"/>
                <a:cs typeface="Times New Roman"/>
              </a:rPr>
              <a:t>Returns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random</a:t>
            </a:r>
            <a:r>
              <a:rPr dirty="0" sz="1450" spc="-2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integer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between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0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and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9.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7717" y="2479101"/>
            <a:ext cx="1162685" cy="55880"/>
          </a:xfrm>
          <a:custGeom>
            <a:avLst/>
            <a:gdLst/>
            <a:ahLst/>
            <a:cxnLst/>
            <a:rect l="l" t="t" r="r" b="b"/>
            <a:pathLst>
              <a:path w="1162685" h="55880">
                <a:moveTo>
                  <a:pt x="1107527" y="0"/>
                </a:moveTo>
                <a:lnTo>
                  <a:pt x="1122826" y="23044"/>
                </a:lnTo>
                <a:lnTo>
                  <a:pt x="1125889" y="23044"/>
                </a:lnTo>
                <a:lnTo>
                  <a:pt x="1125889" y="32261"/>
                </a:lnTo>
                <a:lnTo>
                  <a:pt x="1122826" y="32261"/>
                </a:lnTo>
                <a:lnTo>
                  <a:pt x="1107527" y="55305"/>
                </a:lnTo>
                <a:lnTo>
                  <a:pt x="1153426" y="32261"/>
                </a:lnTo>
                <a:lnTo>
                  <a:pt x="1125889" y="32261"/>
                </a:lnTo>
                <a:lnTo>
                  <a:pt x="1153429" y="32260"/>
                </a:lnTo>
                <a:lnTo>
                  <a:pt x="1162606" y="27652"/>
                </a:lnTo>
                <a:lnTo>
                  <a:pt x="1107527" y="0"/>
                </a:lnTo>
                <a:close/>
              </a:path>
              <a:path w="1162685" h="55880">
                <a:moveTo>
                  <a:pt x="1122826" y="23044"/>
                </a:moveTo>
                <a:lnTo>
                  <a:pt x="1125886" y="27652"/>
                </a:lnTo>
                <a:lnTo>
                  <a:pt x="1122826" y="32261"/>
                </a:lnTo>
                <a:lnTo>
                  <a:pt x="1125889" y="32261"/>
                </a:lnTo>
                <a:lnTo>
                  <a:pt x="1125889" y="23044"/>
                </a:lnTo>
                <a:lnTo>
                  <a:pt x="1122826" y="23044"/>
                </a:lnTo>
                <a:close/>
              </a:path>
              <a:path w="1162685" h="55880">
                <a:moveTo>
                  <a:pt x="0" y="23042"/>
                </a:moveTo>
                <a:lnTo>
                  <a:pt x="0" y="32260"/>
                </a:lnTo>
                <a:lnTo>
                  <a:pt x="1122827" y="32260"/>
                </a:lnTo>
                <a:lnTo>
                  <a:pt x="1125886" y="27652"/>
                </a:lnTo>
                <a:lnTo>
                  <a:pt x="1122826" y="23044"/>
                </a:lnTo>
                <a:lnTo>
                  <a:pt x="0" y="23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62617" y="3134679"/>
            <a:ext cx="333057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10" b="1">
                <a:solidFill>
                  <a:srgbClr val="FF0000"/>
                </a:solidFill>
                <a:latin typeface="Courier New"/>
                <a:cs typeface="Courier New"/>
              </a:rPr>
              <a:t>50</a:t>
            </a:r>
            <a:r>
              <a:rPr dirty="0" sz="145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50" spc="-5" b="1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dirty="0" sz="1450" spc="-10" b="1">
                <a:solidFill>
                  <a:srgbClr val="FF0000"/>
                </a:solidFill>
                <a:latin typeface="Courier New"/>
                <a:cs typeface="Courier New"/>
              </a:rPr>
              <a:t> (int)(Math.random()</a:t>
            </a:r>
            <a:r>
              <a:rPr dirty="0" sz="145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50" spc="-5" b="1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dirty="0" sz="1450" spc="-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50" spc="-5" b="1">
                <a:solidFill>
                  <a:srgbClr val="FF0000"/>
                </a:solidFill>
                <a:latin typeface="Courier New"/>
                <a:cs typeface="Courier New"/>
              </a:rPr>
              <a:t>50)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8863" y="2987197"/>
            <a:ext cx="1733550" cy="67119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215"/>
              </a:spcBef>
            </a:pPr>
            <a:r>
              <a:rPr dirty="0" sz="1450" spc="-5">
                <a:latin typeface="Times New Roman"/>
                <a:cs typeface="Times New Roman"/>
              </a:rPr>
              <a:t>Returns a random 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integer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between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50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and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99.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58029" y="3281036"/>
            <a:ext cx="979169" cy="55880"/>
          </a:xfrm>
          <a:custGeom>
            <a:avLst/>
            <a:gdLst/>
            <a:ahLst/>
            <a:cxnLst/>
            <a:rect l="l" t="t" r="r" b="b"/>
            <a:pathLst>
              <a:path w="979170" h="55879">
                <a:moveTo>
                  <a:pt x="942294" y="27652"/>
                </a:moveTo>
                <a:lnTo>
                  <a:pt x="923933" y="55305"/>
                </a:lnTo>
                <a:lnTo>
                  <a:pt x="969832" y="32261"/>
                </a:lnTo>
                <a:lnTo>
                  <a:pt x="942294" y="32261"/>
                </a:lnTo>
                <a:lnTo>
                  <a:pt x="942294" y="27652"/>
                </a:lnTo>
                <a:close/>
              </a:path>
              <a:path w="979170" h="55879">
                <a:moveTo>
                  <a:pt x="939234" y="23044"/>
                </a:moveTo>
                <a:lnTo>
                  <a:pt x="0" y="23044"/>
                </a:lnTo>
                <a:lnTo>
                  <a:pt x="0" y="32261"/>
                </a:lnTo>
                <a:lnTo>
                  <a:pt x="939234" y="32261"/>
                </a:lnTo>
                <a:lnTo>
                  <a:pt x="942294" y="27652"/>
                </a:lnTo>
                <a:lnTo>
                  <a:pt x="939234" y="23044"/>
                </a:lnTo>
                <a:close/>
              </a:path>
              <a:path w="979170" h="55879">
                <a:moveTo>
                  <a:pt x="969832" y="23044"/>
                </a:moveTo>
                <a:lnTo>
                  <a:pt x="942294" y="23044"/>
                </a:lnTo>
                <a:lnTo>
                  <a:pt x="942294" y="32261"/>
                </a:lnTo>
                <a:lnTo>
                  <a:pt x="969832" y="32261"/>
                </a:lnTo>
                <a:lnTo>
                  <a:pt x="979012" y="27652"/>
                </a:lnTo>
                <a:lnTo>
                  <a:pt x="969832" y="23044"/>
                </a:lnTo>
                <a:close/>
              </a:path>
              <a:path w="979170" h="55879">
                <a:moveTo>
                  <a:pt x="923933" y="0"/>
                </a:moveTo>
                <a:lnTo>
                  <a:pt x="942294" y="27652"/>
                </a:lnTo>
                <a:lnTo>
                  <a:pt x="942294" y="23044"/>
                </a:lnTo>
                <a:lnTo>
                  <a:pt x="969832" y="23044"/>
                </a:lnTo>
                <a:lnTo>
                  <a:pt x="923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7080" y="3622548"/>
            <a:ext cx="11099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general,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2311" y="4141155"/>
            <a:ext cx="270383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0" b="1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dirty="0" sz="16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10" b="1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dirty="0" sz="1650" spc="5" b="1">
                <a:solidFill>
                  <a:srgbClr val="FF0000"/>
                </a:solidFill>
                <a:latin typeface="Courier New"/>
                <a:cs typeface="Courier New"/>
              </a:rPr>
              <a:t> Math.random() </a:t>
            </a:r>
            <a:r>
              <a:rPr dirty="0" sz="1650" spc="10" b="1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dirty="0" sz="1650" spc="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10" b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5820" y="4098662"/>
            <a:ext cx="3147060" cy="5251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235"/>
              </a:spcBef>
            </a:pPr>
            <a:r>
              <a:rPr dirty="0" sz="1650" spc="5">
                <a:latin typeface="Times New Roman"/>
                <a:cs typeface="Times New Roman"/>
              </a:rPr>
              <a:t>Returns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a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random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number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between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a </a:t>
            </a:r>
            <a:r>
              <a:rPr dirty="0" sz="1650" spc="-40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and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a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+</a:t>
            </a:r>
            <a:r>
              <a:rPr dirty="0" sz="1650" spc="5">
                <a:latin typeface="Times New Roman"/>
                <a:cs typeface="Times New Roman"/>
              </a:rPr>
              <a:t> b,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excluding </a:t>
            </a:r>
            <a:r>
              <a:rPr dirty="0" sz="1650" spc="10">
                <a:latin typeface="Times New Roman"/>
                <a:cs typeface="Times New Roman"/>
              </a:rPr>
              <a:t>a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+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b.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71882" y="4307893"/>
            <a:ext cx="577850" cy="64135"/>
          </a:xfrm>
          <a:custGeom>
            <a:avLst/>
            <a:gdLst/>
            <a:ahLst/>
            <a:cxnLst/>
            <a:rect l="l" t="t" r="r" b="b"/>
            <a:pathLst>
              <a:path w="577850" h="64135">
                <a:moveTo>
                  <a:pt x="566902" y="26558"/>
                </a:moveTo>
                <a:lnTo>
                  <a:pt x="535025" y="26558"/>
                </a:lnTo>
                <a:lnTo>
                  <a:pt x="535025" y="37181"/>
                </a:lnTo>
                <a:lnTo>
                  <a:pt x="531483" y="37183"/>
                </a:lnTo>
                <a:lnTo>
                  <a:pt x="513773" y="63740"/>
                </a:lnTo>
                <a:lnTo>
                  <a:pt x="577529" y="31870"/>
                </a:lnTo>
                <a:lnTo>
                  <a:pt x="566902" y="26558"/>
                </a:lnTo>
                <a:close/>
              </a:path>
              <a:path w="577850" h="64135">
                <a:moveTo>
                  <a:pt x="531483" y="26558"/>
                </a:moveTo>
                <a:lnTo>
                  <a:pt x="0" y="26559"/>
                </a:lnTo>
                <a:lnTo>
                  <a:pt x="0" y="37183"/>
                </a:lnTo>
                <a:lnTo>
                  <a:pt x="531483" y="37181"/>
                </a:lnTo>
                <a:lnTo>
                  <a:pt x="535025" y="31870"/>
                </a:lnTo>
                <a:lnTo>
                  <a:pt x="531483" y="26558"/>
                </a:lnTo>
                <a:close/>
              </a:path>
              <a:path w="577850" h="64135">
                <a:moveTo>
                  <a:pt x="535025" y="31870"/>
                </a:moveTo>
                <a:lnTo>
                  <a:pt x="531483" y="37181"/>
                </a:lnTo>
                <a:lnTo>
                  <a:pt x="535025" y="37181"/>
                </a:lnTo>
                <a:lnTo>
                  <a:pt x="535025" y="31870"/>
                </a:lnTo>
                <a:close/>
              </a:path>
              <a:path w="577850" h="64135">
                <a:moveTo>
                  <a:pt x="535025" y="26558"/>
                </a:moveTo>
                <a:lnTo>
                  <a:pt x="531483" y="26558"/>
                </a:lnTo>
                <a:lnTo>
                  <a:pt x="535025" y="31870"/>
                </a:lnTo>
                <a:lnTo>
                  <a:pt x="535025" y="26558"/>
                </a:lnTo>
                <a:close/>
              </a:path>
              <a:path w="577850" h="64135">
                <a:moveTo>
                  <a:pt x="513773" y="0"/>
                </a:moveTo>
                <a:lnTo>
                  <a:pt x="531483" y="26558"/>
                </a:lnTo>
                <a:lnTo>
                  <a:pt x="566902" y="26558"/>
                </a:lnTo>
                <a:lnTo>
                  <a:pt x="513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CS501-L03-Mathematical Functions,</a:t>
            </a:r>
            <a:r>
              <a:rPr dirty="0"/>
              <a:t> </a:t>
            </a:r>
            <a:r>
              <a:rPr dirty="0" spc="-10"/>
              <a:t>Characters,</a:t>
            </a:r>
            <a:r>
              <a:rPr dirty="0"/>
              <a:t> </a:t>
            </a:r>
            <a:r>
              <a:rPr dirty="0" spc="-5"/>
              <a:t>and </a:t>
            </a:r>
            <a:r>
              <a:rPr dirty="0" spc="-10"/>
              <a:t>Strings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2025-02-01T15:55:19Z</dcterms:created>
  <dcterms:modified xsi:type="dcterms:W3CDTF">2025-02-01T15:55:19Z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LastSaved">
    <vt:filetime>2025-02-01T00:00:00Z</vt:filetime>
  </property>
</Properties>
</file>