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Default Extension="jpg" ContentType="image/jpg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3559" y="100076"/>
            <a:ext cx="1182488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3559" y="100076"/>
            <a:ext cx="670115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31339" y="2306827"/>
            <a:ext cx="7510780" cy="155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552281" y="6428920"/>
            <a:ext cx="1088390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045190" y="6439972"/>
            <a:ext cx="26670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2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9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2.jpg"/><Relationship Id="rId4" Type="http://schemas.openxmlformats.org/officeDocument/2006/relationships/image" Target="../media/image13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4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5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6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6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9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20.jp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21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22.jp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23.jp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24.jp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25.jpg"/><Relationship Id="rId4" Type="http://schemas.openxmlformats.org/officeDocument/2006/relationships/image" Target="../media/image26.jpg"/><Relationship Id="rId5" Type="http://schemas.openxmlformats.org/officeDocument/2006/relationships/image" Target="../media/image27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Relationship Id="rId3" Type="http://schemas.openxmlformats.org/officeDocument/2006/relationships/image" Target="../media/image16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2949" y="3090164"/>
            <a:ext cx="7844790" cy="903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700" indent="-381000">
              <a:lnSpc>
                <a:spcPts val="3454"/>
              </a:lnSpc>
              <a:spcBef>
                <a:spcPts val="100"/>
              </a:spcBef>
              <a:buAutoNum type="arabicPeriod" startAt="3"/>
              <a:tabLst>
                <a:tab pos="393700" algn="l"/>
              </a:tabLst>
            </a:pPr>
            <a:r>
              <a:rPr dirty="0" sz="3000">
                <a:solidFill>
                  <a:srgbClr val="A5A5A5"/>
                </a:solidFill>
                <a:latin typeface="Times New Roman"/>
                <a:cs typeface="Times New Roman"/>
              </a:rPr>
              <a:t>Mathematical </a:t>
            </a:r>
            <a:r>
              <a:rPr dirty="0" sz="3000" spc="-5">
                <a:solidFill>
                  <a:srgbClr val="A5A5A5"/>
                </a:solidFill>
                <a:latin typeface="Times New Roman"/>
                <a:cs typeface="Times New Roman"/>
              </a:rPr>
              <a:t>Functions,</a:t>
            </a:r>
            <a:r>
              <a:rPr dirty="0" sz="3000">
                <a:solidFill>
                  <a:srgbClr val="A5A5A5"/>
                </a:solidFill>
                <a:latin typeface="Times New Roman"/>
                <a:cs typeface="Times New Roman"/>
              </a:rPr>
              <a:t> Characters, and </a:t>
            </a:r>
            <a:r>
              <a:rPr dirty="0" sz="3000" spc="-5">
                <a:solidFill>
                  <a:srgbClr val="A5A5A5"/>
                </a:solidFill>
                <a:latin typeface="Times New Roman"/>
                <a:cs typeface="Times New Roman"/>
              </a:rPr>
              <a:t>Strings</a:t>
            </a:r>
            <a:endParaRPr sz="3000">
              <a:latin typeface="Times New Roman"/>
              <a:cs typeface="Times New Roman"/>
            </a:endParaRPr>
          </a:p>
          <a:p>
            <a:pPr marL="393700" indent="-381000">
              <a:lnSpc>
                <a:spcPts val="3454"/>
              </a:lnSpc>
              <a:buAutoNum type="arabicPeriod" startAt="3"/>
              <a:tabLst>
                <a:tab pos="393700" algn="l"/>
              </a:tabLst>
            </a:pPr>
            <a:r>
              <a:rPr dirty="0" sz="3000">
                <a:latin typeface="Times New Roman"/>
                <a:cs typeface="Times New Roman"/>
              </a:rPr>
              <a:t>Loops</a:t>
            </a:r>
            <a:endParaRPr sz="3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640" y="5140135"/>
            <a:ext cx="3133344" cy="133480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86599" y="1954275"/>
            <a:ext cx="887222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0"/>
              <a:t>C</a:t>
            </a:r>
            <a:r>
              <a:rPr dirty="0" sz="4000"/>
              <a:t>S 501 – </a:t>
            </a:r>
            <a:r>
              <a:rPr dirty="0" sz="4000" spc="5"/>
              <a:t>I</a:t>
            </a:r>
            <a:r>
              <a:rPr dirty="0" sz="4000"/>
              <a:t>nt</a:t>
            </a:r>
            <a:r>
              <a:rPr dirty="0" sz="4000" spc="5"/>
              <a:t>r</a:t>
            </a:r>
            <a:r>
              <a:rPr dirty="0" sz="4000"/>
              <a:t>odu</a:t>
            </a:r>
            <a:r>
              <a:rPr dirty="0" sz="4000" spc="-5"/>
              <a:t>c</a:t>
            </a:r>
            <a:r>
              <a:rPr dirty="0" sz="4000"/>
              <a:t>tion to </a:t>
            </a:r>
            <a:r>
              <a:rPr dirty="0" sz="4000" spc="5"/>
              <a:t>J</a:t>
            </a:r>
            <a:r>
              <a:rPr dirty="0" sz="4000" spc="-520"/>
              <a:t>AV</a:t>
            </a:r>
            <a:r>
              <a:rPr dirty="0" sz="4000"/>
              <a:t>A</a:t>
            </a:r>
            <a:r>
              <a:rPr dirty="0" sz="4000" spc="-225"/>
              <a:t> </a:t>
            </a:r>
            <a:r>
              <a:rPr dirty="0" sz="4000"/>
              <a:t>P</a:t>
            </a:r>
            <a:r>
              <a:rPr dirty="0" sz="4000" spc="5"/>
              <a:t>r</a:t>
            </a:r>
            <a:r>
              <a:rPr dirty="0" sz="4000"/>
              <a:t>og</a:t>
            </a:r>
            <a:r>
              <a:rPr dirty="0" sz="4000" spc="5"/>
              <a:t>r</a:t>
            </a:r>
            <a:r>
              <a:rPr dirty="0" sz="4000" spc="-5"/>
              <a:t>a</a:t>
            </a:r>
            <a:r>
              <a:rPr dirty="0" sz="4000"/>
              <a:t>ming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29879" y="954793"/>
            <a:ext cx="4260850" cy="1269365"/>
            <a:chOff x="6329879" y="954793"/>
            <a:chExt cx="4260850" cy="1269365"/>
          </a:xfrm>
        </p:grpSpPr>
        <p:sp>
          <p:nvSpPr>
            <p:cNvPr id="3" name="object 3"/>
            <p:cNvSpPr/>
            <p:nvPr/>
          </p:nvSpPr>
          <p:spPr>
            <a:xfrm>
              <a:off x="6336229" y="961143"/>
              <a:ext cx="4248150" cy="1256665"/>
            </a:xfrm>
            <a:custGeom>
              <a:avLst/>
              <a:gdLst/>
              <a:ahLst/>
              <a:cxnLst/>
              <a:rect l="l" t="t" r="r" b="b"/>
              <a:pathLst>
                <a:path w="4248150" h="1256664">
                  <a:moveTo>
                    <a:pt x="2004554" y="788979"/>
                  </a:moveTo>
                  <a:lnTo>
                    <a:pt x="1043056" y="788979"/>
                  </a:lnTo>
                  <a:lnTo>
                    <a:pt x="0" y="1256449"/>
                  </a:lnTo>
                  <a:lnTo>
                    <a:pt x="2004554" y="788979"/>
                  </a:lnTo>
                  <a:close/>
                </a:path>
                <a:path w="4248150" h="1256664">
                  <a:moveTo>
                    <a:pt x="4116551" y="0"/>
                  </a:moveTo>
                  <a:lnTo>
                    <a:pt x="533554" y="0"/>
                  </a:lnTo>
                  <a:lnTo>
                    <a:pt x="482370" y="10333"/>
                  </a:lnTo>
                  <a:lnTo>
                    <a:pt x="440572" y="38514"/>
                  </a:lnTo>
                  <a:lnTo>
                    <a:pt x="412391" y="80312"/>
                  </a:lnTo>
                  <a:lnTo>
                    <a:pt x="402057" y="131497"/>
                  </a:lnTo>
                  <a:lnTo>
                    <a:pt x="402057" y="657481"/>
                  </a:lnTo>
                  <a:lnTo>
                    <a:pt x="412391" y="708666"/>
                  </a:lnTo>
                  <a:lnTo>
                    <a:pt x="440572" y="750465"/>
                  </a:lnTo>
                  <a:lnTo>
                    <a:pt x="482370" y="778646"/>
                  </a:lnTo>
                  <a:lnTo>
                    <a:pt x="533554" y="788979"/>
                  </a:lnTo>
                  <a:lnTo>
                    <a:pt x="4116551" y="788979"/>
                  </a:lnTo>
                  <a:lnTo>
                    <a:pt x="4167735" y="778646"/>
                  </a:lnTo>
                  <a:lnTo>
                    <a:pt x="4209533" y="750465"/>
                  </a:lnTo>
                  <a:lnTo>
                    <a:pt x="4237714" y="708666"/>
                  </a:lnTo>
                  <a:lnTo>
                    <a:pt x="4248048" y="657481"/>
                  </a:lnTo>
                  <a:lnTo>
                    <a:pt x="4248048" y="131497"/>
                  </a:lnTo>
                  <a:lnTo>
                    <a:pt x="4237714" y="80312"/>
                  </a:lnTo>
                  <a:lnTo>
                    <a:pt x="4209533" y="38514"/>
                  </a:lnTo>
                  <a:lnTo>
                    <a:pt x="4167735" y="10333"/>
                  </a:lnTo>
                  <a:lnTo>
                    <a:pt x="4116551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336229" y="961143"/>
              <a:ext cx="4248150" cy="1256665"/>
            </a:xfrm>
            <a:custGeom>
              <a:avLst/>
              <a:gdLst/>
              <a:ahLst/>
              <a:cxnLst/>
              <a:rect l="l" t="t" r="r" b="b"/>
              <a:pathLst>
                <a:path w="4248150" h="1256664">
                  <a:moveTo>
                    <a:pt x="402058" y="131497"/>
                  </a:moveTo>
                  <a:lnTo>
                    <a:pt x="412391" y="80312"/>
                  </a:lnTo>
                  <a:lnTo>
                    <a:pt x="440572" y="38514"/>
                  </a:lnTo>
                  <a:lnTo>
                    <a:pt x="482370" y="10333"/>
                  </a:lnTo>
                  <a:lnTo>
                    <a:pt x="533555" y="0"/>
                  </a:lnTo>
                  <a:lnTo>
                    <a:pt x="1043056" y="0"/>
                  </a:lnTo>
                  <a:lnTo>
                    <a:pt x="2004554" y="0"/>
                  </a:lnTo>
                  <a:lnTo>
                    <a:pt x="4116551" y="0"/>
                  </a:lnTo>
                  <a:lnTo>
                    <a:pt x="4167735" y="10333"/>
                  </a:lnTo>
                  <a:lnTo>
                    <a:pt x="4209533" y="38514"/>
                  </a:lnTo>
                  <a:lnTo>
                    <a:pt x="4237714" y="80312"/>
                  </a:lnTo>
                  <a:lnTo>
                    <a:pt x="4248048" y="131497"/>
                  </a:lnTo>
                  <a:lnTo>
                    <a:pt x="4248048" y="460236"/>
                  </a:lnTo>
                  <a:lnTo>
                    <a:pt x="4248048" y="657481"/>
                  </a:lnTo>
                  <a:lnTo>
                    <a:pt x="4237714" y="708666"/>
                  </a:lnTo>
                  <a:lnTo>
                    <a:pt x="4209533" y="750464"/>
                  </a:lnTo>
                  <a:lnTo>
                    <a:pt x="4167735" y="778645"/>
                  </a:lnTo>
                  <a:lnTo>
                    <a:pt x="4116551" y="788979"/>
                  </a:lnTo>
                  <a:lnTo>
                    <a:pt x="2004554" y="788979"/>
                  </a:lnTo>
                  <a:lnTo>
                    <a:pt x="0" y="1256449"/>
                  </a:lnTo>
                  <a:lnTo>
                    <a:pt x="1043056" y="788979"/>
                  </a:lnTo>
                  <a:lnTo>
                    <a:pt x="533555" y="788979"/>
                  </a:lnTo>
                  <a:lnTo>
                    <a:pt x="482370" y="778645"/>
                  </a:lnTo>
                  <a:lnTo>
                    <a:pt x="440572" y="750464"/>
                  </a:lnTo>
                  <a:lnTo>
                    <a:pt x="412391" y="708666"/>
                  </a:lnTo>
                  <a:lnTo>
                    <a:pt x="402058" y="657481"/>
                  </a:lnTo>
                  <a:lnTo>
                    <a:pt x="402058" y="460236"/>
                  </a:lnTo>
                  <a:lnTo>
                    <a:pt x="402058" y="13149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7080132" y="1018540"/>
            <a:ext cx="3162935" cy="70548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038225" marR="5080" indent="-1025525">
              <a:lnSpc>
                <a:spcPct val="102699"/>
              </a:lnSpc>
              <a:spcBef>
                <a:spcPts val="25"/>
              </a:spcBef>
            </a:pP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(count</a:t>
            </a:r>
            <a:r>
              <a:rPr dirty="0" sz="22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dirty="0" sz="22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2)</a:t>
            </a: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2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still</a:t>
            </a:r>
            <a:r>
              <a:rPr dirty="0" sz="22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true</a:t>
            </a:r>
            <a:r>
              <a:rPr dirty="0" sz="22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since </a:t>
            </a:r>
            <a:r>
              <a:rPr dirty="0" sz="2200" spc="-5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count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22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12734"/>
            <a:ext cx="12192000" cy="1250950"/>
            <a:chOff x="0" y="12734"/>
            <a:chExt cx="12192000" cy="1250950"/>
          </a:xfrm>
        </p:grpSpPr>
        <p:sp>
          <p:nvSpPr>
            <p:cNvPr id="7" name="object 7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831339" y="1416811"/>
            <a:ext cx="25812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int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count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1" name="object 11"/>
          <p:cNvSpPr txBox="1"/>
          <p:nvPr/>
        </p:nvSpPr>
        <p:spPr>
          <a:xfrm>
            <a:off x="1833562" y="2008188"/>
            <a:ext cx="5105400" cy="384175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0160">
              <a:lnSpc>
                <a:spcPts val="2425"/>
              </a:lnSpc>
            </a:pP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while</a:t>
            </a:r>
            <a:r>
              <a:rPr dirty="0" sz="2400" spc="-3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(count</a:t>
            </a:r>
            <a:r>
              <a:rPr dirty="0" sz="2400" spc="-3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dirty="0" sz="2400" spc="-3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2)</a:t>
            </a:r>
            <a:r>
              <a:rPr dirty="0" sz="2400" spc="-2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77825" marR="5080">
              <a:lnSpc>
                <a:spcPct val="138300"/>
              </a:lnSpc>
              <a:spcBef>
                <a:spcPts val="100"/>
              </a:spcBef>
            </a:pPr>
            <a:r>
              <a:rPr dirty="0" spc="-5"/>
              <a:t>System.out.println("Welcome</a:t>
            </a:r>
            <a:r>
              <a:rPr dirty="0" spc="-55"/>
              <a:t> </a:t>
            </a:r>
            <a:r>
              <a:rPr dirty="0" spc="-5"/>
              <a:t>to</a:t>
            </a:r>
            <a:r>
              <a:rPr dirty="0" spc="-55"/>
              <a:t> </a:t>
            </a:r>
            <a:r>
              <a:rPr dirty="0" spc="-5"/>
              <a:t>Java!"); </a:t>
            </a:r>
            <a:r>
              <a:rPr dirty="0" spc="-1425"/>
              <a:t> </a:t>
            </a:r>
            <a:r>
              <a:rPr dirty="0" spc="-5"/>
              <a:t>count++;</a:t>
            </a: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dirty="0"/>
              <a:t>}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10516" y="161035"/>
            <a:ext cx="272605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4.2.1.</a:t>
            </a:r>
            <a:r>
              <a:rPr dirty="0" spc="-35"/>
              <a:t> </a:t>
            </a:r>
            <a:r>
              <a:rPr dirty="0" spc="-5"/>
              <a:t>while</a:t>
            </a:r>
            <a:r>
              <a:rPr dirty="0" spc="-30"/>
              <a:t> </a:t>
            </a:r>
            <a:r>
              <a:rPr dirty="0"/>
              <a:t>Loop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75450" y="1212851"/>
            <a:ext cx="3546475" cy="1319530"/>
            <a:chOff x="6775450" y="1212851"/>
            <a:chExt cx="3546475" cy="1319530"/>
          </a:xfrm>
        </p:grpSpPr>
        <p:sp>
          <p:nvSpPr>
            <p:cNvPr id="3" name="object 3"/>
            <p:cNvSpPr/>
            <p:nvPr/>
          </p:nvSpPr>
          <p:spPr>
            <a:xfrm>
              <a:off x="6781800" y="1219201"/>
              <a:ext cx="3533775" cy="1306830"/>
            </a:xfrm>
            <a:custGeom>
              <a:avLst/>
              <a:gdLst/>
              <a:ahLst/>
              <a:cxnLst/>
              <a:rect l="l" t="t" r="r" b="b"/>
              <a:pathLst>
                <a:path w="3533775" h="1306830">
                  <a:moveTo>
                    <a:pt x="1472406" y="384175"/>
                  </a:moveTo>
                  <a:lnTo>
                    <a:pt x="588962" y="384175"/>
                  </a:lnTo>
                  <a:lnTo>
                    <a:pt x="117464" y="1306512"/>
                  </a:lnTo>
                  <a:lnTo>
                    <a:pt x="1472406" y="384175"/>
                  </a:lnTo>
                  <a:close/>
                </a:path>
                <a:path w="3533775" h="1306830">
                  <a:moveTo>
                    <a:pt x="3469746" y="0"/>
                  </a:moveTo>
                  <a:lnTo>
                    <a:pt x="64029" y="0"/>
                  </a:lnTo>
                  <a:lnTo>
                    <a:pt x="39106" y="5031"/>
                  </a:lnTo>
                  <a:lnTo>
                    <a:pt x="18754" y="18753"/>
                  </a:lnTo>
                  <a:lnTo>
                    <a:pt x="5031" y="39105"/>
                  </a:lnTo>
                  <a:lnTo>
                    <a:pt x="0" y="64028"/>
                  </a:lnTo>
                  <a:lnTo>
                    <a:pt x="0" y="320146"/>
                  </a:lnTo>
                  <a:lnTo>
                    <a:pt x="5031" y="345069"/>
                  </a:lnTo>
                  <a:lnTo>
                    <a:pt x="18754" y="365421"/>
                  </a:lnTo>
                  <a:lnTo>
                    <a:pt x="39106" y="379143"/>
                  </a:lnTo>
                  <a:lnTo>
                    <a:pt x="64029" y="384175"/>
                  </a:lnTo>
                  <a:lnTo>
                    <a:pt x="3469746" y="384175"/>
                  </a:lnTo>
                  <a:lnTo>
                    <a:pt x="3494669" y="379143"/>
                  </a:lnTo>
                  <a:lnTo>
                    <a:pt x="3515021" y="365421"/>
                  </a:lnTo>
                  <a:lnTo>
                    <a:pt x="3528743" y="345069"/>
                  </a:lnTo>
                  <a:lnTo>
                    <a:pt x="3533775" y="320146"/>
                  </a:lnTo>
                  <a:lnTo>
                    <a:pt x="3533775" y="64028"/>
                  </a:lnTo>
                  <a:lnTo>
                    <a:pt x="3528743" y="39105"/>
                  </a:lnTo>
                  <a:lnTo>
                    <a:pt x="3515021" y="18753"/>
                  </a:lnTo>
                  <a:lnTo>
                    <a:pt x="3494669" y="5031"/>
                  </a:lnTo>
                  <a:lnTo>
                    <a:pt x="346974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781800" y="1219201"/>
              <a:ext cx="3533775" cy="1306830"/>
            </a:xfrm>
            <a:custGeom>
              <a:avLst/>
              <a:gdLst/>
              <a:ahLst/>
              <a:cxnLst/>
              <a:rect l="l" t="t" r="r" b="b"/>
              <a:pathLst>
                <a:path w="3533775" h="1306830">
                  <a:moveTo>
                    <a:pt x="0" y="64028"/>
                  </a:moveTo>
                  <a:lnTo>
                    <a:pt x="5031" y="39105"/>
                  </a:lnTo>
                  <a:lnTo>
                    <a:pt x="18753" y="18753"/>
                  </a:lnTo>
                  <a:lnTo>
                    <a:pt x="39105" y="5031"/>
                  </a:lnTo>
                  <a:lnTo>
                    <a:pt x="64028" y="0"/>
                  </a:lnTo>
                  <a:lnTo>
                    <a:pt x="588962" y="0"/>
                  </a:lnTo>
                  <a:lnTo>
                    <a:pt x="1472406" y="0"/>
                  </a:lnTo>
                  <a:lnTo>
                    <a:pt x="3469747" y="0"/>
                  </a:lnTo>
                  <a:lnTo>
                    <a:pt x="3494669" y="5031"/>
                  </a:lnTo>
                  <a:lnTo>
                    <a:pt x="3515021" y="18753"/>
                  </a:lnTo>
                  <a:lnTo>
                    <a:pt x="3528743" y="39105"/>
                  </a:lnTo>
                  <a:lnTo>
                    <a:pt x="3533775" y="64028"/>
                  </a:lnTo>
                  <a:lnTo>
                    <a:pt x="3533775" y="224103"/>
                  </a:lnTo>
                  <a:lnTo>
                    <a:pt x="3533775" y="320146"/>
                  </a:lnTo>
                  <a:lnTo>
                    <a:pt x="3528743" y="345069"/>
                  </a:lnTo>
                  <a:lnTo>
                    <a:pt x="3515021" y="365421"/>
                  </a:lnTo>
                  <a:lnTo>
                    <a:pt x="3494669" y="379143"/>
                  </a:lnTo>
                  <a:lnTo>
                    <a:pt x="3469747" y="384175"/>
                  </a:lnTo>
                  <a:lnTo>
                    <a:pt x="1472406" y="384175"/>
                  </a:lnTo>
                  <a:lnTo>
                    <a:pt x="117464" y="1306513"/>
                  </a:lnTo>
                  <a:lnTo>
                    <a:pt x="588962" y="384175"/>
                  </a:lnTo>
                  <a:lnTo>
                    <a:pt x="64028" y="384175"/>
                  </a:lnTo>
                  <a:lnTo>
                    <a:pt x="39105" y="379143"/>
                  </a:lnTo>
                  <a:lnTo>
                    <a:pt x="18753" y="365421"/>
                  </a:lnTo>
                  <a:lnTo>
                    <a:pt x="5031" y="345069"/>
                  </a:lnTo>
                  <a:lnTo>
                    <a:pt x="0" y="320146"/>
                  </a:lnTo>
                  <a:lnTo>
                    <a:pt x="0" y="224103"/>
                  </a:lnTo>
                  <a:lnTo>
                    <a:pt x="0" y="6402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7281259" y="1259332"/>
            <a:ext cx="253555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Print</a:t>
            </a:r>
            <a:r>
              <a:rPr dirty="0" sz="22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30">
                <a:solidFill>
                  <a:srgbClr val="FFFFFF"/>
                </a:solidFill>
                <a:latin typeface="Times New Roman"/>
                <a:cs typeface="Times New Roman"/>
              </a:rPr>
              <a:t>Welcome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2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Java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12734"/>
            <a:ext cx="12192000" cy="1250950"/>
            <a:chOff x="0" y="12734"/>
            <a:chExt cx="12192000" cy="1250950"/>
          </a:xfrm>
        </p:grpSpPr>
        <p:sp>
          <p:nvSpPr>
            <p:cNvPr id="7" name="object 7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912302" y="1938020"/>
            <a:ext cx="22161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while</a:t>
            </a:r>
            <a:r>
              <a:rPr dirty="0" sz="2400" spc="-10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(count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1" name="object 11"/>
          <p:cNvSpPr txBox="1"/>
          <p:nvPr/>
        </p:nvSpPr>
        <p:spPr>
          <a:xfrm>
            <a:off x="1912302" y="1261363"/>
            <a:ext cx="3494404" cy="1068070"/>
          </a:xfrm>
          <a:prstGeom prst="rect">
            <a:avLst/>
          </a:prstGeom>
        </p:spPr>
        <p:txBody>
          <a:bodyPr wrap="square" lIns="0" tIns="168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dirty="0" sz="2400" spc="-5" b="1">
                <a:latin typeface="Courier New"/>
                <a:cs typeface="Courier New"/>
              </a:rPr>
              <a:t>int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count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  <a:p>
            <a:pPr marL="2385695">
              <a:lnSpc>
                <a:spcPct val="100000"/>
              </a:lnSpc>
              <a:spcBef>
                <a:spcPts val="1220"/>
              </a:spcBef>
            </a:pPr>
            <a:r>
              <a:rPr dirty="0" sz="2400" b="1">
                <a:latin typeface="Courier New"/>
                <a:cs typeface="Courier New"/>
              </a:rPr>
              <a:t>&lt;</a:t>
            </a:r>
            <a:r>
              <a:rPr dirty="0" sz="2400" spc="-6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2)</a:t>
            </a:r>
            <a:r>
              <a:rPr dirty="0" sz="2400" spc="-5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33562" y="2506663"/>
            <a:ext cx="7757795" cy="384175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55930">
              <a:lnSpc>
                <a:spcPts val="2510"/>
              </a:lnSpc>
            </a:pP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System.out.println("Welcome</a:t>
            </a:r>
            <a:r>
              <a:rPr dirty="0" sz="2400" spc="-5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to</a:t>
            </a:r>
            <a:r>
              <a:rPr dirty="0" sz="2400" spc="-4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Java!");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12302" y="2803652"/>
            <a:ext cx="1851660" cy="106172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1300"/>
              </a:spcBef>
            </a:pPr>
            <a:r>
              <a:rPr dirty="0" sz="2400" spc="-5" b="1">
                <a:latin typeface="Courier New"/>
                <a:cs typeface="Courier New"/>
              </a:rPr>
              <a:t>count++;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10516" y="161035"/>
            <a:ext cx="272605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4.2.1.</a:t>
            </a:r>
            <a:r>
              <a:rPr dirty="0" spc="-35"/>
              <a:t> </a:t>
            </a:r>
            <a:r>
              <a:rPr dirty="0" spc="-5"/>
              <a:t>while</a:t>
            </a:r>
            <a:r>
              <a:rPr dirty="0" spc="-30"/>
              <a:t> </a:t>
            </a:r>
            <a:r>
              <a:rPr dirty="0"/>
              <a:t>Loop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49617" y="864985"/>
            <a:ext cx="3942079" cy="2301875"/>
            <a:chOff x="6349617" y="864985"/>
            <a:chExt cx="3942079" cy="2301875"/>
          </a:xfrm>
        </p:grpSpPr>
        <p:sp>
          <p:nvSpPr>
            <p:cNvPr id="3" name="object 3"/>
            <p:cNvSpPr/>
            <p:nvPr/>
          </p:nvSpPr>
          <p:spPr>
            <a:xfrm>
              <a:off x="6355967" y="871335"/>
              <a:ext cx="3929379" cy="2289175"/>
            </a:xfrm>
            <a:custGeom>
              <a:avLst/>
              <a:gdLst/>
              <a:ahLst/>
              <a:cxnLst/>
              <a:rect l="l" t="t" r="r" b="b"/>
              <a:pathLst>
                <a:path w="3929379" h="2289175">
                  <a:moveTo>
                    <a:pt x="1864937" y="750396"/>
                  </a:moveTo>
                  <a:lnTo>
                    <a:pt x="980304" y="750396"/>
                  </a:lnTo>
                  <a:lnTo>
                    <a:pt x="0" y="2288707"/>
                  </a:lnTo>
                  <a:lnTo>
                    <a:pt x="1864937" y="750396"/>
                  </a:lnTo>
                  <a:close/>
                </a:path>
                <a:path w="3929379" h="2289175">
                  <a:moveTo>
                    <a:pt x="3804017" y="0"/>
                  </a:moveTo>
                  <a:lnTo>
                    <a:pt x="515614" y="0"/>
                  </a:lnTo>
                  <a:lnTo>
                    <a:pt x="466932" y="9828"/>
                  </a:lnTo>
                  <a:lnTo>
                    <a:pt x="427178" y="36631"/>
                  </a:lnTo>
                  <a:lnTo>
                    <a:pt x="400375" y="76386"/>
                  </a:lnTo>
                  <a:lnTo>
                    <a:pt x="390546" y="125068"/>
                  </a:lnTo>
                  <a:lnTo>
                    <a:pt x="390547" y="625331"/>
                  </a:lnTo>
                  <a:lnTo>
                    <a:pt x="400375" y="674009"/>
                  </a:lnTo>
                  <a:lnTo>
                    <a:pt x="427178" y="713763"/>
                  </a:lnTo>
                  <a:lnTo>
                    <a:pt x="466932" y="740567"/>
                  </a:lnTo>
                  <a:lnTo>
                    <a:pt x="515614" y="750396"/>
                  </a:lnTo>
                  <a:lnTo>
                    <a:pt x="3804017" y="750396"/>
                  </a:lnTo>
                  <a:lnTo>
                    <a:pt x="3852699" y="740567"/>
                  </a:lnTo>
                  <a:lnTo>
                    <a:pt x="3892453" y="713763"/>
                  </a:lnTo>
                  <a:lnTo>
                    <a:pt x="3919256" y="674009"/>
                  </a:lnTo>
                  <a:lnTo>
                    <a:pt x="3929084" y="625331"/>
                  </a:lnTo>
                  <a:lnTo>
                    <a:pt x="3929085" y="125068"/>
                  </a:lnTo>
                  <a:lnTo>
                    <a:pt x="3919256" y="76386"/>
                  </a:lnTo>
                  <a:lnTo>
                    <a:pt x="3892453" y="36631"/>
                  </a:lnTo>
                  <a:lnTo>
                    <a:pt x="3852699" y="9828"/>
                  </a:lnTo>
                  <a:lnTo>
                    <a:pt x="380401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355967" y="871335"/>
              <a:ext cx="3929379" cy="2289175"/>
            </a:xfrm>
            <a:custGeom>
              <a:avLst/>
              <a:gdLst/>
              <a:ahLst/>
              <a:cxnLst/>
              <a:rect l="l" t="t" r="r" b="b"/>
              <a:pathLst>
                <a:path w="3929379" h="2289175">
                  <a:moveTo>
                    <a:pt x="390547" y="125068"/>
                  </a:moveTo>
                  <a:lnTo>
                    <a:pt x="400375" y="76386"/>
                  </a:lnTo>
                  <a:lnTo>
                    <a:pt x="427178" y="36631"/>
                  </a:lnTo>
                  <a:lnTo>
                    <a:pt x="466932" y="9828"/>
                  </a:lnTo>
                  <a:lnTo>
                    <a:pt x="515615" y="0"/>
                  </a:lnTo>
                  <a:lnTo>
                    <a:pt x="980303" y="0"/>
                  </a:lnTo>
                  <a:lnTo>
                    <a:pt x="1864938" y="0"/>
                  </a:lnTo>
                  <a:lnTo>
                    <a:pt x="3804017" y="0"/>
                  </a:lnTo>
                  <a:lnTo>
                    <a:pt x="3852699" y="9828"/>
                  </a:lnTo>
                  <a:lnTo>
                    <a:pt x="3892453" y="36631"/>
                  </a:lnTo>
                  <a:lnTo>
                    <a:pt x="3919256" y="76386"/>
                  </a:lnTo>
                  <a:lnTo>
                    <a:pt x="3929085" y="125068"/>
                  </a:lnTo>
                  <a:lnTo>
                    <a:pt x="3929085" y="437729"/>
                  </a:lnTo>
                  <a:lnTo>
                    <a:pt x="3929085" y="625330"/>
                  </a:lnTo>
                  <a:lnTo>
                    <a:pt x="3919256" y="674008"/>
                  </a:lnTo>
                  <a:lnTo>
                    <a:pt x="3892453" y="713763"/>
                  </a:lnTo>
                  <a:lnTo>
                    <a:pt x="3852699" y="740566"/>
                  </a:lnTo>
                  <a:lnTo>
                    <a:pt x="3804017" y="750395"/>
                  </a:lnTo>
                  <a:lnTo>
                    <a:pt x="1864938" y="750395"/>
                  </a:lnTo>
                  <a:lnTo>
                    <a:pt x="0" y="2288707"/>
                  </a:lnTo>
                  <a:lnTo>
                    <a:pt x="980303" y="750395"/>
                  </a:lnTo>
                  <a:lnTo>
                    <a:pt x="515615" y="750395"/>
                  </a:lnTo>
                  <a:lnTo>
                    <a:pt x="466932" y="740566"/>
                  </a:lnTo>
                  <a:lnTo>
                    <a:pt x="427178" y="713763"/>
                  </a:lnTo>
                  <a:lnTo>
                    <a:pt x="400375" y="674008"/>
                  </a:lnTo>
                  <a:lnTo>
                    <a:pt x="390547" y="625326"/>
                  </a:lnTo>
                  <a:lnTo>
                    <a:pt x="390547" y="437729"/>
                  </a:lnTo>
                  <a:lnTo>
                    <a:pt x="390547" y="12506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7413265" y="927100"/>
            <a:ext cx="2205355" cy="70548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283845" marR="5080" indent="-271780">
              <a:lnSpc>
                <a:spcPct val="102699"/>
              </a:lnSpc>
              <a:spcBef>
                <a:spcPts val="25"/>
              </a:spcBef>
            </a:pP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Increase</a:t>
            </a:r>
            <a:r>
              <a:rPr dirty="0" sz="22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count</a:t>
            </a:r>
            <a:r>
              <a:rPr dirty="0" sz="2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dirty="0" sz="2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dirty="0" sz="2200" spc="-5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count</a:t>
            </a:r>
            <a:r>
              <a:rPr dirty="0" sz="22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2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2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now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12734"/>
            <a:ext cx="12192000" cy="1250950"/>
            <a:chOff x="0" y="12734"/>
            <a:chExt cx="12192000" cy="1250950"/>
          </a:xfrm>
        </p:grpSpPr>
        <p:sp>
          <p:nvSpPr>
            <p:cNvPr id="7" name="object 7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831339" y="1938020"/>
            <a:ext cx="22161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while</a:t>
            </a:r>
            <a:r>
              <a:rPr dirty="0" sz="2400" spc="-10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(count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1" name="object 11"/>
          <p:cNvSpPr txBox="1"/>
          <p:nvPr/>
        </p:nvSpPr>
        <p:spPr>
          <a:xfrm>
            <a:off x="1831339" y="1261363"/>
            <a:ext cx="3494404" cy="1068070"/>
          </a:xfrm>
          <a:prstGeom prst="rect">
            <a:avLst/>
          </a:prstGeom>
        </p:spPr>
        <p:txBody>
          <a:bodyPr wrap="square" lIns="0" tIns="168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dirty="0" sz="2400" spc="-5" b="1">
                <a:latin typeface="Courier New"/>
                <a:cs typeface="Courier New"/>
              </a:rPr>
              <a:t>int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count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  <a:p>
            <a:pPr marL="2385695">
              <a:lnSpc>
                <a:spcPct val="100000"/>
              </a:lnSpc>
              <a:spcBef>
                <a:spcPts val="1220"/>
              </a:spcBef>
            </a:pPr>
            <a:r>
              <a:rPr dirty="0" sz="2400" b="1">
                <a:latin typeface="Courier New"/>
                <a:cs typeface="Courier New"/>
              </a:rPr>
              <a:t>&lt;</a:t>
            </a:r>
            <a:r>
              <a:rPr dirty="0" sz="2400" spc="-6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2)</a:t>
            </a:r>
            <a:r>
              <a:rPr dirty="0" sz="2400" spc="-5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96464" y="2447035"/>
            <a:ext cx="71456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System.out.println("Welcome</a:t>
            </a:r>
            <a:r>
              <a:rPr dirty="0" sz="2400" spc="-5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to</a:t>
            </a:r>
            <a:r>
              <a:rPr dirty="0" sz="2400" spc="-5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Java!");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33562" y="2968626"/>
            <a:ext cx="5105400" cy="384175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75285">
              <a:lnSpc>
                <a:spcPts val="2855"/>
              </a:lnSpc>
            </a:pP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count++;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31339" y="3474211"/>
            <a:ext cx="208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10516" y="161035"/>
            <a:ext cx="272605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4.2.1.</a:t>
            </a:r>
            <a:r>
              <a:rPr dirty="0" spc="-35"/>
              <a:t> </a:t>
            </a:r>
            <a:r>
              <a:rPr dirty="0" spc="-5"/>
              <a:t>while</a:t>
            </a:r>
            <a:r>
              <a:rPr dirty="0" spc="-30"/>
              <a:t> </a:t>
            </a:r>
            <a:r>
              <a:rPr dirty="0"/>
              <a:t>Loop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17286" y="905930"/>
            <a:ext cx="4260850" cy="1269365"/>
            <a:chOff x="6417286" y="905930"/>
            <a:chExt cx="4260850" cy="1269365"/>
          </a:xfrm>
        </p:grpSpPr>
        <p:sp>
          <p:nvSpPr>
            <p:cNvPr id="3" name="object 3"/>
            <p:cNvSpPr/>
            <p:nvPr/>
          </p:nvSpPr>
          <p:spPr>
            <a:xfrm>
              <a:off x="6423637" y="912280"/>
              <a:ext cx="4248150" cy="1256665"/>
            </a:xfrm>
            <a:custGeom>
              <a:avLst/>
              <a:gdLst/>
              <a:ahLst/>
              <a:cxnLst/>
              <a:rect l="l" t="t" r="r" b="b"/>
              <a:pathLst>
                <a:path w="4248150" h="1256664">
                  <a:moveTo>
                    <a:pt x="2004554" y="788978"/>
                  </a:moveTo>
                  <a:lnTo>
                    <a:pt x="1043056" y="788978"/>
                  </a:lnTo>
                  <a:lnTo>
                    <a:pt x="0" y="1256449"/>
                  </a:lnTo>
                  <a:lnTo>
                    <a:pt x="2004554" y="788978"/>
                  </a:lnTo>
                  <a:close/>
                </a:path>
                <a:path w="4248150" h="1256664">
                  <a:moveTo>
                    <a:pt x="4116550" y="0"/>
                  </a:moveTo>
                  <a:lnTo>
                    <a:pt x="533554" y="0"/>
                  </a:lnTo>
                  <a:lnTo>
                    <a:pt x="482370" y="10333"/>
                  </a:lnTo>
                  <a:lnTo>
                    <a:pt x="440572" y="38514"/>
                  </a:lnTo>
                  <a:lnTo>
                    <a:pt x="412391" y="80312"/>
                  </a:lnTo>
                  <a:lnTo>
                    <a:pt x="402057" y="131497"/>
                  </a:lnTo>
                  <a:lnTo>
                    <a:pt x="402057" y="657481"/>
                  </a:lnTo>
                  <a:lnTo>
                    <a:pt x="412391" y="708666"/>
                  </a:lnTo>
                  <a:lnTo>
                    <a:pt x="440572" y="750463"/>
                  </a:lnTo>
                  <a:lnTo>
                    <a:pt x="482370" y="778644"/>
                  </a:lnTo>
                  <a:lnTo>
                    <a:pt x="533554" y="788978"/>
                  </a:lnTo>
                  <a:lnTo>
                    <a:pt x="4116550" y="788978"/>
                  </a:lnTo>
                  <a:lnTo>
                    <a:pt x="4167735" y="778644"/>
                  </a:lnTo>
                  <a:lnTo>
                    <a:pt x="4209533" y="750463"/>
                  </a:lnTo>
                  <a:lnTo>
                    <a:pt x="4237714" y="708666"/>
                  </a:lnTo>
                  <a:lnTo>
                    <a:pt x="4248048" y="657481"/>
                  </a:lnTo>
                  <a:lnTo>
                    <a:pt x="4248048" y="131497"/>
                  </a:lnTo>
                  <a:lnTo>
                    <a:pt x="4237714" y="80312"/>
                  </a:lnTo>
                  <a:lnTo>
                    <a:pt x="4209533" y="38514"/>
                  </a:lnTo>
                  <a:lnTo>
                    <a:pt x="4167735" y="10333"/>
                  </a:lnTo>
                  <a:lnTo>
                    <a:pt x="411655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423636" y="912280"/>
              <a:ext cx="4248150" cy="1256665"/>
            </a:xfrm>
            <a:custGeom>
              <a:avLst/>
              <a:gdLst/>
              <a:ahLst/>
              <a:cxnLst/>
              <a:rect l="l" t="t" r="r" b="b"/>
              <a:pathLst>
                <a:path w="4248150" h="1256664">
                  <a:moveTo>
                    <a:pt x="402058" y="131497"/>
                  </a:moveTo>
                  <a:lnTo>
                    <a:pt x="412391" y="80312"/>
                  </a:lnTo>
                  <a:lnTo>
                    <a:pt x="440572" y="38514"/>
                  </a:lnTo>
                  <a:lnTo>
                    <a:pt x="482370" y="10333"/>
                  </a:lnTo>
                  <a:lnTo>
                    <a:pt x="533555" y="0"/>
                  </a:lnTo>
                  <a:lnTo>
                    <a:pt x="1043056" y="0"/>
                  </a:lnTo>
                  <a:lnTo>
                    <a:pt x="2004554" y="0"/>
                  </a:lnTo>
                  <a:lnTo>
                    <a:pt x="4116551" y="0"/>
                  </a:lnTo>
                  <a:lnTo>
                    <a:pt x="4167735" y="10333"/>
                  </a:lnTo>
                  <a:lnTo>
                    <a:pt x="4209533" y="38514"/>
                  </a:lnTo>
                  <a:lnTo>
                    <a:pt x="4237714" y="80312"/>
                  </a:lnTo>
                  <a:lnTo>
                    <a:pt x="4248048" y="131497"/>
                  </a:lnTo>
                  <a:lnTo>
                    <a:pt x="4248048" y="460236"/>
                  </a:lnTo>
                  <a:lnTo>
                    <a:pt x="4248048" y="657481"/>
                  </a:lnTo>
                  <a:lnTo>
                    <a:pt x="4237714" y="708666"/>
                  </a:lnTo>
                  <a:lnTo>
                    <a:pt x="4209533" y="750464"/>
                  </a:lnTo>
                  <a:lnTo>
                    <a:pt x="4167735" y="778645"/>
                  </a:lnTo>
                  <a:lnTo>
                    <a:pt x="4116551" y="788979"/>
                  </a:lnTo>
                  <a:lnTo>
                    <a:pt x="2004554" y="788979"/>
                  </a:lnTo>
                  <a:lnTo>
                    <a:pt x="0" y="1256449"/>
                  </a:lnTo>
                  <a:lnTo>
                    <a:pt x="1043056" y="788979"/>
                  </a:lnTo>
                  <a:lnTo>
                    <a:pt x="533555" y="788979"/>
                  </a:lnTo>
                  <a:lnTo>
                    <a:pt x="482370" y="778645"/>
                  </a:lnTo>
                  <a:lnTo>
                    <a:pt x="440572" y="750464"/>
                  </a:lnTo>
                  <a:lnTo>
                    <a:pt x="412391" y="708666"/>
                  </a:lnTo>
                  <a:lnTo>
                    <a:pt x="402058" y="657481"/>
                  </a:lnTo>
                  <a:lnTo>
                    <a:pt x="402058" y="460236"/>
                  </a:lnTo>
                  <a:lnTo>
                    <a:pt x="402058" y="13149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7242152" y="971803"/>
            <a:ext cx="3013710" cy="7600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613410" marR="5080" indent="-601345">
              <a:lnSpc>
                <a:spcPct val="100800"/>
              </a:lnSpc>
              <a:spcBef>
                <a:spcPts val="75"/>
              </a:spcBef>
            </a:pP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(count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2)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 is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false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since </a:t>
            </a:r>
            <a:r>
              <a:rPr dirty="0" sz="2400" spc="-5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count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now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12734"/>
            <a:ext cx="12192000" cy="1250950"/>
            <a:chOff x="0" y="12734"/>
            <a:chExt cx="12192000" cy="1250950"/>
          </a:xfrm>
        </p:grpSpPr>
        <p:sp>
          <p:nvSpPr>
            <p:cNvPr id="7" name="object 7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831339" y="1416811"/>
            <a:ext cx="25812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int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count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1" name="object 11"/>
          <p:cNvSpPr txBox="1"/>
          <p:nvPr/>
        </p:nvSpPr>
        <p:spPr>
          <a:xfrm>
            <a:off x="1833562" y="2008188"/>
            <a:ext cx="5105400" cy="384175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0160">
              <a:lnSpc>
                <a:spcPts val="2425"/>
              </a:lnSpc>
            </a:pP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while</a:t>
            </a:r>
            <a:r>
              <a:rPr dirty="0" sz="2400" spc="-3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(count</a:t>
            </a:r>
            <a:r>
              <a:rPr dirty="0" sz="2400" spc="-3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dirty="0" sz="2400" spc="-3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2)</a:t>
            </a:r>
            <a:r>
              <a:rPr dirty="0" sz="2400" spc="-2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77825" marR="5080">
              <a:lnSpc>
                <a:spcPct val="138300"/>
              </a:lnSpc>
              <a:spcBef>
                <a:spcPts val="100"/>
              </a:spcBef>
            </a:pPr>
            <a:r>
              <a:rPr dirty="0" spc="-5"/>
              <a:t>System.out.println("Welcome</a:t>
            </a:r>
            <a:r>
              <a:rPr dirty="0" spc="-55"/>
              <a:t> </a:t>
            </a:r>
            <a:r>
              <a:rPr dirty="0" spc="-5"/>
              <a:t>to</a:t>
            </a:r>
            <a:r>
              <a:rPr dirty="0" spc="-55"/>
              <a:t> </a:t>
            </a:r>
            <a:r>
              <a:rPr dirty="0" spc="-5"/>
              <a:t>Java!"); </a:t>
            </a:r>
            <a:r>
              <a:rPr dirty="0" spc="-1425"/>
              <a:t> </a:t>
            </a:r>
            <a:r>
              <a:rPr dirty="0" spc="-5"/>
              <a:t>count++;</a:t>
            </a: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dirty="0"/>
              <a:t>}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10516" y="161035"/>
            <a:ext cx="272605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4.2.1.</a:t>
            </a:r>
            <a:r>
              <a:rPr dirty="0" spc="-35"/>
              <a:t> </a:t>
            </a:r>
            <a:r>
              <a:rPr dirty="0" spc="-5"/>
              <a:t>while</a:t>
            </a:r>
            <a:r>
              <a:rPr dirty="0" spc="-30"/>
              <a:t> </a:t>
            </a:r>
            <a:r>
              <a:rPr dirty="0"/>
              <a:t>Loop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73767" y="189072"/>
            <a:ext cx="4012565" cy="3405504"/>
            <a:chOff x="6373767" y="189072"/>
            <a:chExt cx="4012565" cy="3405504"/>
          </a:xfrm>
        </p:grpSpPr>
        <p:sp>
          <p:nvSpPr>
            <p:cNvPr id="3" name="object 3"/>
            <p:cNvSpPr/>
            <p:nvPr/>
          </p:nvSpPr>
          <p:spPr>
            <a:xfrm>
              <a:off x="6380118" y="195422"/>
              <a:ext cx="3999865" cy="3392804"/>
            </a:xfrm>
            <a:custGeom>
              <a:avLst/>
              <a:gdLst/>
              <a:ahLst/>
              <a:cxnLst/>
              <a:rect l="l" t="t" r="r" b="b"/>
              <a:pathLst>
                <a:path w="3999865" h="3392804">
                  <a:moveTo>
                    <a:pt x="1935603" y="885355"/>
                  </a:moveTo>
                  <a:lnTo>
                    <a:pt x="1050969" y="885355"/>
                  </a:lnTo>
                  <a:lnTo>
                    <a:pt x="0" y="3392223"/>
                  </a:lnTo>
                  <a:lnTo>
                    <a:pt x="1935603" y="885355"/>
                  </a:lnTo>
                  <a:close/>
                </a:path>
                <a:path w="3999865" h="3392804">
                  <a:moveTo>
                    <a:pt x="3852186" y="0"/>
                  </a:moveTo>
                  <a:lnTo>
                    <a:pt x="608775" y="0"/>
                  </a:lnTo>
                  <a:lnTo>
                    <a:pt x="562134" y="7522"/>
                  </a:lnTo>
                  <a:lnTo>
                    <a:pt x="521626" y="28471"/>
                  </a:lnTo>
                  <a:lnTo>
                    <a:pt x="489684" y="60414"/>
                  </a:lnTo>
                  <a:lnTo>
                    <a:pt x="468735" y="100922"/>
                  </a:lnTo>
                  <a:lnTo>
                    <a:pt x="461213" y="147563"/>
                  </a:lnTo>
                  <a:lnTo>
                    <a:pt x="461213" y="737795"/>
                  </a:lnTo>
                  <a:lnTo>
                    <a:pt x="468735" y="784432"/>
                  </a:lnTo>
                  <a:lnTo>
                    <a:pt x="489684" y="824940"/>
                  </a:lnTo>
                  <a:lnTo>
                    <a:pt x="521626" y="856883"/>
                  </a:lnTo>
                  <a:lnTo>
                    <a:pt x="562134" y="877832"/>
                  </a:lnTo>
                  <a:lnTo>
                    <a:pt x="608775" y="885355"/>
                  </a:lnTo>
                  <a:lnTo>
                    <a:pt x="3852186" y="885355"/>
                  </a:lnTo>
                  <a:lnTo>
                    <a:pt x="3898828" y="877832"/>
                  </a:lnTo>
                  <a:lnTo>
                    <a:pt x="3939335" y="856883"/>
                  </a:lnTo>
                  <a:lnTo>
                    <a:pt x="3971278" y="824940"/>
                  </a:lnTo>
                  <a:lnTo>
                    <a:pt x="3992226" y="784432"/>
                  </a:lnTo>
                  <a:lnTo>
                    <a:pt x="3999748" y="737795"/>
                  </a:lnTo>
                  <a:lnTo>
                    <a:pt x="3999749" y="147563"/>
                  </a:lnTo>
                  <a:lnTo>
                    <a:pt x="3992226" y="100922"/>
                  </a:lnTo>
                  <a:lnTo>
                    <a:pt x="3971278" y="60414"/>
                  </a:lnTo>
                  <a:lnTo>
                    <a:pt x="3939335" y="28471"/>
                  </a:lnTo>
                  <a:lnTo>
                    <a:pt x="3898828" y="7522"/>
                  </a:lnTo>
                  <a:lnTo>
                    <a:pt x="385218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380117" y="195422"/>
              <a:ext cx="3999865" cy="3392804"/>
            </a:xfrm>
            <a:custGeom>
              <a:avLst/>
              <a:gdLst/>
              <a:ahLst/>
              <a:cxnLst/>
              <a:rect l="l" t="t" r="r" b="b"/>
              <a:pathLst>
                <a:path w="3999865" h="3392804">
                  <a:moveTo>
                    <a:pt x="461213" y="147563"/>
                  </a:moveTo>
                  <a:lnTo>
                    <a:pt x="468736" y="100922"/>
                  </a:lnTo>
                  <a:lnTo>
                    <a:pt x="489684" y="60414"/>
                  </a:lnTo>
                  <a:lnTo>
                    <a:pt x="521627" y="28471"/>
                  </a:lnTo>
                  <a:lnTo>
                    <a:pt x="562134" y="7522"/>
                  </a:lnTo>
                  <a:lnTo>
                    <a:pt x="608776" y="0"/>
                  </a:lnTo>
                  <a:lnTo>
                    <a:pt x="1050969" y="0"/>
                  </a:lnTo>
                  <a:lnTo>
                    <a:pt x="1935603" y="0"/>
                  </a:lnTo>
                  <a:lnTo>
                    <a:pt x="3852187" y="0"/>
                  </a:lnTo>
                  <a:lnTo>
                    <a:pt x="3898828" y="7522"/>
                  </a:lnTo>
                  <a:lnTo>
                    <a:pt x="3939336" y="28471"/>
                  </a:lnTo>
                  <a:lnTo>
                    <a:pt x="3971279" y="60414"/>
                  </a:lnTo>
                  <a:lnTo>
                    <a:pt x="3992227" y="100922"/>
                  </a:lnTo>
                  <a:lnTo>
                    <a:pt x="3999750" y="147563"/>
                  </a:lnTo>
                  <a:lnTo>
                    <a:pt x="3999750" y="516456"/>
                  </a:lnTo>
                  <a:lnTo>
                    <a:pt x="3999750" y="737794"/>
                  </a:lnTo>
                  <a:lnTo>
                    <a:pt x="3992227" y="784432"/>
                  </a:lnTo>
                  <a:lnTo>
                    <a:pt x="3971279" y="824939"/>
                  </a:lnTo>
                  <a:lnTo>
                    <a:pt x="3939336" y="856882"/>
                  </a:lnTo>
                  <a:lnTo>
                    <a:pt x="3898828" y="877831"/>
                  </a:lnTo>
                  <a:lnTo>
                    <a:pt x="3852187" y="885354"/>
                  </a:lnTo>
                  <a:lnTo>
                    <a:pt x="1935603" y="885354"/>
                  </a:lnTo>
                  <a:lnTo>
                    <a:pt x="0" y="3392223"/>
                  </a:lnTo>
                  <a:lnTo>
                    <a:pt x="1050969" y="885354"/>
                  </a:lnTo>
                  <a:lnTo>
                    <a:pt x="608776" y="885354"/>
                  </a:lnTo>
                  <a:lnTo>
                    <a:pt x="562134" y="877831"/>
                  </a:lnTo>
                  <a:lnTo>
                    <a:pt x="521627" y="856882"/>
                  </a:lnTo>
                  <a:lnTo>
                    <a:pt x="489684" y="824939"/>
                  </a:lnTo>
                  <a:lnTo>
                    <a:pt x="468736" y="784432"/>
                  </a:lnTo>
                  <a:lnTo>
                    <a:pt x="461213" y="737790"/>
                  </a:lnTo>
                  <a:lnTo>
                    <a:pt x="461213" y="516456"/>
                  </a:lnTo>
                  <a:lnTo>
                    <a:pt x="461213" y="14756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6972298" y="259588"/>
            <a:ext cx="3276600" cy="70231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 indent="100330">
              <a:lnSpc>
                <a:spcPct val="101800"/>
              </a:lnSpc>
              <a:spcBef>
                <a:spcPts val="50"/>
              </a:spcBef>
            </a:pP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The loop </a:t>
            </a: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exits. Execute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2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next</a:t>
            </a:r>
            <a:r>
              <a:rPr dirty="0" sz="22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statement</a:t>
            </a:r>
            <a:r>
              <a:rPr dirty="0" sz="22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after</a:t>
            </a:r>
            <a:r>
              <a:rPr dirty="0" sz="22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2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loop.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12734"/>
            <a:ext cx="12192000" cy="1250950"/>
            <a:chOff x="0" y="12734"/>
            <a:chExt cx="12192000" cy="1250950"/>
          </a:xfrm>
        </p:grpSpPr>
        <p:sp>
          <p:nvSpPr>
            <p:cNvPr id="7" name="object 7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831339" y="1938020"/>
            <a:ext cx="22161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while</a:t>
            </a:r>
            <a:r>
              <a:rPr dirty="0" sz="2400" spc="-10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(count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1" name="object 11"/>
          <p:cNvSpPr txBox="1"/>
          <p:nvPr/>
        </p:nvSpPr>
        <p:spPr>
          <a:xfrm>
            <a:off x="1831339" y="1261363"/>
            <a:ext cx="3494404" cy="1068070"/>
          </a:xfrm>
          <a:prstGeom prst="rect">
            <a:avLst/>
          </a:prstGeom>
        </p:spPr>
        <p:txBody>
          <a:bodyPr wrap="square" lIns="0" tIns="168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dirty="0" sz="2400" spc="-5" b="1">
                <a:latin typeface="Courier New"/>
                <a:cs typeface="Courier New"/>
              </a:rPr>
              <a:t>int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count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  <a:p>
            <a:pPr marL="2385695">
              <a:lnSpc>
                <a:spcPct val="100000"/>
              </a:lnSpc>
              <a:spcBef>
                <a:spcPts val="1220"/>
              </a:spcBef>
            </a:pPr>
            <a:r>
              <a:rPr dirty="0" sz="2400" b="1">
                <a:latin typeface="Courier New"/>
                <a:cs typeface="Courier New"/>
              </a:rPr>
              <a:t>&lt;</a:t>
            </a:r>
            <a:r>
              <a:rPr dirty="0" sz="2400" spc="-6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2)</a:t>
            </a:r>
            <a:r>
              <a:rPr dirty="0" sz="2400" spc="-5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96464" y="2306827"/>
            <a:ext cx="7145655" cy="1037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83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System.out.println("Welcome</a:t>
            </a:r>
            <a:r>
              <a:rPr dirty="0" sz="2400" spc="-5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to</a:t>
            </a:r>
            <a:r>
              <a:rPr dirty="0" sz="2400" spc="-5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Java!"); </a:t>
            </a:r>
            <a:r>
              <a:rPr dirty="0" sz="2400" spc="-14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count++;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60129" y="3488014"/>
            <a:ext cx="5143500" cy="384175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83820">
              <a:lnSpc>
                <a:spcPts val="2870"/>
              </a:lnSpc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10516" y="161035"/>
            <a:ext cx="272605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4.2.1.</a:t>
            </a:r>
            <a:r>
              <a:rPr dirty="0" spc="-35"/>
              <a:t> </a:t>
            </a:r>
            <a:r>
              <a:rPr dirty="0" spc="-5"/>
              <a:t>while</a:t>
            </a:r>
            <a:r>
              <a:rPr dirty="0" spc="-30"/>
              <a:t> </a:t>
            </a:r>
            <a:r>
              <a:rPr dirty="0"/>
              <a:t>Loop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" y="145795"/>
            <a:ext cx="7080884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Times New Roman"/>
                <a:cs typeface="Times New Roman"/>
              </a:rPr>
              <a:t>4.2.1. </a:t>
            </a:r>
            <a:r>
              <a:rPr dirty="0" sz="3000" spc="-5">
                <a:latin typeface="Times New Roman"/>
                <a:cs typeface="Times New Roman"/>
              </a:rPr>
              <a:t>Problem:</a:t>
            </a:r>
            <a:r>
              <a:rPr dirty="0" sz="3000">
                <a:latin typeface="Times New Roman"/>
                <a:cs typeface="Times New Roman"/>
              </a:rPr>
              <a:t> Repeat</a:t>
            </a:r>
            <a:r>
              <a:rPr dirty="0" sz="3000" spc="-16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Addition</a:t>
            </a:r>
            <a:r>
              <a:rPr dirty="0" sz="300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Until</a:t>
            </a:r>
            <a:r>
              <a:rPr dirty="0" sz="3000">
                <a:latin typeface="Times New Roman"/>
                <a:cs typeface="Times New Roman"/>
              </a:rPr>
              <a:t> Correct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1599" y="1103884"/>
            <a:ext cx="8302625" cy="121412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00"/>
              </a:spcBef>
            </a:pPr>
            <a:r>
              <a:rPr dirty="0" sz="2800" spc="-5">
                <a:latin typeface="Times New Roman"/>
                <a:cs typeface="Times New Roman"/>
              </a:rPr>
              <a:t>Using </a:t>
            </a:r>
            <a:r>
              <a:rPr dirty="0" sz="2800">
                <a:latin typeface="Times New Roman"/>
                <a:cs typeface="Times New Roman"/>
              </a:rPr>
              <a:t>a </a:t>
            </a:r>
            <a:r>
              <a:rPr dirty="0" sz="2800" spc="-5">
                <a:latin typeface="Times New Roman"/>
                <a:cs typeface="Times New Roman"/>
              </a:rPr>
              <a:t>loop, write the </a:t>
            </a:r>
            <a:r>
              <a:rPr dirty="0" sz="2800">
                <a:latin typeface="Times New Roman"/>
                <a:cs typeface="Times New Roman"/>
              </a:rPr>
              <a:t>program </a:t>
            </a:r>
            <a:r>
              <a:rPr dirty="0" sz="2800" spc="-5">
                <a:latin typeface="Times New Roman"/>
                <a:cs typeface="Times New Roman"/>
              </a:rPr>
              <a:t>to let the user enter </a:t>
            </a:r>
            <a:r>
              <a:rPr dirty="0" sz="2800">
                <a:latin typeface="Times New Roman"/>
                <a:cs typeface="Times New Roman"/>
              </a:rPr>
              <a:t>a </a:t>
            </a:r>
            <a:r>
              <a:rPr dirty="0" sz="2800" spc="-5">
                <a:latin typeface="Times New Roman"/>
                <a:cs typeface="Times New Roman"/>
              </a:rPr>
              <a:t>new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answer until it is correct. Let the problem </a:t>
            </a:r>
            <a:r>
              <a:rPr dirty="0" sz="2800">
                <a:latin typeface="Times New Roman"/>
                <a:cs typeface="Times New Roman"/>
              </a:rPr>
              <a:t>be </a:t>
            </a:r>
            <a:r>
              <a:rPr dirty="0" sz="2800" spc="-5">
                <a:latin typeface="Times New Roman"/>
                <a:cs typeface="Times New Roman"/>
              </a:rPr>
              <a:t>generated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randomly </a:t>
            </a:r>
            <a:r>
              <a:rPr dirty="0" sz="2800">
                <a:latin typeface="Times New Roman"/>
                <a:cs typeface="Times New Roman"/>
              </a:rPr>
              <a:t>from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0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 10.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2734"/>
            <a:ext cx="12192000" cy="1250950"/>
            <a:chOff x="0" y="12734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99" y="145795"/>
            <a:ext cx="7080884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4.2.1. </a:t>
            </a:r>
            <a:r>
              <a:rPr dirty="0" spc="-5"/>
              <a:t>Problem:</a:t>
            </a:r>
            <a:r>
              <a:rPr dirty="0"/>
              <a:t> Repeat</a:t>
            </a:r>
            <a:r>
              <a:rPr dirty="0" spc="-165"/>
              <a:t> </a:t>
            </a:r>
            <a:r>
              <a:rPr dirty="0" spc="-5"/>
              <a:t>Addition</a:t>
            </a:r>
            <a:r>
              <a:rPr dirty="0"/>
              <a:t> </a:t>
            </a:r>
            <a:r>
              <a:rPr dirty="0" spc="-5"/>
              <a:t>Until</a:t>
            </a:r>
            <a:r>
              <a:rPr dirty="0"/>
              <a:t> Correct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12734"/>
            <a:ext cx="12192000" cy="5648960"/>
            <a:chOff x="0" y="12734"/>
            <a:chExt cx="12192000" cy="5648960"/>
          </a:xfrm>
        </p:grpSpPr>
        <p:sp>
          <p:nvSpPr>
            <p:cNvPr id="4" name="object 4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200" y="980940"/>
              <a:ext cx="9023413" cy="468036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187139" y="1692770"/>
              <a:ext cx="3970020" cy="1275715"/>
            </a:xfrm>
            <a:custGeom>
              <a:avLst/>
              <a:gdLst/>
              <a:ahLst/>
              <a:cxnLst/>
              <a:rect l="l" t="t" r="r" b="b"/>
              <a:pathLst>
                <a:path w="3970020" h="1275714">
                  <a:moveTo>
                    <a:pt x="1337133" y="0"/>
                  </a:moveTo>
                  <a:lnTo>
                    <a:pt x="1775937" y="0"/>
                  </a:lnTo>
                  <a:lnTo>
                    <a:pt x="2434145" y="0"/>
                  </a:lnTo>
                  <a:lnTo>
                    <a:pt x="3969961" y="0"/>
                  </a:lnTo>
                  <a:lnTo>
                    <a:pt x="3969961" y="729591"/>
                  </a:lnTo>
                  <a:lnTo>
                    <a:pt x="3969961" y="1042275"/>
                  </a:lnTo>
                  <a:lnTo>
                    <a:pt x="3969961" y="1250730"/>
                  </a:lnTo>
                  <a:lnTo>
                    <a:pt x="2434145" y="1250730"/>
                  </a:lnTo>
                  <a:lnTo>
                    <a:pt x="1775937" y="1250730"/>
                  </a:lnTo>
                  <a:lnTo>
                    <a:pt x="1337133" y="1250730"/>
                  </a:lnTo>
                  <a:lnTo>
                    <a:pt x="1337133" y="1042275"/>
                  </a:lnTo>
                  <a:lnTo>
                    <a:pt x="0" y="1275420"/>
                  </a:lnTo>
                  <a:lnTo>
                    <a:pt x="1337133" y="729591"/>
                  </a:lnTo>
                  <a:lnTo>
                    <a:pt x="1337133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100102" y="3429000"/>
              <a:ext cx="3970020" cy="1018540"/>
            </a:xfrm>
            <a:custGeom>
              <a:avLst/>
              <a:gdLst/>
              <a:ahLst/>
              <a:cxnLst/>
              <a:rect l="l" t="t" r="r" b="b"/>
              <a:pathLst>
                <a:path w="3970020" h="1018539">
                  <a:moveTo>
                    <a:pt x="1337133" y="0"/>
                  </a:moveTo>
                  <a:lnTo>
                    <a:pt x="1775937" y="0"/>
                  </a:lnTo>
                  <a:lnTo>
                    <a:pt x="2434145" y="0"/>
                  </a:lnTo>
                  <a:lnTo>
                    <a:pt x="3969961" y="0"/>
                  </a:lnTo>
                  <a:lnTo>
                    <a:pt x="3969961" y="582476"/>
                  </a:lnTo>
                  <a:lnTo>
                    <a:pt x="3969961" y="832109"/>
                  </a:lnTo>
                  <a:lnTo>
                    <a:pt x="3969961" y="998530"/>
                  </a:lnTo>
                  <a:lnTo>
                    <a:pt x="2434145" y="998530"/>
                  </a:lnTo>
                  <a:lnTo>
                    <a:pt x="1775937" y="998530"/>
                  </a:lnTo>
                  <a:lnTo>
                    <a:pt x="1337133" y="998530"/>
                  </a:lnTo>
                  <a:lnTo>
                    <a:pt x="1337133" y="832109"/>
                  </a:lnTo>
                  <a:lnTo>
                    <a:pt x="0" y="1018242"/>
                  </a:lnTo>
                  <a:lnTo>
                    <a:pt x="1337133" y="582476"/>
                  </a:lnTo>
                  <a:lnTo>
                    <a:pt x="1337133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9742959" y="1826259"/>
            <a:ext cx="1999614" cy="215900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99695" marR="5080">
              <a:lnSpc>
                <a:spcPct val="100499"/>
              </a:lnSpc>
              <a:spcBef>
                <a:spcPts val="85"/>
              </a:spcBef>
            </a:pP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Assign two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random</a:t>
            </a:r>
            <a:r>
              <a:rPr dirty="0" sz="2200" spc="-4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numbers </a:t>
            </a:r>
            <a:r>
              <a:rPr dirty="0" sz="2200" spc="-5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Why</a:t>
            </a:r>
            <a:r>
              <a:rPr dirty="0" sz="22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*10?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Show</a:t>
            </a:r>
            <a:r>
              <a:rPr dirty="0" sz="2200" spc="-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2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question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497" y="2128102"/>
            <a:ext cx="10886170" cy="362872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899" y="145795"/>
            <a:ext cx="7080884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4.2.1. </a:t>
            </a:r>
            <a:r>
              <a:rPr dirty="0" spc="-5"/>
              <a:t>Problem:</a:t>
            </a:r>
            <a:r>
              <a:rPr dirty="0"/>
              <a:t> Repeat</a:t>
            </a:r>
            <a:r>
              <a:rPr dirty="0" spc="-165"/>
              <a:t> </a:t>
            </a:r>
            <a:r>
              <a:rPr dirty="0" spc="-5"/>
              <a:t>Addition</a:t>
            </a:r>
            <a:r>
              <a:rPr dirty="0"/>
              <a:t> </a:t>
            </a:r>
            <a:r>
              <a:rPr dirty="0" spc="-5"/>
              <a:t>Until</a:t>
            </a:r>
            <a:r>
              <a:rPr dirty="0"/>
              <a:t> Correct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70590" y="6420611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17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25400" y="12734"/>
            <a:ext cx="12242800" cy="2507615"/>
            <a:chOff x="-25400" y="12734"/>
            <a:chExt cx="12242800" cy="2507615"/>
          </a:xfrm>
        </p:grpSpPr>
        <p:sp>
          <p:nvSpPr>
            <p:cNvPr id="6" name="object 6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484573" y="894270"/>
              <a:ext cx="8613140" cy="1619885"/>
            </a:xfrm>
            <a:custGeom>
              <a:avLst/>
              <a:gdLst/>
              <a:ahLst/>
              <a:cxnLst/>
              <a:rect l="l" t="t" r="r" b="b"/>
              <a:pathLst>
                <a:path w="8613140" h="1619885">
                  <a:moveTo>
                    <a:pt x="1345531" y="0"/>
                  </a:moveTo>
                  <a:lnTo>
                    <a:pt x="2556740" y="0"/>
                  </a:lnTo>
                  <a:lnTo>
                    <a:pt x="4373553" y="0"/>
                  </a:lnTo>
                  <a:lnTo>
                    <a:pt x="8612784" y="0"/>
                  </a:lnTo>
                  <a:lnTo>
                    <a:pt x="8612784" y="582472"/>
                  </a:lnTo>
                  <a:lnTo>
                    <a:pt x="8612784" y="832107"/>
                  </a:lnTo>
                  <a:lnTo>
                    <a:pt x="8612784" y="998530"/>
                  </a:lnTo>
                  <a:lnTo>
                    <a:pt x="4373553" y="998530"/>
                  </a:lnTo>
                  <a:lnTo>
                    <a:pt x="0" y="1619374"/>
                  </a:lnTo>
                  <a:lnTo>
                    <a:pt x="2556740" y="998530"/>
                  </a:lnTo>
                  <a:lnTo>
                    <a:pt x="1345531" y="998530"/>
                  </a:lnTo>
                  <a:lnTo>
                    <a:pt x="1345531" y="832107"/>
                  </a:lnTo>
                  <a:lnTo>
                    <a:pt x="1345531" y="582472"/>
                  </a:lnTo>
                  <a:lnTo>
                    <a:pt x="1345531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144773" y="1082547"/>
            <a:ext cx="5634355" cy="70548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25"/>
              </a:spcBef>
            </a:pP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Using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while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loop,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we can iterate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until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we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the the </a:t>
            </a:r>
            <a:r>
              <a:rPr dirty="0" sz="2200" spc="-5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correct </a:t>
            </a:r>
            <a:r>
              <a:rPr dirty="0" sz="2200" spc="-25">
                <a:solidFill>
                  <a:srgbClr val="FF0000"/>
                </a:solidFill>
                <a:latin typeface="Times New Roman"/>
                <a:cs typeface="Times New Roman"/>
              </a:rPr>
              <a:t>answer.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41351" y="2811683"/>
            <a:ext cx="5530850" cy="1961514"/>
          </a:xfrm>
          <a:custGeom>
            <a:avLst/>
            <a:gdLst/>
            <a:ahLst/>
            <a:cxnLst/>
            <a:rect l="l" t="t" r="r" b="b"/>
            <a:pathLst>
              <a:path w="5530850" h="1961514">
                <a:moveTo>
                  <a:pt x="1710877" y="962961"/>
                </a:moveTo>
                <a:lnTo>
                  <a:pt x="2347477" y="962961"/>
                </a:lnTo>
                <a:lnTo>
                  <a:pt x="0" y="0"/>
                </a:lnTo>
                <a:lnTo>
                  <a:pt x="3302379" y="962961"/>
                </a:lnTo>
                <a:lnTo>
                  <a:pt x="5530482" y="962961"/>
                </a:lnTo>
                <a:lnTo>
                  <a:pt x="5530482" y="1129384"/>
                </a:lnTo>
                <a:lnTo>
                  <a:pt x="5530482" y="1379016"/>
                </a:lnTo>
                <a:lnTo>
                  <a:pt x="5530482" y="1961491"/>
                </a:lnTo>
                <a:lnTo>
                  <a:pt x="3302379" y="1961491"/>
                </a:lnTo>
                <a:lnTo>
                  <a:pt x="2347477" y="1961491"/>
                </a:lnTo>
                <a:lnTo>
                  <a:pt x="1710877" y="1961491"/>
                </a:lnTo>
                <a:lnTo>
                  <a:pt x="1710877" y="1379016"/>
                </a:lnTo>
                <a:lnTo>
                  <a:pt x="1710877" y="1129384"/>
                </a:lnTo>
                <a:lnTo>
                  <a:pt x="1710877" y="962961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454970" y="3962908"/>
            <a:ext cx="2943860" cy="70548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25"/>
              </a:spcBef>
            </a:pP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22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condition</a:t>
            </a:r>
            <a:r>
              <a:rPr dirty="0" sz="22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dirty="0" sz="22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while</a:t>
            </a:r>
            <a:r>
              <a:rPr dirty="0" sz="22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dirty="0" sz="2200" spc="-5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answer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dirty="0" sz="22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incorrect.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16463" y="5030802"/>
            <a:ext cx="5022850" cy="1648460"/>
          </a:xfrm>
          <a:custGeom>
            <a:avLst/>
            <a:gdLst/>
            <a:ahLst/>
            <a:cxnLst/>
            <a:rect l="l" t="t" r="r" b="b"/>
            <a:pathLst>
              <a:path w="5022850" h="1648459">
                <a:moveTo>
                  <a:pt x="1202871" y="649693"/>
                </a:moveTo>
                <a:lnTo>
                  <a:pt x="1839471" y="649693"/>
                </a:lnTo>
                <a:lnTo>
                  <a:pt x="0" y="0"/>
                </a:lnTo>
                <a:lnTo>
                  <a:pt x="2794373" y="649693"/>
                </a:lnTo>
                <a:lnTo>
                  <a:pt x="5022476" y="649693"/>
                </a:lnTo>
                <a:lnTo>
                  <a:pt x="5022476" y="816116"/>
                </a:lnTo>
                <a:lnTo>
                  <a:pt x="5022476" y="1065749"/>
                </a:lnTo>
                <a:lnTo>
                  <a:pt x="5022476" y="1648223"/>
                </a:lnTo>
                <a:lnTo>
                  <a:pt x="2794373" y="1648223"/>
                </a:lnTo>
                <a:lnTo>
                  <a:pt x="1839471" y="1648223"/>
                </a:lnTo>
                <a:lnTo>
                  <a:pt x="1202871" y="1648223"/>
                </a:lnTo>
                <a:lnTo>
                  <a:pt x="1202871" y="1065749"/>
                </a:lnTo>
                <a:lnTo>
                  <a:pt x="1202871" y="816116"/>
                </a:lnTo>
                <a:lnTo>
                  <a:pt x="1202871" y="649693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787749" y="5861811"/>
            <a:ext cx="2640330" cy="70231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50"/>
              </a:spcBef>
            </a:pP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Why</a:t>
            </a:r>
            <a:r>
              <a:rPr dirty="0" sz="22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dirty="0" sz="22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it</a:t>
            </a:r>
            <a:r>
              <a:rPr dirty="0" sz="22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outside</a:t>
            </a:r>
            <a:r>
              <a:rPr dirty="0" sz="22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dirty="0" sz="22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dirty="0" sz="2200" spc="-5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loop?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52281" y="6421628"/>
            <a:ext cx="10883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CS501</a:t>
            </a:r>
            <a:r>
              <a:rPr dirty="0" sz="1200" spc="-1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-</a:t>
            </a:r>
            <a:r>
              <a:rPr dirty="0" sz="1200" spc="-2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L4</a:t>
            </a:r>
            <a:r>
              <a:rPr dirty="0" sz="1200" spc="-1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-</a:t>
            </a:r>
            <a:r>
              <a:rPr dirty="0" sz="1200" spc="-2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Loop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4835"/>
            <a:ext cx="53822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4.2.2.</a:t>
            </a:r>
            <a:r>
              <a:rPr dirty="0" spc="-15"/>
              <a:t> </a:t>
            </a:r>
            <a:r>
              <a:rPr dirty="0" spc="-5"/>
              <a:t>Problem:</a:t>
            </a:r>
            <a:r>
              <a:rPr dirty="0" spc="-10"/>
              <a:t> </a:t>
            </a:r>
            <a:r>
              <a:rPr dirty="0" spc="-5"/>
              <a:t>Guessing</a:t>
            </a:r>
            <a:r>
              <a:rPr dirty="0" spc="-10"/>
              <a:t> </a:t>
            </a:r>
            <a:r>
              <a:rPr dirty="0"/>
              <a:t>Numbers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7157" y="640587"/>
            <a:ext cx="10840720" cy="322008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 marR="636270">
              <a:lnSpc>
                <a:spcPts val="3000"/>
              </a:lnSpc>
              <a:spcBef>
                <a:spcPts val="500"/>
              </a:spcBef>
            </a:pPr>
            <a:r>
              <a:rPr dirty="0" sz="2800" spc="-25">
                <a:latin typeface="Times New Roman"/>
                <a:cs typeface="Times New Roman"/>
              </a:rPr>
              <a:t>Write </a:t>
            </a:r>
            <a:r>
              <a:rPr dirty="0" sz="2800">
                <a:latin typeface="Times New Roman"/>
                <a:cs typeface="Times New Roman"/>
              </a:rPr>
              <a:t>a program </a:t>
            </a:r>
            <a:r>
              <a:rPr dirty="0" sz="2800" spc="-5">
                <a:latin typeface="Times New Roman"/>
                <a:cs typeface="Times New Roman"/>
              </a:rPr>
              <a:t>that randomly generates an integer between 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 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100</a:t>
            </a:r>
            <a:r>
              <a:rPr dirty="0" sz="2800">
                <a:latin typeface="Times New Roman"/>
                <a:cs typeface="Times New Roman"/>
              </a:rPr>
              <a:t>,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inclusive.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Times New Roman"/>
              <a:cs typeface="Times New Roman"/>
            </a:endParaRPr>
          </a:p>
          <a:p>
            <a:pPr marL="241300" marR="516890" indent="-228600">
              <a:lnSpc>
                <a:spcPts val="3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program</a:t>
            </a:r>
            <a:r>
              <a:rPr dirty="0" sz="2800" spc="-5">
                <a:latin typeface="Times New Roman"/>
                <a:cs typeface="Times New Roman"/>
              </a:rPr>
              <a:t> prompts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user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enter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number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continuously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until the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number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matches</a:t>
            </a:r>
            <a:r>
              <a:rPr dirty="0" sz="2800" spc="-5">
                <a:latin typeface="Times New Roman"/>
                <a:cs typeface="Times New Roman"/>
              </a:rPr>
              <a:t> 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randomly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generated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number.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95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3000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each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user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input,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program</a:t>
            </a:r>
            <a:r>
              <a:rPr dirty="0" sz="2800" spc="-5">
                <a:latin typeface="Times New Roman"/>
                <a:cs typeface="Times New Roman"/>
              </a:rPr>
              <a:t> tells the user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whether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input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 too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low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or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too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high,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so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user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can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choose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next input </a:t>
            </a:r>
            <a:r>
              <a:rPr dirty="0" sz="2800" spc="-20">
                <a:latin typeface="Times New Roman"/>
                <a:cs typeface="Times New Roman"/>
              </a:rPr>
              <a:t>intelligently.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2734"/>
            <a:ext cx="12192000" cy="1250950"/>
            <a:chOff x="0" y="12734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18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802" y="885095"/>
            <a:ext cx="8747634" cy="572974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84835"/>
            <a:ext cx="53822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4.2.2.</a:t>
            </a:r>
            <a:r>
              <a:rPr dirty="0" spc="-15"/>
              <a:t> </a:t>
            </a:r>
            <a:r>
              <a:rPr dirty="0" spc="-5"/>
              <a:t>Problem:</a:t>
            </a:r>
            <a:r>
              <a:rPr dirty="0" spc="-10"/>
              <a:t> </a:t>
            </a:r>
            <a:r>
              <a:rPr dirty="0" spc="-5"/>
              <a:t>Guessing</a:t>
            </a:r>
            <a:r>
              <a:rPr dirty="0" spc="-10"/>
              <a:t> </a:t>
            </a:r>
            <a:r>
              <a:rPr dirty="0"/>
              <a:t>Numbers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-25400" y="12734"/>
            <a:ext cx="12242800" cy="2315210"/>
            <a:chOff x="-25400" y="12734"/>
            <a:chExt cx="12242800" cy="2315210"/>
          </a:xfrm>
        </p:grpSpPr>
        <p:sp>
          <p:nvSpPr>
            <p:cNvPr id="5" name="object 5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887628" y="1294639"/>
              <a:ext cx="5300980" cy="1026794"/>
            </a:xfrm>
            <a:custGeom>
              <a:avLst/>
              <a:gdLst/>
              <a:ahLst/>
              <a:cxnLst/>
              <a:rect l="l" t="t" r="r" b="b"/>
              <a:pathLst>
                <a:path w="5300980" h="1026794">
                  <a:moveTo>
                    <a:pt x="1487656" y="0"/>
                  </a:moveTo>
                  <a:lnTo>
                    <a:pt x="2123112" y="0"/>
                  </a:lnTo>
                  <a:lnTo>
                    <a:pt x="3076297" y="0"/>
                  </a:lnTo>
                  <a:lnTo>
                    <a:pt x="5300395" y="0"/>
                  </a:lnTo>
                  <a:lnTo>
                    <a:pt x="5300395" y="582476"/>
                  </a:lnTo>
                  <a:lnTo>
                    <a:pt x="5300395" y="832110"/>
                  </a:lnTo>
                  <a:lnTo>
                    <a:pt x="5300395" y="998530"/>
                  </a:lnTo>
                  <a:lnTo>
                    <a:pt x="3076297" y="998530"/>
                  </a:lnTo>
                  <a:lnTo>
                    <a:pt x="2123112" y="998530"/>
                  </a:lnTo>
                  <a:lnTo>
                    <a:pt x="1487656" y="998530"/>
                  </a:lnTo>
                  <a:lnTo>
                    <a:pt x="1487656" y="832110"/>
                  </a:lnTo>
                  <a:lnTo>
                    <a:pt x="0" y="1026709"/>
                  </a:lnTo>
                  <a:lnTo>
                    <a:pt x="1487656" y="582476"/>
                  </a:lnTo>
                  <a:lnTo>
                    <a:pt x="1487656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782732" y="1430020"/>
            <a:ext cx="2167255" cy="70231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50"/>
              </a:spcBef>
            </a:pP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Assign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dirty="0" sz="2200" spc="-20">
                <a:solidFill>
                  <a:srgbClr val="FF0000"/>
                </a:solidFill>
                <a:latin typeface="Times New Roman"/>
                <a:cs typeface="Times New Roman"/>
              </a:rPr>
              <a:t>number. </a:t>
            </a:r>
            <a:r>
              <a:rPr dirty="0" sz="22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Why</a:t>
            </a:r>
            <a:r>
              <a:rPr dirty="0" sz="2200" spc="-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101,</a:t>
            </a:r>
            <a:r>
              <a:rPr dirty="0" sz="2200" spc="-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dirty="0" sz="2200" spc="-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100?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20368" y="3429000"/>
            <a:ext cx="5868035" cy="998855"/>
          </a:xfrm>
          <a:custGeom>
            <a:avLst/>
            <a:gdLst/>
            <a:ahLst/>
            <a:cxnLst/>
            <a:rect l="l" t="t" r="r" b="b"/>
            <a:pathLst>
              <a:path w="5868034" h="998854">
                <a:moveTo>
                  <a:pt x="2054914" y="0"/>
                </a:moveTo>
                <a:lnTo>
                  <a:pt x="2690370" y="0"/>
                </a:lnTo>
                <a:lnTo>
                  <a:pt x="3643555" y="0"/>
                </a:lnTo>
                <a:lnTo>
                  <a:pt x="5867653" y="0"/>
                </a:lnTo>
                <a:lnTo>
                  <a:pt x="5867653" y="582476"/>
                </a:lnTo>
                <a:lnTo>
                  <a:pt x="5867653" y="832110"/>
                </a:lnTo>
                <a:lnTo>
                  <a:pt x="5867653" y="998530"/>
                </a:lnTo>
                <a:lnTo>
                  <a:pt x="3643555" y="998530"/>
                </a:lnTo>
                <a:lnTo>
                  <a:pt x="2690370" y="998530"/>
                </a:lnTo>
                <a:lnTo>
                  <a:pt x="2054914" y="998530"/>
                </a:lnTo>
                <a:lnTo>
                  <a:pt x="2054914" y="832110"/>
                </a:lnTo>
                <a:lnTo>
                  <a:pt x="0" y="679580"/>
                </a:lnTo>
                <a:lnTo>
                  <a:pt x="2054914" y="582476"/>
                </a:lnTo>
                <a:lnTo>
                  <a:pt x="2054914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782732" y="3563620"/>
            <a:ext cx="269430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Input</a:t>
            </a:r>
            <a:r>
              <a:rPr dirty="0" sz="22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2200" spc="-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guess</a:t>
            </a:r>
            <a:r>
              <a:rPr dirty="0" sz="2200" spc="-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20">
                <a:solidFill>
                  <a:srgbClr val="FF0000"/>
                </a:solidFill>
                <a:latin typeface="Times New Roman"/>
                <a:cs typeface="Times New Roman"/>
              </a:rPr>
              <a:t>number.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93910" y="4709717"/>
            <a:ext cx="10198100" cy="1462405"/>
          </a:xfrm>
          <a:custGeom>
            <a:avLst/>
            <a:gdLst/>
            <a:ahLst/>
            <a:cxnLst/>
            <a:rect l="l" t="t" r="r" b="b"/>
            <a:pathLst>
              <a:path w="10198100" h="1462404">
                <a:moveTo>
                  <a:pt x="6415238" y="463416"/>
                </a:moveTo>
                <a:lnTo>
                  <a:pt x="7050694" y="463416"/>
                </a:lnTo>
                <a:lnTo>
                  <a:pt x="8003879" y="463416"/>
                </a:lnTo>
                <a:lnTo>
                  <a:pt x="10198089" y="463416"/>
                </a:lnTo>
              </a:path>
              <a:path w="10198100" h="1462404">
                <a:moveTo>
                  <a:pt x="10198089" y="1461946"/>
                </a:moveTo>
                <a:lnTo>
                  <a:pt x="8003879" y="1461946"/>
                </a:lnTo>
                <a:lnTo>
                  <a:pt x="7050694" y="1461946"/>
                </a:lnTo>
                <a:lnTo>
                  <a:pt x="6415238" y="1461946"/>
                </a:lnTo>
                <a:lnTo>
                  <a:pt x="6415238" y="879469"/>
                </a:lnTo>
                <a:lnTo>
                  <a:pt x="0" y="0"/>
                </a:lnTo>
                <a:lnTo>
                  <a:pt x="6415238" y="629840"/>
                </a:lnTo>
                <a:lnTo>
                  <a:pt x="6415238" y="463416"/>
                </a:lnTo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816597" y="5307076"/>
            <a:ext cx="274828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If-else</a:t>
            </a:r>
            <a:r>
              <a:rPr dirty="0" sz="22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statement</a:t>
            </a:r>
            <a:r>
              <a:rPr dirty="0" sz="22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begins.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18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40867"/>
            <a:ext cx="253619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4.1.</a:t>
            </a:r>
            <a:r>
              <a:rPr dirty="0" spc="-90"/>
              <a:t> </a:t>
            </a:r>
            <a:r>
              <a:rPr dirty="0"/>
              <a:t>Motivations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801" y="1353819"/>
            <a:ext cx="10955655" cy="3259454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00"/>
              </a:spcBef>
            </a:pPr>
            <a:r>
              <a:rPr dirty="0" sz="2800">
                <a:latin typeface="Times New Roman"/>
                <a:cs typeface="Times New Roman"/>
              </a:rPr>
              <a:t>Suppose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that </a:t>
            </a:r>
            <a:r>
              <a:rPr dirty="0" sz="2800">
                <a:latin typeface="Times New Roman"/>
                <a:cs typeface="Times New Roman"/>
              </a:rPr>
              <a:t>you </a:t>
            </a:r>
            <a:r>
              <a:rPr dirty="0" sz="2800" spc="-5">
                <a:latin typeface="Times New Roman"/>
                <a:cs typeface="Times New Roman"/>
              </a:rPr>
              <a:t>need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 print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string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(e.g.,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35">
                <a:latin typeface="Times New Roman"/>
                <a:cs typeface="Times New Roman"/>
              </a:rPr>
              <a:t>"Welcome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Java!")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hundred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times.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It </a:t>
            </a:r>
            <a:r>
              <a:rPr dirty="0" sz="2800" spc="-5">
                <a:latin typeface="Times New Roman"/>
                <a:cs typeface="Times New Roman"/>
              </a:rPr>
              <a:t>would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</a:t>
            </a:r>
            <a:r>
              <a:rPr dirty="0" sz="2800" spc="-5">
                <a:latin typeface="Times New Roman"/>
                <a:cs typeface="Times New Roman"/>
              </a:rPr>
              <a:t> tedious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have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write the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following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statement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5">
                <a:latin typeface="Times New Roman"/>
                <a:cs typeface="Times New Roman"/>
              </a:rPr>
              <a:t> hundred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times: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800" spc="-10" b="1">
                <a:latin typeface="Courier New"/>
                <a:cs typeface="Courier New"/>
              </a:rPr>
              <a:t>System.out.println("Welcome</a:t>
            </a:r>
            <a:r>
              <a:rPr dirty="0" sz="2800" spc="-50" b="1">
                <a:latin typeface="Courier New"/>
                <a:cs typeface="Courier New"/>
              </a:rPr>
              <a:t> </a:t>
            </a:r>
            <a:r>
              <a:rPr dirty="0" sz="2800" spc="-5" b="1">
                <a:latin typeface="Courier New"/>
                <a:cs typeface="Courier New"/>
              </a:rPr>
              <a:t>to</a:t>
            </a:r>
            <a:r>
              <a:rPr dirty="0" sz="2800" spc="-50" b="1">
                <a:latin typeface="Courier New"/>
                <a:cs typeface="Courier New"/>
              </a:rPr>
              <a:t> </a:t>
            </a:r>
            <a:r>
              <a:rPr dirty="0" sz="2800" spc="-10" b="1">
                <a:latin typeface="Courier New"/>
                <a:cs typeface="Courier New"/>
              </a:rPr>
              <a:t>Java!");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800">
                <a:latin typeface="Times New Roman"/>
                <a:cs typeface="Times New Roman"/>
              </a:rPr>
              <a:t>So,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how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do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you</a:t>
            </a:r>
            <a:r>
              <a:rPr dirty="0" sz="2800" spc="-5">
                <a:latin typeface="Times New Roman"/>
                <a:cs typeface="Times New Roman"/>
              </a:rPr>
              <a:t> solve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this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problem?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2734"/>
            <a:ext cx="12192000" cy="1250950"/>
            <a:chOff x="0" y="12734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1303" y="885047"/>
            <a:ext cx="9812020" cy="5478145"/>
            <a:chOff x="711303" y="885047"/>
            <a:chExt cx="9812020" cy="54781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303" y="885047"/>
              <a:ext cx="8739133" cy="354247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59470" y="4343453"/>
              <a:ext cx="9457690" cy="2012950"/>
            </a:xfrm>
            <a:custGeom>
              <a:avLst/>
              <a:gdLst/>
              <a:ahLst/>
              <a:cxnLst/>
              <a:rect l="l" t="t" r="r" b="b"/>
              <a:pathLst>
                <a:path w="9457690" h="2012950">
                  <a:moveTo>
                    <a:pt x="5644759" y="698928"/>
                  </a:moveTo>
                  <a:lnTo>
                    <a:pt x="6280215" y="698928"/>
                  </a:lnTo>
                  <a:lnTo>
                    <a:pt x="7233400" y="698928"/>
                  </a:lnTo>
                  <a:lnTo>
                    <a:pt x="9457498" y="698928"/>
                  </a:lnTo>
                  <a:lnTo>
                    <a:pt x="9457498" y="917919"/>
                  </a:lnTo>
                  <a:lnTo>
                    <a:pt x="9457498" y="1246406"/>
                  </a:lnTo>
                  <a:lnTo>
                    <a:pt x="9457498" y="2012879"/>
                  </a:lnTo>
                  <a:lnTo>
                    <a:pt x="7233400" y="2012879"/>
                  </a:lnTo>
                  <a:lnTo>
                    <a:pt x="6280215" y="2012879"/>
                  </a:lnTo>
                  <a:lnTo>
                    <a:pt x="5644759" y="2012879"/>
                  </a:lnTo>
                  <a:lnTo>
                    <a:pt x="5644759" y="1246406"/>
                  </a:lnTo>
                  <a:lnTo>
                    <a:pt x="0" y="0"/>
                  </a:lnTo>
                  <a:lnTo>
                    <a:pt x="5644759" y="917919"/>
                  </a:lnTo>
                  <a:lnTo>
                    <a:pt x="5644759" y="698928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84835"/>
            <a:ext cx="53822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4.2.2.</a:t>
            </a:r>
            <a:r>
              <a:rPr dirty="0" spc="-15"/>
              <a:t> </a:t>
            </a:r>
            <a:r>
              <a:rPr dirty="0" spc="-5"/>
              <a:t>Problem:</a:t>
            </a:r>
            <a:r>
              <a:rPr dirty="0" spc="-10"/>
              <a:t> </a:t>
            </a:r>
            <a:r>
              <a:rPr dirty="0" spc="-5"/>
              <a:t>Guessing</a:t>
            </a:r>
            <a:r>
              <a:rPr dirty="0" spc="-10"/>
              <a:t> </a:t>
            </a:r>
            <a:r>
              <a:rPr dirty="0"/>
              <a:t>Numbers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0" y="12734"/>
            <a:ext cx="12192000" cy="1250950"/>
            <a:chOff x="0" y="12734"/>
            <a:chExt cx="12192000" cy="1250950"/>
          </a:xfrm>
        </p:grpSpPr>
        <p:sp>
          <p:nvSpPr>
            <p:cNvPr id="7" name="object 7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111678" y="5176011"/>
            <a:ext cx="2935605" cy="10344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How</a:t>
            </a:r>
            <a:r>
              <a:rPr dirty="0" sz="22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can</a:t>
            </a:r>
            <a:r>
              <a:rPr dirty="0" sz="22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we</a:t>
            </a:r>
            <a:r>
              <a:rPr dirty="0" sz="22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improve</a:t>
            </a:r>
            <a:r>
              <a:rPr dirty="0" sz="22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it</a:t>
            </a:r>
            <a:r>
              <a:rPr dirty="0" sz="22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dirty="0" sz="2200" spc="-5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meet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condition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dirty="0" sz="2200" spc="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problem?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18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4835"/>
            <a:ext cx="53822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4.2.2.</a:t>
            </a:r>
            <a:r>
              <a:rPr dirty="0" spc="-15"/>
              <a:t> </a:t>
            </a:r>
            <a:r>
              <a:rPr dirty="0" spc="-5"/>
              <a:t>Problem:</a:t>
            </a:r>
            <a:r>
              <a:rPr dirty="0" spc="-10"/>
              <a:t> </a:t>
            </a:r>
            <a:r>
              <a:rPr dirty="0" spc="-5"/>
              <a:t>Guessing</a:t>
            </a:r>
            <a:r>
              <a:rPr dirty="0" spc="-10"/>
              <a:t> </a:t>
            </a:r>
            <a:r>
              <a:rPr dirty="0"/>
              <a:t>Numbers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12734"/>
            <a:ext cx="12192000" cy="6469380"/>
            <a:chOff x="0" y="12734"/>
            <a:chExt cx="12192000" cy="6469380"/>
          </a:xfrm>
        </p:grpSpPr>
        <p:sp>
          <p:nvSpPr>
            <p:cNvPr id="4" name="object 4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6451" y="669222"/>
              <a:ext cx="7772400" cy="581266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101035" y="2699305"/>
              <a:ext cx="7967980" cy="1767205"/>
            </a:xfrm>
            <a:custGeom>
              <a:avLst/>
              <a:gdLst/>
              <a:ahLst/>
              <a:cxnLst/>
              <a:rect l="l" t="t" r="r" b="b"/>
              <a:pathLst>
                <a:path w="7967980" h="1767204">
                  <a:moveTo>
                    <a:pt x="4154626" y="0"/>
                  </a:moveTo>
                  <a:lnTo>
                    <a:pt x="4790082" y="0"/>
                  </a:lnTo>
                  <a:lnTo>
                    <a:pt x="5743267" y="0"/>
                  </a:lnTo>
                  <a:lnTo>
                    <a:pt x="7967365" y="0"/>
                  </a:lnTo>
                  <a:lnTo>
                    <a:pt x="7967365" y="294436"/>
                  </a:lnTo>
                  <a:lnTo>
                    <a:pt x="7967365" y="736096"/>
                  </a:lnTo>
                  <a:lnTo>
                    <a:pt x="7967365" y="1766629"/>
                  </a:lnTo>
                  <a:lnTo>
                    <a:pt x="5743267" y="1766629"/>
                  </a:lnTo>
                  <a:lnTo>
                    <a:pt x="4790082" y="1766629"/>
                  </a:lnTo>
                  <a:lnTo>
                    <a:pt x="4154626" y="1766629"/>
                  </a:lnTo>
                  <a:lnTo>
                    <a:pt x="4154626" y="736096"/>
                  </a:lnTo>
                  <a:lnTo>
                    <a:pt x="0" y="529334"/>
                  </a:lnTo>
                  <a:lnTo>
                    <a:pt x="4154626" y="294436"/>
                  </a:lnTo>
                  <a:lnTo>
                    <a:pt x="4154626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663110" y="2835147"/>
            <a:ext cx="2818130" cy="13639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dirty="0" sz="2200" spc="-90">
                <a:solidFill>
                  <a:srgbClr val="FF0000"/>
                </a:solidFill>
                <a:latin typeface="Times New Roman"/>
                <a:cs typeface="Times New Roman"/>
              </a:rPr>
              <a:t>We</a:t>
            </a:r>
            <a:r>
              <a:rPr dirty="0" sz="22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have</a:t>
            </a:r>
            <a:r>
              <a:rPr dirty="0" sz="22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2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while</a:t>
            </a:r>
            <a:r>
              <a:rPr dirty="0" sz="22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loop. </a:t>
            </a:r>
            <a:r>
              <a:rPr dirty="0" sz="2200" spc="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30">
                <a:solidFill>
                  <a:srgbClr val="FF0000"/>
                </a:solidFill>
                <a:latin typeface="Times New Roman"/>
                <a:cs typeface="Times New Roman"/>
              </a:rPr>
              <a:t>L11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necessary? Why?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What are other ways w/o </a:t>
            </a:r>
            <a:r>
              <a:rPr dirty="0" sz="2200" spc="-5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using </a:t>
            </a:r>
            <a:r>
              <a:rPr dirty="0" sz="2200" spc="-20">
                <a:solidFill>
                  <a:srgbClr val="FF0000"/>
                </a:solidFill>
                <a:latin typeface="Times New Roman"/>
                <a:cs typeface="Times New Roman"/>
              </a:rPr>
              <a:t>L11.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18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18363"/>
            <a:ext cx="769175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4.2.3.</a:t>
            </a:r>
            <a:r>
              <a:rPr dirty="0" spc="-5"/>
              <a:t> Problem:</a:t>
            </a:r>
            <a:r>
              <a:rPr dirty="0" spc="-170"/>
              <a:t> </a:t>
            </a:r>
            <a:r>
              <a:rPr dirty="0" spc="-5"/>
              <a:t>An</a:t>
            </a:r>
            <a:r>
              <a:rPr dirty="0" spc="-170"/>
              <a:t> </a:t>
            </a:r>
            <a:r>
              <a:rPr dirty="0"/>
              <a:t>Advanced</a:t>
            </a:r>
            <a:r>
              <a:rPr dirty="0" spc="-5"/>
              <a:t> </a:t>
            </a:r>
            <a:r>
              <a:rPr dirty="0"/>
              <a:t>Math</a:t>
            </a:r>
            <a:r>
              <a:rPr dirty="0" spc="-5"/>
              <a:t> </a:t>
            </a:r>
            <a:r>
              <a:rPr dirty="0"/>
              <a:t>Learning</a:t>
            </a:r>
            <a:r>
              <a:rPr dirty="0" spc="-55"/>
              <a:t> Tool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4987" y="634491"/>
            <a:ext cx="10750550" cy="283908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 marR="55880">
              <a:lnSpc>
                <a:spcPts val="3000"/>
              </a:lnSpc>
              <a:spcBef>
                <a:spcPts val="500"/>
              </a:spcBef>
            </a:pP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5">
                <a:latin typeface="Times New Roman"/>
                <a:cs typeface="Times New Roman"/>
              </a:rPr>
              <a:t>Math subtraction learning tool </a:t>
            </a:r>
            <a:r>
              <a:rPr dirty="0" sz="2800">
                <a:latin typeface="Times New Roman"/>
                <a:cs typeface="Times New Roman"/>
              </a:rPr>
              <a:t>program </a:t>
            </a:r>
            <a:r>
              <a:rPr dirty="0" sz="2800" spc="-5">
                <a:latin typeface="Times New Roman"/>
                <a:cs typeface="Times New Roman"/>
              </a:rPr>
              <a:t>generates just </a:t>
            </a:r>
            <a:r>
              <a:rPr dirty="0" sz="2800">
                <a:latin typeface="Times New Roman"/>
                <a:cs typeface="Times New Roman"/>
              </a:rPr>
              <a:t>one </a:t>
            </a:r>
            <a:r>
              <a:rPr dirty="0" sz="2800" spc="-5">
                <a:latin typeface="Times New Roman"/>
                <a:cs typeface="Times New Roman"/>
              </a:rPr>
              <a:t>question </a:t>
            </a:r>
            <a:r>
              <a:rPr dirty="0" sz="2800">
                <a:latin typeface="Times New Roman"/>
                <a:cs typeface="Times New Roman"/>
              </a:rPr>
              <a:t>for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each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run.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5080" indent="75565">
              <a:lnSpc>
                <a:spcPts val="3000"/>
              </a:lnSpc>
              <a:spcBef>
                <a:spcPts val="5"/>
              </a:spcBef>
              <a:tabLst>
                <a:tab pos="4608830" algn="l"/>
              </a:tabLst>
            </a:pPr>
            <a:r>
              <a:rPr dirty="0" sz="2800" spc="-95">
                <a:latin typeface="Times New Roman"/>
                <a:cs typeface="Times New Roman"/>
              </a:rPr>
              <a:t>You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can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use</a:t>
            </a:r>
            <a:r>
              <a:rPr dirty="0" sz="2800">
                <a:latin typeface="Times New Roman"/>
                <a:cs typeface="Times New Roman"/>
              </a:rPr>
              <a:t> a</a:t>
            </a:r>
            <a:r>
              <a:rPr dirty="0" sz="2800" spc="-5">
                <a:latin typeface="Times New Roman"/>
                <a:cs typeface="Times New Roman"/>
              </a:rPr>
              <a:t> loop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generate	</a:t>
            </a:r>
            <a:r>
              <a:rPr dirty="0" sz="2800">
                <a:latin typeface="Times New Roman"/>
                <a:cs typeface="Times New Roman"/>
              </a:rPr>
              <a:t>five </a:t>
            </a:r>
            <a:r>
              <a:rPr dirty="0" sz="2800" spc="-5">
                <a:latin typeface="Times New Roman"/>
                <a:cs typeface="Times New Roman"/>
              </a:rPr>
              <a:t>questions and </a:t>
            </a:r>
            <a:r>
              <a:rPr dirty="0" sz="2800">
                <a:latin typeface="Times New Roman"/>
                <a:cs typeface="Times New Roman"/>
              </a:rPr>
              <a:t>report </a:t>
            </a:r>
            <a:r>
              <a:rPr dirty="0" sz="2800" spc="-5">
                <a:latin typeface="Times New Roman"/>
                <a:cs typeface="Times New Roman"/>
              </a:rPr>
              <a:t>the number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correct answers and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time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took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answering</a:t>
            </a:r>
            <a:r>
              <a:rPr dirty="0" sz="2800">
                <a:latin typeface="Times New Roman"/>
                <a:cs typeface="Times New Roman"/>
              </a:rPr>
              <a:t> five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questions.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Answers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cannot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negative.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2734"/>
            <a:ext cx="12192000" cy="1250950"/>
            <a:chOff x="0" y="12734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18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5400" y="23084"/>
            <a:ext cx="12242800" cy="5500370"/>
            <a:chOff x="-25400" y="23084"/>
            <a:chExt cx="12242800" cy="5500370"/>
          </a:xfrm>
        </p:grpSpPr>
        <p:sp>
          <p:nvSpPr>
            <p:cNvPr id="3" name="object 3"/>
            <p:cNvSpPr/>
            <p:nvPr/>
          </p:nvSpPr>
          <p:spPr>
            <a:xfrm>
              <a:off x="8132064" y="58258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59009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23084"/>
              <a:ext cx="781313" cy="125073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455" y="922535"/>
              <a:ext cx="9676805" cy="460029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412442" y="553115"/>
              <a:ext cx="3107055" cy="1551305"/>
            </a:xfrm>
            <a:custGeom>
              <a:avLst/>
              <a:gdLst/>
              <a:ahLst/>
              <a:cxnLst/>
              <a:rect l="l" t="t" r="r" b="b"/>
              <a:pathLst>
                <a:path w="3107054" h="1551305">
                  <a:moveTo>
                    <a:pt x="3106597" y="0"/>
                  </a:moveTo>
                  <a:lnTo>
                    <a:pt x="696064" y="0"/>
                  </a:lnTo>
                  <a:lnTo>
                    <a:pt x="696064" y="729593"/>
                  </a:lnTo>
                  <a:lnTo>
                    <a:pt x="0" y="1550921"/>
                  </a:lnTo>
                  <a:lnTo>
                    <a:pt x="696064" y="1042277"/>
                  </a:lnTo>
                  <a:lnTo>
                    <a:pt x="696064" y="1250732"/>
                  </a:lnTo>
                  <a:lnTo>
                    <a:pt x="3106597" y="1250732"/>
                  </a:lnTo>
                  <a:lnTo>
                    <a:pt x="31065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412441" y="553115"/>
              <a:ext cx="3107055" cy="1551305"/>
            </a:xfrm>
            <a:custGeom>
              <a:avLst/>
              <a:gdLst/>
              <a:ahLst/>
              <a:cxnLst/>
              <a:rect l="l" t="t" r="r" b="b"/>
              <a:pathLst>
                <a:path w="3107054" h="1551305">
                  <a:moveTo>
                    <a:pt x="696065" y="0"/>
                  </a:moveTo>
                  <a:lnTo>
                    <a:pt x="1097820" y="0"/>
                  </a:lnTo>
                  <a:lnTo>
                    <a:pt x="1700454" y="0"/>
                  </a:lnTo>
                  <a:lnTo>
                    <a:pt x="3106598" y="0"/>
                  </a:lnTo>
                  <a:lnTo>
                    <a:pt x="3106598" y="729593"/>
                  </a:lnTo>
                  <a:lnTo>
                    <a:pt x="3106598" y="1042278"/>
                  </a:lnTo>
                  <a:lnTo>
                    <a:pt x="3106598" y="1250732"/>
                  </a:lnTo>
                  <a:lnTo>
                    <a:pt x="1700454" y="1250732"/>
                  </a:lnTo>
                  <a:lnTo>
                    <a:pt x="1097820" y="1250732"/>
                  </a:lnTo>
                  <a:lnTo>
                    <a:pt x="696065" y="1250732"/>
                  </a:lnTo>
                  <a:lnTo>
                    <a:pt x="696065" y="1042278"/>
                  </a:lnTo>
                  <a:lnTo>
                    <a:pt x="0" y="1550921"/>
                  </a:lnTo>
                  <a:lnTo>
                    <a:pt x="696065" y="729593"/>
                  </a:lnTo>
                  <a:lnTo>
                    <a:pt x="696065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7691755" cy="1710055"/>
          </a:xfrm>
          <a:prstGeom prst="rect"/>
        </p:spPr>
        <p:txBody>
          <a:bodyPr wrap="square" lIns="0" tIns="138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/>
              <a:t>4.2.3.</a:t>
            </a:r>
            <a:r>
              <a:rPr dirty="0" spc="-5"/>
              <a:t> Problem:</a:t>
            </a:r>
            <a:r>
              <a:rPr dirty="0" spc="-170"/>
              <a:t> </a:t>
            </a:r>
            <a:r>
              <a:rPr dirty="0" spc="-5"/>
              <a:t>An</a:t>
            </a:r>
            <a:r>
              <a:rPr dirty="0" spc="-170"/>
              <a:t> </a:t>
            </a:r>
            <a:r>
              <a:rPr dirty="0"/>
              <a:t>Advanced</a:t>
            </a:r>
            <a:r>
              <a:rPr dirty="0" spc="-5"/>
              <a:t> </a:t>
            </a:r>
            <a:r>
              <a:rPr dirty="0"/>
              <a:t>Math</a:t>
            </a:r>
            <a:r>
              <a:rPr dirty="0" spc="-5"/>
              <a:t> </a:t>
            </a:r>
            <a:r>
              <a:rPr dirty="0"/>
              <a:t>Learning</a:t>
            </a:r>
            <a:r>
              <a:rPr dirty="0" spc="-55"/>
              <a:t> Tool</a:t>
            </a:r>
          </a:p>
          <a:p>
            <a:pPr algn="just" marL="3121025" marR="2357755">
              <a:lnSpc>
                <a:spcPct val="100499"/>
              </a:lnSpc>
              <a:spcBef>
                <a:spcPts val="715"/>
              </a:spcBef>
            </a:pPr>
            <a:r>
              <a:rPr dirty="0" sz="2200" spc="-5">
                <a:solidFill>
                  <a:srgbClr val="FF0000"/>
                </a:solidFill>
              </a:rPr>
              <a:t>Define </a:t>
            </a:r>
            <a:r>
              <a:rPr dirty="0" sz="2200">
                <a:solidFill>
                  <a:srgbClr val="FF0000"/>
                </a:solidFill>
              </a:rPr>
              <a:t>the </a:t>
            </a:r>
            <a:r>
              <a:rPr dirty="0" sz="2200" spc="-5">
                <a:solidFill>
                  <a:srgbClr val="FF0000"/>
                </a:solidFill>
              </a:rPr>
              <a:t>constant </a:t>
            </a:r>
            <a:r>
              <a:rPr dirty="0" sz="2200" spc="-535">
                <a:solidFill>
                  <a:srgbClr val="FF0000"/>
                </a:solidFill>
              </a:rPr>
              <a:t> </a:t>
            </a:r>
            <a:r>
              <a:rPr dirty="0" sz="2200" spc="-5">
                <a:solidFill>
                  <a:srgbClr val="FF0000"/>
                </a:solidFill>
              </a:rPr>
              <a:t>variable: number </a:t>
            </a:r>
            <a:r>
              <a:rPr dirty="0" sz="2200">
                <a:solidFill>
                  <a:srgbClr val="FF0000"/>
                </a:solidFill>
              </a:rPr>
              <a:t>of </a:t>
            </a:r>
            <a:r>
              <a:rPr dirty="0" sz="2200" spc="-540">
                <a:solidFill>
                  <a:srgbClr val="FF0000"/>
                </a:solidFill>
              </a:rPr>
              <a:t> </a:t>
            </a:r>
            <a:r>
              <a:rPr dirty="0" sz="2200" spc="-5">
                <a:solidFill>
                  <a:srgbClr val="FF0000"/>
                </a:solidFill>
              </a:rPr>
              <a:t>questions.</a:t>
            </a:r>
            <a:endParaRPr sz="2200"/>
          </a:p>
        </p:txBody>
      </p:sp>
      <p:grpSp>
        <p:nvGrpSpPr>
          <p:cNvPr id="10" name="object 10"/>
          <p:cNvGrpSpPr/>
          <p:nvPr/>
        </p:nvGrpSpPr>
        <p:grpSpPr>
          <a:xfrm>
            <a:off x="4942668" y="1456865"/>
            <a:ext cx="5901690" cy="1235710"/>
            <a:chOff x="4942668" y="1456865"/>
            <a:chExt cx="5901690" cy="1235710"/>
          </a:xfrm>
        </p:grpSpPr>
        <p:sp>
          <p:nvSpPr>
            <p:cNvPr id="11" name="object 11"/>
            <p:cNvSpPr/>
            <p:nvPr/>
          </p:nvSpPr>
          <p:spPr>
            <a:xfrm>
              <a:off x="4949018" y="1463215"/>
              <a:ext cx="5888990" cy="1223010"/>
            </a:xfrm>
            <a:custGeom>
              <a:avLst/>
              <a:gdLst/>
              <a:ahLst/>
              <a:cxnLst/>
              <a:rect l="l" t="t" r="r" b="b"/>
              <a:pathLst>
                <a:path w="5888990" h="1223010">
                  <a:moveTo>
                    <a:pt x="5888925" y="0"/>
                  </a:moveTo>
                  <a:lnTo>
                    <a:pt x="4155431" y="0"/>
                  </a:lnTo>
                  <a:lnTo>
                    <a:pt x="4155431" y="713148"/>
                  </a:lnTo>
                  <a:lnTo>
                    <a:pt x="0" y="1200153"/>
                  </a:lnTo>
                  <a:lnTo>
                    <a:pt x="4155431" y="1018783"/>
                  </a:lnTo>
                  <a:lnTo>
                    <a:pt x="4155431" y="1222540"/>
                  </a:lnTo>
                  <a:lnTo>
                    <a:pt x="5888925" y="1222540"/>
                  </a:lnTo>
                  <a:lnTo>
                    <a:pt x="58889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949018" y="1463215"/>
              <a:ext cx="5888990" cy="1223010"/>
            </a:xfrm>
            <a:custGeom>
              <a:avLst/>
              <a:gdLst/>
              <a:ahLst/>
              <a:cxnLst/>
              <a:rect l="l" t="t" r="r" b="b"/>
              <a:pathLst>
                <a:path w="5888990" h="1223010">
                  <a:moveTo>
                    <a:pt x="4155431" y="0"/>
                  </a:moveTo>
                  <a:lnTo>
                    <a:pt x="4444346" y="0"/>
                  </a:lnTo>
                  <a:lnTo>
                    <a:pt x="4877720" y="0"/>
                  </a:lnTo>
                  <a:lnTo>
                    <a:pt x="5888926" y="0"/>
                  </a:lnTo>
                  <a:lnTo>
                    <a:pt x="5888926" y="713149"/>
                  </a:lnTo>
                  <a:lnTo>
                    <a:pt x="5888926" y="1018784"/>
                  </a:lnTo>
                  <a:lnTo>
                    <a:pt x="5888926" y="1222540"/>
                  </a:lnTo>
                  <a:lnTo>
                    <a:pt x="4877720" y="1222540"/>
                  </a:lnTo>
                  <a:lnTo>
                    <a:pt x="4444346" y="1222540"/>
                  </a:lnTo>
                  <a:lnTo>
                    <a:pt x="4155431" y="1222540"/>
                  </a:lnTo>
                  <a:lnTo>
                    <a:pt x="4155431" y="1018784"/>
                  </a:lnTo>
                  <a:lnTo>
                    <a:pt x="0" y="1200155"/>
                  </a:lnTo>
                  <a:lnTo>
                    <a:pt x="4155431" y="713149"/>
                  </a:lnTo>
                  <a:lnTo>
                    <a:pt x="4155431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9289990" y="1521459"/>
            <a:ext cx="1430655" cy="10344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Initialize</a:t>
            </a:r>
            <a:r>
              <a:rPr dirty="0" sz="2200" spc="-6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dirty="0" sz="2200" spc="-5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correct and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questions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130453" y="3206373"/>
            <a:ext cx="8950960" cy="3091815"/>
            <a:chOff x="2130453" y="3206373"/>
            <a:chExt cx="8950960" cy="3091815"/>
          </a:xfrm>
        </p:grpSpPr>
        <p:sp>
          <p:nvSpPr>
            <p:cNvPr id="15" name="object 15"/>
            <p:cNvSpPr/>
            <p:nvPr/>
          </p:nvSpPr>
          <p:spPr>
            <a:xfrm>
              <a:off x="7886388" y="3212724"/>
              <a:ext cx="3188335" cy="1741170"/>
            </a:xfrm>
            <a:custGeom>
              <a:avLst/>
              <a:gdLst/>
              <a:ahLst/>
              <a:cxnLst/>
              <a:rect l="l" t="t" r="r" b="b"/>
              <a:pathLst>
                <a:path w="3188334" h="1741170">
                  <a:moveTo>
                    <a:pt x="0" y="0"/>
                  </a:moveTo>
                  <a:lnTo>
                    <a:pt x="1454557" y="1027968"/>
                  </a:lnTo>
                  <a:lnTo>
                    <a:pt x="1454557" y="1741117"/>
                  </a:lnTo>
                  <a:lnTo>
                    <a:pt x="3188053" y="1741117"/>
                  </a:lnTo>
                  <a:lnTo>
                    <a:pt x="3188053" y="518577"/>
                  </a:lnTo>
                  <a:lnTo>
                    <a:pt x="1454557" y="518577"/>
                  </a:lnTo>
                  <a:lnTo>
                    <a:pt x="1454557" y="722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886387" y="3212723"/>
              <a:ext cx="3188335" cy="1741170"/>
            </a:xfrm>
            <a:custGeom>
              <a:avLst/>
              <a:gdLst/>
              <a:ahLst/>
              <a:cxnLst/>
              <a:rect l="l" t="t" r="r" b="b"/>
              <a:pathLst>
                <a:path w="3188334" h="1741170">
                  <a:moveTo>
                    <a:pt x="1454559" y="518578"/>
                  </a:moveTo>
                  <a:lnTo>
                    <a:pt x="1743474" y="518578"/>
                  </a:lnTo>
                  <a:lnTo>
                    <a:pt x="2176848" y="518578"/>
                  </a:lnTo>
                  <a:lnTo>
                    <a:pt x="3188054" y="518578"/>
                  </a:lnTo>
                  <a:lnTo>
                    <a:pt x="3188054" y="722334"/>
                  </a:lnTo>
                  <a:lnTo>
                    <a:pt x="3188054" y="1027969"/>
                  </a:lnTo>
                  <a:lnTo>
                    <a:pt x="3188054" y="1741118"/>
                  </a:lnTo>
                  <a:lnTo>
                    <a:pt x="2176848" y="1741118"/>
                  </a:lnTo>
                  <a:lnTo>
                    <a:pt x="1743474" y="1741118"/>
                  </a:lnTo>
                  <a:lnTo>
                    <a:pt x="1454559" y="1741118"/>
                  </a:lnTo>
                  <a:lnTo>
                    <a:pt x="1454559" y="1027969"/>
                  </a:lnTo>
                  <a:lnTo>
                    <a:pt x="0" y="0"/>
                  </a:lnTo>
                  <a:lnTo>
                    <a:pt x="1454559" y="722334"/>
                  </a:lnTo>
                  <a:lnTo>
                    <a:pt x="1454559" y="518578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136803" y="4364282"/>
              <a:ext cx="8395970" cy="1927860"/>
            </a:xfrm>
            <a:custGeom>
              <a:avLst/>
              <a:gdLst/>
              <a:ahLst/>
              <a:cxnLst/>
              <a:rect l="l" t="t" r="r" b="b"/>
              <a:pathLst>
                <a:path w="8395970" h="1927860">
                  <a:moveTo>
                    <a:pt x="0" y="0"/>
                  </a:moveTo>
                  <a:lnTo>
                    <a:pt x="5649017" y="1214234"/>
                  </a:lnTo>
                  <a:lnTo>
                    <a:pt x="5649017" y="1927384"/>
                  </a:lnTo>
                  <a:lnTo>
                    <a:pt x="8395671" y="1927384"/>
                  </a:lnTo>
                  <a:lnTo>
                    <a:pt x="8395671" y="704843"/>
                  </a:lnTo>
                  <a:lnTo>
                    <a:pt x="5649017" y="704843"/>
                  </a:lnTo>
                  <a:lnTo>
                    <a:pt x="5649017" y="908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136803" y="4364282"/>
              <a:ext cx="8395970" cy="1927860"/>
            </a:xfrm>
            <a:custGeom>
              <a:avLst/>
              <a:gdLst/>
              <a:ahLst/>
              <a:cxnLst/>
              <a:rect l="l" t="t" r="r" b="b"/>
              <a:pathLst>
                <a:path w="8395970" h="1927860">
                  <a:moveTo>
                    <a:pt x="5649017" y="704843"/>
                  </a:moveTo>
                  <a:lnTo>
                    <a:pt x="6106792" y="704843"/>
                  </a:lnTo>
                  <a:lnTo>
                    <a:pt x="6793457" y="704843"/>
                  </a:lnTo>
                  <a:lnTo>
                    <a:pt x="8395672" y="704843"/>
                  </a:lnTo>
                  <a:lnTo>
                    <a:pt x="8395672" y="908599"/>
                  </a:lnTo>
                  <a:lnTo>
                    <a:pt x="8395672" y="1214234"/>
                  </a:lnTo>
                  <a:lnTo>
                    <a:pt x="8395672" y="1927383"/>
                  </a:lnTo>
                  <a:lnTo>
                    <a:pt x="6793457" y="1927383"/>
                  </a:lnTo>
                  <a:lnTo>
                    <a:pt x="6106792" y="1927383"/>
                  </a:lnTo>
                  <a:lnTo>
                    <a:pt x="5649017" y="1927383"/>
                  </a:lnTo>
                  <a:lnTo>
                    <a:pt x="5649017" y="1214234"/>
                  </a:lnTo>
                  <a:lnTo>
                    <a:pt x="0" y="0"/>
                  </a:lnTo>
                  <a:lnTo>
                    <a:pt x="5649017" y="908599"/>
                  </a:lnTo>
                  <a:lnTo>
                    <a:pt x="5649017" y="704843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8091548" y="3978148"/>
            <a:ext cx="2901950" cy="169926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483995" marR="5080">
              <a:lnSpc>
                <a:spcPct val="102699"/>
              </a:lnSpc>
              <a:spcBef>
                <a:spcPts val="25"/>
              </a:spcBef>
            </a:pP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Record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dirty="0" sz="2200" spc="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starting</a:t>
            </a:r>
            <a:r>
              <a:rPr dirty="0" sz="2200" spc="-7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time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While</a:t>
            </a:r>
            <a:r>
              <a:rPr dirty="0" sz="2200" spc="-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starts…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18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3084"/>
            <a:ext cx="12192000" cy="1250950"/>
            <a:chOff x="0" y="23084"/>
            <a:chExt cx="12192000" cy="1250950"/>
          </a:xfrm>
        </p:grpSpPr>
        <p:sp>
          <p:nvSpPr>
            <p:cNvPr id="3" name="object 3"/>
            <p:cNvSpPr/>
            <p:nvPr/>
          </p:nvSpPr>
          <p:spPr>
            <a:xfrm>
              <a:off x="8132064" y="58258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59009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23084"/>
              <a:ext cx="781313" cy="125073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265090" y="1538944"/>
            <a:ext cx="11668760" cy="2353310"/>
            <a:chOff x="265090" y="1538944"/>
            <a:chExt cx="11668760" cy="235331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7524" y="1538944"/>
              <a:ext cx="11244278" cy="6684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090" y="2200040"/>
              <a:ext cx="5530320" cy="169162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162864" y="2003577"/>
              <a:ext cx="5764530" cy="883919"/>
            </a:xfrm>
            <a:custGeom>
              <a:avLst/>
              <a:gdLst/>
              <a:ahLst/>
              <a:cxnLst/>
              <a:rect l="l" t="t" r="r" b="b"/>
              <a:pathLst>
                <a:path w="5764530" h="883919">
                  <a:moveTo>
                    <a:pt x="5764044" y="0"/>
                  </a:moveTo>
                  <a:lnTo>
                    <a:pt x="2602009" y="0"/>
                  </a:lnTo>
                  <a:lnTo>
                    <a:pt x="2602009" y="147220"/>
                  </a:lnTo>
                  <a:lnTo>
                    <a:pt x="0" y="51266"/>
                  </a:lnTo>
                  <a:lnTo>
                    <a:pt x="2602009" y="368044"/>
                  </a:lnTo>
                  <a:lnTo>
                    <a:pt x="2602009" y="883309"/>
                  </a:lnTo>
                  <a:lnTo>
                    <a:pt x="5764044" y="883309"/>
                  </a:lnTo>
                  <a:lnTo>
                    <a:pt x="57640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162864" y="2003577"/>
              <a:ext cx="5764530" cy="883919"/>
            </a:xfrm>
            <a:custGeom>
              <a:avLst/>
              <a:gdLst/>
              <a:ahLst/>
              <a:cxnLst/>
              <a:rect l="l" t="t" r="r" b="b"/>
              <a:pathLst>
                <a:path w="5764530" h="883919">
                  <a:moveTo>
                    <a:pt x="2602009" y="0"/>
                  </a:moveTo>
                  <a:lnTo>
                    <a:pt x="3129015" y="0"/>
                  </a:lnTo>
                  <a:lnTo>
                    <a:pt x="3919524" y="0"/>
                  </a:lnTo>
                  <a:lnTo>
                    <a:pt x="5764045" y="0"/>
                  </a:lnTo>
                  <a:lnTo>
                    <a:pt x="5764045" y="147219"/>
                  </a:lnTo>
                  <a:lnTo>
                    <a:pt x="5764045" y="368044"/>
                  </a:lnTo>
                  <a:lnTo>
                    <a:pt x="5764045" y="883309"/>
                  </a:lnTo>
                  <a:lnTo>
                    <a:pt x="3919524" y="883309"/>
                  </a:lnTo>
                  <a:lnTo>
                    <a:pt x="3129015" y="883309"/>
                  </a:lnTo>
                  <a:lnTo>
                    <a:pt x="2602009" y="883309"/>
                  </a:lnTo>
                  <a:lnTo>
                    <a:pt x="2602009" y="368044"/>
                  </a:lnTo>
                  <a:lnTo>
                    <a:pt x="0" y="51265"/>
                  </a:lnTo>
                  <a:lnTo>
                    <a:pt x="2602009" y="147219"/>
                  </a:lnTo>
                  <a:lnTo>
                    <a:pt x="2602009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8739" y="118363"/>
            <a:ext cx="769175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Times New Roman"/>
                <a:cs typeface="Times New Roman"/>
              </a:rPr>
              <a:t>4.2.3.</a:t>
            </a:r>
            <a:r>
              <a:rPr dirty="0" sz="3000" spc="-5">
                <a:latin typeface="Times New Roman"/>
                <a:cs typeface="Times New Roman"/>
              </a:rPr>
              <a:t> Problem:</a:t>
            </a:r>
            <a:r>
              <a:rPr dirty="0" sz="3000" spc="-17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An</a:t>
            </a:r>
            <a:r>
              <a:rPr dirty="0" sz="3000" spc="-17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Advanced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Math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Learning</a:t>
            </a:r>
            <a:r>
              <a:rPr dirty="0" sz="3000" spc="-55">
                <a:latin typeface="Times New Roman"/>
                <a:cs typeface="Times New Roman"/>
              </a:rPr>
              <a:t> Tool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18</a:t>
            </a:fld>
          </a:p>
        </p:txBody>
      </p:sp>
      <p:sp>
        <p:nvSpPr>
          <p:cNvPr id="12" name="object 12"/>
          <p:cNvSpPr txBox="1"/>
          <p:nvPr/>
        </p:nvSpPr>
        <p:spPr>
          <a:xfrm>
            <a:off x="8950414" y="2064003"/>
            <a:ext cx="2707005" cy="70231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50"/>
              </a:spcBef>
            </a:pP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If</a:t>
            </a:r>
            <a:r>
              <a:rPr dirty="0" sz="22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number2</a:t>
            </a:r>
            <a:r>
              <a:rPr dirty="0" sz="22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&gt;</a:t>
            </a:r>
            <a:r>
              <a:rPr dirty="0" sz="22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number</a:t>
            </a:r>
            <a:r>
              <a:rPr dirty="0" sz="22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1, </a:t>
            </a:r>
            <a:r>
              <a:rPr dirty="0" sz="2200" spc="-5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answer</a:t>
            </a:r>
            <a:r>
              <a:rPr dirty="0" sz="22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dirty="0" sz="22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negative.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64981" y="6441620"/>
            <a:ext cx="1062990" cy="186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85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CS501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-</a:t>
            </a:r>
            <a:r>
              <a:rPr dirty="0" sz="1200" spc="-1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L4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-</a:t>
            </a:r>
            <a:r>
              <a:rPr dirty="0" sz="1200" spc="-1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Loop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25400" y="23084"/>
            <a:ext cx="12242800" cy="1250950"/>
            <a:chOff x="-25400" y="23084"/>
            <a:chExt cx="122428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58258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59009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23084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8739" y="118363"/>
            <a:ext cx="769175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Times New Roman"/>
                <a:cs typeface="Times New Roman"/>
              </a:rPr>
              <a:t>4.2.3.</a:t>
            </a:r>
            <a:r>
              <a:rPr dirty="0" sz="3000" spc="-5">
                <a:latin typeface="Times New Roman"/>
                <a:cs typeface="Times New Roman"/>
              </a:rPr>
              <a:t> Problem:</a:t>
            </a:r>
            <a:r>
              <a:rPr dirty="0" sz="3000" spc="-17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An</a:t>
            </a:r>
            <a:r>
              <a:rPr dirty="0" sz="3000" spc="-17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Advanced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Math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Learning</a:t>
            </a:r>
            <a:r>
              <a:rPr dirty="0" sz="3000" spc="-55">
                <a:latin typeface="Times New Roman"/>
                <a:cs typeface="Times New Roman"/>
              </a:rPr>
              <a:t> Tool</a:t>
            </a:r>
            <a:endParaRPr sz="30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22570" y="644273"/>
            <a:ext cx="11365230" cy="6102350"/>
            <a:chOff x="422570" y="644273"/>
            <a:chExt cx="11365230" cy="610235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2570" y="644273"/>
              <a:ext cx="7625619" cy="610189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393335" y="2123230"/>
              <a:ext cx="9387840" cy="1892935"/>
            </a:xfrm>
            <a:custGeom>
              <a:avLst/>
              <a:gdLst/>
              <a:ahLst/>
              <a:cxnLst/>
              <a:rect l="l" t="t" r="r" b="b"/>
              <a:pathLst>
                <a:path w="9387840" h="1892935">
                  <a:moveTo>
                    <a:pt x="9387767" y="0"/>
                  </a:moveTo>
                  <a:lnTo>
                    <a:pt x="6225731" y="0"/>
                  </a:lnTo>
                  <a:lnTo>
                    <a:pt x="6225731" y="677431"/>
                  </a:lnTo>
                  <a:lnTo>
                    <a:pt x="0" y="1892443"/>
                  </a:lnTo>
                  <a:lnTo>
                    <a:pt x="6225731" y="967764"/>
                  </a:lnTo>
                  <a:lnTo>
                    <a:pt x="6225731" y="1161314"/>
                  </a:lnTo>
                  <a:lnTo>
                    <a:pt x="9387767" y="1161314"/>
                  </a:lnTo>
                  <a:lnTo>
                    <a:pt x="93877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393335" y="2123230"/>
              <a:ext cx="9387840" cy="1892935"/>
            </a:xfrm>
            <a:custGeom>
              <a:avLst/>
              <a:gdLst/>
              <a:ahLst/>
              <a:cxnLst/>
              <a:rect l="l" t="t" r="r" b="b"/>
              <a:pathLst>
                <a:path w="9387840" h="1892935">
                  <a:moveTo>
                    <a:pt x="6225732" y="0"/>
                  </a:moveTo>
                  <a:lnTo>
                    <a:pt x="6752738" y="0"/>
                  </a:lnTo>
                  <a:lnTo>
                    <a:pt x="7543247" y="0"/>
                  </a:lnTo>
                  <a:lnTo>
                    <a:pt x="9387768" y="0"/>
                  </a:lnTo>
                  <a:lnTo>
                    <a:pt x="9387768" y="677432"/>
                  </a:lnTo>
                  <a:lnTo>
                    <a:pt x="9387768" y="967764"/>
                  </a:lnTo>
                  <a:lnTo>
                    <a:pt x="9387768" y="1161315"/>
                  </a:lnTo>
                  <a:lnTo>
                    <a:pt x="7543247" y="1161315"/>
                  </a:lnTo>
                  <a:lnTo>
                    <a:pt x="6752738" y="1161315"/>
                  </a:lnTo>
                  <a:lnTo>
                    <a:pt x="6225732" y="1161315"/>
                  </a:lnTo>
                  <a:lnTo>
                    <a:pt x="6225732" y="967764"/>
                  </a:lnTo>
                  <a:lnTo>
                    <a:pt x="0" y="1892445"/>
                  </a:lnTo>
                  <a:lnTo>
                    <a:pt x="6225732" y="677432"/>
                  </a:lnTo>
                  <a:lnTo>
                    <a:pt x="6225732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8751206" y="2170684"/>
            <a:ext cx="2658110" cy="10344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Increase count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by 1. </a:t>
            </a:r>
            <a:r>
              <a:rPr dirty="0" sz="2200" spc="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22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loop</a:t>
            </a:r>
            <a:r>
              <a:rPr dirty="0" sz="22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will</a:t>
            </a:r>
            <a:r>
              <a:rPr dirty="0" sz="22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terminate </a:t>
            </a:r>
            <a:r>
              <a:rPr dirty="0" sz="2200" spc="-5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if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 count&gt;5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6032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25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1788"/>
            <a:ext cx="658622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4.2.4.</a:t>
            </a:r>
            <a:r>
              <a:rPr dirty="0" spc="-10"/>
              <a:t> </a:t>
            </a:r>
            <a:r>
              <a:rPr dirty="0"/>
              <a:t>Ending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 </a:t>
            </a:r>
            <a:r>
              <a:rPr dirty="0"/>
              <a:t>Loop</a:t>
            </a:r>
            <a:r>
              <a:rPr dirty="0" spc="-5"/>
              <a:t> with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 </a:t>
            </a:r>
            <a:r>
              <a:rPr dirty="0"/>
              <a:t>Sentinel</a:t>
            </a:r>
            <a:r>
              <a:rPr dirty="0" spc="-55"/>
              <a:t> </a:t>
            </a:r>
            <a:r>
              <a:rPr dirty="0" spc="-70"/>
              <a:t>Value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205" y="655827"/>
            <a:ext cx="10469880" cy="2839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5">
                <a:latin typeface="Calibri"/>
                <a:cs typeface="Calibri"/>
              </a:rPr>
              <a:t>Often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number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 times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loop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executed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not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predetermined.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3000"/>
              </a:lnSpc>
            </a:pPr>
            <a:r>
              <a:rPr dirty="0" sz="2800" spc="-75">
                <a:latin typeface="Calibri"/>
                <a:cs typeface="Calibri"/>
              </a:rPr>
              <a:t>You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may</a:t>
            </a:r>
            <a:r>
              <a:rPr dirty="0" sz="2800">
                <a:latin typeface="Calibri"/>
                <a:cs typeface="Calibri"/>
              </a:rPr>
              <a:t> use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input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value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signify</a:t>
            </a:r>
            <a:r>
              <a:rPr dirty="0" sz="2800">
                <a:latin typeface="Calibri"/>
                <a:cs typeface="Calibri"/>
              </a:rPr>
              <a:t> the </a:t>
            </a:r>
            <a:r>
              <a:rPr dirty="0" sz="2800" spc="-5">
                <a:latin typeface="Calibri"/>
                <a:cs typeface="Calibri"/>
              </a:rPr>
              <a:t>end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the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loop.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Such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15">
                <a:latin typeface="Calibri"/>
                <a:cs typeface="Calibri"/>
              </a:rPr>
              <a:t>value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known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10" b="1" i="1">
                <a:latin typeface="Calibri"/>
                <a:cs typeface="Calibri"/>
              </a:rPr>
              <a:t>sentinel</a:t>
            </a:r>
            <a:r>
              <a:rPr dirty="0" sz="2800" spc="5" b="1" i="1">
                <a:latin typeface="Calibri"/>
                <a:cs typeface="Calibri"/>
              </a:rPr>
              <a:t> </a:t>
            </a:r>
            <a:r>
              <a:rPr dirty="0" sz="2800" spc="-5" b="1" i="1">
                <a:latin typeface="Calibri"/>
                <a:cs typeface="Calibri"/>
              </a:rPr>
              <a:t>value</a:t>
            </a:r>
            <a:r>
              <a:rPr dirty="0" sz="2800" spc="-5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Calibri"/>
              <a:cs typeface="Calibri"/>
            </a:endParaRPr>
          </a:p>
          <a:p>
            <a:pPr marL="12700" marR="599440">
              <a:lnSpc>
                <a:spcPts val="3000"/>
              </a:lnSpc>
            </a:pPr>
            <a:r>
              <a:rPr dirty="0" sz="2800" spc="-30">
                <a:latin typeface="Calibri"/>
                <a:cs typeface="Calibri"/>
              </a:rPr>
              <a:t>Write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program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that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reads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calculates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 sum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unspecified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number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integers.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input</a:t>
            </a:r>
            <a:r>
              <a:rPr dirty="0" sz="2800">
                <a:latin typeface="Calibri"/>
                <a:cs typeface="Calibri"/>
              </a:rPr>
              <a:t> 0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signifies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end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input.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2734"/>
            <a:ext cx="12192000" cy="1250950"/>
            <a:chOff x="0" y="12734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81788"/>
            <a:ext cx="658622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Times New Roman"/>
                <a:cs typeface="Times New Roman"/>
              </a:rPr>
              <a:t>4.2.4.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Ending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Loop</a:t>
            </a:r>
            <a:r>
              <a:rPr dirty="0" sz="3000" spc="-5">
                <a:latin typeface="Times New Roman"/>
                <a:cs typeface="Times New Roman"/>
              </a:rPr>
              <a:t> with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Sentinel</a:t>
            </a:r>
            <a:r>
              <a:rPr dirty="0" sz="3000" spc="-55">
                <a:latin typeface="Times New Roman"/>
                <a:cs typeface="Times New Roman"/>
              </a:rPr>
              <a:t> </a:t>
            </a:r>
            <a:r>
              <a:rPr dirty="0" sz="3000" spc="-70">
                <a:latin typeface="Times New Roman"/>
                <a:cs typeface="Times New Roman"/>
              </a:rPr>
              <a:t>Value</a:t>
            </a:r>
            <a:endParaRPr sz="3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2734"/>
            <a:ext cx="12192000" cy="1250950"/>
            <a:chOff x="0" y="12734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95411" y="1355130"/>
            <a:ext cx="11192510" cy="3032760"/>
            <a:chOff x="595411" y="1355130"/>
            <a:chExt cx="11192510" cy="303276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5411" y="1355130"/>
              <a:ext cx="6845838" cy="303238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773406" y="2123230"/>
              <a:ext cx="8007984" cy="1207135"/>
            </a:xfrm>
            <a:custGeom>
              <a:avLst/>
              <a:gdLst/>
              <a:ahLst/>
              <a:cxnLst/>
              <a:rect l="l" t="t" r="r" b="b"/>
              <a:pathLst>
                <a:path w="8007984" h="1207135">
                  <a:moveTo>
                    <a:pt x="8007696" y="0"/>
                  </a:moveTo>
                  <a:lnTo>
                    <a:pt x="4845660" y="0"/>
                  </a:lnTo>
                  <a:lnTo>
                    <a:pt x="4845660" y="677431"/>
                  </a:lnTo>
                  <a:lnTo>
                    <a:pt x="0" y="1206639"/>
                  </a:lnTo>
                  <a:lnTo>
                    <a:pt x="4845660" y="967764"/>
                  </a:lnTo>
                  <a:lnTo>
                    <a:pt x="4845660" y="1161314"/>
                  </a:lnTo>
                  <a:lnTo>
                    <a:pt x="8007696" y="1161314"/>
                  </a:lnTo>
                  <a:lnTo>
                    <a:pt x="80076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773406" y="2123230"/>
              <a:ext cx="8007984" cy="1207135"/>
            </a:xfrm>
            <a:custGeom>
              <a:avLst/>
              <a:gdLst/>
              <a:ahLst/>
              <a:cxnLst/>
              <a:rect l="l" t="t" r="r" b="b"/>
              <a:pathLst>
                <a:path w="8007984" h="1207135">
                  <a:moveTo>
                    <a:pt x="4845661" y="0"/>
                  </a:moveTo>
                  <a:lnTo>
                    <a:pt x="5372667" y="0"/>
                  </a:lnTo>
                  <a:lnTo>
                    <a:pt x="6163176" y="0"/>
                  </a:lnTo>
                  <a:lnTo>
                    <a:pt x="8007697" y="0"/>
                  </a:lnTo>
                  <a:lnTo>
                    <a:pt x="8007697" y="677432"/>
                  </a:lnTo>
                  <a:lnTo>
                    <a:pt x="8007697" y="967764"/>
                  </a:lnTo>
                  <a:lnTo>
                    <a:pt x="8007697" y="1161315"/>
                  </a:lnTo>
                  <a:lnTo>
                    <a:pt x="6163176" y="1161315"/>
                  </a:lnTo>
                  <a:lnTo>
                    <a:pt x="5372667" y="1161315"/>
                  </a:lnTo>
                  <a:lnTo>
                    <a:pt x="4845661" y="1161315"/>
                  </a:lnTo>
                  <a:lnTo>
                    <a:pt x="4845661" y="967764"/>
                  </a:lnTo>
                  <a:lnTo>
                    <a:pt x="0" y="1206640"/>
                  </a:lnTo>
                  <a:lnTo>
                    <a:pt x="4845661" y="677432"/>
                  </a:lnTo>
                  <a:lnTo>
                    <a:pt x="4845661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8751206" y="2170684"/>
            <a:ext cx="2819400" cy="70231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50"/>
              </a:spcBef>
            </a:pP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The loop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will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not </a:t>
            </a:r>
            <a:r>
              <a:rPr dirty="0" sz="2200" spc="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terminate</a:t>
            </a:r>
            <a:r>
              <a:rPr dirty="0" sz="22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if</a:t>
            </a:r>
            <a:r>
              <a:rPr dirty="0" sz="22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dirty="0" sz="22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dirty="0" sz="22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dirty="0" sz="22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0.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4419" y="686307"/>
            <a:ext cx="10135870" cy="1753870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 sz="2200" spc="-10">
                <a:latin typeface="Times New Roman"/>
                <a:cs typeface="Times New Roman"/>
              </a:rPr>
              <a:t>Don’t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use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floating-point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values </a:t>
            </a:r>
            <a:r>
              <a:rPr dirty="0" sz="2200">
                <a:latin typeface="Times New Roman"/>
                <a:cs typeface="Times New Roman"/>
              </a:rPr>
              <a:t>for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equality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checking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 loop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control.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ts val="2620"/>
              </a:lnSpc>
              <a:spcBef>
                <a:spcPts val="1160"/>
              </a:spcBef>
            </a:pPr>
            <a:r>
              <a:rPr dirty="0" sz="2200" spc="-5">
                <a:latin typeface="Times New Roman"/>
                <a:cs typeface="Times New Roman"/>
              </a:rPr>
              <a:t>Since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floating-point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values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are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approximations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for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some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values,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using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them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could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result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imprecise counter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values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and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inaccurate results.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sz="2200" spc="-5">
                <a:latin typeface="Times New Roman"/>
                <a:cs typeface="Times New Roman"/>
              </a:rPr>
              <a:t>Consider</a:t>
            </a:r>
            <a:r>
              <a:rPr dirty="0" sz="2200">
                <a:latin typeface="Times New Roman"/>
                <a:cs typeface="Times New Roman"/>
              </a:rPr>
              <a:t> the</a:t>
            </a:r>
            <a:r>
              <a:rPr dirty="0" sz="2200" spc="-5">
                <a:latin typeface="Times New Roman"/>
                <a:cs typeface="Times New Roman"/>
              </a:rPr>
              <a:t> following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code </a:t>
            </a:r>
            <a:r>
              <a:rPr dirty="0" sz="2200">
                <a:latin typeface="Times New Roman"/>
                <a:cs typeface="Times New Roman"/>
              </a:rPr>
              <a:t>for </a:t>
            </a:r>
            <a:r>
              <a:rPr dirty="0" sz="2200" spc="-5">
                <a:latin typeface="Times New Roman"/>
                <a:cs typeface="Times New Roman"/>
              </a:rPr>
              <a:t>computing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1 +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0.9 +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0.8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+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... +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0.1: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4228" y="3370071"/>
            <a:ext cx="154940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5" b="1">
                <a:latin typeface="Courier New"/>
                <a:cs typeface="Courier New"/>
              </a:rPr>
              <a:t>sum</a:t>
            </a:r>
            <a:r>
              <a:rPr dirty="0" sz="2500" spc="-55" b="1">
                <a:latin typeface="Courier New"/>
                <a:cs typeface="Courier New"/>
              </a:rPr>
              <a:t> </a:t>
            </a:r>
            <a:r>
              <a:rPr dirty="0" sz="2500" b="1">
                <a:latin typeface="Courier New"/>
                <a:cs typeface="Courier New"/>
              </a:rPr>
              <a:t>=</a:t>
            </a:r>
            <a:r>
              <a:rPr dirty="0" sz="2500" spc="-50" b="1">
                <a:latin typeface="Courier New"/>
                <a:cs typeface="Courier New"/>
              </a:rPr>
              <a:t> </a:t>
            </a:r>
            <a:r>
              <a:rPr dirty="0" sz="2500" spc="-5" b="1">
                <a:latin typeface="Courier New"/>
                <a:cs typeface="Courier New"/>
              </a:rPr>
              <a:t>0;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05661" y="3751071"/>
            <a:ext cx="97790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5" b="1">
                <a:latin typeface="Courier New"/>
                <a:cs typeface="Courier New"/>
              </a:rPr>
              <a:t>(item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96130" y="3370071"/>
            <a:ext cx="3073400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5" b="1">
                <a:latin typeface="Courier New"/>
                <a:cs typeface="Courier New"/>
              </a:rPr>
              <a:t>item</a:t>
            </a:r>
            <a:r>
              <a:rPr dirty="0" sz="2500" spc="-35" b="1">
                <a:latin typeface="Courier New"/>
                <a:cs typeface="Courier New"/>
              </a:rPr>
              <a:t> </a:t>
            </a:r>
            <a:r>
              <a:rPr dirty="0" sz="2500" b="1">
                <a:latin typeface="Courier New"/>
                <a:cs typeface="Courier New"/>
              </a:rPr>
              <a:t>=</a:t>
            </a:r>
            <a:r>
              <a:rPr dirty="0" sz="2500" spc="-35" b="1">
                <a:latin typeface="Courier New"/>
                <a:cs typeface="Courier New"/>
              </a:rPr>
              <a:t> </a:t>
            </a:r>
            <a:r>
              <a:rPr dirty="0" sz="2500" spc="-5" b="1">
                <a:latin typeface="Courier New"/>
                <a:cs typeface="Courier New"/>
              </a:rPr>
              <a:t>1;</a:t>
            </a:r>
            <a:r>
              <a:rPr dirty="0" sz="2500" spc="-35" b="1">
                <a:latin typeface="Courier New"/>
                <a:cs typeface="Courier New"/>
              </a:rPr>
              <a:t> </a:t>
            </a:r>
            <a:r>
              <a:rPr dirty="0" sz="2500" spc="-5" b="1">
                <a:latin typeface="Courier New"/>
                <a:cs typeface="Courier New"/>
              </a:rPr>
              <a:t>double</a:t>
            </a:r>
            <a:endParaRPr sz="2500">
              <a:latin typeface="Courier New"/>
              <a:cs typeface="Courier New"/>
            </a:endParaRPr>
          </a:p>
          <a:p>
            <a:pPr marL="964565">
              <a:lnSpc>
                <a:spcPct val="100000"/>
              </a:lnSpc>
            </a:pPr>
            <a:r>
              <a:rPr dirty="0" sz="2500" spc="-5" b="1">
                <a:latin typeface="Courier New"/>
                <a:cs typeface="Courier New"/>
              </a:rPr>
              <a:t>!=</a:t>
            </a:r>
            <a:r>
              <a:rPr dirty="0" sz="2500" spc="-35" b="1">
                <a:latin typeface="Courier New"/>
                <a:cs typeface="Courier New"/>
              </a:rPr>
              <a:t> </a:t>
            </a:r>
            <a:r>
              <a:rPr dirty="0" sz="2500" spc="-5" b="1">
                <a:latin typeface="Courier New"/>
                <a:cs typeface="Courier New"/>
              </a:rPr>
              <a:t>0)</a:t>
            </a:r>
            <a:r>
              <a:rPr dirty="0" sz="2500" spc="-30" b="1">
                <a:latin typeface="Courier New"/>
                <a:cs typeface="Courier New"/>
              </a:rPr>
              <a:t> </a:t>
            </a:r>
            <a:r>
              <a:rPr dirty="0" sz="2500" b="1">
                <a:latin typeface="Courier New"/>
                <a:cs typeface="Courier New"/>
              </a:rPr>
              <a:t>{</a:t>
            </a:r>
            <a:r>
              <a:rPr dirty="0" sz="2500" spc="-30" b="1">
                <a:latin typeface="Courier New"/>
                <a:cs typeface="Courier New"/>
              </a:rPr>
              <a:t> </a:t>
            </a:r>
            <a:r>
              <a:rPr dirty="0" sz="2500" spc="-5" b="1">
                <a:latin typeface="Courier New"/>
                <a:cs typeface="Courier New"/>
              </a:rPr>
              <a:t>//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44315" y="3751071"/>
            <a:ext cx="516890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5" b="1">
                <a:solidFill>
                  <a:srgbClr val="FF0000"/>
                </a:solidFill>
                <a:latin typeface="Courier New"/>
                <a:cs typeface="Courier New"/>
              </a:rPr>
              <a:t>No</a:t>
            </a:r>
            <a:r>
              <a:rPr dirty="0" sz="2500" spc="-2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500" spc="-5" b="1">
                <a:solidFill>
                  <a:srgbClr val="FF0000"/>
                </a:solidFill>
                <a:latin typeface="Courier New"/>
                <a:cs typeface="Courier New"/>
              </a:rPr>
              <a:t>guarantee</a:t>
            </a:r>
            <a:r>
              <a:rPr dirty="0" sz="2500" spc="-2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500" spc="-5" b="1">
                <a:solidFill>
                  <a:srgbClr val="FF0000"/>
                </a:solidFill>
                <a:latin typeface="Courier New"/>
                <a:cs typeface="Courier New"/>
              </a:rPr>
              <a:t>item</a:t>
            </a:r>
            <a:r>
              <a:rPr dirty="0" sz="2500" spc="-2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500" spc="-5" b="1">
                <a:solidFill>
                  <a:srgbClr val="FF0000"/>
                </a:solidFill>
                <a:latin typeface="Courier New"/>
                <a:cs typeface="Courier New"/>
              </a:rPr>
              <a:t>will</a:t>
            </a:r>
            <a:r>
              <a:rPr dirty="0" sz="2500" spc="-2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500" spc="-5" b="1">
                <a:solidFill>
                  <a:srgbClr val="FF0000"/>
                </a:solidFill>
                <a:latin typeface="Courier New"/>
                <a:cs typeface="Courier New"/>
              </a:rPr>
              <a:t>be</a:t>
            </a:r>
            <a:r>
              <a:rPr dirty="0" sz="2500" spc="-2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500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62816" y="3370071"/>
            <a:ext cx="1168400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500" spc="-5" b="1">
                <a:latin typeface="Courier New"/>
                <a:cs typeface="Courier New"/>
              </a:rPr>
              <a:t>double  </a:t>
            </a:r>
            <a:r>
              <a:rPr dirty="0" sz="2500" spc="-5" b="1">
                <a:latin typeface="Courier New"/>
                <a:cs typeface="Courier New"/>
              </a:rPr>
              <a:t>while</a:t>
            </a:r>
            <a:endParaRPr sz="2500">
              <a:latin typeface="Courier New"/>
              <a:cs typeface="Courier New"/>
            </a:endParaRPr>
          </a:p>
          <a:p>
            <a:pPr marL="393700">
              <a:lnSpc>
                <a:spcPct val="100000"/>
              </a:lnSpc>
            </a:pPr>
            <a:r>
              <a:rPr dirty="0" sz="2500" spc="-5" b="1">
                <a:latin typeface="Courier New"/>
                <a:cs typeface="Courier New"/>
              </a:rPr>
              <a:t>sum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05723" y="4132071"/>
            <a:ext cx="154940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5" b="1">
                <a:latin typeface="Courier New"/>
                <a:cs typeface="Courier New"/>
              </a:rPr>
              <a:t>+=</a:t>
            </a:r>
            <a:r>
              <a:rPr dirty="0" sz="2500" spc="-95" b="1">
                <a:latin typeface="Courier New"/>
                <a:cs typeface="Courier New"/>
              </a:rPr>
              <a:t> </a:t>
            </a:r>
            <a:r>
              <a:rPr dirty="0" sz="2500" spc="-5" b="1">
                <a:latin typeface="Courier New"/>
                <a:cs typeface="Courier New"/>
              </a:rPr>
              <a:t>item;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62816" y="4513071"/>
            <a:ext cx="4597400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dirty="0" sz="2500" spc="-5" b="1">
                <a:latin typeface="Courier New"/>
                <a:cs typeface="Courier New"/>
              </a:rPr>
              <a:t>item</a:t>
            </a:r>
            <a:r>
              <a:rPr dirty="0" sz="2500" spc="-40" b="1">
                <a:latin typeface="Courier New"/>
                <a:cs typeface="Courier New"/>
              </a:rPr>
              <a:t> </a:t>
            </a:r>
            <a:r>
              <a:rPr dirty="0" sz="2500" spc="-5" b="1">
                <a:latin typeface="Courier New"/>
                <a:cs typeface="Courier New"/>
              </a:rPr>
              <a:t>-=</a:t>
            </a:r>
            <a:r>
              <a:rPr dirty="0" sz="2500" spc="-40" b="1">
                <a:latin typeface="Courier New"/>
                <a:cs typeface="Courier New"/>
              </a:rPr>
              <a:t> </a:t>
            </a:r>
            <a:r>
              <a:rPr dirty="0" sz="2500" spc="-5" b="1">
                <a:latin typeface="Courier New"/>
                <a:cs typeface="Courier New"/>
              </a:rPr>
              <a:t>0.1;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500" b="1">
                <a:latin typeface="Courier New"/>
                <a:cs typeface="Courier New"/>
              </a:rPr>
              <a:t>}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500" spc="-5" b="1">
                <a:latin typeface="Courier New"/>
                <a:cs typeface="Courier New"/>
              </a:rPr>
              <a:t>System.out.println(sum);</a:t>
            </a:r>
            <a:endParaRPr sz="25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1" name="object 11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8739" y="81788"/>
            <a:ext cx="658622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4.2.4.</a:t>
            </a:r>
            <a:r>
              <a:rPr dirty="0" spc="-10"/>
              <a:t> </a:t>
            </a:r>
            <a:r>
              <a:rPr dirty="0"/>
              <a:t>Ending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 </a:t>
            </a:r>
            <a:r>
              <a:rPr dirty="0"/>
              <a:t>Loop</a:t>
            </a:r>
            <a:r>
              <a:rPr dirty="0" spc="-5"/>
              <a:t> with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 </a:t>
            </a:r>
            <a:r>
              <a:rPr dirty="0"/>
              <a:t>Sentinel</a:t>
            </a:r>
            <a:r>
              <a:rPr dirty="0" spc="-55"/>
              <a:t> </a:t>
            </a:r>
            <a:r>
              <a:rPr dirty="0" spc="-70"/>
              <a:t>Value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20115"/>
            <a:ext cx="2948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4.3.</a:t>
            </a:r>
            <a:r>
              <a:rPr dirty="0" spc="-30"/>
              <a:t> </a:t>
            </a:r>
            <a:r>
              <a:rPr dirty="0" spc="-5"/>
              <a:t>do-while</a:t>
            </a:r>
            <a:r>
              <a:rPr dirty="0" spc="-25"/>
              <a:t> </a:t>
            </a:r>
            <a:r>
              <a:rPr dirty="0"/>
              <a:t>Loop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7470" y="1404620"/>
            <a:ext cx="6963409" cy="2219960"/>
          </a:xfrm>
          <a:prstGeom prst="rect">
            <a:avLst/>
          </a:prstGeom>
        </p:spPr>
        <p:txBody>
          <a:bodyPr wrap="square" lIns="0" tIns="192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dirty="0" sz="2400" spc="-5" b="1">
                <a:latin typeface="Courier New"/>
                <a:cs typeface="Courier New"/>
              </a:rPr>
              <a:t>do</a:t>
            </a:r>
            <a:r>
              <a:rPr dirty="0" sz="2400" spc="-7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377825" marR="4203700">
              <a:lnSpc>
                <a:spcPts val="4390"/>
              </a:lnSpc>
              <a:spcBef>
                <a:spcPts val="305"/>
              </a:spcBef>
            </a:pPr>
            <a:r>
              <a:rPr dirty="0" sz="2400" spc="-5" b="1">
                <a:latin typeface="Courier New"/>
                <a:cs typeface="Courier New"/>
              </a:rPr>
              <a:t>//</a:t>
            </a:r>
            <a:r>
              <a:rPr dirty="0" sz="2400" spc="-5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Loop</a:t>
            </a:r>
            <a:r>
              <a:rPr dirty="0" sz="2400" spc="-5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body; </a:t>
            </a:r>
            <a:r>
              <a:rPr dirty="0" sz="2400" spc="-14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Statement(s);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r>
              <a:rPr dirty="0" sz="2400" spc="-55" b="1"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while</a:t>
            </a:r>
            <a:r>
              <a:rPr dirty="0" sz="2400" spc="-5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(loop-continuation-condition);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5795645"/>
            <a:chOff x="0" y="0"/>
            <a:chExt cx="12192000" cy="57956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87331" y="857307"/>
              <a:ext cx="3385475" cy="493793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959091" y="1282060"/>
          <a:ext cx="6007100" cy="4311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2750"/>
                <a:gridCol w="457200"/>
                <a:gridCol w="1327150"/>
              </a:tblGrid>
              <a:tr h="295910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dirty="0" sz="2000" spc="-5" b="1">
                          <a:latin typeface="Courier New"/>
                          <a:cs typeface="Courier New"/>
                        </a:rPr>
                        <a:t>System.out.println("Welcome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ts val="2065"/>
                        </a:lnSpc>
                      </a:pPr>
                      <a:r>
                        <a:rPr dirty="0" sz="2000" spc="-5" b="1">
                          <a:latin typeface="Courier New"/>
                          <a:cs typeface="Courier New"/>
                        </a:rPr>
                        <a:t>to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065"/>
                        </a:lnSpc>
                      </a:pPr>
                      <a:r>
                        <a:rPr dirty="0" sz="2000" spc="-5" b="1">
                          <a:latin typeface="Courier New"/>
                          <a:cs typeface="Courier New"/>
                        </a:rPr>
                        <a:t>Java!");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2130"/>
                        </a:lnSpc>
                      </a:pPr>
                      <a:r>
                        <a:rPr dirty="0" sz="2000" spc="-5" b="1">
                          <a:latin typeface="Courier New"/>
                          <a:cs typeface="Courier New"/>
                        </a:rPr>
                        <a:t>System.out.println("Welcome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ts val="2130"/>
                        </a:lnSpc>
                      </a:pPr>
                      <a:r>
                        <a:rPr dirty="0" sz="2000" spc="-5" b="1">
                          <a:latin typeface="Courier New"/>
                          <a:cs typeface="Courier New"/>
                        </a:rPr>
                        <a:t>to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130"/>
                        </a:lnSpc>
                      </a:pPr>
                      <a:r>
                        <a:rPr dirty="0" sz="2000" spc="-5" b="1">
                          <a:latin typeface="Courier New"/>
                          <a:cs typeface="Courier New"/>
                        </a:rPr>
                        <a:t>Java!");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2130"/>
                        </a:lnSpc>
                      </a:pPr>
                      <a:r>
                        <a:rPr dirty="0" sz="2000" spc="-5" b="1">
                          <a:latin typeface="Courier New"/>
                          <a:cs typeface="Courier New"/>
                        </a:rPr>
                        <a:t>System.out.println("Welcome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ts val="2130"/>
                        </a:lnSpc>
                      </a:pPr>
                      <a:r>
                        <a:rPr dirty="0" sz="2000" spc="-5" b="1">
                          <a:latin typeface="Courier New"/>
                          <a:cs typeface="Courier New"/>
                        </a:rPr>
                        <a:t>to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130"/>
                        </a:lnSpc>
                      </a:pPr>
                      <a:r>
                        <a:rPr dirty="0" sz="2000" spc="-5" b="1">
                          <a:latin typeface="Courier New"/>
                          <a:cs typeface="Courier New"/>
                        </a:rPr>
                        <a:t>Java!");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2130"/>
                        </a:lnSpc>
                      </a:pPr>
                      <a:r>
                        <a:rPr dirty="0" sz="2000" spc="-5" b="1">
                          <a:latin typeface="Courier New"/>
                          <a:cs typeface="Courier New"/>
                        </a:rPr>
                        <a:t>System.out.println("Welcome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ts val="2130"/>
                        </a:lnSpc>
                      </a:pPr>
                      <a:r>
                        <a:rPr dirty="0" sz="2000" spc="-5" b="1">
                          <a:latin typeface="Courier New"/>
                          <a:cs typeface="Courier New"/>
                        </a:rPr>
                        <a:t>to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130"/>
                        </a:lnSpc>
                      </a:pPr>
                      <a:r>
                        <a:rPr dirty="0" sz="2000" spc="-5" b="1">
                          <a:latin typeface="Courier New"/>
                          <a:cs typeface="Courier New"/>
                        </a:rPr>
                        <a:t>Java!");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2130"/>
                        </a:lnSpc>
                      </a:pPr>
                      <a:r>
                        <a:rPr dirty="0" sz="2000" spc="-5" b="1">
                          <a:latin typeface="Courier New"/>
                          <a:cs typeface="Courier New"/>
                        </a:rPr>
                        <a:t>System.out.println("Welcome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ts val="2130"/>
                        </a:lnSpc>
                      </a:pPr>
                      <a:r>
                        <a:rPr dirty="0" sz="2000" spc="-5" b="1">
                          <a:latin typeface="Courier New"/>
                          <a:cs typeface="Courier New"/>
                        </a:rPr>
                        <a:t>to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130"/>
                        </a:lnSpc>
                      </a:pPr>
                      <a:r>
                        <a:rPr dirty="0" sz="2000" spc="-5" b="1">
                          <a:latin typeface="Courier New"/>
                          <a:cs typeface="Courier New"/>
                        </a:rPr>
                        <a:t>Java!");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460375">
                <a:tc>
                  <a:txBody>
                    <a:bodyPr/>
                    <a:lstStyle/>
                    <a:p>
                      <a:pPr marL="31750">
                        <a:lnSpc>
                          <a:spcPts val="2130"/>
                        </a:lnSpc>
                      </a:pPr>
                      <a:r>
                        <a:rPr dirty="0" sz="2000" spc="-5" b="1">
                          <a:latin typeface="Courier New"/>
                          <a:cs typeface="Courier New"/>
                        </a:rPr>
                        <a:t>System.out.println("Welcome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ts val="2130"/>
                        </a:lnSpc>
                      </a:pPr>
                      <a:r>
                        <a:rPr dirty="0" sz="2000" spc="-5" b="1">
                          <a:latin typeface="Courier New"/>
                          <a:cs typeface="Courier New"/>
                        </a:rPr>
                        <a:t>to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130"/>
                        </a:lnSpc>
                      </a:pPr>
                      <a:r>
                        <a:rPr dirty="0" sz="2000" spc="-5" b="1">
                          <a:latin typeface="Courier New"/>
                          <a:cs typeface="Courier New"/>
                        </a:rPr>
                        <a:t>Java!");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5778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dirty="0" sz="2800" b="1">
                          <a:latin typeface="Times New Roman"/>
                          <a:cs typeface="Times New Roman"/>
                        </a:rPr>
                        <a:t>…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573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24815">
                <a:tc>
                  <a:txBody>
                    <a:bodyPr/>
                    <a:lstStyle/>
                    <a:p>
                      <a:pPr marL="31750">
                        <a:lnSpc>
                          <a:spcPts val="3210"/>
                        </a:lnSpc>
                      </a:pPr>
                      <a:r>
                        <a:rPr dirty="0" sz="2800" b="1">
                          <a:latin typeface="Times New Roman"/>
                          <a:cs typeface="Times New Roman"/>
                        </a:rPr>
                        <a:t>…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718185">
                <a:tc>
                  <a:txBody>
                    <a:bodyPr/>
                    <a:lstStyle/>
                    <a:p>
                      <a:pPr marL="31750">
                        <a:lnSpc>
                          <a:spcPts val="3070"/>
                        </a:lnSpc>
                      </a:pPr>
                      <a:r>
                        <a:rPr dirty="0" sz="2800" b="1">
                          <a:latin typeface="Times New Roman"/>
                          <a:cs typeface="Times New Roman"/>
                        </a:rPr>
                        <a:t>…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2320"/>
                        </a:lnSpc>
                      </a:pPr>
                      <a:r>
                        <a:rPr dirty="0" sz="2000" spc="-5" b="1">
                          <a:latin typeface="Courier New"/>
                          <a:cs typeface="Courier New"/>
                        </a:rPr>
                        <a:t>System.out.println("Welcome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r" marR="69215">
                        <a:lnSpc>
                          <a:spcPct val="100000"/>
                        </a:lnSpc>
                      </a:pPr>
                      <a:r>
                        <a:rPr dirty="0" sz="2000" spc="-5" b="1">
                          <a:latin typeface="Courier New"/>
                          <a:cs typeface="Courier New"/>
                        </a:rPr>
                        <a:t>to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r" marR="24130">
                        <a:lnSpc>
                          <a:spcPct val="100000"/>
                        </a:lnSpc>
                      </a:pPr>
                      <a:r>
                        <a:rPr dirty="0" sz="2000" spc="-5" b="1">
                          <a:latin typeface="Courier New"/>
                          <a:cs typeface="Courier New"/>
                        </a:rPr>
                        <a:t>Java!");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</a:tr>
              <a:tr h="311785">
                <a:tc>
                  <a:txBody>
                    <a:bodyPr/>
                    <a:lstStyle/>
                    <a:p>
                      <a:pPr marL="31750">
                        <a:lnSpc>
                          <a:spcPts val="2130"/>
                        </a:lnSpc>
                      </a:pPr>
                      <a:r>
                        <a:rPr dirty="0" sz="2000" spc="-5" b="1">
                          <a:latin typeface="Courier New"/>
                          <a:cs typeface="Courier New"/>
                        </a:rPr>
                        <a:t>System.out.println("Welcome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ts val="2130"/>
                        </a:lnSpc>
                      </a:pPr>
                      <a:r>
                        <a:rPr dirty="0" sz="2000" spc="-5" b="1">
                          <a:latin typeface="Courier New"/>
                          <a:cs typeface="Courier New"/>
                        </a:rPr>
                        <a:t>to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130"/>
                        </a:lnSpc>
                      </a:pPr>
                      <a:r>
                        <a:rPr dirty="0" sz="2000" spc="-5" b="1">
                          <a:latin typeface="Courier New"/>
                          <a:cs typeface="Courier New"/>
                        </a:rPr>
                        <a:t>Java!");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03530">
                <a:tc>
                  <a:txBody>
                    <a:bodyPr/>
                    <a:lstStyle/>
                    <a:p>
                      <a:pPr marL="31750">
                        <a:lnSpc>
                          <a:spcPts val="2190"/>
                        </a:lnSpc>
                      </a:pPr>
                      <a:r>
                        <a:rPr dirty="0" sz="2000" spc="-5" b="1">
                          <a:latin typeface="Courier New"/>
                          <a:cs typeface="Courier New"/>
                        </a:rPr>
                        <a:t>System.out.println("Welcome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ts val="2190"/>
                        </a:lnSpc>
                      </a:pPr>
                      <a:r>
                        <a:rPr dirty="0" sz="2000" spc="-5" b="1">
                          <a:latin typeface="Courier New"/>
                          <a:cs typeface="Courier New"/>
                        </a:rPr>
                        <a:t>to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190"/>
                        </a:lnSpc>
                      </a:pPr>
                      <a:r>
                        <a:rPr dirty="0" sz="2000" spc="-5" b="1">
                          <a:latin typeface="Courier New"/>
                          <a:cs typeface="Courier New"/>
                        </a:rPr>
                        <a:t>Java!");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554913" y="1334295"/>
            <a:ext cx="344805" cy="4186554"/>
          </a:xfrm>
          <a:custGeom>
            <a:avLst/>
            <a:gdLst/>
            <a:ahLst/>
            <a:cxnLst/>
            <a:rect l="l" t="t" r="r" b="b"/>
            <a:pathLst>
              <a:path w="344805" h="4186554">
                <a:moveTo>
                  <a:pt x="344488" y="4186237"/>
                </a:moveTo>
                <a:lnTo>
                  <a:pt x="284386" y="4164412"/>
                </a:lnTo>
                <a:lnTo>
                  <a:pt x="233513" y="4104192"/>
                </a:lnTo>
                <a:lnTo>
                  <a:pt x="212753" y="4062147"/>
                </a:lnTo>
                <a:lnTo>
                  <a:pt x="195760" y="4013459"/>
                </a:lnTo>
                <a:lnTo>
                  <a:pt x="183020" y="3959113"/>
                </a:lnTo>
                <a:lnTo>
                  <a:pt x="175019" y="3900094"/>
                </a:lnTo>
                <a:lnTo>
                  <a:pt x="172244" y="3837389"/>
                </a:lnTo>
                <a:lnTo>
                  <a:pt x="172244" y="2441967"/>
                </a:lnTo>
                <a:lnTo>
                  <a:pt x="169468" y="2379261"/>
                </a:lnTo>
                <a:lnTo>
                  <a:pt x="161467" y="2320242"/>
                </a:lnTo>
                <a:lnTo>
                  <a:pt x="148727" y="2265896"/>
                </a:lnTo>
                <a:lnTo>
                  <a:pt x="131734" y="2217208"/>
                </a:lnTo>
                <a:lnTo>
                  <a:pt x="110974" y="2175163"/>
                </a:lnTo>
                <a:lnTo>
                  <a:pt x="86934" y="2140746"/>
                </a:lnTo>
                <a:lnTo>
                  <a:pt x="30961" y="2098739"/>
                </a:lnTo>
                <a:lnTo>
                  <a:pt x="0" y="2093119"/>
                </a:lnTo>
                <a:lnTo>
                  <a:pt x="30961" y="2087498"/>
                </a:lnTo>
                <a:lnTo>
                  <a:pt x="86934" y="2045490"/>
                </a:lnTo>
                <a:lnTo>
                  <a:pt x="110974" y="2011074"/>
                </a:lnTo>
                <a:lnTo>
                  <a:pt x="131734" y="1969029"/>
                </a:lnTo>
                <a:lnTo>
                  <a:pt x="148727" y="1920340"/>
                </a:lnTo>
                <a:lnTo>
                  <a:pt x="161467" y="1865994"/>
                </a:lnTo>
                <a:lnTo>
                  <a:pt x="169468" y="1806976"/>
                </a:lnTo>
                <a:lnTo>
                  <a:pt x="172244" y="1744270"/>
                </a:lnTo>
                <a:lnTo>
                  <a:pt x="172244" y="348848"/>
                </a:lnTo>
                <a:lnTo>
                  <a:pt x="175019" y="286142"/>
                </a:lnTo>
                <a:lnTo>
                  <a:pt x="183020" y="227123"/>
                </a:lnTo>
                <a:lnTo>
                  <a:pt x="195760" y="172777"/>
                </a:lnTo>
                <a:lnTo>
                  <a:pt x="212753" y="124089"/>
                </a:lnTo>
                <a:lnTo>
                  <a:pt x="233513" y="82044"/>
                </a:lnTo>
                <a:lnTo>
                  <a:pt x="257553" y="47628"/>
                </a:lnTo>
                <a:lnTo>
                  <a:pt x="313526" y="5620"/>
                </a:lnTo>
                <a:lnTo>
                  <a:pt x="34448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97016" y="3031235"/>
            <a:ext cx="78740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FF0000"/>
                </a:solidFill>
                <a:latin typeface="Courier New"/>
                <a:cs typeface="Courier New"/>
              </a:rPr>
              <a:t>100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solidFill>
                  <a:srgbClr val="FF0000"/>
                </a:solidFill>
                <a:latin typeface="Courier New"/>
                <a:cs typeface="Courier New"/>
              </a:rPr>
              <a:t>times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12734"/>
            <a:ext cx="12192000" cy="1250950"/>
            <a:chOff x="0" y="12734"/>
            <a:chExt cx="12192000" cy="1250950"/>
          </a:xfrm>
        </p:grpSpPr>
        <p:sp>
          <p:nvSpPr>
            <p:cNvPr id="6" name="object 6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739" y="340867"/>
            <a:ext cx="253619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4.1.</a:t>
            </a:r>
            <a:r>
              <a:rPr dirty="0" spc="-90"/>
              <a:t> </a:t>
            </a:r>
            <a:r>
              <a:rPr dirty="0"/>
              <a:t>Motivations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21850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4.4.</a:t>
            </a:r>
            <a:r>
              <a:rPr dirty="0" spc="-45"/>
              <a:t> </a:t>
            </a:r>
            <a:r>
              <a:rPr dirty="0"/>
              <a:t>for</a:t>
            </a:r>
            <a:r>
              <a:rPr dirty="0" spc="-45"/>
              <a:t> </a:t>
            </a:r>
            <a:r>
              <a:rPr dirty="0"/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7307" y="668019"/>
            <a:ext cx="8588375" cy="1263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470"/>
              </a:lnSpc>
              <a:spcBef>
                <a:spcPts val="100"/>
              </a:spcBef>
            </a:pPr>
            <a:r>
              <a:rPr dirty="0" sz="2200">
                <a:latin typeface="Times New Roman"/>
                <a:cs typeface="Times New Roman"/>
              </a:rPr>
              <a:t>for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(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initial-action;</a:t>
            </a:r>
            <a:r>
              <a:rPr dirty="0" sz="2200" spc="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loop-continuation-condition;</a:t>
            </a:r>
            <a:r>
              <a:rPr dirty="0" sz="2200" spc="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action-after-each-iteration</a:t>
            </a:r>
            <a:r>
              <a:rPr dirty="0" sz="2200" spc="-5">
                <a:latin typeface="Times New Roman"/>
                <a:cs typeface="Times New Roman"/>
              </a:rPr>
              <a:t>)</a:t>
            </a:r>
            <a:r>
              <a:rPr dirty="0" sz="2200" spc="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222250" marR="6867525">
              <a:lnSpc>
                <a:spcPts val="2400"/>
              </a:lnSpc>
              <a:spcBef>
                <a:spcPts val="110"/>
              </a:spcBef>
            </a:pPr>
            <a:r>
              <a:rPr dirty="0" sz="2200">
                <a:latin typeface="Times New Roman"/>
                <a:cs typeface="Times New Roman"/>
              </a:rPr>
              <a:t>// loop body;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St</a:t>
            </a:r>
            <a:r>
              <a:rPr dirty="0" sz="2200" spc="-5">
                <a:latin typeface="Times New Roman"/>
                <a:cs typeface="Times New Roman"/>
              </a:rPr>
              <a:t>a</a:t>
            </a:r>
            <a:r>
              <a:rPr dirty="0" sz="2200">
                <a:latin typeface="Times New Roman"/>
                <a:cs typeface="Times New Roman"/>
              </a:rPr>
              <a:t>t</a:t>
            </a:r>
            <a:r>
              <a:rPr dirty="0" sz="2200" spc="-5">
                <a:latin typeface="Times New Roman"/>
                <a:cs typeface="Times New Roman"/>
              </a:rPr>
              <a:t>e</a:t>
            </a:r>
            <a:r>
              <a:rPr dirty="0" sz="2200">
                <a:latin typeface="Times New Roman"/>
                <a:cs typeface="Times New Roman"/>
              </a:rPr>
              <a:t>m</a:t>
            </a:r>
            <a:r>
              <a:rPr dirty="0" sz="2200" spc="-5">
                <a:latin typeface="Times New Roman"/>
                <a:cs typeface="Times New Roman"/>
              </a:rPr>
              <a:t>e</a:t>
            </a:r>
            <a:r>
              <a:rPr dirty="0" sz="2200">
                <a:latin typeface="Times New Roman"/>
                <a:cs typeface="Times New Roman"/>
              </a:rPr>
              <a:t>nt(</a:t>
            </a:r>
            <a:r>
              <a:rPr dirty="0" sz="2200" spc="-10">
                <a:latin typeface="Times New Roman"/>
                <a:cs typeface="Times New Roman"/>
              </a:rPr>
              <a:t>s</a:t>
            </a:r>
            <a:r>
              <a:rPr dirty="0" sz="2200">
                <a:latin typeface="Times New Roman"/>
                <a:cs typeface="Times New Roman"/>
              </a:rPr>
              <a:t>);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360"/>
              </a:lnSpc>
            </a:pPr>
            <a:r>
              <a:rPr dirty="0" sz="2200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6143" y="1274412"/>
            <a:ext cx="2802189" cy="512010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6" name="object 6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21850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4.4.</a:t>
            </a:r>
            <a:r>
              <a:rPr dirty="0" spc="-45"/>
              <a:t> </a:t>
            </a:r>
            <a:r>
              <a:rPr dirty="0"/>
              <a:t>for</a:t>
            </a:r>
            <a:r>
              <a:rPr dirty="0" spc="-45"/>
              <a:t> </a:t>
            </a:r>
            <a:r>
              <a:rPr dirty="0"/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3029" y="877315"/>
            <a:ext cx="3056255" cy="1851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int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i;</a:t>
            </a:r>
            <a:endParaRPr sz="2400">
              <a:latin typeface="Times New Roman"/>
              <a:cs typeface="Times New Roman"/>
            </a:endParaRPr>
          </a:p>
          <a:p>
            <a:pPr marL="165100" marR="5080" indent="-152400">
              <a:lnSpc>
                <a:spcPct val="100000"/>
              </a:lnSpc>
              <a:spcBef>
                <a:spcPts val="25"/>
              </a:spcBef>
            </a:pP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24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sz="24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0;</a:t>
            </a:r>
            <a:r>
              <a:rPr dirty="0" sz="24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24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&lt;</a:t>
            </a:r>
            <a:r>
              <a:rPr dirty="0" sz="24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100;</a:t>
            </a:r>
            <a:r>
              <a:rPr dirty="0" sz="24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i++)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System.out.println(</a:t>
            </a:r>
            <a:endParaRPr sz="2400">
              <a:latin typeface="Times New Roman"/>
              <a:cs typeface="Times New Roman"/>
            </a:endParaRPr>
          </a:p>
          <a:p>
            <a:pPr marL="393700">
              <a:lnSpc>
                <a:spcPts val="2845"/>
              </a:lnSpc>
              <a:spcBef>
                <a:spcPts val="20"/>
              </a:spcBef>
            </a:pPr>
            <a:r>
              <a:rPr dirty="0" sz="2400" spc="-30">
                <a:latin typeface="Times New Roman"/>
                <a:cs typeface="Times New Roman"/>
              </a:rPr>
              <a:t>"Welcome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Java!");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45"/>
              </a:lnSpc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6283325"/>
            <a:chOff x="0" y="0"/>
            <a:chExt cx="12192000" cy="6283325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31285" y="306270"/>
              <a:ext cx="3337267" cy="5976892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1339" y="1456435"/>
            <a:ext cx="11214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int</a:t>
            </a:r>
            <a:r>
              <a:rPr dirty="0" sz="2400" spc="-9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31339" y="1822196"/>
            <a:ext cx="7510780" cy="111696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377825" marR="5080" indent="-365125">
              <a:lnSpc>
                <a:spcPts val="2810"/>
              </a:lnSpc>
              <a:spcBef>
                <a:spcPts val="250"/>
              </a:spcBef>
            </a:pPr>
            <a:r>
              <a:rPr dirty="0" sz="2400" spc="-5" b="1">
                <a:latin typeface="Courier New"/>
                <a:cs typeface="Courier New"/>
              </a:rPr>
              <a:t>for (i </a:t>
            </a:r>
            <a:r>
              <a:rPr dirty="0" sz="2400" b="1">
                <a:latin typeface="Courier New"/>
                <a:cs typeface="Courier New"/>
              </a:rPr>
              <a:t>= </a:t>
            </a:r>
            <a:r>
              <a:rPr dirty="0" sz="2400" spc="-5" b="1">
                <a:latin typeface="Courier New"/>
                <a:cs typeface="Courier New"/>
              </a:rPr>
              <a:t>0; </a:t>
            </a:r>
            <a:r>
              <a:rPr dirty="0" sz="2400" b="1">
                <a:latin typeface="Courier New"/>
                <a:cs typeface="Courier New"/>
              </a:rPr>
              <a:t>i &lt; </a:t>
            </a:r>
            <a:r>
              <a:rPr dirty="0" sz="2400" spc="-5" b="1">
                <a:latin typeface="Courier New"/>
                <a:cs typeface="Courier New"/>
              </a:rPr>
              <a:t>2; i++) </a:t>
            </a:r>
            <a:r>
              <a:rPr dirty="0" sz="2400" b="1">
                <a:latin typeface="Courier New"/>
                <a:cs typeface="Courier New"/>
              </a:rPr>
              <a:t>{ </a:t>
            </a:r>
            <a:r>
              <a:rPr dirty="0" sz="2400" spc="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System.out.println("Welcome</a:t>
            </a:r>
            <a:r>
              <a:rPr dirty="0" sz="2400" spc="-5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to</a:t>
            </a:r>
            <a:r>
              <a:rPr dirty="0" sz="2400" spc="-5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Java!");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820"/>
              </a:lnSpc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22450" y="1212851"/>
            <a:ext cx="8499475" cy="647700"/>
            <a:chOff x="1822450" y="1212851"/>
            <a:chExt cx="8499475" cy="647700"/>
          </a:xfrm>
        </p:grpSpPr>
        <p:sp>
          <p:nvSpPr>
            <p:cNvPr id="5" name="object 5"/>
            <p:cNvSpPr/>
            <p:nvPr/>
          </p:nvSpPr>
          <p:spPr>
            <a:xfrm>
              <a:off x="1828800" y="1470026"/>
              <a:ext cx="5105400" cy="384175"/>
            </a:xfrm>
            <a:custGeom>
              <a:avLst/>
              <a:gdLst/>
              <a:ahLst/>
              <a:cxnLst/>
              <a:rect l="l" t="t" r="r" b="b"/>
              <a:pathLst>
                <a:path w="5105400" h="384175">
                  <a:moveTo>
                    <a:pt x="5105400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5105400" y="384175"/>
                  </a:lnTo>
                  <a:lnTo>
                    <a:pt x="5105400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828800" y="1470026"/>
              <a:ext cx="5105400" cy="384175"/>
            </a:xfrm>
            <a:custGeom>
              <a:avLst/>
              <a:gdLst/>
              <a:ahLst/>
              <a:cxnLst/>
              <a:rect l="l" t="t" r="r" b="b"/>
              <a:pathLst>
                <a:path w="5105400" h="384175">
                  <a:moveTo>
                    <a:pt x="0" y="0"/>
                  </a:moveTo>
                  <a:lnTo>
                    <a:pt x="5105400" y="0"/>
                  </a:lnTo>
                  <a:lnTo>
                    <a:pt x="5105400" y="384175"/>
                  </a:lnTo>
                  <a:lnTo>
                    <a:pt x="0" y="3841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500537" y="1219201"/>
              <a:ext cx="5815330" cy="465455"/>
            </a:xfrm>
            <a:custGeom>
              <a:avLst/>
              <a:gdLst/>
              <a:ahLst/>
              <a:cxnLst/>
              <a:rect l="l" t="t" r="r" b="b"/>
              <a:pathLst>
                <a:path w="5815330" h="465455">
                  <a:moveTo>
                    <a:pt x="5751009" y="0"/>
                  </a:moveTo>
                  <a:lnTo>
                    <a:pt x="2345292" y="0"/>
                  </a:lnTo>
                  <a:lnTo>
                    <a:pt x="2320369" y="5031"/>
                  </a:lnTo>
                  <a:lnTo>
                    <a:pt x="2300016" y="18753"/>
                  </a:lnTo>
                  <a:lnTo>
                    <a:pt x="2286294" y="39105"/>
                  </a:lnTo>
                  <a:lnTo>
                    <a:pt x="2281262" y="64028"/>
                  </a:lnTo>
                  <a:lnTo>
                    <a:pt x="2281262" y="224102"/>
                  </a:lnTo>
                  <a:lnTo>
                    <a:pt x="0" y="465133"/>
                  </a:lnTo>
                  <a:lnTo>
                    <a:pt x="2281262" y="320146"/>
                  </a:lnTo>
                  <a:lnTo>
                    <a:pt x="5815037" y="320146"/>
                  </a:lnTo>
                  <a:lnTo>
                    <a:pt x="5815037" y="64028"/>
                  </a:lnTo>
                  <a:lnTo>
                    <a:pt x="5810006" y="39105"/>
                  </a:lnTo>
                  <a:lnTo>
                    <a:pt x="5796284" y="18753"/>
                  </a:lnTo>
                  <a:lnTo>
                    <a:pt x="5775932" y="5031"/>
                  </a:lnTo>
                  <a:lnTo>
                    <a:pt x="5751009" y="0"/>
                  </a:lnTo>
                  <a:close/>
                </a:path>
                <a:path w="5815330" h="465455">
                  <a:moveTo>
                    <a:pt x="5815037" y="320146"/>
                  </a:moveTo>
                  <a:lnTo>
                    <a:pt x="2281262" y="320146"/>
                  </a:lnTo>
                  <a:lnTo>
                    <a:pt x="2286294" y="345069"/>
                  </a:lnTo>
                  <a:lnTo>
                    <a:pt x="2300016" y="365421"/>
                  </a:lnTo>
                  <a:lnTo>
                    <a:pt x="2320369" y="379143"/>
                  </a:lnTo>
                  <a:lnTo>
                    <a:pt x="2345292" y="384175"/>
                  </a:lnTo>
                  <a:lnTo>
                    <a:pt x="5751009" y="384175"/>
                  </a:lnTo>
                  <a:lnTo>
                    <a:pt x="5775932" y="379143"/>
                  </a:lnTo>
                  <a:lnTo>
                    <a:pt x="5796284" y="365421"/>
                  </a:lnTo>
                  <a:lnTo>
                    <a:pt x="5810006" y="345069"/>
                  </a:lnTo>
                  <a:lnTo>
                    <a:pt x="5815037" y="320146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00536" y="1219201"/>
              <a:ext cx="5815330" cy="465455"/>
            </a:xfrm>
            <a:custGeom>
              <a:avLst/>
              <a:gdLst/>
              <a:ahLst/>
              <a:cxnLst/>
              <a:rect l="l" t="t" r="r" b="b"/>
              <a:pathLst>
                <a:path w="5815330" h="465455">
                  <a:moveTo>
                    <a:pt x="2281263" y="64028"/>
                  </a:moveTo>
                  <a:lnTo>
                    <a:pt x="2286294" y="39105"/>
                  </a:lnTo>
                  <a:lnTo>
                    <a:pt x="2300016" y="18753"/>
                  </a:lnTo>
                  <a:lnTo>
                    <a:pt x="2320368" y="5031"/>
                  </a:lnTo>
                  <a:lnTo>
                    <a:pt x="2345291" y="0"/>
                  </a:lnTo>
                  <a:lnTo>
                    <a:pt x="2870225" y="0"/>
                  </a:lnTo>
                  <a:lnTo>
                    <a:pt x="3753669" y="0"/>
                  </a:lnTo>
                  <a:lnTo>
                    <a:pt x="5751010" y="0"/>
                  </a:lnTo>
                  <a:lnTo>
                    <a:pt x="5775932" y="5031"/>
                  </a:lnTo>
                  <a:lnTo>
                    <a:pt x="5796284" y="18753"/>
                  </a:lnTo>
                  <a:lnTo>
                    <a:pt x="5810006" y="39105"/>
                  </a:lnTo>
                  <a:lnTo>
                    <a:pt x="5815038" y="64028"/>
                  </a:lnTo>
                  <a:lnTo>
                    <a:pt x="5815038" y="224103"/>
                  </a:lnTo>
                  <a:lnTo>
                    <a:pt x="5815038" y="320146"/>
                  </a:lnTo>
                  <a:lnTo>
                    <a:pt x="5810006" y="345069"/>
                  </a:lnTo>
                  <a:lnTo>
                    <a:pt x="5796284" y="365421"/>
                  </a:lnTo>
                  <a:lnTo>
                    <a:pt x="5775932" y="379143"/>
                  </a:lnTo>
                  <a:lnTo>
                    <a:pt x="5751010" y="384175"/>
                  </a:lnTo>
                  <a:lnTo>
                    <a:pt x="3753669" y="384175"/>
                  </a:lnTo>
                  <a:lnTo>
                    <a:pt x="2870225" y="384175"/>
                  </a:lnTo>
                  <a:lnTo>
                    <a:pt x="2345291" y="384175"/>
                  </a:lnTo>
                  <a:lnTo>
                    <a:pt x="2320368" y="379143"/>
                  </a:lnTo>
                  <a:lnTo>
                    <a:pt x="2300016" y="365421"/>
                  </a:lnTo>
                  <a:lnTo>
                    <a:pt x="2286294" y="345069"/>
                  </a:lnTo>
                  <a:lnTo>
                    <a:pt x="2281263" y="320146"/>
                  </a:lnTo>
                  <a:lnTo>
                    <a:pt x="0" y="465134"/>
                  </a:lnTo>
                  <a:lnTo>
                    <a:pt x="2281263" y="224103"/>
                  </a:lnTo>
                  <a:lnTo>
                    <a:pt x="2281263" y="6402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027987" y="1259332"/>
            <a:ext cx="104140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Declare</a:t>
            </a:r>
            <a:r>
              <a:rPr dirty="0" sz="22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1" name="object 11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21850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4.4.</a:t>
            </a:r>
            <a:r>
              <a:rPr dirty="0" spc="-45"/>
              <a:t> </a:t>
            </a:r>
            <a:r>
              <a:rPr dirty="0"/>
              <a:t>for</a:t>
            </a:r>
            <a:r>
              <a:rPr dirty="0" spc="-45"/>
              <a:t> </a:t>
            </a:r>
            <a:r>
              <a:rPr dirty="0"/>
              <a:t>Loops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59022" y="2225955"/>
            <a:ext cx="1093470" cy="320675"/>
            <a:chOff x="2359022" y="2225955"/>
            <a:chExt cx="1093470" cy="320675"/>
          </a:xfrm>
        </p:grpSpPr>
        <p:sp>
          <p:nvSpPr>
            <p:cNvPr id="3" name="object 3"/>
            <p:cNvSpPr/>
            <p:nvPr/>
          </p:nvSpPr>
          <p:spPr>
            <a:xfrm>
              <a:off x="2365372" y="2232305"/>
              <a:ext cx="1080770" cy="307975"/>
            </a:xfrm>
            <a:custGeom>
              <a:avLst/>
              <a:gdLst/>
              <a:ahLst/>
              <a:cxnLst/>
              <a:rect l="l" t="t" r="r" b="b"/>
              <a:pathLst>
                <a:path w="1080770" h="307975">
                  <a:moveTo>
                    <a:pt x="1080681" y="0"/>
                  </a:moveTo>
                  <a:lnTo>
                    <a:pt x="0" y="0"/>
                  </a:lnTo>
                  <a:lnTo>
                    <a:pt x="0" y="307975"/>
                  </a:lnTo>
                  <a:lnTo>
                    <a:pt x="1080681" y="307975"/>
                  </a:lnTo>
                  <a:lnTo>
                    <a:pt x="1080681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365372" y="2232305"/>
              <a:ext cx="1080770" cy="307975"/>
            </a:xfrm>
            <a:custGeom>
              <a:avLst/>
              <a:gdLst/>
              <a:ahLst/>
              <a:cxnLst/>
              <a:rect l="l" t="t" r="r" b="b"/>
              <a:pathLst>
                <a:path w="1080770" h="307975">
                  <a:moveTo>
                    <a:pt x="0" y="0"/>
                  </a:moveTo>
                  <a:lnTo>
                    <a:pt x="1080681" y="0"/>
                  </a:lnTo>
                  <a:lnTo>
                    <a:pt x="1080681" y="307975"/>
                  </a:lnTo>
                  <a:lnTo>
                    <a:pt x="0" y="3079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3011449" y="1243479"/>
            <a:ext cx="7434580" cy="835660"/>
            <a:chOff x="3011449" y="1243479"/>
            <a:chExt cx="7434580" cy="835660"/>
          </a:xfrm>
        </p:grpSpPr>
        <p:sp>
          <p:nvSpPr>
            <p:cNvPr id="6" name="object 6"/>
            <p:cNvSpPr/>
            <p:nvPr/>
          </p:nvSpPr>
          <p:spPr>
            <a:xfrm>
              <a:off x="3017800" y="1249829"/>
              <a:ext cx="7421880" cy="822960"/>
            </a:xfrm>
            <a:custGeom>
              <a:avLst/>
              <a:gdLst/>
              <a:ahLst/>
              <a:cxnLst/>
              <a:rect l="l" t="t" r="r" b="b"/>
              <a:pathLst>
                <a:path w="7421880" h="822960">
                  <a:moveTo>
                    <a:pt x="7295234" y="0"/>
                  </a:moveTo>
                  <a:lnTo>
                    <a:pt x="4014188" y="0"/>
                  </a:lnTo>
                  <a:lnTo>
                    <a:pt x="3965001" y="9930"/>
                  </a:lnTo>
                  <a:lnTo>
                    <a:pt x="3924835" y="37011"/>
                  </a:lnTo>
                  <a:lnTo>
                    <a:pt x="3897754" y="77178"/>
                  </a:lnTo>
                  <a:lnTo>
                    <a:pt x="3887824" y="126364"/>
                  </a:lnTo>
                  <a:lnTo>
                    <a:pt x="3887824" y="442268"/>
                  </a:lnTo>
                  <a:lnTo>
                    <a:pt x="0" y="822619"/>
                  </a:lnTo>
                  <a:lnTo>
                    <a:pt x="3887824" y="631808"/>
                  </a:lnTo>
                  <a:lnTo>
                    <a:pt x="7421599" y="631808"/>
                  </a:lnTo>
                  <a:lnTo>
                    <a:pt x="7421599" y="126364"/>
                  </a:lnTo>
                  <a:lnTo>
                    <a:pt x="7411668" y="77178"/>
                  </a:lnTo>
                  <a:lnTo>
                    <a:pt x="7384587" y="37011"/>
                  </a:lnTo>
                  <a:lnTo>
                    <a:pt x="7344421" y="9930"/>
                  </a:lnTo>
                  <a:lnTo>
                    <a:pt x="7295234" y="0"/>
                  </a:lnTo>
                  <a:close/>
                </a:path>
                <a:path w="7421880" h="822960">
                  <a:moveTo>
                    <a:pt x="7421599" y="631808"/>
                  </a:moveTo>
                  <a:lnTo>
                    <a:pt x="3887824" y="631808"/>
                  </a:lnTo>
                  <a:lnTo>
                    <a:pt x="3897754" y="680995"/>
                  </a:lnTo>
                  <a:lnTo>
                    <a:pt x="3924835" y="721161"/>
                  </a:lnTo>
                  <a:lnTo>
                    <a:pt x="3965001" y="748243"/>
                  </a:lnTo>
                  <a:lnTo>
                    <a:pt x="4014188" y="758173"/>
                  </a:lnTo>
                  <a:lnTo>
                    <a:pt x="7295234" y="758173"/>
                  </a:lnTo>
                  <a:lnTo>
                    <a:pt x="7344421" y="748243"/>
                  </a:lnTo>
                  <a:lnTo>
                    <a:pt x="7384587" y="721161"/>
                  </a:lnTo>
                  <a:lnTo>
                    <a:pt x="7411668" y="680995"/>
                  </a:lnTo>
                  <a:lnTo>
                    <a:pt x="7421599" y="631808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17799" y="1249829"/>
              <a:ext cx="7421880" cy="822960"/>
            </a:xfrm>
            <a:custGeom>
              <a:avLst/>
              <a:gdLst/>
              <a:ahLst/>
              <a:cxnLst/>
              <a:rect l="l" t="t" r="r" b="b"/>
              <a:pathLst>
                <a:path w="7421880" h="822960">
                  <a:moveTo>
                    <a:pt x="3887825" y="126364"/>
                  </a:moveTo>
                  <a:lnTo>
                    <a:pt x="3897755" y="77177"/>
                  </a:lnTo>
                  <a:lnTo>
                    <a:pt x="3924836" y="37011"/>
                  </a:lnTo>
                  <a:lnTo>
                    <a:pt x="3965002" y="9930"/>
                  </a:lnTo>
                  <a:lnTo>
                    <a:pt x="4014189" y="0"/>
                  </a:lnTo>
                  <a:lnTo>
                    <a:pt x="4476787" y="0"/>
                  </a:lnTo>
                  <a:lnTo>
                    <a:pt x="5360231" y="0"/>
                  </a:lnTo>
                  <a:lnTo>
                    <a:pt x="7295236" y="0"/>
                  </a:lnTo>
                  <a:lnTo>
                    <a:pt x="7344422" y="9930"/>
                  </a:lnTo>
                  <a:lnTo>
                    <a:pt x="7384588" y="37011"/>
                  </a:lnTo>
                  <a:lnTo>
                    <a:pt x="7411669" y="77177"/>
                  </a:lnTo>
                  <a:lnTo>
                    <a:pt x="7421600" y="126364"/>
                  </a:lnTo>
                  <a:lnTo>
                    <a:pt x="7421600" y="442268"/>
                  </a:lnTo>
                  <a:lnTo>
                    <a:pt x="7421600" y="631812"/>
                  </a:lnTo>
                  <a:lnTo>
                    <a:pt x="7411669" y="680995"/>
                  </a:lnTo>
                  <a:lnTo>
                    <a:pt x="7384588" y="721161"/>
                  </a:lnTo>
                  <a:lnTo>
                    <a:pt x="7344422" y="748242"/>
                  </a:lnTo>
                  <a:lnTo>
                    <a:pt x="7295236" y="758173"/>
                  </a:lnTo>
                  <a:lnTo>
                    <a:pt x="5360231" y="758173"/>
                  </a:lnTo>
                  <a:lnTo>
                    <a:pt x="4476787" y="758173"/>
                  </a:lnTo>
                  <a:lnTo>
                    <a:pt x="4014189" y="758173"/>
                  </a:lnTo>
                  <a:lnTo>
                    <a:pt x="3965002" y="748242"/>
                  </a:lnTo>
                  <a:lnTo>
                    <a:pt x="3924836" y="721161"/>
                  </a:lnTo>
                  <a:lnTo>
                    <a:pt x="3897755" y="680995"/>
                  </a:lnTo>
                  <a:lnTo>
                    <a:pt x="3887825" y="631808"/>
                  </a:lnTo>
                  <a:lnTo>
                    <a:pt x="0" y="822619"/>
                  </a:lnTo>
                  <a:lnTo>
                    <a:pt x="3887825" y="442268"/>
                  </a:lnTo>
                  <a:lnTo>
                    <a:pt x="3887825" y="12636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639048" y="1308100"/>
            <a:ext cx="2066289" cy="70231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486409" marR="5080" indent="-474345">
              <a:lnSpc>
                <a:spcPct val="101800"/>
              </a:lnSpc>
              <a:spcBef>
                <a:spcPts val="50"/>
              </a:spcBef>
            </a:pP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Execute initializer </a:t>
            </a:r>
            <a:r>
              <a:rPr dirty="0" sz="2200" spc="-5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2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now</a:t>
            </a:r>
            <a:r>
              <a:rPr dirty="0" sz="22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0" name="object 10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478916" y="1764284"/>
            <a:ext cx="458978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int</a:t>
            </a:r>
            <a:r>
              <a:rPr dirty="0" sz="2400" spc="-7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400" spc="-5" b="1">
                <a:latin typeface="Courier New"/>
                <a:cs typeface="Courier New"/>
              </a:rPr>
              <a:t>for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(i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0;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&lt;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2;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i++)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  <p:sp>
        <p:nvSpPr>
          <p:cNvPr id="14" name="object 14"/>
          <p:cNvSpPr txBox="1"/>
          <p:nvPr/>
        </p:nvSpPr>
        <p:spPr>
          <a:xfrm>
            <a:off x="1478916" y="2486659"/>
            <a:ext cx="7510780" cy="760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19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System.out.println("Welcome</a:t>
            </a:r>
            <a:r>
              <a:rPr dirty="0" sz="2400" spc="-5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to</a:t>
            </a:r>
            <a:r>
              <a:rPr dirty="0" sz="2400" spc="-5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Java!");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21850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4.4.</a:t>
            </a:r>
            <a:r>
              <a:rPr dirty="0" spc="-45"/>
              <a:t> </a:t>
            </a:r>
            <a:r>
              <a:rPr dirty="0"/>
              <a:t>for</a:t>
            </a:r>
            <a:r>
              <a:rPr dirty="0" spc="-45"/>
              <a:t> </a:t>
            </a:r>
            <a:r>
              <a:rPr dirty="0"/>
              <a:t>Loops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6915" y="2325508"/>
            <a:ext cx="1152525" cy="307975"/>
          </a:xfrm>
          <a:custGeom>
            <a:avLst/>
            <a:gdLst/>
            <a:ahLst/>
            <a:cxnLst/>
            <a:rect l="l" t="t" r="r" b="b"/>
            <a:pathLst>
              <a:path w="1152525" h="307975">
                <a:moveTo>
                  <a:pt x="0" y="0"/>
                </a:moveTo>
                <a:lnTo>
                  <a:pt x="1152150" y="0"/>
                </a:lnTo>
                <a:lnTo>
                  <a:pt x="1152150" y="307975"/>
                </a:lnTo>
                <a:lnTo>
                  <a:pt x="0" y="30797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5044295" y="1444156"/>
            <a:ext cx="6628130" cy="816610"/>
            <a:chOff x="5044295" y="1444156"/>
            <a:chExt cx="6628130" cy="816610"/>
          </a:xfrm>
        </p:grpSpPr>
        <p:sp>
          <p:nvSpPr>
            <p:cNvPr id="4" name="object 4"/>
            <p:cNvSpPr/>
            <p:nvPr/>
          </p:nvSpPr>
          <p:spPr>
            <a:xfrm>
              <a:off x="5050646" y="1450506"/>
              <a:ext cx="6615430" cy="803910"/>
            </a:xfrm>
            <a:custGeom>
              <a:avLst/>
              <a:gdLst/>
              <a:ahLst/>
              <a:cxnLst/>
              <a:rect l="l" t="t" r="r" b="b"/>
              <a:pathLst>
                <a:path w="6615430" h="803910">
                  <a:moveTo>
                    <a:pt x="6493747" y="0"/>
                  </a:moveTo>
                  <a:lnTo>
                    <a:pt x="3202861" y="0"/>
                  </a:lnTo>
                  <a:lnTo>
                    <a:pt x="3155589" y="9543"/>
                  </a:lnTo>
                  <a:lnTo>
                    <a:pt x="3116987" y="35570"/>
                  </a:lnTo>
                  <a:lnTo>
                    <a:pt x="3090961" y="74173"/>
                  </a:lnTo>
                  <a:lnTo>
                    <a:pt x="3081417" y="121445"/>
                  </a:lnTo>
                  <a:lnTo>
                    <a:pt x="3081417" y="425051"/>
                  </a:lnTo>
                  <a:lnTo>
                    <a:pt x="0" y="803282"/>
                  </a:lnTo>
                  <a:lnTo>
                    <a:pt x="3081417" y="607216"/>
                  </a:lnTo>
                  <a:lnTo>
                    <a:pt x="6615192" y="607216"/>
                  </a:lnTo>
                  <a:lnTo>
                    <a:pt x="6615192" y="121445"/>
                  </a:lnTo>
                  <a:lnTo>
                    <a:pt x="6605648" y="74173"/>
                  </a:lnTo>
                  <a:lnTo>
                    <a:pt x="6579622" y="35570"/>
                  </a:lnTo>
                  <a:lnTo>
                    <a:pt x="6541019" y="9543"/>
                  </a:lnTo>
                  <a:lnTo>
                    <a:pt x="6493747" y="0"/>
                  </a:lnTo>
                  <a:close/>
                </a:path>
                <a:path w="6615430" h="803910">
                  <a:moveTo>
                    <a:pt x="6615192" y="607216"/>
                  </a:moveTo>
                  <a:lnTo>
                    <a:pt x="3081417" y="607216"/>
                  </a:lnTo>
                  <a:lnTo>
                    <a:pt x="3090961" y="654488"/>
                  </a:lnTo>
                  <a:lnTo>
                    <a:pt x="3116987" y="693090"/>
                  </a:lnTo>
                  <a:lnTo>
                    <a:pt x="3155589" y="719117"/>
                  </a:lnTo>
                  <a:lnTo>
                    <a:pt x="3202861" y="728661"/>
                  </a:lnTo>
                  <a:lnTo>
                    <a:pt x="6493747" y="728661"/>
                  </a:lnTo>
                  <a:lnTo>
                    <a:pt x="6541019" y="719117"/>
                  </a:lnTo>
                  <a:lnTo>
                    <a:pt x="6579622" y="693090"/>
                  </a:lnTo>
                  <a:lnTo>
                    <a:pt x="6605648" y="654488"/>
                  </a:lnTo>
                  <a:lnTo>
                    <a:pt x="6615192" y="607216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050645" y="1450506"/>
              <a:ext cx="6615430" cy="803910"/>
            </a:xfrm>
            <a:custGeom>
              <a:avLst/>
              <a:gdLst/>
              <a:ahLst/>
              <a:cxnLst/>
              <a:rect l="l" t="t" r="r" b="b"/>
              <a:pathLst>
                <a:path w="6615430" h="803910">
                  <a:moveTo>
                    <a:pt x="3081418" y="121445"/>
                  </a:moveTo>
                  <a:lnTo>
                    <a:pt x="3090961" y="74173"/>
                  </a:lnTo>
                  <a:lnTo>
                    <a:pt x="3116988" y="35570"/>
                  </a:lnTo>
                  <a:lnTo>
                    <a:pt x="3155590" y="9543"/>
                  </a:lnTo>
                  <a:lnTo>
                    <a:pt x="3202862" y="0"/>
                  </a:lnTo>
                  <a:lnTo>
                    <a:pt x="3670380" y="0"/>
                  </a:lnTo>
                  <a:lnTo>
                    <a:pt x="4553824" y="0"/>
                  </a:lnTo>
                  <a:lnTo>
                    <a:pt x="6493748" y="0"/>
                  </a:lnTo>
                  <a:lnTo>
                    <a:pt x="6541019" y="9543"/>
                  </a:lnTo>
                  <a:lnTo>
                    <a:pt x="6579622" y="35570"/>
                  </a:lnTo>
                  <a:lnTo>
                    <a:pt x="6605649" y="74173"/>
                  </a:lnTo>
                  <a:lnTo>
                    <a:pt x="6615193" y="121445"/>
                  </a:lnTo>
                  <a:lnTo>
                    <a:pt x="6615193" y="425051"/>
                  </a:lnTo>
                  <a:lnTo>
                    <a:pt x="6615193" y="607217"/>
                  </a:lnTo>
                  <a:lnTo>
                    <a:pt x="6605649" y="654488"/>
                  </a:lnTo>
                  <a:lnTo>
                    <a:pt x="6579622" y="693091"/>
                  </a:lnTo>
                  <a:lnTo>
                    <a:pt x="6541019" y="719118"/>
                  </a:lnTo>
                  <a:lnTo>
                    <a:pt x="6493748" y="728662"/>
                  </a:lnTo>
                  <a:lnTo>
                    <a:pt x="4553824" y="728662"/>
                  </a:lnTo>
                  <a:lnTo>
                    <a:pt x="3670380" y="728662"/>
                  </a:lnTo>
                  <a:lnTo>
                    <a:pt x="3202862" y="728662"/>
                  </a:lnTo>
                  <a:lnTo>
                    <a:pt x="3155590" y="719118"/>
                  </a:lnTo>
                  <a:lnTo>
                    <a:pt x="3116988" y="693091"/>
                  </a:lnTo>
                  <a:lnTo>
                    <a:pt x="3090961" y="654488"/>
                  </a:lnTo>
                  <a:lnTo>
                    <a:pt x="3081418" y="607217"/>
                  </a:lnTo>
                  <a:lnTo>
                    <a:pt x="0" y="803283"/>
                  </a:lnTo>
                  <a:lnTo>
                    <a:pt x="3081418" y="425051"/>
                  </a:lnTo>
                  <a:lnTo>
                    <a:pt x="3081418" y="12144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155207" y="1506220"/>
            <a:ext cx="1487805" cy="70548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50495" marR="5080" indent="-138430">
              <a:lnSpc>
                <a:spcPct val="102699"/>
              </a:lnSpc>
              <a:spcBef>
                <a:spcPts val="25"/>
              </a:spcBef>
            </a:pP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(i</a:t>
            </a:r>
            <a:r>
              <a:rPr dirty="0" sz="2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dirty="0" sz="22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2)</a:t>
            </a:r>
            <a:r>
              <a:rPr dirty="0" sz="2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22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true </a:t>
            </a:r>
            <a:r>
              <a:rPr dirty="0" sz="2200" spc="-5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since</a:t>
            </a:r>
            <a:r>
              <a:rPr dirty="0" sz="2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2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8" name="object 8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758165" y="1874011"/>
            <a:ext cx="4589780" cy="760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int</a:t>
            </a:r>
            <a:r>
              <a:rPr dirty="0" sz="2400" spc="-7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spc="-5" b="1">
                <a:latin typeface="Courier New"/>
                <a:cs typeface="Courier New"/>
              </a:rPr>
              <a:t>for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(i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0;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&lt;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2;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i++)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  <p:sp>
        <p:nvSpPr>
          <p:cNvPr id="12" name="object 12"/>
          <p:cNvSpPr txBox="1"/>
          <p:nvPr/>
        </p:nvSpPr>
        <p:spPr>
          <a:xfrm>
            <a:off x="1758165" y="2599435"/>
            <a:ext cx="7510780" cy="760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System.out.println("Welcome</a:t>
            </a:r>
            <a:r>
              <a:rPr dirty="0" sz="2400" spc="-5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to</a:t>
            </a:r>
            <a:r>
              <a:rPr dirty="0" sz="2400" spc="-5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Java!");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21850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4.4.</a:t>
            </a:r>
            <a:r>
              <a:rPr dirty="0" spc="-45"/>
              <a:t> </a:t>
            </a:r>
            <a:r>
              <a:rPr dirty="0"/>
              <a:t>for</a:t>
            </a:r>
            <a:r>
              <a:rPr dirty="0" spc="-45"/>
              <a:t> </a:t>
            </a:r>
            <a:r>
              <a:rPr dirty="0"/>
              <a:t>Loops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54769" y="1157290"/>
            <a:ext cx="4219575" cy="1151255"/>
            <a:chOff x="5954769" y="1157290"/>
            <a:chExt cx="4219575" cy="1151255"/>
          </a:xfrm>
        </p:grpSpPr>
        <p:sp>
          <p:nvSpPr>
            <p:cNvPr id="3" name="object 3"/>
            <p:cNvSpPr/>
            <p:nvPr/>
          </p:nvSpPr>
          <p:spPr>
            <a:xfrm>
              <a:off x="5961119" y="1163640"/>
              <a:ext cx="4206875" cy="1138555"/>
            </a:xfrm>
            <a:custGeom>
              <a:avLst/>
              <a:gdLst/>
              <a:ahLst/>
              <a:cxnLst/>
              <a:rect l="l" t="t" r="r" b="b"/>
              <a:pathLst>
                <a:path w="4206875" h="1138555">
                  <a:moveTo>
                    <a:pt x="2145450" y="384173"/>
                  </a:moveTo>
                  <a:lnTo>
                    <a:pt x="1262006" y="384173"/>
                  </a:lnTo>
                  <a:lnTo>
                    <a:pt x="0" y="1138238"/>
                  </a:lnTo>
                  <a:lnTo>
                    <a:pt x="2145450" y="384173"/>
                  </a:lnTo>
                  <a:close/>
                </a:path>
                <a:path w="4206875" h="1138555">
                  <a:moveTo>
                    <a:pt x="4142790" y="0"/>
                  </a:moveTo>
                  <a:lnTo>
                    <a:pt x="737072" y="0"/>
                  </a:lnTo>
                  <a:lnTo>
                    <a:pt x="712149" y="5031"/>
                  </a:lnTo>
                  <a:lnTo>
                    <a:pt x="691797" y="18753"/>
                  </a:lnTo>
                  <a:lnTo>
                    <a:pt x="678075" y="39106"/>
                  </a:lnTo>
                  <a:lnTo>
                    <a:pt x="673044" y="64029"/>
                  </a:lnTo>
                  <a:lnTo>
                    <a:pt x="673044" y="320145"/>
                  </a:lnTo>
                  <a:lnTo>
                    <a:pt x="678075" y="345068"/>
                  </a:lnTo>
                  <a:lnTo>
                    <a:pt x="691797" y="365420"/>
                  </a:lnTo>
                  <a:lnTo>
                    <a:pt x="712149" y="379142"/>
                  </a:lnTo>
                  <a:lnTo>
                    <a:pt x="737072" y="384173"/>
                  </a:lnTo>
                  <a:lnTo>
                    <a:pt x="4142790" y="384173"/>
                  </a:lnTo>
                  <a:lnTo>
                    <a:pt x="4167713" y="379142"/>
                  </a:lnTo>
                  <a:lnTo>
                    <a:pt x="4188065" y="365420"/>
                  </a:lnTo>
                  <a:lnTo>
                    <a:pt x="4201787" y="345068"/>
                  </a:lnTo>
                  <a:lnTo>
                    <a:pt x="4206819" y="320145"/>
                  </a:lnTo>
                  <a:lnTo>
                    <a:pt x="4206819" y="64029"/>
                  </a:lnTo>
                  <a:lnTo>
                    <a:pt x="4201787" y="39106"/>
                  </a:lnTo>
                  <a:lnTo>
                    <a:pt x="4188065" y="18753"/>
                  </a:lnTo>
                  <a:lnTo>
                    <a:pt x="4167713" y="5031"/>
                  </a:lnTo>
                  <a:lnTo>
                    <a:pt x="414279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961119" y="1163640"/>
              <a:ext cx="4206875" cy="1138555"/>
            </a:xfrm>
            <a:custGeom>
              <a:avLst/>
              <a:gdLst/>
              <a:ahLst/>
              <a:cxnLst/>
              <a:rect l="l" t="t" r="r" b="b"/>
              <a:pathLst>
                <a:path w="4206875" h="1138555">
                  <a:moveTo>
                    <a:pt x="673044" y="64029"/>
                  </a:moveTo>
                  <a:lnTo>
                    <a:pt x="678075" y="39106"/>
                  </a:lnTo>
                  <a:lnTo>
                    <a:pt x="691797" y="18753"/>
                  </a:lnTo>
                  <a:lnTo>
                    <a:pt x="712149" y="5031"/>
                  </a:lnTo>
                  <a:lnTo>
                    <a:pt x="737072" y="0"/>
                  </a:lnTo>
                  <a:lnTo>
                    <a:pt x="1262006" y="0"/>
                  </a:lnTo>
                  <a:lnTo>
                    <a:pt x="2145450" y="0"/>
                  </a:lnTo>
                  <a:lnTo>
                    <a:pt x="4142791" y="0"/>
                  </a:lnTo>
                  <a:lnTo>
                    <a:pt x="4167713" y="5031"/>
                  </a:lnTo>
                  <a:lnTo>
                    <a:pt x="4188065" y="18753"/>
                  </a:lnTo>
                  <a:lnTo>
                    <a:pt x="4201787" y="39106"/>
                  </a:lnTo>
                  <a:lnTo>
                    <a:pt x="4206819" y="64029"/>
                  </a:lnTo>
                  <a:lnTo>
                    <a:pt x="4206819" y="224101"/>
                  </a:lnTo>
                  <a:lnTo>
                    <a:pt x="4206819" y="320145"/>
                  </a:lnTo>
                  <a:lnTo>
                    <a:pt x="4201787" y="345067"/>
                  </a:lnTo>
                  <a:lnTo>
                    <a:pt x="4188065" y="365420"/>
                  </a:lnTo>
                  <a:lnTo>
                    <a:pt x="4167713" y="379142"/>
                  </a:lnTo>
                  <a:lnTo>
                    <a:pt x="4142791" y="384174"/>
                  </a:lnTo>
                  <a:lnTo>
                    <a:pt x="2145450" y="384174"/>
                  </a:lnTo>
                  <a:lnTo>
                    <a:pt x="0" y="1138238"/>
                  </a:lnTo>
                  <a:lnTo>
                    <a:pt x="1262006" y="384174"/>
                  </a:lnTo>
                  <a:lnTo>
                    <a:pt x="737072" y="384174"/>
                  </a:lnTo>
                  <a:lnTo>
                    <a:pt x="712149" y="379142"/>
                  </a:lnTo>
                  <a:lnTo>
                    <a:pt x="691797" y="365420"/>
                  </a:lnTo>
                  <a:lnTo>
                    <a:pt x="678075" y="345067"/>
                  </a:lnTo>
                  <a:lnTo>
                    <a:pt x="673044" y="320145"/>
                  </a:lnTo>
                  <a:lnTo>
                    <a:pt x="673044" y="224101"/>
                  </a:lnTo>
                  <a:lnTo>
                    <a:pt x="673044" y="6402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6" name="object 6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20494" y="1124119"/>
            <a:ext cx="8448675" cy="125730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705"/>
              </a:spcBef>
            </a:pP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Print</a:t>
            </a:r>
            <a:r>
              <a:rPr dirty="0" sz="22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30">
                <a:solidFill>
                  <a:srgbClr val="FFFFFF"/>
                </a:solidFill>
                <a:latin typeface="Times New Roman"/>
                <a:cs typeface="Times New Roman"/>
              </a:rPr>
              <a:t>Welcome</a:t>
            </a:r>
            <a:r>
              <a:rPr dirty="0" sz="2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2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Java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2400" spc="-5" b="1">
                <a:latin typeface="Courier New"/>
                <a:cs typeface="Courier New"/>
              </a:rPr>
              <a:t>int</a:t>
            </a:r>
            <a:r>
              <a:rPr dirty="0" sz="2400" spc="-7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spc="-5" b="1">
                <a:latin typeface="Courier New"/>
                <a:cs typeface="Courier New"/>
              </a:rPr>
              <a:t>for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(i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0;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&lt;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2;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i++)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  <p:sp>
        <p:nvSpPr>
          <p:cNvPr id="10" name="object 10"/>
          <p:cNvSpPr txBox="1"/>
          <p:nvPr/>
        </p:nvSpPr>
        <p:spPr>
          <a:xfrm>
            <a:off x="1555168" y="2414429"/>
            <a:ext cx="7268209" cy="365125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2545">
              <a:lnSpc>
                <a:spcPts val="2420"/>
              </a:lnSpc>
            </a:pPr>
            <a:r>
              <a:rPr dirty="0" sz="2400" spc="-5" b="1">
                <a:latin typeface="Courier New"/>
                <a:cs typeface="Courier New"/>
              </a:rPr>
              <a:t>System.out.println("Welcome</a:t>
            </a:r>
            <a:r>
              <a:rPr dirty="0" sz="2400" spc="-5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to</a:t>
            </a:r>
            <a:r>
              <a:rPr dirty="0" sz="2400" spc="-4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Java!");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0494" y="2712211"/>
            <a:ext cx="208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21850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4.4.</a:t>
            </a:r>
            <a:r>
              <a:rPr dirty="0" spc="-45"/>
              <a:t> </a:t>
            </a:r>
            <a:r>
              <a:rPr dirty="0"/>
              <a:t>for</a:t>
            </a:r>
            <a:r>
              <a:rPr dirty="0" spc="-45"/>
              <a:t> </a:t>
            </a:r>
            <a:r>
              <a:rPr dirty="0"/>
              <a:t>Loops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5398" y="1285090"/>
            <a:ext cx="7096125" cy="756285"/>
            <a:chOff x="4575398" y="1285090"/>
            <a:chExt cx="7096125" cy="756285"/>
          </a:xfrm>
        </p:grpSpPr>
        <p:sp>
          <p:nvSpPr>
            <p:cNvPr id="3" name="object 3"/>
            <p:cNvSpPr/>
            <p:nvPr/>
          </p:nvSpPr>
          <p:spPr>
            <a:xfrm>
              <a:off x="4581748" y="1291440"/>
              <a:ext cx="7083425" cy="743585"/>
            </a:xfrm>
            <a:custGeom>
              <a:avLst/>
              <a:gdLst/>
              <a:ahLst/>
              <a:cxnLst/>
              <a:rect l="l" t="t" r="r" b="b"/>
              <a:pathLst>
                <a:path w="7083425" h="743585">
                  <a:moveTo>
                    <a:pt x="6961530" y="0"/>
                  </a:moveTo>
                  <a:lnTo>
                    <a:pt x="2941960" y="0"/>
                  </a:lnTo>
                  <a:lnTo>
                    <a:pt x="2894688" y="9543"/>
                  </a:lnTo>
                  <a:lnTo>
                    <a:pt x="2856085" y="35570"/>
                  </a:lnTo>
                  <a:lnTo>
                    <a:pt x="2830058" y="74173"/>
                  </a:lnTo>
                  <a:lnTo>
                    <a:pt x="2820515" y="121446"/>
                  </a:lnTo>
                  <a:lnTo>
                    <a:pt x="2820515" y="425053"/>
                  </a:lnTo>
                  <a:lnTo>
                    <a:pt x="0" y="742962"/>
                  </a:lnTo>
                  <a:lnTo>
                    <a:pt x="2820515" y="607216"/>
                  </a:lnTo>
                  <a:lnTo>
                    <a:pt x="7082976" y="607216"/>
                  </a:lnTo>
                  <a:lnTo>
                    <a:pt x="7082976" y="121446"/>
                  </a:lnTo>
                  <a:lnTo>
                    <a:pt x="7073432" y="74173"/>
                  </a:lnTo>
                  <a:lnTo>
                    <a:pt x="7047405" y="35570"/>
                  </a:lnTo>
                  <a:lnTo>
                    <a:pt x="7008802" y="9543"/>
                  </a:lnTo>
                  <a:lnTo>
                    <a:pt x="6961530" y="0"/>
                  </a:lnTo>
                  <a:close/>
                </a:path>
                <a:path w="7083425" h="743585">
                  <a:moveTo>
                    <a:pt x="7082976" y="607216"/>
                  </a:moveTo>
                  <a:lnTo>
                    <a:pt x="2820515" y="607216"/>
                  </a:lnTo>
                  <a:lnTo>
                    <a:pt x="2830058" y="654488"/>
                  </a:lnTo>
                  <a:lnTo>
                    <a:pt x="2856085" y="693090"/>
                  </a:lnTo>
                  <a:lnTo>
                    <a:pt x="2894688" y="719117"/>
                  </a:lnTo>
                  <a:lnTo>
                    <a:pt x="2941960" y="728661"/>
                  </a:lnTo>
                  <a:lnTo>
                    <a:pt x="6961530" y="728661"/>
                  </a:lnTo>
                  <a:lnTo>
                    <a:pt x="7008802" y="719117"/>
                  </a:lnTo>
                  <a:lnTo>
                    <a:pt x="7047405" y="693090"/>
                  </a:lnTo>
                  <a:lnTo>
                    <a:pt x="7073432" y="654488"/>
                  </a:lnTo>
                  <a:lnTo>
                    <a:pt x="7082976" y="607216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581748" y="1291440"/>
              <a:ext cx="7083425" cy="743585"/>
            </a:xfrm>
            <a:custGeom>
              <a:avLst/>
              <a:gdLst/>
              <a:ahLst/>
              <a:cxnLst/>
              <a:rect l="l" t="t" r="r" b="b"/>
              <a:pathLst>
                <a:path w="7083425" h="743585">
                  <a:moveTo>
                    <a:pt x="2820515" y="121446"/>
                  </a:moveTo>
                  <a:lnTo>
                    <a:pt x="2830058" y="74173"/>
                  </a:lnTo>
                  <a:lnTo>
                    <a:pt x="2856085" y="35570"/>
                  </a:lnTo>
                  <a:lnTo>
                    <a:pt x="2894688" y="9543"/>
                  </a:lnTo>
                  <a:lnTo>
                    <a:pt x="2941960" y="0"/>
                  </a:lnTo>
                  <a:lnTo>
                    <a:pt x="3530925" y="0"/>
                  </a:lnTo>
                  <a:lnTo>
                    <a:pt x="4596540" y="0"/>
                  </a:lnTo>
                  <a:lnTo>
                    <a:pt x="6961531" y="0"/>
                  </a:lnTo>
                  <a:lnTo>
                    <a:pt x="7008802" y="9543"/>
                  </a:lnTo>
                  <a:lnTo>
                    <a:pt x="7047405" y="35570"/>
                  </a:lnTo>
                  <a:lnTo>
                    <a:pt x="7073432" y="74173"/>
                  </a:lnTo>
                  <a:lnTo>
                    <a:pt x="7082976" y="121446"/>
                  </a:lnTo>
                  <a:lnTo>
                    <a:pt x="7082976" y="425054"/>
                  </a:lnTo>
                  <a:lnTo>
                    <a:pt x="7082976" y="607220"/>
                  </a:lnTo>
                  <a:lnTo>
                    <a:pt x="7073432" y="654488"/>
                  </a:lnTo>
                  <a:lnTo>
                    <a:pt x="7047405" y="693091"/>
                  </a:lnTo>
                  <a:lnTo>
                    <a:pt x="7008802" y="719118"/>
                  </a:lnTo>
                  <a:lnTo>
                    <a:pt x="6961531" y="728662"/>
                  </a:lnTo>
                  <a:lnTo>
                    <a:pt x="4596540" y="728662"/>
                  </a:lnTo>
                  <a:lnTo>
                    <a:pt x="3530925" y="728662"/>
                  </a:lnTo>
                  <a:lnTo>
                    <a:pt x="2941960" y="728662"/>
                  </a:lnTo>
                  <a:lnTo>
                    <a:pt x="2894688" y="719118"/>
                  </a:lnTo>
                  <a:lnTo>
                    <a:pt x="2856085" y="693091"/>
                  </a:lnTo>
                  <a:lnTo>
                    <a:pt x="2830058" y="654488"/>
                  </a:lnTo>
                  <a:lnTo>
                    <a:pt x="2820515" y="607216"/>
                  </a:lnTo>
                  <a:lnTo>
                    <a:pt x="0" y="742963"/>
                  </a:lnTo>
                  <a:lnTo>
                    <a:pt x="2820515" y="425054"/>
                  </a:lnTo>
                  <a:lnTo>
                    <a:pt x="2820515" y="12144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7853125" y="1347723"/>
            <a:ext cx="3361054" cy="70231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133475" marR="5080" indent="-1120775">
              <a:lnSpc>
                <a:spcPct val="101800"/>
              </a:lnSpc>
              <a:spcBef>
                <a:spcPts val="50"/>
              </a:spcBef>
            </a:pP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Execute adjustment statement </a:t>
            </a:r>
            <a:r>
              <a:rPr dirty="0" sz="2200" spc="-5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now</a:t>
            </a:r>
            <a:r>
              <a:rPr dirty="0" sz="22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22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2192000" cy="2355850"/>
            <a:chOff x="0" y="0"/>
            <a:chExt cx="12192000" cy="2355850"/>
          </a:xfrm>
        </p:grpSpPr>
        <p:sp>
          <p:nvSpPr>
            <p:cNvPr id="7" name="object 7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022129" y="2041269"/>
              <a:ext cx="653415" cy="307975"/>
            </a:xfrm>
            <a:custGeom>
              <a:avLst/>
              <a:gdLst/>
              <a:ahLst/>
              <a:cxnLst/>
              <a:rect l="l" t="t" r="r" b="b"/>
              <a:pathLst>
                <a:path w="653414" h="307975">
                  <a:moveTo>
                    <a:pt x="652885" y="0"/>
                  </a:moveTo>
                  <a:lnTo>
                    <a:pt x="0" y="0"/>
                  </a:lnTo>
                  <a:lnTo>
                    <a:pt x="0" y="307975"/>
                  </a:lnTo>
                  <a:lnTo>
                    <a:pt x="652885" y="307975"/>
                  </a:lnTo>
                  <a:lnTo>
                    <a:pt x="652885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022129" y="2041269"/>
              <a:ext cx="653415" cy="307975"/>
            </a:xfrm>
            <a:custGeom>
              <a:avLst/>
              <a:gdLst/>
              <a:ahLst/>
              <a:cxnLst/>
              <a:rect l="l" t="t" r="r" b="b"/>
              <a:pathLst>
                <a:path w="653414" h="307975">
                  <a:moveTo>
                    <a:pt x="0" y="0"/>
                  </a:moveTo>
                  <a:lnTo>
                    <a:pt x="652885" y="0"/>
                  </a:lnTo>
                  <a:lnTo>
                    <a:pt x="652885" y="307975"/>
                  </a:lnTo>
                  <a:lnTo>
                    <a:pt x="0" y="3079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06014" y="1621028"/>
            <a:ext cx="4589780" cy="760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int</a:t>
            </a:r>
            <a:r>
              <a:rPr dirty="0" sz="2400" spc="-7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400" spc="-5" b="1">
                <a:latin typeface="Courier New"/>
                <a:cs typeface="Courier New"/>
              </a:rPr>
              <a:t>for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(i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0;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&lt;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2;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i++)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  <p:sp>
        <p:nvSpPr>
          <p:cNvPr id="13" name="object 13"/>
          <p:cNvSpPr txBox="1"/>
          <p:nvPr/>
        </p:nvSpPr>
        <p:spPr>
          <a:xfrm>
            <a:off x="606014" y="2343403"/>
            <a:ext cx="7510780" cy="760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System.out.println("Welcome</a:t>
            </a:r>
            <a:r>
              <a:rPr dirty="0" sz="2400" spc="-5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to</a:t>
            </a:r>
            <a:r>
              <a:rPr dirty="0" sz="2400" spc="-5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Java!");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21850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4.4.</a:t>
            </a:r>
            <a:r>
              <a:rPr dirty="0" spc="-45"/>
              <a:t> </a:t>
            </a:r>
            <a:r>
              <a:rPr dirty="0"/>
              <a:t>for</a:t>
            </a:r>
            <a:r>
              <a:rPr dirty="0" spc="-45"/>
              <a:t> </a:t>
            </a:r>
            <a:r>
              <a:rPr dirty="0"/>
              <a:t>Loops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74114" y="1852676"/>
            <a:ext cx="458978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int</a:t>
            </a:r>
            <a:r>
              <a:rPr dirty="0" sz="2400" spc="-7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400" spc="-5" b="1">
                <a:latin typeface="Courier New"/>
                <a:cs typeface="Courier New"/>
              </a:rPr>
              <a:t>for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(i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0;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&lt;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2;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i++)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4114" y="2575052"/>
            <a:ext cx="7510780" cy="760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System.out.println("Welcome</a:t>
            </a:r>
            <a:r>
              <a:rPr dirty="0" sz="2400" spc="-5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to</a:t>
            </a:r>
            <a:r>
              <a:rPr dirty="0" sz="2400" spc="-5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Java!");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54919" y="2220540"/>
            <a:ext cx="1126490" cy="424180"/>
            <a:chOff x="3554919" y="2220540"/>
            <a:chExt cx="1126490" cy="424180"/>
          </a:xfrm>
        </p:grpSpPr>
        <p:sp>
          <p:nvSpPr>
            <p:cNvPr id="9" name="object 9"/>
            <p:cNvSpPr/>
            <p:nvPr/>
          </p:nvSpPr>
          <p:spPr>
            <a:xfrm>
              <a:off x="3561269" y="2226890"/>
              <a:ext cx="1113790" cy="411480"/>
            </a:xfrm>
            <a:custGeom>
              <a:avLst/>
              <a:gdLst/>
              <a:ahLst/>
              <a:cxnLst/>
              <a:rect l="l" t="t" r="r" b="b"/>
              <a:pathLst>
                <a:path w="1113789" h="411480">
                  <a:moveTo>
                    <a:pt x="1113744" y="0"/>
                  </a:moveTo>
                  <a:lnTo>
                    <a:pt x="0" y="0"/>
                  </a:lnTo>
                  <a:lnTo>
                    <a:pt x="0" y="411476"/>
                  </a:lnTo>
                  <a:lnTo>
                    <a:pt x="1113744" y="411476"/>
                  </a:lnTo>
                  <a:lnTo>
                    <a:pt x="1113744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561269" y="2226890"/>
              <a:ext cx="1113790" cy="411480"/>
            </a:xfrm>
            <a:custGeom>
              <a:avLst/>
              <a:gdLst/>
              <a:ahLst/>
              <a:cxnLst/>
              <a:rect l="l" t="t" r="r" b="b"/>
              <a:pathLst>
                <a:path w="1113789" h="411480">
                  <a:moveTo>
                    <a:pt x="0" y="0"/>
                  </a:moveTo>
                  <a:lnTo>
                    <a:pt x="1113745" y="0"/>
                  </a:lnTo>
                  <a:lnTo>
                    <a:pt x="1113745" y="411476"/>
                  </a:lnTo>
                  <a:lnTo>
                    <a:pt x="0" y="41147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4455159" y="1385587"/>
            <a:ext cx="6453505" cy="756285"/>
            <a:chOff x="4455159" y="1385587"/>
            <a:chExt cx="6453505" cy="756285"/>
          </a:xfrm>
        </p:grpSpPr>
        <p:sp>
          <p:nvSpPr>
            <p:cNvPr id="12" name="object 12"/>
            <p:cNvSpPr/>
            <p:nvPr/>
          </p:nvSpPr>
          <p:spPr>
            <a:xfrm>
              <a:off x="4461510" y="1391937"/>
              <a:ext cx="6440805" cy="743585"/>
            </a:xfrm>
            <a:custGeom>
              <a:avLst/>
              <a:gdLst/>
              <a:ahLst/>
              <a:cxnLst/>
              <a:rect l="l" t="t" r="r" b="b"/>
              <a:pathLst>
                <a:path w="6440805" h="743585">
                  <a:moveTo>
                    <a:pt x="6319037" y="0"/>
                  </a:moveTo>
                  <a:lnTo>
                    <a:pt x="3028152" y="0"/>
                  </a:lnTo>
                  <a:lnTo>
                    <a:pt x="2980880" y="9543"/>
                  </a:lnTo>
                  <a:lnTo>
                    <a:pt x="2942277" y="35570"/>
                  </a:lnTo>
                  <a:lnTo>
                    <a:pt x="2916251" y="74173"/>
                  </a:lnTo>
                  <a:lnTo>
                    <a:pt x="2906707" y="121445"/>
                  </a:lnTo>
                  <a:lnTo>
                    <a:pt x="2906707" y="425051"/>
                  </a:lnTo>
                  <a:lnTo>
                    <a:pt x="0" y="742965"/>
                  </a:lnTo>
                  <a:lnTo>
                    <a:pt x="2906707" y="607217"/>
                  </a:lnTo>
                  <a:lnTo>
                    <a:pt x="6440482" y="607217"/>
                  </a:lnTo>
                  <a:lnTo>
                    <a:pt x="6440482" y="121445"/>
                  </a:lnTo>
                  <a:lnTo>
                    <a:pt x="6430938" y="74173"/>
                  </a:lnTo>
                  <a:lnTo>
                    <a:pt x="6404912" y="35570"/>
                  </a:lnTo>
                  <a:lnTo>
                    <a:pt x="6366309" y="9543"/>
                  </a:lnTo>
                  <a:lnTo>
                    <a:pt x="6319037" y="0"/>
                  </a:lnTo>
                  <a:close/>
                </a:path>
                <a:path w="6440805" h="743585">
                  <a:moveTo>
                    <a:pt x="6440482" y="607217"/>
                  </a:moveTo>
                  <a:lnTo>
                    <a:pt x="2906707" y="607217"/>
                  </a:lnTo>
                  <a:lnTo>
                    <a:pt x="2916251" y="654489"/>
                  </a:lnTo>
                  <a:lnTo>
                    <a:pt x="2942277" y="693092"/>
                  </a:lnTo>
                  <a:lnTo>
                    <a:pt x="2980880" y="719118"/>
                  </a:lnTo>
                  <a:lnTo>
                    <a:pt x="3028152" y="728662"/>
                  </a:lnTo>
                  <a:lnTo>
                    <a:pt x="6319037" y="728662"/>
                  </a:lnTo>
                  <a:lnTo>
                    <a:pt x="6366309" y="719118"/>
                  </a:lnTo>
                  <a:lnTo>
                    <a:pt x="6404912" y="693092"/>
                  </a:lnTo>
                  <a:lnTo>
                    <a:pt x="6430938" y="654489"/>
                  </a:lnTo>
                  <a:lnTo>
                    <a:pt x="6440482" y="607217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461509" y="1391937"/>
              <a:ext cx="6440805" cy="743585"/>
            </a:xfrm>
            <a:custGeom>
              <a:avLst/>
              <a:gdLst/>
              <a:ahLst/>
              <a:cxnLst/>
              <a:rect l="l" t="t" r="r" b="b"/>
              <a:pathLst>
                <a:path w="6440805" h="743585">
                  <a:moveTo>
                    <a:pt x="2906708" y="121445"/>
                  </a:moveTo>
                  <a:lnTo>
                    <a:pt x="2916251" y="74173"/>
                  </a:lnTo>
                  <a:lnTo>
                    <a:pt x="2942278" y="35570"/>
                  </a:lnTo>
                  <a:lnTo>
                    <a:pt x="2980880" y="9543"/>
                  </a:lnTo>
                  <a:lnTo>
                    <a:pt x="3028152" y="0"/>
                  </a:lnTo>
                  <a:lnTo>
                    <a:pt x="3495670" y="0"/>
                  </a:lnTo>
                  <a:lnTo>
                    <a:pt x="4379114" y="0"/>
                  </a:lnTo>
                  <a:lnTo>
                    <a:pt x="6319038" y="0"/>
                  </a:lnTo>
                  <a:lnTo>
                    <a:pt x="6366309" y="9543"/>
                  </a:lnTo>
                  <a:lnTo>
                    <a:pt x="6404912" y="35570"/>
                  </a:lnTo>
                  <a:lnTo>
                    <a:pt x="6430939" y="74173"/>
                  </a:lnTo>
                  <a:lnTo>
                    <a:pt x="6440483" y="121445"/>
                  </a:lnTo>
                  <a:lnTo>
                    <a:pt x="6440483" y="425051"/>
                  </a:lnTo>
                  <a:lnTo>
                    <a:pt x="6440483" y="607217"/>
                  </a:lnTo>
                  <a:lnTo>
                    <a:pt x="6430939" y="654488"/>
                  </a:lnTo>
                  <a:lnTo>
                    <a:pt x="6404912" y="693091"/>
                  </a:lnTo>
                  <a:lnTo>
                    <a:pt x="6366309" y="719118"/>
                  </a:lnTo>
                  <a:lnTo>
                    <a:pt x="6319038" y="728662"/>
                  </a:lnTo>
                  <a:lnTo>
                    <a:pt x="4379114" y="728662"/>
                  </a:lnTo>
                  <a:lnTo>
                    <a:pt x="3495670" y="728662"/>
                  </a:lnTo>
                  <a:lnTo>
                    <a:pt x="3028152" y="728662"/>
                  </a:lnTo>
                  <a:lnTo>
                    <a:pt x="2980880" y="719118"/>
                  </a:lnTo>
                  <a:lnTo>
                    <a:pt x="2942278" y="693091"/>
                  </a:lnTo>
                  <a:lnTo>
                    <a:pt x="2916251" y="654488"/>
                  </a:lnTo>
                  <a:lnTo>
                    <a:pt x="2906708" y="607217"/>
                  </a:lnTo>
                  <a:lnTo>
                    <a:pt x="0" y="742964"/>
                  </a:lnTo>
                  <a:lnTo>
                    <a:pt x="2906708" y="425051"/>
                  </a:lnTo>
                  <a:lnTo>
                    <a:pt x="2906708" y="12144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8146886" y="1448308"/>
            <a:ext cx="1976755" cy="70231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394970" marR="5080" indent="-382905">
              <a:lnSpc>
                <a:spcPct val="101800"/>
              </a:lnSpc>
              <a:spcBef>
                <a:spcPts val="50"/>
              </a:spcBef>
            </a:pP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(i</a:t>
            </a:r>
            <a:r>
              <a:rPr dirty="0" sz="2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dirty="0" sz="2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2)</a:t>
            </a:r>
            <a:r>
              <a:rPr dirty="0" sz="2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2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still</a:t>
            </a:r>
            <a:r>
              <a:rPr dirty="0" sz="22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true </a:t>
            </a:r>
            <a:r>
              <a:rPr dirty="0" sz="2200" spc="-5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since</a:t>
            </a:r>
            <a:r>
              <a:rPr dirty="0" sz="2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2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21850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4.4.</a:t>
            </a:r>
            <a:r>
              <a:rPr dirty="0" spc="-45"/>
              <a:t> </a:t>
            </a:r>
            <a:r>
              <a:rPr dirty="0"/>
              <a:t>for</a:t>
            </a:r>
            <a:r>
              <a:rPr dirty="0" spc="-45"/>
              <a:t> </a:t>
            </a:r>
            <a:r>
              <a:rPr dirty="0"/>
              <a:t>Loops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54769" y="1157290"/>
            <a:ext cx="4219575" cy="1151255"/>
            <a:chOff x="5954769" y="1157290"/>
            <a:chExt cx="4219575" cy="1151255"/>
          </a:xfrm>
        </p:grpSpPr>
        <p:sp>
          <p:nvSpPr>
            <p:cNvPr id="3" name="object 3"/>
            <p:cNvSpPr/>
            <p:nvPr/>
          </p:nvSpPr>
          <p:spPr>
            <a:xfrm>
              <a:off x="5961119" y="1163640"/>
              <a:ext cx="4206875" cy="1138555"/>
            </a:xfrm>
            <a:custGeom>
              <a:avLst/>
              <a:gdLst/>
              <a:ahLst/>
              <a:cxnLst/>
              <a:rect l="l" t="t" r="r" b="b"/>
              <a:pathLst>
                <a:path w="4206875" h="1138555">
                  <a:moveTo>
                    <a:pt x="2145450" y="384173"/>
                  </a:moveTo>
                  <a:lnTo>
                    <a:pt x="1262006" y="384173"/>
                  </a:lnTo>
                  <a:lnTo>
                    <a:pt x="0" y="1138238"/>
                  </a:lnTo>
                  <a:lnTo>
                    <a:pt x="2145450" y="384173"/>
                  </a:lnTo>
                  <a:close/>
                </a:path>
                <a:path w="4206875" h="1138555">
                  <a:moveTo>
                    <a:pt x="4142790" y="0"/>
                  </a:moveTo>
                  <a:lnTo>
                    <a:pt x="737072" y="0"/>
                  </a:lnTo>
                  <a:lnTo>
                    <a:pt x="712149" y="5031"/>
                  </a:lnTo>
                  <a:lnTo>
                    <a:pt x="691797" y="18753"/>
                  </a:lnTo>
                  <a:lnTo>
                    <a:pt x="678075" y="39106"/>
                  </a:lnTo>
                  <a:lnTo>
                    <a:pt x="673044" y="64029"/>
                  </a:lnTo>
                  <a:lnTo>
                    <a:pt x="673044" y="320145"/>
                  </a:lnTo>
                  <a:lnTo>
                    <a:pt x="678075" y="345068"/>
                  </a:lnTo>
                  <a:lnTo>
                    <a:pt x="691797" y="365420"/>
                  </a:lnTo>
                  <a:lnTo>
                    <a:pt x="712149" y="379142"/>
                  </a:lnTo>
                  <a:lnTo>
                    <a:pt x="737072" y="384173"/>
                  </a:lnTo>
                  <a:lnTo>
                    <a:pt x="4142790" y="384173"/>
                  </a:lnTo>
                  <a:lnTo>
                    <a:pt x="4167713" y="379142"/>
                  </a:lnTo>
                  <a:lnTo>
                    <a:pt x="4188065" y="365420"/>
                  </a:lnTo>
                  <a:lnTo>
                    <a:pt x="4201787" y="345068"/>
                  </a:lnTo>
                  <a:lnTo>
                    <a:pt x="4206819" y="320145"/>
                  </a:lnTo>
                  <a:lnTo>
                    <a:pt x="4206819" y="64029"/>
                  </a:lnTo>
                  <a:lnTo>
                    <a:pt x="4201787" y="39106"/>
                  </a:lnTo>
                  <a:lnTo>
                    <a:pt x="4188065" y="18753"/>
                  </a:lnTo>
                  <a:lnTo>
                    <a:pt x="4167713" y="5031"/>
                  </a:lnTo>
                  <a:lnTo>
                    <a:pt x="414279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961119" y="1163640"/>
              <a:ext cx="4206875" cy="1138555"/>
            </a:xfrm>
            <a:custGeom>
              <a:avLst/>
              <a:gdLst/>
              <a:ahLst/>
              <a:cxnLst/>
              <a:rect l="l" t="t" r="r" b="b"/>
              <a:pathLst>
                <a:path w="4206875" h="1138555">
                  <a:moveTo>
                    <a:pt x="673044" y="64029"/>
                  </a:moveTo>
                  <a:lnTo>
                    <a:pt x="678075" y="39106"/>
                  </a:lnTo>
                  <a:lnTo>
                    <a:pt x="691797" y="18753"/>
                  </a:lnTo>
                  <a:lnTo>
                    <a:pt x="712149" y="5031"/>
                  </a:lnTo>
                  <a:lnTo>
                    <a:pt x="737072" y="0"/>
                  </a:lnTo>
                  <a:lnTo>
                    <a:pt x="1262006" y="0"/>
                  </a:lnTo>
                  <a:lnTo>
                    <a:pt x="2145450" y="0"/>
                  </a:lnTo>
                  <a:lnTo>
                    <a:pt x="4142791" y="0"/>
                  </a:lnTo>
                  <a:lnTo>
                    <a:pt x="4167713" y="5031"/>
                  </a:lnTo>
                  <a:lnTo>
                    <a:pt x="4188065" y="18753"/>
                  </a:lnTo>
                  <a:lnTo>
                    <a:pt x="4201787" y="39106"/>
                  </a:lnTo>
                  <a:lnTo>
                    <a:pt x="4206819" y="64029"/>
                  </a:lnTo>
                  <a:lnTo>
                    <a:pt x="4206819" y="224101"/>
                  </a:lnTo>
                  <a:lnTo>
                    <a:pt x="4206819" y="320145"/>
                  </a:lnTo>
                  <a:lnTo>
                    <a:pt x="4201787" y="345067"/>
                  </a:lnTo>
                  <a:lnTo>
                    <a:pt x="4188065" y="365420"/>
                  </a:lnTo>
                  <a:lnTo>
                    <a:pt x="4167713" y="379142"/>
                  </a:lnTo>
                  <a:lnTo>
                    <a:pt x="4142791" y="384174"/>
                  </a:lnTo>
                  <a:lnTo>
                    <a:pt x="2145450" y="384174"/>
                  </a:lnTo>
                  <a:lnTo>
                    <a:pt x="0" y="1138238"/>
                  </a:lnTo>
                  <a:lnTo>
                    <a:pt x="1262006" y="384174"/>
                  </a:lnTo>
                  <a:lnTo>
                    <a:pt x="737072" y="384174"/>
                  </a:lnTo>
                  <a:lnTo>
                    <a:pt x="712149" y="379142"/>
                  </a:lnTo>
                  <a:lnTo>
                    <a:pt x="691797" y="365420"/>
                  </a:lnTo>
                  <a:lnTo>
                    <a:pt x="678075" y="345067"/>
                  </a:lnTo>
                  <a:lnTo>
                    <a:pt x="673044" y="320145"/>
                  </a:lnTo>
                  <a:lnTo>
                    <a:pt x="673044" y="224101"/>
                  </a:lnTo>
                  <a:lnTo>
                    <a:pt x="673044" y="6402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6" name="object 6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20494" y="1124119"/>
            <a:ext cx="8448675" cy="125730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705"/>
              </a:spcBef>
            </a:pP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Print</a:t>
            </a:r>
            <a:r>
              <a:rPr dirty="0" sz="22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30">
                <a:solidFill>
                  <a:srgbClr val="FFFFFF"/>
                </a:solidFill>
                <a:latin typeface="Times New Roman"/>
                <a:cs typeface="Times New Roman"/>
              </a:rPr>
              <a:t>Welcome</a:t>
            </a:r>
            <a:r>
              <a:rPr dirty="0" sz="2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2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Java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2400" spc="-5" b="1">
                <a:latin typeface="Courier New"/>
                <a:cs typeface="Courier New"/>
              </a:rPr>
              <a:t>int</a:t>
            </a:r>
            <a:r>
              <a:rPr dirty="0" sz="2400" spc="-7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spc="-5" b="1">
                <a:latin typeface="Courier New"/>
                <a:cs typeface="Courier New"/>
              </a:rPr>
              <a:t>for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(i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0;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&lt;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2;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i++)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  <p:sp>
        <p:nvSpPr>
          <p:cNvPr id="10" name="object 10"/>
          <p:cNvSpPr txBox="1"/>
          <p:nvPr/>
        </p:nvSpPr>
        <p:spPr>
          <a:xfrm>
            <a:off x="1555168" y="2414429"/>
            <a:ext cx="7268209" cy="365125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2545">
              <a:lnSpc>
                <a:spcPts val="2420"/>
              </a:lnSpc>
            </a:pPr>
            <a:r>
              <a:rPr dirty="0" sz="2400" spc="-5" b="1">
                <a:latin typeface="Courier New"/>
                <a:cs typeface="Courier New"/>
              </a:rPr>
              <a:t>System.out.println("Welcome</a:t>
            </a:r>
            <a:r>
              <a:rPr dirty="0" sz="2400" spc="-5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to</a:t>
            </a:r>
            <a:r>
              <a:rPr dirty="0" sz="2400" spc="-4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Java!");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0494" y="2712211"/>
            <a:ext cx="208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21850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4.4.</a:t>
            </a:r>
            <a:r>
              <a:rPr dirty="0" spc="-45"/>
              <a:t> </a:t>
            </a:r>
            <a:r>
              <a:rPr dirty="0"/>
              <a:t>for</a:t>
            </a:r>
            <a:r>
              <a:rPr dirty="0" spc="-45"/>
              <a:t> </a:t>
            </a:r>
            <a:r>
              <a:rPr dirty="0"/>
              <a:t>Loops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5398" y="1285088"/>
            <a:ext cx="7096125" cy="905510"/>
            <a:chOff x="4575398" y="1285088"/>
            <a:chExt cx="7096125" cy="905510"/>
          </a:xfrm>
        </p:grpSpPr>
        <p:sp>
          <p:nvSpPr>
            <p:cNvPr id="3" name="object 3"/>
            <p:cNvSpPr/>
            <p:nvPr/>
          </p:nvSpPr>
          <p:spPr>
            <a:xfrm>
              <a:off x="4581748" y="1291438"/>
              <a:ext cx="7083425" cy="892810"/>
            </a:xfrm>
            <a:custGeom>
              <a:avLst/>
              <a:gdLst/>
              <a:ahLst/>
              <a:cxnLst/>
              <a:rect l="l" t="t" r="r" b="b"/>
              <a:pathLst>
                <a:path w="7083425" h="892810">
                  <a:moveTo>
                    <a:pt x="6937057" y="0"/>
                  </a:moveTo>
                  <a:lnTo>
                    <a:pt x="2966432" y="0"/>
                  </a:lnTo>
                  <a:lnTo>
                    <a:pt x="2920311" y="7439"/>
                  </a:lnTo>
                  <a:lnTo>
                    <a:pt x="2880255" y="28153"/>
                  </a:lnTo>
                  <a:lnTo>
                    <a:pt x="2848668" y="59741"/>
                  </a:lnTo>
                  <a:lnTo>
                    <a:pt x="2827954" y="99797"/>
                  </a:lnTo>
                  <a:lnTo>
                    <a:pt x="2820515" y="145919"/>
                  </a:lnTo>
                  <a:lnTo>
                    <a:pt x="2820515" y="510701"/>
                  </a:lnTo>
                  <a:lnTo>
                    <a:pt x="0" y="892674"/>
                  </a:lnTo>
                  <a:lnTo>
                    <a:pt x="2820515" y="729568"/>
                  </a:lnTo>
                  <a:lnTo>
                    <a:pt x="7082976" y="729568"/>
                  </a:lnTo>
                  <a:lnTo>
                    <a:pt x="7082976" y="145919"/>
                  </a:lnTo>
                  <a:lnTo>
                    <a:pt x="7075537" y="99797"/>
                  </a:lnTo>
                  <a:lnTo>
                    <a:pt x="7054822" y="59741"/>
                  </a:lnTo>
                  <a:lnTo>
                    <a:pt x="7023235" y="28153"/>
                  </a:lnTo>
                  <a:lnTo>
                    <a:pt x="6983179" y="7439"/>
                  </a:lnTo>
                  <a:lnTo>
                    <a:pt x="6937057" y="0"/>
                  </a:lnTo>
                  <a:close/>
                </a:path>
                <a:path w="7083425" h="892810">
                  <a:moveTo>
                    <a:pt x="7082976" y="729568"/>
                  </a:moveTo>
                  <a:lnTo>
                    <a:pt x="2820515" y="729568"/>
                  </a:lnTo>
                  <a:lnTo>
                    <a:pt x="2827954" y="775689"/>
                  </a:lnTo>
                  <a:lnTo>
                    <a:pt x="2848668" y="815746"/>
                  </a:lnTo>
                  <a:lnTo>
                    <a:pt x="2880255" y="847333"/>
                  </a:lnTo>
                  <a:lnTo>
                    <a:pt x="2920311" y="868048"/>
                  </a:lnTo>
                  <a:lnTo>
                    <a:pt x="2966432" y="875487"/>
                  </a:lnTo>
                  <a:lnTo>
                    <a:pt x="6937057" y="875487"/>
                  </a:lnTo>
                  <a:lnTo>
                    <a:pt x="6983179" y="868048"/>
                  </a:lnTo>
                  <a:lnTo>
                    <a:pt x="7023235" y="847333"/>
                  </a:lnTo>
                  <a:lnTo>
                    <a:pt x="7054822" y="815746"/>
                  </a:lnTo>
                  <a:lnTo>
                    <a:pt x="7075537" y="775689"/>
                  </a:lnTo>
                  <a:lnTo>
                    <a:pt x="7082976" y="729568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581748" y="1291438"/>
              <a:ext cx="7083425" cy="892810"/>
            </a:xfrm>
            <a:custGeom>
              <a:avLst/>
              <a:gdLst/>
              <a:ahLst/>
              <a:cxnLst/>
              <a:rect l="l" t="t" r="r" b="b"/>
              <a:pathLst>
                <a:path w="7083425" h="892810">
                  <a:moveTo>
                    <a:pt x="2820515" y="145919"/>
                  </a:moveTo>
                  <a:lnTo>
                    <a:pt x="2827954" y="99797"/>
                  </a:lnTo>
                  <a:lnTo>
                    <a:pt x="2848668" y="59741"/>
                  </a:lnTo>
                  <a:lnTo>
                    <a:pt x="2880255" y="28153"/>
                  </a:lnTo>
                  <a:lnTo>
                    <a:pt x="2920311" y="7439"/>
                  </a:lnTo>
                  <a:lnTo>
                    <a:pt x="2966433" y="0"/>
                  </a:lnTo>
                  <a:lnTo>
                    <a:pt x="3530925" y="0"/>
                  </a:lnTo>
                  <a:lnTo>
                    <a:pt x="4596540" y="0"/>
                  </a:lnTo>
                  <a:lnTo>
                    <a:pt x="6937058" y="0"/>
                  </a:lnTo>
                  <a:lnTo>
                    <a:pt x="6983179" y="7439"/>
                  </a:lnTo>
                  <a:lnTo>
                    <a:pt x="7023235" y="28153"/>
                  </a:lnTo>
                  <a:lnTo>
                    <a:pt x="7054822" y="59741"/>
                  </a:lnTo>
                  <a:lnTo>
                    <a:pt x="7075537" y="99797"/>
                  </a:lnTo>
                  <a:lnTo>
                    <a:pt x="7082976" y="145919"/>
                  </a:lnTo>
                  <a:lnTo>
                    <a:pt x="7082976" y="510700"/>
                  </a:lnTo>
                  <a:lnTo>
                    <a:pt x="7082976" y="729572"/>
                  </a:lnTo>
                  <a:lnTo>
                    <a:pt x="7075537" y="775689"/>
                  </a:lnTo>
                  <a:lnTo>
                    <a:pt x="7054822" y="815745"/>
                  </a:lnTo>
                  <a:lnTo>
                    <a:pt x="7023235" y="847333"/>
                  </a:lnTo>
                  <a:lnTo>
                    <a:pt x="6983179" y="868047"/>
                  </a:lnTo>
                  <a:lnTo>
                    <a:pt x="6937058" y="875487"/>
                  </a:lnTo>
                  <a:lnTo>
                    <a:pt x="4596540" y="875487"/>
                  </a:lnTo>
                  <a:lnTo>
                    <a:pt x="3530925" y="875487"/>
                  </a:lnTo>
                  <a:lnTo>
                    <a:pt x="2966433" y="875487"/>
                  </a:lnTo>
                  <a:lnTo>
                    <a:pt x="2920311" y="868047"/>
                  </a:lnTo>
                  <a:lnTo>
                    <a:pt x="2880255" y="847333"/>
                  </a:lnTo>
                  <a:lnTo>
                    <a:pt x="2848668" y="815745"/>
                  </a:lnTo>
                  <a:lnTo>
                    <a:pt x="2827954" y="775689"/>
                  </a:lnTo>
                  <a:lnTo>
                    <a:pt x="2820515" y="729567"/>
                  </a:lnTo>
                  <a:lnTo>
                    <a:pt x="0" y="892674"/>
                  </a:lnTo>
                  <a:lnTo>
                    <a:pt x="2820515" y="510700"/>
                  </a:lnTo>
                  <a:lnTo>
                    <a:pt x="2820515" y="14591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7704694" y="1355852"/>
            <a:ext cx="365823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31900" marR="5080" indent="-12192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Execute</a:t>
            </a:r>
            <a:r>
              <a:rPr dirty="0" sz="2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adjustment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statement </a:t>
            </a:r>
            <a:r>
              <a:rPr dirty="0" sz="2400" spc="-5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now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 is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2192000" cy="2355850"/>
            <a:chOff x="0" y="0"/>
            <a:chExt cx="12192000" cy="2355850"/>
          </a:xfrm>
        </p:grpSpPr>
        <p:sp>
          <p:nvSpPr>
            <p:cNvPr id="7" name="object 7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022129" y="2041269"/>
              <a:ext cx="653415" cy="307975"/>
            </a:xfrm>
            <a:custGeom>
              <a:avLst/>
              <a:gdLst/>
              <a:ahLst/>
              <a:cxnLst/>
              <a:rect l="l" t="t" r="r" b="b"/>
              <a:pathLst>
                <a:path w="653414" h="307975">
                  <a:moveTo>
                    <a:pt x="652885" y="0"/>
                  </a:moveTo>
                  <a:lnTo>
                    <a:pt x="0" y="0"/>
                  </a:lnTo>
                  <a:lnTo>
                    <a:pt x="0" y="307975"/>
                  </a:lnTo>
                  <a:lnTo>
                    <a:pt x="652885" y="307975"/>
                  </a:lnTo>
                  <a:lnTo>
                    <a:pt x="652885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022129" y="2041269"/>
              <a:ext cx="653415" cy="307975"/>
            </a:xfrm>
            <a:custGeom>
              <a:avLst/>
              <a:gdLst/>
              <a:ahLst/>
              <a:cxnLst/>
              <a:rect l="l" t="t" r="r" b="b"/>
              <a:pathLst>
                <a:path w="653414" h="307975">
                  <a:moveTo>
                    <a:pt x="0" y="0"/>
                  </a:moveTo>
                  <a:lnTo>
                    <a:pt x="652885" y="0"/>
                  </a:lnTo>
                  <a:lnTo>
                    <a:pt x="652885" y="307975"/>
                  </a:lnTo>
                  <a:lnTo>
                    <a:pt x="0" y="3079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06014" y="1621028"/>
            <a:ext cx="4589780" cy="760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int</a:t>
            </a:r>
            <a:r>
              <a:rPr dirty="0" sz="2400" spc="-7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400" spc="-5" b="1">
                <a:latin typeface="Courier New"/>
                <a:cs typeface="Courier New"/>
              </a:rPr>
              <a:t>for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(i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0;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&lt;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2;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i++)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  <p:sp>
        <p:nvSpPr>
          <p:cNvPr id="13" name="object 13"/>
          <p:cNvSpPr txBox="1"/>
          <p:nvPr/>
        </p:nvSpPr>
        <p:spPr>
          <a:xfrm>
            <a:off x="606014" y="2343403"/>
            <a:ext cx="7510780" cy="760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System.out.println("Welcome</a:t>
            </a:r>
            <a:r>
              <a:rPr dirty="0" sz="2400" spc="-5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to</a:t>
            </a:r>
            <a:r>
              <a:rPr dirty="0" sz="2400" spc="-5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Java!");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21850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4.4.</a:t>
            </a:r>
            <a:r>
              <a:rPr dirty="0" spc="-45"/>
              <a:t> </a:t>
            </a:r>
            <a:r>
              <a:rPr dirty="0"/>
              <a:t>for</a:t>
            </a:r>
            <a:r>
              <a:rPr dirty="0" spc="-45"/>
              <a:t> </a:t>
            </a:r>
            <a:r>
              <a:rPr dirty="0"/>
              <a:t>Loops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0402" y="1081532"/>
            <a:ext cx="7327900" cy="1851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int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count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  <a:p>
            <a:pPr marL="377825" marR="5080" indent="-365125">
              <a:lnSpc>
                <a:spcPct val="100400"/>
              </a:lnSpc>
              <a:spcBef>
                <a:spcPts val="10"/>
              </a:spcBef>
            </a:pP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while (count </a:t>
            </a:r>
            <a:r>
              <a:rPr dirty="0" sz="2400" b="1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100) </a:t>
            </a:r>
            <a:r>
              <a:rPr dirty="0" sz="2400" b="1">
                <a:latin typeface="Courier New"/>
                <a:cs typeface="Courier New"/>
              </a:rPr>
              <a:t>{ </a:t>
            </a:r>
            <a:r>
              <a:rPr dirty="0" sz="2400" spc="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System.out.println("Welcome</a:t>
            </a:r>
            <a:r>
              <a:rPr dirty="0" sz="2400" spc="-5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to</a:t>
            </a:r>
            <a:r>
              <a:rPr dirty="0" sz="2400" spc="-5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Java"); </a:t>
            </a:r>
            <a:r>
              <a:rPr dirty="0" sz="2400" spc="-14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count++;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810"/>
              </a:lnSpc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2734"/>
            <a:ext cx="12192000" cy="1250950"/>
            <a:chOff x="0" y="12734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340867"/>
            <a:ext cx="2440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</a:t>
            </a:r>
            <a:r>
              <a:rPr dirty="0" spc="-35"/>
              <a:t> </a:t>
            </a:r>
            <a:r>
              <a:rPr dirty="0" spc="-5"/>
              <a:t>while</a:t>
            </a:r>
            <a:r>
              <a:rPr dirty="0" spc="-30"/>
              <a:t> </a:t>
            </a:r>
            <a:r>
              <a:rPr dirty="0"/>
              <a:t>Loop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74114" y="1852676"/>
            <a:ext cx="458978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int</a:t>
            </a:r>
            <a:r>
              <a:rPr dirty="0" sz="2400" spc="-7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400" spc="-5" b="1">
                <a:latin typeface="Courier New"/>
                <a:cs typeface="Courier New"/>
              </a:rPr>
              <a:t>for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(i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0;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&lt;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2;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i++)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4114" y="2575052"/>
            <a:ext cx="7510780" cy="760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System.out.println("Welcome</a:t>
            </a:r>
            <a:r>
              <a:rPr dirty="0" sz="2400" spc="-5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to</a:t>
            </a:r>
            <a:r>
              <a:rPr dirty="0" sz="2400" spc="-5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Java!");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54919" y="2220540"/>
            <a:ext cx="1126490" cy="424180"/>
            <a:chOff x="3554919" y="2220540"/>
            <a:chExt cx="1126490" cy="424180"/>
          </a:xfrm>
        </p:grpSpPr>
        <p:sp>
          <p:nvSpPr>
            <p:cNvPr id="9" name="object 9"/>
            <p:cNvSpPr/>
            <p:nvPr/>
          </p:nvSpPr>
          <p:spPr>
            <a:xfrm>
              <a:off x="3561269" y="2226890"/>
              <a:ext cx="1113790" cy="411480"/>
            </a:xfrm>
            <a:custGeom>
              <a:avLst/>
              <a:gdLst/>
              <a:ahLst/>
              <a:cxnLst/>
              <a:rect l="l" t="t" r="r" b="b"/>
              <a:pathLst>
                <a:path w="1113789" h="411480">
                  <a:moveTo>
                    <a:pt x="1113744" y="0"/>
                  </a:moveTo>
                  <a:lnTo>
                    <a:pt x="0" y="0"/>
                  </a:lnTo>
                  <a:lnTo>
                    <a:pt x="0" y="411476"/>
                  </a:lnTo>
                  <a:lnTo>
                    <a:pt x="1113744" y="411476"/>
                  </a:lnTo>
                  <a:lnTo>
                    <a:pt x="1113744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561269" y="2226890"/>
              <a:ext cx="1113790" cy="411480"/>
            </a:xfrm>
            <a:custGeom>
              <a:avLst/>
              <a:gdLst/>
              <a:ahLst/>
              <a:cxnLst/>
              <a:rect l="l" t="t" r="r" b="b"/>
              <a:pathLst>
                <a:path w="1113789" h="411480">
                  <a:moveTo>
                    <a:pt x="0" y="0"/>
                  </a:moveTo>
                  <a:lnTo>
                    <a:pt x="1113745" y="0"/>
                  </a:lnTo>
                  <a:lnTo>
                    <a:pt x="1113745" y="411476"/>
                  </a:lnTo>
                  <a:lnTo>
                    <a:pt x="0" y="41147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4449792" y="1404567"/>
            <a:ext cx="6453505" cy="756285"/>
            <a:chOff x="4449792" y="1404567"/>
            <a:chExt cx="6453505" cy="756285"/>
          </a:xfrm>
        </p:grpSpPr>
        <p:sp>
          <p:nvSpPr>
            <p:cNvPr id="12" name="object 12"/>
            <p:cNvSpPr/>
            <p:nvPr/>
          </p:nvSpPr>
          <p:spPr>
            <a:xfrm>
              <a:off x="4456142" y="1410917"/>
              <a:ext cx="6440805" cy="743585"/>
            </a:xfrm>
            <a:custGeom>
              <a:avLst/>
              <a:gdLst/>
              <a:ahLst/>
              <a:cxnLst/>
              <a:rect l="l" t="t" r="r" b="b"/>
              <a:pathLst>
                <a:path w="6440805" h="743585">
                  <a:moveTo>
                    <a:pt x="6319037" y="0"/>
                  </a:moveTo>
                  <a:lnTo>
                    <a:pt x="3028151" y="0"/>
                  </a:lnTo>
                  <a:lnTo>
                    <a:pt x="2980879" y="9543"/>
                  </a:lnTo>
                  <a:lnTo>
                    <a:pt x="2942277" y="35570"/>
                  </a:lnTo>
                  <a:lnTo>
                    <a:pt x="2916251" y="74173"/>
                  </a:lnTo>
                  <a:lnTo>
                    <a:pt x="2906707" y="121445"/>
                  </a:lnTo>
                  <a:lnTo>
                    <a:pt x="2906707" y="425051"/>
                  </a:lnTo>
                  <a:lnTo>
                    <a:pt x="0" y="742965"/>
                  </a:lnTo>
                  <a:lnTo>
                    <a:pt x="2906707" y="607217"/>
                  </a:lnTo>
                  <a:lnTo>
                    <a:pt x="6440482" y="607217"/>
                  </a:lnTo>
                  <a:lnTo>
                    <a:pt x="6440482" y="121445"/>
                  </a:lnTo>
                  <a:lnTo>
                    <a:pt x="6430938" y="74173"/>
                  </a:lnTo>
                  <a:lnTo>
                    <a:pt x="6404912" y="35570"/>
                  </a:lnTo>
                  <a:lnTo>
                    <a:pt x="6366309" y="9543"/>
                  </a:lnTo>
                  <a:lnTo>
                    <a:pt x="6319037" y="0"/>
                  </a:lnTo>
                  <a:close/>
                </a:path>
                <a:path w="6440805" h="743585">
                  <a:moveTo>
                    <a:pt x="6440482" y="607217"/>
                  </a:moveTo>
                  <a:lnTo>
                    <a:pt x="2906707" y="607217"/>
                  </a:lnTo>
                  <a:lnTo>
                    <a:pt x="2916251" y="654488"/>
                  </a:lnTo>
                  <a:lnTo>
                    <a:pt x="2942277" y="693091"/>
                  </a:lnTo>
                  <a:lnTo>
                    <a:pt x="2980879" y="719118"/>
                  </a:lnTo>
                  <a:lnTo>
                    <a:pt x="3028151" y="728662"/>
                  </a:lnTo>
                  <a:lnTo>
                    <a:pt x="6319037" y="728662"/>
                  </a:lnTo>
                  <a:lnTo>
                    <a:pt x="6366309" y="719118"/>
                  </a:lnTo>
                  <a:lnTo>
                    <a:pt x="6404912" y="693091"/>
                  </a:lnTo>
                  <a:lnTo>
                    <a:pt x="6430938" y="654488"/>
                  </a:lnTo>
                  <a:lnTo>
                    <a:pt x="6440482" y="607217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456142" y="1410917"/>
              <a:ext cx="6440805" cy="743585"/>
            </a:xfrm>
            <a:custGeom>
              <a:avLst/>
              <a:gdLst/>
              <a:ahLst/>
              <a:cxnLst/>
              <a:rect l="l" t="t" r="r" b="b"/>
              <a:pathLst>
                <a:path w="6440805" h="743585">
                  <a:moveTo>
                    <a:pt x="2906708" y="121445"/>
                  </a:moveTo>
                  <a:lnTo>
                    <a:pt x="2916251" y="74173"/>
                  </a:lnTo>
                  <a:lnTo>
                    <a:pt x="2942278" y="35570"/>
                  </a:lnTo>
                  <a:lnTo>
                    <a:pt x="2980880" y="9543"/>
                  </a:lnTo>
                  <a:lnTo>
                    <a:pt x="3028152" y="0"/>
                  </a:lnTo>
                  <a:lnTo>
                    <a:pt x="3495670" y="0"/>
                  </a:lnTo>
                  <a:lnTo>
                    <a:pt x="4379114" y="0"/>
                  </a:lnTo>
                  <a:lnTo>
                    <a:pt x="6319038" y="0"/>
                  </a:lnTo>
                  <a:lnTo>
                    <a:pt x="6366309" y="9543"/>
                  </a:lnTo>
                  <a:lnTo>
                    <a:pt x="6404912" y="35570"/>
                  </a:lnTo>
                  <a:lnTo>
                    <a:pt x="6430939" y="74173"/>
                  </a:lnTo>
                  <a:lnTo>
                    <a:pt x="6440483" y="121445"/>
                  </a:lnTo>
                  <a:lnTo>
                    <a:pt x="6440483" y="425051"/>
                  </a:lnTo>
                  <a:lnTo>
                    <a:pt x="6440483" y="607217"/>
                  </a:lnTo>
                  <a:lnTo>
                    <a:pt x="6430939" y="654488"/>
                  </a:lnTo>
                  <a:lnTo>
                    <a:pt x="6404912" y="693091"/>
                  </a:lnTo>
                  <a:lnTo>
                    <a:pt x="6366309" y="719118"/>
                  </a:lnTo>
                  <a:lnTo>
                    <a:pt x="6319038" y="728662"/>
                  </a:lnTo>
                  <a:lnTo>
                    <a:pt x="4379114" y="728662"/>
                  </a:lnTo>
                  <a:lnTo>
                    <a:pt x="3495670" y="728662"/>
                  </a:lnTo>
                  <a:lnTo>
                    <a:pt x="3028152" y="728662"/>
                  </a:lnTo>
                  <a:lnTo>
                    <a:pt x="2980880" y="719118"/>
                  </a:lnTo>
                  <a:lnTo>
                    <a:pt x="2942278" y="693091"/>
                  </a:lnTo>
                  <a:lnTo>
                    <a:pt x="2916251" y="654488"/>
                  </a:lnTo>
                  <a:lnTo>
                    <a:pt x="2906708" y="607217"/>
                  </a:lnTo>
                  <a:lnTo>
                    <a:pt x="0" y="742964"/>
                  </a:lnTo>
                  <a:lnTo>
                    <a:pt x="2906708" y="425051"/>
                  </a:lnTo>
                  <a:lnTo>
                    <a:pt x="2906708" y="12144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8339956" y="1466596"/>
            <a:ext cx="1579880" cy="70548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96215" marR="5080" indent="-184150">
              <a:lnSpc>
                <a:spcPct val="102699"/>
              </a:lnSpc>
              <a:spcBef>
                <a:spcPts val="25"/>
              </a:spcBef>
            </a:pP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(i</a:t>
            </a:r>
            <a:r>
              <a:rPr dirty="0" sz="2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dirty="0" sz="2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2)</a:t>
            </a:r>
            <a:r>
              <a:rPr dirty="0" sz="2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22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false </a:t>
            </a:r>
            <a:r>
              <a:rPr dirty="0" sz="2200" spc="-5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since</a:t>
            </a:r>
            <a:r>
              <a:rPr dirty="0" sz="2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2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21850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4.4.</a:t>
            </a:r>
            <a:r>
              <a:rPr dirty="0" spc="-45"/>
              <a:t> </a:t>
            </a:r>
            <a:r>
              <a:rPr dirty="0"/>
              <a:t>for</a:t>
            </a:r>
            <a:r>
              <a:rPr dirty="0" spc="-45"/>
              <a:t> </a:t>
            </a:r>
            <a:r>
              <a:rPr dirty="0"/>
              <a:t>Loops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9480" y="1656100"/>
            <a:ext cx="4432935" cy="1954530"/>
            <a:chOff x="6219480" y="1656100"/>
            <a:chExt cx="4432935" cy="1954530"/>
          </a:xfrm>
        </p:grpSpPr>
        <p:sp>
          <p:nvSpPr>
            <p:cNvPr id="3" name="object 3"/>
            <p:cNvSpPr/>
            <p:nvPr/>
          </p:nvSpPr>
          <p:spPr>
            <a:xfrm>
              <a:off x="6225830" y="1662450"/>
              <a:ext cx="4420235" cy="1941830"/>
            </a:xfrm>
            <a:custGeom>
              <a:avLst/>
              <a:gdLst/>
              <a:ahLst/>
              <a:cxnLst/>
              <a:rect l="l" t="t" r="r" b="b"/>
              <a:pathLst>
                <a:path w="4420234" h="1941829">
                  <a:moveTo>
                    <a:pt x="2358288" y="728661"/>
                  </a:moveTo>
                  <a:lnTo>
                    <a:pt x="1474844" y="728661"/>
                  </a:lnTo>
                  <a:lnTo>
                    <a:pt x="0" y="1941511"/>
                  </a:lnTo>
                  <a:lnTo>
                    <a:pt x="2358288" y="728661"/>
                  </a:lnTo>
                  <a:close/>
                </a:path>
                <a:path w="4420234" h="1941829">
                  <a:moveTo>
                    <a:pt x="4298212" y="0"/>
                  </a:moveTo>
                  <a:lnTo>
                    <a:pt x="1007327" y="0"/>
                  </a:lnTo>
                  <a:lnTo>
                    <a:pt x="960055" y="9543"/>
                  </a:lnTo>
                  <a:lnTo>
                    <a:pt x="921452" y="35570"/>
                  </a:lnTo>
                  <a:lnTo>
                    <a:pt x="895425" y="74173"/>
                  </a:lnTo>
                  <a:lnTo>
                    <a:pt x="885882" y="121445"/>
                  </a:lnTo>
                  <a:lnTo>
                    <a:pt x="885882" y="607216"/>
                  </a:lnTo>
                  <a:lnTo>
                    <a:pt x="895425" y="654488"/>
                  </a:lnTo>
                  <a:lnTo>
                    <a:pt x="921452" y="693090"/>
                  </a:lnTo>
                  <a:lnTo>
                    <a:pt x="960055" y="719117"/>
                  </a:lnTo>
                  <a:lnTo>
                    <a:pt x="1007327" y="728661"/>
                  </a:lnTo>
                  <a:lnTo>
                    <a:pt x="4298212" y="728661"/>
                  </a:lnTo>
                  <a:lnTo>
                    <a:pt x="4345484" y="719117"/>
                  </a:lnTo>
                  <a:lnTo>
                    <a:pt x="4384086" y="693090"/>
                  </a:lnTo>
                  <a:lnTo>
                    <a:pt x="4410113" y="654488"/>
                  </a:lnTo>
                  <a:lnTo>
                    <a:pt x="4419657" y="607216"/>
                  </a:lnTo>
                  <a:lnTo>
                    <a:pt x="4419657" y="121445"/>
                  </a:lnTo>
                  <a:lnTo>
                    <a:pt x="4410113" y="74173"/>
                  </a:lnTo>
                  <a:lnTo>
                    <a:pt x="4384086" y="35570"/>
                  </a:lnTo>
                  <a:lnTo>
                    <a:pt x="4345484" y="9543"/>
                  </a:lnTo>
                  <a:lnTo>
                    <a:pt x="429821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225830" y="1662450"/>
              <a:ext cx="4420235" cy="1941830"/>
            </a:xfrm>
            <a:custGeom>
              <a:avLst/>
              <a:gdLst/>
              <a:ahLst/>
              <a:cxnLst/>
              <a:rect l="l" t="t" r="r" b="b"/>
              <a:pathLst>
                <a:path w="4420234" h="1941829">
                  <a:moveTo>
                    <a:pt x="885882" y="121445"/>
                  </a:moveTo>
                  <a:lnTo>
                    <a:pt x="895426" y="74173"/>
                  </a:lnTo>
                  <a:lnTo>
                    <a:pt x="921452" y="35570"/>
                  </a:lnTo>
                  <a:lnTo>
                    <a:pt x="960055" y="9543"/>
                  </a:lnTo>
                  <a:lnTo>
                    <a:pt x="1007326" y="0"/>
                  </a:lnTo>
                  <a:lnTo>
                    <a:pt x="1474844" y="0"/>
                  </a:lnTo>
                  <a:lnTo>
                    <a:pt x="2358288" y="0"/>
                  </a:lnTo>
                  <a:lnTo>
                    <a:pt x="4298212" y="0"/>
                  </a:lnTo>
                  <a:lnTo>
                    <a:pt x="4345484" y="9543"/>
                  </a:lnTo>
                  <a:lnTo>
                    <a:pt x="4384086" y="35570"/>
                  </a:lnTo>
                  <a:lnTo>
                    <a:pt x="4410113" y="74173"/>
                  </a:lnTo>
                  <a:lnTo>
                    <a:pt x="4419657" y="121445"/>
                  </a:lnTo>
                  <a:lnTo>
                    <a:pt x="4419657" y="425051"/>
                  </a:lnTo>
                  <a:lnTo>
                    <a:pt x="4419657" y="607217"/>
                  </a:lnTo>
                  <a:lnTo>
                    <a:pt x="4410113" y="654488"/>
                  </a:lnTo>
                  <a:lnTo>
                    <a:pt x="4384086" y="693091"/>
                  </a:lnTo>
                  <a:lnTo>
                    <a:pt x="4345484" y="719118"/>
                  </a:lnTo>
                  <a:lnTo>
                    <a:pt x="4298212" y="728662"/>
                  </a:lnTo>
                  <a:lnTo>
                    <a:pt x="2358288" y="728662"/>
                  </a:lnTo>
                  <a:lnTo>
                    <a:pt x="0" y="1941512"/>
                  </a:lnTo>
                  <a:lnTo>
                    <a:pt x="1474844" y="728662"/>
                  </a:lnTo>
                  <a:lnTo>
                    <a:pt x="1007326" y="728662"/>
                  </a:lnTo>
                  <a:lnTo>
                    <a:pt x="960055" y="719118"/>
                  </a:lnTo>
                  <a:lnTo>
                    <a:pt x="921452" y="693091"/>
                  </a:lnTo>
                  <a:lnTo>
                    <a:pt x="895426" y="654488"/>
                  </a:lnTo>
                  <a:lnTo>
                    <a:pt x="885882" y="607217"/>
                  </a:lnTo>
                  <a:lnTo>
                    <a:pt x="885882" y="425051"/>
                  </a:lnTo>
                  <a:lnTo>
                    <a:pt x="885882" y="12144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7275225" y="1719579"/>
            <a:ext cx="3206750" cy="70231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 indent="142875">
              <a:lnSpc>
                <a:spcPct val="101800"/>
              </a:lnSpc>
              <a:spcBef>
                <a:spcPts val="50"/>
              </a:spcBef>
            </a:pP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Exit the loop. </a:t>
            </a: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Execute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2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next</a:t>
            </a:r>
            <a:r>
              <a:rPr dirty="0" sz="22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statement</a:t>
            </a:r>
            <a:r>
              <a:rPr dirty="0" sz="22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after</a:t>
            </a:r>
            <a:r>
              <a:rPr dirty="0" sz="22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2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loop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7" name="object 7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86230" y="2379297"/>
          <a:ext cx="4627880" cy="67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/>
                <a:gridCol w="548004"/>
                <a:gridCol w="365125"/>
                <a:gridCol w="547369"/>
                <a:gridCol w="365125"/>
                <a:gridCol w="365125"/>
                <a:gridCol w="547369"/>
                <a:gridCol w="912495"/>
                <a:gridCol w="305435"/>
              </a:tblGrid>
              <a:tr h="336550">
                <a:tc>
                  <a:txBody>
                    <a:bodyPr/>
                    <a:lstStyle/>
                    <a:p>
                      <a:pPr marL="31750">
                        <a:lnSpc>
                          <a:spcPts val="2290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90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i;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6550">
                <a:tc>
                  <a:txBody>
                    <a:bodyPr/>
                    <a:lstStyle/>
                    <a:p>
                      <a:pPr marL="31750">
                        <a:lnSpc>
                          <a:spcPts val="2540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for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(i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540"/>
                        </a:lnSpc>
                      </a:pPr>
                      <a:r>
                        <a:rPr dirty="0" sz="2400" b="1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540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0;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540"/>
                        </a:lnSpc>
                      </a:pPr>
                      <a:r>
                        <a:rPr dirty="0" sz="2400" b="1"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540"/>
                        </a:lnSpc>
                      </a:pPr>
                      <a:r>
                        <a:rPr dirty="0" sz="2400" b="1">
                          <a:latin typeface="Courier New"/>
                          <a:cs typeface="Courier New"/>
                        </a:rPr>
                        <a:t>&lt;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540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2;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540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i++)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540"/>
                        </a:lnSpc>
                      </a:pPr>
                      <a:r>
                        <a:rPr dirty="0" sz="2400" b="1">
                          <a:latin typeface="Courier New"/>
                          <a:cs typeface="Courier New"/>
                        </a:rPr>
                        <a:t>{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  <p:sp>
        <p:nvSpPr>
          <p:cNvPr id="11" name="object 11"/>
          <p:cNvSpPr txBox="1"/>
          <p:nvPr/>
        </p:nvSpPr>
        <p:spPr>
          <a:xfrm>
            <a:off x="1470404" y="3013964"/>
            <a:ext cx="71456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System.out.println("Welcome</a:t>
            </a:r>
            <a:r>
              <a:rPr dirty="0" sz="2400" spc="-5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to</a:t>
            </a:r>
            <a:r>
              <a:rPr dirty="0" sz="2400" spc="-5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Java!");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6539" y="3429000"/>
            <a:ext cx="5069840" cy="376555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1440">
              <a:lnSpc>
                <a:spcPts val="2615"/>
              </a:lnSpc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21850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4.4.</a:t>
            </a:r>
            <a:r>
              <a:rPr dirty="0" spc="-45"/>
              <a:t> </a:t>
            </a:r>
            <a:r>
              <a:rPr dirty="0"/>
              <a:t>for</a:t>
            </a:r>
            <a:r>
              <a:rPr dirty="0" spc="-45"/>
              <a:t> </a:t>
            </a:r>
            <a:r>
              <a:rPr dirty="0"/>
              <a:t>Loops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1229" y="813307"/>
            <a:ext cx="10148570" cy="538416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746760">
              <a:lnSpc>
                <a:spcPct val="100800"/>
              </a:lnSpc>
              <a:spcBef>
                <a:spcPts val="75"/>
              </a:spcBef>
            </a:pPr>
            <a:r>
              <a:rPr dirty="0" sz="2400" spc="-5">
                <a:latin typeface="Times New Roman"/>
                <a:cs typeface="Times New Roman"/>
              </a:rPr>
              <a:t>The </a:t>
            </a:r>
            <a:r>
              <a:rPr dirty="0" u="sng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initial-action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>
                <a:latin typeface="Times New Roman"/>
                <a:cs typeface="Times New Roman"/>
              </a:rPr>
              <a:t> a 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loop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can</a:t>
            </a:r>
            <a:r>
              <a:rPr dirty="0" sz="2400">
                <a:latin typeface="Times New Roman"/>
                <a:cs typeface="Times New Roman"/>
              </a:rPr>
              <a:t> be a</a:t>
            </a:r>
            <a:r>
              <a:rPr dirty="0" sz="2400" spc="-5">
                <a:latin typeface="Times New Roman"/>
                <a:cs typeface="Times New Roman"/>
              </a:rPr>
              <a:t> list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zero</a:t>
            </a:r>
            <a:r>
              <a:rPr dirty="0" sz="2400">
                <a:latin typeface="Times New Roman"/>
                <a:cs typeface="Times New Roman"/>
              </a:rPr>
              <a:t> or </a:t>
            </a:r>
            <a:r>
              <a:rPr dirty="0" sz="2400" spc="-5">
                <a:latin typeface="Times New Roman"/>
                <a:cs typeface="Times New Roman"/>
              </a:rPr>
              <a:t>more comma-separated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expressions.</a:t>
            </a:r>
            <a:endParaRPr sz="2400">
              <a:latin typeface="Times New Roman"/>
              <a:cs typeface="Times New Roman"/>
            </a:endParaRPr>
          </a:p>
          <a:p>
            <a:pPr marL="12700" marR="280035">
              <a:lnSpc>
                <a:spcPct val="100800"/>
              </a:lnSpc>
              <a:spcBef>
                <a:spcPts val="1395"/>
              </a:spcBef>
            </a:pPr>
            <a:r>
              <a:rPr dirty="0" sz="2400" spc="-5">
                <a:latin typeface="Times New Roman"/>
                <a:cs typeface="Times New Roman"/>
              </a:rPr>
              <a:t>The </a:t>
            </a:r>
            <a:r>
              <a:rPr dirty="0" u="sng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action-after-each-iteration</a:t>
            </a:r>
            <a:r>
              <a:rPr dirty="0" sz="2400" spc="-5">
                <a:latin typeface="Times New Roman"/>
                <a:cs typeface="Times New Roman"/>
              </a:rPr>
              <a:t> in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loop can </a:t>
            </a:r>
            <a:r>
              <a:rPr dirty="0" sz="2400">
                <a:latin typeface="Times New Roman"/>
                <a:cs typeface="Times New Roman"/>
              </a:rPr>
              <a:t>be a </a:t>
            </a:r>
            <a:r>
              <a:rPr dirty="0" sz="2400" spc="-5">
                <a:latin typeface="Times New Roman"/>
                <a:cs typeface="Times New Roman"/>
              </a:rPr>
              <a:t>list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">
                <a:latin typeface="Times New Roman"/>
                <a:cs typeface="Times New Roman"/>
              </a:rPr>
              <a:t>zero </a:t>
            </a:r>
            <a:r>
              <a:rPr dirty="0" sz="2400">
                <a:latin typeface="Times New Roman"/>
                <a:cs typeface="Times New Roman"/>
              </a:rPr>
              <a:t>or </a:t>
            </a:r>
            <a:r>
              <a:rPr dirty="0" sz="2400" spc="-5">
                <a:latin typeface="Times New Roman"/>
                <a:cs typeface="Times New Roman"/>
              </a:rPr>
              <a:t>more comma-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separated statements.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800"/>
              </a:lnSpc>
              <a:spcBef>
                <a:spcPts val="1390"/>
              </a:spcBef>
            </a:pPr>
            <a:r>
              <a:rPr dirty="0" sz="2400" spc="-5">
                <a:latin typeface="Times New Roman"/>
                <a:cs typeface="Times New Roman"/>
              </a:rPr>
              <a:t>Therefore,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following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two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loops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are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correct.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are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rarely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used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practice,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however.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415"/>
              </a:spcBef>
            </a:pPr>
            <a:r>
              <a:rPr dirty="0" sz="2400" b="1">
                <a:latin typeface="Times New Roman"/>
                <a:cs typeface="Times New Roman"/>
              </a:rPr>
              <a:t>for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(int</a:t>
            </a:r>
            <a:r>
              <a:rPr dirty="0" sz="2400" b="1">
                <a:latin typeface="Times New Roman"/>
                <a:cs typeface="Times New Roman"/>
              </a:rPr>
              <a:t> i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=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1; i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&lt;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100; </a:t>
            </a:r>
            <a:r>
              <a:rPr dirty="0" sz="2400" spc="-5" b="1">
                <a:latin typeface="Times New Roman"/>
                <a:cs typeface="Times New Roman"/>
              </a:rPr>
              <a:t>System.out.println(i++));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for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(int 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=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0, j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=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0;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(i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+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j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&lt;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10);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i++,</a:t>
            </a:r>
            <a:r>
              <a:rPr dirty="0" sz="2400" spc="-5" b="1">
                <a:latin typeface="Times New Roman"/>
                <a:cs typeface="Times New Roman"/>
              </a:rPr>
              <a:t> j++)</a:t>
            </a:r>
            <a:r>
              <a:rPr dirty="0" sz="2400" b="1">
                <a:latin typeface="Times New Roman"/>
                <a:cs typeface="Times New Roman"/>
              </a:rPr>
              <a:t> {</a:t>
            </a:r>
            <a:endParaRPr sz="24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1420"/>
              </a:spcBef>
            </a:pPr>
            <a:r>
              <a:rPr dirty="0" sz="2400" spc="-5" b="1">
                <a:latin typeface="Times New Roman"/>
                <a:cs typeface="Times New Roman"/>
              </a:rPr>
              <a:t>//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Do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something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820"/>
              </a:spcBef>
            </a:pPr>
            <a:r>
              <a:rPr dirty="0" sz="2400" b="1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21850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4.4.</a:t>
            </a:r>
            <a:r>
              <a:rPr dirty="0" spc="-45"/>
              <a:t> </a:t>
            </a:r>
            <a:r>
              <a:rPr dirty="0"/>
              <a:t>for</a:t>
            </a:r>
            <a:r>
              <a:rPr dirty="0" spc="-45"/>
              <a:t> </a:t>
            </a:r>
            <a:r>
              <a:rPr dirty="0"/>
              <a:t>Loops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539" y="1011428"/>
            <a:ext cx="8091170" cy="25888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471170">
              <a:lnSpc>
                <a:spcPct val="100800"/>
              </a:lnSpc>
              <a:spcBef>
                <a:spcPts val="75"/>
              </a:spcBef>
            </a:pPr>
            <a:r>
              <a:rPr dirty="0" sz="2400">
                <a:latin typeface="Times New Roman"/>
                <a:cs typeface="Times New Roman"/>
              </a:rPr>
              <a:t>If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u="sng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loop-continuation-condition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loop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omitted,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it is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implicitly true.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800"/>
              </a:lnSpc>
              <a:spcBef>
                <a:spcPts val="1395"/>
              </a:spcBef>
            </a:pPr>
            <a:r>
              <a:rPr dirty="0" sz="2400" spc="-5">
                <a:latin typeface="Times New Roman"/>
                <a:cs typeface="Times New Roman"/>
              </a:rPr>
              <a:t>Thus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statement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given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below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(a),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which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infinite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loop,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correct.</a:t>
            </a:r>
            <a:endParaRPr sz="2400">
              <a:latin typeface="Times New Roman"/>
              <a:cs typeface="Times New Roman"/>
            </a:endParaRPr>
          </a:p>
          <a:p>
            <a:pPr marL="12700" marR="115570">
              <a:lnSpc>
                <a:spcPct val="100800"/>
              </a:lnSpc>
              <a:spcBef>
                <a:spcPts val="1390"/>
              </a:spcBef>
            </a:pPr>
            <a:r>
              <a:rPr dirty="0" sz="2400" spc="-5">
                <a:latin typeface="Times New Roman"/>
                <a:cs typeface="Times New Roman"/>
              </a:rPr>
              <a:t>Nevertheless,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better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 use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equivalent loop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>
                <a:latin typeface="Times New Roman"/>
                <a:cs typeface="Times New Roman"/>
              </a:rPr>
              <a:t> (b)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avoid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confusion: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1349" y="3874619"/>
            <a:ext cx="3172460" cy="985519"/>
          </a:xfrm>
          <a:prstGeom prst="rect">
            <a:avLst/>
          </a:prstGeom>
          <a:ln w="24079">
            <a:solidFill>
              <a:srgbClr val="000000"/>
            </a:solidFill>
          </a:ln>
        </p:spPr>
        <p:txBody>
          <a:bodyPr wrap="square" lIns="0" tIns="10795" rIns="0" bIns="0" rtlCol="0" vert="horz">
            <a:spAutoFit/>
          </a:bodyPr>
          <a:lstStyle/>
          <a:p>
            <a:pPr marL="64135">
              <a:lnSpc>
                <a:spcPts val="2465"/>
              </a:lnSpc>
              <a:spcBef>
                <a:spcPts val="85"/>
              </a:spcBef>
            </a:pPr>
            <a:r>
              <a:rPr dirty="0" sz="2100" spc="10">
                <a:latin typeface="Courier New"/>
                <a:cs typeface="Courier New"/>
              </a:rPr>
              <a:t>for</a:t>
            </a:r>
            <a:r>
              <a:rPr dirty="0" sz="2100" spc="-25">
                <a:latin typeface="Courier New"/>
                <a:cs typeface="Courier New"/>
              </a:rPr>
              <a:t> </a:t>
            </a:r>
            <a:r>
              <a:rPr dirty="0" sz="2100" spc="15">
                <a:latin typeface="Courier New"/>
                <a:cs typeface="Courier New"/>
              </a:rPr>
              <a:t>(</a:t>
            </a:r>
            <a:r>
              <a:rPr dirty="0" sz="2100" spc="-20">
                <a:latin typeface="Courier New"/>
                <a:cs typeface="Courier New"/>
              </a:rPr>
              <a:t> </a:t>
            </a:r>
            <a:r>
              <a:rPr dirty="0" sz="2100" spc="15">
                <a:latin typeface="Courier New"/>
                <a:cs typeface="Courier New"/>
              </a:rPr>
              <a:t>;</a:t>
            </a:r>
            <a:r>
              <a:rPr dirty="0" sz="2100" spc="-20">
                <a:latin typeface="Courier New"/>
                <a:cs typeface="Courier New"/>
              </a:rPr>
              <a:t> </a:t>
            </a:r>
            <a:r>
              <a:rPr dirty="0" sz="2100" spc="15">
                <a:latin typeface="Courier New"/>
                <a:cs typeface="Courier New"/>
              </a:rPr>
              <a:t>;</a:t>
            </a:r>
            <a:r>
              <a:rPr dirty="0" sz="2100" spc="-20">
                <a:latin typeface="Courier New"/>
                <a:cs typeface="Courier New"/>
              </a:rPr>
              <a:t> </a:t>
            </a:r>
            <a:r>
              <a:rPr dirty="0" sz="2100" spc="15">
                <a:latin typeface="Courier New"/>
                <a:cs typeface="Courier New"/>
              </a:rPr>
              <a:t>)</a:t>
            </a:r>
            <a:r>
              <a:rPr dirty="0" sz="2100" spc="-25">
                <a:latin typeface="Courier New"/>
                <a:cs typeface="Courier New"/>
              </a:rPr>
              <a:t> </a:t>
            </a:r>
            <a:r>
              <a:rPr dirty="0" sz="2100" spc="15">
                <a:latin typeface="Courier New"/>
                <a:cs typeface="Courier New"/>
              </a:rPr>
              <a:t>{</a:t>
            </a:r>
            <a:endParaRPr sz="2100">
              <a:latin typeface="Courier New"/>
              <a:cs typeface="Courier New"/>
            </a:endParaRPr>
          </a:p>
          <a:p>
            <a:pPr marL="386080">
              <a:lnSpc>
                <a:spcPts val="2390"/>
              </a:lnSpc>
            </a:pPr>
            <a:r>
              <a:rPr dirty="0" sz="2100" spc="10">
                <a:latin typeface="Courier New"/>
                <a:cs typeface="Courier New"/>
              </a:rPr>
              <a:t>//</a:t>
            </a:r>
            <a:r>
              <a:rPr dirty="0" sz="2100" spc="-35">
                <a:latin typeface="Courier New"/>
                <a:cs typeface="Courier New"/>
              </a:rPr>
              <a:t> </a:t>
            </a:r>
            <a:r>
              <a:rPr dirty="0" sz="2100" spc="10">
                <a:latin typeface="Courier New"/>
                <a:cs typeface="Courier New"/>
              </a:rPr>
              <a:t>Do</a:t>
            </a:r>
            <a:r>
              <a:rPr dirty="0" sz="2100" spc="-35">
                <a:latin typeface="Courier New"/>
                <a:cs typeface="Courier New"/>
              </a:rPr>
              <a:t> </a:t>
            </a:r>
            <a:r>
              <a:rPr dirty="0" sz="2100" spc="5">
                <a:latin typeface="Courier New"/>
                <a:cs typeface="Courier New"/>
              </a:rPr>
              <a:t>something</a:t>
            </a:r>
            <a:endParaRPr sz="2100">
              <a:latin typeface="Courier New"/>
              <a:cs typeface="Courier New"/>
            </a:endParaRPr>
          </a:p>
          <a:p>
            <a:pPr marL="64135">
              <a:lnSpc>
                <a:spcPts val="2450"/>
              </a:lnSpc>
            </a:pPr>
            <a:r>
              <a:rPr dirty="0" sz="2100" spc="15"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3796" y="4911747"/>
            <a:ext cx="285115" cy="3054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800" spc="-5">
                <a:latin typeface="Times New Roman"/>
                <a:cs typeface="Times New Roman"/>
              </a:rPr>
              <a:t>(</a:t>
            </a:r>
            <a:r>
              <a:rPr dirty="0" sz="1800" spc="20">
                <a:solidFill>
                  <a:srgbClr val="00FF00"/>
                </a:solidFill>
                <a:latin typeface="Times New Roman"/>
                <a:cs typeface="Times New Roman"/>
              </a:rPr>
              <a:t>a</a:t>
            </a:r>
            <a:r>
              <a:rPr dirty="0" sz="1800" spc="1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47326" y="3950305"/>
            <a:ext cx="1039494" cy="3054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800" spc="5">
                <a:latin typeface="Times New Roman"/>
                <a:cs typeface="Times New Roman"/>
              </a:rPr>
              <a:t>E</a:t>
            </a:r>
            <a:r>
              <a:rPr dirty="0" sz="1800" spc="45">
                <a:latin typeface="Times New Roman"/>
                <a:cs typeface="Times New Roman"/>
              </a:rPr>
              <a:t>q</a:t>
            </a:r>
            <a:r>
              <a:rPr dirty="0" sz="1800" spc="20">
                <a:latin typeface="Times New Roman"/>
                <a:cs typeface="Times New Roman"/>
              </a:rPr>
              <a:t>u</a:t>
            </a:r>
            <a:r>
              <a:rPr dirty="0" sz="1800">
                <a:latin typeface="Times New Roman"/>
                <a:cs typeface="Times New Roman"/>
              </a:rPr>
              <a:t>i</a:t>
            </a:r>
            <a:r>
              <a:rPr dirty="0" sz="1800" spc="-15">
                <a:latin typeface="Times New Roman"/>
                <a:cs typeface="Times New Roman"/>
              </a:rPr>
              <a:t>v</a:t>
            </a:r>
            <a:r>
              <a:rPr dirty="0" sz="1800" spc="50">
                <a:latin typeface="Times New Roman"/>
                <a:cs typeface="Times New Roman"/>
              </a:rPr>
              <a:t>a</a:t>
            </a:r>
            <a:r>
              <a:rPr dirty="0" sz="1800" spc="-30">
                <a:latin typeface="Times New Roman"/>
                <a:cs typeface="Times New Roman"/>
              </a:rPr>
              <a:t>l</a:t>
            </a:r>
            <a:r>
              <a:rPr dirty="0" sz="1800" spc="50">
                <a:latin typeface="Times New Roman"/>
                <a:cs typeface="Times New Roman"/>
              </a:rPr>
              <a:t>e</a:t>
            </a:r>
            <a:r>
              <a:rPr dirty="0" sz="1800" spc="15">
                <a:latin typeface="Times New Roman"/>
                <a:cs typeface="Times New Roman"/>
              </a:rPr>
              <a:t>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58807" y="4345185"/>
            <a:ext cx="1525905" cy="0"/>
          </a:xfrm>
          <a:custGeom>
            <a:avLst/>
            <a:gdLst/>
            <a:ahLst/>
            <a:cxnLst/>
            <a:rect l="l" t="t" r="r" b="b"/>
            <a:pathLst>
              <a:path w="1525904" h="0">
                <a:moveTo>
                  <a:pt x="0" y="0"/>
                </a:moveTo>
                <a:lnTo>
                  <a:pt x="1525745" y="0"/>
                </a:lnTo>
              </a:path>
            </a:pathLst>
          </a:custGeom>
          <a:ln w="240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58807" y="4461778"/>
            <a:ext cx="1525905" cy="0"/>
          </a:xfrm>
          <a:custGeom>
            <a:avLst/>
            <a:gdLst/>
            <a:ahLst/>
            <a:cxnLst/>
            <a:rect l="l" t="t" r="r" b="b"/>
            <a:pathLst>
              <a:path w="1525904" h="0">
                <a:moveTo>
                  <a:pt x="0" y="0"/>
                </a:moveTo>
                <a:lnTo>
                  <a:pt x="1525745" y="0"/>
                </a:lnTo>
              </a:path>
            </a:pathLst>
          </a:custGeom>
          <a:ln w="240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901260" y="3874625"/>
            <a:ext cx="3172460" cy="961390"/>
          </a:xfrm>
          <a:prstGeom prst="rect">
            <a:avLst/>
          </a:prstGeom>
          <a:ln w="24079">
            <a:solidFill>
              <a:srgbClr val="000000"/>
            </a:solidFill>
          </a:ln>
        </p:spPr>
        <p:txBody>
          <a:bodyPr wrap="square" lIns="0" tIns="10795" rIns="0" bIns="0" rtlCol="0" vert="horz">
            <a:spAutoFit/>
          </a:bodyPr>
          <a:lstStyle/>
          <a:p>
            <a:pPr marL="60325">
              <a:lnSpc>
                <a:spcPts val="2465"/>
              </a:lnSpc>
              <a:spcBef>
                <a:spcPts val="85"/>
              </a:spcBef>
            </a:pPr>
            <a:r>
              <a:rPr dirty="0" sz="2100" spc="5">
                <a:latin typeface="Courier New"/>
                <a:cs typeface="Courier New"/>
              </a:rPr>
              <a:t>while</a:t>
            </a:r>
            <a:r>
              <a:rPr dirty="0" sz="2100" spc="-30">
                <a:latin typeface="Courier New"/>
                <a:cs typeface="Courier New"/>
              </a:rPr>
              <a:t> </a:t>
            </a:r>
            <a:r>
              <a:rPr dirty="0" sz="2100" spc="5">
                <a:latin typeface="Courier New"/>
                <a:cs typeface="Courier New"/>
              </a:rPr>
              <a:t>(true)</a:t>
            </a:r>
            <a:r>
              <a:rPr dirty="0" sz="2100" spc="-25">
                <a:latin typeface="Courier New"/>
                <a:cs typeface="Courier New"/>
              </a:rPr>
              <a:t> </a:t>
            </a:r>
            <a:r>
              <a:rPr dirty="0" sz="2100" spc="15">
                <a:latin typeface="Courier New"/>
                <a:cs typeface="Courier New"/>
              </a:rPr>
              <a:t>{</a:t>
            </a:r>
            <a:endParaRPr sz="2100">
              <a:latin typeface="Courier New"/>
              <a:cs typeface="Courier New"/>
            </a:endParaRPr>
          </a:p>
          <a:p>
            <a:pPr marL="382270">
              <a:lnSpc>
                <a:spcPts val="2390"/>
              </a:lnSpc>
            </a:pPr>
            <a:r>
              <a:rPr dirty="0" sz="2100" spc="10">
                <a:latin typeface="Courier New"/>
                <a:cs typeface="Courier New"/>
              </a:rPr>
              <a:t>//</a:t>
            </a:r>
            <a:r>
              <a:rPr dirty="0" sz="2100" spc="-35">
                <a:latin typeface="Courier New"/>
                <a:cs typeface="Courier New"/>
              </a:rPr>
              <a:t> </a:t>
            </a:r>
            <a:r>
              <a:rPr dirty="0" sz="2100" spc="10">
                <a:latin typeface="Courier New"/>
                <a:cs typeface="Courier New"/>
              </a:rPr>
              <a:t>Do</a:t>
            </a:r>
            <a:r>
              <a:rPr dirty="0" sz="2100" spc="-35">
                <a:latin typeface="Courier New"/>
                <a:cs typeface="Courier New"/>
              </a:rPr>
              <a:t> </a:t>
            </a:r>
            <a:r>
              <a:rPr dirty="0" sz="2100" spc="5">
                <a:latin typeface="Courier New"/>
                <a:cs typeface="Courier New"/>
              </a:rPr>
              <a:t>something</a:t>
            </a:r>
            <a:endParaRPr sz="2100">
              <a:latin typeface="Courier New"/>
              <a:cs typeface="Courier New"/>
            </a:endParaRPr>
          </a:p>
          <a:p>
            <a:pPr marL="60325">
              <a:lnSpc>
                <a:spcPts val="2450"/>
              </a:lnSpc>
            </a:pPr>
            <a:r>
              <a:rPr dirty="0" sz="2100" spc="15"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13696" y="4911747"/>
            <a:ext cx="297180" cy="3054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800" spc="-5">
                <a:latin typeface="Times New Roman"/>
                <a:cs typeface="Times New Roman"/>
              </a:rPr>
              <a:t>(</a:t>
            </a:r>
            <a:r>
              <a:rPr dirty="0" sz="1800" spc="15">
                <a:solidFill>
                  <a:srgbClr val="00FF00"/>
                </a:solidFill>
                <a:latin typeface="Times New Roman"/>
                <a:cs typeface="Times New Roman"/>
              </a:rPr>
              <a:t>b</a:t>
            </a:r>
            <a:r>
              <a:rPr dirty="0" sz="1800" spc="1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1" name="object 11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21850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4.4.</a:t>
            </a:r>
            <a:r>
              <a:rPr dirty="0" spc="-45"/>
              <a:t> </a:t>
            </a:r>
            <a:r>
              <a:rPr dirty="0"/>
              <a:t>for</a:t>
            </a:r>
            <a:r>
              <a:rPr dirty="0" spc="-45"/>
              <a:t> </a:t>
            </a:r>
            <a:r>
              <a:rPr dirty="0"/>
              <a:t>Loops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541" y="1273555"/>
            <a:ext cx="8399145" cy="4112260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12700" marR="5080">
              <a:lnSpc>
                <a:spcPts val="3290"/>
              </a:lnSpc>
              <a:spcBef>
                <a:spcPts val="465"/>
              </a:spcBef>
            </a:pPr>
            <a:r>
              <a:rPr dirty="0" sz="3000" spc="-5">
                <a:latin typeface="Calibri"/>
                <a:cs typeface="Calibri"/>
              </a:rPr>
              <a:t>Adding </a:t>
            </a:r>
            <a:r>
              <a:rPr dirty="0" sz="3000">
                <a:latin typeface="Calibri"/>
                <a:cs typeface="Calibri"/>
              </a:rPr>
              <a:t>a </a:t>
            </a:r>
            <a:r>
              <a:rPr dirty="0" sz="3000" spc="-5">
                <a:latin typeface="Calibri"/>
                <a:cs typeface="Calibri"/>
              </a:rPr>
              <a:t>semicolon </a:t>
            </a:r>
            <a:r>
              <a:rPr dirty="0" sz="3000" spc="-15">
                <a:latin typeface="Calibri"/>
                <a:cs typeface="Calibri"/>
              </a:rPr>
              <a:t>at </a:t>
            </a:r>
            <a:r>
              <a:rPr dirty="0" sz="3000" spc="-5">
                <a:latin typeface="Calibri"/>
                <a:cs typeface="Calibri"/>
              </a:rPr>
              <a:t>the end </a:t>
            </a:r>
            <a:r>
              <a:rPr dirty="0" sz="3000">
                <a:latin typeface="Calibri"/>
                <a:cs typeface="Calibri"/>
              </a:rPr>
              <a:t>of </a:t>
            </a:r>
            <a:r>
              <a:rPr dirty="0" sz="3000" spc="-5">
                <a:latin typeface="Calibri"/>
                <a:cs typeface="Calibri"/>
              </a:rPr>
              <a:t>the </a:t>
            </a:r>
            <a:r>
              <a:rPr dirty="0" u="heavy" sz="3000" spc="-2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</a:t>
            </a:r>
            <a:r>
              <a:rPr dirty="0" sz="3000" spc="-2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clause </a:t>
            </a:r>
            <a:r>
              <a:rPr dirty="0" sz="3000" spc="-25">
                <a:latin typeface="Calibri"/>
                <a:cs typeface="Calibri"/>
              </a:rPr>
              <a:t>before </a:t>
            </a:r>
            <a:r>
              <a:rPr dirty="0" sz="3000" spc="-66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the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loop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body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is </a:t>
            </a:r>
            <a:r>
              <a:rPr dirty="0" sz="3000">
                <a:latin typeface="Calibri"/>
                <a:cs typeface="Calibri"/>
              </a:rPr>
              <a:t>a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common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 spc="-25">
                <a:latin typeface="Calibri"/>
                <a:cs typeface="Calibri"/>
              </a:rPr>
              <a:t>mistake,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as</a:t>
            </a:r>
            <a:r>
              <a:rPr dirty="0" sz="3000" spc="-5">
                <a:latin typeface="Calibri"/>
                <a:cs typeface="Calibri"/>
              </a:rPr>
              <a:t> shown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below:</a:t>
            </a:r>
            <a:endParaRPr sz="3000">
              <a:latin typeface="Calibri"/>
              <a:cs typeface="Calibri"/>
            </a:endParaRPr>
          </a:p>
          <a:p>
            <a:pPr algn="r" marL="6122670" marR="1557655">
              <a:lnSpc>
                <a:spcPct val="100800"/>
              </a:lnSpc>
              <a:spcBef>
                <a:spcPts val="2295"/>
              </a:spcBef>
            </a:pPr>
            <a:r>
              <a:rPr dirty="0" sz="2400" spc="-5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og</a:t>
            </a:r>
            <a:r>
              <a:rPr dirty="0" sz="2400" spc="-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c  </a:t>
            </a:r>
            <a:r>
              <a:rPr dirty="0" sz="2400" spc="-5">
                <a:latin typeface="Times New Roman"/>
                <a:cs typeface="Times New Roman"/>
              </a:rPr>
              <a:t>Error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209550">
              <a:lnSpc>
                <a:spcPct val="100000"/>
              </a:lnSpc>
            </a:pPr>
            <a:r>
              <a:rPr dirty="0" sz="2600" b="1">
                <a:latin typeface="Courier New"/>
                <a:cs typeface="Courier New"/>
              </a:rPr>
              <a:t>for</a:t>
            </a:r>
            <a:r>
              <a:rPr dirty="0" sz="2600" spc="-25" b="1">
                <a:latin typeface="Courier New"/>
                <a:cs typeface="Courier New"/>
              </a:rPr>
              <a:t> </a:t>
            </a:r>
            <a:r>
              <a:rPr dirty="0" sz="2600" b="1">
                <a:latin typeface="Courier New"/>
                <a:cs typeface="Courier New"/>
              </a:rPr>
              <a:t>(int</a:t>
            </a:r>
            <a:r>
              <a:rPr dirty="0" sz="2600" spc="-20" b="1">
                <a:latin typeface="Courier New"/>
                <a:cs typeface="Courier New"/>
              </a:rPr>
              <a:t> </a:t>
            </a:r>
            <a:r>
              <a:rPr dirty="0" sz="2600" b="1">
                <a:latin typeface="Courier New"/>
                <a:cs typeface="Courier New"/>
              </a:rPr>
              <a:t>i=0;</a:t>
            </a:r>
            <a:r>
              <a:rPr dirty="0" sz="2600" spc="-25" b="1">
                <a:latin typeface="Courier New"/>
                <a:cs typeface="Courier New"/>
              </a:rPr>
              <a:t> </a:t>
            </a:r>
            <a:r>
              <a:rPr dirty="0" sz="2600" b="1">
                <a:latin typeface="Courier New"/>
                <a:cs typeface="Courier New"/>
              </a:rPr>
              <a:t>i&lt;10;</a:t>
            </a:r>
            <a:r>
              <a:rPr dirty="0" sz="2600" spc="-15" b="1">
                <a:latin typeface="Courier New"/>
                <a:cs typeface="Courier New"/>
              </a:rPr>
              <a:t> </a:t>
            </a:r>
            <a:r>
              <a:rPr dirty="0" sz="2600" b="1">
                <a:latin typeface="Courier New"/>
                <a:cs typeface="Courier New"/>
              </a:rPr>
              <a:t>i++)</a:t>
            </a:r>
            <a:r>
              <a:rPr dirty="0" sz="2600" b="1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600">
              <a:latin typeface="Courier New"/>
              <a:cs typeface="Courier New"/>
            </a:endParaRPr>
          </a:p>
          <a:p>
            <a:pPr marL="209550">
              <a:lnSpc>
                <a:spcPct val="100000"/>
              </a:lnSpc>
              <a:spcBef>
                <a:spcPts val="575"/>
              </a:spcBef>
            </a:pPr>
            <a:r>
              <a:rPr dirty="0" sz="2600" b="1">
                <a:latin typeface="Courier New"/>
                <a:cs typeface="Courier New"/>
              </a:rPr>
              <a:t>{</a:t>
            </a:r>
            <a:endParaRPr sz="2600">
              <a:latin typeface="Courier New"/>
              <a:cs typeface="Courier New"/>
            </a:endParaRPr>
          </a:p>
          <a:p>
            <a:pPr marL="606425">
              <a:lnSpc>
                <a:spcPct val="100000"/>
              </a:lnSpc>
              <a:spcBef>
                <a:spcPts val="675"/>
              </a:spcBef>
            </a:pPr>
            <a:r>
              <a:rPr dirty="0" sz="2600" b="1">
                <a:latin typeface="Courier New"/>
                <a:cs typeface="Courier New"/>
              </a:rPr>
              <a:t>System.out.println("i</a:t>
            </a:r>
            <a:r>
              <a:rPr dirty="0" sz="2600" spc="-25" b="1">
                <a:latin typeface="Courier New"/>
                <a:cs typeface="Courier New"/>
              </a:rPr>
              <a:t> </a:t>
            </a:r>
            <a:r>
              <a:rPr dirty="0" sz="2600" b="1">
                <a:latin typeface="Courier New"/>
                <a:cs typeface="Courier New"/>
              </a:rPr>
              <a:t>is</a:t>
            </a:r>
            <a:r>
              <a:rPr dirty="0" sz="2600" spc="-20" b="1">
                <a:latin typeface="Courier New"/>
                <a:cs typeface="Courier New"/>
              </a:rPr>
              <a:t> </a:t>
            </a:r>
            <a:r>
              <a:rPr dirty="0" sz="2600" b="1">
                <a:latin typeface="Courier New"/>
                <a:cs typeface="Courier New"/>
              </a:rPr>
              <a:t>"</a:t>
            </a:r>
            <a:r>
              <a:rPr dirty="0" sz="2600" spc="-25" b="1">
                <a:latin typeface="Courier New"/>
                <a:cs typeface="Courier New"/>
              </a:rPr>
              <a:t> </a:t>
            </a:r>
            <a:r>
              <a:rPr dirty="0" sz="2600" b="1">
                <a:latin typeface="Courier New"/>
                <a:cs typeface="Courier New"/>
              </a:rPr>
              <a:t>+</a:t>
            </a:r>
            <a:r>
              <a:rPr dirty="0" sz="2600" spc="-20" b="1">
                <a:latin typeface="Courier New"/>
                <a:cs typeface="Courier New"/>
              </a:rPr>
              <a:t> </a:t>
            </a:r>
            <a:r>
              <a:rPr dirty="0" sz="2600" b="1">
                <a:latin typeface="Courier New"/>
                <a:cs typeface="Courier New"/>
              </a:rPr>
              <a:t>i);</a:t>
            </a:r>
            <a:endParaRPr sz="2600">
              <a:latin typeface="Courier New"/>
              <a:cs typeface="Courier New"/>
            </a:endParaRPr>
          </a:p>
          <a:p>
            <a:pPr marL="209550">
              <a:lnSpc>
                <a:spcPct val="100000"/>
              </a:lnSpc>
              <a:spcBef>
                <a:spcPts val="600"/>
              </a:spcBef>
            </a:pPr>
            <a:r>
              <a:rPr dirty="0" sz="2600" b="1"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56437" y="3193180"/>
            <a:ext cx="885825" cy="464820"/>
          </a:xfrm>
          <a:custGeom>
            <a:avLst/>
            <a:gdLst/>
            <a:ahLst/>
            <a:cxnLst/>
            <a:rect l="l" t="t" r="r" b="b"/>
            <a:pathLst>
              <a:path w="885825" h="464820">
                <a:moveTo>
                  <a:pt x="33360" y="418454"/>
                </a:moveTo>
                <a:lnTo>
                  <a:pt x="0" y="464421"/>
                </a:lnTo>
                <a:lnTo>
                  <a:pt x="56789" y="463528"/>
                </a:lnTo>
                <a:lnTo>
                  <a:pt x="51048" y="452483"/>
                </a:lnTo>
                <a:lnTo>
                  <a:pt x="36736" y="452483"/>
                </a:lnTo>
                <a:lnTo>
                  <a:pt x="30878" y="441214"/>
                </a:lnTo>
                <a:lnTo>
                  <a:pt x="42146" y="435357"/>
                </a:lnTo>
                <a:lnTo>
                  <a:pt x="33360" y="418454"/>
                </a:lnTo>
                <a:close/>
              </a:path>
              <a:path w="885825" h="464820">
                <a:moveTo>
                  <a:pt x="42146" y="435357"/>
                </a:moveTo>
                <a:lnTo>
                  <a:pt x="30878" y="441214"/>
                </a:lnTo>
                <a:lnTo>
                  <a:pt x="36736" y="452483"/>
                </a:lnTo>
                <a:lnTo>
                  <a:pt x="48003" y="446626"/>
                </a:lnTo>
                <a:lnTo>
                  <a:pt x="42146" y="435357"/>
                </a:lnTo>
                <a:close/>
              </a:path>
              <a:path w="885825" h="464820">
                <a:moveTo>
                  <a:pt x="48003" y="446626"/>
                </a:moveTo>
                <a:lnTo>
                  <a:pt x="36736" y="452483"/>
                </a:lnTo>
                <a:lnTo>
                  <a:pt x="51048" y="452483"/>
                </a:lnTo>
                <a:lnTo>
                  <a:pt x="48003" y="446626"/>
                </a:lnTo>
                <a:close/>
              </a:path>
              <a:path w="885825" h="464820">
                <a:moveTo>
                  <a:pt x="879721" y="0"/>
                </a:moveTo>
                <a:lnTo>
                  <a:pt x="42146" y="435357"/>
                </a:lnTo>
                <a:lnTo>
                  <a:pt x="48003" y="446626"/>
                </a:lnTo>
                <a:lnTo>
                  <a:pt x="885578" y="11267"/>
                </a:lnTo>
                <a:lnTo>
                  <a:pt x="879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21850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4.4.</a:t>
            </a:r>
            <a:r>
              <a:rPr dirty="0" spc="-45"/>
              <a:t> </a:t>
            </a:r>
            <a:r>
              <a:rPr dirty="0"/>
              <a:t>for</a:t>
            </a:r>
            <a:r>
              <a:rPr dirty="0" spc="-45"/>
              <a:t> </a:t>
            </a:r>
            <a:r>
              <a:rPr dirty="0"/>
              <a:t>Loops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339" y="1069847"/>
            <a:ext cx="1771650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10" b="1">
                <a:latin typeface="Courier New"/>
                <a:cs typeface="Courier New"/>
              </a:rPr>
              <a:t>Similarly,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89845" y="1069847"/>
            <a:ext cx="5787390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10" b="1">
                <a:latin typeface="Courier New"/>
                <a:cs typeface="Courier New"/>
              </a:rPr>
              <a:t>the</a:t>
            </a:r>
            <a:r>
              <a:rPr dirty="0" sz="2300" spc="-30" b="1">
                <a:latin typeface="Courier New"/>
                <a:cs typeface="Courier New"/>
              </a:rPr>
              <a:t> </a:t>
            </a:r>
            <a:r>
              <a:rPr dirty="0" sz="2300" spc="-10" b="1">
                <a:latin typeface="Courier New"/>
                <a:cs typeface="Courier New"/>
              </a:rPr>
              <a:t>following</a:t>
            </a:r>
            <a:r>
              <a:rPr dirty="0" sz="2300" spc="-25" b="1">
                <a:latin typeface="Courier New"/>
                <a:cs typeface="Courier New"/>
              </a:rPr>
              <a:t> </a:t>
            </a:r>
            <a:r>
              <a:rPr dirty="0" sz="2300" spc="-10" b="1">
                <a:latin typeface="Courier New"/>
                <a:cs typeface="Courier New"/>
              </a:rPr>
              <a:t>loop</a:t>
            </a:r>
            <a:r>
              <a:rPr dirty="0" sz="2300" spc="-25" b="1">
                <a:latin typeface="Courier New"/>
                <a:cs typeface="Courier New"/>
              </a:rPr>
              <a:t> </a:t>
            </a:r>
            <a:r>
              <a:rPr dirty="0" sz="2300" spc="-5" b="1">
                <a:latin typeface="Courier New"/>
                <a:cs typeface="Courier New"/>
              </a:rPr>
              <a:t>is</a:t>
            </a:r>
            <a:r>
              <a:rPr dirty="0" sz="2300" spc="-30" b="1">
                <a:latin typeface="Courier New"/>
                <a:cs typeface="Courier New"/>
              </a:rPr>
              <a:t> </a:t>
            </a:r>
            <a:r>
              <a:rPr dirty="0" sz="2300" spc="-10" b="1">
                <a:latin typeface="Courier New"/>
                <a:cs typeface="Courier New"/>
              </a:rPr>
              <a:t>also</a:t>
            </a:r>
            <a:r>
              <a:rPr dirty="0" sz="2300" spc="-25" b="1">
                <a:latin typeface="Courier New"/>
                <a:cs typeface="Courier New"/>
              </a:rPr>
              <a:t> </a:t>
            </a:r>
            <a:r>
              <a:rPr dirty="0" sz="2300" spc="-10" b="1">
                <a:latin typeface="Courier New"/>
                <a:cs typeface="Courier New"/>
              </a:rPr>
              <a:t>wrong: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9339" y="1374647"/>
            <a:ext cx="1422400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10" b="1">
                <a:latin typeface="Courier New"/>
                <a:cs typeface="Courier New"/>
              </a:rPr>
              <a:t>int</a:t>
            </a:r>
            <a:r>
              <a:rPr dirty="0" sz="2300" spc="-95" b="1">
                <a:latin typeface="Courier New"/>
                <a:cs typeface="Courier New"/>
              </a:rPr>
              <a:t> </a:t>
            </a:r>
            <a:r>
              <a:rPr dirty="0" sz="2300" spc="-10" b="1">
                <a:latin typeface="Courier New"/>
                <a:cs typeface="Courier New"/>
              </a:rPr>
              <a:t>i=0;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9339" y="1691640"/>
            <a:ext cx="2644775" cy="693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</a:pPr>
            <a:r>
              <a:rPr dirty="0" sz="2300" spc="-10" b="1">
                <a:latin typeface="Courier New"/>
                <a:cs typeface="Courier New"/>
              </a:rPr>
              <a:t>while</a:t>
            </a:r>
            <a:r>
              <a:rPr dirty="0" sz="2300" spc="-45" b="1">
                <a:latin typeface="Courier New"/>
                <a:cs typeface="Courier New"/>
              </a:rPr>
              <a:t> </a:t>
            </a:r>
            <a:r>
              <a:rPr dirty="0" sz="2300" spc="-5" b="1">
                <a:latin typeface="Courier New"/>
                <a:cs typeface="Courier New"/>
              </a:rPr>
              <a:t>(i</a:t>
            </a:r>
            <a:r>
              <a:rPr dirty="0" sz="2300" spc="-40" b="1">
                <a:latin typeface="Courier New"/>
                <a:cs typeface="Courier New"/>
              </a:rPr>
              <a:t> </a:t>
            </a:r>
            <a:r>
              <a:rPr dirty="0" sz="2300" b="1">
                <a:latin typeface="Courier New"/>
                <a:cs typeface="Courier New"/>
              </a:rPr>
              <a:t>&lt;</a:t>
            </a:r>
            <a:r>
              <a:rPr dirty="0" sz="2300" spc="-45" b="1">
                <a:latin typeface="Courier New"/>
                <a:cs typeface="Courier New"/>
              </a:rPr>
              <a:t> </a:t>
            </a:r>
            <a:r>
              <a:rPr dirty="0" sz="2300" spc="-10" b="1">
                <a:latin typeface="Courier New"/>
                <a:cs typeface="Courier New"/>
              </a:rPr>
              <a:t>10);</a:t>
            </a:r>
            <a:endParaRPr sz="2300">
              <a:latin typeface="Courier New"/>
              <a:cs typeface="Courier New"/>
            </a:endParaRPr>
          </a:p>
          <a:p>
            <a:pPr marL="12700">
              <a:lnSpc>
                <a:spcPts val="2630"/>
              </a:lnSpc>
            </a:pPr>
            <a:r>
              <a:rPr dirty="0" sz="2300" b="1">
                <a:latin typeface="Courier New"/>
                <a:cs typeface="Courier New"/>
              </a:rPr>
              <a:t>{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8589" y="2325623"/>
            <a:ext cx="5613400" cy="69342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 marR="5080">
              <a:lnSpc>
                <a:spcPts val="2500"/>
              </a:lnSpc>
              <a:spcBef>
                <a:spcPts val="400"/>
              </a:spcBef>
            </a:pPr>
            <a:r>
              <a:rPr dirty="0" sz="2300" spc="-10" b="1">
                <a:latin typeface="Courier New"/>
                <a:cs typeface="Courier New"/>
              </a:rPr>
              <a:t>System.out.println("i</a:t>
            </a:r>
            <a:r>
              <a:rPr dirty="0" sz="2300" spc="-40" b="1">
                <a:latin typeface="Courier New"/>
                <a:cs typeface="Courier New"/>
              </a:rPr>
              <a:t> </a:t>
            </a:r>
            <a:r>
              <a:rPr dirty="0" sz="2300" spc="-5" b="1">
                <a:latin typeface="Courier New"/>
                <a:cs typeface="Courier New"/>
              </a:rPr>
              <a:t>is</a:t>
            </a:r>
            <a:r>
              <a:rPr dirty="0" sz="2300" spc="-35" b="1">
                <a:latin typeface="Courier New"/>
                <a:cs typeface="Courier New"/>
              </a:rPr>
              <a:t> </a:t>
            </a:r>
            <a:r>
              <a:rPr dirty="0" sz="2300" b="1">
                <a:latin typeface="Courier New"/>
                <a:cs typeface="Courier New"/>
              </a:rPr>
              <a:t>"</a:t>
            </a:r>
            <a:r>
              <a:rPr dirty="0" sz="2300" spc="-35" b="1">
                <a:latin typeface="Courier New"/>
                <a:cs typeface="Courier New"/>
              </a:rPr>
              <a:t> </a:t>
            </a:r>
            <a:r>
              <a:rPr dirty="0" sz="2300" b="1">
                <a:latin typeface="Courier New"/>
                <a:cs typeface="Courier New"/>
              </a:rPr>
              <a:t>+</a:t>
            </a:r>
            <a:r>
              <a:rPr dirty="0" sz="2300" spc="-30" b="1">
                <a:latin typeface="Courier New"/>
                <a:cs typeface="Courier New"/>
              </a:rPr>
              <a:t> </a:t>
            </a:r>
            <a:r>
              <a:rPr dirty="0" sz="2300" spc="-10" b="1">
                <a:latin typeface="Courier New"/>
                <a:cs typeface="Courier New"/>
              </a:rPr>
              <a:t>i); </a:t>
            </a:r>
            <a:r>
              <a:rPr dirty="0" sz="2300" spc="-1365" b="1">
                <a:latin typeface="Courier New"/>
                <a:cs typeface="Courier New"/>
              </a:rPr>
              <a:t> </a:t>
            </a:r>
            <a:r>
              <a:rPr dirty="0" sz="2300" spc="-10" b="1">
                <a:latin typeface="Courier New"/>
                <a:cs typeface="Courier New"/>
              </a:rPr>
              <a:t>i++;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9339" y="2865120"/>
            <a:ext cx="374650" cy="915669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2300" b="1">
                <a:latin typeface="Courier New"/>
                <a:cs typeface="Courier New"/>
              </a:rPr>
              <a:t>}</a:t>
            </a:r>
            <a:endParaRPr sz="2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2300" spc="-10" b="1">
                <a:latin typeface="Courier New"/>
                <a:cs typeface="Courier New"/>
              </a:rPr>
              <a:t>In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3135" y="3404616"/>
            <a:ext cx="2644775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10" b="1">
                <a:latin typeface="Courier New"/>
                <a:cs typeface="Courier New"/>
              </a:rPr>
              <a:t>the</a:t>
            </a:r>
            <a:r>
              <a:rPr dirty="0" sz="2300" spc="-45" b="1">
                <a:latin typeface="Courier New"/>
                <a:cs typeface="Courier New"/>
              </a:rPr>
              <a:t> </a:t>
            </a:r>
            <a:r>
              <a:rPr dirty="0" sz="2300" spc="-10" b="1">
                <a:latin typeface="Courier New"/>
                <a:cs typeface="Courier New"/>
              </a:rPr>
              <a:t>case</a:t>
            </a:r>
            <a:r>
              <a:rPr dirty="0" sz="2300" spc="-40" b="1">
                <a:latin typeface="Courier New"/>
                <a:cs typeface="Courier New"/>
              </a:rPr>
              <a:t> </a:t>
            </a:r>
            <a:r>
              <a:rPr dirty="0" sz="2300" spc="-5" b="1">
                <a:latin typeface="Courier New"/>
                <a:cs typeface="Courier New"/>
              </a:rPr>
              <a:t>of</a:t>
            </a:r>
            <a:r>
              <a:rPr dirty="0" sz="2300" spc="-40" b="1">
                <a:latin typeface="Courier New"/>
                <a:cs typeface="Courier New"/>
              </a:rPr>
              <a:t> </a:t>
            </a:r>
            <a:r>
              <a:rPr dirty="0" sz="2300" spc="-10" b="1">
                <a:latin typeface="Courier New"/>
                <a:cs typeface="Courier New"/>
              </a:rPr>
              <a:t>the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58651" y="3404616"/>
            <a:ext cx="2295525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10" b="1">
                <a:latin typeface="Courier New"/>
                <a:cs typeface="Courier New"/>
              </a:rPr>
              <a:t>the</a:t>
            </a:r>
            <a:r>
              <a:rPr dirty="0" sz="2300" spc="-100" b="1">
                <a:latin typeface="Courier New"/>
                <a:cs typeface="Courier New"/>
              </a:rPr>
              <a:t> </a:t>
            </a:r>
            <a:r>
              <a:rPr dirty="0" sz="2300" spc="-10" b="1">
                <a:latin typeface="Courier New"/>
                <a:cs typeface="Courier New"/>
              </a:rPr>
              <a:t>following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9339" y="3709416"/>
            <a:ext cx="1597025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10" b="1">
                <a:latin typeface="Courier New"/>
                <a:cs typeface="Courier New"/>
              </a:rPr>
              <a:t>semicolon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15257" y="3709416"/>
            <a:ext cx="1597025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5" b="1">
                <a:latin typeface="Courier New"/>
                <a:cs typeface="Courier New"/>
              </a:rPr>
              <a:t>is</a:t>
            </a:r>
            <a:r>
              <a:rPr dirty="0" sz="2300" spc="-110" b="1">
                <a:latin typeface="Courier New"/>
                <a:cs typeface="Courier New"/>
              </a:rPr>
              <a:t> </a:t>
            </a:r>
            <a:r>
              <a:rPr dirty="0" sz="2300" spc="-10" b="1">
                <a:latin typeface="Courier New"/>
                <a:cs typeface="Courier New"/>
              </a:rPr>
              <a:t>needed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87215" y="3404616"/>
            <a:ext cx="2993390" cy="68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580"/>
              </a:lnSpc>
              <a:spcBef>
                <a:spcPts val="100"/>
              </a:spcBef>
            </a:pPr>
            <a:r>
              <a:rPr dirty="0" u="sng" sz="2300" spc="-5" b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do</a:t>
            </a:r>
            <a:r>
              <a:rPr dirty="0" sz="2300" spc="-75" b="1">
                <a:latin typeface="Courier New"/>
                <a:cs typeface="Courier New"/>
              </a:rPr>
              <a:t> </a:t>
            </a:r>
            <a:r>
              <a:rPr dirty="0" sz="2300" spc="-10" b="1">
                <a:latin typeface="Courier New"/>
                <a:cs typeface="Courier New"/>
              </a:rPr>
              <a:t>loop,</a:t>
            </a:r>
            <a:endParaRPr sz="2300">
              <a:latin typeface="Courier New"/>
              <a:cs typeface="Courier New"/>
            </a:endParaRPr>
          </a:p>
          <a:p>
            <a:pPr marL="186055">
              <a:lnSpc>
                <a:spcPts val="2580"/>
              </a:lnSpc>
            </a:pPr>
            <a:r>
              <a:rPr dirty="0" sz="2300" spc="-5" b="1">
                <a:latin typeface="Courier New"/>
                <a:cs typeface="Courier New"/>
              </a:rPr>
              <a:t>to</a:t>
            </a:r>
            <a:r>
              <a:rPr dirty="0" sz="2300" spc="-45" b="1">
                <a:latin typeface="Courier New"/>
                <a:cs typeface="Courier New"/>
              </a:rPr>
              <a:t> </a:t>
            </a:r>
            <a:r>
              <a:rPr dirty="0" sz="2300" spc="-10" b="1">
                <a:latin typeface="Courier New"/>
                <a:cs typeface="Courier New"/>
              </a:rPr>
              <a:t>end</a:t>
            </a:r>
            <a:r>
              <a:rPr dirty="0" sz="2300" spc="-40" b="1">
                <a:latin typeface="Courier New"/>
                <a:cs typeface="Courier New"/>
              </a:rPr>
              <a:t> </a:t>
            </a:r>
            <a:r>
              <a:rPr dirty="0" sz="2300" spc="-10" b="1">
                <a:latin typeface="Courier New"/>
                <a:cs typeface="Courier New"/>
              </a:rPr>
              <a:t>the</a:t>
            </a:r>
            <a:r>
              <a:rPr dirty="0" sz="2300" spc="-40" b="1">
                <a:latin typeface="Courier New"/>
                <a:cs typeface="Courier New"/>
              </a:rPr>
              <a:t> </a:t>
            </a:r>
            <a:r>
              <a:rPr dirty="0" sz="2300" spc="-10" b="1">
                <a:latin typeface="Courier New"/>
                <a:cs typeface="Courier New"/>
              </a:rPr>
              <a:t>loop.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9339" y="4026408"/>
            <a:ext cx="5962650" cy="101346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 marR="4545330">
              <a:lnSpc>
                <a:spcPts val="2520"/>
              </a:lnSpc>
              <a:spcBef>
                <a:spcPts val="380"/>
              </a:spcBef>
            </a:pPr>
            <a:r>
              <a:rPr dirty="0" sz="2300" spc="-10" b="1">
                <a:latin typeface="Courier New"/>
                <a:cs typeface="Courier New"/>
              </a:rPr>
              <a:t>int</a:t>
            </a:r>
            <a:r>
              <a:rPr dirty="0" sz="2300" spc="-100" b="1">
                <a:latin typeface="Courier New"/>
                <a:cs typeface="Courier New"/>
              </a:rPr>
              <a:t> </a:t>
            </a:r>
            <a:r>
              <a:rPr dirty="0" sz="2300" spc="-10" b="1">
                <a:latin typeface="Courier New"/>
                <a:cs typeface="Courier New"/>
              </a:rPr>
              <a:t>i=0; </a:t>
            </a:r>
            <a:r>
              <a:rPr dirty="0" sz="2300" spc="-1365" b="1">
                <a:latin typeface="Courier New"/>
                <a:cs typeface="Courier New"/>
              </a:rPr>
              <a:t> </a:t>
            </a:r>
            <a:r>
              <a:rPr dirty="0" sz="2300" spc="-5" b="1">
                <a:latin typeface="Courier New"/>
                <a:cs typeface="Courier New"/>
              </a:rPr>
              <a:t>do</a:t>
            </a:r>
            <a:r>
              <a:rPr dirty="0" sz="2300" spc="-35" b="1">
                <a:latin typeface="Courier New"/>
                <a:cs typeface="Courier New"/>
              </a:rPr>
              <a:t> </a:t>
            </a:r>
            <a:r>
              <a:rPr dirty="0" sz="2300" b="1">
                <a:latin typeface="Courier New"/>
                <a:cs typeface="Courier New"/>
              </a:rPr>
              <a:t>{</a:t>
            </a:r>
            <a:endParaRPr sz="2300">
              <a:latin typeface="Courier New"/>
              <a:cs typeface="Courier New"/>
            </a:endParaRPr>
          </a:p>
          <a:p>
            <a:pPr marL="361950">
              <a:lnSpc>
                <a:spcPts val="2450"/>
              </a:lnSpc>
            </a:pPr>
            <a:r>
              <a:rPr dirty="0" sz="2300" spc="-10" b="1">
                <a:latin typeface="Courier New"/>
                <a:cs typeface="Courier New"/>
              </a:rPr>
              <a:t>System.out.println("i</a:t>
            </a:r>
            <a:r>
              <a:rPr dirty="0" sz="2300" spc="-40" b="1">
                <a:latin typeface="Courier New"/>
                <a:cs typeface="Courier New"/>
              </a:rPr>
              <a:t> </a:t>
            </a:r>
            <a:r>
              <a:rPr dirty="0" sz="2300" spc="-5" b="1">
                <a:latin typeface="Courier New"/>
                <a:cs typeface="Courier New"/>
              </a:rPr>
              <a:t>is</a:t>
            </a:r>
            <a:r>
              <a:rPr dirty="0" sz="2300" spc="-35" b="1">
                <a:latin typeface="Courier New"/>
                <a:cs typeface="Courier New"/>
              </a:rPr>
              <a:t> </a:t>
            </a:r>
            <a:r>
              <a:rPr dirty="0" sz="2300" b="1">
                <a:latin typeface="Courier New"/>
                <a:cs typeface="Courier New"/>
              </a:rPr>
              <a:t>"</a:t>
            </a:r>
            <a:r>
              <a:rPr dirty="0" sz="2300" spc="-35" b="1">
                <a:latin typeface="Courier New"/>
                <a:cs typeface="Courier New"/>
              </a:rPr>
              <a:t> </a:t>
            </a:r>
            <a:r>
              <a:rPr dirty="0" sz="2300" b="1">
                <a:latin typeface="Courier New"/>
                <a:cs typeface="Courier New"/>
              </a:rPr>
              <a:t>+</a:t>
            </a:r>
            <a:r>
              <a:rPr dirty="0" sz="2300" spc="-30" b="1">
                <a:latin typeface="Courier New"/>
                <a:cs typeface="Courier New"/>
              </a:rPr>
              <a:t> </a:t>
            </a:r>
            <a:r>
              <a:rPr dirty="0" sz="2300" spc="-10" b="1">
                <a:latin typeface="Courier New"/>
                <a:cs typeface="Courier New"/>
              </a:rPr>
              <a:t>i);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69339" y="4980432"/>
            <a:ext cx="2644775" cy="693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1950">
              <a:lnSpc>
                <a:spcPts val="2630"/>
              </a:lnSpc>
              <a:spcBef>
                <a:spcPts val="100"/>
              </a:spcBef>
            </a:pPr>
            <a:r>
              <a:rPr dirty="0" sz="2300" spc="-10" b="1">
                <a:latin typeface="Courier New"/>
                <a:cs typeface="Courier New"/>
              </a:rPr>
              <a:t>i++;</a:t>
            </a:r>
            <a:endParaRPr sz="2300">
              <a:latin typeface="Courier New"/>
              <a:cs typeface="Courier New"/>
            </a:endParaRPr>
          </a:p>
          <a:p>
            <a:pPr marL="12700">
              <a:lnSpc>
                <a:spcPts val="2630"/>
              </a:lnSpc>
            </a:pPr>
            <a:r>
              <a:rPr dirty="0" sz="2300" b="1">
                <a:latin typeface="Courier New"/>
                <a:cs typeface="Courier New"/>
              </a:rPr>
              <a:t>}</a:t>
            </a:r>
            <a:r>
              <a:rPr dirty="0" sz="2300" spc="-60" b="1">
                <a:latin typeface="Courier New"/>
                <a:cs typeface="Courier New"/>
              </a:rPr>
              <a:t> </a:t>
            </a:r>
            <a:r>
              <a:rPr dirty="0" sz="2300" spc="-10" b="1">
                <a:latin typeface="Courier New"/>
                <a:cs typeface="Courier New"/>
              </a:rPr>
              <a:t>while</a:t>
            </a:r>
            <a:r>
              <a:rPr dirty="0" sz="2300" spc="-55" b="1">
                <a:latin typeface="Courier New"/>
                <a:cs typeface="Courier New"/>
              </a:rPr>
              <a:t> </a:t>
            </a:r>
            <a:r>
              <a:rPr dirty="0" sz="2300" spc="-10" b="1">
                <a:latin typeface="Courier New"/>
                <a:cs typeface="Courier New"/>
              </a:rPr>
              <a:t>(i&lt;10);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74540" y="1544828"/>
            <a:ext cx="14541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Logic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Error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10000" y="1670173"/>
            <a:ext cx="763270" cy="173990"/>
          </a:xfrm>
          <a:custGeom>
            <a:avLst/>
            <a:gdLst/>
            <a:ahLst/>
            <a:cxnLst/>
            <a:rect l="l" t="t" r="r" b="b"/>
            <a:pathLst>
              <a:path w="763270" h="173989">
                <a:moveTo>
                  <a:pt x="44832" y="123757"/>
                </a:moveTo>
                <a:lnTo>
                  <a:pt x="0" y="158626"/>
                </a:lnTo>
                <a:lnTo>
                  <a:pt x="54795" y="173570"/>
                </a:lnTo>
                <a:lnTo>
                  <a:pt x="51557" y="157380"/>
                </a:lnTo>
                <a:lnTo>
                  <a:pt x="38605" y="157380"/>
                </a:lnTo>
                <a:lnTo>
                  <a:pt x="36114" y="144927"/>
                </a:lnTo>
                <a:lnTo>
                  <a:pt x="48568" y="142436"/>
                </a:lnTo>
                <a:lnTo>
                  <a:pt x="44832" y="123757"/>
                </a:lnTo>
                <a:close/>
              </a:path>
              <a:path w="763270" h="173989">
                <a:moveTo>
                  <a:pt x="48568" y="142436"/>
                </a:moveTo>
                <a:lnTo>
                  <a:pt x="36114" y="144927"/>
                </a:lnTo>
                <a:lnTo>
                  <a:pt x="38605" y="157380"/>
                </a:lnTo>
                <a:lnTo>
                  <a:pt x="51059" y="154890"/>
                </a:lnTo>
                <a:lnTo>
                  <a:pt x="48568" y="142436"/>
                </a:lnTo>
                <a:close/>
              </a:path>
              <a:path w="763270" h="173989">
                <a:moveTo>
                  <a:pt x="51059" y="154890"/>
                </a:moveTo>
                <a:lnTo>
                  <a:pt x="38605" y="157380"/>
                </a:lnTo>
                <a:lnTo>
                  <a:pt x="51557" y="157380"/>
                </a:lnTo>
                <a:lnTo>
                  <a:pt x="51059" y="154890"/>
                </a:lnTo>
                <a:close/>
              </a:path>
              <a:path w="763270" h="173989">
                <a:moveTo>
                  <a:pt x="760754" y="0"/>
                </a:moveTo>
                <a:lnTo>
                  <a:pt x="48568" y="142436"/>
                </a:lnTo>
                <a:lnTo>
                  <a:pt x="51059" y="154890"/>
                </a:lnTo>
                <a:lnTo>
                  <a:pt x="763245" y="12453"/>
                </a:lnTo>
                <a:lnTo>
                  <a:pt x="7607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884146" y="5190235"/>
            <a:ext cx="9391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orr</a:t>
            </a:r>
            <a:r>
              <a:rPr dirty="0" sz="2400" spc="-5">
                <a:latin typeface="Times New Roman"/>
                <a:cs typeface="Times New Roman"/>
              </a:rPr>
              <a:t>ec</a:t>
            </a:r>
            <a:r>
              <a:rPr dirty="0" sz="240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60800" y="5390861"/>
            <a:ext cx="915669" cy="175895"/>
          </a:xfrm>
          <a:custGeom>
            <a:avLst/>
            <a:gdLst/>
            <a:ahLst/>
            <a:cxnLst/>
            <a:rect l="l" t="t" r="r" b="b"/>
            <a:pathLst>
              <a:path w="915670" h="175895">
                <a:moveTo>
                  <a:pt x="45933" y="125257"/>
                </a:moveTo>
                <a:lnTo>
                  <a:pt x="0" y="158663"/>
                </a:lnTo>
                <a:lnTo>
                  <a:pt x="54284" y="175366"/>
                </a:lnTo>
                <a:lnTo>
                  <a:pt x="51501" y="158663"/>
                </a:lnTo>
                <a:lnTo>
                  <a:pt x="38624" y="158663"/>
                </a:lnTo>
                <a:lnTo>
                  <a:pt x="36536" y="146136"/>
                </a:lnTo>
                <a:lnTo>
                  <a:pt x="49065" y="144048"/>
                </a:lnTo>
                <a:lnTo>
                  <a:pt x="45933" y="125257"/>
                </a:lnTo>
                <a:close/>
              </a:path>
              <a:path w="915670" h="175895">
                <a:moveTo>
                  <a:pt x="49065" y="144048"/>
                </a:moveTo>
                <a:lnTo>
                  <a:pt x="36536" y="146136"/>
                </a:lnTo>
                <a:lnTo>
                  <a:pt x="38624" y="158663"/>
                </a:lnTo>
                <a:lnTo>
                  <a:pt x="51153" y="156575"/>
                </a:lnTo>
                <a:lnTo>
                  <a:pt x="49065" y="144048"/>
                </a:lnTo>
                <a:close/>
              </a:path>
              <a:path w="915670" h="175895">
                <a:moveTo>
                  <a:pt x="51153" y="156575"/>
                </a:moveTo>
                <a:lnTo>
                  <a:pt x="38624" y="158663"/>
                </a:lnTo>
                <a:lnTo>
                  <a:pt x="51501" y="158663"/>
                </a:lnTo>
                <a:lnTo>
                  <a:pt x="51153" y="156575"/>
                </a:lnTo>
                <a:close/>
              </a:path>
              <a:path w="915670" h="175895">
                <a:moveTo>
                  <a:pt x="913356" y="0"/>
                </a:moveTo>
                <a:lnTo>
                  <a:pt x="49065" y="144048"/>
                </a:lnTo>
                <a:lnTo>
                  <a:pt x="51153" y="156575"/>
                </a:lnTo>
                <a:lnTo>
                  <a:pt x="915443" y="12527"/>
                </a:lnTo>
                <a:lnTo>
                  <a:pt x="91335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" name="object 19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20" name="object 20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21850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4.4.</a:t>
            </a:r>
            <a:r>
              <a:rPr dirty="0" spc="-45"/>
              <a:t> </a:t>
            </a:r>
            <a:r>
              <a:rPr dirty="0"/>
              <a:t>for</a:t>
            </a:r>
            <a:r>
              <a:rPr dirty="0" spc="-45"/>
              <a:t> </a:t>
            </a:r>
            <a:r>
              <a:rPr dirty="0"/>
              <a:t>Loops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628" y="127507"/>
            <a:ext cx="385191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4.5.</a:t>
            </a:r>
            <a:r>
              <a:rPr dirty="0" spc="-75"/>
              <a:t> </a:t>
            </a:r>
            <a:r>
              <a:rPr dirty="0"/>
              <a:t>Which</a:t>
            </a:r>
            <a:r>
              <a:rPr dirty="0" spc="-15"/>
              <a:t> </a:t>
            </a:r>
            <a:r>
              <a:rPr dirty="0"/>
              <a:t>Loop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 spc="-5"/>
              <a:t>Use?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8351" y="935227"/>
            <a:ext cx="10881360" cy="149479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0"/>
              </a:spcBef>
            </a:pP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three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forms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loop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statements,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u="sng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while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u="sng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do-while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u="sng" sz="2400" spc="-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dirty="0" sz="2400" spc="-25">
                <a:latin typeface="Times New Roman"/>
                <a:cs typeface="Times New Roman"/>
              </a:rPr>
              <a:t>,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are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expressively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equivalent; that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you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can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write</a:t>
            </a:r>
            <a:r>
              <a:rPr dirty="0" sz="2400">
                <a:latin typeface="Times New Roman"/>
                <a:cs typeface="Times New Roman"/>
              </a:rPr>
              <a:t> a </a:t>
            </a:r>
            <a:r>
              <a:rPr dirty="0" sz="2400" spc="-5">
                <a:latin typeface="Times New Roman"/>
                <a:cs typeface="Times New Roman"/>
              </a:rPr>
              <a:t>loop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these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three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forms.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example,</a:t>
            </a:r>
            <a:r>
              <a:rPr dirty="0" sz="2400">
                <a:latin typeface="Times New Roman"/>
                <a:cs typeface="Times New Roman"/>
              </a:rPr>
              <a:t> a </a:t>
            </a:r>
            <a:r>
              <a:rPr dirty="0" u="sng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while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loop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(a)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following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figure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can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always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 </a:t>
            </a:r>
            <a:r>
              <a:rPr dirty="0" sz="2400" spc="-5">
                <a:latin typeface="Times New Roman"/>
                <a:cs typeface="Times New Roman"/>
              </a:rPr>
              <a:t>converted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into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following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loop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 </a:t>
            </a:r>
            <a:r>
              <a:rPr dirty="0" sz="2400">
                <a:latin typeface="Times New Roman"/>
                <a:cs typeface="Times New Roman"/>
              </a:rPr>
              <a:t> (b):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8829" y="4868991"/>
            <a:ext cx="4535170" cy="1273810"/>
          </a:xfrm>
          <a:prstGeom prst="rect">
            <a:avLst/>
          </a:prstGeom>
          <a:ln w="18698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9530">
              <a:lnSpc>
                <a:spcPts val="1895"/>
              </a:lnSpc>
            </a:pPr>
            <a:r>
              <a:rPr dirty="0" sz="1650" spc="-10">
                <a:latin typeface="Courier New"/>
                <a:cs typeface="Courier New"/>
              </a:rPr>
              <a:t>for</a:t>
            </a:r>
            <a:r>
              <a:rPr dirty="0" sz="1650" spc="-75">
                <a:latin typeface="Courier New"/>
                <a:cs typeface="Courier New"/>
              </a:rPr>
              <a:t> </a:t>
            </a:r>
            <a:r>
              <a:rPr dirty="0" sz="1650" spc="-10">
                <a:latin typeface="Courier New"/>
                <a:cs typeface="Courier New"/>
              </a:rPr>
              <a:t>(initial-action;</a:t>
            </a:r>
            <a:endParaRPr sz="1650">
              <a:latin typeface="Courier New"/>
              <a:cs typeface="Courier New"/>
            </a:endParaRPr>
          </a:p>
          <a:p>
            <a:pPr marL="674370" marR="104139">
              <a:lnSpc>
                <a:spcPts val="1839"/>
              </a:lnSpc>
              <a:spcBef>
                <a:spcPts val="120"/>
              </a:spcBef>
            </a:pPr>
            <a:r>
              <a:rPr dirty="0" sz="1650" spc="-10">
                <a:latin typeface="Courier New"/>
                <a:cs typeface="Courier New"/>
              </a:rPr>
              <a:t>loop-continuation-condition; </a:t>
            </a:r>
            <a:r>
              <a:rPr dirty="0" sz="1650" spc="-5">
                <a:latin typeface="Courier New"/>
                <a:cs typeface="Courier New"/>
              </a:rPr>
              <a:t> </a:t>
            </a:r>
            <a:r>
              <a:rPr dirty="0" sz="1650" spc="-10">
                <a:latin typeface="Courier New"/>
                <a:cs typeface="Courier New"/>
              </a:rPr>
              <a:t>action-after-each-iteration)</a:t>
            </a:r>
            <a:r>
              <a:rPr dirty="0" sz="1650" spc="-85">
                <a:latin typeface="Courier New"/>
                <a:cs typeface="Courier New"/>
              </a:rPr>
              <a:t> </a:t>
            </a:r>
            <a:r>
              <a:rPr dirty="0" sz="1650" spc="-5">
                <a:latin typeface="Courier New"/>
                <a:cs typeface="Courier New"/>
              </a:rPr>
              <a:t>{</a:t>
            </a:r>
            <a:endParaRPr sz="1650">
              <a:latin typeface="Courier New"/>
              <a:cs typeface="Courier New"/>
            </a:endParaRPr>
          </a:p>
          <a:p>
            <a:pPr marL="299720">
              <a:lnSpc>
                <a:spcPts val="1764"/>
              </a:lnSpc>
            </a:pPr>
            <a:r>
              <a:rPr dirty="0" sz="1650" spc="-10">
                <a:latin typeface="Courier New"/>
                <a:cs typeface="Courier New"/>
              </a:rPr>
              <a:t>//</a:t>
            </a:r>
            <a:r>
              <a:rPr dirty="0" sz="1650" spc="-40">
                <a:latin typeface="Courier New"/>
                <a:cs typeface="Courier New"/>
              </a:rPr>
              <a:t> </a:t>
            </a:r>
            <a:r>
              <a:rPr dirty="0" sz="1650" spc="-10">
                <a:latin typeface="Courier New"/>
                <a:cs typeface="Courier New"/>
              </a:rPr>
              <a:t>Loop</a:t>
            </a:r>
            <a:r>
              <a:rPr dirty="0" sz="1650" spc="-35">
                <a:latin typeface="Courier New"/>
                <a:cs typeface="Courier New"/>
              </a:rPr>
              <a:t> </a:t>
            </a:r>
            <a:r>
              <a:rPr dirty="0" sz="1650" spc="-15">
                <a:latin typeface="Courier New"/>
                <a:cs typeface="Courier New"/>
              </a:rPr>
              <a:t>body;</a:t>
            </a:r>
            <a:endParaRPr sz="1650">
              <a:latin typeface="Courier New"/>
              <a:cs typeface="Courier New"/>
            </a:endParaRPr>
          </a:p>
          <a:p>
            <a:pPr marL="49530">
              <a:lnSpc>
                <a:spcPts val="1910"/>
              </a:lnSpc>
            </a:pPr>
            <a:r>
              <a:rPr dirty="0" sz="1650" spc="-5">
                <a:latin typeface="Courier New"/>
                <a:cs typeface="Courier New"/>
              </a:rPr>
              <a:t>}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7373" y="6164118"/>
            <a:ext cx="22669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5">
                <a:latin typeface="Times New Roman"/>
                <a:cs typeface="Times New Roman"/>
              </a:rPr>
              <a:t>(</a:t>
            </a:r>
            <a:r>
              <a:rPr dirty="0" sz="1400" spc="15">
                <a:solidFill>
                  <a:srgbClr val="00FF00"/>
                </a:solidFill>
                <a:latin typeface="Times New Roman"/>
                <a:cs typeface="Times New Roman"/>
              </a:rPr>
              <a:t>a</a:t>
            </a:r>
            <a:r>
              <a:rPr dirty="0" sz="1400" spc="5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00851" y="5165282"/>
            <a:ext cx="81216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>
                <a:latin typeface="Times New Roman"/>
                <a:cs typeface="Times New Roman"/>
              </a:rPr>
              <a:t>E</a:t>
            </a:r>
            <a:r>
              <a:rPr dirty="0" sz="1400" spc="30">
                <a:latin typeface="Times New Roman"/>
                <a:cs typeface="Times New Roman"/>
              </a:rPr>
              <a:t>q</a:t>
            </a:r>
            <a:r>
              <a:rPr dirty="0" sz="1400" spc="10">
                <a:latin typeface="Times New Roman"/>
                <a:cs typeface="Times New Roman"/>
              </a:rPr>
              <a:t>u</a:t>
            </a:r>
            <a:r>
              <a:rPr dirty="0" sz="1400" spc="-5">
                <a:latin typeface="Times New Roman"/>
                <a:cs typeface="Times New Roman"/>
              </a:rPr>
              <a:t>i</a:t>
            </a:r>
            <a:r>
              <a:rPr dirty="0" sz="1400" spc="-20">
                <a:latin typeface="Times New Roman"/>
                <a:cs typeface="Times New Roman"/>
              </a:rPr>
              <a:t>v</a:t>
            </a:r>
            <a:r>
              <a:rPr dirty="0" sz="1400" spc="35">
                <a:latin typeface="Times New Roman"/>
                <a:cs typeface="Times New Roman"/>
              </a:rPr>
              <a:t>a</a:t>
            </a:r>
            <a:r>
              <a:rPr dirty="0" sz="1400" spc="-25">
                <a:latin typeface="Times New Roman"/>
                <a:cs typeface="Times New Roman"/>
              </a:rPr>
              <a:t>l</a:t>
            </a:r>
            <a:r>
              <a:rPr dirty="0" sz="1400" spc="35">
                <a:latin typeface="Times New Roman"/>
                <a:cs typeface="Times New Roman"/>
              </a:rPr>
              <a:t>e</a:t>
            </a:r>
            <a:r>
              <a:rPr dirty="0" sz="1400" spc="10">
                <a:latin typeface="Times New Roman"/>
                <a:cs typeface="Times New Roman"/>
              </a:rPr>
              <a:t>nt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57461" y="5468317"/>
            <a:ext cx="1184275" cy="0"/>
          </a:xfrm>
          <a:custGeom>
            <a:avLst/>
            <a:gdLst/>
            <a:ahLst/>
            <a:cxnLst/>
            <a:rect l="l" t="t" r="r" b="b"/>
            <a:pathLst>
              <a:path w="1184275" h="0">
                <a:moveTo>
                  <a:pt x="0" y="0"/>
                </a:moveTo>
                <a:lnTo>
                  <a:pt x="1183665" y="0"/>
                </a:lnTo>
              </a:path>
            </a:pathLst>
          </a:custGeom>
          <a:ln w="186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557461" y="5558777"/>
            <a:ext cx="1184275" cy="0"/>
          </a:xfrm>
          <a:custGeom>
            <a:avLst/>
            <a:gdLst/>
            <a:ahLst/>
            <a:cxnLst/>
            <a:rect l="l" t="t" r="r" b="b"/>
            <a:pathLst>
              <a:path w="1184275" h="0">
                <a:moveTo>
                  <a:pt x="0" y="0"/>
                </a:moveTo>
                <a:lnTo>
                  <a:pt x="1183665" y="0"/>
                </a:lnTo>
              </a:path>
            </a:pathLst>
          </a:custGeom>
          <a:ln w="186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164458" y="6182920"/>
            <a:ext cx="23622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5">
                <a:latin typeface="Times New Roman"/>
                <a:cs typeface="Times New Roman"/>
              </a:rPr>
              <a:t>(</a:t>
            </a:r>
            <a:r>
              <a:rPr dirty="0" sz="1400" spc="5">
                <a:solidFill>
                  <a:srgbClr val="00FF00"/>
                </a:solidFill>
                <a:latin typeface="Times New Roman"/>
                <a:cs typeface="Times New Roman"/>
              </a:rPr>
              <a:t>b</a:t>
            </a:r>
            <a:r>
              <a:rPr dirty="0" sz="1400" spc="5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12949" y="4884556"/>
            <a:ext cx="4738370" cy="1239520"/>
          </a:xfrm>
          <a:prstGeom prst="rect">
            <a:avLst/>
          </a:prstGeom>
          <a:ln w="18698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9530">
              <a:lnSpc>
                <a:spcPts val="1920"/>
              </a:lnSpc>
            </a:pPr>
            <a:r>
              <a:rPr dirty="0" sz="1650" spc="-10">
                <a:latin typeface="Courier New"/>
                <a:cs typeface="Courier New"/>
              </a:rPr>
              <a:t>initial-action;</a:t>
            </a:r>
            <a:endParaRPr sz="1650">
              <a:latin typeface="Courier New"/>
              <a:cs typeface="Courier New"/>
            </a:endParaRPr>
          </a:p>
          <a:p>
            <a:pPr marL="49530">
              <a:lnSpc>
                <a:spcPts val="1855"/>
              </a:lnSpc>
            </a:pPr>
            <a:r>
              <a:rPr dirty="0" sz="1650" spc="-10">
                <a:latin typeface="Courier New"/>
                <a:cs typeface="Courier New"/>
              </a:rPr>
              <a:t>while</a:t>
            </a:r>
            <a:r>
              <a:rPr dirty="0" sz="1650" spc="-45">
                <a:latin typeface="Courier New"/>
                <a:cs typeface="Courier New"/>
              </a:rPr>
              <a:t> </a:t>
            </a:r>
            <a:r>
              <a:rPr dirty="0" sz="1650" spc="-10">
                <a:latin typeface="Courier New"/>
                <a:cs typeface="Courier New"/>
              </a:rPr>
              <a:t>(loop-continuation-condition)</a:t>
            </a:r>
            <a:r>
              <a:rPr dirty="0" sz="1650" spc="-45">
                <a:latin typeface="Courier New"/>
                <a:cs typeface="Courier New"/>
              </a:rPr>
              <a:t> </a:t>
            </a:r>
            <a:r>
              <a:rPr dirty="0" sz="1650" spc="-5">
                <a:latin typeface="Courier New"/>
                <a:cs typeface="Courier New"/>
              </a:rPr>
              <a:t>{</a:t>
            </a:r>
            <a:endParaRPr sz="1650">
              <a:latin typeface="Courier New"/>
              <a:cs typeface="Courier New"/>
            </a:endParaRPr>
          </a:p>
          <a:p>
            <a:pPr marL="299085">
              <a:lnSpc>
                <a:spcPts val="1855"/>
              </a:lnSpc>
            </a:pPr>
            <a:r>
              <a:rPr dirty="0" sz="1650" spc="-10">
                <a:latin typeface="Courier New"/>
                <a:cs typeface="Courier New"/>
              </a:rPr>
              <a:t>//</a:t>
            </a:r>
            <a:r>
              <a:rPr dirty="0" sz="1650" spc="-40">
                <a:latin typeface="Courier New"/>
                <a:cs typeface="Courier New"/>
              </a:rPr>
              <a:t> </a:t>
            </a:r>
            <a:r>
              <a:rPr dirty="0" sz="1650" spc="-10">
                <a:latin typeface="Courier New"/>
                <a:cs typeface="Courier New"/>
              </a:rPr>
              <a:t>Loop</a:t>
            </a:r>
            <a:r>
              <a:rPr dirty="0" sz="1650" spc="-35">
                <a:latin typeface="Courier New"/>
                <a:cs typeface="Courier New"/>
              </a:rPr>
              <a:t> </a:t>
            </a:r>
            <a:r>
              <a:rPr dirty="0" sz="1650" spc="-15">
                <a:latin typeface="Courier New"/>
                <a:cs typeface="Courier New"/>
              </a:rPr>
              <a:t>body;</a:t>
            </a:r>
            <a:endParaRPr sz="1650">
              <a:latin typeface="Courier New"/>
              <a:cs typeface="Courier New"/>
            </a:endParaRPr>
          </a:p>
          <a:p>
            <a:pPr marL="299085">
              <a:lnSpc>
                <a:spcPts val="1855"/>
              </a:lnSpc>
            </a:pPr>
            <a:r>
              <a:rPr dirty="0" sz="1650" spc="-10">
                <a:latin typeface="Courier New"/>
                <a:cs typeface="Courier New"/>
              </a:rPr>
              <a:t>action-after-each-iteration;</a:t>
            </a:r>
            <a:endParaRPr sz="1650">
              <a:latin typeface="Courier New"/>
              <a:cs typeface="Courier New"/>
            </a:endParaRPr>
          </a:p>
          <a:p>
            <a:pPr marL="49530">
              <a:lnSpc>
                <a:spcPts val="1910"/>
              </a:lnSpc>
            </a:pPr>
            <a:r>
              <a:rPr dirty="0" sz="1650" spc="-5">
                <a:latin typeface="Courier New"/>
                <a:cs typeface="Courier New"/>
              </a:rPr>
              <a:t>}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7410" y="2710558"/>
            <a:ext cx="5190490" cy="817880"/>
          </a:xfrm>
          <a:prstGeom prst="rect">
            <a:avLst/>
          </a:prstGeom>
          <a:ln w="2047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4610">
              <a:lnSpc>
                <a:spcPts val="2080"/>
              </a:lnSpc>
            </a:pPr>
            <a:r>
              <a:rPr dirty="0" sz="1800" spc="-5">
                <a:latin typeface="Courier New"/>
                <a:cs typeface="Courier New"/>
              </a:rPr>
              <a:t>while</a:t>
            </a:r>
            <a:r>
              <a:rPr dirty="0" sz="1800" spc="-40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(loop-continuation-condition)</a:t>
            </a:r>
            <a:r>
              <a:rPr dirty="0" sz="1800" spc="-35">
                <a:latin typeface="Courier New"/>
                <a:cs typeface="Courier New"/>
              </a:rPr>
              <a:t> </a:t>
            </a:r>
            <a:r>
              <a:rPr dirty="0" sz="1800" spc="5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28295">
              <a:lnSpc>
                <a:spcPts val="2035"/>
              </a:lnSpc>
            </a:pPr>
            <a:r>
              <a:rPr dirty="0" sz="1800">
                <a:latin typeface="Courier New"/>
                <a:cs typeface="Courier New"/>
              </a:rPr>
              <a:t>//</a:t>
            </a:r>
            <a:r>
              <a:rPr dirty="0" sz="1800" spc="-50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Loop</a:t>
            </a:r>
            <a:r>
              <a:rPr dirty="0" sz="1800" spc="-50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body</a:t>
            </a:r>
            <a:endParaRPr sz="1800">
              <a:latin typeface="Courier New"/>
              <a:cs typeface="Courier New"/>
            </a:endParaRPr>
          </a:p>
          <a:p>
            <a:pPr marL="54610">
              <a:lnSpc>
                <a:spcPts val="2090"/>
              </a:lnSpc>
            </a:pPr>
            <a:r>
              <a:rPr dirty="0" sz="1800" spc="5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7482" y="3485996"/>
            <a:ext cx="11523345" cy="1200785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2367280">
              <a:lnSpc>
                <a:spcPct val="100000"/>
              </a:lnSpc>
              <a:spcBef>
                <a:spcPts val="960"/>
              </a:spcBef>
              <a:tabLst>
                <a:tab pos="9373870" algn="l"/>
              </a:tabLst>
            </a:pPr>
            <a:r>
              <a:rPr dirty="0" sz="1550">
                <a:latin typeface="Times New Roman"/>
                <a:cs typeface="Times New Roman"/>
              </a:rPr>
              <a:t>(</a:t>
            </a:r>
            <a:r>
              <a:rPr dirty="0" sz="1550">
                <a:solidFill>
                  <a:srgbClr val="00FF00"/>
                </a:solidFill>
                <a:latin typeface="Times New Roman"/>
                <a:cs typeface="Times New Roman"/>
              </a:rPr>
              <a:t>a</a:t>
            </a:r>
            <a:r>
              <a:rPr dirty="0" sz="1550">
                <a:latin typeface="Times New Roman"/>
                <a:cs typeface="Times New Roman"/>
              </a:rPr>
              <a:t>)	(</a:t>
            </a:r>
            <a:r>
              <a:rPr dirty="0" sz="1550">
                <a:solidFill>
                  <a:srgbClr val="00FF00"/>
                </a:solidFill>
                <a:latin typeface="Times New Roman"/>
                <a:cs typeface="Times New Roman"/>
              </a:rPr>
              <a:t>b</a:t>
            </a:r>
            <a:r>
              <a:rPr dirty="0" sz="1550">
                <a:latin typeface="Times New Roman"/>
                <a:cs typeface="Times New Roman"/>
              </a:rPr>
              <a:t>)</a:t>
            </a:r>
            <a:endParaRPr sz="1550">
              <a:latin typeface="Times New Roman"/>
              <a:cs typeface="Times New Roman"/>
            </a:endParaRPr>
          </a:p>
          <a:p>
            <a:pPr marL="12700" marR="5080">
              <a:lnSpc>
                <a:spcPct val="101800"/>
              </a:lnSpc>
              <a:spcBef>
                <a:spcPts val="1155"/>
              </a:spcBef>
            </a:pPr>
            <a:r>
              <a:rPr dirty="0" sz="2200">
                <a:latin typeface="Times New Roman"/>
                <a:cs typeface="Times New Roman"/>
              </a:rPr>
              <a:t>A for loop in </a:t>
            </a:r>
            <a:r>
              <a:rPr dirty="0" sz="2200" spc="-5">
                <a:latin typeface="Times New Roman"/>
                <a:cs typeface="Times New Roman"/>
              </a:rPr>
              <a:t>(a) </a:t>
            </a:r>
            <a:r>
              <a:rPr dirty="0" sz="2200">
                <a:latin typeface="Times New Roman"/>
                <a:cs typeface="Times New Roman"/>
              </a:rPr>
              <a:t>in the </a:t>
            </a:r>
            <a:r>
              <a:rPr dirty="0" sz="2200" spc="-5">
                <a:latin typeface="Times New Roman"/>
                <a:cs typeface="Times New Roman"/>
              </a:rPr>
              <a:t>following </a:t>
            </a:r>
            <a:r>
              <a:rPr dirty="0" sz="2200">
                <a:latin typeface="Times New Roman"/>
                <a:cs typeface="Times New Roman"/>
              </a:rPr>
              <a:t>figure </a:t>
            </a:r>
            <a:r>
              <a:rPr dirty="0" sz="2200" spc="-5">
                <a:latin typeface="Times New Roman"/>
                <a:cs typeface="Times New Roman"/>
              </a:rPr>
              <a:t>can generally </a:t>
            </a:r>
            <a:r>
              <a:rPr dirty="0" sz="2200">
                <a:latin typeface="Times New Roman"/>
                <a:cs typeface="Times New Roman"/>
              </a:rPr>
              <a:t>be </a:t>
            </a:r>
            <a:r>
              <a:rPr dirty="0" sz="2200" spc="-5">
                <a:latin typeface="Times New Roman"/>
                <a:cs typeface="Times New Roman"/>
              </a:rPr>
              <a:t>converted </a:t>
            </a:r>
            <a:r>
              <a:rPr dirty="0" sz="2200">
                <a:latin typeface="Times New Roman"/>
                <a:cs typeface="Times New Roman"/>
              </a:rPr>
              <a:t>into the </a:t>
            </a:r>
            <a:r>
              <a:rPr dirty="0" sz="2200" spc="-5">
                <a:latin typeface="Times New Roman"/>
                <a:cs typeface="Times New Roman"/>
              </a:rPr>
              <a:t>following while </a:t>
            </a:r>
            <a:r>
              <a:rPr dirty="0" sz="2200">
                <a:latin typeface="Times New Roman"/>
                <a:cs typeface="Times New Roman"/>
              </a:rPr>
              <a:t>loop in (b)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except </a:t>
            </a:r>
            <a:r>
              <a:rPr dirty="0" sz="2200">
                <a:latin typeface="Times New Roman"/>
                <a:cs typeface="Times New Roman"/>
              </a:rPr>
              <a:t>in </a:t>
            </a:r>
            <a:r>
              <a:rPr dirty="0" sz="2200" spc="-5">
                <a:latin typeface="Times New Roman"/>
                <a:cs typeface="Times New Roman"/>
              </a:rPr>
              <a:t>certain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special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cases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96141" y="2755955"/>
            <a:ext cx="88773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-10">
                <a:latin typeface="Times New Roman"/>
                <a:cs typeface="Times New Roman"/>
              </a:rPr>
              <a:t>E</a:t>
            </a:r>
            <a:r>
              <a:rPr dirty="0" sz="1550" spc="25">
                <a:latin typeface="Times New Roman"/>
                <a:cs typeface="Times New Roman"/>
              </a:rPr>
              <a:t>q</a:t>
            </a:r>
            <a:r>
              <a:rPr dirty="0" sz="1550" spc="5">
                <a:latin typeface="Times New Roman"/>
                <a:cs typeface="Times New Roman"/>
              </a:rPr>
              <a:t>u</a:t>
            </a:r>
            <a:r>
              <a:rPr dirty="0" sz="1550" spc="-10">
                <a:latin typeface="Times New Roman"/>
                <a:cs typeface="Times New Roman"/>
              </a:rPr>
              <a:t>i</a:t>
            </a:r>
            <a:r>
              <a:rPr dirty="0" sz="1550" spc="-25">
                <a:latin typeface="Times New Roman"/>
                <a:cs typeface="Times New Roman"/>
              </a:rPr>
              <a:t>v</a:t>
            </a:r>
            <a:r>
              <a:rPr dirty="0" sz="1550" spc="35">
                <a:latin typeface="Times New Roman"/>
                <a:cs typeface="Times New Roman"/>
              </a:rPr>
              <a:t>a</a:t>
            </a:r>
            <a:r>
              <a:rPr dirty="0" sz="1550" spc="-35">
                <a:latin typeface="Times New Roman"/>
                <a:cs typeface="Times New Roman"/>
              </a:rPr>
              <a:t>l</a:t>
            </a:r>
            <a:r>
              <a:rPr dirty="0" sz="1550" spc="35">
                <a:latin typeface="Times New Roman"/>
                <a:cs typeface="Times New Roman"/>
              </a:rPr>
              <a:t>e</a:t>
            </a:r>
            <a:r>
              <a:rPr dirty="0" sz="1550" spc="5">
                <a:latin typeface="Times New Roman"/>
                <a:cs typeface="Times New Roman"/>
              </a:rPr>
              <a:t>nt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34290" y="3086833"/>
            <a:ext cx="1300480" cy="0"/>
          </a:xfrm>
          <a:custGeom>
            <a:avLst/>
            <a:gdLst/>
            <a:ahLst/>
            <a:cxnLst/>
            <a:rect l="l" t="t" r="r" b="b"/>
            <a:pathLst>
              <a:path w="1300479" h="0">
                <a:moveTo>
                  <a:pt x="0" y="0"/>
                </a:moveTo>
                <a:lnTo>
                  <a:pt x="1300052" y="0"/>
                </a:lnTo>
              </a:path>
            </a:pathLst>
          </a:custGeom>
          <a:ln w="204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534290" y="3189395"/>
            <a:ext cx="1300480" cy="0"/>
          </a:xfrm>
          <a:custGeom>
            <a:avLst/>
            <a:gdLst/>
            <a:ahLst/>
            <a:cxnLst/>
            <a:rect l="l" t="t" r="r" b="b"/>
            <a:pathLst>
              <a:path w="1300479" h="0">
                <a:moveTo>
                  <a:pt x="0" y="0"/>
                </a:moveTo>
                <a:lnTo>
                  <a:pt x="1300052" y="0"/>
                </a:lnTo>
              </a:path>
            </a:pathLst>
          </a:custGeom>
          <a:ln w="204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913019" y="2710558"/>
            <a:ext cx="5260975" cy="817880"/>
          </a:xfrm>
          <a:prstGeom prst="rect">
            <a:avLst/>
          </a:prstGeom>
          <a:ln w="2047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4610">
              <a:lnSpc>
                <a:spcPts val="2080"/>
              </a:lnSpc>
            </a:pPr>
            <a:r>
              <a:rPr dirty="0" sz="1800" spc="-5">
                <a:latin typeface="Courier New"/>
                <a:cs typeface="Courier New"/>
              </a:rPr>
              <a:t>for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 spc="5">
                <a:latin typeface="Courier New"/>
                <a:cs typeface="Courier New"/>
              </a:rPr>
              <a:t>(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 spc="5">
                <a:latin typeface="Courier New"/>
                <a:cs typeface="Courier New"/>
              </a:rPr>
              <a:t>;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loop-continuation-condition;</a:t>
            </a:r>
            <a:r>
              <a:rPr dirty="0" sz="1800" spc="-20">
                <a:latin typeface="Courier New"/>
                <a:cs typeface="Courier New"/>
              </a:rPr>
              <a:t> </a:t>
            </a:r>
            <a:r>
              <a:rPr dirty="0" sz="1800" spc="5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328295" marR="3175">
              <a:lnSpc>
                <a:spcPts val="2035"/>
              </a:lnSpc>
            </a:pPr>
            <a:r>
              <a:rPr dirty="0" sz="1800">
                <a:latin typeface="Courier New"/>
                <a:cs typeface="Courier New"/>
              </a:rPr>
              <a:t>//</a:t>
            </a:r>
            <a:r>
              <a:rPr dirty="0" sz="1800" spc="-50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Loop</a:t>
            </a:r>
            <a:r>
              <a:rPr dirty="0" sz="1800" spc="-50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body</a:t>
            </a:r>
            <a:endParaRPr sz="1800">
              <a:latin typeface="Courier New"/>
              <a:cs typeface="Courier New"/>
            </a:endParaRPr>
          </a:p>
          <a:p>
            <a:pPr marL="54610" marR="3175">
              <a:lnSpc>
                <a:spcPts val="2090"/>
              </a:lnSpc>
            </a:pPr>
            <a:r>
              <a:rPr dirty="0" sz="1800" spc="5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8" name="object 18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323" y="36067"/>
            <a:ext cx="279971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Times New Roman"/>
                <a:cs typeface="Times New Roman"/>
              </a:rPr>
              <a:t>4.6.</a:t>
            </a:r>
            <a:r>
              <a:rPr dirty="0" sz="3000" spc="-4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Nested</a:t>
            </a:r>
            <a:r>
              <a:rPr dirty="0" sz="3000" spc="-4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Loops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14" y="997203"/>
            <a:ext cx="10403205" cy="100076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620"/>
              </a:spcBef>
            </a:pPr>
            <a:r>
              <a:rPr dirty="0" sz="3400">
                <a:latin typeface="Times New Roman"/>
                <a:cs typeface="Times New Roman"/>
              </a:rPr>
              <a:t>Problem:</a:t>
            </a:r>
            <a:r>
              <a:rPr dirty="0" sz="3400" spc="-65">
                <a:latin typeface="Times New Roman"/>
                <a:cs typeface="Times New Roman"/>
              </a:rPr>
              <a:t> </a:t>
            </a:r>
            <a:r>
              <a:rPr dirty="0" sz="3400" spc="-25">
                <a:latin typeface="Times New Roman"/>
                <a:cs typeface="Times New Roman"/>
              </a:rPr>
              <a:t>Write</a:t>
            </a:r>
            <a:r>
              <a:rPr dirty="0" sz="3400" spc="-5">
                <a:latin typeface="Times New Roman"/>
                <a:cs typeface="Times New Roman"/>
              </a:rPr>
              <a:t> </a:t>
            </a:r>
            <a:r>
              <a:rPr dirty="0" sz="3400">
                <a:latin typeface="Times New Roman"/>
                <a:cs typeface="Times New Roman"/>
              </a:rPr>
              <a:t>a</a:t>
            </a:r>
            <a:r>
              <a:rPr dirty="0" sz="3400" spc="-5">
                <a:latin typeface="Times New Roman"/>
                <a:cs typeface="Times New Roman"/>
              </a:rPr>
              <a:t> </a:t>
            </a:r>
            <a:r>
              <a:rPr dirty="0" sz="3400">
                <a:latin typeface="Times New Roman"/>
                <a:cs typeface="Times New Roman"/>
              </a:rPr>
              <a:t>program that uses</a:t>
            </a:r>
            <a:r>
              <a:rPr dirty="0" sz="3400" spc="-5">
                <a:latin typeface="Times New Roman"/>
                <a:cs typeface="Times New Roman"/>
              </a:rPr>
              <a:t> </a:t>
            </a:r>
            <a:r>
              <a:rPr dirty="0" sz="3400">
                <a:latin typeface="Times New Roman"/>
                <a:cs typeface="Times New Roman"/>
              </a:rPr>
              <a:t>nested</a:t>
            </a:r>
            <a:r>
              <a:rPr dirty="0" sz="3400" spc="-5">
                <a:latin typeface="Times New Roman"/>
                <a:cs typeface="Times New Roman"/>
              </a:rPr>
              <a:t> </a:t>
            </a:r>
            <a:r>
              <a:rPr dirty="0" sz="3400">
                <a:latin typeface="Times New Roman"/>
                <a:cs typeface="Times New Roman"/>
              </a:rPr>
              <a:t>for loops</a:t>
            </a:r>
            <a:r>
              <a:rPr dirty="0" sz="3400" spc="-5">
                <a:latin typeface="Times New Roman"/>
                <a:cs typeface="Times New Roman"/>
              </a:rPr>
              <a:t> </a:t>
            </a:r>
            <a:r>
              <a:rPr dirty="0" sz="3400">
                <a:latin typeface="Times New Roman"/>
                <a:cs typeface="Times New Roman"/>
              </a:rPr>
              <a:t>to print </a:t>
            </a:r>
            <a:r>
              <a:rPr dirty="0" sz="3400" spc="-835">
                <a:latin typeface="Times New Roman"/>
                <a:cs typeface="Times New Roman"/>
              </a:rPr>
              <a:t> </a:t>
            </a:r>
            <a:r>
              <a:rPr dirty="0" sz="3400">
                <a:latin typeface="Times New Roman"/>
                <a:cs typeface="Times New Roman"/>
              </a:rPr>
              <a:t>a</a:t>
            </a:r>
            <a:r>
              <a:rPr dirty="0" sz="3400" spc="-5">
                <a:latin typeface="Times New Roman"/>
                <a:cs typeface="Times New Roman"/>
              </a:rPr>
              <a:t> </a:t>
            </a:r>
            <a:r>
              <a:rPr dirty="0" sz="3400">
                <a:latin typeface="Times New Roman"/>
                <a:cs typeface="Times New Roman"/>
              </a:rPr>
              <a:t>multiplication table </a:t>
            </a:r>
            <a:r>
              <a:rPr dirty="0" sz="3400" spc="-20">
                <a:latin typeface="Times New Roman"/>
                <a:cs typeface="Times New Roman"/>
              </a:rPr>
              <a:t>vertically.</a:t>
            </a:r>
            <a:endParaRPr sz="3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3" y="36067"/>
            <a:ext cx="27997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4.6.</a:t>
            </a:r>
            <a:r>
              <a:rPr dirty="0" spc="-45"/>
              <a:t> </a:t>
            </a:r>
            <a:r>
              <a:rPr dirty="0"/>
              <a:t>Nested</a:t>
            </a:r>
            <a:r>
              <a:rPr dirty="0" spc="-45"/>
              <a:t> </a:t>
            </a:r>
            <a:r>
              <a:rPr dirty="0"/>
              <a:t>Loops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4591050"/>
            <a:chOff x="0" y="0"/>
            <a:chExt cx="12192000" cy="45910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7564" y="1198262"/>
              <a:ext cx="9987517" cy="339262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3" y="36067"/>
            <a:ext cx="27997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4.6.</a:t>
            </a:r>
            <a:r>
              <a:rPr dirty="0" spc="-45"/>
              <a:t> </a:t>
            </a:r>
            <a:r>
              <a:rPr dirty="0"/>
              <a:t>Nested</a:t>
            </a:r>
            <a:r>
              <a:rPr dirty="0" spc="-45"/>
              <a:t> </a:t>
            </a:r>
            <a:r>
              <a:rPr dirty="0"/>
              <a:t>Loops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5039360"/>
            <a:chOff x="0" y="0"/>
            <a:chExt cx="12192000" cy="503936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7644" y="724603"/>
              <a:ext cx="9908356" cy="43144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368473" y="1458290"/>
              <a:ext cx="5374640" cy="685165"/>
            </a:xfrm>
            <a:custGeom>
              <a:avLst/>
              <a:gdLst/>
              <a:ahLst/>
              <a:cxnLst/>
              <a:rect l="l" t="t" r="r" b="b"/>
              <a:pathLst>
                <a:path w="5374640" h="685164">
                  <a:moveTo>
                    <a:pt x="5374576" y="0"/>
                  </a:moveTo>
                  <a:lnTo>
                    <a:pt x="2212540" y="0"/>
                  </a:lnTo>
                  <a:lnTo>
                    <a:pt x="2212540" y="266903"/>
                  </a:lnTo>
                  <a:lnTo>
                    <a:pt x="0" y="684739"/>
                  </a:lnTo>
                  <a:lnTo>
                    <a:pt x="2212540" y="381288"/>
                  </a:lnTo>
                  <a:lnTo>
                    <a:pt x="2212540" y="457545"/>
                  </a:lnTo>
                  <a:lnTo>
                    <a:pt x="5374576" y="457545"/>
                  </a:lnTo>
                  <a:lnTo>
                    <a:pt x="53745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368474" y="1458290"/>
              <a:ext cx="5374640" cy="685165"/>
            </a:xfrm>
            <a:custGeom>
              <a:avLst/>
              <a:gdLst/>
              <a:ahLst/>
              <a:cxnLst/>
              <a:rect l="l" t="t" r="r" b="b"/>
              <a:pathLst>
                <a:path w="5374640" h="685164">
                  <a:moveTo>
                    <a:pt x="2212540" y="0"/>
                  </a:moveTo>
                  <a:lnTo>
                    <a:pt x="2739546" y="0"/>
                  </a:lnTo>
                  <a:lnTo>
                    <a:pt x="3530055" y="0"/>
                  </a:lnTo>
                  <a:lnTo>
                    <a:pt x="5374576" y="0"/>
                  </a:lnTo>
                  <a:lnTo>
                    <a:pt x="5374576" y="266903"/>
                  </a:lnTo>
                  <a:lnTo>
                    <a:pt x="5374576" y="381288"/>
                  </a:lnTo>
                  <a:lnTo>
                    <a:pt x="5374576" y="457546"/>
                  </a:lnTo>
                  <a:lnTo>
                    <a:pt x="3530055" y="457546"/>
                  </a:lnTo>
                  <a:lnTo>
                    <a:pt x="2739546" y="457546"/>
                  </a:lnTo>
                  <a:lnTo>
                    <a:pt x="2212540" y="457546"/>
                  </a:lnTo>
                  <a:lnTo>
                    <a:pt x="2212540" y="381288"/>
                  </a:lnTo>
                  <a:lnTo>
                    <a:pt x="0" y="684740"/>
                  </a:lnTo>
                  <a:lnTo>
                    <a:pt x="2212540" y="266903"/>
                  </a:lnTo>
                  <a:lnTo>
                    <a:pt x="221254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610215" y="2123272"/>
              <a:ext cx="5374640" cy="685165"/>
            </a:xfrm>
            <a:custGeom>
              <a:avLst/>
              <a:gdLst/>
              <a:ahLst/>
              <a:cxnLst/>
              <a:rect l="l" t="t" r="r" b="b"/>
              <a:pathLst>
                <a:path w="5374640" h="685164">
                  <a:moveTo>
                    <a:pt x="5374575" y="0"/>
                  </a:moveTo>
                  <a:lnTo>
                    <a:pt x="2212539" y="0"/>
                  </a:lnTo>
                  <a:lnTo>
                    <a:pt x="2212539" y="266904"/>
                  </a:lnTo>
                  <a:lnTo>
                    <a:pt x="0" y="684740"/>
                  </a:lnTo>
                  <a:lnTo>
                    <a:pt x="2212539" y="381289"/>
                  </a:lnTo>
                  <a:lnTo>
                    <a:pt x="2212539" y="457546"/>
                  </a:lnTo>
                  <a:lnTo>
                    <a:pt x="5374575" y="457546"/>
                  </a:lnTo>
                  <a:lnTo>
                    <a:pt x="5374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610215" y="2123272"/>
              <a:ext cx="5374640" cy="685165"/>
            </a:xfrm>
            <a:custGeom>
              <a:avLst/>
              <a:gdLst/>
              <a:ahLst/>
              <a:cxnLst/>
              <a:rect l="l" t="t" r="r" b="b"/>
              <a:pathLst>
                <a:path w="5374640" h="685164">
                  <a:moveTo>
                    <a:pt x="2212540" y="0"/>
                  </a:moveTo>
                  <a:lnTo>
                    <a:pt x="2739546" y="0"/>
                  </a:lnTo>
                  <a:lnTo>
                    <a:pt x="3530055" y="0"/>
                  </a:lnTo>
                  <a:lnTo>
                    <a:pt x="5374576" y="0"/>
                  </a:lnTo>
                  <a:lnTo>
                    <a:pt x="5374576" y="266903"/>
                  </a:lnTo>
                  <a:lnTo>
                    <a:pt x="5374576" y="381288"/>
                  </a:lnTo>
                  <a:lnTo>
                    <a:pt x="5374576" y="457546"/>
                  </a:lnTo>
                  <a:lnTo>
                    <a:pt x="3530055" y="457546"/>
                  </a:lnTo>
                  <a:lnTo>
                    <a:pt x="2739546" y="457546"/>
                  </a:lnTo>
                  <a:lnTo>
                    <a:pt x="2212540" y="457546"/>
                  </a:lnTo>
                  <a:lnTo>
                    <a:pt x="2212540" y="381288"/>
                  </a:lnTo>
                  <a:lnTo>
                    <a:pt x="0" y="684740"/>
                  </a:lnTo>
                  <a:lnTo>
                    <a:pt x="2212540" y="266903"/>
                  </a:lnTo>
                  <a:lnTo>
                    <a:pt x="221254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8713153" y="1506220"/>
            <a:ext cx="1034415" cy="1025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olumns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 marL="254000">
              <a:lnSpc>
                <a:spcPct val="100000"/>
              </a:lnSpc>
              <a:spcBef>
                <a:spcPts val="5"/>
              </a:spcBef>
            </a:pP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Rows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516" y="161035"/>
            <a:ext cx="272605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4.2.1.</a:t>
            </a:r>
            <a:r>
              <a:rPr dirty="0" spc="-35"/>
              <a:t> </a:t>
            </a:r>
            <a:r>
              <a:rPr dirty="0" spc="-5"/>
              <a:t>while</a:t>
            </a:r>
            <a:r>
              <a:rPr dirty="0" spc="-30"/>
              <a:t> </a:t>
            </a:r>
            <a:r>
              <a:rPr dirty="0"/>
              <a:t>Loop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8708" y="802132"/>
            <a:ext cx="4244340" cy="1894205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 sz="2200" spc="-5">
                <a:latin typeface="Times New Roman"/>
                <a:cs typeface="Times New Roman"/>
              </a:rPr>
              <a:t>while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(loop-continuation-condition)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152400" marR="2593340">
              <a:lnSpc>
                <a:spcPts val="3720"/>
              </a:lnSpc>
              <a:spcBef>
                <a:spcPts val="280"/>
              </a:spcBef>
            </a:pPr>
            <a:r>
              <a:rPr dirty="0" sz="2200">
                <a:latin typeface="Times New Roman"/>
                <a:cs typeface="Times New Roman"/>
              </a:rPr>
              <a:t>// loop-body;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St</a:t>
            </a:r>
            <a:r>
              <a:rPr dirty="0" sz="2200" spc="-5">
                <a:latin typeface="Times New Roman"/>
                <a:cs typeface="Times New Roman"/>
              </a:rPr>
              <a:t>a</a:t>
            </a:r>
            <a:r>
              <a:rPr dirty="0" sz="2200">
                <a:latin typeface="Times New Roman"/>
                <a:cs typeface="Times New Roman"/>
              </a:rPr>
              <a:t>t</a:t>
            </a:r>
            <a:r>
              <a:rPr dirty="0" sz="2200" spc="-5">
                <a:latin typeface="Times New Roman"/>
                <a:cs typeface="Times New Roman"/>
              </a:rPr>
              <a:t>e</a:t>
            </a:r>
            <a:r>
              <a:rPr dirty="0" sz="2200">
                <a:latin typeface="Times New Roman"/>
                <a:cs typeface="Times New Roman"/>
              </a:rPr>
              <a:t>m</a:t>
            </a:r>
            <a:r>
              <a:rPr dirty="0" sz="2200" spc="-5">
                <a:latin typeface="Times New Roman"/>
                <a:cs typeface="Times New Roman"/>
              </a:rPr>
              <a:t>e</a:t>
            </a:r>
            <a:r>
              <a:rPr dirty="0" sz="2200">
                <a:latin typeface="Times New Roman"/>
                <a:cs typeface="Times New Roman"/>
              </a:rPr>
              <a:t>nt(</a:t>
            </a:r>
            <a:r>
              <a:rPr dirty="0" sz="2200" spc="-10">
                <a:latin typeface="Times New Roman"/>
                <a:cs typeface="Times New Roman"/>
              </a:rPr>
              <a:t>s</a:t>
            </a:r>
            <a:r>
              <a:rPr dirty="0" sz="2200">
                <a:latin typeface="Times New Roman"/>
                <a:cs typeface="Times New Roman"/>
              </a:rPr>
              <a:t>);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dirty="0" sz="2200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184" y="764539"/>
            <a:ext cx="5622925" cy="194310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800" spc="-10" b="1">
                <a:latin typeface="Courier New"/>
                <a:cs typeface="Courier New"/>
              </a:rPr>
              <a:t>int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count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285750" marR="5080" indent="-273050">
              <a:lnSpc>
                <a:spcPct val="138900"/>
              </a:lnSpc>
            </a:pPr>
            <a:r>
              <a:rPr dirty="0" sz="1800" spc="-10" b="1">
                <a:solidFill>
                  <a:srgbClr val="FF0000"/>
                </a:solidFill>
                <a:latin typeface="Courier New"/>
                <a:cs typeface="Courier New"/>
              </a:rPr>
              <a:t>while (count </a:t>
            </a:r>
            <a:r>
              <a:rPr dirty="0" sz="1800" b="1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dirty="0" sz="1800" spc="-10" b="1">
                <a:solidFill>
                  <a:srgbClr val="FF0000"/>
                </a:solidFill>
                <a:latin typeface="Courier New"/>
                <a:cs typeface="Courier New"/>
              </a:rPr>
              <a:t>100) </a:t>
            </a:r>
            <a:r>
              <a:rPr dirty="0" sz="1800" b="1">
                <a:latin typeface="Courier New"/>
                <a:cs typeface="Courier New"/>
              </a:rPr>
              <a:t>{ </a:t>
            </a:r>
            <a:r>
              <a:rPr dirty="0" sz="1800" spc="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System.out.println("Welcome </a:t>
            </a:r>
            <a:r>
              <a:rPr dirty="0" sz="1800" spc="-5" b="1">
                <a:latin typeface="Courier New"/>
                <a:cs typeface="Courier New"/>
              </a:rPr>
              <a:t>to </a:t>
            </a:r>
            <a:r>
              <a:rPr dirty="0" sz="1800" spc="-10" b="1">
                <a:latin typeface="Courier New"/>
                <a:cs typeface="Courier New"/>
              </a:rPr>
              <a:t>Java!"); </a:t>
            </a:r>
            <a:r>
              <a:rPr dirty="0" sz="1800" spc="-107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count++;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80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9756" y="2771625"/>
            <a:ext cx="3253521" cy="383264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69998" y="3029238"/>
            <a:ext cx="4240973" cy="3158268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12734"/>
            <a:ext cx="12192000" cy="1250950"/>
            <a:chOff x="0" y="12734"/>
            <a:chExt cx="12192000" cy="1250950"/>
          </a:xfrm>
        </p:grpSpPr>
        <p:sp>
          <p:nvSpPr>
            <p:cNvPr id="8" name="object 8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75691"/>
            <a:ext cx="524891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4.7.</a:t>
            </a:r>
            <a:r>
              <a:rPr dirty="0" spc="-30"/>
              <a:t> </a:t>
            </a:r>
            <a:r>
              <a:rPr dirty="0"/>
              <a:t>Minimizing</a:t>
            </a:r>
            <a:r>
              <a:rPr dirty="0" spc="-25"/>
              <a:t> </a:t>
            </a:r>
            <a:r>
              <a:rPr dirty="0"/>
              <a:t>Numerical</a:t>
            </a:r>
            <a:r>
              <a:rPr dirty="0" spc="-25"/>
              <a:t> </a:t>
            </a:r>
            <a:r>
              <a:rPr dirty="0"/>
              <a:t>Errors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1229" y="1029715"/>
            <a:ext cx="9363075" cy="1826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Numeric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errors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involving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floating-point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numbers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are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inevitable.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50">
              <a:latin typeface="Times New Roman"/>
              <a:cs typeface="Times New Roman"/>
            </a:endParaRPr>
          </a:p>
          <a:p>
            <a:pPr marL="12700" marR="5080">
              <a:lnSpc>
                <a:spcPts val="2400"/>
              </a:lnSpc>
            </a:pPr>
            <a:r>
              <a:rPr dirty="0" sz="2400" spc="-5">
                <a:latin typeface="Times New Roman"/>
                <a:cs typeface="Times New Roman"/>
              </a:rPr>
              <a:t>Here 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example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that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sums</a:t>
            </a:r>
            <a:r>
              <a:rPr dirty="0" sz="2400">
                <a:latin typeface="Times New Roman"/>
                <a:cs typeface="Times New Roman"/>
              </a:rPr>
              <a:t> a </a:t>
            </a:r>
            <a:r>
              <a:rPr dirty="0" sz="2400" spc="-5">
                <a:latin typeface="Times New Roman"/>
                <a:cs typeface="Times New Roman"/>
              </a:rPr>
              <a:t>series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that starts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with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0.01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ends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with</a:t>
            </a:r>
            <a:r>
              <a:rPr dirty="0" sz="2400">
                <a:latin typeface="Times New Roman"/>
                <a:cs typeface="Times New Roman"/>
              </a:rPr>
              <a:t> 1.0.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numbers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series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will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increment </a:t>
            </a:r>
            <a:r>
              <a:rPr dirty="0" sz="2400">
                <a:latin typeface="Times New Roman"/>
                <a:cs typeface="Times New Roman"/>
              </a:rPr>
              <a:t>by 0.01,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follows:</a:t>
            </a:r>
            <a:r>
              <a:rPr dirty="0" sz="2400">
                <a:latin typeface="Times New Roman"/>
                <a:cs typeface="Times New Roman"/>
              </a:rPr>
              <a:t> 0.01 +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0.02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305"/>
              </a:lnSpc>
            </a:pPr>
            <a:r>
              <a:rPr dirty="0" sz="2400">
                <a:latin typeface="Times New Roman"/>
                <a:cs typeface="Times New Roman"/>
              </a:rPr>
              <a:t>0.03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7491" y="3458128"/>
            <a:ext cx="7329553" cy="241305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55" y="87883"/>
            <a:ext cx="805307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4.8. </a:t>
            </a:r>
            <a:r>
              <a:rPr dirty="0" spc="-5"/>
              <a:t>Problem:</a:t>
            </a:r>
            <a:r>
              <a:rPr dirty="0"/>
              <a:t> </a:t>
            </a:r>
            <a:r>
              <a:rPr dirty="0" spc="-5"/>
              <a:t>Finding</a:t>
            </a:r>
            <a:r>
              <a:rPr dirty="0" spc="5"/>
              <a:t> </a:t>
            </a:r>
            <a:r>
              <a:rPr dirty="0"/>
              <a:t>the</a:t>
            </a:r>
            <a:r>
              <a:rPr dirty="0" spc="5"/>
              <a:t> </a:t>
            </a:r>
            <a:r>
              <a:rPr dirty="0"/>
              <a:t>Greatest</a:t>
            </a:r>
            <a:r>
              <a:rPr dirty="0" spc="5"/>
              <a:t> </a:t>
            </a:r>
            <a:r>
              <a:rPr dirty="0" spc="-5"/>
              <a:t>Common</a:t>
            </a:r>
            <a:r>
              <a:rPr dirty="0"/>
              <a:t> </a:t>
            </a:r>
            <a:r>
              <a:rPr dirty="0" spc="-5"/>
              <a:t>Divisor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1229" y="880363"/>
            <a:ext cx="10747375" cy="329946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91440">
              <a:lnSpc>
                <a:spcPct val="100800"/>
              </a:lnSpc>
              <a:spcBef>
                <a:spcPts val="75"/>
              </a:spcBef>
            </a:pPr>
            <a:r>
              <a:rPr dirty="0" sz="2400" spc="-5">
                <a:latin typeface="Times New Roman"/>
                <a:cs typeface="Times New Roman"/>
              </a:rPr>
              <a:t>Problem: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Write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program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that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prompts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user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enter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two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positive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integers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finds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their greatest common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divisor.</a:t>
            </a:r>
            <a:endParaRPr sz="2400">
              <a:latin typeface="Times New Roman"/>
              <a:cs typeface="Times New Roman"/>
            </a:endParaRPr>
          </a:p>
          <a:p>
            <a:pPr marL="12700" marR="168910">
              <a:lnSpc>
                <a:spcPct val="100800"/>
              </a:lnSpc>
              <a:spcBef>
                <a:spcPts val="1395"/>
              </a:spcBef>
              <a:tabLst>
                <a:tab pos="1280795" algn="l"/>
              </a:tabLst>
            </a:pPr>
            <a:r>
              <a:rPr dirty="0" sz="2400" spc="-5">
                <a:latin typeface="Times New Roman"/>
                <a:cs typeface="Times New Roman"/>
              </a:rPr>
              <a:t>Solution:	</a:t>
            </a:r>
            <a:r>
              <a:rPr dirty="0" sz="2400">
                <a:latin typeface="Times New Roman"/>
                <a:cs typeface="Times New Roman"/>
              </a:rPr>
              <a:t>Suppose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you </a:t>
            </a:r>
            <a:r>
              <a:rPr dirty="0" sz="2400" spc="-5">
                <a:latin typeface="Times New Roman"/>
                <a:cs typeface="Times New Roman"/>
              </a:rPr>
              <a:t>enter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two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integers</a:t>
            </a:r>
            <a:r>
              <a:rPr dirty="0" sz="2400">
                <a:latin typeface="Times New Roman"/>
                <a:cs typeface="Times New Roman"/>
              </a:rPr>
              <a:t> 4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>
                <a:latin typeface="Times New Roman"/>
                <a:cs typeface="Times New Roman"/>
              </a:rPr>
              <a:t> 2, </a:t>
            </a:r>
            <a:r>
              <a:rPr dirty="0" sz="2400" spc="-5">
                <a:latin typeface="Times New Roman"/>
                <a:cs typeface="Times New Roman"/>
              </a:rPr>
              <a:t>their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greatest common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divisor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 2.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Suppose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you </a:t>
            </a:r>
            <a:r>
              <a:rPr dirty="0" sz="2400" spc="-5">
                <a:latin typeface="Times New Roman"/>
                <a:cs typeface="Times New Roman"/>
              </a:rPr>
              <a:t>enter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two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integers</a:t>
            </a:r>
            <a:r>
              <a:rPr dirty="0" sz="2400">
                <a:latin typeface="Times New Roman"/>
                <a:cs typeface="Times New Roman"/>
              </a:rPr>
              <a:t> 16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24, </a:t>
            </a:r>
            <a:r>
              <a:rPr dirty="0" sz="2400" spc="-5">
                <a:latin typeface="Times New Roman"/>
                <a:cs typeface="Times New Roman"/>
              </a:rPr>
              <a:t>their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greatest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common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divisor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8. So, how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do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you </a:t>
            </a:r>
            <a:r>
              <a:rPr dirty="0" sz="2400" spc="-5">
                <a:latin typeface="Times New Roman"/>
                <a:cs typeface="Times New Roman"/>
              </a:rPr>
              <a:t>find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greatest common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divisor?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97100"/>
              </a:lnSpc>
              <a:spcBef>
                <a:spcPts val="1500"/>
              </a:spcBef>
            </a:pPr>
            <a:r>
              <a:rPr dirty="0" sz="2400" spc="-5">
                <a:latin typeface="Times New Roman"/>
                <a:cs typeface="Times New Roman"/>
              </a:rPr>
              <a:t>Let the two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input integers</a:t>
            </a:r>
            <a:r>
              <a:rPr dirty="0" sz="2400">
                <a:latin typeface="Times New Roman"/>
                <a:cs typeface="Times New Roman"/>
              </a:rPr>
              <a:t> be n1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>
                <a:latin typeface="Times New Roman"/>
                <a:cs typeface="Times New Roman"/>
              </a:rPr>
              <a:t> n2.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 spc="-80">
                <a:latin typeface="Times New Roman"/>
                <a:cs typeface="Times New Roman"/>
              </a:rPr>
              <a:t>You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know </a:t>
            </a:r>
            <a:r>
              <a:rPr dirty="0" sz="2400" spc="-5">
                <a:latin typeface="Times New Roman"/>
                <a:cs typeface="Times New Roman"/>
              </a:rPr>
              <a:t>number</a:t>
            </a:r>
            <a:r>
              <a:rPr dirty="0" sz="2400">
                <a:latin typeface="Times New Roman"/>
                <a:cs typeface="Times New Roman"/>
              </a:rPr>
              <a:t> 1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 a</a:t>
            </a:r>
            <a:r>
              <a:rPr dirty="0" sz="2400" spc="-5">
                <a:latin typeface="Times New Roman"/>
                <a:cs typeface="Times New Roman"/>
              </a:rPr>
              <a:t> common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divisor,</a:t>
            </a:r>
            <a:r>
              <a:rPr dirty="0" sz="2400">
                <a:latin typeface="Times New Roman"/>
                <a:cs typeface="Times New Roman"/>
              </a:rPr>
              <a:t> but</a:t>
            </a:r>
            <a:r>
              <a:rPr dirty="0" sz="2400" spc="-5">
                <a:latin typeface="Times New Roman"/>
                <a:cs typeface="Times New Roman"/>
              </a:rPr>
              <a:t> it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may</a:t>
            </a:r>
            <a:r>
              <a:rPr dirty="0" sz="2400">
                <a:latin typeface="Times New Roman"/>
                <a:cs typeface="Times New Roman"/>
              </a:rPr>
              <a:t> not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5">
                <a:latin typeface="Times New Roman"/>
                <a:cs typeface="Times New Roman"/>
              </a:rPr>
              <a:t> the greatest commons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divisor.</a:t>
            </a:r>
            <a:r>
              <a:rPr dirty="0" sz="2400">
                <a:latin typeface="Times New Roman"/>
                <a:cs typeface="Times New Roman"/>
              </a:rPr>
              <a:t> So you </a:t>
            </a:r>
            <a:r>
              <a:rPr dirty="0" sz="2400" spc="-5">
                <a:latin typeface="Times New Roman"/>
                <a:cs typeface="Times New Roman"/>
              </a:rPr>
              <a:t>can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check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whether</a:t>
            </a:r>
            <a:r>
              <a:rPr dirty="0" sz="2400">
                <a:latin typeface="Times New Roman"/>
                <a:cs typeface="Times New Roman"/>
              </a:rPr>
              <a:t> k (for k =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2, 3, 4,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>
                <a:latin typeface="Times New Roman"/>
                <a:cs typeface="Times New Roman"/>
              </a:rPr>
              <a:t> so on)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 a</a:t>
            </a:r>
            <a:r>
              <a:rPr dirty="0" sz="2400" spc="-5">
                <a:latin typeface="Times New Roman"/>
                <a:cs typeface="Times New Roman"/>
              </a:rPr>
              <a:t> common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divisor</a:t>
            </a:r>
            <a:r>
              <a:rPr dirty="0" sz="2400">
                <a:latin typeface="Times New Roman"/>
                <a:cs typeface="Times New Roman"/>
              </a:rPr>
              <a:t> for n1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>
                <a:latin typeface="Times New Roman"/>
                <a:cs typeface="Times New Roman"/>
              </a:rPr>
              <a:t> n2, </a:t>
            </a:r>
            <a:r>
              <a:rPr dirty="0" sz="2400" spc="-5">
                <a:latin typeface="Times New Roman"/>
                <a:cs typeface="Times New Roman"/>
              </a:rPr>
              <a:t>until </a:t>
            </a:r>
            <a:r>
              <a:rPr dirty="0" sz="2400">
                <a:latin typeface="Times New Roman"/>
                <a:cs typeface="Times New Roman"/>
              </a:rPr>
              <a:t>k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greater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than</a:t>
            </a:r>
            <a:r>
              <a:rPr dirty="0" sz="2400">
                <a:latin typeface="Times New Roman"/>
                <a:cs typeface="Times New Roman"/>
              </a:rPr>
              <a:t> n1 or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n2.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55" y="87883"/>
            <a:ext cx="805307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4.8. </a:t>
            </a:r>
            <a:r>
              <a:rPr dirty="0" spc="-5"/>
              <a:t>Problem:</a:t>
            </a:r>
            <a:r>
              <a:rPr dirty="0"/>
              <a:t> </a:t>
            </a:r>
            <a:r>
              <a:rPr dirty="0" spc="-5"/>
              <a:t>Finding</a:t>
            </a:r>
            <a:r>
              <a:rPr dirty="0" spc="5"/>
              <a:t> </a:t>
            </a:r>
            <a:r>
              <a:rPr dirty="0"/>
              <a:t>the</a:t>
            </a:r>
            <a:r>
              <a:rPr dirty="0" spc="5"/>
              <a:t> </a:t>
            </a:r>
            <a:r>
              <a:rPr dirty="0"/>
              <a:t>Greatest</a:t>
            </a:r>
            <a:r>
              <a:rPr dirty="0" spc="5"/>
              <a:t> </a:t>
            </a:r>
            <a:r>
              <a:rPr dirty="0" spc="-5"/>
              <a:t>Common</a:t>
            </a:r>
            <a:r>
              <a:rPr dirty="0"/>
              <a:t> </a:t>
            </a:r>
            <a:r>
              <a:rPr dirty="0" spc="-5"/>
              <a:t>Divisor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223000"/>
            <a:chOff x="0" y="0"/>
            <a:chExt cx="12192000" cy="622300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197" y="679069"/>
              <a:ext cx="6822669" cy="554341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131572" y="4857959"/>
              <a:ext cx="5374640" cy="685165"/>
            </a:xfrm>
            <a:custGeom>
              <a:avLst/>
              <a:gdLst/>
              <a:ahLst/>
              <a:cxnLst/>
              <a:rect l="l" t="t" r="r" b="b"/>
              <a:pathLst>
                <a:path w="5374640" h="685164">
                  <a:moveTo>
                    <a:pt x="5374575" y="0"/>
                  </a:moveTo>
                  <a:lnTo>
                    <a:pt x="2212539" y="0"/>
                  </a:lnTo>
                  <a:lnTo>
                    <a:pt x="2212539" y="266903"/>
                  </a:lnTo>
                  <a:lnTo>
                    <a:pt x="0" y="684739"/>
                  </a:lnTo>
                  <a:lnTo>
                    <a:pt x="2212539" y="381288"/>
                  </a:lnTo>
                  <a:lnTo>
                    <a:pt x="2212539" y="457545"/>
                  </a:lnTo>
                  <a:lnTo>
                    <a:pt x="5374575" y="457545"/>
                  </a:lnTo>
                  <a:lnTo>
                    <a:pt x="5374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131572" y="4857959"/>
              <a:ext cx="5374640" cy="685165"/>
            </a:xfrm>
            <a:custGeom>
              <a:avLst/>
              <a:gdLst/>
              <a:ahLst/>
              <a:cxnLst/>
              <a:rect l="l" t="t" r="r" b="b"/>
              <a:pathLst>
                <a:path w="5374640" h="685164">
                  <a:moveTo>
                    <a:pt x="2212540" y="0"/>
                  </a:moveTo>
                  <a:lnTo>
                    <a:pt x="2739546" y="0"/>
                  </a:lnTo>
                  <a:lnTo>
                    <a:pt x="3530055" y="0"/>
                  </a:lnTo>
                  <a:lnTo>
                    <a:pt x="5374576" y="0"/>
                  </a:lnTo>
                  <a:lnTo>
                    <a:pt x="5374576" y="266903"/>
                  </a:lnTo>
                  <a:lnTo>
                    <a:pt x="5374576" y="381288"/>
                  </a:lnTo>
                  <a:lnTo>
                    <a:pt x="5374576" y="457546"/>
                  </a:lnTo>
                  <a:lnTo>
                    <a:pt x="3530055" y="457546"/>
                  </a:lnTo>
                  <a:lnTo>
                    <a:pt x="2739546" y="457546"/>
                  </a:lnTo>
                  <a:lnTo>
                    <a:pt x="2212540" y="457546"/>
                  </a:lnTo>
                  <a:lnTo>
                    <a:pt x="2212540" y="381288"/>
                  </a:lnTo>
                  <a:lnTo>
                    <a:pt x="0" y="684740"/>
                  </a:lnTo>
                  <a:lnTo>
                    <a:pt x="2212540" y="266903"/>
                  </a:lnTo>
                  <a:lnTo>
                    <a:pt x="221254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482425" y="5502869"/>
              <a:ext cx="9023985" cy="591820"/>
            </a:xfrm>
            <a:custGeom>
              <a:avLst/>
              <a:gdLst/>
              <a:ahLst/>
              <a:cxnLst/>
              <a:rect l="l" t="t" r="r" b="b"/>
              <a:pathLst>
                <a:path w="9023985" h="591820">
                  <a:moveTo>
                    <a:pt x="9023722" y="0"/>
                  </a:moveTo>
                  <a:lnTo>
                    <a:pt x="5861686" y="0"/>
                  </a:lnTo>
                  <a:lnTo>
                    <a:pt x="5861686" y="266903"/>
                  </a:lnTo>
                  <a:lnTo>
                    <a:pt x="0" y="591608"/>
                  </a:lnTo>
                  <a:lnTo>
                    <a:pt x="5861686" y="381289"/>
                  </a:lnTo>
                  <a:lnTo>
                    <a:pt x="5861686" y="457546"/>
                  </a:lnTo>
                  <a:lnTo>
                    <a:pt x="9023722" y="457546"/>
                  </a:lnTo>
                  <a:lnTo>
                    <a:pt x="9023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482425" y="5502869"/>
              <a:ext cx="9023985" cy="591820"/>
            </a:xfrm>
            <a:custGeom>
              <a:avLst/>
              <a:gdLst/>
              <a:ahLst/>
              <a:cxnLst/>
              <a:rect l="l" t="t" r="r" b="b"/>
              <a:pathLst>
                <a:path w="9023985" h="591820">
                  <a:moveTo>
                    <a:pt x="5861686" y="0"/>
                  </a:moveTo>
                  <a:lnTo>
                    <a:pt x="6388692" y="0"/>
                  </a:lnTo>
                  <a:lnTo>
                    <a:pt x="7179201" y="0"/>
                  </a:lnTo>
                  <a:lnTo>
                    <a:pt x="9023722" y="0"/>
                  </a:lnTo>
                  <a:lnTo>
                    <a:pt x="9023722" y="266903"/>
                  </a:lnTo>
                  <a:lnTo>
                    <a:pt x="9023722" y="381288"/>
                  </a:lnTo>
                  <a:lnTo>
                    <a:pt x="9023722" y="457546"/>
                  </a:lnTo>
                  <a:lnTo>
                    <a:pt x="7179201" y="457546"/>
                  </a:lnTo>
                  <a:lnTo>
                    <a:pt x="6388692" y="457546"/>
                  </a:lnTo>
                  <a:lnTo>
                    <a:pt x="5861686" y="457546"/>
                  </a:lnTo>
                  <a:lnTo>
                    <a:pt x="5861686" y="381288"/>
                  </a:lnTo>
                  <a:lnTo>
                    <a:pt x="0" y="591608"/>
                  </a:lnTo>
                  <a:lnTo>
                    <a:pt x="5861686" y="266903"/>
                  </a:lnTo>
                  <a:lnTo>
                    <a:pt x="5861686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8476251" y="4904740"/>
            <a:ext cx="2235835" cy="1007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Why?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What</a:t>
            </a:r>
            <a:r>
              <a:rPr dirty="0" sz="22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happens</a:t>
            </a:r>
            <a:r>
              <a:rPr dirty="0" sz="2200" spc="-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dirty="0" sz="22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k?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559" y="100076"/>
            <a:ext cx="670115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68220" algn="l"/>
              </a:tabLst>
            </a:pPr>
            <a:r>
              <a:rPr dirty="0" sz="3000">
                <a:latin typeface="Times New Roman"/>
                <a:cs typeface="Times New Roman"/>
              </a:rPr>
              <a:t>4.9.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Problem:	</a:t>
            </a:r>
            <a:r>
              <a:rPr dirty="0" sz="3000">
                <a:latin typeface="Times New Roman"/>
                <a:cs typeface="Times New Roman"/>
              </a:rPr>
              <a:t>Predicting</a:t>
            </a:r>
            <a:r>
              <a:rPr dirty="0" sz="3000" spc="-2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-2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Future</a:t>
            </a:r>
            <a:r>
              <a:rPr dirty="0" sz="3000" spc="-75">
                <a:latin typeface="Times New Roman"/>
                <a:cs typeface="Times New Roman"/>
              </a:rPr>
              <a:t> </a:t>
            </a:r>
            <a:r>
              <a:rPr dirty="0" sz="3000" spc="-15">
                <a:latin typeface="Times New Roman"/>
                <a:cs typeface="Times New Roman"/>
              </a:rPr>
              <a:t>Tuition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9205" y="944371"/>
            <a:ext cx="9885045" cy="7600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dirty="0" sz="2400" spc="-5">
                <a:latin typeface="Times New Roman"/>
                <a:cs typeface="Times New Roman"/>
              </a:rPr>
              <a:t>Problem: </a:t>
            </a:r>
            <a:r>
              <a:rPr dirty="0" sz="2400">
                <a:latin typeface="Times New Roman"/>
                <a:cs typeface="Times New Roman"/>
              </a:rPr>
              <a:t>Suppose </a:t>
            </a:r>
            <a:r>
              <a:rPr dirty="0" sz="2400" spc="-5">
                <a:latin typeface="Times New Roman"/>
                <a:cs typeface="Times New Roman"/>
              </a:rPr>
              <a:t>that 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tuition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 a </a:t>
            </a:r>
            <a:r>
              <a:rPr dirty="0" sz="2400" spc="-5">
                <a:latin typeface="Times New Roman"/>
                <a:cs typeface="Times New Roman"/>
              </a:rPr>
              <a:t>university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$10,000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this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year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tuition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increases</a:t>
            </a:r>
            <a:r>
              <a:rPr dirty="0" sz="2400">
                <a:latin typeface="Times New Roman"/>
                <a:cs typeface="Times New Roman"/>
              </a:rPr>
              <a:t> 7% </a:t>
            </a:r>
            <a:r>
              <a:rPr dirty="0" sz="2400" spc="-5">
                <a:latin typeface="Times New Roman"/>
                <a:cs typeface="Times New Roman"/>
              </a:rPr>
              <a:t>every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year.</a:t>
            </a:r>
            <a:r>
              <a:rPr dirty="0" sz="2400">
                <a:latin typeface="Times New Roman"/>
                <a:cs typeface="Times New Roman"/>
              </a:rPr>
              <a:t> In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how </a:t>
            </a:r>
            <a:r>
              <a:rPr dirty="0" sz="2400" spc="-5">
                <a:latin typeface="Times New Roman"/>
                <a:cs typeface="Times New Roman"/>
              </a:rPr>
              <a:t>many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years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will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tuition</a:t>
            </a:r>
            <a:r>
              <a:rPr dirty="0" sz="2400">
                <a:latin typeface="Times New Roman"/>
                <a:cs typeface="Times New Roman"/>
              </a:rPr>
              <a:t> be</a:t>
            </a:r>
            <a:r>
              <a:rPr dirty="0" sz="2400" spc="-5">
                <a:latin typeface="Times New Roman"/>
                <a:cs typeface="Times New Roman"/>
              </a:rPr>
              <a:t> doubled?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68220" algn="l"/>
              </a:tabLst>
            </a:pPr>
            <a:r>
              <a:rPr dirty="0"/>
              <a:t>4.9.</a:t>
            </a:r>
            <a:r>
              <a:rPr dirty="0" spc="10"/>
              <a:t> </a:t>
            </a:r>
            <a:r>
              <a:rPr dirty="0" spc="-5"/>
              <a:t>Problem:	</a:t>
            </a:r>
            <a:r>
              <a:rPr dirty="0"/>
              <a:t>Predicting</a:t>
            </a:r>
            <a:r>
              <a:rPr dirty="0" spc="-25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 spc="-5"/>
              <a:t>Future</a:t>
            </a:r>
            <a:r>
              <a:rPr dirty="0" spc="-75"/>
              <a:t> </a:t>
            </a:r>
            <a:r>
              <a:rPr dirty="0" spc="-15"/>
              <a:t>Tuition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5683885"/>
            <a:chOff x="0" y="0"/>
            <a:chExt cx="12192000" cy="5683885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0948" y="1052797"/>
              <a:ext cx="9484584" cy="463106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97478" y="614363"/>
              <a:ext cx="7313930" cy="1099820"/>
            </a:xfrm>
            <a:custGeom>
              <a:avLst/>
              <a:gdLst/>
              <a:ahLst/>
              <a:cxnLst/>
              <a:rect l="l" t="t" r="r" b="b"/>
              <a:pathLst>
                <a:path w="7313930" h="1099820">
                  <a:moveTo>
                    <a:pt x="7313442" y="0"/>
                  </a:moveTo>
                  <a:lnTo>
                    <a:pt x="4151406" y="0"/>
                  </a:lnTo>
                  <a:lnTo>
                    <a:pt x="4151406" y="457546"/>
                  </a:lnTo>
                  <a:lnTo>
                    <a:pt x="4678412" y="457546"/>
                  </a:lnTo>
                  <a:lnTo>
                    <a:pt x="0" y="1099606"/>
                  </a:lnTo>
                  <a:lnTo>
                    <a:pt x="5468920" y="457546"/>
                  </a:lnTo>
                  <a:lnTo>
                    <a:pt x="7313442" y="457546"/>
                  </a:lnTo>
                  <a:lnTo>
                    <a:pt x="73134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597478" y="614363"/>
              <a:ext cx="7313930" cy="1099820"/>
            </a:xfrm>
            <a:custGeom>
              <a:avLst/>
              <a:gdLst/>
              <a:ahLst/>
              <a:cxnLst/>
              <a:rect l="l" t="t" r="r" b="b"/>
              <a:pathLst>
                <a:path w="7313930" h="1099820">
                  <a:moveTo>
                    <a:pt x="4151407" y="0"/>
                  </a:moveTo>
                  <a:lnTo>
                    <a:pt x="4678413" y="0"/>
                  </a:lnTo>
                  <a:lnTo>
                    <a:pt x="5468922" y="0"/>
                  </a:lnTo>
                  <a:lnTo>
                    <a:pt x="7313443" y="0"/>
                  </a:lnTo>
                  <a:lnTo>
                    <a:pt x="7313443" y="266903"/>
                  </a:lnTo>
                  <a:lnTo>
                    <a:pt x="7313443" y="381288"/>
                  </a:lnTo>
                  <a:lnTo>
                    <a:pt x="7313443" y="457546"/>
                  </a:lnTo>
                  <a:lnTo>
                    <a:pt x="5468922" y="457546"/>
                  </a:lnTo>
                  <a:lnTo>
                    <a:pt x="0" y="1099607"/>
                  </a:lnTo>
                  <a:lnTo>
                    <a:pt x="4678413" y="457546"/>
                  </a:lnTo>
                  <a:lnTo>
                    <a:pt x="4151407" y="457546"/>
                  </a:lnTo>
                  <a:lnTo>
                    <a:pt x="4151407" y="381288"/>
                  </a:lnTo>
                  <a:lnTo>
                    <a:pt x="4151407" y="266903"/>
                  </a:lnTo>
                  <a:lnTo>
                    <a:pt x="4151407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096826" y="1210024"/>
              <a:ext cx="6543040" cy="1092200"/>
            </a:xfrm>
            <a:custGeom>
              <a:avLst/>
              <a:gdLst/>
              <a:ahLst/>
              <a:cxnLst/>
              <a:rect l="l" t="t" r="r" b="b"/>
              <a:pathLst>
                <a:path w="6543040" h="1092200">
                  <a:moveTo>
                    <a:pt x="6542979" y="0"/>
                  </a:moveTo>
                  <a:lnTo>
                    <a:pt x="3380943" y="0"/>
                  </a:lnTo>
                  <a:lnTo>
                    <a:pt x="3380943" y="384279"/>
                  </a:lnTo>
                  <a:lnTo>
                    <a:pt x="0" y="1092116"/>
                  </a:lnTo>
                  <a:lnTo>
                    <a:pt x="3380943" y="548968"/>
                  </a:lnTo>
                  <a:lnTo>
                    <a:pt x="3380943" y="658762"/>
                  </a:lnTo>
                  <a:lnTo>
                    <a:pt x="6542979" y="658762"/>
                  </a:lnTo>
                  <a:lnTo>
                    <a:pt x="65429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096825" y="1210024"/>
              <a:ext cx="6543040" cy="1092200"/>
            </a:xfrm>
            <a:custGeom>
              <a:avLst/>
              <a:gdLst/>
              <a:ahLst/>
              <a:cxnLst/>
              <a:rect l="l" t="t" r="r" b="b"/>
              <a:pathLst>
                <a:path w="6543040" h="1092200">
                  <a:moveTo>
                    <a:pt x="3380944" y="0"/>
                  </a:moveTo>
                  <a:lnTo>
                    <a:pt x="3907950" y="0"/>
                  </a:lnTo>
                  <a:lnTo>
                    <a:pt x="4698459" y="0"/>
                  </a:lnTo>
                  <a:lnTo>
                    <a:pt x="6542980" y="0"/>
                  </a:lnTo>
                  <a:lnTo>
                    <a:pt x="6542980" y="384279"/>
                  </a:lnTo>
                  <a:lnTo>
                    <a:pt x="6542980" y="548969"/>
                  </a:lnTo>
                  <a:lnTo>
                    <a:pt x="6542980" y="658763"/>
                  </a:lnTo>
                  <a:lnTo>
                    <a:pt x="4698459" y="658763"/>
                  </a:lnTo>
                  <a:lnTo>
                    <a:pt x="3907950" y="658763"/>
                  </a:lnTo>
                  <a:lnTo>
                    <a:pt x="3380944" y="658763"/>
                  </a:lnTo>
                  <a:lnTo>
                    <a:pt x="3380944" y="548969"/>
                  </a:lnTo>
                  <a:lnTo>
                    <a:pt x="0" y="1092116"/>
                  </a:lnTo>
                  <a:lnTo>
                    <a:pt x="3380944" y="384279"/>
                  </a:lnTo>
                  <a:lnTo>
                    <a:pt x="3380944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881024" y="466851"/>
            <a:ext cx="4342765" cy="1430655"/>
          </a:xfrm>
          <a:prstGeom prst="rect">
            <a:avLst/>
          </a:prstGeom>
        </p:spPr>
        <p:txBody>
          <a:bodyPr wrap="square" lIns="0" tIns="2076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Why</a:t>
            </a:r>
            <a:r>
              <a:rPr dirty="0" sz="2200" spc="-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double?</a:t>
            </a:r>
            <a:endParaRPr sz="2200">
              <a:latin typeface="Times New Roman"/>
              <a:cs typeface="Times New Roman"/>
            </a:endParaRPr>
          </a:p>
          <a:p>
            <a:pPr marL="1842770">
              <a:lnSpc>
                <a:spcPct val="100000"/>
              </a:lnSpc>
              <a:spcBef>
                <a:spcPts val="1535"/>
              </a:spcBef>
            </a:pP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Why</a:t>
            </a:r>
            <a:r>
              <a:rPr dirty="0" sz="22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&lt;2000?</a:t>
            </a:r>
            <a:r>
              <a:rPr dirty="0" sz="2200" spc="-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Why</a:t>
            </a:r>
            <a:r>
              <a:rPr dirty="0" sz="22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endParaRPr sz="2200">
              <a:latin typeface="Times New Roman"/>
              <a:cs typeface="Times New Roman"/>
            </a:endParaRPr>
          </a:p>
          <a:p>
            <a:pPr marL="1842770">
              <a:lnSpc>
                <a:spcPct val="100000"/>
              </a:lnSpc>
              <a:spcBef>
                <a:spcPts val="75"/>
              </a:spcBef>
            </a:pP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=2000?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57988"/>
            <a:ext cx="479044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4.10.</a:t>
            </a:r>
            <a:r>
              <a:rPr dirty="0" spc="-20"/>
              <a:t> </a:t>
            </a:r>
            <a:r>
              <a:rPr dirty="0" spc="-5"/>
              <a:t>Using</a:t>
            </a:r>
            <a:r>
              <a:rPr dirty="0" spc="-15"/>
              <a:t> </a:t>
            </a:r>
            <a:r>
              <a:rPr dirty="0"/>
              <a:t>break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continue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36444" y="1270508"/>
            <a:ext cx="8724265" cy="221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80">
                <a:latin typeface="Times New Roman"/>
                <a:cs typeface="Times New Roman"/>
              </a:rPr>
              <a:t>You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can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also</a:t>
            </a:r>
            <a:r>
              <a:rPr dirty="0" sz="2400">
                <a:latin typeface="Times New Roman"/>
                <a:cs typeface="Times New Roman"/>
              </a:rPr>
              <a:t> use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997F"/>
                </a:solidFill>
                <a:latin typeface="Arial"/>
                <a:cs typeface="Arial"/>
              </a:rPr>
              <a:t>break</a:t>
            </a:r>
            <a:r>
              <a:rPr dirty="0" sz="2400" b="1">
                <a:solidFill>
                  <a:srgbClr val="00997F"/>
                </a:solidFill>
                <a:latin typeface="Arial"/>
                <a:cs typeface="Arial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>
                <a:latin typeface="Times New Roman"/>
                <a:cs typeface="Times New Roman"/>
              </a:rPr>
              <a:t> a</a:t>
            </a:r>
            <a:r>
              <a:rPr dirty="0" sz="2400" spc="-5">
                <a:latin typeface="Times New Roman"/>
                <a:cs typeface="Times New Roman"/>
              </a:rPr>
              <a:t> loop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immediately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terminate the loop.</a:t>
            </a:r>
            <a:endParaRPr sz="2400">
              <a:latin typeface="Times New Roman"/>
              <a:cs typeface="Times New Roman"/>
            </a:endParaRPr>
          </a:p>
          <a:p>
            <a:pPr marL="355600" marR="246379" indent="-342900">
              <a:lnSpc>
                <a:spcPct val="1008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80">
                <a:latin typeface="Times New Roman"/>
                <a:cs typeface="Times New Roman"/>
              </a:rPr>
              <a:t>You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can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also</a:t>
            </a:r>
            <a:r>
              <a:rPr dirty="0" sz="2400">
                <a:latin typeface="Times New Roman"/>
                <a:cs typeface="Times New Roman"/>
              </a:rPr>
              <a:t> use</a:t>
            </a:r>
            <a:r>
              <a:rPr dirty="0" sz="2400" spc="-5">
                <a:latin typeface="Times New Roman"/>
                <a:cs typeface="Times New Roman"/>
              </a:rPr>
              <a:t> the </a:t>
            </a:r>
            <a:r>
              <a:rPr dirty="0" sz="2400" spc="-5" b="1">
                <a:solidFill>
                  <a:srgbClr val="00997F"/>
                </a:solidFill>
                <a:latin typeface="Arial"/>
                <a:cs typeface="Arial"/>
              </a:rPr>
              <a:t>continue </a:t>
            </a:r>
            <a:r>
              <a:rPr dirty="0" sz="2400" spc="-5">
                <a:latin typeface="Times New Roman"/>
                <a:cs typeface="Times New Roman"/>
              </a:rPr>
              <a:t>keyword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>
                <a:latin typeface="Times New Roman"/>
                <a:cs typeface="Times New Roman"/>
              </a:rPr>
              <a:t> a</a:t>
            </a:r>
            <a:r>
              <a:rPr dirty="0" sz="2400" spc="-5">
                <a:latin typeface="Times New Roman"/>
                <a:cs typeface="Times New Roman"/>
              </a:rPr>
              <a:t> loop.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When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it is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encountered,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it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ends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current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iteration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program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control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goes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 the end</a:t>
            </a:r>
            <a:r>
              <a:rPr dirty="0" sz="2400">
                <a:latin typeface="Times New Roman"/>
                <a:cs typeface="Times New Roman"/>
              </a:rPr>
              <a:t> of </a:t>
            </a:r>
            <a:r>
              <a:rPr dirty="0" sz="2400" spc="-5">
                <a:latin typeface="Times New Roman"/>
                <a:cs typeface="Times New Roman"/>
              </a:rPr>
              <a:t>the loop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body.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78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In </a:t>
            </a:r>
            <a:r>
              <a:rPr dirty="0" sz="2400" spc="-5">
                <a:latin typeface="Times New Roman"/>
                <a:cs typeface="Times New Roman"/>
              </a:rPr>
              <a:t>other</a:t>
            </a:r>
            <a:r>
              <a:rPr dirty="0" sz="2400">
                <a:latin typeface="Times New Roman"/>
                <a:cs typeface="Times New Roman"/>
              </a:rPr>
              <a:t> words, </a:t>
            </a:r>
            <a:r>
              <a:rPr dirty="0" sz="2400" spc="-5" b="1">
                <a:solidFill>
                  <a:srgbClr val="00997F"/>
                </a:solidFill>
                <a:latin typeface="Arial"/>
                <a:cs typeface="Arial"/>
              </a:rPr>
              <a:t>continue </a:t>
            </a:r>
            <a:r>
              <a:rPr dirty="0" sz="2400" spc="-5">
                <a:latin typeface="Times New Roman"/>
                <a:cs typeface="Times New Roman"/>
              </a:rPr>
              <a:t>breaks</a:t>
            </a:r>
            <a:r>
              <a:rPr dirty="0" sz="2400">
                <a:latin typeface="Times New Roman"/>
                <a:cs typeface="Times New Roman"/>
              </a:rPr>
              <a:t> out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">
                <a:latin typeface="Times New Roman"/>
                <a:cs typeface="Times New Roman"/>
              </a:rPr>
              <a:t>an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iteration,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while the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dirty="0" sz="2400" spc="-5" b="1">
                <a:solidFill>
                  <a:srgbClr val="00997F"/>
                </a:solidFill>
                <a:latin typeface="Arial"/>
                <a:cs typeface="Arial"/>
              </a:rPr>
              <a:t>break</a:t>
            </a:r>
            <a:r>
              <a:rPr dirty="0" sz="2400" spc="-10" b="1">
                <a:solidFill>
                  <a:srgbClr val="00997F"/>
                </a:solidFill>
                <a:latin typeface="Arial"/>
                <a:cs typeface="Arial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keyword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breaks</a:t>
            </a:r>
            <a:r>
              <a:rPr dirty="0" sz="2400">
                <a:latin typeface="Times New Roman"/>
                <a:cs typeface="Times New Roman"/>
              </a:rPr>
              <a:t> out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a</a:t>
            </a:r>
            <a:r>
              <a:rPr dirty="0" sz="2400" spc="-5">
                <a:latin typeface="Times New Roman"/>
                <a:cs typeface="Times New Roman"/>
              </a:rPr>
              <a:t> loop.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3722" y="1649714"/>
            <a:ext cx="4605020" cy="1099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95"/>
              </a:lnSpc>
              <a:spcBef>
                <a:spcPts val="100"/>
              </a:spcBef>
            </a:pPr>
            <a:r>
              <a:rPr dirty="0" sz="1800" spc="-10">
                <a:latin typeface="Courier New"/>
                <a:cs typeface="Courier New"/>
              </a:rPr>
              <a:t>public</a:t>
            </a:r>
            <a:r>
              <a:rPr dirty="0" sz="1800" spc="-165">
                <a:latin typeface="Courier New"/>
                <a:cs typeface="Courier New"/>
              </a:rPr>
              <a:t> </a:t>
            </a:r>
            <a:r>
              <a:rPr dirty="0" sz="1800" spc="-20">
                <a:latin typeface="Courier New"/>
                <a:cs typeface="Courier New"/>
              </a:rPr>
              <a:t>class</a:t>
            </a:r>
            <a:r>
              <a:rPr dirty="0" sz="1800" spc="55">
                <a:latin typeface="Courier New"/>
                <a:cs typeface="Courier New"/>
              </a:rPr>
              <a:t> </a:t>
            </a:r>
            <a:r>
              <a:rPr dirty="0" sz="1800" spc="-20">
                <a:latin typeface="Courier New"/>
                <a:cs typeface="Courier New"/>
              </a:rPr>
              <a:t>TestBreak</a:t>
            </a:r>
            <a:r>
              <a:rPr dirty="0" sz="1800" spc="60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51180" marR="15875" indent="-284480">
              <a:lnSpc>
                <a:spcPts val="2020"/>
              </a:lnSpc>
              <a:spcBef>
                <a:spcPts val="114"/>
              </a:spcBef>
            </a:pPr>
            <a:r>
              <a:rPr dirty="0" sz="1800" spc="-10">
                <a:latin typeface="Courier New"/>
                <a:cs typeface="Courier New"/>
              </a:rPr>
              <a:t>public</a:t>
            </a:r>
            <a:r>
              <a:rPr dirty="0" sz="1800" spc="5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static</a:t>
            </a:r>
            <a:r>
              <a:rPr dirty="0" sz="1800" spc="-160">
                <a:latin typeface="Courier New"/>
                <a:cs typeface="Courier New"/>
              </a:rPr>
              <a:t> </a:t>
            </a:r>
            <a:r>
              <a:rPr dirty="0" sz="1800" spc="-35">
                <a:latin typeface="Courier New"/>
                <a:cs typeface="Courier New"/>
              </a:rPr>
              <a:t>void</a:t>
            </a:r>
            <a:r>
              <a:rPr dirty="0" sz="1800" spc="60">
                <a:latin typeface="Courier New"/>
                <a:cs typeface="Courier New"/>
              </a:rPr>
              <a:t> </a:t>
            </a:r>
            <a:r>
              <a:rPr dirty="0" sz="1800" spc="-35">
                <a:latin typeface="Courier New"/>
                <a:cs typeface="Courier New"/>
              </a:rPr>
              <a:t>main(String[] </a:t>
            </a:r>
            <a:r>
              <a:rPr dirty="0" sz="1800" spc="-1065">
                <a:latin typeface="Courier New"/>
                <a:cs typeface="Courier New"/>
              </a:rPr>
              <a:t> </a:t>
            </a:r>
            <a:r>
              <a:rPr dirty="0" sz="1800" spc="-55">
                <a:latin typeface="Courier New"/>
                <a:cs typeface="Courier New"/>
              </a:rPr>
              <a:t>int</a:t>
            </a:r>
            <a:r>
              <a:rPr dirty="0" sz="1800" spc="70">
                <a:latin typeface="Courier New"/>
                <a:cs typeface="Courier New"/>
              </a:rPr>
              <a:t> </a:t>
            </a:r>
            <a:r>
              <a:rPr dirty="0" sz="1800" spc="-55">
                <a:latin typeface="Courier New"/>
                <a:cs typeface="Courier New"/>
              </a:rPr>
              <a:t>sum</a:t>
            </a:r>
            <a:r>
              <a:rPr dirty="0" sz="1800" spc="70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=</a:t>
            </a:r>
            <a:r>
              <a:rPr dirty="0" sz="1800" spc="70">
                <a:latin typeface="Courier New"/>
                <a:cs typeface="Courier New"/>
              </a:rPr>
              <a:t> </a:t>
            </a:r>
            <a:r>
              <a:rPr dirty="0" sz="1800" spc="-195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551180">
              <a:lnSpc>
                <a:spcPct val="100000"/>
              </a:lnSpc>
              <a:spcBef>
                <a:spcPts val="45"/>
              </a:spcBef>
            </a:pPr>
            <a:r>
              <a:rPr dirty="0" sz="1800" spc="-55">
                <a:latin typeface="Courier New"/>
                <a:cs typeface="Courier New"/>
              </a:rPr>
              <a:t>int</a:t>
            </a:r>
            <a:r>
              <a:rPr dirty="0" sz="1800" spc="5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number</a:t>
            </a:r>
            <a:r>
              <a:rPr dirty="0" sz="1800" spc="-170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=</a:t>
            </a:r>
            <a:r>
              <a:rPr dirty="0" sz="1800" spc="55">
                <a:latin typeface="Courier New"/>
                <a:cs typeface="Courier New"/>
              </a:rPr>
              <a:t> </a:t>
            </a:r>
            <a:r>
              <a:rPr dirty="0" sz="1800" spc="15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2659" y="1907025"/>
            <a:ext cx="985519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ourier New"/>
                <a:cs typeface="Courier New"/>
              </a:rPr>
              <a:t>args)</a:t>
            </a:r>
            <a:r>
              <a:rPr dirty="0" sz="1800" spc="-5">
                <a:latin typeface="Courier New"/>
                <a:cs typeface="Courier New"/>
              </a:rPr>
              <a:t> 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72836" y="2963133"/>
            <a:ext cx="2858135" cy="81343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267335" marR="5080" indent="-255270">
              <a:lnSpc>
                <a:spcPts val="2020"/>
              </a:lnSpc>
              <a:spcBef>
                <a:spcPts val="285"/>
              </a:spcBef>
            </a:pPr>
            <a:r>
              <a:rPr dirty="0" sz="1800" spc="-20">
                <a:latin typeface="Courier New"/>
                <a:cs typeface="Courier New"/>
              </a:rPr>
              <a:t>while</a:t>
            </a:r>
            <a:r>
              <a:rPr dirty="0" sz="1800" spc="-165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(number</a:t>
            </a:r>
            <a:r>
              <a:rPr dirty="0" sz="1800" spc="65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&lt;</a:t>
            </a:r>
            <a:r>
              <a:rPr dirty="0" sz="1800" spc="-165">
                <a:latin typeface="Courier New"/>
                <a:cs typeface="Courier New"/>
              </a:rPr>
              <a:t> </a:t>
            </a:r>
            <a:r>
              <a:rPr dirty="0" sz="1800" spc="20">
                <a:latin typeface="Courier New"/>
                <a:cs typeface="Courier New"/>
              </a:rPr>
              <a:t>20)</a:t>
            </a:r>
            <a:r>
              <a:rPr dirty="0" sz="1800" spc="-160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{ </a:t>
            </a:r>
            <a:r>
              <a:rPr dirty="0" sz="1800" spc="-1065">
                <a:latin typeface="Courier New"/>
                <a:cs typeface="Courier New"/>
              </a:rPr>
              <a:t> </a:t>
            </a:r>
            <a:r>
              <a:rPr dirty="0" sz="1800" spc="5">
                <a:latin typeface="Courier New"/>
                <a:cs typeface="Courier New"/>
              </a:rPr>
              <a:t>number++;</a:t>
            </a:r>
            <a:endParaRPr sz="1800">
              <a:latin typeface="Courier New"/>
              <a:cs typeface="Courier New"/>
            </a:endParaRPr>
          </a:p>
          <a:p>
            <a:pPr marL="267335">
              <a:lnSpc>
                <a:spcPts val="1980"/>
              </a:lnSpc>
            </a:pPr>
            <a:r>
              <a:rPr dirty="0" sz="1800" spc="20">
                <a:latin typeface="Courier New"/>
                <a:cs typeface="Courier New"/>
              </a:rPr>
              <a:t>sum</a:t>
            </a:r>
            <a:r>
              <a:rPr dirty="0" sz="1800" spc="-175">
                <a:latin typeface="Courier New"/>
                <a:cs typeface="Courier New"/>
              </a:rPr>
              <a:t> </a:t>
            </a:r>
            <a:r>
              <a:rPr dirty="0" sz="1800" spc="15">
                <a:latin typeface="Courier New"/>
                <a:cs typeface="Courier New"/>
              </a:rPr>
              <a:t>+=</a:t>
            </a:r>
            <a:r>
              <a:rPr dirty="0" sz="1800" spc="50">
                <a:latin typeface="Courier New"/>
                <a:cs typeface="Courier New"/>
              </a:rPr>
              <a:t> </a:t>
            </a:r>
            <a:r>
              <a:rPr dirty="0" sz="1800" spc="-65">
                <a:latin typeface="Courier New"/>
                <a:cs typeface="Courier New"/>
              </a:rPr>
              <a:t>number;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7663" y="3733725"/>
            <a:ext cx="206883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>
                <a:latin typeface="Courier New"/>
                <a:cs typeface="Courier New"/>
              </a:rPr>
              <a:t>if</a:t>
            </a:r>
            <a:r>
              <a:rPr dirty="0" sz="1800" spc="55">
                <a:latin typeface="Courier New"/>
                <a:cs typeface="Courier New"/>
              </a:rPr>
              <a:t> </a:t>
            </a:r>
            <a:r>
              <a:rPr dirty="0" sz="1800" spc="-35">
                <a:latin typeface="Courier New"/>
                <a:cs typeface="Courier New"/>
              </a:rPr>
              <a:t>(sum</a:t>
            </a:r>
            <a:r>
              <a:rPr dirty="0" sz="1800" spc="55">
                <a:latin typeface="Courier New"/>
                <a:cs typeface="Courier New"/>
              </a:rPr>
              <a:t> </a:t>
            </a:r>
            <a:r>
              <a:rPr dirty="0" sz="1800" spc="-100">
                <a:latin typeface="Courier New"/>
                <a:cs typeface="Courier New"/>
              </a:rPr>
              <a:t>&gt;=</a:t>
            </a:r>
            <a:r>
              <a:rPr dirty="0" sz="1800" spc="60">
                <a:latin typeface="Courier New"/>
                <a:cs typeface="Courier New"/>
              </a:rPr>
              <a:t> </a:t>
            </a:r>
            <a:r>
              <a:rPr dirty="0" sz="1800" spc="-25">
                <a:latin typeface="Courier New"/>
                <a:cs typeface="Courier New"/>
              </a:rPr>
              <a:t>100)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3850" y="4031945"/>
            <a:ext cx="835025" cy="25781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30"/>
              </a:lnSpc>
            </a:pPr>
            <a:r>
              <a:rPr dirty="0" sz="1800" spc="35">
                <a:latin typeface="Courier New"/>
                <a:cs typeface="Courier New"/>
              </a:rPr>
              <a:t>b</a:t>
            </a:r>
            <a:r>
              <a:rPr dirty="0" sz="1800" spc="-195">
                <a:latin typeface="Courier New"/>
                <a:cs typeface="Courier New"/>
              </a:rPr>
              <a:t>r</a:t>
            </a:r>
            <a:r>
              <a:rPr dirty="0" sz="1800" spc="35">
                <a:latin typeface="Courier New"/>
                <a:cs typeface="Courier New"/>
              </a:rPr>
              <a:t>eak;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3722" y="4247125"/>
            <a:ext cx="6804025" cy="158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11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Courier New"/>
              <a:cs typeface="Courier New"/>
            </a:endParaRPr>
          </a:p>
          <a:p>
            <a:pPr marL="551180" marR="5080">
              <a:lnSpc>
                <a:spcPts val="2020"/>
              </a:lnSpc>
            </a:pPr>
            <a:r>
              <a:rPr dirty="0" sz="1800" spc="-15">
                <a:latin typeface="Courier New"/>
                <a:cs typeface="Courier New"/>
              </a:rPr>
              <a:t>System.out.println("The</a:t>
            </a:r>
            <a:r>
              <a:rPr dirty="0" sz="1800" spc="-16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number</a:t>
            </a:r>
            <a:r>
              <a:rPr dirty="0" sz="1800" spc="60">
                <a:latin typeface="Courier New"/>
                <a:cs typeface="Courier New"/>
              </a:rPr>
              <a:t> </a:t>
            </a:r>
            <a:r>
              <a:rPr dirty="0" sz="1800" spc="15">
                <a:latin typeface="Courier New"/>
                <a:cs typeface="Courier New"/>
              </a:rPr>
              <a:t>is</a:t>
            </a:r>
            <a:r>
              <a:rPr dirty="0" sz="1800" spc="-190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"</a:t>
            </a:r>
            <a:r>
              <a:rPr dirty="0" sz="1800" spc="65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+</a:t>
            </a:r>
            <a:r>
              <a:rPr dirty="0" sz="1800" spc="-160">
                <a:latin typeface="Courier New"/>
                <a:cs typeface="Courier New"/>
              </a:rPr>
              <a:t> </a:t>
            </a:r>
            <a:r>
              <a:rPr dirty="0" sz="1800" spc="5">
                <a:latin typeface="Courier New"/>
                <a:cs typeface="Courier New"/>
              </a:rPr>
              <a:t>number); </a:t>
            </a:r>
            <a:r>
              <a:rPr dirty="0" sz="1800" spc="-1065">
                <a:latin typeface="Courier New"/>
                <a:cs typeface="Courier New"/>
              </a:rPr>
              <a:t> </a:t>
            </a:r>
            <a:r>
              <a:rPr dirty="0" sz="1800" spc="-15">
                <a:latin typeface="Courier New"/>
                <a:cs typeface="Courier New"/>
              </a:rPr>
              <a:t>System.out.println("The</a:t>
            </a:r>
            <a:r>
              <a:rPr dirty="0" sz="1800" spc="-155">
                <a:latin typeface="Courier New"/>
                <a:cs typeface="Courier New"/>
              </a:rPr>
              <a:t> </a:t>
            </a:r>
            <a:r>
              <a:rPr dirty="0" sz="1800" spc="20">
                <a:latin typeface="Courier New"/>
                <a:cs typeface="Courier New"/>
              </a:rPr>
              <a:t>sum</a:t>
            </a:r>
            <a:r>
              <a:rPr dirty="0" sz="1800" spc="65">
                <a:latin typeface="Courier New"/>
                <a:cs typeface="Courier New"/>
              </a:rPr>
              <a:t> </a:t>
            </a:r>
            <a:r>
              <a:rPr dirty="0" sz="1800" spc="-100">
                <a:latin typeface="Courier New"/>
                <a:cs typeface="Courier New"/>
              </a:rPr>
              <a:t>is</a:t>
            </a:r>
            <a:r>
              <a:rPr dirty="0" sz="1800" spc="70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"</a:t>
            </a:r>
            <a:r>
              <a:rPr dirty="0" sz="1800" spc="70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+</a:t>
            </a:r>
            <a:r>
              <a:rPr dirty="0" sz="1800" spc="-155">
                <a:latin typeface="Courier New"/>
                <a:cs typeface="Courier New"/>
              </a:rPr>
              <a:t> </a:t>
            </a:r>
            <a:r>
              <a:rPr dirty="0" sz="1800" spc="-20">
                <a:latin typeface="Courier New"/>
                <a:cs typeface="Courier New"/>
              </a:rPr>
              <a:t>sum);</a:t>
            </a:r>
            <a:endParaRPr sz="1800">
              <a:latin typeface="Courier New"/>
              <a:cs typeface="Courier New"/>
            </a:endParaRPr>
          </a:p>
          <a:p>
            <a:pPr marL="267335">
              <a:lnSpc>
                <a:spcPts val="1910"/>
              </a:lnSpc>
            </a:pPr>
            <a:r>
              <a:rPr dirty="0" sz="1800" spc="-5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95"/>
              </a:lnSpc>
            </a:pPr>
            <a:r>
              <a:rPr dirty="0" sz="1800" spc="-5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44148" y="4088686"/>
            <a:ext cx="850900" cy="828675"/>
            <a:chOff x="2344148" y="4088686"/>
            <a:chExt cx="850900" cy="828675"/>
          </a:xfrm>
        </p:grpSpPr>
        <p:sp>
          <p:nvSpPr>
            <p:cNvPr id="9" name="object 9"/>
            <p:cNvSpPr/>
            <p:nvPr/>
          </p:nvSpPr>
          <p:spPr>
            <a:xfrm>
              <a:off x="2358304" y="4102843"/>
              <a:ext cx="822325" cy="800100"/>
            </a:xfrm>
            <a:custGeom>
              <a:avLst/>
              <a:gdLst/>
              <a:ahLst/>
              <a:cxnLst/>
              <a:rect l="l" t="t" r="r" b="b"/>
              <a:pathLst>
                <a:path w="822325" h="800100">
                  <a:moveTo>
                    <a:pt x="283502" y="628780"/>
                  </a:moveTo>
                  <a:lnTo>
                    <a:pt x="255248" y="713867"/>
                  </a:lnTo>
                  <a:lnTo>
                    <a:pt x="142230" y="713867"/>
                  </a:lnTo>
                  <a:lnTo>
                    <a:pt x="312699" y="799939"/>
                  </a:lnTo>
                  <a:lnTo>
                    <a:pt x="283502" y="628780"/>
                  </a:lnTo>
                  <a:close/>
                </a:path>
                <a:path w="822325" h="800100">
                  <a:moveTo>
                    <a:pt x="57466" y="57709"/>
                  </a:moveTo>
                  <a:lnTo>
                    <a:pt x="28270" y="57709"/>
                  </a:lnTo>
                  <a:lnTo>
                    <a:pt x="28270" y="86072"/>
                  </a:lnTo>
                  <a:lnTo>
                    <a:pt x="0" y="114434"/>
                  </a:lnTo>
                  <a:lnTo>
                    <a:pt x="0" y="200467"/>
                  </a:lnTo>
                  <a:lnTo>
                    <a:pt x="28270" y="228829"/>
                  </a:lnTo>
                  <a:lnTo>
                    <a:pt x="28270" y="285554"/>
                  </a:lnTo>
                  <a:lnTo>
                    <a:pt x="57466" y="343264"/>
                  </a:lnTo>
                  <a:lnTo>
                    <a:pt x="57466" y="371627"/>
                  </a:lnTo>
                  <a:lnTo>
                    <a:pt x="85721" y="428312"/>
                  </a:lnTo>
                  <a:lnTo>
                    <a:pt x="113975" y="486022"/>
                  </a:lnTo>
                  <a:lnTo>
                    <a:pt x="170484" y="599472"/>
                  </a:lnTo>
                  <a:lnTo>
                    <a:pt x="198739" y="657142"/>
                  </a:lnTo>
                  <a:lnTo>
                    <a:pt x="226993" y="713867"/>
                  </a:lnTo>
                  <a:lnTo>
                    <a:pt x="255248" y="713867"/>
                  </a:lnTo>
                  <a:lnTo>
                    <a:pt x="255248" y="685505"/>
                  </a:lnTo>
                  <a:lnTo>
                    <a:pt x="226993" y="628780"/>
                  </a:lnTo>
                  <a:lnTo>
                    <a:pt x="198739" y="571109"/>
                  </a:lnTo>
                  <a:lnTo>
                    <a:pt x="170484" y="514384"/>
                  </a:lnTo>
                  <a:lnTo>
                    <a:pt x="142230" y="456675"/>
                  </a:lnTo>
                  <a:lnTo>
                    <a:pt x="113975" y="428312"/>
                  </a:lnTo>
                  <a:lnTo>
                    <a:pt x="85721" y="371627"/>
                  </a:lnTo>
                  <a:lnTo>
                    <a:pt x="85721" y="314902"/>
                  </a:lnTo>
                  <a:lnTo>
                    <a:pt x="57466" y="285554"/>
                  </a:lnTo>
                  <a:lnTo>
                    <a:pt x="57466" y="228829"/>
                  </a:lnTo>
                  <a:lnTo>
                    <a:pt x="28270" y="200467"/>
                  </a:lnTo>
                  <a:lnTo>
                    <a:pt x="28270" y="114434"/>
                  </a:lnTo>
                  <a:lnTo>
                    <a:pt x="57466" y="114434"/>
                  </a:lnTo>
                  <a:lnTo>
                    <a:pt x="57466" y="57709"/>
                  </a:lnTo>
                  <a:close/>
                </a:path>
                <a:path w="822325" h="800100">
                  <a:moveTo>
                    <a:pt x="680949" y="29347"/>
                  </a:moveTo>
                  <a:lnTo>
                    <a:pt x="567931" y="29347"/>
                  </a:lnTo>
                  <a:lnTo>
                    <a:pt x="624440" y="57709"/>
                  </a:lnTo>
                  <a:lnTo>
                    <a:pt x="680949" y="57709"/>
                  </a:lnTo>
                  <a:lnTo>
                    <a:pt x="822183" y="86072"/>
                  </a:lnTo>
                  <a:lnTo>
                    <a:pt x="822183" y="57709"/>
                  </a:lnTo>
                  <a:lnTo>
                    <a:pt x="680949" y="29347"/>
                  </a:lnTo>
                  <a:close/>
                </a:path>
                <a:path w="822325" h="800100">
                  <a:moveTo>
                    <a:pt x="113975" y="29347"/>
                  </a:moveTo>
                  <a:lnTo>
                    <a:pt x="57466" y="29347"/>
                  </a:lnTo>
                  <a:lnTo>
                    <a:pt x="57466" y="57709"/>
                  </a:lnTo>
                  <a:lnTo>
                    <a:pt x="85721" y="57709"/>
                  </a:lnTo>
                  <a:lnTo>
                    <a:pt x="113975" y="29347"/>
                  </a:lnTo>
                  <a:close/>
                </a:path>
                <a:path w="822325" h="800100">
                  <a:moveTo>
                    <a:pt x="510480" y="0"/>
                  </a:moveTo>
                  <a:lnTo>
                    <a:pt x="85721" y="0"/>
                  </a:lnTo>
                  <a:lnTo>
                    <a:pt x="85721" y="29347"/>
                  </a:lnTo>
                  <a:lnTo>
                    <a:pt x="567931" y="29347"/>
                  </a:lnTo>
                  <a:lnTo>
                    <a:pt x="5104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358304" y="4102843"/>
              <a:ext cx="822325" cy="800100"/>
            </a:xfrm>
            <a:custGeom>
              <a:avLst/>
              <a:gdLst/>
              <a:ahLst/>
              <a:cxnLst/>
              <a:rect l="l" t="t" r="r" b="b"/>
              <a:pathLst>
                <a:path w="822325" h="800100">
                  <a:moveTo>
                    <a:pt x="822183" y="86072"/>
                  </a:moveTo>
                  <a:lnTo>
                    <a:pt x="680949" y="57709"/>
                  </a:lnTo>
                  <a:lnTo>
                    <a:pt x="624440" y="57709"/>
                  </a:lnTo>
                  <a:lnTo>
                    <a:pt x="567931" y="29347"/>
                  </a:lnTo>
                  <a:lnTo>
                    <a:pt x="510480" y="29347"/>
                  </a:lnTo>
                  <a:lnTo>
                    <a:pt x="453971" y="29347"/>
                  </a:lnTo>
                  <a:lnTo>
                    <a:pt x="397462" y="29347"/>
                  </a:lnTo>
                  <a:lnTo>
                    <a:pt x="340953" y="29347"/>
                  </a:lnTo>
                  <a:lnTo>
                    <a:pt x="283502" y="29347"/>
                  </a:lnTo>
                  <a:lnTo>
                    <a:pt x="226993" y="29347"/>
                  </a:lnTo>
                  <a:lnTo>
                    <a:pt x="198739" y="29347"/>
                  </a:lnTo>
                  <a:lnTo>
                    <a:pt x="142230" y="29347"/>
                  </a:lnTo>
                  <a:lnTo>
                    <a:pt x="113975" y="29347"/>
                  </a:lnTo>
                  <a:lnTo>
                    <a:pt x="85721" y="57709"/>
                  </a:lnTo>
                  <a:lnTo>
                    <a:pt x="57466" y="57709"/>
                  </a:lnTo>
                  <a:lnTo>
                    <a:pt x="57466" y="86072"/>
                  </a:lnTo>
                  <a:lnTo>
                    <a:pt x="57466" y="114434"/>
                  </a:lnTo>
                  <a:lnTo>
                    <a:pt x="28270" y="114434"/>
                  </a:lnTo>
                  <a:lnTo>
                    <a:pt x="28270" y="142797"/>
                  </a:lnTo>
                  <a:lnTo>
                    <a:pt x="28270" y="172105"/>
                  </a:lnTo>
                  <a:lnTo>
                    <a:pt x="28270" y="200467"/>
                  </a:lnTo>
                  <a:lnTo>
                    <a:pt x="57466" y="228829"/>
                  </a:lnTo>
                  <a:lnTo>
                    <a:pt x="57466" y="285554"/>
                  </a:lnTo>
                  <a:lnTo>
                    <a:pt x="85721" y="314902"/>
                  </a:lnTo>
                  <a:lnTo>
                    <a:pt x="85721" y="371627"/>
                  </a:lnTo>
                  <a:lnTo>
                    <a:pt x="113975" y="428312"/>
                  </a:lnTo>
                  <a:lnTo>
                    <a:pt x="142230" y="456675"/>
                  </a:lnTo>
                  <a:lnTo>
                    <a:pt x="170484" y="514384"/>
                  </a:lnTo>
                  <a:lnTo>
                    <a:pt x="198739" y="571109"/>
                  </a:lnTo>
                  <a:lnTo>
                    <a:pt x="226993" y="628780"/>
                  </a:lnTo>
                  <a:lnTo>
                    <a:pt x="255248" y="685505"/>
                  </a:lnTo>
                  <a:lnTo>
                    <a:pt x="255248" y="713867"/>
                  </a:lnTo>
                  <a:lnTo>
                    <a:pt x="226993" y="713867"/>
                  </a:lnTo>
                  <a:lnTo>
                    <a:pt x="198739" y="657142"/>
                  </a:lnTo>
                  <a:lnTo>
                    <a:pt x="170484" y="599472"/>
                  </a:lnTo>
                  <a:lnTo>
                    <a:pt x="142230" y="542747"/>
                  </a:lnTo>
                  <a:lnTo>
                    <a:pt x="113975" y="486022"/>
                  </a:lnTo>
                  <a:lnTo>
                    <a:pt x="85721" y="428312"/>
                  </a:lnTo>
                  <a:lnTo>
                    <a:pt x="57466" y="371627"/>
                  </a:lnTo>
                  <a:lnTo>
                    <a:pt x="57466" y="343264"/>
                  </a:lnTo>
                  <a:lnTo>
                    <a:pt x="28270" y="285554"/>
                  </a:lnTo>
                  <a:lnTo>
                    <a:pt x="28270" y="228829"/>
                  </a:lnTo>
                  <a:lnTo>
                    <a:pt x="0" y="200467"/>
                  </a:lnTo>
                  <a:lnTo>
                    <a:pt x="0" y="172105"/>
                  </a:lnTo>
                  <a:lnTo>
                    <a:pt x="0" y="142797"/>
                  </a:lnTo>
                  <a:lnTo>
                    <a:pt x="0" y="114434"/>
                  </a:lnTo>
                  <a:lnTo>
                    <a:pt x="28270" y="86072"/>
                  </a:lnTo>
                  <a:lnTo>
                    <a:pt x="28270" y="57709"/>
                  </a:lnTo>
                  <a:lnTo>
                    <a:pt x="57466" y="57709"/>
                  </a:lnTo>
                  <a:lnTo>
                    <a:pt x="57466" y="29347"/>
                  </a:lnTo>
                  <a:lnTo>
                    <a:pt x="85721" y="29347"/>
                  </a:lnTo>
                  <a:lnTo>
                    <a:pt x="85721" y="0"/>
                  </a:lnTo>
                  <a:lnTo>
                    <a:pt x="510480" y="0"/>
                  </a:lnTo>
                  <a:lnTo>
                    <a:pt x="567931" y="29347"/>
                  </a:lnTo>
                  <a:lnTo>
                    <a:pt x="624440" y="29347"/>
                  </a:lnTo>
                  <a:lnTo>
                    <a:pt x="680949" y="29347"/>
                  </a:lnTo>
                  <a:lnTo>
                    <a:pt x="822183" y="57709"/>
                  </a:lnTo>
                  <a:lnTo>
                    <a:pt x="822183" y="86072"/>
                  </a:lnTo>
                  <a:close/>
                </a:path>
                <a:path w="822325" h="800100">
                  <a:moveTo>
                    <a:pt x="255248" y="713867"/>
                  </a:moveTo>
                  <a:lnTo>
                    <a:pt x="283502" y="628780"/>
                  </a:lnTo>
                  <a:lnTo>
                    <a:pt x="312699" y="799939"/>
                  </a:lnTo>
                  <a:lnTo>
                    <a:pt x="142230" y="713867"/>
                  </a:lnTo>
                  <a:lnTo>
                    <a:pt x="255248" y="713867"/>
                  </a:lnTo>
                  <a:close/>
                </a:path>
              </a:pathLst>
            </a:custGeom>
            <a:ln w="28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2" name="object 12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31140" y="157988"/>
            <a:ext cx="479044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4.10.</a:t>
            </a:r>
            <a:r>
              <a:rPr dirty="0" spc="-20"/>
              <a:t> </a:t>
            </a:r>
            <a:r>
              <a:rPr dirty="0" spc="-5"/>
              <a:t>Using</a:t>
            </a:r>
            <a:r>
              <a:rPr dirty="0" spc="-15"/>
              <a:t> </a:t>
            </a:r>
            <a:r>
              <a:rPr dirty="0"/>
              <a:t>break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continue</a:t>
            </a:r>
          </a:p>
        </p:txBody>
      </p:sp>
      <p:grpSp>
        <p:nvGrpSpPr>
          <p:cNvPr id="16" name="object 16"/>
          <p:cNvGrpSpPr/>
          <p:nvPr/>
        </p:nvGrpSpPr>
        <p:grpSpPr>
          <a:xfrm>
            <a:off x="4892641" y="3084424"/>
            <a:ext cx="6555740" cy="1104900"/>
            <a:chOff x="4892641" y="3084424"/>
            <a:chExt cx="6555740" cy="1104900"/>
          </a:xfrm>
        </p:grpSpPr>
        <p:sp>
          <p:nvSpPr>
            <p:cNvPr id="17" name="object 17"/>
            <p:cNvSpPr/>
            <p:nvPr/>
          </p:nvSpPr>
          <p:spPr>
            <a:xfrm>
              <a:off x="4898990" y="3090774"/>
              <a:ext cx="6543040" cy="1092200"/>
            </a:xfrm>
            <a:custGeom>
              <a:avLst/>
              <a:gdLst/>
              <a:ahLst/>
              <a:cxnLst/>
              <a:rect l="l" t="t" r="r" b="b"/>
              <a:pathLst>
                <a:path w="6543040" h="1092200">
                  <a:moveTo>
                    <a:pt x="6542980" y="0"/>
                  </a:moveTo>
                  <a:lnTo>
                    <a:pt x="3380944" y="0"/>
                  </a:lnTo>
                  <a:lnTo>
                    <a:pt x="3380944" y="384280"/>
                  </a:lnTo>
                  <a:lnTo>
                    <a:pt x="0" y="1092116"/>
                  </a:lnTo>
                  <a:lnTo>
                    <a:pt x="3380944" y="548970"/>
                  </a:lnTo>
                  <a:lnTo>
                    <a:pt x="3380944" y="658762"/>
                  </a:lnTo>
                  <a:lnTo>
                    <a:pt x="6542980" y="658762"/>
                  </a:lnTo>
                  <a:lnTo>
                    <a:pt x="65429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898991" y="3090774"/>
              <a:ext cx="6543040" cy="1092200"/>
            </a:xfrm>
            <a:custGeom>
              <a:avLst/>
              <a:gdLst/>
              <a:ahLst/>
              <a:cxnLst/>
              <a:rect l="l" t="t" r="r" b="b"/>
              <a:pathLst>
                <a:path w="6543040" h="1092200">
                  <a:moveTo>
                    <a:pt x="3380944" y="0"/>
                  </a:moveTo>
                  <a:lnTo>
                    <a:pt x="3907950" y="0"/>
                  </a:lnTo>
                  <a:lnTo>
                    <a:pt x="4698459" y="0"/>
                  </a:lnTo>
                  <a:lnTo>
                    <a:pt x="6542980" y="0"/>
                  </a:lnTo>
                  <a:lnTo>
                    <a:pt x="6542980" y="384279"/>
                  </a:lnTo>
                  <a:lnTo>
                    <a:pt x="6542980" y="548969"/>
                  </a:lnTo>
                  <a:lnTo>
                    <a:pt x="6542980" y="658763"/>
                  </a:lnTo>
                  <a:lnTo>
                    <a:pt x="4698459" y="658763"/>
                  </a:lnTo>
                  <a:lnTo>
                    <a:pt x="3907950" y="658763"/>
                  </a:lnTo>
                  <a:lnTo>
                    <a:pt x="3380944" y="658763"/>
                  </a:lnTo>
                  <a:lnTo>
                    <a:pt x="3380944" y="548969"/>
                  </a:lnTo>
                  <a:lnTo>
                    <a:pt x="0" y="1092116"/>
                  </a:lnTo>
                  <a:lnTo>
                    <a:pt x="3380944" y="384279"/>
                  </a:lnTo>
                  <a:lnTo>
                    <a:pt x="3380944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8463328" y="3225291"/>
            <a:ext cx="219138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When</a:t>
            </a:r>
            <a:r>
              <a:rPr dirty="0" sz="22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will</a:t>
            </a:r>
            <a:r>
              <a:rPr dirty="0" sz="22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it</a:t>
            </a:r>
            <a:r>
              <a:rPr dirty="0" sz="22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work?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2880" y="1331052"/>
            <a:ext cx="5394325" cy="12700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2400"/>
              </a:lnSpc>
              <a:spcBef>
                <a:spcPts val="135"/>
              </a:spcBef>
            </a:pPr>
            <a:r>
              <a:rPr dirty="0" sz="2050" spc="25">
                <a:latin typeface="Courier New"/>
                <a:cs typeface="Courier New"/>
              </a:rPr>
              <a:t>public</a:t>
            </a:r>
            <a:r>
              <a:rPr dirty="0" sz="2050" spc="-160">
                <a:latin typeface="Courier New"/>
                <a:cs typeface="Courier New"/>
              </a:rPr>
              <a:t> </a:t>
            </a:r>
            <a:r>
              <a:rPr dirty="0" sz="2050" spc="15">
                <a:latin typeface="Courier New"/>
                <a:cs typeface="Courier New"/>
              </a:rPr>
              <a:t>class</a:t>
            </a:r>
            <a:r>
              <a:rPr dirty="0" sz="2050" spc="105">
                <a:latin typeface="Courier New"/>
                <a:cs typeface="Courier New"/>
              </a:rPr>
              <a:t> </a:t>
            </a:r>
            <a:r>
              <a:rPr dirty="0" sz="2050" spc="5">
                <a:latin typeface="Courier New"/>
                <a:cs typeface="Courier New"/>
              </a:rPr>
              <a:t>TestContinue</a:t>
            </a:r>
            <a:r>
              <a:rPr dirty="0" sz="2050" spc="105">
                <a:latin typeface="Courier New"/>
                <a:cs typeface="Courier New"/>
              </a:rPr>
              <a:t> </a:t>
            </a:r>
            <a:r>
              <a:rPr dirty="0" sz="2050" spc="30">
                <a:latin typeface="Courier New"/>
                <a:cs typeface="Courier New"/>
              </a:rPr>
              <a:t>{</a:t>
            </a:r>
            <a:endParaRPr sz="2050">
              <a:latin typeface="Courier New"/>
              <a:cs typeface="Courier New"/>
            </a:endParaRPr>
          </a:p>
          <a:p>
            <a:pPr marL="644525" marR="19685" indent="-333375">
              <a:lnSpc>
                <a:spcPts val="2340"/>
              </a:lnSpc>
              <a:spcBef>
                <a:spcPts val="120"/>
              </a:spcBef>
            </a:pPr>
            <a:r>
              <a:rPr dirty="0" sz="2050" spc="25">
                <a:latin typeface="Courier New"/>
                <a:cs typeface="Courier New"/>
              </a:rPr>
              <a:t>public</a:t>
            </a:r>
            <a:r>
              <a:rPr dirty="0" sz="2050" spc="100">
                <a:latin typeface="Courier New"/>
                <a:cs typeface="Courier New"/>
              </a:rPr>
              <a:t> </a:t>
            </a:r>
            <a:r>
              <a:rPr dirty="0" sz="2050" spc="25">
                <a:latin typeface="Courier New"/>
                <a:cs typeface="Courier New"/>
              </a:rPr>
              <a:t>static</a:t>
            </a:r>
            <a:r>
              <a:rPr dirty="0" sz="2050" spc="-160">
                <a:latin typeface="Courier New"/>
                <a:cs typeface="Courier New"/>
              </a:rPr>
              <a:t> </a:t>
            </a:r>
            <a:r>
              <a:rPr dirty="0" sz="2050" spc="-5">
                <a:latin typeface="Courier New"/>
                <a:cs typeface="Courier New"/>
              </a:rPr>
              <a:t>void</a:t>
            </a:r>
            <a:r>
              <a:rPr dirty="0" sz="2050" spc="105">
                <a:latin typeface="Courier New"/>
                <a:cs typeface="Courier New"/>
              </a:rPr>
              <a:t> </a:t>
            </a:r>
            <a:r>
              <a:rPr dirty="0" sz="2050" spc="-5">
                <a:latin typeface="Courier New"/>
                <a:cs typeface="Courier New"/>
              </a:rPr>
              <a:t>main(String[] </a:t>
            </a:r>
            <a:r>
              <a:rPr dirty="0" sz="2050" spc="-1215">
                <a:latin typeface="Courier New"/>
                <a:cs typeface="Courier New"/>
              </a:rPr>
              <a:t> </a:t>
            </a:r>
            <a:r>
              <a:rPr dirty="0" sz="2050" spc="-30">
                <a:latin typeface="Courier New"/>
                <a:cs typeface="Courier New"/>
              </a:rPr>
              <a:t>int</a:t>
            </a:r>
            <a:r>
              <a:rPr dirty="0" sz="2050" spc="120">
                <a:latin typeface="Courier New"/>
                <a:cs typeface="Courier New"/>
              </a:rPr>
              <a:t> </a:t>
            </a:r>
            <a:r>
              <a:rPr dirty="0" sz="2050" spc="-30">
                <a:latin typeface="Courier New"/>
                <a:cs typeface="Courier New"/>
              </a:rPr>
              <a:t>sum</a:t>
            </a:r>
            <a:r>
              <a:rPr dirty="0" sz="2050" spc="120">
                <a:latin typeface="Courier New"/>
                <a:cs typeface="Courier New"/>
              </a:rPr>
              <a:t> </a:t>
            </a:r>
            <a:r>
              <a:rPr dirty="0" sz="2050" spc="30">
                <a:latin typeface="Courier New"/>
                <a:cs typeface="Courier New"/>
              </a:rPr>
              <a:t>=</a:t>
            </a:r>
            <a:r>
              <a:rPr dirty="0" sz="2050" spc="120">
                <a:latin typeface="Courier New"/>
                <a:cs typeface="Courier New"/>
              </a:rPr>
              <a:t> </a:t>
            </a:r>
            <a:r>
              <a:rPr dirty="0" sz="2050" spc="-190">
                <a:latin typeface="Courier New"/>
                <a:cs typeface="Courier New"/>
              </a:rPr>
              <a:t>0;</a:t>
            </a:r>
            <a:endParaRPr sz="2050">
              <a:latin typeface="Courier New"/>
              <a:cs typeface="Courier New"/>
            </a:endParaRPr>
          </a:p>
          <a:p>
            <a:pPr marL="644525">
              <a:lnSpc>
                <a:spcPct val="100000"/>
              </a:lnSpc>
              <a:spcBef>
                <a:spcPts val="90"/>
              </a:spcBef>
            </a:pPr>
            <a:r>
              <a:rPr dirty="0" sz="2050" spc="-30">
                <a:latin typeface="Courier New"/>
                <a:cs typeface="Courier New"/>
              </a:rPr>
              <a:t>int</a:t>
            </a:r>
            <a:r>
              <a:rPr dirty="0" sz="2050" spc="100">
                <a:latin typeface="Courier New"/>
                <a:cs typeface="Courier New"/>
              </a:rPr>
              <a:t> </a:t>
            </a:r>
            <a:r>
              <a:rPr dirty="0" sz="2050" spc="25">
                <a:latin typeface="Courier New"/>
                <a:cs typeface="Courier New"/>
              </a:rPr>
              <a:t>number</a:t>
            </a:r>
            <a:r>
              <a:rPr dirty="0" sz="2050" spc="-160">
                <a:latin typeface="Courier New"/>
                <a:cs typeface="Courier New"/>
              </a:rPr>
              <a:t> </a:t>
            </a:r>
            <a:r>
              <a:rPr dirty="0" sz="2050" spc="30">
                <a:latin typeface="Courier New"/>
                <a:cs typeface="Courier New"/>
              </a:rPr>
              <a:t>=</a:t>
            </a:r>
            <a:r>
              <a:rPr dirty="0" sz="2050" spc="105">
                <a:latin typeface="Courier New"/>
                <a:cs typeface="Courier New"/>
              </a:rPr>
              <a:t> </a:t>
            </a:r>
            <a:r>
              <a:rPr dirty="0" sz="2050" spc="50">
                <a:latin typeface="Courier New"/>
                <a:cs typeface="Courier New"/>
              </a:rPr>
              <a:t>0;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6943" y="1628815"/>
            <a:ext cx="1150620" cy="3435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050" spc="15">
                <a:latin typeface="Courier New"/>
                <a:cs typeface="Courier New"/>
              </a:rPr>
              <a:t>args)</a:t>
            </a:r>
            <a:r>
              <a:rPr dirty="0" sz="2050" spc="35">
                <a:latin typeface="Courier New"/>
                <a:cs typeface="Courier New"/>
              </a:rPr>
              <a:t> </a:t>
            </a:r>
            <a:r>
              <a:rPr dirty="0" sz="2050" spc="30">
                <a:latin typeface="Courier New"/>
                <a:cs typeface="Courier New"/>
              </a:rPr>
              <a:t>{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4725" y="2851516"/>
            <a:ext cx="5572760" cy="1831339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311150" marR="2232660" indent="-299085">
              <a:lnSpc>
                <a:spcPts val="2340"/>
              </a:lnSpc>
              <a:spcBef>
                <a:spcPts val="310"/>
              </a:spcBef>
            </a:pPr>
            <a:r>
              <a:rPr dirty="0" sz="2050" spc="15">
                <a:latin typeface="Courier New"/>
                <a:cs typeface="Courier New"/>
              </a:rPr>
              <a:t>while</a:t>
            </a:r>
            <a:r>
              <a:rPr dirty="0" sz="2050" spc="-160">
                <a:latin typeface="Courier New"/>
                <a:cs typeface="Courier New"/>
              </a:rPr>
              <a:t> </a:t>
            </a:r>
            <a:r>
              <a:rPr dirty="0" sz="2050" spc="30">
                <a:latin typeface="Courier New"/>
                <a:cs typeface="Courier New"/>
              </a:rPr>
              <a:t>(number</a:t>
            </a:r>
            <a:r>
              <a:rPr dirty="0" sz="2050" spc="105">
                <a:latin typeface="Courier New"/>
                <a:cs typeface="Courier New"/>
              </a:rPr>
              <a:t> </a:t>
            </a:r>
            <a:r>
              <a:rPr dirty="0" sz="2050" spc="30">
                <a:latin typeface="Courier New"/>
                <a:cs typeface="Courier New"/>
              </a:rPr>
              <a:t>&lt;</a:t>
            </a:r>
            <a:r>
              <a:rPr dirty="0" sz="2050" spc="-155">
                <a:latin typeface="Courier New"/>
                <a:cs typeface="Courier New"/>
              </a:rPr>
              <a:t> </a:t>
            </a:r>
            <a:r>
              <a:rPr dirty="0" sz="2050" spc="60">
                <a:latin typeface="Courier New"/>
                <a:cs typeface="Courier New"/>
              </a:rPr>
              <a:t>20)</a:t>
            </a:r>
            <a:r>
              <a:rPr dirty="0" sz="2050" spc="-155">
                <a:latin typeface="Courier New"/>
                <a:cs typeface="Courier New"/>
              </a:rPr>
              <a:t> </a:t>
            </a:r>
            <a:r>
              <a:rPr dirty="0" sz="2050" spc="30">
                <a:latin typeface="Courier New"/>
                <a:cs typeface="Courier New"/>
              </a:rPr>
              <a:t>{ </a:t>
            </a:r>
            <a:r>
              <a:rPr dirty="0" sz="2050" spc="-1215">
                <a:latin typeface="Courier New"/>
                <a:cs typeface="Courier New"/>
              </a:rPr>
              <a:t> </a:t>
            </a:r>
            <a:r>
              <a:rPr dirty="0" sz="2050" spc="40">
                <a:latin typeface="Courier New"/>
                <a:cs typeface="Courier New"/>
              </a:rPr>
              <a:t>number++;</a:t>
            </a:r>
            <a:endParaRPr sz="2050">
              <a:latin typeface="Courier New"/>
              <a:cs typeface="Courier New"/>
            </a:endParaRPr>
          </a:p>
          <a:p>
            <a:pPr marL="643255" marR="5080" indent="-332740">
              <a:lnSpc>
                <a:spcPts val="2340"/>
              </a:lnSpc>
              <a:spcBef>
                <a:spcPts val="10"/>
              </a:spcBef>
            </a:pPr>
            <a:r>
              <a:rPr dirty="0" sz="2050" spc="50">
                <a:latin typeface="Courier New"/>
                <a:cs typeface="Courier New"/>
              </a:rPr>
              <a:t>if</a:t>
            </a:r>
            <a:r>
              <a:rPr dirty="0" sz="2050" spc="114">
                <a:latin typeface="Courier New"/>
                <a:cs typeface="Courier New"/>
              </a:rPr>
              <a:t> </a:t>
            </a:r>
            <a:r>
              <a:rPr dirty="0" sz="2050" spc="-5">
                <a:latin typeface="Courier New"/>
                <a:cs typeface="Courier New"/>
              </a:rPr>
              <a:t>(number</a:t>
            </a:r>
            <a:r>
              <a:rPr dirty="0" sz="2050" spc="120">
                <a:latin typeface="Courier New"/>
                <a:cs typeface="Courier New"/>
              </a:rPr>
              <a:t> </a:t>
            </a:r>
            <a:r>
              <a:rPr dirty="0" sz="2050" spc="50">
                <a:latin typeface="Courier New"/>
                <a:cs typeface="Courier New"/>
              </a:rPr>
              <a:t>==</a:t>
            </a:r>
            <a:r>
              <a:rPr dirty="0" sz="2050" spc="-145">
                <a:latin typeface="Courier New"/>
                <a:cs typeface="Courier New"/>
              </a:rPr>
              <a:t> </a:t>
            </a:r>
            <a:r>
              <a:rPr dirty="0" sz="2050" spc="50">
                <a:latin typeface="Courier New"/>
                <a:cs typeface="Courier New"/>
              </a:rPr>
              <a:t>10</a:t>
            </a:r>
            <a:r>
              <a:rPr dirty="0" sz="2050" spc="120">
                <a:latin typeface="Courier New"/>
                <a:cs typeface="Courier New"/>
              </a:rPr>
              <a:t> </a:t>
            </a:r>
            <a:r>
              <a:rPr dirty="0" sz="2050" spc="-80">
                <a:latin typeface="Courier New"/>
                <a:cs typeface="Courier New"/>
              </a:rPr>
              <a:t>||</a:t>
            </a:r>
            <a:r>
              <a:rPr dirty="0" sz="2050" spc="114">
                <a:latin typeface="Courier New"/>
                <a:cs typeface="Courier New"/>
              </a:rPr>
              <a:t> </a:t>
            </a:r>
            <a:r>
              <a:rPr dirty="0" sz="2050" spc="25">
                <a:latin typeface="Courier New"/>
                <a:cs typeface="Courier New"/>
              </a:rPr>
              <a:t>number</a:t>
            </a:r>
            <a:r>
              <a:rPr dirty="0" sz="2050" spc="-145">
                <a:latin typeface="Courier New"/>
                <a:cs typeface="Courier New"/>
              </a:rPr>
              <a:t> </a:t>
            </a:r>
            <a:r>
              <a:rPr dirty="0" sz="2050" spc="50">
                <a:latin typeface="Courier New"/>
                <a:cs typeface="Courier New"/>
              </a:rPr>
              <a:t>==</a:t>
            </a:r>
            <a:r>
              <a:rPr dirty="0" sz="2050" spc="120">
                <a:latin typeface="Courier New"/>
                <a:cs typeface="Courier New"/>
              </a:rPr>
              <a:t> </a:t>
            </a:r>
            <a:r>
              <a:rPr dirty="0" sz="2050" spc="-30">
                <a:latin typeface="Courier New"/>
                <a:cs typeface="Courier New"/>
              </a:rPr>
              <a:t>11) </a:t>
            </a:r>
            <a:r>
              <a:rPr dirty="0" sz="2050" spc="-1215">
                <a:latin typeface="Courier New"/>
                <a:cs typeface="Courier New"/>
              </a:rPr>
              <a:t> </a:t>
            </a:r>
            <a:r>
              <a:rPr dirty="0" sz="2050" spc="15">
                <a:latin typeface="Courier New"/>
                <a:cs typeface="Courier New"/>
              </a:rPr>
              <a:t>continue;</a:t>
            </a:r>
            <a:endParaRPr sz="2050">
              <a:latin typeface="Courier New"/>
              <a:cs typeface="Courier New"/>
            </a:endParaRPr>
          </a:p>
          <a:p>
            <a:pPr marL="311150">
              <a:lnSpc>
                <a:spcPts val="2225"/>
              </a:lnSpc>
            </a:pPr>
            <a:r>
              <a:rPr dirty="0" sz="2050" spc="60">
                <a:latin typeface="Courier New"/>
                <a:cs typeface="Courier New"/>
              </a:rPr>
              <a:t>sum</a:t>
            </a:r>
            <a:r>
              <a:rPr dirty="0" sz="2050" spc="-165">
                <a:latin typeface="Courier New"/>
                <a:cs typeface="Courier New"/>
              </a:rPr>
              <a:t> </a:t>
            </a:r>
            <a:r>
              <a:rPr dirty="0" sz="2050" spc="50">
                <a:latin typeface="Courier New"/>
                <a:cs typeface="Courier New"/>
              </a:rPr>
              <a:t>+=</a:t>
            </a:r>
            <a:r>
              <a:rPr dirty="0" sz="2050" spc="100">
                <a:latin typeface="Courier New"/>
                <a:cs typeface="Courier New"/>
              </a:rPr>
              <a:t> </a:t>
            </a:r>
            <a:r>
              <a:rPr dirty="0" sz="2050" spc="-40">
                <a:latin typeface="Courier New"/>
                <a:cs typeface="Courier New"/>
              </a:rPr>
              <a:t>number;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ts val="2400"/>
              </a:lnSpc>
            </a:pPr>
            <a:r>
              <a:rPr dirty="0" sz="2050" spc="30">
                <a:latin typeface="Courier New"/>
                <a:cs typeface="Courier New"/>
              </a:rPr>
              <a:t>}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2880" y="4934669"/>
            <a:ext cx="7002780" cy="93789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644525">
              <a:lnSpc>
                <a:spcPts val="2400"/>
              </a:lnSpc>
              <a:spcBef>
                <a:spcPts val="135"/>
              </a:spcBef>
            </a:pPr>
            <a:r>
              <a:rPr dirty="0" sz="2050" spc="15">
                <a:latin typeface="Courier New"/>
                <a:cs typeface="Courier New"/>
              </a:rPr>
              <a:t>System.out.println("The</a:t>
            </a:r>
            <a:r>
              <a:rPr dirty="0" sz="2050" spc="-145">
                <a:latin typeface="Courier New"/>
                <a:cs typeface="Courier New"/>
              </a:rPr>
              <a:t> </a:t>
            </a:r>
            <a:r>
              <a:rPr dirty="0" sz="2050" spc="60">
                <a:latin typeface="Courier New"/>
                <a:cs typeface="Courier New"/>
              </a:rPr>
              <a:t>sum</a:t>
            </a:r>
            <a:r>
              <a:rPr dirty="0" sz="2050" spc="114">
                <a:latin typeface="Courier New"/>
                <a:cs typeface="Courier New"/>
              </a:rPr>
              <a:t> </a:t>
            </a:r>
            <a:r>
              <a:rPr dirty="0" sz="2050" spc="-80">
                <a:latin typeface="Courier New"/>
                <a:cs typeface="Courier New"/>
              </a:rPr>
              <a:t>is</a:t>
            </a:r>
            <a:r>
              <a:rPr dirty="0" sz="2050" spc="120">
                <a:latin typeface="Courier New"/>
                <a:cs typeface="Courier New"/>
              </a:rPr>
              <a:t> </a:t>
            </a:r>
            <a:r>
              <a:rPr dirty="0" sz="2050" spc="30">
                <a:latin typeface="Courier New"/>
                <a:cs typeface="Courier New"/>
              </a:rPr>
              <a:t>"</a:t>
            </a:r>
            <a:r>
              <a:rPr dirty="0" sz="2050" spc="120">
                <a:latin typeface="Courier New"/>
                <a:cs typeface="Courier New"/>
              </a:rPr>
              <a:t> </a:t>
            </a:r>
            <a:r>
              <a:rPr dirty="0" sz="2050" spc="30">
                <a:latin typeface="Courier New"/>
                <a:cs typeface="Courier New"/>
              </a:rPr>
              <a:t>+</a:t>
            </a:r>
            <a:r>
              <a:rPr dirty="0" sz="2050" spc="-145">
                <a:latin typeface="Courier New"/>
                <a:cs typeface="Courier New"/>
              </a:rPr>
              <a:t> </a:t>
            </a:r>
            <a:r>
              <a:rPr dirty="0" sz="2050" spc="15">
                <a:latin typeface="Courier New"/>
                <a:cs typeface="Courier New"/>
              </a:rPr>
              <a:t>sum);</a:t>
            </a:r>
            <a:endParaRPr sz="2050">
              <a:latin typeface="Courier New"/>
              <a:cs typeface="Courier New"/>
            </a:endParaRPr>
          </a:p>
          <a:p>
            <a:pPr marL="311150">
              <a:lnSpc>
                <a:spcPts val="2340"/>
              </a:lnSpc>
            </a:pPr>
            <a:r>
              <a:rPr dirty="0" sz="2050" spc="30">
                <a:latin typeface="Courier New"/>
                <a:cs typeface="Courier New"/>
              </a:rPr>
              <a:t>}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ts val="2400"/>
              </a:lnSpc>
            </a:pPr>
            <a:r>
              <a:rPr dirty="0" sz="2050" spc="30">
                <a:latin typeface="Courier New"/>
                <a:cs typeface="Courier New"/>
              </a:rPr>
              <a:t>}</a:t>
            </a:r>
            <a:endParaRPr sz="205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453490" y="3955576"/>
            <a:ext cx="732155" cy="561975"/>
            <a:chOff x="2453490" y="3955576"/>
            <a:chExt cx="732155" cy="561975"/>
          </a:xfrm>
        </p:grpSpPr>
        <p:sp>
          <p:nvSpPr>
            <p:cNvPr id="7" name="object 7"/>
            <p:cNvSpPr/>
            <p:nvPr/>
          </p:nvSpPr>
          <p:spPr>
            <a:xfrm>
              <a:off x="2469945" y="3972031"/>
              <a:ext cx="666115" cy="528955"/>
            </a:xfrm>
            <a:custGeom>
              <a:avLst/>
              <a:gdLst/>
              <a:ahLst/>
              <a:cxnLst/>
              <a:rect l="l" t="t" r="r" b="b"/>
              <a:pathLst>
                <a:path w="666114" h="528954">
                  <a:moveTo>
                    <a:pt x="266019" y="397412"/>
                  </a:moveTo>
                  <a:lnTo>
                    <a:pt x="199790" y="528712"/>
                  </a:lnTo>
                  <a:lnTo>
                    <a:pt x="349685" y="430202"/>
                  </a:lnTo>
                  <a:lnTo>
                    <a:pt x="266019" y="430202"/>
                  </a:lnTo>
                  <a:lnTo>
                    <a:pt x="266019" y="397412"/>
                  </a:lnTo>
                  <a:close/>
                </a:path>
                <a:path w="666114" h="528954">
                  <a:moveTo>
                    <a:pt x="266019" y="397412"/>
                  </a:moveTo>
                  <a:lnTo>
                    <a:pt x="100447" y="397412"/>
                  </a:lnTo>
                  <a:lnTo>
                    <a:pt x="133561" y="430202"/>
                  </a:lnTo>
                  <a:lnTo>
                    <a:pt x="249479" y="430202"/>
                  </a:lnTo>
                  <a:lnTo>
                    <a:pt x="266019" y="397412"/>
                  </a:lnTo>
                  <a:close/>
                </a:path>
                <a:path w="666114" h="528954">
                  <a:moveTo>
                    <a:pt x="199790" y="330599"/>
                  </a:moveTo>
                  <a:lnTo>
                    <a:pt x="266019" y="397412"/>
                  </a:lnTo>
                  <a:lnTo>
                    <a:pt x="266019" y="430202"/>
                  </a:lnTo>
                  <a:lnTo>
                    <a:pt x="349685" y="430202"/>
                  </a:lnTo>
                  <a:lnTo>
                    <a:pt x="399581" y="397412"/>
                  </a:lnTo>
                  <a:lnTo>
                    <a:pt x="199790" y="330599"/>
                  </a:lnTo>
                  <a:close/>
                </a:path>
                <a:path w="666114" h="528954">
                  <a:moveTo>
                    <a:pt x="133561" y="363435"/>
                  </a:moveTo>
                  <a:lnTo>
                    <a:pt x="67332" y="363435"/>
                  </a:lnTo>
                  <a:lnTo>
                    <a:pt x="67332" y="397412"/>
                  </a:lnTo>
                  <a:lnTo>
                    <a:pt x="133561" y="397412"/>
                  </a:lnTo>
                  <a:lnTo>
                    <a:pt x="133561" y="363435"/>
                  </a:lnTo>
                  <a:close/>
                </a:path>
                <a:path w="666114" h="528954">
                  <a:moveTo>
                    <a:pt x="67332" y="297762"/>
                  </a:moveTo>
                  <a:lnTo>
                    <a:pt x="34218" y="297762"/>
                  </a:lnTo>
                  <a:lnTo>
                    <a:pt x="34218" y="363435"/>
                  </a:lnTo>
                  <a:lnTo>
                    <a:pt x="67332" y="363435"/>
                  </a:lnTo>
                  <a:lnTo>
                    <a:pt x="67332" y="297762"/>
                  </a:lnTo>
                  <a:close/>
                </a:path>
                <a:path w="666114" h="528954">
                  <a:moveTo>
                    <a:pt x="67332" y="66813"/>
                  </a:moveTo>
                  <a:lnTo>
                    <a:pt x="34218" y="66813"/>
                  </a:lnTo>
                  <a:lnTo>
                    <a:pt x="34218" y="99649"/>
                  </a:lnTo>
                  <a:lnTo>
                    <a:pt x="0" y="132485"/>
                  </a:lnTo>
                  <a:lnTo>
                    <a:pt x="0" y="264926"/>
                  </a:lnTo>
                  <a:lnTo>
                    <a:pt x="34218" y="297762"/>
                  </a:lnTo>
                  <a:lnTo>
                    <a:pt x="34218" y="132485"/>
                  </a:lnTo>
                  <a:lnTo>
                    <a:pt x="67332" y="99649"/>
                  </a:lnTo>
                  <a:lnTo>
                    <a:pt x="67332" y="66813"/>
                  </a:lnTo>
                  <a:close/>
                </a:path>
                <a:path w="666114" h="528954">
                  <a:moveTo>
                    <a:pt x="199790" y="32836"/>
                  </a:moveTo>
                  <a:lnTo>
                    <a:pt x="67332" y="32836"/>
                  </a:lnTo>
                  <a:lnTo>
                    <a:pt x="67332" y="99649"/>
                  </a:lnTo>
                  <a:lnTo>
                    <a:pt x="100447" y="66813"/>
                  </a:lnTo>
                  <a:lnTo>
                    <a:pt x="166676" y="66813"/>
                  </a:lnTo>
                  <a:lnTo>
                    <a:pt x="199790" y="32836"/>
                  </a:lnTo>
                  <a:close/>
                </a:path>
                <a:path w="666114" h="528954">
                  <a:moveTo>
                    <a:pt x="565153" y="0"/>
                  </a:moveTo>
                  <a:lnTo>
                    <a:pt x="199790" y="0"/>
                  </a:lnTo>
                  <a:lnTo>
                    <a:pt x="166676" y="32836"/>
                  </a:lnTo>
                  <a:lnTo>
                    <a:pt x="565153" y="32836"/>
                  </a:lnTo>
                  <a:lnTo>
                    <a:pt x="665600" y="66813"/>
                  </a:lnTo>
                  <a:lnTo>
                    <a:pt x="665600" y="32836"/>
                  </a:lnTo>
                  <a:lnTo>
                    <a:pt x="5651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469945" y="3972031"/>
              <a:ext cx="699135" cy="528955"/>
            </a:xfrm>
            <a:custGeom>
              <a:avLst/>
              <a:gdLst/>
              <a:ahLst/>
              <a:cxnLst/>
              <a:rect l="l" t="t" r="r" b="b"/>
              <a:pathLst>
                <a:path w="699135" h="528954">
                  <a:moveTo>
                    <a:pt x="665600" y="66813"/>
                  </a:moveTo>
                  <a:lnTo>
                    <a:pt x="565153" y="32836"/>
                  </a:lnTo>
                  <a:lnTo>
                    <a:pt x="498924" y="32836"/>
                  </a:lnTo>
                  <a:lnTo>
                    <a:pt x="399581" y="32836"/>
                  </a:lnTo>
                  <a:lnTo>
                    <a:pt x="199790" y="32836"/>
                  </a:lnTo>
                  <a:lnTo>
                    <a:pt x="166676" y="66813"/>
                  </a:lnTo>
                  <a:lnTo>
                    <a:pt x="133561" y="66813"/>
                  </a:lnTo>
                  <a:lnTo>
                    <a:pt x="100447" y="66813"/>
                  </a:lnTo>
                  <a:lnTo>
                    <a:pt x="67332" y="99649"/>
                  </a:lnTo>
                  <a:lnTo>
                    <a:pt x="67332" y="66813"/>
                  </a:lnTo>
                  <a:lnTo>
                    <a:pt x="67332" y="99649"/>
                  </a:lnTo>
                  <a:lnTo>
                    <a:pt x="34218" y="132485"/>
                  </a:lnTo>
                  <a:lnTo>
                    <a:pt x="67332" y="132485"/>
                  </a:lnTo>
                  <a:lnTo>
                    <a:pt x="34218" y="132485"/>
                  </a:lnTo>
                  <a:lnTo>
                    <a:pt x="34218" y="165322"/>
                  </a:lnTo>
                  <a:lnTo>
                    <a:pt x="34218" y="198113"/>
                  </a:lnTo>
                  <a:lnTo>
                    <a:pt x="34218" y="232089"/>
                  </a:lnTo>
                  <a:lnTo>
                    <a:pt x="34218" y="264926"/>
                  </a:lnTo>
                  <a:lnTo>
                    <a:pt x="34218" y="297762"/>
                  </a:lnTo>
                  <a:lnTo>
                    <a:pt x="67332" y="297762"/>
                  </a:lnTo>
                  <a:lnTo>
                    <a:pt x="67332" y="330599"/>
                  </a:lnTo>
                  <a:lnTo>
                    <a:pt x="67332" y="363435"/>
                  </a:lnTo>
                  <a:lnTo>
                    <a:pt x="100447" y="363435"/>
                  </a:lnTo>
                  <a:lnTo>
                    <a:pt x="133561" y="363435"/>
                  </a:lnTo>
                  <a:lnTo>
                    <a:pt x="133561" y="397412"/>
                  </a:lnTo>
                  <a:lnTo>
                    <a:pt x="166676" y="397412"/>
                  </a:lnTo>
                  <a:lnTo>
                    <a:pt x="199790" y="397412"/>
                  </a:lnTo>
                  <a:lnTo>
                    <a:pt x="232905" y="397412"/>
                  </a:lnTo>
                  <a:lnTo>
                    <a:pt x="266019" y="397412"/>
                  </a:lnTo>
                  <a:lnTo>
                    <a:pt x="266019" y="430203"/>
                  </a:lnTo>
                  <a:lnTo>
                    <a:pt x="232905" y="430203"/>
                  </a:lnTo>
                  <a:lnTo>
                    <a:pt x="199790" y="430203"/>
                  </a:lnTo>
                  <a:lnTo>
                    <a:pt x="166676" y="430203"/>
                  </a:lnTo>
                  <a:lnTo>
                    <a:pt x="133561" y="430203"/>
                  </a:lnTo>
                  <a:lnTo>
                    <a:pt x="100447" y="397412"/>
                  </a:lnTo>
                  <a:lnTo>
                    <a:pt x="67332" y="397412"/>
                  </a:lnTo>
                  <a:lnTo>
                    <a:pt x="67332" y="363435"/>
                  </a:lnTo>
                  <a:lnTo>
                    <a:pt x="34218" y="363435"/>
                  </a:lnTo>
                  <a:lnTo>
                    <a:pt x="34218" y="330599"/>
                  </a:lnTo>
                  <a:lnTo>
                    <a:pt x="34218" y="297762"/>
                  </a:lnTo>
                  <a:lnTo>
                    <a:pt x="0" y="264926"/>
                  </a:lnTo>
                  <a:lnTo>
                    <a:pt x="0" y="232089"/>
                  </a:lnTo>
                  <a:lnTo>
                    <a:pt x="0" y="198113"/>
                  </a:lnTo>
                  <a:lnTo>
                    <a:pt x="0" y="165322"/>
                  </a:lnTo>
                  <a:lnTo>
                    <a:pt x="0" y="132485"/>
                  </a:lnTo>
                  <a:lnTo>
                    <a:pt x="34218" y="99649"/>
                  </a:lnTo>
                  <a:lnTo>
                    <a:pt x="34218" y="66813"/>
                  </a:lnTo>
                  <a:lnTo>
                    <a:pt x="67332" y="66813"/>
                  </a:lnTo>
                  <a:lnTo>
                    <a:pt x="67332" y="32836"/>
                  </a:lnTo>
                  <a:lnTo>
                    <a:pt x="100447" y="32836"/>
                  </a:lnTo>
                  <a:lnTo>
                    <a:pt x="133561" y="32836"/>
                  </a:lnTo>
                  <a:lnTo>
                    <a:pt x="166676" y="32836"/>
                  </a:lnTo>
                  <a:lnTo>
                    <a:pt x="199790" y="0"/>
                  </a:lnTo>
                  <a:lnTo>
                    <a:pt x="565153" y="0"/>
                  </a:lnTo>
                  <a:lnTo>
                    <a:pt x="665600" y="32836"/>
                  </a:lnTo>
                  <a:lnTo>
                    <a:pt x="698715" y="32836"/>
                  </a:lnTo>
                  <a:lnTo>
                    <a:pt x="665600" y="32836"/>
                  </a:lnTo>
                  <a:lnTo>
                    <a:pt x="665600" y="66813"/>
                  </a:lnTo>
                  <a:close/>
                </a:path>
                <a:path w="699135" h="528954">
                  <a:moveTo>
                    <a:pt x="266019" y="397412"/>
                  </a:moveTo>
                  <a:lnTo>
                    <a:pt x="199790" y="330599"/>
                  </a:lnTo>
                  <a:lnTo>
                    <a:pt x="399581" y="397412"/>
                  </a:lnTo>
                  <a:lnTo>
                    <a:pt x="199790" y="528712"/>
                  </a:lnTo>
                  <a:lnTo>
                    <a:pt x="266019" y="397412"/>
                  </a:lnTo>
                  <a:close/>
                </a:path>
              </a:pathLst>
            </a:custGeom>
            <a:ln w="32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0" name="object 10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31140" y="157988"/>
            <a:ext cx="479044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4.10.</a:t>
            </a:r>
            <a:r>
              <a:rPr dirty="0" spc="-20"/>
              <a:t> </a:t>
            </a:r>
            <a:r>
              <a:rPr dirty="0" spc="-5"/>
              <a:t>Using</a:t>
            </a:r>
            <a:r>
              <a:rPr dirty="0" spc="-15"/>
              <a:t> </a:t>
            </a:r>
            <a:r>
              <a:rPr dirty="0"/>
              <a:t>break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continue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5031213" y="2841485"/>
            <a:ext cx="6555740" cy="1104900"/>
            <a:chOff x="5031213" y="2841485"/>
            <a:chExt cx="6555740" cy="1104900"/>
          </a:xfrm>
        </p:grpSpPr>
        <p:sp>
          <p:nvSpPr>
            <p:cNvPr id="15" name="object 15"/>
            <p:cNvSpPr/>
            <p:nvPr/>
          </p:nvSpPr>
          <p:spPr>
            <a:xfrm>
              <a:off x="5037562" y="2847835"/>
              <a:ext cx="6543040" cy="1092200"/>
            </a:xfrm>
            <a:custGeom>
              <a:avLst/>
              <a:gdLst/>
              <a:ahLst/>
              <a:cxnLst/>
              <a:rect l="l" t="t" r="r" b="b"/>
              <a:pathLst>
                <a:path w="6543040" h="1092200">
                  <a:moveTo>
                    <a:pt x="6542977" y="0"/>
                  </a:moveTo>
                  <a:lnTo>
                    <a:pt x="3380943" y="0"/>
                  </a:lnTo>
                  <a:lnTo>
                    <a:pt x="3380943" y="384279"/>
                  </a:lnTo>
                  <a:lnTo>
                    <a:pt x="0" y="1092116"/>
                  </a:lnTo>
                  <a:lnTo>
                    <a:pt x="3380943" y="548968"/>
                  </a:lnTo>
                  <a:lnTo>
                    <a:pt x="3380943" y="658762"/>
                  </a:lnTo>
                  <a:lnTo>
                    <a:pt x="6542977" y="658762"/>
                  </a:lnTo>
                  <a:lnTo>
                    <a:pt x="65429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037563" y="2847835"/>
              <a:ext cx="6543040" cy="1092200"/>
            </a:xfrm>
            <a:custGeom>
              <a:avLst/>
              <a:gdLst/>
              <a:ahLst/>
              <a:cxnLst/>
              <a:rect l="l" t="t" r="r" b="b"/>
              <a:pathLst>
                <a:path w="6543040" h="1092200">
                  <a:moveTo>
                    <a:pt x="3380943" y="0"/>
                  </a:moveTo>
                  <a:lnTo>
                    <a:pt x="3907948" y="0"/>
                  </a:lnTo>
                  <a:lnTo>
                    <a:pt x="4698458" y="0"/>
                  </a:lnTo>
                  <a:lnTo>
                    <a:pt x="6542978" y="0"/>
                  </a:lnTo>
                  <a:lnTo>
                    <a:pt x="6542978" y="384279"/>
                  </a:lnTo>
                  <a:lnTo>
                    <a:pt x="6542978" y="548969"/>
                  </a:lnTo>
                  <a:lnTo>
                    <a:pt x="6542978" y="658763"/>
                  </a:lnTo>
                  <a:lnTo>
                    <a:pt x="4698458" y="658763"/>
                  </a:lnTo>
                  <a:lnTo>
                    <a:pt x="3907948" y="658763"/>
                  </a:lnTo>
                  <a:lnTo>
                    <a:pt x="3380943" y="658763"/>
                  </a:lnTo>
                  <a:lnTo>
                    <a:pt x="3380943" y="548969"/>
                  </a:lnTo>
                  <a:lnTo>
                    <a:pt x="0" y="1092116"/>
                  </a:lnTo>
                  <a:lnTo>
                    <a:pt x="3380943" y="384279"/>
                  </a:lnTo>
                  <a:lnTo>
                    <a:pt x="3380943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8610024" y="2960115"/>
            <a:ext cx="191008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What</a:t>
            </a:r>
            <a:r>
              <a:rPr dirty="0" sz="22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does</a:t>
            </a:r>
            <a:r>
              <a:rPr dirty="0" sz="2200" spc="-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it</a:t>
            </a:r>
            <a:r>
              <a:rPr dirty="0" sz="22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do?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693" y="136651"/>
            <a:ext cx="6534784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4.11.</a:t>
            </a:r>
            <a:r>
              <a:rPr dirty="0"/>
              <a:t> </a:t>
            </a:r>
            <a:r>
              <a:rPr dirty="0" spc="-5"/>
              <a:t>Problem:</a:t>
            </a:r>
            <a:r>
              <a:rPr dirty="0"/>
              <a:t> </a:t>
            </a:r>
            <a:r>
              <a:rPr dirty="0" spc="-5"/>
              <a:t>Displaying</a:t>
            </a:r>
            <a:r>
              <a:rPr dirty="0"/>
              <a:t> </a:t>
            </a:r>
            <a:r>
              <a:rPr dirty="0" spc="-5"/>
              <a:t>Prime</a:t>
            </a:r>
            <a:r>
              <a:rPr dirty="0" spc="5"/>
              <a:t> </a:t>
            </a:r>
            <a:r>
              <a:rPr dirty="0"/>
              <a:t>Numbers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4419" y="1270508"/>
            <a:ext cx="10676890" cy="368046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dirty="0" sz="2400" spc="-5">
                <a:latin typeface="Times New Roman"/>
                <a:cs typeface="Times New Roman"/>
              </a:rPr>
              <a:t>Problem: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Write</a:t>
            </a:r>
            <a:r>
              <a:rPr dirty="0" sz="2400">
                <a:latin typeface="Times New Roman"/>
                <a:cs typeface="Times New Roman"/>
              </a:rPr>
              <a:t> a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program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that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displays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first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50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prime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numbers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five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lines,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each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which contains</a:t>
            </a:r>
            <a:r>
              <a:rPr dirty="0" sz="2400">
                <a:latin typeface="Times New Roman"/>
                <a:cs typeface="Times New Roman"/>
              </a:rPr>
              <a:t> 10 </a:t>
            </a:r>
            <a:r>
              <a:rPr dirty="0" sz="2400" spc="-5">
                <a:latin typeface="Times New Roman"/>
                <a:cs typeface="Times New Roman"/>
              </a:rPr>
              <a:t>numbers.</a:t>
            </a:r>
            <a:endParaRPr sz="2400">
              <a:latin typeface="Times New Roman"/>
              <a:cs typeface="Times New Roman"/>
            </a:endParaRPr>
          </a:p>
          <a:p>
            <a:pPr marL="12700" marR="59690">
              <a:lnSpc>
                <a:spcPct val="100800"/>
              </a:lnSpc>
              <a:spcBef>
                <a:spcPts val="1395"/>
              </a:spcBef>
            </a:pPr>
            <a:r>
              <a:rPr dirty="0" sz="2400">
                <a:latin typeface="Times New Roman"/>
                <a:cs typeface="Times New Roman"/>
              </a:rPr>
              <a:t>An </a:t>
            </a:r>
            <a:r>
              <a:rPr dirty="0" sz="2400" spc="-5">
                <a:latin typeface="Times New Roman"/>
                <a:cs typeface="Times New Roman"/>
              </a:rPr>
              <a:t>integer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greater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than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prime</a:t>
            </a:r>
            <a:r>
              <a:rPr dirty="0" sz="2400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if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its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only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positive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divisor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itself.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 </a:t>
            </a:r>
            <a:r>
              <a:rPr dirty="0" sz="2400" spc="-5">
                <a:latin typeface="Times New Roman"/>
                <a:cs typeface="Times New Roman"/>
              </a:rPr>
              <a:t>example,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2, 3, 5,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>
                <a:latin typeface="Times New Roman"/>
                <a:cs typeface="Times New Roman"/>
              </a:rPr>
              <a:t> 7 </a:t>
            </a:r>
            <a:r>
              <a:rPr dirty="0" sz="2400" spc="-5">
                <a:latin typeface="Times New Roman"/>
                <a:cs typeface="Times New Roman"/>
              </a:rPr>
              <a:t>are prime numbers,</a:t>
            </a:r>
            <a:r>
              <a:rPr dirty="0" sz="2400">
                <a:latin typeface="Times New Roman"/>
                <a:cs typeface="Times New Roman"/>
              </a:rPr>
              <a:t> but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4, 6, 8,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>
                <a:latin typeface="Times New Roman"/>
                <a:cs typeface="Times New Roman"/>
              </a:rPr>
              <a:t> 9 </a:t>
            </a:r>
            <a:r>
              <a:rPr dirty="0" sz="2400" spc="-5">
                <a:latin typeface="Times New Roman"/>
                <a:cs typeface="Times New Roman"/>
              </a:rPr>
              <a:t>are not.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dirty="0" sz="2400" spc="-5">
                <a:latin typeface="Times New Roman"/>
                <a:cs typeface="Times New Roman"/>
              </a:rPr>
              <a:t>Solution: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problem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can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broken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into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following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tasks:</a:t>
            </a:r>
            <a:endParaRPr sz="2400">
              <a:latin typeface="Times New Roman"/>
              <a:cs typeface="Times New Roman"/>
            </a:endParaRPr>
          </a:p>
          <a:p>
            <a:pPr marL="577215" indent="-107950">
              <a:lnSpc>
                <a:spcPct val="100000"/>
              </a:lnSpc>
              <a:spcBef>
                <a:spcPts val="25"/>
              </a:spcBef>
              <a:buSzPct val="95833"/>
              <a:buChar char="•"/>
              <a:tabLst>
                <a:tab pos="577850" algn="l"/>
              </a:tabLst>
            </a:pPr>
            <a:r>
              <a:rPr dirty="0" sz="2400">
                <a:latin typeface="Times New Roman"/>
                <a:cs typeface="Times New Roman"/>
              </a:rPr>
              <a:t>For </a:t>
            </a:r>
            <a:r>
              <a:rPr dirty="0" sz="2400" spc="-5">
                <a:latin typeface="Times New Roman"/>
                <a:cs typeface="Times New Roman"/>
              </a:rPr>
              <a:t>number</a:t>
            </a:r>
            <a:r>
              <a:rPr dirty="0" sz="2400">
                <a:latin typeface="Times New Roman"/>
                <a:cs typeface="Times New Roman"/>
              </a:rPr>
              <a:t> =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2, 3, 4, 5, 6, ..., </a:t>
            </a:r>
            <a:r>
              <a:rPr dirty="0" sz="2400" spc="-5">
                <a:latin typeface="Times New Roman"/>
                <a:cs typeface="Times New Roman"/>
              </a:rPr>
              <a:t>test whether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number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prime.</a:t>
            </a:r>
            <a:endParaRPr sz="2400">
              <a:latin typeface="Times New Roman"/>
              <a:cs typeface="Times New Roman"/>
            </a:endParaRPr>
          </a:p>
          <a:p>
            <a:pPr marL="577215" indent="-107950">
              <a:lnSpc>
                <a:spcPct val="100000"/>
              </a:lnSpc>
              <a:spcBef>
                <a:spcPts val="20"/>
              </a:spcBef>
              <a:buSzPct val="95833"/>
              <a:buChar char="•"/>
              <a:tabLst>
                <a:tab pos="577850" algn="l"/>
              </a:tabLst>
            </a:pPr>
            <a:r>
              <a:rPr dirty="0" sz="2400" spc="-5">
                <a:latin typeface="Times New Roman"/>
                <a:cs typeface="Times New Roman"/>
              </a:rPr>
              <a:t>Determine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whether</a:t>
            </a:r>
            <a:r>
              <a:rPr dirty="0" sz="2400">
                <a:latin typeface="Times New Roman"/>
                <a:cs typeface="Times New Roman"/>
              </a:rPr>
              <a:t> a</a:t>
            </a:r>
            <a:r>
              <a:rPr dirty="0" sz="2400" spc="-5">
                <a:latin typeface="Times New Roman"/>
                <a:cs typeface="Times New Roman"/>
              </a:rPr>
              <a:t> given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number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prime.</a:t>
            </a:r>
            <a:endParaRPr sz="2400">
              <a:latin typeface="Times New Roman"/>
              <a:cs typeface="Times New Roman"/>
            </a:endParaRPr>
          </a:p>
          <a:p>
            <a:pPr marL="577215" indent="-107950">
              <a:lnSpc>
                <a:spcPts val="2830"/>
              </a:lnSpc>
              <a:spcBef>
                <a:spcPts val="25"/>
              </a:spcBef>
              <a:buSzPct val="95833"/>
              <a:buChar char="•"/>
              <a:tabLst>
                <a:tab pos="577850" algn="l"/>
              </a:tabLst>
            </a:pPr>
            <a:r>
              <a:rPr dirty="0" sz="2400" spc="-5">
                <a:latin typeface="Times New Roman"/>
                <a:cs typeface="Times New Roman"/>
              </a:rPr>
              <a:t>Count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prime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numbers.</a:t>
            </a:r>
            <a:endParaRPr sz="2400">
              <a:latin typeface="Times New Roman"/>
              <a:cs typeface="Times New Roman"/>
            </a:endParaRPr>
          </a:p>
          <a:p>
            <a:pPr marL="577215" indent="-107950">
              <a:lnSpc>
                <a:spcPts val="2830"/>
              </a:lnSpc>
              <a:buSzPct val="95833"/>
              <a:buChar char="•"/>
              <a:tabLst>
                <a:tab pos="577850" algn="l"/>
              </a:tabLst>
            </a:pPr>
            <a:r>
              <a:rPr dirty="0" sz="2400" spc="-5">
                <a:latin typeface="Times New Roman"/>
                <a:cs typeface="Times New Roman"/>
              </a:rPr>
              <a:t>Print each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prime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number,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print</a:t>
            </a:r>
            <a:r>
              <a:rPr dirty="0" sz="2400">
                <a:latin typeface="Times New Roman"/>
                <a:cs typeface="Times New Roman"/>
              </a:rPr>
              <a:t> 10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numbers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per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line.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693" y="136651"/>
            <a:ext cx="6534784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5">
                <a:latin typeface="Times New Roman"/>
                <a:cs typeface="Times New Roman"/>
              </a:rPr>
              <a:t>4.11.</a:t>
            </a:r>
            <a:r>
              <a:rPr dirty="0" sz="300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Problem:</a:t>
            </a:r>
            <a:r>
              <a:rPr dirty="0" sz="300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Displaying</a:t>
            </a:r>
            <a:r>
              <a:rPr dirty="0" sz="300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Prime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Numbers</a:t>
            </a:r>
            <a:endParaRPr sz="3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25400" y="0"/>
            <a:ext cx="12242800" cy="5602605"/>
            <a:chOff x="-25400" y="0"/>
            <a:chExt cx="12242800" cy="5602605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5897" y="883096"/>
              <a:ext cx="7390377" cy="17395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036361" y="149905"/>
              <a:ext cx="6543040" cy="1092200"/>
            </a:xfrm>
            <a:custGeom>
              <a:avLst/>
              <a:gdLst/>
              <a:ahLst/>
              <a:cxnLst/>
              <a:rect l="l" t="t" r="r" b="b"/>
              <a:pathLst>
                <a:path w="6543040" h="1092200">
                  <a:moveTo>
                    <a:pt x="6542980" y="0"/>
                  </a:moveTo>
                  <a:lnTo>
                    <a:pt x="3380944" y="0"/>
                  </a:lnTo>
                  <a:lnTo>
                    <a:pt x="3380944" y="384280"/>
                  </a:lnTo>
                  <a:lnTo>
                    <a:pt x="0" y="1092116"/>
                  </a:lnTo>
                  <a:lnTo>
                    <a:pt x="3380944" y="548970"/>
                  </a:lnTo>
                  <a:lnTo>
                    <a:pt x="3380944" y="658762"/>
                  </a:lnTo>
                  <a:lnTo>
                    <a:pt x="6542980" y="658762"/>
                  </a:lnTo>
                  <a:lnTo>
                    <a:pt x="65429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036361" y="149905"/>
              <a:ext cx="6543040" cy="1092200"/>
            </a:xfrm>
            <a:custGeom>
              <a:avLst/>
              <a:gdLst/>
              <a:ahLst/>
              <a:cxnLst/>
              <a:rect l="l" t="t" r="r" b="b"/>
              <a:pathLst>
                <a:path w="6543040" h="1092200">
                  <a:moveTo>
                    <a:pt x="3380944" y="0"/>
                  </a:moveTo>
                  <a:lnTo>
                    <a:pt x="3907950" y="0"/>
                  </a:lnTo>
                  <a:lnTo>
                    <a:pt x="4698459" y="0"/>
                  </a:lnTo>
                  <a:lnTo>
                    <a:pt x="6542980" y="0"/>
                  </a:lnTo>
                  <a:lnTo>
                    <a:pt x="6542980" y="384279"/>
                  </a:lnTo>
                  <a:lnTo>
                    <a:pt x="6542980" y="548969"/>
                  </a:lnTo>
                  <a:lnTo>
                    <a:pt x="6542980" y="658763"/>
                  </a:lnTo>
                  <a:lnTo>
                    <a:pt x="4698459" y="658763"/>
                  </a:lnTo>
                  <a:lnTo>
                    <a:pt x="3907950" y="658763"/>
                  </a:lnTo>
                  <a:lnTo>
                    <a:pt x="3380944" y="658763"/>
                  </a:lnTo>
                  <a:lnTo>
                    <a:pt x="3380944" y="548969"/>
                  </a:lnTo>
                  <a:lnTo>
                    <a:pt x="0" y="1092116"/>
                  </a:lnTo>
                  <a:lnTo>
                    <a:pt x="3380944" y="384279"/>
                  </a:lnTo>
                  <a:lnTo>
                    <a:pt x="3380944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4218" y="2738394"/>
              <a:ext cx="6855547" cy="10741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1709" y="3976693"/>
              <a:ext cx="7598753" cy="1625818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650749" y="134619"/>
            <a:ext cx="2622550" cy="702310"/>
          </a:xfrm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50"/>
              </a:spcBef>
            </a:pPr>
            <a:r>
              <a:rPr dirty="0" sz="2200" spc="-5">
                <a:solidFill>
                  <a:srgbClr val="FF0000"/>
                </a:solidFill>
              </a:rPr>
              <a:t>What</a:t>
            </a:r>
            <a:r>
              <a:rPr dirty="0" sz="2200" spc="-15">
                <a:solidFill>
                  <a:srgbClr val="FF0000"/>
                </a:solidFill>
              </a:rPr>
              <a:t> </a:t>
            </a:r>
            <a:r>
              <a:rPr dirty="0" sz="2200" spc="-5">
                <a:solidFill>
                  <a:srgbClr val="FF0000"/>
                </a:solidFill>
              </a:rPr>
              <a:t>are</a:t>
            </a:r>
            <a:r>
              <a:rPr dirty="0" sz="2200" spc="-20">
                <a:solidFill>
                  <a:srgbClr val="FF0000"/>
                </a:solidFill>
              </a:rPr>
              <a:t> </a:t>
            </a:r>
            <a:r>
              <a:rPr dirty="0" sz="2200" spc="-5">
                <a:solidFill>
                  <a:srgbClr val="FF0000"/>
                </a:solidFill>
              </a:rPr>
              <a:t>constants</a:t>
            </a:r>
            <a:r>
              <a:rPr dirty="0" sz="2200" spc="-25">
                <a:solidFill>
                  <a:srgbClr val="FF0000"/>
                </a:solidFill>
              </a:rPr>
              <a:t> </a:t>
            </a:r>
            <a:r>
              <a:rPr dirty="0" sz="2200" spc="-5">
                <a:solidFill>
                  <a:srgbClr val="FF0000"/>
                </a:solidFill>
              </a:rPr>
              <a:t>and </a:t>
            </a:r>
            <a:r>
              <a:rPr dirty="0" sz="2200" spc="-535">
                <a:solidFill>
                  <a:srgbClr val="FF0000"/>
                </a:solidFill>
              </a:rPr>
              <a:t> </a:t>
            </a:r>
            <a:r>
              <a:rPr dirty="0" sz="2200" spc="-5">
                <a:solidFill>
                  <a:srgbClr val="FF0000"/>
                </a:solidFill>
              </a:rPr>
              <a:t>variables?</a:t>
            </a:r>
            <a:endParaRPr sz="2200"/>
          </a:p>
        </p:txBody>
      </p:sp>
      <p:grpSp>
        <p:nvGrpSpPr>
          <p:cNvPr id="13" name="object 13"/>
          <p:cNvGrpSpPr/>
          <p:nvPr/>
        </p:nvGrpSpPr>
        <p:grpSpPr>
          <a:xfrm>
            <a:off x="4975155" y="2076066"/>
            <a:ext cx="6688455" cy="1957070"/>
            <a:chOff x="4975155" y="2076066"/>
            <a:chExt cx="6688455" cy="1957070"/>
          </a:xfrm>
        </p:grpSpPr>
        <p:sp>
          <p:nvSpPr>
            <p:cNvPr id="14" name="object 14"/>
            <p:cNvSpPr/>
            <p:nvPr/>
          </p:nvSpPr>
          <p:spPr>
            <a:xfrm>
              <a:off x="4981506" y="2082416"/>
              <a:ext cx="6543040" cy="1092200"/>
            </a:xfrm>
            <a:custGeom>
              <a:avLst/>
              <a:gdLst/>
              <a:ahLst/>
              <a:cxnLst/>
              <a:rect l="l" t="t" r="r" b="b"/>
              <a:pathLst>
                <a:path w="6543040" h="1092200">
                  <a:moveTo>
                    <a:pt x="6542979" y="0"/>
                  </a:moveTo>
                  <a:lnTo>
                    <a:pt x="3380943" y="0"/>
                  </a:lnTo>
                  <a:lnTo>
                    <a:pt x="3380943" y="384279"/>
                  </a:lnTo>
                  <a:lnTo>
                    <a:pt x="0" y="1092114"/>
                  </a:lnTo>
                  <a:lnTo>
                    <a:pt x="3380943" y="548968"/>
                  </a:lnTo>
                  <a:lnTo>
                    <a:pt x="3380943" y="658762"/>
                  </a:lnTo>
                  <a:lnTo>
                    <a:pt x="6542979" y="658762"/>
                  </a:lnTo>
                  <a:lnTo>
                    <a:pt x="65429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981505" y="2082416"/>
              <a:ext cx="6543040" cy="1092200"/>
            </a:xfrm>
            <a:custGeom>
              <a:avLst/>
              <a:gdLst/>
              <a:ahLst/>
              <a:cxnLst/>
              <a:rect l="l" t="t" r="r" b="b"/>
              <a:pathLst>
                <a:path w="6543040" h="1092200">
                  <a:moveTo>
                    <a:pt x="3380944" y="0"/>
                  </a:moveTo>
                  <a:lnTo>
                    <a:pt x="3907950" y="0"/>
                  </a:lnTo>
                  <a:lnTo>
                    <a:pt x="4698459" y="0"/>
                  </a:lnTo>
                  <a:lnTo>
                    <a:pt x="6542980" y="0"/>
                  </a:lnTo>
                  <a:lnTo>
                    <a:pt x="6542980" y="384279"/>
                  </a:lnTo>
                  <a:lnTo>
                    <a:pt x="6542980" y="548969"/>
                  </a:lnTo>
                  <a:lnTo>
                    <a:pt x="6542980" y="658763"/>
                  </a:lnTo>
                  <a:lnTo>
                    <a:pt x="4698459" y="658763"/>
                  </a:lnTo>
                  <a:lnTo>
                    <a:pt x="3907950" y="658763"/>
                  </a:lnTo>
                  <a:lnTo>
                    <a:pt x="3380944" y="658763"/>
                  </a:lnTo>
                  <a:lnTo>
                    <a:pt x="3380944" y="548969"/>
                  </a:lnTo>
                  <a:lnTo>
                    <a:pt x="0" y="1092116"/>
                  </a:lnTo>
                  <a:lnTo>
                    <a:pt x="3380944" y="384279"/>
                  </a:lnTo>
                  <a:lnTo>
                    <a:pt x="3380944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113713" y="2934119"/>
              <a:ext cx="6543040" cy="1092200"/>
            </a:xfrm>
            <a:custGeom>
              <a:avLst/>
              <a:gdLst/>
              <a:ahLst/>
              <a:cxnLst/>
              <a:rect l="l" t="t" r="r" b="b"/>
              <a:pathLst>
                <a:path w="6543040" h="1092200">
                  <a:moveTo>
                    <a:pt x="6542979" y="0"/>
                  </a:moveTo>
                  <a:lnTo>
                    <a:pt x="3380943" y="0"/>
                  </a:lnTo>
                  <a:lnTo>
                    <a:pt x="3380943" y="384279"/>
                  </a:lnTo>
                  <a:lnTo>
                    <a:pt x="0" y="1092116"/>
                  </a:lnTo>
                  <a:lnTo>
                    <a:pt x="3380943" y="548968"/>
                  </a:lnTo>
                  <a:lnTo>
                    <a:pt x="3380943" y="658762"/>
                  </a:lnTo>
                  <a:lnTo>
                    <a:pt x="6542979" y="658762"/>
                  </a:lnTo>
                  <a:lnTo>
                    <a:pt x="65429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113712" y="2934119"/>
              <a:ext cx="6543040" cy="1092200"/>
            </a:xfrm>
            <a:custGeom>
              <a:avLst/>
              <a:gdLst/>
              <a:ahLst/>
              <a:cxnLst/>
              <a:rect l="l" t="t" r="r" b="b"/>
              <a:pathLst>
                <a:path w="6543040" h="1092200">
                  <a:moveTo>
                    <a:pt x="3380944" y="0"/>
                  </a:moveTo>
                  <a:lnTo>
                    <a:pt x="3907950" y="0"/>
                  </a:lnTo>
                  <a:lnTo>
                    <a:pt x="4698459" y="0"/>
                  </a:lnTo>
                  <a:lnTo>
                    <a:pt x="6542980" y="0"/>
                  </a:lnTo>
                  <a:lnTo>
                    <a:pt x="6542980" y="384279"/>
                  </a:lnTo>
                  <a:lnTo>
                    <a:pt x="6542980" y="548969"/>
                  </a:lnTo>
                  <a:lnTo>
                    <a:pt x="6542980" y="658763"/>
                  </a:lnTo>
                  <a:lnTo>
                    <a:pt x="4698459" y="658763"/>
                  </a:lnTo>
                  <a:lnTo>
                    <a:pt x="3907950" y="658763"/>
                  </a:lnTo>
                  <a:lnTo>
                    <a:pt x="3380944" y="658763"/>
                  </a:lnTo>
                  <a:lnTo>
                    <a:pt x="3380944" y="548969"/>
                  </a:lnTo>
                  <a:lnTo>
                    <a:pt x="0" y="1092116"/>
                  </a:lnTo>
                  <a:lnTo>
                    <a:pt x="3380944" y="384279"/>
                  </a:lnTo>
                  <a:lnTo>
                    <a:pt x="3380944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8595893" y="2067052"/>
            <a:ext cx="2873375" cy="121158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50"/>
              </a:spcBef>
            </a:pP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Need</a:t>
            </a:r>
            <a:r>
              <a:rPr dirty="0" sz="22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2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while</a:t>
            </a:r>
            <a:r>
              <a:rPr dirty="0" sz="22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loop</a:t>
            </a:r>
            <a:r>
              <a:rPr dirty="0" sz="22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dirty="0" sz="22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find </a:t>
            </a:r>
            <a:r>
              <a:rPr dirty="0" sz="2200" spc="-5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22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primes.</a:t>
            </a:r>
            <a:endParaRPr sz="2200">
              <a:latin typeface="Times New Roman"/>
              <a:cs typeface="Times New Roman"/>
            </a:endParaRPr>
          </a:p>
          <a:p>
            <a:pPr marL="144780">
              <a:lnSpc>
                <a:spcPct val="100000"/>
              </a:lnSpc>
              <a:spcBef>
                <a:spcPts val="1370"/>
              </a:spcBef>
            </a:pP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Need</a:t>
            </a:r>
            <a:r>
              <a:rPr dirty="0" sz="22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dirty="0" sz="22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test</a:t>
            </a:r>
            <a:r>
              <a:rPr dirty="0" sz="22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22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primes.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1339" y="1416811"/>
            <a:ext cx="25812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dirty="0" sz="2400" spc="-4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count</a:t>
            </a:r>
            <a:r>
              <a:rPr dirty="0" sz="2400" spc="-4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dirty="0" sz="2400" spc="-4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31339" y="1794764"/>
            <a:ext cx="5320030" cy="15494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77825" marR="5080" indent="-365125">
              <a:lnSpc>
                <a:spcPct val="138700"/>
              </a:lnSpc>
              <a:spcBef>
                <a:spcPts val="110"/>
              </a:spcBef>
            </a:pPr>
            <a:r>
              <a:rPr dirty="0" sz="2400" spc="-5" b="1">
                <a:latin typeface="Courier New"/>
                <a:cs typeface="Courier New"/>
              </a:rPr>
              <a:t>while (count </a:t>
            </a:r>
            <a:r>
              <a:rPr dirty="0" sz="2400" b="1">
                <a:latin typeface="Courier New"/>
                <a:cs typeface="Courier New"/>
              </a:rPr>
              <a:t>&lt; </a:t>
            </a:r>
            <a:r>
              <a:rPr dirty="0" sz="2400" spc="-5" b="1">
                <a:latin typeface="Courier New"/>
                <a:cs typeface="Courier New"/>
              </a:rPr>
              <a:t>2) </a:t>
            </a:r>
            <a:r>
              <a:rPr dirty="0" sz="2400" b="1">
                <a:latin typeface="Courier New"/>
                <a:cs typeface="Courier New"/>
              </a:rPr>
              <a:t>{ </a:t>
            </a:r>
            <a:r>
              <a:rPr dirty="0" sz="2400" spc="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System.out.println("Welcome  count++;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08074" y="2447035"/>
            <a:ext cx="20339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to</a:t>
            </a:r>
            <a:r>
              <a:rPr dirty="0" sz="2400" spc="-10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Java!");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1339" y="3474211"/>
            <a:ext cx="208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22450" y="1212851"/>
            <a:ext cx="8499475" cy="647700"/>
            <a:chOff x="1822450" y="1212851"/>
            <a:chExt cx="8499475" cy="647700"/>
          </a:xfrm>
        </p:grpSpPr>
        <p:sp>
          <p:nvSpPr>
            <p:cNvPr id="7" name="object 7"/>
            <p:cNvSpPr/>
            <p:nvPr/>
          </p:nvSpPr>
          <p:spPr>
            <a:xfrm>
              <a:off x="1828800" y="1470026"/>
              <a:ext cx="5105400" cy="384175"/>
            </a:xfrm>
            <a:custGeom>
              <a:avLst/>
              <a:gdLst/>
              <a:ahLst/>
              <a:cxnLst/>
              <a:rect l="l" t="t" r="r" b="b"/>
              <a:pathLst>
                <a:path w="5105400" h="384175">
                  <a:moveTo>
                    <a:pt x="5105400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5105400" y="384175"/>
                  </a:lnTo>
                  <a:lnTo>
                    <a:pt x="5105400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28800" y="1470026"/>
              <a:ext cx="5105400" cy="384175"/>
            </a:xfrm>
            <a:custGeom>
              <a:avLst/>
              <a:gdLst/>
              <a:ahLst/>
              <a:cxnLst/>
              <a:rect l="l" t="t" r="r" b="b"/>
              <a:pathLst>
                <a:path w="5105400" h="384175">
                  <a:moveTo>
                    <a:pt x="0" y="0"/>
                  </a:moveTo>
                  <a:lnTo>
                    <a:pt x="5105400" y="0"/>
                  </a:lnTo>
                  <a:lnTo>
                    <a:pt x="5105400" y="384175"/>
                  </a:lnTo>
                  <a:lnTo>
                    <a:pt x="0" y="3841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00537" y="1219201"/>
              <a:ext cx="5815330" cy="465455"/>
            </a:xfrm>
            <a:custGeom>
              <a:avLst/>
              <a:gdLst/>
              <a:ahLst/>
              <a:cxnLst/>
              <a:rect l="l" t="t" r="r" b="b"/>
              <a:pathLst>
                <a:path w="5815330" h="465455">
                  <a:moveTo>
                    <a:pt x="5751009" y="0"/>
                  </a:moveTo>
                  <a:lnTo>
                    <a:pt x="2345292" y="0"/>
                  </a:lnTo>
                  <a:lnTo>
                    <a:pt x="2320369" y="5031"/>
                  </a:lnTo>
                  <a:lnTo>
                    <a:pt x="2300016" y="18753"/>
                  </a:lnTo>
                  <a:lnTo>
                    <a:pt x="2286294" y="39105"/>
                  </a:lnTo>
                  <a:lnTo>
                    <a:pt x="2281262" y="64028"/>
                  </a:lnTo>
                  <a:lnTo>
                    <a:pt x="2281262" y="224102"/>
                  </a:lnTo>
                  <a:lnTo>
                    <a:pt x="0" y="465133"/>
                  </a:lnTo>
                  <a:lnTo>
                    <a:pt x="2281262" y="320146"/>
                  </a:lnTo>
                  <a:lnTo>
                    <a:pt x="5815037" y="320146"/>
                  </a:lnTo>
                  <a:lnTo>
                    <a:pt x="5815037" y="64028"/>
                  </a:lnTo>
                  <a:lnTo>
                    <a:pt x="5810006" y="39105"/>
                  </a:lnTo>
                  <a:lnTo>
                    <a:pt x="5796284" y="18753"/>
                  </a:lnTo>
                  <a:lnTo>
                    <a:pt x="5775932" y="5031"/>
                  </a:lnTo>
                  <a:lnTo>
                    <a:pt x="5751009" y="0"/>
                  </a:lnTo>
                  <a:close/>
                </a:path>
                <a:path w="5815330" h="465455">
                  <a:moveTo>
                    <a:pt x="5815037" y="320146"/>
                  </a:moveTo>
                  <a:lnTo>
                    <a:pt x="2281262" y="320146"/>
                  </a:lnTo>
                  <a:lnTo>
                    <a:pt x="2286294" y="345069"/>
                  </a:lnTo>
                  <a:lnTo>
                    <a:pt x="2300016" y="365421"/>
                  </a:lnTo>
                  <a:lnTo>
                    <a:pt x="2320369" y="379143"/>
                  </a:lnTo>
                  <a:lnTo>
                    <a:pt x="2345292" y="384175"/>
                  </a:lnTo>
                  <a:lnTo>
                    <a:pt x="5751009" y="384175"/>
                  </a:lnTo>
                  <a:lnTo>
                    <a:pt x="5775932" y="379143"/>
                  </a:lnTo>
                  <a:lnTo>
                    <a:pt x="5796284" y="365421"/>
                  </a:lnTo>
                  <a:lnTo>
                    <a:pt x="5810006" y="345069"/>
                  </a:lnTo>
                  <a:lnTo>
                    <a:pt x="5815037" y="320146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00536" y="1219201"/>
              <a:ext cx="5815330" cy="465455"/>
            </a:xfrm>
            <a:custGeom>
              <a:avLst/>
              <a:gdLst/>
              <a:ahLst/>
              <a:cxnLst/>
              <a:rect l="l" t="t" r="r" b="b"/>
              <a:pathLst>
                <a:path w="5815330" h="465455">
                  <a:moveTo>
                    <a:pt x="2281263" y="64028"/>
                  </a:moveTo>
                  <a:lnTo>
                    <a:pt x="2286294" y="39105"/>
                  </a:lnTo>
                  <a:lnTo>
                    <a:pt x="2300016" y="18753"/>
                  </a:lnTo>
                  <a:lnTo>
                    <a:pt x="2320368" y="5031"/>
                  </a:lnTo>
                  <a:lnTo>
                    <a:pt x="2345291" y="0"/>
                  </a:lnTo>
                  <a:lnTo>
                    <a:pt x="2870225" y="0"/>
                  </a:lnTo>
                  <a:lnTo>
                    <a:pt x="3753669" y="0"/>
                  </a:lnTo>
                  <a:lnTo>
                    <a:pt x="5751010" y="0"/>
                  </a:lnTo>
                  <a:lnTo>
                    <a:pt x="5775932" y="5031"/>
                  </a:lnTo>
                  <a:lnTo>
                    <a:pt x="5796284" y="18753"/>
                  </a:lnTo>
                  <a:lnTo>
                    <a:pt x="5810006" y="39105"/>
                  </a:lnTo>
                  <a:lnTo>
                    <a:pt x="5815038" y="64028"/>
                  </a:lnTo>
                  <a:lnTo>
                    <a:pt x="5815038" y="224103"/>
                  </a:lnTo>
                  <a:lnTo>
                    <a:pt x="5815038" y="320146"/>
                  </a:lnTo>
                  <a:lnTo>
                    <a:pt x="5810006" y="345069"/>
                  </a:lnTo>
                  <a:lnTo>
                    <a:pt x="5796284" y="365421"/>
                  </a:lnTo>
                  <a:lnTo>
                    <a:pt x="5775932" y="379143"/>
                  </a:lnTo>
                  <a:lnTo>
                    <a:pt x="5751010" y="384175"/>
                  </a:lnTo>
                  <a:lnTo>
                    <a:pt x="3753669" y="384175"/>
                  </a:lnTo>
                  <a:lnTo>
                    <a:pt x="2870225" y="384175"/>
                  </a:lnTo>
                  <a:lnTo>
                    <a:pt x="2345291" y="384175"/>
                  </a:lnTo>
                  <a:lnTo>
                    <a:pt x="2320368" y="379143"/>
                  </a:lnTo>
                  <a:lnTo>
                    <a:pt x="2300016" y="365421"/>
                  </a:lnTo>
                  <a:lnTo>
                    <a:pt x="2286294" y="345069"/>
                  </a:lnTo>
                  <a:lnTo>
                    <a:pt x="2281263" y="320146"/>
                  </a:lnTo>
                  <a:lnTo>
                    <a:pt x="0" y="465134"/>
                  </a:lnTo>
                  <a:lnTo>
                    <a:pt x="2281263" y="224103"/>
                  </a:lnTo>
                  <a:lnTo>
                    <a:pt x="2281263" y="6402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693820" y="1259332"/>
            <a:ext cx="171005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Initialize</a:t>
            </a:r>
            <a:r>
              <a:rPr dirty="0" sz="22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count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12734"/>
            <a:ext cx="12192000" cy="1250950"/>
            <a:chOff x="0" y="12734"/>
            <a:chExt cx="12192000" cy="1250950"/>
          </a:xfrm>
        </p:grpSpPr>
        <p:sp>
          <p:nvSpPr>
            <p:cNvPr id="13" name="object 13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10516" y="161035"/>
            <a:ext cx="272605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4.2.1.</a:t>
            </a:r>
            <a:r>
              <a:rPr dirty="0" spc="-35"/>
              <a:t> </a:t>
            </a:r>
            <a:r>
              <a:rPr dirty="0" spc="-5"/>
              <a:t>while</a:t>
            </a:r>
            <a:r>
              <a:rPr dirty="0" spc="-30"/>
              <a:t> </a:t>
            </a:r>
            <a:r>
              <a:rPr dirty="0"/>
              <a:t>Loop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44" y="933783"/>
            <a:ext cx="6597525" cy="36308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693" y="136651"/>
            <a:ext cx="6534784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4.11.</a:t>
            </a:r>
            <a:r>
              <a:rPr dirty="0"/>
              <a:t> </a:t>
            </a:r>
            <a:r>
              <a:rPr dirty="0" spc="-5"/>
              <a:t>Problem:</a:t>
            </a:r>
            <a:r>
              <a:rPr dirty="0"/>
              <a:t> </a:t>
            </a:r>
            <a:r>
              <a:rPr dirty="0" spc="-5"/>
              <a:t>Displaying</a:t>
            </a:r>
            <a:r>
              <a:rPr dirty="0"/>
              <a:t> </a:t>
            </a:r>
            <a:r>
              <a:rPr dirty="0" spc="-5"/>
              <a:t>Prime</a:t>
            </a:r>
            <a:r>
              <a:rPr dirty="0" spc="5"/>
              <a:t> </a:t>
            </a:r>
            <a:r>
              <a:rPr dirty="0"/>
              <a:t>Numbers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-25400" y="0"/>
            <a:ext cx="12242800" cy="1472565"/>
            <a:chOff x="-25400" y="0"/>
            <a:chExt cx="12242800" cy="1472565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628796" y="373675"/>
              <a:ext cx="6543040" cy="1092200"/>
            </a:xfrm>
            <a:custGeom>
              <a:avLst/>
              <a:gdLst/>
              <a:ahLst/>
              <a:cxnLst/>
              <a:rect l="l" t="t" r="r" b="b"/>
              <a:pathLst>
                <a:path w="6543040" h="1092200">
                  <a:moveTo>
                    <a:pt x="6542979" y="0"/>
                  </a:moveTo>
                  <a:lnTo>
                    <a:pt x="3380943" y="0"/>
                  </a:lnTo>
                  <a:lnTo>
                    <a:pt x="3380943" y="384280"/>
                  </a:lnTo>
                  <a:lnTo>
                    <a:pt x="0" y="1092116"/>
                  </a:lnTo>
                  <a:lnTo>
                    <a:pt x="3380943" y="548970"/>
                  </a:lnTo>
                  <a:lnTo>
                    <a:pt x="3380943" y="658762"/>
                  </a:lnTo>
                  <a:lnTo>
                    <a:pt x="6542979" y="658762"/>
                  </a:lnTo>
                  <a:lnTo>
                    <a:pt x="65429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628796" y="373675"/>
              <a:ext cx="6543040" cy="1092200"/>
            </a:xfrm>
            <a:custGeom>
              <a:avLst/>
              <a:gdLst/>
              <a:ahLst/>
              <a:cxnLst/>
              <a:rect l="l" t="t" r="r" b="b"/>
              <a:pathLst>
                <a:path w="6543040" h="1092200">
                  <a:moveTo>
                    <a:pt x="3380944" y="0"/>
                  </a:moveTo>
                  <a:lnTo>
                    <a:pt x="3907950" y="0"/>
                  </a:lnTo>
                  <a:lnTo>
                    <a:pt x="4698459" y="0"/>
                  </a:lnTo>
                  <a:lnTo>
                    <a:pt x="6542980" y="0"/>
                  </a:lnTo>
                  <a:lnTo>
                    <a:pt x="6542980" y="384279"/>
                  </a:lnTo>
                  <a:lnTo>
                    <a:pt x="6542980" y="548969"/>
                  </a:lnTo>
                  <a:lnTo>
                    <a:pt x="6542980" y="658763"/>
                  </a:lnTo>
                  <a:lnTo>
                    <a:pt x="4698459" y="658763"/>
                  </a:lnTo>
                  <a:lnTo>
                    <a:pt x="3907950" y="658763"/>
                  </a:lnTo>
                  <a:lnTo>
                    <a:pt x="3380944" y="658763"/>
                  </a:lnTo>
                  <a:lnTo>
                    <a:pt x="3380944" y="548969"/>
                  </a:lnTo>
                  <a:lnTo>
                    <a:pt x="0" y="1092116"/>
                  </a:lnTo>
                  <a:lnTo>
                    <a:pt x="3380944" y="384279"/>
                  </a:lnTo>
                  <a:lnTo>
                    <a:pt x="3380944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243185" y="357123"/>
            <a:ext cx="2127885" cy="70548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25"/>
              </a:spcBef>
            </a:pP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Why</a:t>
            </a:r>
            <a:r>
              <a:rPr dirty="0" sz="22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do</a:t>
            </a:r>
            <a:r>
              <a:rPr dirty="0" sz="22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we</a:t>
            </a:r>
            <a:r>
              <a:rPr dirty="0" sz="22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update </a:t>
            </a:r>
            <a:r>
              <a:rPr dirty="0" sz="2200" spc="-5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count?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440377" y="1647546"/>
            <a:ext cx="9222740" cy="2148205"/>
            <a:chOff x="2440377" y="1647546"/>
            <a:chExt cx="9222740" cy="2148205"/>
          </a:xfrm>
        </p:grpSpPr>
        <p:sp>
          <p:nvSpPr>
            <p:cNvPr id="12" name="object 12"/>
            <p:cNvSpPr/>
            <p:nvPr/>
          </p:nvSpPr>
          <p:spPr>
            <a:xfrm>
              <a:off x="5868342" y="1653896"/>
              <a:ext cx="5671185" cy="659130"/>
            </a:xfrm>
            <a:custGeom>
              <a:avLst/>
              <a:gdLst/>
              <a:ahLst/>
              <a:cxnLst/>
              <a:rect l="l" t="t" r="r" b="b"/>
              <a:pathLst>
                <a:path w="5671184" h="659130">
                  <a:moveTo>
                    <a:pt x="5670923" y="0"/>
                  </a:moveTo>
                  <a:lnTo>
                    <a:pt x="2508887" y="0"/>
                  </a:lnTo>
                  <a:lnTo>
                    <a:pt x="2508887" y="109792"/>
                  </a:lnTo>
                  <a:lnTo>
                    <a:pt x="0" y="220052"/>
                  </a:lnTo>
                  <a:lnTo>
                    <a:pt x="2508887" y="274483"/>
                  </a:lnTo>
                  <a:lnTo>
                    <a:pt x="2508887" y="658762"/>
                  </a:lnTo>
                  <a:lnTo>
                    <a:pt x="5670923" y="658762"/>
                  </a:lnTo>
                  <a:lnTo>
                    <a:pt x="56709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868342" y="1653896"/>
              <a:ext cx="5671185" cy="659130"/>
            </a:xfrm>
            <a:custGeom>
              <a:avLst/>
              <a:gdLst/>
              <a:ahLst/>
              <a:cxnLst/>
              <a:rect l="l" t="t" r="r" b="b"/>
              <a:pathLst>
                <a:path w="5671184" h="659130">
                  <a:moveTo>
                    <a:pt x="2508887" y="0"/>
                  </a:moveTo>
                  <a:lnTo>
                    <a:pt x="3035893" y="0"/>
                  </a:lnTo>
                  <a:lnTo>
                    <a:pt x="3826402" y="0"/>
                  </a:lnTo>
                  <a:lnTo>
                    <a:pt x="5670923" y="0"/>
                  </a:lnTo>
                  <a:lnTo>
                    <a:pt x="5670923" y="109793"/>
                  </a:lnTo>
                  <a:lnTo>
                    <a:pt x="5670923" y="274483"/>
                  </a:lnTo>
                  <a:lnTo>
                    <a:pt x="5670923" y="658763"/>
                  </a:lnTo>
                  <a:lnTo>
                    <a:pt x="3826402" y="658763"/>
                  </a:lnTo>
                  <a:lnTo>
                    <a:pt x="3035893" y="658763"/>
                  </a:lnTo>
                  <a:lnTo>
                    <a:pt x="2508887" y="658763"/>
                  </a:lnTo>
                  <a:lnTo>
                    <a:pt x="2508887" y="274483"/>
                  </a:lnTo>
                  <a:lnTo>
                    <a:pt x="0" y="220053"/>
                  </a:lnTo>
                  <a:lnTo>
                    <a:pt x="2508887" y="109793"/>
                  </a:lnTo>
                  <a:lnTo>
                    <a:pt x="2508887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446727" y="2934119"/>
              <a:ext cx="9210040" cy="855344"/>
            </a:xfrm>
            <a:custGeom>
              <a:avLst/>
              <a:gdLst/>
              <a:ahLst/>
              <a:cxnLst/>
              <a:rect l="l" t="t" r="r" b="b"/>
              <a:pathLst>
                <a:path w="9210040" h="855345">
                  <a:moveTo>
                    <a:pt x="9209966" y="0"/>
                  </a:moveTo>
                  <a:lnTo>
                    <a:pt x="6047930" y="0"/>
                  </a:lnTo>
                  <a:lnTo>
                    <a:pt x="6047930" y="384279"/>
                  </a:lnTo>
                  <a:lnTo>
                    <a:pt x="0" y="855049"/>
                  </a:lnTo>
                  <a:lnTo>
                    <a:pt x="6047930" y="548968"/>
                  </a:lnTo>
                  <a:lnTo>
                    <a:pt x="6047930" y="658762"/>
                  </a:lnTo>
                  <a:lnTo>
                    <a:pt x="9209966" y="658762"/>
                  </a:lnTo>
                  <a:lnTo>
                    <a:pt x="92099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446727" y="2934119"/>
              <a:ext cx="9210040" cy="855344"/>
            </a:xfrm>
            <a:custGeom>
              <a:avLst/>
              <a:gdLst/>
              <a:ahLst/>
              <a:cxnLst/>
              <a:rect l="l" t="t" r="r" b="b"/>
              <a:pathLst>
                <a:path w="9210040" h="855345">
                  <a:moveTo>
                    <a:pt x="6047930" y="0"/>
                  </a:moveTo>
                  <a:lnTo>
                    <a:pt x="6574936" y="0"/>
                  </a:lnTo>
                  <a:lnTo>
                    <a:pt x="7365445" y="0"/>
                  </a:lnTo>
                  <a:lnTo>
                    <a:pt x="9209966" y="0"/>
                  </a:lnTo>
                  <a:lnTo>
                    <a:pt x="9209966" y="384279"/>
                  </a:lnTo>
                  <a:lnTo>
                    <a:pt x="9209966" y="548969"/>
                  </a:lnTo>
                  <a:lnTo>
                    <a:pt x="9209966" y="658763"/>
                  </a:lnTo>
                  <a:lnTo>
                    <a:pt x="7365445" y="658763"/>
                  </a:lnTo>
                  <a:lnTo>
                    <a:pt x="6574936" y="658763"/>
                  </a:lnTo>
                  <a:lnTo>
                    <a:pt x="6047930" y="658763"/>
                  </a:lnTo>
                  <a:lnTo>
                    <a:pt x="6047930" y="548969"/>
                  </a:lnTo>
                  <a:lnTo>
                    <a:pt x="0" y="855049"/>
                  </a:lnTo>
                  <a:lnTo>
                    <a:pt x="6047930" y="384279"/>
                  </a:lnTo>
                  <a:lnTo>
                    <a:pt x="604793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8610673" y="1637284"/>
            <a:ext cx="2578735" cy="198564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25"/>
              </a:spcBef>
            </a:pP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What</a:t>
            </a:r>
            <a:r>
              <a:rPr dirty="0" sz="22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dirty="0" sz="2200" spc="-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22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role</a:t>
            </a:r>
            <a:r>
              <a:rPr dirty="0" sz="22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dirty="0" sz="22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this </a:t>
            </a:r>
            <a:r>
              <a:rPr dirty="0" sz="2200" spc="-5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if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 test?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28575" marR="316230">
              <a:lnSpc>
                <a:spcPct val="102699"/>
              </a:lnSpc>
              <a:spcBef>
                <a:spcPts val="1900"/>
              </a:spcBef>
            </a:pP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What</a:t>
            </a:r>
            <a:r>
              <a:rPr dirty="0" sz="22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dirty="0" sz="2200" spc="-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22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updated </a:t>
            </a:r>
            <a:r>
              <a:rPr dirty="0" sz="2200" spc="-5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number?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32155" y="1211972"/>
            <a:ext cx="5828030" cy="1005205"/>
            <a:chOff x="5532155" y="1211972"/>
            <a:chExt cx="5828030" cy="1005205"/>
          </a:xfrm>
        </p:grpSpPr>
        <p:sp>
          <p:nvSpPr>
            <p:cNvPr id="3" name="object 3"/>
            <p:cNvSpPr/>
            <p:nvPr/>
          </p:nvSpPr>
          <p:spPr>
            <a:xfrm>
              <a:off x="5538504" y="1218322"/>
              <a:ext cx="5815330" cy="992505"/>
            </a:xfrm>
            <a:custGeom>
              <a:avLst/>
              <a:gdLst/>
              <a:ahLst/>
              <a:cxnLst/>
              <a:rect l="l" t="t" r="r" b="b"/>
              <a:pathLst>
                <a:path w="5815330" h="992505">
                  <a:moveTo>
                    <a:pt x="3753670" y="384175"/>
                  </a:moveTo>
                  <a:lnTo>
                    <a:pt x="2870226" y="384175"/>
                  </a:lnTo>
                  <a:lnTo>
                    <a:pt x="0" y="992186"/>
                  </a:lnTo>
                  <a:lnTo>
                    <a:pt x="3753670" y="384175"/>
                  </a:lnTo>
                  <a:close/>
                </a:path>
                <a:path w="5815330" h="992505">
                  <a:moveTo>
                    <a:pt x="5751010" y="0"/>
                  </a:moveTo>
                  <a:lnTo>
                    <a:pt x="2345292" y="0"/>
                  </a:lnTo>
                  <a:lnTo>
                    <a:pt x="2320369" y="5031"/>
                  </a:lnTo>
                  <a:lnTo>
                    <a:pt x="2300017" y="18753"/>
                  </a:lnTo>
                  <a:lnTo>
                    <a:pt x="2286295" y="39105"/>
                  </a:lnTo>
                  <a:lnTo>
                    <a:pt x="2281264" y="64028"/>
                  </a:lnTo>
                  <a:lnTo>
                    <a:pt x="2281264" y="320145"/>
                  </a:lnTo>
                  <a:lnTo>
                    <a:pt x="2286295" y="345068"/>
                  </a:lnTo>
                  <a:lnTo>
                    <a:pt x="2300017" y="365421"/>
                  </a:lnTo>
                  <a:lnTo>
                    <a:pt x="2320369" y="379143"/>
                  </a:lnTo>
                  <a:lnTo>
                    <a:pt x="2345292" y="384175"/>
                  </a:lnTo>
                  <a:lnTo>
                    <a:pt x="5751010" y="384175"/>
                  </a:lnTo>
                  <a:lnTo>
                    <a:pt x="5775933" y="379143"/>
                  </a:lnTo>
                  <a:lnTo>
                    <a:pt x="5796285" y="365421"/>
                  </a:lnTo>
                  <a:lnTo>
                    <a:pt x="5810007" y="345068"/>
                  </a:lnTo>
                  <a:lnTo>
                    <a:pt x="5815039" y="320145"/>
                  </a:lnTo>
                  <a:lnTo>
                    <a:pt x="5815039" y="64028"/>
                  </a:lnTo>
                  <a:lnTo>
                    <a:pt x="5810007" y="39105"/>
                  </a:lnTo>
                  <a:lnTo>
                    <a:pt x="5796285" y="18753"/>
                  </a:lnTo>
                  <a:lnTo>
                    <a:pt x="5775933" y="5031"/>
                  </a:lnTo>
                  <a:lnTo>
                    <a:pt x="575101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538505" y="1218322"/>
              <a:ext cx="5815330" cy="992505"/>
            </a:xfrm>
            <a:custGeom>
              <a:avLst/>
              <a:gdLst/>
              <a:ahLst/>
              <a:cxnLst/>
              <a:rect l="l" t="t" r="r" b="b"/>
              <a:pathLst>
                <a:path w="5815330" h="992505">
                  <a:moveTo>
                    <a:pt x="2281263" y="64028"/>
                  </a:moveTo>
                  <a:lnTo>
                    <a:pt x="2286294" y="39105"/>
                  </a:lnTo>
                  <a:lnTo>
                    <a:pt x="2300016" y="18753"/>
                  </a:lnTo>
                  <a:lnTo>
                    <a:pt x="2320368" y="5031"/>
                  </a:lnTo>
                  <a:lnTo>
                    <a:pt x="2345291" y="0"/>
                  </a:lnTo>
                  <a:lnTo>
                    <a:pt x="2870225" y="0"/>
                  </a:lnTo>
                  <a:lnTo>
                    <a:pt x="3753669" y="0"/>
                  </a:lnTo>
                  <a:lnTo>
                    <a:pt x="5751010" y="0"/>
                  </a:lnTo>
                  <a:lnTo>
                    <a:pt x="5775932" y="5031"/>
                  </a:lnTo>
                  <a:lnTo>
                    <a:pt x="5796284" y="18753"/>
                  </a:lnTo>
                  <a:lnTo>
                    <a:pt x="5810006" y="39105"/>
                  </a:lnTo>
                  <a:lnTo>
                    <a:pt x="5815038" y="64028"/>
                  </a:lnTo>
                  <a:lnTo>
                    <a:pt x="5815038" y="224103"/>
                  </a:lnTo>
                  <a:lnTo>
                    <a:pt x="5815038" y="320146"/>
                  </a:lnTo>
                  <a:lnTo>
                    <a:pt x="5810006" y="345069"/>
                  </a:lnTo>
                  <a:lnTo>
                    <a:pt x="5796284" y="365421"/>
                  </a:lnTo>
                  <a:lnTo>
                    <a:pt x="5775932" y="379143"/>
                  </a:lnTo>
                  <a:lnTo>
                    <a:pt x="5751010" y="384175"/>
                  </a:lnTo>
                  <a:lnTo>
                    <a:pt x="3753669" y="384175"/>
                  </a:lnTo>
                  <a:lnTo>
                    <a:pt x="0" y="992187"/>
                  </a:lnTo>
                  <a:lnTo>
                    <a:pt x="2870225" y="384175"/>
                  </a:lnTo>
                  <a:lnTo>
                    <a:pt x="2345291" y="384175"/>
                  </a:lnTo>
                  <a:lnTo>
                    <a:pt x="2320368" y="379143"/>
                  </a:lnTo>
                  <a:lnTo>
                    <a:pt x="2300016" y="365421"/>
                  </a:lnTo>
                  <a:lnTo>
                    <a:pt x="2286294" y="345069"/>
                  </a:lnTo>
                  <a:lnTo>
                    <a:pt x="2281263" y="320146"/>
                  </a:lnTo>
                  <a:lnTo>
                    <a:pt x="2281263" y="224103"/>
                  </a:lnTo>
                  <a:lnTo>
                    <a:pt x="2281263" y="6402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8571448" y="1256284"/>
            <a:ext cx="203073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(count</a:t>
            </a:r>
            <a:r>
              <a:rPr dirty="0" sz="2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dirty="0" sz="2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2)</a:t>
            </a:r>
            <a:r>
              <a:rPr dirty="0" sz="22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22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true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12734"/>
            <a:ext cx="12192000" cy="1250950"/>
            <a:chOff x="0" y="12734"/>
            <a:chExt cx="12192000" cy="1250950"/>
          </a:xfrm>
        </p:grpSpPr>
        <p:sp>
          <p:nvSpPr>
            <p:cNvPr id="7" name="object 7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831339" y="1416811"/>
            <a:ext cx="25812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int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count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1" name="object 11"/>
          <p:cNvSpPr txBox="1"/>
          <p:nvPr/>
        </p:nvSpPr>
        <p:spPr>
          <a:xfrm>
            <a:off x="1833562" y="2008188"/>
            <a:ext cx="5105400" cy="384175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0160">
              <a:lnSpc>
                <a:spcPts val="2425"/>
              </a:lnSpc>
            </a:pP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while</a:t>
            </a:r>
            <a:r>
              <a:rPr dirty="0" sz="2400" spc="-3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(count</a:t>
            </a:r>
            <a:r>
              <a:rPr dirty="0" sz="2400" spc="-3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dirty="0" sz="2400" spc="-3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2)</a:t>
            </a:r>
            <a:r>
              <a:rPr dirty="0" sz="2400" spc="-2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77825" marR="5080">
              <a:lnSpc>
                <a:spcPct val="138300"/>
              </a:lnSpc>
              <a:spcBef>
                <a:spcPts val="100"/>
              </a:spcBef>
            </a:pPr>
            <a:r>
              <a:rPr dirty="0" spc="-5"/>
              <a:t>System.out.println("Welcome</a:t>
            </a:r>
            <a:r>
              <a:rPr dirty="0" spc="-55"/>
              <a:t> </a:t>
            </a:r>
            <a:r>
              <a:rPr dirty="0" spc="-5"/>
              <a:t>to</a:t>
            </a:r>
            <a:r>
              <a:rPr dirty="0" spc="-55"/>
              <a:t> </a:t>
            </a:r>
            <a:r>
              <a:rPr dirty="0" spc="-5"/>
              <a:t>Java!"); </a:t>
            </a:r>
            <a:r>
              <a:rPr dirty="0" spc="-1425"/>
              <a:t> </a:t>
            </a:r>
            <a:r>
              <a:rPr dirty="0" spc="-5"/>
              <a:t>count++;</a:t>
            </a: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dirty="0"/>
              <a:t>}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10516" y="161035"/>
            <a:ext cx="272605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4.2.1.</a:t>
            </a:r>
            <a:r>
              <a:rPr dirty="0" spc="-35"/>
              <a:t> </a:t>
            </a:r>
            <a:r>
              <a:rPr dirty="0" spc="-5"/>
              <a:t>while</a:t>
            </a:r>
            <a:r>
              <a:rPr dirty="0" spc="-30"/>
              <a:t> </a:t>
            </a:r>
            <a:r>
              <a:rPr dirty="0"/>
              <a:t>Loop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75450" y="1212851"/>
            <a:ext cx="3546475" cy="1319530"/>
            <a:chOff x="6775450" y="1212851"/>
            <a:chExt cx="3546475" cy="1319530"/>
          </a:xfrm>
        </p:grpSpPr>
        <p:sp>
          <p:nvSpPr>
            <p:cNvPr id="3" name="object 3"/>
            <p:cNvSpPr/>
            <p:nvPr/>
          </p:nvSpPr>
          <p:spPr>
            <a:xfrm>
              <a:off x="6781800" y="1219201"/>
              <a:ext cx="3533775" cy="1306830"/>
            </a:xfrm>
            <a:custGeom>
              <a:avLst/>
              <a:gdLst/>
              <a:ahLst/>
              <a:cxnLst/>
              <a:rect l="l" t="t" r="r" b="b"/>
              <a:pathLst>
                <a:path w="3533775" h="1306830">
                  <a:moveTo>
                    <a:pt x="1472406" y="384175"/>
                  </a:moveTo>
                  <a:lnTo>
                    <a:pt x="588962" y="384175"/>
                  </a:lnTo>
                  <a:lnTo>
                    <a:pt x="117464" y="1306512"/>
                  </a:lnTo>
                  <a:lnTo>
                    <a:pt x="1472406" y="384175"/>
                  </a:lnTo>
                  <a:close/>
                </a:path>
                <a:path w="3533775" h="1306830">
                  <a:moveTo>
                    <a:pt x="3469746" y="0"/>
                  </a:moveTo>
                  <a:lnTo>
                    <a:pt x="64029" y="0"/>
                  </a:lnTo>
                  <a:lnTo>
                    <a:pt x="39106" y="5031"/>
                  </a:lnTo>
                  <a:lnTo>
                    <a:pt x="18754" y="18753"/>
                  </a:lnTo>
                  <a:lnTo>
                    <a:pt x="5031" y="39105"/>
                  </a:lnTo>
                  <a:lnTo>
                    <a:pt x="0" y="64028"/>
                  </a:lnTo>
                  <a:lnTo>
                    <a:pt x="0" y="320146"/>
                  </a:lnTo>
                  <a:lnTo>
                    <a:pt x="5031" y="345069"/>
                  </a:lnTo>
                  <a:lnTo>
                    <a:pt x="18754" y="365421"/>
                  </a:lnTo>
                  <a:lnTo>
                    <a:pt x="39106" y="379143"/>
                  </a:lnTo>
                  <a:lnTo>
                    <a:pt x="64029" y="384175"/>
                  </a:lnTo>
                  <a:lnTo>
                    <a:pt x="3469746" y="384175"/>
                  </a:lnTo>
                  <a:lnTo>
                    <a:pt x="3494669" y="379143"/>
                  </a:lnTo>
                  <a:lnTo>
                    <a:pt x="3515021" y="365421"/>
                  </a:lnTo>
                  <a:lnTo>
                    <a:pt x="3528743" y="345069"/>
                  </a:lnTo>
                  <a:lnTo>
                    <a:pt x="3533775" y="320146"/>
                  </a:lnTo>
                  <a:lnTo>
                    <a:pt x="3533775" y="64028"/>
                  </a:lnTo>
                  <a:lnTo>
                    <a:pt x="3528743" y="39105"/>
                  </a:lnTo>
                  <a:lnTo>
                    <a:pt x="3515021" y="18753"/>
                  </a:lnTo>
                  <a:lnTo>
                    <a:pt x="3494669" y="5031"/>
                  </a:lnTo>
                  <a:lnTo>
                    <a:pt x="346974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781800" y="1219201"/>
              <a:ext cx="3533775" cy="1306830"/>
            </a:xfrm>
            <a:custGeom>
              <a:avLst/>
              <a:gdLst/>
              <a:ahLst/>
              <a:cxnLst/>
              <a:rect l="l" t="t" r="r" b="b"/>
              <a:pathLst>
                <a:path w="3533775" h="1306830">
                  <a:moveTo>
                    <a:pt x="0" y="64028"/>
                  </a:moveTo>
                  <a:lnTo>
                    <a:pt x="5031" y="39105"/>
                  </a:lnTo>
                  <a:lnTo>
                    <a:pt x="18753" y="18753"/>
                  </a:lnTo>
                  <a:lnTo>
                    <a:pt x="39105" y="5031"/>
                  </a:lnTo>
                  <a:lnTo>
                    <a:pt x="64028" y="0"/>
                  </a:lnTo>
                  <a:lnTo>
                    <a:pt x="588962" y="0"/>
                  </a:lnTo>
                  <a:lnTo>
                    <a:pt x="1472406" y="0"/>
                  </a:lnTo>
                  <a:lnTo>
                    <a:pt x="3469747" y="0"/>
                  </a:lnTo>
                  <a:lnTo>
                    <a:pt x="3494669" y="5031"/>
                  </a:lnTo>
                  <a:lnTo>
                    <a:pt x="3515021" y="18753"/>
                  </a:lnTo>
                  <a:lnTo>
                    <a:pt x="3528743" y="39105"/>
                  </a:lnTo>
                  <a:lnTo>
                    <a:pt x="3533775" y="64028"/>
                  </a:lnTo>
                  <a:lnTo>
                    <a:pt x="3533775" y="224103"/>
                  </a:lnTo>
                  <a:lnTo>
                    <a:pt x="3533775" y="320146"/>
                  </a:lnTo>
                  <a:lnTo>
                    <a:pt x="3528743" y="345069"/>
                  </a:lnTo>
                  <a:lnTo>
                    <a:pt x="3515021" y="365421"/>
                  </a:lnTo>
                  <a:lnTo>
                    <a:pt x="3494669" y="379143"/>
                  </a:lnTo>
                  <a:lnTo>
                    <a:pt x="3469747" y="384175"/>
                  </a:lnTo>
                  <a:lnTo>
                    <a:pt x="1472406" y="384175"/>
                  </a:lnTo>
                  <a:lnTo>
                    <a:pt x="117464" y="1306513"/>
                  </a:lnTo>
                  <a:lnTo>
                    <a:pt x="588962" y="384175"/>
                  </a:lnTo>
                  <a:lnTo>
                    <a:pt x="64028" y="384175"/>
                  </a:lnTo>
                  <a:lnTo>
                    <a:pt x="39105" y="379143"/>
                  </a:lnTo>
                  <a:lnTo>
                    <a:pt x="18753" y="365421"/>
                  </a:lnTo>
                  <a:lnTo>
                    <a:pt x="5031" y="345069"/>
                  </a:lnTo>
                  <a:lnTo>
                    <a:pt x="0" y="320146"/>
                  </a:lnTo>
                  <a:lnTo>
                    <a:pt x="0" y="224103"/>
                  </a:lnTo>
                  <a:lnTo>
                    <a:pt x="0" y="6402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7281259" y="1259332"/>
            <a:ext cx="253555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Print</a:t>
            </a:r>
            <a:r>
              <a:rPr dirty="0" sz="22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30">
                <a:solidFill>
                  <a:srgbClr val="FFFFFF"/>
                </a:solidFill>
                <a:latin typeface="Times New Roman"/>
                <a:cs typeface="Times New Roman"/>
              </a:rPr>
              <a:t>Welcome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2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Java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12734"/>
            <a:ext cx="12192000" cy="1250950"/>
            <a:chOff x="0" y="12734"/>
            <a:chExt cx="12192000" cy="1250950"/>
          </a:xfrm>
        </p:grpSpPr>
        <p:sp>
          <p:nvSpPr>
            <p:cNvPr id="7" name="object 7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912302" y="1938020"/>
            <a:ext cx="22161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while</a:t>
            </a:r>
            <a:r>
              <a:rPr dirty="0" sz="2400" spc="-10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(count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1" name="object 11"/>
          <p:cNvSpPr txBox="1"/>
          <p:nvPr/>
        </p:nvSpPr>
        <p:spPr>
          <a:xfrm>
            <a:off x="1912302" y="1261363"/>
            <a:ext cx="3494404" cy="1068070"/>
          </a:xfrm>
          <a:prstGeom prst="rect">
            <a:avLst/>
          </a:prstGeom>
        </p:spPr>
        <p:txBody>
          <a:bodyPr wrap="square" lIns="0" tIns="168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dirty="0" sz="2400" spc="-5" b="1">
                <a:latin typeface="Courier New"/>
                <a:cs typeface="Courier New"/>
              </a:rPr>
              <a:t>int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count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  <a:p>
            <a:pPr marL="2385695">
              <a:lnSpc>
                <a:spcPct val="100000"/>
              </a:lnSpc>
              <a:spcBef>
                <a:spcPts val="1220"/>
              </a:spcBef>
            </a:pPr>
            <a:r>
              <a:rPr dirty="0" sz="2400" b="1">
                <a:latin typeface="Courier New"/>
                <a:cs typeface="Courier New"/>
              </a:rPr>
              <a:t>&lt;</a:t>
            </a:r>
            <a:r>
              <a:rPr dirty="0" sz="2400" spc="-6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2)</a:t>
            </a:r>
            <a:r>
              <a:rPr dirty="0" sz="2400" spc="-5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33562" y="2506663"/>
            <a:ext cx="7757795" cy="384175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55930">
              <a:lnSpc>
                <a:spcPts val="2510"/>
              </a:lnSpc>
            </a:pP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System.out.println("Welcome</a:t>
            </a:r>
            <a:r>
              <a:rPr dirty="0" sz="2400" spc="-5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to</a:t>
            </a:r>
            <a:r>
              <a:rPr dirty="0" sz="2400" spc="-4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Java!");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12302" y="2803652"/>
            <a:ext cx="1851660" cy="106172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1300"/>
              </a:spcBef>
            </a:pPr>
            <a:r>
              <a:rPr dirty="0" sz="2400" spc="-5" b="1">
                <a:latin typeface="Courier New"/>
                <a:cs typeface="Courier New"/>
              </a:rPr>
              <a:t>count++;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10516" y="161035"/>
            <a:ext cx="272605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4.2.1.</a:t>
            </a:r>
            <a:r>
              <a:rPr dirty="0" spc="-35"/>
              <a:t> </a:t>
            </a:r>
            <a:r>
              <a:rPr dirty="0" spc="-5"/>
              <a:t>while</a:t>
            </a:r>
            <a:r>
              <a:rPr dirty="0" spc="-30"/>
              <a:t> </a:t>
            </a:r>
            <a:r>
              <a:rPr dirty="0"/>
              <a:t>Loop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49617" y="864985"/>
            <a:ext cx="3942079" cy="2301875"/>
            <a:chOff x="6349617" y="864985"/>
            <a:chExt cx="3942079" cy="2301875"/>
          </a:xfrm>
        </p:grpSpPr>
        <p:sp>
          <p:nvSpPr>
            <p:cNvPr id="3" name="object 3"/>
            <p:cNvSpPr/>
            <p:nvPr/>
          </p:nvSpPr>
          <p:spPr>
            <a:xfrm>
              <a:off x="6355967" y="871335"/>
              <a:ext cx="3929379" cy="2289175"/>
            </a:xfrm>
            <a:custGeom>
              <a:avLst/>
              <a:gdLst/>
              <a:ahLst/>
              <a:cxnLst/>
              <a:rect l="l" t="t" r="r" b="b"/>
              <a:pathLst>
                <a:path w="3929379" h="2289175">
                  <a:moveTo>
                    <a:pt x="1864937" y="750396"/>
                  </a:moveTo>
                  <a:lnTo>
                    <a:pt x="980304" y="750396"/>
                  </a:lnTo>
                  <a:lnTo>
                    <a:pt x="0" y="2288707"/>
                  </a:lnTo>
                  <a:lnTo>
                    <a:pt x="1864937" y="750396"/>
                  </a:lnTo>
                  <a:close/>
                </a:path>
                <a:path w="3929379" h="2289175">
                  <a:moveTo>
                    <a:pt x="3804017" y="0"/>
                  </a:moveTo>
                  <a:lnTo>
                    <a:pt x="515614" y="0"/>
                  </a:lnTo>
                  <a:lnTo>
                    <a:pt x="466932" y="9828"/>
                  </a:lnTo>
                  <a:lnTo>
                    <a:pt x="427178" y="36631"/>
                  </a:lnTo>
                  <a:lnTo>
                    <a:pt x="400375" y="76386"/>
                  </a:lnTo>
                  <a:lnTo>
                    <a:pt x="390546" y="125068"/>
                  </a:lnTo>
                  <a:lnTo>
                    <a:pt x="390547" y="625331"/>
                  </a:lnTo>
                  <a:lnTo>
                    <a:pt x="400375" y="674009"/>
                  </a:lnTo>
                  <a:lnTo>
                    <a:pt x="427178" y="713763"/>
                  </a:lnTo>
                  <a:lnTo>
                    <a:pt x="466932" y="740567"/>
                  </a:lnTo>
                  <a:lnTo>
                    <a:pt x="515614" y="750396"/>
                  </a:lnTo>
                  <a:lnTo>
                    <a:pt x="3804017" y="750396"/>
                  </a:lnTo>
                  <a:lnTo>
                    <a:pt x="3852699" y="740567"/>
                  </a:lnTo>
                  <a:lnTo>
                    <a:pt x="3892453" y="713763"/>
                  </a:lnTo>
                  <a:lnTo>
                    <a:pt x="3919256" y="674009"/>
                  </a:lnTo>
                  <a:lnTo>
                    <a:pt x="3929084" y="625331"/>
                  </a:lnTo>
                  <a:lnTo>
                    <a:pt x="3929085" y="125068"/>
                  </a:lnTo>
                  <a:lnTo>
                    <a:pt x="3919256" y="76386"/>
                  </a:lnTo>
                  <a:lnTo>
                    <a:pt x="3892453" y="36631"/>
                  </a:lnTo>
                  <a:lnTo>
                    <a:pt x="3852699" y="9828"/>
                  </a:lnTo>
                  <a:lnTo>
                    <a:pt x="380401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355967" y="871335"/>
              <a:ext cx="3929379" cy="2289175"/>
            </a:xfrm>
            <a:custGeom>
              <a:avLst/>
              <a:gdLst/>
              <a:ahLst/>
              <a:cxnLst/>
              <a:rect l="l" t="t" r="r" b="b"/>
              <a:pathLst>
                <a:path w="3929379" h="2289175">
                  <a:moveTo>
                    <a:pt x="390547" y="125068"/>
                  </a:moveTo>
                  <a:lnTo>
                    <a:pt x="400375" y="76386"/>
                  </a:lnTo>
                  <a:lnTo>
                    <a:pt x="427178" y="36631"/>
                  </a:lnTo>
                  <a:lnTo>
                    <a:pt x="466932" y="9828"/>
                  </a:lnTo>
                  <a:lnTo>
                    <a:pt x="515615" y="0"/>
                  </a:lnTo>
                  <a:lnTo>
                    <a:pt x="980303" y="0"/>
                  </a:lnTo>
                  <a:lnTo>
                    <a:pt x="1864938" y="0"/>
                  </a:lnTo>
                  <a:lnTo>
                    <a:pt x="3804017" y="0"/>
                  </a:lnTo>
                  <a:lnTo>
                    <a:pt x="3852699" y="9828"/>
                  </a:lnTo>
                  <a:lnTo>
                    <a:pt x="3892453" y="36631"/>
                  </a:lnTo>
                  <a:lnTo>
                    <a:pt x="3919256" y="76386"/>
                  </a:lnTo>
                  <a:lnTo>
                    <a:pt x="3929085" y="125068"/>
                  </a:lnTo>
                  <a:lnTo>
                    <a:pt x="3929085" y="437729"/>
                  </a:lnTo>
                  <a:lnTo>
                    <a:pt x="3929085" y="625330"/>
                  </a:lnTo>
                  <a:lnTo>
                    <a:pt x="3919256" y="674008"/>
                  </a:lnTo>
                  <a:lnTo>
                    <a:pt x="3892453" y="713763"/>
                  </a:lnTo>
                  <a:lnTo>
                    <a:pt x="3852699" y="740566"/>
                  </a:lnTo>
                  <a:lnTo>
                    <a:pt x="3804017" y="750395"/>
                  </a:lnTo>
                  <a:lnTo>
                    <a:pt x="1864938" y="750395"/>
                  </a:lnTo>
                  <a:lnTo>
                    <a:pt x="0" y="2288707"/>
                  </a:lnTo>
                  <a:lnTo>
                    <a:pt x="980303" y="750395"/>
                  </a:lnTo>
                  <a:lnTo>
                    <a:pt x="515615" y="750395"/>
                  </a:lnTo>
                  <a:lnTo>
                    <a:pt x="466932" y="740566"/>
                  </a:lnTo>
                  <a:lnTo>
                    <a:pt x="427178" y="713763"/>
                  </a:lnTo>
                  <a:lnTo>
                    <a:pt x="400375" y="674008"/>
                  </a:lnTo>
                  <a:lnTo>
                    <a:pt x="390547" y="625326"/>
                  </a:lnTo>
                  <a:lnTo>
                    <a:pt x="390547" y="437729"/>
                  </a:lnTo>
                  <a:lnTo>
                    <a:pt x="390547" y="12506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7413265" y="927100"/>
            <a:ext cx="2205355" cy="70548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283845" marR="5080" indent="-271780">
              <a:lnSpc>
                <a:spcPct val="102699"/>
              </a:lnSpc>
              <a:spcBef>
                <a:spcPts val="25"/>
              </a:spcBef>
            </a:pP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Increase</a:t>
            </a:r>
            <a:r>
              <a:rPr dirty="0" sz="22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count</a:t>
            </a:r>
            <a:r>
              <a:rPr dirty="0" sz="2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dirty="0" sz="2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dirty="0" sz="2200" spc="-5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count</a:t>
            </a:r>
            <a:r>
              <a:rPr dirty="0" sz="22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2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2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now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12734"/>
            <a:ext cx="12192000" cy="1250950"/>
            <a:chOff x="0" y="12734"/>
            <a:chExt cx="12192000" cy="1250950"/>
          </a:xfrm>
        </p:grpSpPr>
        <p:sp>
          <p:nvSpPr>
            <p:cNvPr id="7" name="object 7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831339" y="1938020"/>
            <a:ext cx="22161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while</a:t>
            </a:r>
            <a:r>
              <a:rPr dirty="0" sz="2400" spc="-10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(count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L4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Loop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1" name="object 11"/>
          <p:cNvSpPr txBox="1"/>
          <p:nvPr/>
        </p:nvSpPr>
        <p:spPr>
          <a:xfrm>
            <a:off x="1831339" y="1261363"/>
            <a:ext cx="3494404" cy="1068070"/>
          </a:xfrm>
          <a:prstGeom prst="rect">
            <a:avLst/>
          </a:prstGeom>
        </p:spPr>
        <p:txBody>
          <a:bodyPr wrap="square" lIns="0" tIns="168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dirty="0" sz="2400" spc="-5" b="1">
                <a:latin typeface="Courier New"/>
                <a:cs typeface="Courier New"/>
              </a:rPr>
              <a:t>int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count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  <a:p>
            <a:pPr marL="2385695">
              <a:lnSpc>
                <a:spcPct val="100000"/>
              </a:lnSpc>
              <a:spcBef>
                <a:spcPts val="1220"/>
              </a:spcBef>
            </a:pPr>
            <a:r>
              <a:rPr dirty="0" sz="2400" b="1">
                <a:latin typeface="Courier New"/>
                <a:cs typeface="Courier New"/>
              </a:rPr>
              <a:t>&lt;</a:t>
            </a:r>
            <a:r>
              <a:rPr dirty="0" sz="2400" spc="-6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2)</a:t>
            </a:r>
            <a:r>
              <a:rPr dirty="0" sz="2400" spc="-5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96464" y="2447035"/>
            <a:ext cx="71456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System.out.println("Welcome</a:t>
            </a:r>
            <a:r>
              <a:rPr dirty="0" sz="2400" spc="-5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to</a:t>
            </a:r>
            <a:r>
              <a:rPr dirty="0" sz="2400" spc="-5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Java!");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33562" y="2968626"/>
            <a:ext cx="5105400" cy="384175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75285">
              <a:lnSpc>
                <a:spcPts val="2855"/>
              </a:lnSpc>
            </a:pP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count++;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31339" y="3474211"/>
            <a:ext cx="208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10516" y="161035"/>
            <a:ext cx="272605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4.2.1.</a:t>
            </a:r>
            <a:r>
              <a:rPr dirty="0" spc="-35"/>
              <a:t> </a:t>
            </a:r>
            <a:r>
              <a:rPr dirty="0" spc="-5"/>
              <a:t>while</a:t>
            </a:r>
            <a:r>
              <a:rPr dirty="0" spc="-30"/>
              <a:t> </a:t>
            </a:r>
            <a:r>
              <a:rPr dirty="0"/>
              <a:t>Loop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2025-02-01T15:55:49Z</dcterms:created>
  <dcterms:modified xsi:type="dcterms:W3CDTF">2025-02-01T15:55:49Z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2022-09-20T00:00:00Z</vt:filetime>
  </property>
  <property fmtid="{D5CDD505-2E9C-101B-9397-08002B2CF9AE}" pid="3" name="LastSaved">
    <vt:filetime>2025-02-01T00:00:00Z</vt:filetime>
  </property>
</Properties>
</file>