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124459"/>
            <a:ext cx="102057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206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0019" y="2725419"/>
            <a:ext cx="89919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84" y="2062988"/>
            <a:ext cx="10274300" cy="3670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2060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447538" y="6428920"/>
            <a:ext cx="129794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Relationship Id="rId6" Type="http://schemas.openxmlformats.org/officeDocument/2006/relationships/image" Target="../media/image26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</a:t>
            </a:r>
            <a:r>
              <a:rPr dirty="0"/>
              <a:t>S 501 – </a:t>
            </a:r>
            <a:r>
              <a:rPr dirty="0" spc="5"/>
              <a:t>I</a:t>
            </a:r>
            <a:r>
              <a:rPr dirty="0"/>
              <a:t>nt</a:t>
            </a:r>
            <a:r>
              <a:rPr dirty="0" spc="5"/>
              <a:t>r</a:t>
            </a:r>
            <a:r>
              <a:rPr dirty="0"/>
              <a:t>odu</a:t>
            </a:r>
            <a:r>
              <a:rPr dirty="0" spc="-5"/>
              <a:t>c</a:t>
            </a:r>
            <a:r>
              <a:rPr dirty="0"/>
              <a:t>tion to </a:t>
            </a:r>
            <a:r>
              <a:rPr dirty="0" spc="5"/>
              <a:t>J</a:t>
            </a:r>
            <a:r>
              <a:rPr dirty="0" spc="-520"/>
              <a:t>AV</a:t>
            </a:r>
            <a:r>
              <a:rPr dirty="0"/>
              <a:t>A</a:t>
            </a:r>
            <a:r>
              <a:rPr dirty="0" spc="-225"/>
              <a:t> </a:t>
            </a:r>
            <a:r>
              <a:rPr dirty="0"/>
              <a:t>P</a:t>
            </a:r>
            <a:r>
              <a:rPr dirty="0" spc="5"/>
              <a:t>r</a:t>
            </a:r>
            <a:r>
              <a:rPr dirty="0"/>
              <a:t>og</a:t>
            </a:r>
            <a:r>
              <a:rPr dirty="0" spc="5"/>
              <a:t>r</a:t>
            </a:r>
            <a:r>
              <a:rPr dirty="0" spc="-5"/>
              <a:t>a</a:t>
            </a:r>
            <a:r>
              <a:rPr dirty="0"/>
              <a:t>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3324" y="3447796"/>
            <a:ext cx="3552825" cy="15468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A5A5A5"/>
                </a:solidFill>
                <a:latin typeface="Times New Roman"/>
                <a:cs typeface="Times New Roman"/>
              </a:rPr>
              <a:t>Lecture</a:t>
            </a:r>
            <a:r>
              <a:rPr dirty="0" sz="2800" spc="-3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5</a:t>
            </a:r>
            <a:r>
              <a:rPr dirty="0" sz="2800" spc="-2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dirty="0" sz="2800" spc="-1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A5A5A5"/>
                </a:solidFill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Lecture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6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–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1-D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solidFill>
                  <a:srgbClr val="A5A5A5"/>
                </a:solidFill>
                <a:latin typeface="Times New Roman"/>
                <a:cs typeface="Times New Roman"/>
              </a:rPr>
              <a:t>Lecture</a:t>
            </a:r>
            <a:r>
              <a:rPr dirty="0" sz="2800" spc="-3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7</a:t>
            </a:r>
            <a:r>
              <a:rPr dirty="0" sz="2800" spc="-2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–</a:t>
            </a:r>
            <a:r>
              <a:rPr dirty="0" sz="2800" spc="-25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M-D</a:t>
            </a:r>
            <a:r>
              <a:rPr dirty="0" sz="2800" spc="-17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A5A5A5"/>
                </a:solidFill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44419" y="755395"/>
            <a:ext cx="7374255" cy="155892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Declaring, creating, initializing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step: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05"/>
              </a:spcBef>
            </a:pPr>
            <a:r>
              <a:rPr dirty="0" sz="2400" spc="-5" b="1">
                <a:latin typeface="Courier New"/>
                <a:cs typeface="Courier New"/>
              </a:rPr>
              <a:t>double[]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{1.9,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2.9,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3.4,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3.5};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shorthand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syntax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must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in</a:t>
            </a:r>
            <a:r>
              <a:rPr dirty="0" sz="2400">
                <a:latin typeface="Times New Roman"/>
                <a:cs typeface="Times New Roman"/>
              </a:rPr>
              <a:t> one</a:t>
            </a:r>
            <a:r>
              <a:rPr dirty="0" sz="2400" spc="-5">
                <a:latin typeface="Times New Roman"/>
                <a:cs typeface="Times New Roman"/>
              </a:rPr>
              <a:t> statement.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44419" y="706627"/>
            <a:ext cx="8006080" cy="363156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 spc="-5" b="1">
                <a:latin typeface="Courier New"/>
                <a:cs typeface="Courier New"/>
              </a:rPr>
              <a:t>double[]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{1.9,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2.9,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3.4,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3.5};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2400" spc="-5">
                <a:latin typeface="Times New Roman"/>
                <a:cs typeface="Times New Roman"/>
              </a:rPr>
              <a:t>This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shorthand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notation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equivalent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statements:</a:t>
            </a:r>
            <a:endParaRPr sz="2400">
              <a:latin typeface="Times New Roman"/>
              <a:cs typeface="Times New Roman"/>
            </a:endParaRPr>
          </a:p>
          <a:p>
            <a:pPr marL="12700" marR="2143125">
              <a:lnSpc>
                <a:spcPts val="3979"/>
              </a:lnSpc>
              <a:spcBef>
                <a:spcPts val="245"/>
              </a:spcBef>
            </a:pPr>
            <a:r>
              <a:rPr dirty="0" sz="2400" spc="-5" b="1">
                <a:latin typeface="Courier New"/>
                <a:cs typeface="Courier New"/>
              </a:rPr>
              <a:t>double[]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double[4];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myList[0]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1.9;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5" b="1">
                <a:latin typeface="Courier New"/>
                <a:cs typeface="Courier New"/>
              </a:rPr>
              <a:t>myList[1]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2.9;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400" spc="-5" b="1">
                <a:latin typeface="Courier New"/>
                <a:cs typeface="Courier New"/>
              </a:rPr>
              <a:t>myList[2]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3.4;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400" spc="-5" b="1">
                <a:latin typeface="Courier New"/>
                <a:cs typeface="Courier New"/>
              </a:rPr>
              <a:t>myList[3]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3.5;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375584" y="877315"/>
            <a:ext cx="11045825" cy="2244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shorthand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notation,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have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declare,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initialize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statement.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Splitting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 would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cause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syntax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error.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example,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wrong: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dirty="0" sz="2400" spc="-5" b="1">
                <a:latin typeface="Courier New"/>
                <a:cs typeface="Courier New"/>
              </a:rPr>
              <a:t>double[]</a:t>
            </a:r>
            <a:r>
              <a:rPr dirty="0" sz="2400" spc="-6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myList;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125"/>
              </a:spcBef>
            </a:pPr>
            <a:r>
              <a:rPr dirty="0" sz="2400" spc="-5" b="1">
                <a:latin typeface="Courier New"/>
                <a:cs typeface="Courier New"/>
              </a:rPr>
              <a:t>myList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{1.9,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2.9,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3.4,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3.5};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94" y="1468628"/>
            <a:ext cx="34944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7519" y="1886203"/>
            <a:ext cx="73285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8284" y="2363355"/>
            <a:ext cx="4814570" cy="37528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6675">
              <a:lnSpc>
                <a:spcPts val="2535"/>
              </a:lnSpc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644" y="2669539"/>
            <a:ext cx="6232525" cy="170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 marR="734695" indent="-365125">
              <a:lnSpc>
                <a:spcPct val="114999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for (int </a:t>
            </a:r>
            <a:r>
              <a:rPr dirty="0" sz="2400" b="1">
                <a:latin typeface="Courier New"/>
                <a:cs typeface="Courier New"/>
              </a:rPr>
              <a:t>i = </a:t>
            </a:r>
            <a:r>
              <a:rPr dirty="0" sz="2400" spc="-5" b="1">
                <a:latin typeface="Courier New"/>
                <a:cs typeface="Courier New"/>
              </a:rPr>
              <a:t>1; </a:t>
            </a:r>
            <a:r>
              <a:rPr dirty="0" sz="2400" b="1">
                <a:latin typeface="Courier New"/>
                <a:cs typeface="Courier New"/>
              </a:rPr>
              <a:t>i &lt; </a:t>
            </a:r>
            <a:r>
              <a:rPr dirty="0" sz="2400" spc="-5" b="1">
                <a:latin typeface="Courier New"/>
                <a:cs typeface="Courier New"/>
              </a:rPr>
              <a:t>5; i++)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394" y="4345940"/>
            <a:ext cx="574040" cy="8667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98339" y="888879"/>
            <a:ext cx="5412105" cy="1553845"/>
            <a:chOff x="5798339" y="888879"/>
            <a:chExt cx="5412105" cy="1553845"/>
          </a:xfrm>
        </p:grpSpPr>
        <p:sp>
          <p:nvSpPr>
            <p:cNvPr id="8" name="object 8"/>
            <p:cNvSpPr/>
            <p:nvPr/>
          </p:nvSpPr>
          <p:spPr>
            <a:xfrm>
              <a:off x="5804689" y="895229"/>
              <a:ext cx="5399405" cy="1541145"/>
            </a:xfrm>
            <a:custGeom>
              <a:avLst/>
              <a:gdLst/>
              <a:ahLst/>
              <a:cxnLst/>
              <a:rect l="l" t="t" r="r" b="b"/>
              <a:pathLst>
                <a:path w="5399405" h="1541145">
                  <a:moveTo>
                    <a:pt x="2249656" y="843349"/>
                  </a:moveTo>
                  <a:lnTo>
                    <a:pt x="899862" y="843349"/>
                  </a:lnTo>
                  <a:lnTo>
                    <a:pt x="209649" y="1540725"/>
                  </a:lnTo>
                  <a:lnTo>
                    <a:pt x="2249656" y="843349"/>
                  </a:lnTo>
                  <a:close/>
                </a:path>
                <a:path w="5399405" h="1541145">
                  <a:moveTo>
                    <a:pt x="5258615" y="0"/>
                  </a:moveTo>
                  <a:lnTo>
                    <a:pt x="140559" y="0"/>
                  </a:lnTo>
                  <a:lnTo>
                    <a:pt x="96132" y="7165"/>
                  </a:lnTo>
                  <a:lnTo>
                    <a:pt x="57547" y="27119"/>
                  </a:lnTo>
                  <a:lnTo>
                    <a:pt x="27119" y="57546"/>
                  </a:lnTo>
                  <a:lnTo>
                    <a:pt x="7165" y="96130"/>
                  </a:lnTo>
                  <a:lnTo>
                    <a:pt x="0" y="140558"/>
                  </a:lnTo>
                  <a:lnTo>
                    <a:pt x="0" y="702790"/>
                  </a:lnTo>
                  <a:lnTo>
                    <a:pt x="7165" y="747217"/>
                  </a:lnTo>
                  <a:lnTo>
                    <a:pt x="27119" y="785802"/>
                  </a:lnTo>
                  <a:lnTo>
                    <a:pt x="57547" y="816229"/>
                  </a:lnTo>
                  <a:lnTo>
                    <a:pt x="96132" y="836183"/>
                  </a:lnTo>
                  <a:lnTo>
                    <a:pt x="140559" y="843349"/>
                  </a:lnTo>
                  <a:lnTo>
                    <a:pt x="5258615" y="843349"/>
                  </a:lnTo>
                  <a:lnTo>
                    <a:pt x="5303042" y="836183"/>
                  </a:lnTo>
                  <a:lnTo>
                    <a:pt x="5341628" y="816229"/>
                  </a:lnTo>
                  <a:lnTo>
                    <a:pt x="5372055" y="785802"/>
                  </a:lnTo>
                  <a:lnTo>
                    <a:pt x="5392009" y="747217"/>
                  </a:lnTo>
                  <a:lnTo>
                    <a:pt x="5399175" y="702790"/>
                  </a:lnTo>
                  <a:lnTo>
                    <a:pt x="5399175" y="140558"/>
                  </a:lnTo>
                  <a:lnTo>
                    <a:pt x="5392009" y="96130"/>
                  </a:lnTo>
                  <a:lnTo>
                    <a:pt x="5372055" y="57546"/>
                  </a:lnTo>
                  <a:lnTo>
                    <a:pt x="5341628" y="27119"/>
                  </a:lnTo>
                  <a:lnTo>
                    <a:pt x="5303042" y="7165"/>
                  </a:lnTo>
                  <a:lnTo>
                    <a:pt x="525861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04689" y="895229"/>
              <a:ext cx="5399405" cy="1541145"/>
            </a:xfrm>
            <a:custGeom>
              <a:avLst/>
              <a:gdLst/>
              <a:ahLst/>
              <a:cxnLst/>
              <a:rect l="l" t="t" r="r" b="b"/>
              <a:pathLst>
                <a:path w="5399405" h="1541145">
                  <a:moveTo>
                    <a:pt x="0" y="140559"/>
                  </a:moveTo>
                  <a:lnTo>
                    <a:pt x="7165" y="96131"/>
                  </a:lnTo>
                  <a:lnTo>
                    <a:pt x="27119" y="57546"/>
                  </a:lnTo>
                  <a:lnTo>
                    <a:pt x="57546" y="27119"/>
                  </a:lnTo>
                  <a:lnTo>
                    <a:pt x="96131" y="7165"/>
                  </a:lnTo>
                  <a:lnTo>
                    <a:pt x="140559" y="0"/>
                  </a:lnTo>
                  <a:lnTo>
                    <a:pt x="899862" y="0"/>
                  </a:lnTo>
                  <a:lnTo>
                    <a:pt x="2249656" y="0"/>
                  </a:lnTo>
                  <a:lnTo>
                    <a:pt x="5258616" y="0"/>
                  </a:lnTo>
                  <a:lnTo>
                    <a:pt x="5303043" y="7165"/>
                  </a:lnTo>
                  <a:lnTo>
                    <a:pt x="5341628" y="27119"/>
                  </a:lnTo>
                  <a:lnTo>
                    <a:pt x="5372055" y="57546"/>
                  </a:lnTo>
                  <a:lnTo>
                    <a:pt x="5392009" y="96131"/>
                  </a:lnTo>
                  <a:lnTo>
                    <a:pt x="5399175" y="140559"/>
                  </a:lnTo>
                  <a:lnTo>
                    <a:pt x="5399175" y="491954"/>
                  </a:lnTo>
                  <a:lnTo>
                    <a:pt x="5399175" y="702790"/>
                  </a:lnTo>
                  <a:lnTo>
                    <a:pt x="5392009" y="747218"/>
                  </a:lnTo>
                  <a:lnTo>
                    <a:pt x="5372055" y="785803"/>
                  </a:lnTo>
                  <a:lnTo>
                    <a:pt x="5341628" y="816230"/>
                  </a:lnTo>
                  <a:lnTo>
                    <a:pt x="5303043" y="836184"/>
                  </a:lnTo>
                  <a:lnTo>
                    <a:pt x="5258616" y="843350"/>
                  </a:lnTo>
                  <a:lnTo>
                    <a:pt x="2249656" y="843350"/>
                  </a:lnTo>
                  <a:lnTo>
                    <a:pt x="209649" y="1540726"/>
                  </a:lnTo>
                  <a:lnTo>
                    <a:pt x="899862" y="843350"/>
                  </a:lnTo>
                  <a:lnTo>
                    <a:pt x="140559" y="843350"/>
                  </a:lnTo>
                  <a:lnTo>
                    <a:pt x="96131" y="836184"/>
                  </a:lnTo>
                  <a:lnTo>
                    <a:pt x="57546" y="816230"/>
                  </a:lnTo>
                  <a:lnTo>
                    <a:pt x="27119" y="785803"/>
                  </a:lnTo>
                  <a:lnTo>
                    <a:pt x="7165" y="747218"/>
                  </a:lnTo>
                  <a:lnTo>
                    <a:pt x="0" y="702790"/>
                  </a:lnTo>
                  <a:lnTo>
                    <a:pt x="0" y="491954"/>
                  </a:lnTo>
                  <a:lnTo>
                    <a:pt x="0" y="1405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092070" y="956564"/>
            <a:ext cx="482409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4765" marR="5080" indent="-1270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Declare array variable values, create an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array,</a:t>
            </a:r>
            <a:r>
              <a:rPr dirty="0" sz="2400" spc="-5">
                <a:latin typeface="Times New Roman"/>
                <a:cs typeface="Times New Roman"/>
              </a:rPr>
              <a:t> 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assign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 reference 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36611" y="2047600"/>
            <a:ext cx="2052320" cy="421640"/>
            <a:chOff x="9236611" y="2047600"/>
            <a:chExt cx="2052320" cy="421640"/>
          </a:xfrm>
        </p:grpSpPr>
        <p:sp>
          <p:nvSpPr>
            <p:cNvPr id="12" name="object 12"/>
            <p:cNvSpPr/>
            <p:nvPr/>
          </p:nvSpPr>
          <p:spPr>
            <a:xfrm>
              <a:off x="9244782" y="2055771"/>
              <a:ext cx="2036445" cy="405765"/>
            </a:xfrm>
            <a:custGeom>
              <a:avLst/>
              <a:gdLst/>
              <a:ahLst/>
              <a:cxnLst/>
              <a:rect l="l" t="t" r="r" b="b"/>
              <a:pathLst>
                <a:path w="2036445" h="405764">
                  <a:moveTo>
                    <a:pt x="2035867" y="0"/>
                  </a:moveTo>
                  <a:lnTo>
                    <a:pt x="0" y="0"/>
                  </a:lnTo>
                  <a:lnTo>
                    <a:pt x="0" y="405265"/>
                  </a:lnTo>
                  <a:lnTo>
                    <a:pt x="2035867" y="405265"/>
                  </a:lnTo>
                  <a:lnTo>
                    <a:pt x="2035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44781" y="2055771"/>
              <a:ext cx="2036445" cy="405765"/>
            </a:xfrm>
            <a:custGeom>
              <a:avLst/>
              <a:gdLst/>
              <a:ahLst/>
              <a:cxnLst/>
              <a:rect l="l" t="t" r="r" b="b"/>
              <a:pathLst>
                <a:path w="2036445" h="405764">
                  <a:moveTo>
                    <a:pt x="0" y="405264"/>
                  </a:moveTo>
                  <a:lnTo>
                    <a:pt x="2035867" y="405264"/>
                  </a:lnTo>
                  <a:lnTo>
                    <a:pt x="2035867" y="0"/>
                  </a:lnTo>
                  <a:lnTo>
                    <a:pt x="0" y="0"/>
                  </a:lnTo>
                  <a:lnTo>
                    <a:pt x="0" y="405264"/>
                  </a:lnTo>
                  <a:close/>
                </a:path>
              </a:pathLst>
            </a:custGeom>
            <a:ln w="163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40433" y="2035663"/>
            <a:ext cx="196850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">
                <a:latin typeface="Times New Roman"/>
                <a:cs typeface="Times New Roman"/>
              </a:rPr>
              <a:t>After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the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array</a:t>
            </a:r>
            <a:r>
              <a:rPr dirty="0" sz="1550" spc="-4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is</a:t>
            </a:r>
            <a:r>
              <a:rPr dirty="0" sz="1550" spc="-25">
                <a:latin typeface="Times New Roman"/>
                <a:cs typeface="Times New Roman"/>
              </a:rPr>
              <a:t> </a:t>
            </a:r>
            <a:r>
              <a:rPr dirty="0" sz="1550" spc="-5">
                <a:latin typeface="Times New Roman"/>
                <a:cs typeface="Times New Roman"/>
              </a:rPr>
              <a:t>created</a:t>
            </a:r>
            <a:endParaRPr sz="155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902195" y="2688193"/>
          <a:ext cx="598805" cy="178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/>
              </a:tblGrid>
              <a:tr h="313690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239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9095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350">
                          <a:latin typeface="Times New Roman"/>
                          <a:cs typeface="Times New Roman"/>
                        </a:rPr>
                        <a:t>0</a:t>
                      </a:r>
                      <a:endParaRPr sz="13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579744" y="2718686"/>
            <a:ext cx="11303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66694" y="3084732"/>
            <a:ext cx="11303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79744" y="3451301"/>
            <a:ext cx="11303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05845" y="3817347"/>
            <a:ext cx="11303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92795" y="4196988"/>
            <a:ext cx="11303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91845" y="2563277"/>
            <a:ext cx="3540760" cy="953769"/>
          </a:xfrm>
          <a:custGeom>
            <a:avLst/>
            <a:gdLst/>
            <a:ahLst/>
            <a:cxnLst/>
            <a:rect l="l" t="t" r="r" b="b"/>
            <a:pathLst>
              <a:path w="3540759" h="953770">
                <a:moveTo>
                  <a:pt x="3460407" y="934958"/>
                </a:moveTo>
                <a:lnTo>
                  <a:pt x="3429501" y="953267"/>
                </a:lnTo>
                <a:lnTo>
                  <a:pt x="3485028" y="941254"/>
                </a:lnTo>
                <a:lnTo>
                  <a:pt x="3460407" y="934958"/>
                </a:lnTo>
                <a:close/>
              </a:path>
              <a:path w="3540759" h="953770">
                <a:moveTo>
                  <a:pt x="3491299" y="916657"/>
                </a:moveTo>
                <a:lnTo>
                  <a:pt x="3460407" y="934958"/>
                </a:lnTo>
                <a:lnTo>
                  <a:pt x="3485003" y="941254"/>
                </a:lnTo>
                <a:lnTo>
                  <a:pt x="3491299" y="916657"/>
                </a:lnTo>
                <a:close/>
              </a:path>
              <a:path w="3540759" h="953770">
                <a:moveTo>
                  <a:pt x="3454694" y="854839"/>
                </a:moveTo>
                <a:lnTo>
                  <a:pt x="3473003" y="885745"/>
                </a:lnTo>
                <a:lnTo>
                  <a:pt x="3497600" y="892041"/>
                </a:lnTo>
                <a:lnTo>
                  <a:pt x="3485003" y="941254"/>
                </a:lnTo>
                <a:lnTo>
                  <a:pt x="3540525" y="929247"/>
                </a:lnTo>
                <a:lnTo>
                  <a:pt x="3454694" y="854839"/>
                </a:lnTo>
                <a:close/>
              </a:path>
              <a:path w="3540759" h="953770">
                <a:moveTo>
                  <a:pt x="12595" y="0"/>
                </a:moveTo>
                <a:lnTo>
                  <a:pt x="0" y="49213"/>
                </a:lnTo>
                <a:lnTo>
                  <a:pt x="3460407" y="934958"/>
                </a:lnTo>
                <a:lnTo>
                  <a:pt x="3491299" y="916657"/>
                </a:lnTo>
                <a:lnTo>
                  <a:pt x="3473003" y="885745"/>
                </a:lnTo>
                <a:lnTo>
                  <a:pt x="12595" y="0"/>
                </a:lnTo>
                <a:close/>
              </a:path>
              <a:path w="3540759" h="953770">
                <a:moveTo>
                  <a:pt x="3473003" y="885745"/>
                </a:moveTo>
                <a:lnTo>
                  <a:pt x="3491304" y="916638"/>
                </a:lnTo>
                <a:lnTo>
                  <a:pt x="3497600" y="892041"/>
                </a:lnTo>
                <a:lnTo>
                  <a:pt x="3473003" y="8857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824" y="1051051"/>
            <a:ext cx="7693659" cy="128460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 marR="5080" indent="-365125">
              <a:lnSpc>
                <a:spcPct val="114199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074" y="2364740"/>
            <a:ext cx="532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8199" y="2782315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074" y="3151124"/>
            <a:ext cx="6232525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7949" y="404114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2824" y="4458716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44862" y="695999"/>
            <a:ext cx="2518410" cy="1856105"/>
            <a:chOff x="4044862" y="695999"/>
            <a:chExt cx="2518410" cy="1856105"/>
          </a:xfrm>
        </p:grpSpPr>
        <p:sp>
          <p:nvSpPr>
            <p:cNvPr id="9" name="object 9"/>
            <p:cNvSpPr/>
            <p:nvPr/>
          </p:nvSpPr>
          <p:spPr>
            <a:xfrm>
              <a:off x="4051212" y="702349"/>
              <a:ext cx="2505710" cy="1843405"/>
            </a:xfrm>
            <a:custGeom>
              <a:avLst/>
              <a:gdLst/>
              <a:ahLst/>
              <a:cxnLst/>
              <a:rect l="l" t="t" r="r" b="b"/>
              <a:pathLst>
                <a:path w="2505709" h="1843405">
                  <a:moveTo>
                    <a:pt x="1363098" y="473075"/>
                  </a:moveTo>
                  <a:lnTo>
                    <a:pt x="873434" y="473075"/>
                  </a:lnTo>
                  <a:lnTo>
                    <a:pt x="0" y="1843217"/>
                  </a:lnTo>
                  <a:lnTo>
                    <a:pt x="1363098" y="473075"/>
                  </a:lnTo>
                  <a:close/>
                </a:path>
                <a:path w="2505709" h="1843405">
                  <a:moveTo>
                    <a:pt x="2426799" y="0"/>
                  </a:moveTo>
                  <a:lnTo>
                    <a:pt x="625839" y="0"/>
                  </a:lnTo>
                  <a:lnTo>
                    <a:pt x="595148" y="6196"/>
                  </a:lnTo>
                  <a:lnTo>
                    <a:pt x="570086" y="23093"/>
                  </a:lnTo>
                  <a:lnTo>
                    <a:pt x="553188" y="48156"/>
                  </a:lnTo>
                  <a:lnTo>
                    <a:pt x="546992" y="78846"/>
                  </a:lnTo>
                  <a:lnTo>
                    <a:pt x="546993" y="394229"/>
                  </a:lnTo>
                  <a:lnTo>
                    <a:pt x="553188" y="424917"/>
                  </a:lnTo>
                  <a:lnTo>
                    <a:pt x="570086" y="449980"/>
                  </a:lnTo>
                  <a:lnTo>
                    <a:pt x="595148" y="466878"/>
                  </a:lnTo>
                  <a:lnTo>
                    <a:pt x="625839" y="473075"/>
                  </a:lnTo>
                  <a:lnTo>
                    <a:pt x="2426799" y="473075"/>
                  </a:lnTo>
                  <a:lnTo>
                    <a:pt x="2482553" y="449980"/>
                  </a:lnTo>
                  <a:lnTo>
                    <a:pt x="2505647" y="394229"/>
                  </a:lnTo>
                  <a:lnTo>
                    <a:pt x="2505647" y="78846"/>
                  </a:lnTo>
                  <a:lnTo>
                    <a:pt x="2499451" y="48156"/>
                  </a:lnTo>
                  <a:lnTo>
                    <a:pt x="2482553" y="23093"/>
                  </a:lnTo>
                  <a:lnTo>
                    <a:pt x="2457491" y="6196"/>
                  </a:lnTo>
                  <a:lnTo>
                    <a:pt x="242679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051212" y="702349"/>
              <a:ext cx="2505710" cy="1843405"/>
            </a:xfrm>
            <a:custGeom>
              <a:avLst/>
              <a:gdLst/>
              <a:ahLst/>
              <a:cxnLst/>
              <a:rect l="l" t="t" r="r" b="b"/>
              <a:pathLst>
                <a:path w="2505709" h="1843405">
                  <a:moveTo>
                    <a:pt x="546992" y="78847"/>
                  </a:moveTo>
                  <a:lnTo>
                    <a:pt x="553188" y="48156"/>
                  </a:lnTo>
                  <a:lnTo>
                    <a:pt x="570086" y="23093"/>
                  </a:lnTo>
                  <a:lnTo>
                    <a:pt x="595148" y="6196"/>
                  </a:lnTo>
                  <a:lnTo>
                    <a:pt x="625839" y="0"/>
                  </a:lnTo>
                  <a:lnTo>
                    <a:pt x="873435" y="0"/>
                  </a:lnTo>
                  <a:lnTo>
                    <a:pt x="1363098" y="0"/>
                  </a:lnTo>
                  <a:lnTo>
                    <a:pt x="2426800" y="0"/>
                  </a:lnTo>
                  <a:lnTo>
                    <a:pt x="2457491" y="6196"/>
                  </a:lnTo>
                  <a:lnTo>
                    <a:pt x="2482553" y="23093"/>
                  </a:lnTo>
                  <a:lnTo>
                    <a:pt x="2499451" y="48156"/>
                  </a:lnTo>
                  <a:lnTo>
                    <a:pt x="2505647" y="78847"/>
                  </a:lnTo>
                  <a:lnTo>
                    <a:pt x="2505647" y="275960"/>
                  </a:lnTo>
                  <a:lnTo>
                    <a:pt x="2505647" y="394229"/>
                  </a:lnTo>
                  <a:lnTo>
                    <a:pt x="2499451" y="424918"/>
                  </a:lnTo>
                  <a:lnTo>
                    <a:pt x="2482553" y="449981"/>
                  </a:lnTo>
                  <a:lnTo>
                    <a:pt x="2457491" y="466878"/>
                  </a:lnTo>
                  <a:lnTo>
                    <a:pt x="2426800" y="473075"/>
                  </a:lnTo>
                  <a:lnTo>
                    <a:pt x="1363098" y="473075"/>
                  </a:lnTo>
                  <a:lnTo>
                    <a:pt x="0" y="1843218"/>
                  </a:lnTo>
                  <a:lnTo>
                    <a:pt x="873435" y="473075"/>
                  </a:lnTo>
                  <a:lnTo>
                    <a:pt x="625839" y="473075"/>
                  </a:lnTo>
                  <a:lnTo>
                    <a:pt x="595148" y="466878"/>
                  </a:lnTo>
                  <a:lnTo>
                    <a:pt x="570086" y="449981"/>
                  </a:lnTo>
                  <a:lnTo>
                    <a:pt x="553188" y="424918"/>
                  </a:lnTo>
                  <a:lnTo>
                    <a:pt x="546992" y="394227"/>
                  </a:lnTo>
                  <a:lnTo>
                    <a:pt x="546992" y="275960"/>
                  </a:lnTo>
                  <a:lnTo>
                    <a:pt x="546992" y="788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837757" y="746251"/>
            <a:ext cx="1479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becomes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16862" y="2385715"/>
            <a:ext cx="1673225" cy="423545"/>
            <a:chOff x="2316862" y="2385715"/>
            <a:chExt cx="1673225" cy="423545"/>
          </a:xfrm>
        </p:grpSpPr>
        <p:sp>
          <p:nvSpPr>
            <p:cNvPr id="13" name="object 13"/>
            <p:cNvSpPr/>
            <p:nvPr/>
          </p:nvSpPr>
          <p:spPr>
            <a:xfrm>
              <a:off x="2323212" y="2392065"/>
              <a:ext cx="1660525" cy="410845"/>
            </a:xfrm>
            <a:custGeom>
              <a:avLst/>
              <a:gdLst/>
              <a:ahLst/>
              <a:cxnLst/>
              <a:rect l="l" t="t" r="r" b="b"/>
              <a:pathLst>
                <a:path w="1660525" h="410844">
                  <a:moveTo>
                    <a:pt x="1660512" y="0"/>
                  </a:moveTo>
                  <a:lnTo>
                    <a:pt x="0" y="0"/>
                  </a:lnTo>
                  <a:lnTo>
                    <a:pt x="0" y="410518"/>
                  </a:lnTo>
                  <a:lnTo>
                    <a:pt x="1660512" y="410518"/>
                  </a:lnTo>
                  <a:lnTo>
                    <a:pt x="1660512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323212" y="2392065"/>
              <a:ext cx="1660525" cy="410845"/>
            </a:xfrm>
            <a:custGeom>
              <a:avLst/>
              <a:gdLst/>
              <a:ahLst/>
              <a:cxnLst/>
              <a:rect l="l" t="t" r="r" b="b"/>
              <a:pathLst>
                <a:path w="1660525" h="410844">
                  <a:moveTo>
                    <a:pt x="0" y="0"/>
                  </a:moveTo>
                  <a:lnTo>
                    <a:pt x="1660513" y="0"/>
                  </a:lnTo>
                  <a:lnTo>
                    <a:pt x="1660513" y="410519"/>
                  </a:lnTo>
                  <a:lnTo>
                    <a:pt x="0" y="41051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943079" y="1860959"/>
            <a:ext cx="2256155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latin typeface="Times New Roman"/>
                <a:cs typeface="Times New Roman"/>
              </a:rPr>
              <a:t>After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the</a:t>
            </a:r>
            <a:r>
              <a:rPr dirty="0" sz="1750" spc="-1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array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is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created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700907" y="2608189"/>
          <a:ext cx="687705" cy="204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/>
              </a:tblGrid>
              <a:tr h="360045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8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8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332610" y="2645075"/>
            <a:ext cx="12636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17628" y="3065298"/>
            <a:ext cx="12636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32610" y="3486121"/>
            <a:ext cx="12636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62575" y="3906344"/>
            <a:ext cx="12636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7592" y="4342175"/>
            <a:ext cx="12636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5732" y="772704"/>
            <a:ext cx="4372610" cy="1913255"/>
            <a:chOff x="5455732" y="772704"/>
            <a:chExt cx="4372610" cy="1913255"/>
          </a:xfrm>
        </p:grpSpPr>
        <p:sp>
          <p:nvSpPr>
            <p:cNvPr id="3" name="object 3"/>
            <p:cNvSpPr/>
            <p:nvPr/>
          </p:nvSpPr>
          <p:spPr>
            <a:xfrm>
              <a:off x="5462081" y="779054"/>
              <a:ext cx="4359910" cy="1900555"/>
            </a:xfrm>
            <a:custGeom>
              <a:avLst/>
              <a:gdLst/>
              <a:ahLst/>
              <a:cxnLst/>
              <a:rect l="l" t="t" r="r" b="b"/>
              <a:pathLst>
                <a:path w="4359909" h="1900555">
                  <a:moveTo>
                    <a:pt x="1917322" y="384175"/>
                  </a:moveTo>
                  <a:lnTo>
                    <a:pt x="870764" y="384175"/>
                  </a:lnTo>
                  <a:lnTo>
                    <a:pt x="0" y="1900246"/>
                  </a:lnTo>
                  <a:lnTo>
                    <a:pt x="1917322" y="384175"/>
                  </a:lnTo>
                  <a:close/>
                </a:path>
                <a:path w="4359909" h="1900555">
                  <a:moveTo>
                    <a:pt x="4295264" y="0"/>
                  </a:moveTo>
                  <a:lnTo>
                    <a:pt x="237087" y="0"/>
                  </a:lnTo>
                  <a:lnTo>
                    <a:pt x="212163" y="5031"/>
                  </a:lnTo>
                  <a:lnTo>
                    <a:pt x="191811" y="18754"/>
                  </a:lnTo>
                  <a:lnTo>
                    <a:pt x="178089" y="39106"/>
                  </a:lnTo>
                  <a:lnTo>
                    <a:pt x="173057" y="64029"/>
                  </a:lnTo>
                  <a:lnTo>
                    <a:pt x="173057" y="320145"/>
                  </a:lnTo>
                  <a:lnTo>
                    <a:pt x="178089" y="345068"/>
                  </a:lnTo>
                  <a:lnTo>
                    <a:pt x="191811" y="365421"/>
                  </a:lnTo>
                  <a:lnTo>
                    <a:pt x="212163" y="379143"/>
                  </a:lnTo>
                  <a:lnTo>
                    <a:pt x="237087" y="384175"/>
                  </a:lnTo>
                  <a:lnTo>
                    <a:pt x="4295264" y="384175"/>
                  </a:lnTo>
                  <a:lnTo>
                    <a:pt x="4320188" y="379143"/>
                  </a:lnTo>
                  <a:lnTo>
                    <a:pt x="4340541" y="365421"/>
                  </a:lnTo>
                  <a:lnTo>
                    <a:pt x="4354263" y="345068"/>
                  </a:lnTo>
                  <a:lnTo>
                    <a:pt x="4359295" y="320145"/>
                  </a:lnTo>
                  <a:lnTo>
                    <a:pt x="4359295" y="64029"/>
                  </a:lnTo>
                  <a:lnTo>
                    <a:pt x="4354263" y="39106"/>
                  </a:lnTo>
                  <a:lnTo>
                    <a:pt x="4340541" y="18754"/>
                  </a:lnTo>
                  <a:lnTo>
                    <a:pt x="4320188" y="5031"/>
                  </a:lnTo>
                  <a:lnTo>
                    <a:pt x="429526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462082" y="779054"/>
              <a:ext cx="4359910" cy="1900555"/>
            </a:xfrm>
            <a:custGeom>
              <a:avLst/>
              <a:gdLst/>
              <a:ahLst/>
              <a:cxnLst/>
              <a:rect l="l" t="t" r="r" b="b"/>
              <a:pathLst>
                <a:path w="4359909" h="1900555">
                  <a:moveTo>
                    <a:pt x="173057" y="64029"/>
                  </a:moveTo>
                  <a:lnTo>
                    <a:pt x="178089" y="39106"/>
                  </a:lnTo>
                  <a:lnTo>
                    <a:pt x="191811" y="18753"/>
                  </a:lnTo>
                  <a:lnTo>
                    <a:pt x="212164" y="5031"/>
                  </a:lnTo>
                  <a:lnTo>
                    <a:pt x="237087" y="0"/>
                  </a:lnTo>
                  <a:lnTo>
                    <a:pt x="870763" y="0"/>
                  </a:lnTo>
                  <a:lnTo>
                    <a:pt x="1917322" y="0"/>
                  </a:lnTo>
                  <a:lnTo>
                    <a:pt x="4295264" y="0"/>
                  </a:lnTo>
                  <a:lnTo>
                    <a:pt x="4320188" y="5031"/>
                  </a:lnTo>
                  <a:lnTo>
                    <a:pt x="4340540" y="18753"/>
                  </a:lnTo>
                  <a:lnTo>
                    <a:pt x="4354262" y="39106"/>
                  </a:lnTo>
                  <a:lnTo>
                    <a:pt x="4359294" y="64029"/>
                  </a:lnTo>
                  <a:lnTo>
                    <a:pt x="4359294" y="224100"/>
                  </a:lnTo>
                  <a:lnTo>
                    <a:pt x="4359294" y="320145"/>
                  </a:lnTo>
                  <a:lnTo>
                    <a:pt x="4354262" y="345068"/>
                  </a:lnTo>
                  <a:lnTo>
                    <a:pt x="4340540" y="365421"/>
                  </a:lnTo>
                  <a:lnTo>
                    <a:pt x="4320188" y="379143"/>
                  </a:lnTo>
                  <a:lnTo>
                    <a:pt x="4295264" y="384175"/>
                  </a:lnTo>
                  <a:lnTo>
                    <a:pt x="1917322" y="384175"/>
                  </a:lnTo>
                  <a:lnTo>
                    <a:pt x="0" y="1900246"/>
                  </a:lnTo>
                  <a:lnTo>
                    <a:pt x="870763" y="384175"/>
                  </a:lnTo>
                  <a:lnTo>
                    <a:pt x="237087" y="384175"/>
                  </a:lnTo>
                  <a:lnTo>
                    <a:pt x="212164" y="379143"/>
                  </a:lnTo>
                  <a:lnTo>
                    <a:pt x="191811" y="365421"/>
                  </a:lnTo>
                  <a:lnTo>
                    <a:pt x="178089" y="345068"/>
                  </a:lnTo>
                  <a:lnTo>
                    <a:pt x="173057" y="320145"/>
                  </a:lnTo>
                  <a:lnTo>
                    <a:pt x="173057" y="224100"/>
                  </a:lnTo>
                  <a:lnTo>
                    <a:pt x="173057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6647963" y="817371"/>
            <a:ext cx="21609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Times New Roman"/>
                <a:cs typeface="Times New Roman"/>
              </a:rPr>
              <a:t>i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(=1)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less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than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5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526131" y="1282700"/>
            <a:ext cx="7693659" cy="128460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ct val="114199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1257" y="2610496"/>
            <a:ext cx="1196975" cy="396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8419">
              <a:lnSpc>
                <a:spcPts val="2870"/>
              </a:lnSpc>
            </a:pP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6380" y="2596388"/>
            <a:ext cx="532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1320" algn="l"/>
              </a:tabLst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" b="1">
                <a:latin typeface="Courier New"/>
                <a:cs typeface="Courier New"/>
              </a:rPr>
              <a:t> 1;	i++)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1505" y="3013964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6380" y="3382771"/>
            <a:ext cx="6232525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1256" y="4272788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131" y="4690364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36666" y="1872639"/>
            <a:ext cx="2356485" cy="484505"/>
            <a:chOff x="8936666" y="1872639"/>
            <a:chExt cx="2356485" cy="484505"/>
          </a:xfrm>
        </p:grpSpPr>
        <p:sp>
          <p:nvSpPr>
            <p:cNvPr id="15" name="object 15"/>
            <p:cNvSpPr/>
            <p:nvPr/>
          </p:nvSpPr>
          <p:spPr>
            <a:xfrm>
              <a:off x="8946190" y="1882164"/>
              <a:ext cx="2337435" cy="465455"/>
            </a:xfrm>
            <a:custGeom>
              <a:avLst/>
              <a:gdLst/>
              <a:ahLst/>
              <a:cxnLst/>
              <a:rect l="l" t="t" r="r" b="b"/>
              <a:pathLst>
                <a:path w="2337434" h="465455">
                  <a:moveTo>
                    <a:pt x="2337187" y="0"/>
                  </a:moveTo>
                  <a:lnTo>
                    <a:pt x="0" y="0"/>
                  </a:lnTo>
                  <a:lnTo>
                    <a:pt x="0" y="465246"/>
                  </a:lnTo>
                  <a:lnTo>
                    <a:pt x="2337187" y="465246"/>
                  </a:lnTo>
                  <a:lnTo>
                    <a:pt x="2337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946191" y="1882164"/>
              <a:ext cx="2337435" cy="465455"/>
            </a:xfrm>
            <a:custGeom>
              <a:avLst/>
              <a:gdLst/>
              <a:ahLst/>
              <a:cxnLst/>
              <a:rect l="l" t="t" r="r" b="b"/>
              <a:pathLst>
                <a:path w="2337434" h="465455">
                  <a:moveTo>
                    <a:pt x="0" y="465246"/>
                  </a:moveTo>
                  <a:lnTo>
                    <a:pt x="2337187" y="465246"/>
                  </a:lnTo>
                  <a:lnTo>
                    <a:pt x="2337187" y="0"/>
                  </a:lnTo>
                  <a:lnTo>
                    <a:pt x="0" y="0"/>
                  </a:lnTo>
                  <a:lnTo>
                    <a:pt x="0" y="465246"/>
                  </a:lnTo>
                  <a:close/>
                </a:path>
              </a:pathLst>
            </a:custGeom>
            <a:ln w="187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8943079" y="1860959"/>
            <a:ext cx="2256155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latin typeface="Times New Roman"/>
                <a:cs typeface="Times New Roman"/>
              </a:rPr>
              <a:t>After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 spc="10">
                <a:latin typeface="Times New Roman"/>
                <a:cs typeface="Times New Roman"/>
              </a:rPr>
              <a:t>the</a:t>
            </a:r>
            <a:r>
              <a:rPr dirty="0" sz="1750" spc="-1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array</a:t>
            </a:r>
            <a:r>
              <a:rPr dirty="0" sz="1750" spc="-40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is</a:t>
            </a:r>
            <a:r>
              <a:rPr dirty="0" sz="1750" spc="-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created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326351" y="2653206"/>
            <a:ext cx="273685" cy="292735"/>
            <a:chOff x="9326351" y="2653206"/>
            <a:chExt cx="273685" cy="292735"/>
          </a:xfrm>
        </p:grpSpPr>
        <p:sp>
          <p:nvSpPr>
            <p:cNvPr id="19" name="object 19"/>
            <p:cNvSpPr/>
            <p:nvPr/>
          </p:nvSpPr>
          <p:spPr>
            <a:xfrm>
              <a:off x="9335723" y="2662578"/>
              <a:ext cx="255270" cy="274320"/>
            </a:xfrm>
            <a:custGeom>
              <a:avLst/>
              <a:gdLst/>
              <a:ahLst/>
              <a:cxnLst/>
              <a:rect l="l" t="t" r="r" b="b"/>
              <a:pathLst>
                <a:path w="255270" h="274319">
                  <a:moveTo>
                    <a:pt x="254693" y="0"/>
                  </a:moveTo>
                  <a:lnTo>
                    <a:pt x="0" y="0"/>
                  </a:lnTo>
                  <a:lnTo>
                    <a:pt x="0" y="273895"/>
                  </a:lnTo>
                  <a:lnTo>
                    <a:pt x="254693" y="273895"/>
                  </a:lnTo>
                  <a:lnTo>
                    <a:pt x="254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335722" y="2662578"/>
              <a:ext cx="255270" cy="274320"/>
            </a:xfrm>
            <a:custGeom>
              <a:avLst/>
              <a:gdLst/>
              <a:ahLst/>
              <a:cxnLst/>
              <a:rect l="l" t="t" r="r" b="b"/>
              <a:pathLst>
                <a:path w="255270" h="274319">
                  <a:moveTo>
                    <a:pt x="0" y="273895"/>
                  </a:moveTo>
                  <a:lnTo>
                    <a:pt x="254693" y="273895"/>
                  </a:lnTo>
                  <a:lnTo>
                    <a:pt x="254693" y="0"/>
                  </a:lnTo>
                  <a:lnTo>
                    <a:pt x="0" y="0"/>
                  </a:lnTo>
                  <a:lnTo>
                    <a:pt x="0" y="273895"/>
                  </a:lnTo>
                  <a:close/>
                </a:path>
              </a:pathLst>
            </a:custGeom>
            <a:ln w="1874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9710271" y="2617553"/>
            <a:ext cx="659765" cy="2045335"/>
            <a:chOff x="9710271" y="2617553"/>
            <a:chExt cx="659765" cy="2045335"/>
          </a:xfrm>
        </p:grpSpPr>
        <p:sp>
          <p:nvSpPr>
            <p:cNvPr id="22" name="object 22"/>
            <p:cNvSpPr/>
            <p:nvPr/>
          </p:nvSpPr>
          <p:spPr>
            <a:xfrm>
              <a:off x="9710271" y="2617553"/>
              <a:ext cx="659765" cy="2045335"/>
            </a:xfrm>
            <a:custGeom>
              <a:avLst/>
              <a:gdLst/>
              <a:ahLst/>
              <a:cxnLst/>
              <a:rect l="l" t="t" r="r" b="b"/>
              <a:pathLst>
                <a:path w="659765" h="2045335">
                  <a:moveTo>
                    <a:pt x="659206" y="0"/>
                  </a:moveTo>
                  <a:lnTo>
                    <a:pt x="0" y="0"/>
                  </a:lnTo>
                  <a:lnTo>
                    <a:pt x="0" y="2044834"/>
                  </a:lnTo>
                  <a:lnTo>
                    <a:pt x="659206" y="2044834"/>
                  </a:lnTo>
                  <a:lnTo>
                    <a:pt x="659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900043" y="2675084"/>
              <a:ext cx="272415" cy="1920239"/>
            </a:xfrm>
            <a:custGeom>
              <a:avLst/>
              <a:gdLst/>
              <a:ahLst/>
              <a:cxnLst/>
              <a:rect l="l" t="t" r="r" b="b"/>
              <a:pathLst>
                <a:path w="272415" h="1920239">
                  <a:moveTo>
                    <a:pt x="17478" y="273895"/>
                  </a:moveTo>
                  <a:lnTo>
                    <a:pt x="272172" y="273895"/>
                  </a:lnTo>
                  <a:lnTo>
                    <a:pt x="272172" y="0"/>
                  </a:lnTo>
                  <a:lnTo>
                    <a:pt x="17478" y="0"/>
                  </a:lnTo>
                  <a:lnTo>
                    <a:pt x="17478" y="273895"/>
                  </a:lnTo>
                  <a:close/>
                </a:path>
                <a:path w="272415" h="1920239">
                  <a:moveTo>
                    <a:pt x="0" y="659099"/>
                  </a:moveTo>
                  <a:lnTo>
                    <a:pt x="254693" y="659099"/>
                  </a:lnTo>
                  <a:lnTo>
                    <a:pt x="254693" y="385204"/>
                  </a:lnTo>
                  <a:lnTo>
                    <a:pt x="0" y="385204"/>
                  </a:lnTo>
                  <a:lnTo>
                    <a:pt x="0" y="659099"/>
                  </a:lnTo>
                  <a:close/>
                </a:path>
                <a:path w="272415" h="1920239">
                  <a:moveTo>
                    <a:pt x="0" y="1079322"/>
                  </a:moveTo>
                  <a:lnTo>
                    <a:pt x="254693" y="1079322"/>
                  </a:lnTo>
                  <a:lnTo>
                    <a:pt x="254693" y="805426"/>
                  </a:lnTo>
                  <a:lnTo>
                    <a:pt x="0" y="805426"/>
                  </a:lnTo>
                  <a:lnTo>
                    <a:pt x="0" y="1079322"/>
                  </a:lnTo>
                  <a:close/>
                </a:path>
                <a:path w="272415" h="1920239">
                  <a:moveTo>
                    <a:pt x="0" y="1499544"/>
                  </a:moveTo>
                  <a:lnTo>
                    <a:pt x="254693" y="1499544"/>
                  </a:lnTo>
                  <a:lnTo>
                    <a:pt x="254693" y="1225649"/>
                  </a:lnTo>
                  <a:lnTo>
                    <a:pt x="0" y="1225649"/>
                  </a:lnTo>
                  <a:lnTo>
                    <a:pt x="0" y="1499544"/>
                  </a:lnTo>
                  <a:close/>
                </a:path>
                <a:path w="272415" h="1920239">
                  <a:moveTo>
                    <a:pt x="0" y="1919767"/>
                  </a:moveTo>
                  <a:lnTo>
                    <a:pt x="254693" y="1919767"/>
                  </a:lnTo>
                  <a:lnTo>
                    <a:pt x="254693" y="1645872"/>
                  </a:lnTo>
                  <a:lnTo>
                    <a:pt x="0" y="1645872"/>
                  </a:lnTo>
                  <a:lnTo>
                    <a:pt x="0" y="1919767"/>
                  </a:lnTo>
                  <a:close/>
                </a:path>
              </a:pathLst>
            </a:custGeom>
            <a:ln w="187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332610" y="2645075"/>
            <a:ext cx="12636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700907" y="2608189"/>
          <a:ext cx="687705" cy="2043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9130"/>
              </a:tblGrid>
              <a:tr h="360045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734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8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8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21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9317628" y="3065298"/>
            <a:ext cx="12636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32610" y="3486121"/>
            <a:ext cx="12636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62575" y="3906344"/>
            <a:ext cx="12636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47592" y="4342175"/>
            <a:ext cx="126364" cy="2673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50" spc="15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131" y="1337564"/>
            <a:ext cx="34944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256" y="1706372"/>
            <a:ext cx="7328534" cy="128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 marR="5080" indent="-365125">
              <a:lnSpc>
                <a:spcPct val="114199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  <a:p>
            <a:pPr marL="377190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1505" y="3013964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6380" y="3382771"/>
            <a:ext cx="6232525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1256" y="4272788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131" y="4690364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84880" y="838394"/>
            <a:ext cx="3642360" cy="2327275"/>
            <a:chOff x="6684880" y="838394"/>
            <a:chExt cx="3642360" cy="2327275"/>
          </a:xfrm>
        </p:grpSpPr>
        <p:sp>
          <p:nvSpPr>
            <p:cNvPr id="9" name="object 9"/>
            <p:cNvSpPr/>
            <p:nvPr/>
          </p:nvSpPr>
          <p:spPr>
            <a:xfrm>
              <a:off x="6691230" y="844744"/>
              <a:ext cx="3629660" cy="2314575"/>
            </a:xfrm>
            <a:custGeom>
              <a:avLst/>
              <a:gdLst/>
              <a:ahLst/>
              <a:cxnLst/>
              <a:rect l="l" t="t" r="r" b="b"/>
              <a:pathLst>
                <a:path w="3629659" h="2314575">
                  <a:moveTo>
                    <a:pt x="1512216" y="898135"/>
                  </a:moveTo>
                  <a:lnTo>
                    <a:pt x="604887" y="898135"/>
                  </a:lnTo>
                  <a:lnTo>
                    <a:pt x="87066" y="2314153"/>
                  </a:lnTo>
                  <a:lnTo>
                    <a:pt x="1512216" y="898135"/>
                  </a:lnTo>
                  <a:close/>
                </a:path>
                <a:path w="3629659" h="2314575">
                  <a:moveTo>
                    <a:pt x="3479626" y="0"/>
                  </a:moveTo>
                  <a:lnTo>
                    <a:pt x="149693" y="0"/>
                  </a:lnTo>
                  <a:lnTo>
                    <a:pt x="102378" y="7631"/>
                  </a:lnTo>
                  <a:lnTo>
                    <a:pt x="61286" y="28882"/>
                  </a:lnTo>
                  <a:lnTo>
                    <a:pt x="28882" y="61286"/>
                  </a:lnTo>
                  <a:lnTo>
                    <a:pt x="7631" y="102378"/>
                  </a:lnTo>
                  <a:lnTo>
                    <a:pt x="0" y="149693"/>
                  </a:lnTo>
                  <a:lnTo>
                    <a:pt x="0" y="748445"/>
                  </a:lnTo>
                  <a:lnTo>
                    <a:pt x="7631" y="795756"/>
                  </a:lnTo>
                  <a:lnTo>
                    <a:pt x="28882" y="836849"/>
                  </a:lnTo>
                  <a:lnTo>
                    <a:pt x="61286" y="869253"/>
                  </a:lnTo>
                  <a:lnTo>
                    <a:pt x="102378" y="890503"/>
                  </a:lnTo>
                  <a:lnTo>
                    <a:pt x="149693" y="898135"/>
                  </a:lnTo>
                  <a:lnTo>
                    <a:pt x="3479626" y="898135"/>
                  </a:lnTo>
                  <a:lnTo>
                    <a:pt x="3526940" y="890503"/>
                  </a:lnTo>
                  <a:lnTo>
                    <a:pt x="3568032" y="869253"/>
                  </a:lnTo>
                  <a:lnTo>
                    <a:pt x="3600437" y="836849"/>
                  </a:lnTo>
                  <a:lnTo>
                    <a:pt x="3621688" y="795756"/>
                  </a:lnTo>
                  <a:lnTo>
                    <a:pt x="3629319" y="748445"/>
                  </a:lnTo>
                  <a:lnTo>
                    <a:pt x="3629319" y="149693"/>
                  </a:lnTo>
                  <a:lnTo>
                    <a:pt x="3621688" y="102378"/>
                  </a:lnTo>
                  <a:lnTo>
                    <a:pt x="3600437" y="61286"/>
                  </a:lnTo>
                  <a:lnTo>
                    <a:pt x="3568032" y="28882"/>
                  </a:lnTo>
                  <a:lnTo>
                    <a:pt x="3526940" y="7631"/>
                  </a:lnTo>
                  <a:lnTo>
                    <a:pt x="34796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91230" y="844744"/>
              <a:ext cx="3629660" cy="2314575"/>
            </a:xfrm>
            <a:custGeom>
              <a:avLst/>
              <a:gdLst/>
              <a:ahLst/>
              <a:cxnLst/>
              <a:rect l="l" t="t" r="r" b="b"/>
              <a:pathLst>
                <a:path w="3629659" h="2314575">
                  <a:moveTo>
                    <a:pt x="0" y="149694"/>
                  </a:moveTo>
                  <a:lnTo>
                    <a:pt x="7631" y="102379"/>
                  </a:lnTo>
                  <a:lnTo>
                    <a:pt x="28882" y="61286"/>
                  </a:lnTo>
                  <a:lnTo>
                    <a:pt x="61286" y="28882"/>
                  </a:lnTo>
                  <a:lnTo>
                    <a:pt x="102378" y="7631"/>
                  </a:lnTo>
                  <a:lnTo>
                    <a:pt x="149693" y="0"/>
                  </a:lnTo>
                  <a:lnTo>
                    <a:pt x="604886" y="0"/>
                  </a:lnTo>
                  <a:lnTo>
                    <a:pt x="1512216" y="0"/>
                  </a:lnTo>
                  <a:lnTo>
                    <a:pt x="3479626" y="0"/>
                  </a:lnTo>
                  <a:lnTo>
                    <a:pt x="3526940" y="7631"/>
                  </a:lnTo>
                  <a:lnTo>
                    <a:pt x="3568032" y="28882"/>
                  </a:lnTo>
                  <a:lnTo>
                    <a:pt x="3600436" y="61286"/>
                  </a:lnTo>
                  <a:lnTo>
                    <a:pt x="3621687" y="102379"/>
                  </a:lnTo>
                  <a:lnTo>
                    <a:pt x="3629319" y="149694"/>
                  </a:lnTo>
                  <a:lnTo>
                    <a:pt x="3629319" y="523911"/>
                  </a:lnTo>
                  <a:lnTo>
                    <a:pt x="3629319" y="748446"/>
                  </a:lnTo>
                  <a:lnTo>
                    <a:pt x="3621687" y="795756"/>
                  </a:lnTo>
                  <a:lnTo>
                    <a:pt x="3600436" y="836849"/>
                  </a:lnTo>
                  <a:lnTo>
                    <a:pt x="3568032" y="869253"/>
                  </a:lnTo>
                  <a:lnTo>
                    <a:pt x="3526940" y="890504"/>
                  </a:lnTo>
                  <a:lnTo>
                    <a:pt x="3479626" y="898136"/>
                  </a:lnTo>
                  <a:lnTo>
                    <a:pt x="1512216" y="898136"/>
                  </a:lnTo>
                  <a:lnTo>
                    <a:pt x="87065" y="2314154"/>
                  </a:lnTo>
                  <a:lnTo>
                    <a:pt x="604886" y="898136"/>
                  </a:lnTo>
                  <a:lnTo>
                    <a:pt x="149693" y="898136"/>
                  </a:lnTo>
                  <a:lnTo>
                    <a:pt x="102378" y="890504"/>
                  </a:lnTo>
                  <a:lnTo>
                    <a:pt x="61286" y="869253"/>
                  </a:lnTo>
                  <a:lnTo>
                    <a:pt x="28882" y="836849"/>
                  </a:lnTo>
                  <a:lnTo>
                    <a:pt x="7631" y="795756"/>
                  </a:lnTo>
                  <a:lnTo>
                    <a:pt x="0" y="748442"/>
                  </a:lnTo>
                  <a:lnTo>
                    <a:pt x="0" y="523911"/>
                  </a:lnTo>
                  <a:lnTo>
                    <a:pt x="0" y="1496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891403" y="907795"/>
            <a:ext cx="322897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852805" marR="5080" indent="-840740">
              <a:lnSpc>
                <a:spcPct val="100800"/>
              </a:lnSpc>
              <a:spcBef>
                <a:spcPts val="75"/>
              </a:spcBef>
            </a:pPr>
            <a:r>
              <a:rPr dirty="0" sz="2400" spc="-5">
                <a:latin typeface="Times New Roman"/>
                <a:cs typeface="Times New Roman"/>
              </a:rPr>
              <a:t>After this line is executed,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value[1]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65748" y="1988337"/>
            <a:ext cx="9969500" cy="1447165"/>
            <a:chOff x="1565748" y="1988337"/>
            <a:chExt cx="9969500" cy="1447165"/>
          </a:xfrm>
        </p:grpSpPr>
        <p:sp>
          <p:nvSpPr>
            <p:cNvPr id="13" name="object 13"/>
            <p:cNvSpPr/>
            <p:nvPr/>
          </p:nvSpPr>
          <p:spPr>
            <a:xfrm>
              <a:off x="1572098" y="3082989"/>
              <a:ext cx="5132705" cy="346075"/>
            </a:xfrm>
            <a:custGeom>
              <a:avLst/>
              <a:gdLst/>
              <a:ahLst/>
              <a:cxnLst/>
              <a:rect l="l" t="t" r="r" b="b"/>
              <a:pathLst>
                <a:path w="5132705" h="346075">
                  <a:moveTo>
                    <a:pt x="5132519" y="0"/>
                  </a:moveTo>
                  <a:lnTo>
                    <a:pt x="0" y="0"/>
                  </a:lnTo>
                  <a:lnTo>
                    <a:pt x="0" y="346008"/>
                  </a:lnTo>
                  <a:lnTo>
                    <a:pt x="5132519" y="346008"/>
                  </a:lnTo>
                  <a:lnTo>
                    <a:pt x="5132519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572098" y="3082989"/>
              <a:ext cx="5132705" cy="346075"/>
            </a:xfrm>
            <a:custGeom>
              <a:avLst/>
              <a:gdLst/>
              <a:ahLst/>
              <a:cxnLst/>
              <a:rect l="l" t="t" r="r" b="b"/>
              <a:pathLst>
                <a:path w="5132705" h="346075">
                  <a:moveTo>
                    <a:pt x="0" y="0"/>
                  </a:moveTo>
                  <a:lnTo>
                    <a:pt x="5132519" y="0"/>
                  </a:lnTo>
                  <a:lnTo>
                    <a:pt x="5132519" y="346009"/>
                  </a:lnTo>
                  <a:lnTo>
                    <a:pt x="0" y="34600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318971" y="1996909"/>
              <a:ext cx="2207895" cy="440690"/>
            </a:xfrm>
            <a:custGeom>
              <a:avLst/>
              <a:gdLst/>
              <a:ahLst/>
              <a:cxnLst/>
              <a:rect l="l" t="t" r="r" b="b"/>
              <a:pathLst>
                <a:path w="2207895" h="440689">
                  <a:moveTo>
                    <a:pt x="2207294" y="0"/>
                  </a:moveTo>
                  <a:lnTo>
                    <a:pt x="0" y="0"/>
                  </a:lnTo>
                  <a:lnTo>
                    <a:pt x="0" y="440186"/>
                  </a:lnTo>
                  <a:lnTo>
                    <a:pt x="2207294" y="440186"/>
                  </a:lnTo>
                  <a:lnTo>
                    <a:pt x="2207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18971" y="1996910"/>
              <a:ext cx="2207895" cy="440690"/>
            </a:xfrm>
            <a:custGeom>
              <a:avLst/>
              <a:gdLst/>
              <a:ahLst/>
              <a:cxnLst/>
              <a:rect l="l" t="t" r="r" b="b"/>
              <a:pathLst>
                <a:path w="2207895" h="440689">
                  <a:moveTo>
                    <a:pt x="0" y="440186"/>
                  </a:moveTo>
                  <a:lnTo>
                    <a:pt x="2207293" y="440186"/>
                  </a:lnTo>
                  <a:lnTo>
                    <a:pt x="2207293" y="0"/>
                  </a:lnTo>
                  <a:lnTo>
                    <a:pt x="0" y="0"/>
                  </a:lnTo>
                  <a:lnTo>
                    <a:pt x="0" y="440186"/>
                  </a:lnTo>
                  <a:close/>
                </a:path>
              </a:pathLst>
            </a:custGeom>
            <a:ln w="169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315012" y="1975915"/>
            <a:ext cx="1938020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>
                <a:latin typeface="Times New Roman"/>
                <a:cs typeface="Times New Roman"/>
              </a:rPr>
              <a:t>After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the</a:t>
            </a:r>
            <a:r>
              <a:rPr dirty="0" sz="1650" spc="-5">
                <a:latin typeface="Times New Roman"/>
                <a:cs typeface="Times New Roman"/>
              </a:rPr>
              <a:t> first </a:t>
            </a:r>
            <a:r>
              <a:rPr dirty="0" sz="1650" spc="5">
                <a:latin typeface="Times New Roman"/>
                <a:cs typeface="Times New Roman"/>
              </a:rPr>
              <a:t>iteration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663900" y="2683493"/>
            <a:ext cx="1007744" cy="1950085"/>
            <a:chOff x="9663900" y="2683493"/>
            <a:chExt cx="1007744" cy="1950085"/>
          </a:xfrm>
        </p:grpSpPr>
        <p:sp>
          <p:nvSpPr>
            <p:cNvPr id="19" name="object 19"/>
            <p:cNvSpPr/>
            <p:nvPr/>
          </p:nvSpPr>
          <p:spPr>
            <a:xfrm>
              <a:off x="10040542" y="2692064"/>
              <a:ext cx="622935" cy="1932939"/>
            </a:xfrm>
            <a:custGeom>
              <a:avLst/>
              <a:gdLst/>
              <a:ahLst/>
              <a:cxnLst/>
              <a:rect l="l" t="t" r="r" b="b"/>
              <a:pathLst>
                <a:path w="622934" h="1932939">
                  <a:moveTo>
                    <a:pt x="622410" y="0"/>
                  </a:moveTo>
                  <a:lnTo>
                    <a:pt x="0" y="0"/>
                  </a:lnTo>
                  <a:lnTo>
                    <a:pt x="0" y="1932495"/>
                  </a:lnTo>
                  <a:lnTo>
                    <a:pt x="622410" y="1932495"/>
                  </a:lnTo>
                  <a:lnTo>
                    <a:pt x="622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040542" y="2692066"/>
              <a:ext cx="622935" cy="1932939"/>
            </a:xfrm>
            <a:custGeom>
              <a:avLst/>
              <a:gdLst/>
              <a:ahLst/>
              <a:cxnLst/>
              <a:rect l="l" t="t" r="r" b="b"/>
              <a:pathLst>
                <a:path w="622934" h="1932939">
                  <a:moveTo>
                    <a:pt x="0" y="1932495"/>
                  </a:moveTo>
                  <a:lnTo>
                    <a:pt x="622410" y="1932495"/>
                  </a:lnTo>
                  <a:lnTo>
                    <a:pt x="622410" y="0"/>
                  </a:lnTo>
                  <a:lnTo>
                    <a:pt x="0" y="0"/>
                  </a:lnTo>
                  <a:lnTo>
                    <a:pt x="0" y="1932495"/>
                  </a:lnTo>
                  <a:close/>
                </a:path>
                <a:path w="622934" h="1932939">
                  <a:moveTo>
                    <a:pt x="14004" y="340532"/>
                  </a:moveTo>
                  <a:lnTo>
                    <a:pt x="622410" y="340532"/>
                  </a:lnTo>
                </a:path>
              </a:pathLst>
            </a:custGeom>
            <a:ln w="169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72472" y="3132237"/>
              <a:ext cx="241300" cy="258445"/>
            </a:xfrm>
            <a:custGeom>
              <a:avLst/>
              <a:gdLst/>
              <a:ahLst/>
              <a:cxnLst/>
              <a:rect l="l" t="t" r="r" b="b"/>
              <a:pathLst>
                <a:path w="241300" h="258445">
                  <a:moveTo>
                    <a:pt x="240923" y="0"/>
                  </a:moveTo>
                  <a:lnTo>
                    <a:pt x="0" y="0"/>
                  </a:lnTo>
                  <a:lnTo>
                    <a:pt x="0" y="257906"/>
                  </a:lnTo>
                  <a:lnTo>
                    <a:pt x="240923" y="257906"/>
                  </a:lnTo>
                  <a:lnTo>
                    <a:pt x="240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9672472" y="3132238"/>
              <a:ext cx="241300" cy="258445"/>
            </a:xfrm>
            <a:custGeom>
              <a:avLst/>
              <a:gdLst/>
              <a:ahLst/>
              <a:cxnLst/>
              <a:rect l="l" t="t" r="r" b="b"/>
              <a:pathLst>
                <a:path w="241300" h="258445">
                  <a:moveTo>
                    <a:pt x="0" y="257906"/>
                  </a:moveTo>
                  <a:lnTo>
                    <a:pt x="240923" y="257906"/>
                  </a:lnTo>
                  <a:lnTo>
                    <a:pt x="240923" y="0"/>
                  </a:lnTo>
                  <a:lnTo>
                    <a:pt x="0" y="0"/>
                  </a:lnTo>
                  <a:lnTo>
                    <a:pt x="0" y="257906"/>
                  </a:lnTo>
                  <a:close/>
                </a:path>
              </a:pathLst>
            </a:custGeom>
            <a:ln w="16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9678562" y="2726357"/>
            <a:ext cx="257810" cy="2749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54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20"/>
              </a:spcBef>
            </a:pPr>
            <a:r>
              <a:rPr dirty="0" sz="1500" spc="-1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55468" y="3113680"/>
            <a:ext cx="476884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95"/>
              </a:spcBef>
            </a:pPr>
            <a:r>
              <a:rPr dirty="0" sz="1500" spc="-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82519" y="3511083"/>
            <a:ext cx="120014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11091" y="3908486"/>
            <a:ext cx="120014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0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96523" y="4319963"/>
            <a:ext cx="120014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-10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235951" y="2745980"/>
            <a:ext cx="240665" cy="259079"/>
          </a:xfrm>
          <a:custGeom>
            <a:avLst/>
            <a:gdLst/>
            <a:ahLst/>
            <a:cxnLst/>
            <a:rect l="l" t="t" r="r" b="b"/>
            <a:pathLst>
              <a:path w="240665" h="259080">
                <a:moveTo>
                  <a:pt x="0" y="258497"/>
                </a:moveTo>
                <a:lnTo>
                  <a:pt x="240335" y="258497"/>
                </a:lnTo>
                <a:lnTo>
                  <a:pt x="240335" y="0"/>
                </a:lnTo>
                <a:lnTo>
                  <a:pt x="0" y="0"/>
                </a:lnTo>
                <a:lnTo>
                  <a:pt x="0" y="258497"/>
                </a:lnTo>
                <a:close/>
              </a:path>
            </a:pathLst>
          </a:custGeom>
          <a:ln w="169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049005" y="2730940"/>
            <a:ext cx="60579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dirty="0" sz="1500" spc="-1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19032" y="3109382"/>
            <a:ext cx="240665" cy="259079"/>
          </a:xfrm>
          <a:custGeom>
            <a:avLst/>
            <a:gdLst/>
            <a:ahLst/>
            <a:cxnLst/>
            <a:rect l="l" t="t" r="r" b="b"/>
            <a:pathLst>
              <a:path w="240665" h="259079">
                <a:moveTo>
                  <a:pt x="0" y="258497"/>
                </a:moveTo>
                <a:lnTo>
                  <a:pt x="240335" y="258497"/>
                </a:lnTo>
                <a:lnTo>
                  <a:pt x="240335" y="0"/>
                </a:lnTo>
                <a:lnTo>
                  <a:pt x="0" y="0"/>
                </a:lnTo>
                <a:lnTo>
                  <a:pt x="0" y="258497"/>
                </a:lnTo>
                <a:close/>
              </a:path>
            </a:pathLst>
          </a:custGeom>
          <a:ln w="169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0049005" y="3093752"/>
            <a:ext cx="605790" cy="253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>
              <a:lnSpc>
                <a:spcPct val="100000"/>
              </a:lnSpc>
              <a:spcBef>
                <a:spcPts val="95"/>
              </a:spcBef>
            </a:pPr>
            <a:r>
              <a:rPr dirty="0" sz="1500" spc="-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219032" y="3506785"/>
            <a:ext cx="240665" cy="258445"/>
          </a:xfrm>
          <a:custGeom>
            <a:avLst/>
            <a:gdLst/>
            <a:ahLst/>
            <a:cxnLst/>
            <a:rect l="l" t="t" r="r" b="b"/>
            <a:pathLst>
              <a:path w="240665" h="258445">
                <a:moveTo>
                  <a:pt x="0" y="257906"/>
                </a:moveTo>
                <a:lnTo>
                  <a:pt x="240335" y="257906"/>
                </a:lnTo>
                <a:lnTo>
                  <a:pt x="240335" y="0"/>
                </a:lnTo>
                <a:lnTo>
                  <a:pt x="0" y="0"/>
                </a:lnTo>
                <a:lnTo>
                  <a:pt x="0" y="257906"/>
                </a:lnTo>
                <a:close/>
              </a:path>
            </a:pathLst>
          </a:custGeom>
          <a:ln w="169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040542" y="3428998"/>
            <a:ext cx="622935" cy="398780"/>
          </a:xfrm>
          <a:prstGeom prst="rect">
            <a:avLst/>
          </a:prstGeom>
          <a:ln w="16924">
            <a:solidFill>
              <a:srgbClr val="000000"/>
            </a:solidFill>
          </a:ln>
        </p:spPr>
        <p:txBody>
          <a:bodyPr wrap="square" lIns="0" tIns="7429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585"/>
              </a:spcBef>
            </a:pPr>
            <a:r>
              <a:rPr dirty="0" sz="1500" spc="-1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219032" y="3904188"/>
            <a:ext cx="240665" cy="258445"/>
          </a:xfrm>
          <a:custGeom>
            <a:avLst/>
            <a:gdLst/>
            <a:ahLst/>
            <a:cxnLst/>
            <a:rect l="l" t="t" r="r" b="b"/>
            <a:pathLst>
              <a:path w="240665" h="258445">
                <a:moveTo>
                  <a:pt x="0" y="257906"/>
                </a:moveTo>
                <a:lnTo>
                  <a:pt x="240335" y="257906"/>
                </a:lnTo>
                <a:lnTo>
                  <a:pt x="240335" y="0"/>
                </a:lnTo>
                <a:lnTo>
                  <a:pt x="0" y="0"/>
                </a:lnTo>
                <a:lnTo>
                  <a:pt x="0" y="257906"/>
                </a:lnTo>
                <a:close/>
              </a:path>
            </a:pathLst>
          </a:custGeom>
          <a:ln w="169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0040542" y="3827403"/>
            <a:ext cx="622935" cy="411480"/>
          </a:xfrm>
          <a:prstGeom prst="rect">
            <a:avLst/>
          </a:prstGeom>
          <a:ln w="16924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575"/>
              </a:spcBef>
            </a:pPr>
            <a:r>
              <a:rPr dirty="0" sz="1500" spc="-1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219032" y="4301002"/>
            <a:ext cx="240665" cy="259079"/>
          </a:xfrm>
          <a:custGeom>
            <a:avLst/>
            <a:gdLst/>
            <a:ahLst/>
            <a:cxnLst/>
            <a:rect l="l" t="t" r="r" b="b"/>
            <a:pathLst>
              <a:path w="240665" h="259079">
                <a:moveTo>
                  <a:pt x="0" y="258497"/>
                </a:moveTo>
                <a:lnTo>
                  <a:pt x="240335" y="258497"/>
                </a:lnTo>
                <a:lnTo>
                  <a:pt x="240335" y="0"/>
                </a:lnTo>
                <a:lnTo>
                  <a:pt x="0" y="0"/>
                </a:lnTo>
                <a:lnTo>
                  <a:pt x="0" y="258497"/>
                </a:lnTo>
                <a:close/>
              </a:path>
            </a:pathLst>
          </a:custGeom>
          <a:ln w="169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0040542" y="4238879"/>
            <a:ext cx="622935" cy="386080"/>
          </a:xfrm>
          <a:prstGeom prst="rect">
            <a:avLst/>
          </a:prstGeom>
          <a:ln w="16924">
            <a:solidFill>
              <a:srgbClr val="000000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465"/>
              </a:spcBef>
            </a:pPr>
            <a:r>
              <a:rPr dirty="0" sz="1500" spc="-1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34568" y="3057525"/>
            <a:ext cx="4078604" cy="377825"/>
            <a:chOff x="6734568" y="3057525"/>
            <a:chExt cx="4078604" cy="377825"/>
          </a:xfrm>
        </p:grpSpPr>
        <p:sp>
          <p:nvSpPr>
            <p:cNvPr id="39" name="object 39"/>
            <p:cNvSpPr/>
            <p:nvPr/>
          </p:nvSpPr>
          <p:spPr>
            <a:xfrm>
              <a:off x="9549118" y="3063875"/>
              <a:ext cx="1257300" cy="365125"/>
            </a:xfrm>
            <a:custGeom>
              <a:avLst/>
              <a:gdLst/>
              <a:ahLst/>
              <a:cxnLst/>
              <a:rect l="l" t="t" r="r" b="b"/>
              <a:pathLst>
                <a:path w="1257300" h="365125">
                  <a:moveTo>
                    <a:pt x="1257124" y="0"/>
                  </a:moveTo>
                  <a:lnTo>
                    <a:pt x="0" y="0"/>
                  </a:lnTo>
                  <a:lnTo>
                    <a:pt x="0" y="365123"/>
                  </a:lnTo>
                  <a:lnTo>
                    <a:pt x="1257124" y="365123"/>
                  </a:lnTo>
                  <a:lnTo>
                    <a:pt x="125712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549118" y="3063875"/>
              <a:ext cx="1257300" cy="365125"/>
            </a:xfrm>
            <a:custGeom>
              <a:avLst/>
              <a:gdLst/>
              <a:ahLst/>
              <a:cxnLst/>
              <a:rect l="l" t="t" r="r" b="b"/>
              <a:pathLst>
                <a:path w="1257300" h="365125">
                  <a:moveTo>
                    <a:pt x="0" y="0"/>
                  </a:moveTo>
                  <a:lnTo>
                    <a:pt x="1257125" y="0"/>
                  </a:lnTo>
                  <a:lnTo>
                    <a:pt x="1257125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34568" y="3186878"/>
              <a:ext cx="2743835" cy="101600"/>
            </a:xfrm>
            <a:custGeom>
              <a:avLst/>
              <a:gdLst/>
              <a:ahLst/>
              <a:cxnLst/>
              <a:rect l="l" t="t" r="r" b="b"/>
              <a:pathLst>
                <a:path w="2743834" h="101600">
                  <a:moveTo>
                    <a:pt x="2692751" y="75846"/>
                  </a:moveTo>
                  <a:lnTo>
                    <a:pt x="2667352" y="76022"/>
                  </a:lnTo>
                  <a:lnTo>
                    <a:pt x="2642129" y="101597"/>
                  </a:lnTo>
                  <a:lnTo>
                    <a:pt x="2692751" y="75846"/>
                  </a:lnTo>
                  <a:close/>
                </a:path>
                <a:path w="2743834" h="101600">
                  <a:moveTo>
                    <a:pt x="2667001" y="25224"/>
                  </a:moveTo>
                  <a:lnTo>
                    <a:pt x="0" y="43682"/>
                  </a:lnTo>
                  <a:lnTo>
                    <a:pt x="351" y="94481"/>
                  </a:lnTo>
                  <a:lnTo>
                    <a:pt x="2667352" y="76022"/>
                  </a:lnTo>
                  <a:lnTo>
                    <a:pt x="2692576" y="50446"/>
                  </a:lnTo>
                  <a:lnTo>
                    <a:pt x="2667001" y="25224"/>
                  </a:lnTo>
                  <a:close/>
                </a:path>
                <a:path w="2743834" h="101600">
                  <a:moveTo>
                    <a:pt x="2692401" y="25048"/>
                  </a:moveTo>
                  <a:lnTo>
                    <a:pt x="2667001" y="25224"/>
                  </a:lnTo>
                  <a:lnTo>
                    <a:pt x="2692576" y="50446"/>
                  </a:lnTo>
                  <a:lnTo>
                    <a:pt x="2667352" y="76022"/>
                  </a:lnTo>
                  <a:lnTo>
                    <a:pt x="2692753" y="75845"/>
                  </a:lnTo>
                  <a:lnTo>
                    <a:pt x="2692401" y="25048"/>
                  </a:lnTo>
                  <a:close/>
                </a:path>
                <a:path w="2743834" h="101600">
                  <a:moveTo>
                    <a:pt x="2692401" y="25048"/>
                  </a:moveTo>
                  <a:lnTo>
                    <a:pt x="2692753" y="75845"/>
                  </a:lnTo>
                  <a:lnTo>
                    <a:pt x="2743375" y="50095"/>
                  </a:lnTo>
                  <a:lnTo>
                    <a:pt x="2692401" y="25048"/>
                  </a:lnTo>
                  <a:close/>
                </a:path>
                <a:path w="2743834" h="101600">
                  <a:moveTo>
                    <a:pt x="2641426" y="0"/>
                  </a:moveTo>
                  <a:lnTo>
                    <a:pt x="2667001" y="25224"/>
                  </a:lnTo>
                  <a:lnTo>
                    <a:pt x="2692401" y="25048"/>
                  </a:lnTo>
                  <a:lnTo>
                    <a:pt x="26414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94" y="1142492"/>
            <a:ext cx="6232525" cy="218376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622300" marR="5080" indent="-244475">
              <a:lnSpc>
                <a:spcPts val="2590"/>
              </a:lnSpc>
              <a:spcBef>
                <a:spcPts val="104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 marR="186690">
              <a:lnSpc>
                <a:spcPts val="3600"/>
              </a:lnSpc>
              <a:spcBef>
                <a:spcPts val="65"/>
              </a:spcBef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7769" y="3391916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1994" y="3769867"/>
            <a:ext cx="4345305" cy="124460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 indent="120650">
              <a:lnSpc>
                <a:spcPts val="2590"/>
              </a:lnSpc>
              <a:spcBef>
                <a:spcPts val="955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394" y="4989067"/>
            <a:ext cx="574040" cy="9398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819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9160" y="2322131"/>
            <a:ext cx="2059939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>
                <a:latin typeface="Times New Roman"/>
                <a:cs typeface="Times New Roman"/>
              </a:rPr>
              <a:t>After </a:t>
            </a:r>
            <a:r>
              <a:rPr dirty="0" sz="1750" spc="10">
                <a:latin typeface="Times New Roman"/>
                <a:cs typeface="Times New Roman"/>
              </a:rPr>
              <a:t>the</a:t>
            </a:r>
            <a:r>
              <a:rPr dirty="0" sz="1750" spc="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first </a:t>
            </a:r>
            <a:r>
              <a:rPr dirty="0" sz="1750" spc="5">
                <a:latin typeface="Times New Roman"/>
                <a:cs typeface="Times New Roman"/>
              </a:rPr>
              <a:t>iteration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90124" y="3107222"/>
            <a:ext cx="12636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5225" y="3527673"/>
            <a:ext cx="12636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0124" y="3948748"/>
            <a:ext cx="12636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0521" y="4369824"/>
            <a:ext cx="12636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05022" y="4805813"/>
            <a:ext cx="12636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0190" y="3080186"/>
            <a:ext cx="662305" cy="361315"/>
          </a:xfrm>
          <a:prstGeom prst="rect">
            <a:avLst/>
          </a:prstGeom>
          <a:ln w="17997">
            <a:solidFill>
              <a:srgbClr val="000000"/>
            </a:solidFill>
          </a:ln>
        </p:spPr>
        <p:txBody>
          <a:bodyPr wrap="square" lIns="0" tIns="59054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464"/>
              </a:spcBef>
            </a:pPr>
            <a:r>
              <a:rPr dirty="0" sz="1550" spc="15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0190" y="3441004"/>
            <a:ext cx="662305" cy="421640"/>
          </a:xfrm>
          <a:prstGeom prst="rect">
            <a:avLst/>
          </a:prstGeom>
          <a:ln w="17997">
            <a:solidFill>
              <a:srgbClr val="000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650"/>
              </a:spcBef>
            </a:pPr>
            <a:r>
              <a:rPr dirty="0" sz="1550" spc="1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70190" y="3862080"/>
            <a:ext cx="662305" cy="421640"/>
          </a:xfrm>
          <a:prstGeom prst="rect">
            <a:avLst/>
          </a:prstGeom>
          <a:ln w="17997">
            <a:solidFill>
              <a:srgbClr val="000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650"/>
              </a:spcBef>
            </a:pPr>
            <a:r>
              <a:rPr dirty="0" sz="1550" spc="15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70190" y="4283156"/>
            <a:ext cx="662305" cy="436245"/>
          </a:xfrm>
          <a:prstGeom prst="rect">
            <a:avLst/>
          </a:prstGeom>
          <a:ln w="17997">
            <a:solidFill>
              <a:srgbClr val="000000"/>
            </a:solidFill>
          </a:ln>
        </p:spPr>
        <p:txBody>
          <a:bodyPr wrap="square" lIns="0" tIns="8255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650"/>
              </a:spcBef>
            </a:pPr>
            <a:r>
              <a:rPr dirty="0" sz="1550" spc="15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0190" y="4719142"/>
            <a:ext cx="662305" cy="408940"/>
          </a:xfrm>
          <a:prstGeom prst="rect">
            <a:avLst/>
          </a:prstGeom>
          <a:ln w="17997">
            <a:solidFill>
              <a:srgbClr val="000000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530"/>
              </a:spcBef>
            </a:pPr>
            <a:r>
              <a:rPr dirty="0" sz="1550" spc="15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85743" y="1154356"/>
            <a:ext cx="4109085" cy="2005964"/>
            <a:chOff x="5985743" y="1154356"/>
            <a:chExt cx="4109085" cy="2005964"/>
          </a:xfrm>
        </p:grpSpPr>
        <p:sp>
          <p:nvSpPr>
            <p:cNvPr id="18" name="object 18"/>
            <p:cNvSpPr/>
            <p:nvPr/>
          </p:nvSpPr>
          <p:spPr>
            <a:xfrm>
              <a:off x="5992092" y="1160706"/>
              <a:ext cx="4096385" cy="1993264"/>
            </a:xfrm>
            <a:custGeom>
              <a:avLst/>
              <a:gdLst/>
              <a:ahLst/>
              <a:cxnLst/>
              <a:rect l="l" t="t" r="r" b="b"/>
              <a:pathLst>
                <a:path w="4096384" h="1993264">
                  <a:moveTo>
                    <a:pt x="2259234" y="473075"/>
                  </a:moveTo>
                  <a:lnTo>
                    <a:pt x="1471932" y="473075"/>
                  </a:lnTo>
                  <a:lnTo>
                    <a:pt x="0" y="1992947"/>
                  </a:lnTo>
                  <a:lnTo>
                    <a:pt x="2259234" y="473075"/>
                  </a:lnTo>
                  <a:close/>
                </a:path>
                <a:path w="4096384" h="1993264">
                  <a:moveTo>
                    <a:pt x="4017426" y="0"/>
                  </a:moveTo>
                  <a:lnTo>
                    <a:pt x="1025911" y="0"/>
                  </a:lnTo>
                  <a:lnTo>
                    <a:pt x="995220" y="6196"/>
                  </a:lnTo>
                  <a:lnTo>
                    <a:pt x="970158" y="23093"/>
                  </a:lnTo>
                  <a:lnTo>
                    <a:pt x="953260" y="48156"/>
                  </a:lnTo>
                  <a:lnTo>
                    <a:pt x="947064" y="78846"/>
                  </a:lnTo>
                  <a:lnTo>
                    <a:pt x="947065" y="394230"/>
                  </a:lnTo>
                  <a:lnTo>
                    <a:pt x="953260" y="424917"/>
                  </a:lnTo>
                  <a:lnTo>
                    <a:pt x="970158" y="449980"/>
                  </a:lnTo>
                  <a:lnTo>
                    <a:pt x="995220" y="466878"/>
                  </a:lnTo>
                  <a:lnTo>
                    <a:pt x="1025911" y="473075"/>
                  </a:lnTo>
                  <a:lnTo>
                    <a:pt x="4017426" y="473075"/>
                  </a:lnTo>
                  <a:lnTo>
                    <a:pt x="4073180" y="449980"/>
                  </a:lnTo>
                  <a:lnTo>
                    <a:pt x="4096273" y="394230"/>
                  </a:lnTo>
                  <a:lnTo>
                    <a:pt x="4096274" y="78846"/>
                  </a:lnTo>
                  <a:lnTo>
                    <a:pt x="4090078" y="48156"/>
                  </a:lnTo>
                  <a:lnTo>
                    <a:pt x="4073180" y="23093"/>
                  </a:lnTo>
                  <a:lnTo>
                    <a:pt x="4048117" y="6196"/>
                  </a:lnTo>
                  <a:lnTo>
                    <a:pt x="40174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992093" y="1160706"/>
              <a:ext cx="4096385" cy="1993264"/>
            </a:xfrm>
            <a:custGeom>
              <a:avLst/>
              <a:gdLst/>
              <a:ahLst/>
              <a:cxnLst/>
              <a:rect l="l" t="t" r="r" b="b"/>
              <a:pathLst>
                <a:path w="4096384" h="1993264">
                  <a:moveTo>
                    <a:pt x="947063" y="78847"/>
                  </a:moveTo>
                  <a:lnTo>
                    <a:pt x="953259" y="48156"/>
                  </a:lnTo>
                  <a:lnTo>
                    <a:pt x="970157" y="23093"/>
                  </a:lnTo>
                  <a:lnTo>
                    <a:pt x="995220" y="6196"/>
                  </a:lnTo>
                  <a:lnTo>
                    <a:pt x="1025910" y="0"/>
                  </a:lnTo>
                  <a:lnTo>
                    <a:pt x="1471931" y="0"/>
                  </a:lnTo>
                  <a:lnTo>
                    <a:pt x="2259234" y="0"/>
                  </a:lnTo>
                  <a:lnTo>
                    <a:pt x="4017426" y="0"/>
                  </a:lnTo>
                  <a:lnTo>
                    <a:pt x="4048117" y="6196"/>
                  </a:lnTo>
                  <a:lnTo>
                    <a:pt x="4073179" y="23093"/>
                  </a:lnTo>
                  <a:lnTo>
                    <a:pt x="4090077" y="48156"/>
                  </a:lnTo>
                  <a:lnTo>
                    <a:pt x="4096273" y="78847"/>
                  </a:lnTo>
                  <a:lnTo>
                    <a:pt x="4096273" y="275959"/>
                  </a:lnTo>
                  <a:lnTo>
                    <a:pt x="4096273" y="394230"/>
                  </a:lnTo>
                  <a:lnTo>
                    <a:pt x="4090077" y="424918"/>
                  </a:lnTo>
                  <a:lnTo>
                    <a:pt x="4073179" y="449981"/>
                  </a:lnTo>
                  <a:lnTo>
                    <a:pt x="4048117" y="466878"/>
                  </a:lnTo>
                  <a:lnTo>
                    <a:pt x="4017426" y="473075"/>
                  </a:lnTo>
                  <a:lnTo>
                    <a:pt x="2259234" y="473075"/>
                  </a:lnTo>
                  <a:lnTo>
                    <a:pt x="0" y="1992948"/>
                  </a:lnTo>
                  <a:lnTo>
                    <a:pt x="1471931" y="473075"/>
                  </a:lnTo>
                  <a:lnTo>
                    <a:pt x="1025910" y="473075"/>
                  </a:lnTo>
                  <a:lnTo>
                    <a:pt x="995220" y="466878"/>
                  </a:lnTo>
                  <a:lnTo>
                    <a:pt x="970157" y="449981"/>
                  </a:lnTo>
                  <a:lnTo>
                    <a:pt x="953259" y="424918"/>
                  </a:lnTo>
                  <a:lnTo>
                    <a:pt x="947063" y="394227"/>
                  </a:lnTo>
                  <a:lnTo>
                    <a:pt x="947063" y="275959"/>
                  </a:lnTo>
                  <a:lnTo>
                    <a:pt x="947063" y="7884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7124698" y="1203452"/>
            <a:ext cx="2778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After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i++,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becomes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07181" y="3000194"/>
            <a:ext cx="641985" cy="320040"/>
            <a:chOff x="5307181" y="3000194"/>
            <a:chExt cx="641985" cy="320040"/>
          </a:xfrm>
        </p:grpSpPr>
        <p:sp>
          <p:nvSpPr>
            <p:cNvPr id="22" name="object 22"/>
            <p:cNvSpPr/>
            <p:nvPr/>
          </p:nvSpPr>
          <p:spPr>
            <a:xfrm>
              <a:off x="5313531" y="3006544"/>
              <a:ext cx="629285" cy="307340"/>
            </a:xfrm>
            <a:custGeom>
              <a:avLst/>
              <a:gdLst/>
              <a:ahLst/>
              <a:cxnLst/>
              <a:rect l="l" t="t" r="r" b="b"/>
              <a:pathLst>
                <a:path w="629285" h="307339">
                  <a:moveTo>
                    <a:pt x="628848" y="0"/>
                  </a:moveTo>
                  <a:lnTo>
                    <a:pt x="0" y="0"/>
                  </a:lnTo>
                  <a:lnTo>
                    <a:pt x="0" y="307240"/>
                  </a:lnTo>
                  <a:lnTo>
                    <a:pt x="628848" y="307240"/>
                  </a:lnTo>
                  <a:lnTo>
                    <a:pt x="628848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313531" y="3006544"/>
              <a:ext cx="629285" cy="307340"/>
            </a:xfrm>
            <a:custGeom>
              <a:avLst/>
              <a:gdLst/>
              <a:ahLst/>
              <a:cxnLst/>
              <a:rect l="l" t="t" r="r" b="b"/>
              <a:pathLst>
                <a:path w="629285" h="307339">
                  <a:moveTo>
                    <a:pt x="0" y="0"/>
                  </a:moveTo>
                  <a:lnTo>
                    <a:pt x="628848" y="0"/>
                  </a:lnTo>
                  <a:lnTo>
                    <a:pt x="628848" y="307240"/>
                  </a:lnTo>
                  <a:lnTo>
                    <a:pt x="0" y="3072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180" y="1550924"/>
            <a:ext cx="6232525" cy="157099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621665" marR="5080" indent="-244475">
              <a:lnSpc>
                <a:spcPts val="2300"/>
              </a:lnSpc>
              <a:spcBef>
                <a:spcPts val="969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429" y="3151123"/>
            <a:ext cx="532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2554" y="3568700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779" y="3937507"/>
            <a:ext cx="4345305" cy="11531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 indent="120650">
              <a:lnSpc>
                <a:spcPct val="80000"/>
              </a:lnSpc>
              <a:spcBef>
                <a:spcPts val="985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7180" y="5068316"/>
            <a:ext cx="574040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63531" y="2333613"/>
            <a:ext cx="1936114" cy="2800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>
                <a:latin typeface="Times New Roman"/>
                <a:cs typeface="Times New Roman"/>
              </a:rPr>
              <a:t>After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the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first</a:t>
            </a:r>
            <a:r>
              <a:rPr dirty="0" sz="1650" spc="-1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iteration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88322" y="3046268"/>
            <a:ext cx="622300" cy="1923414"/>
          </a:xfrm>
          <a:custGeom>
            <a:avLst/>
            <a:gdLst/>
            <a:ahLst/>
            <a:cxnLst/>
            <a:rect l="l" t="t" r="r" b="b"/>
            <a:pathLst>
              <a:path w="622300" h="1923414">
                <a:moveTo>
                  <a:pt x="0" y="1922891"/>
                </a:moveTo>
                <a:lnTo>
                  <a:pt x="621764" y="1922891"/>
                </a:lnTo>
                <a:lnTo>
                  <a:pt x="621764" y="0"/>
                </a:lnTo>
                <a:lnTo>
                  <a:pt x="0" y="0"/>
                </a:lnTo>
                <a:lnTo>
                  <a:pt x="0" y="1922891"/>
                </a:lnTo>
                <a:close/>
              </a:path>
            </a:pathLst>
          </a:custGeom>
          <a:ln w="16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930656" y="3070884"/>
            <a:ext cx="120014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6665" y="3465724"/>
            <a:ext cx="120014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30656" y="3861152"/>
            <a:ext cx="120014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59199" y="4256580"/>
            <a:ext cx="120014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44646" y="4666013"/>
            <a:ext cx="120014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Times New Roman"/>
                <a:cs typeface="Times New Roman"/>
              </a:rPr>
              <a:t>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78995" y="3084886"/>
            <a:ext cx="120014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88322" y="3385108"/>
            <a:ext cx="622300" cy="395605"/>
          </a:xfrm>
          <a:prstGeom prst="rect">
            <a:avLst/>
          </a:prstGeom>
          <a:ln w="16900">
            <a:solidFill>
              <a:srgbClr val="000000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615"/>
              </a:spcBef>
            </a:pPr>
            <a:r>
              <a:rPr dirty="0" sz="1450" spc="1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88322" y="3780536"/>
            <a:ext cx="622300" cy="395605"/>
          </a:xfrm>
          <a:prstGeom prst="rect">
            <a:avLst/>
          </a:prstGeom>
          <a:ln w="16900">
            <a:solidFill>
              <a:srgbClr val="000000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615"/>
              </a:spcBef>
            </a:pPr>
            <a:r>
              <a:rPr dirty="0" sz="1450" spc="1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88322" y="4175964"/>
            <a:ext cx="622300" cy="409575"/>
          </a:xfrm>
          <a:prstGeom prst="rect">
            <a:avLst/>
          </a:prstGeom>
          <a:ln w="16900">
            <a:solidFill>
              <a:srgbClr val="000000"/>
            </a:solidFill>
          </a:ln>
        </p:spPr>
        <p:txBody>
          <a:bodyPr wrap="square" lIns="0" tIns="7810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615"/>
              </a:spcBef>
            </a:pPr>
            <a:r>
              <a:rPr dirty="0" sz="1450" spc="1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88322" y="4585394"/>
            <a:ext cx="622300" cy="384175"/>
          </a:xfrm>
          <a:prstGeom prst="rect">
            <a:avLst/>
          </a:prstGeom>
          <a:ln w="16900">
            <a:solidFill>
              <a:srgbClr val="000000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505"/>
              </a:spcBef>
            </a:pPr>
            <a:r>
              <a:rPr dirty="0" sz="1450" spc="1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955919" y="1540804"/>
            <a:ext cx="5080635" cy="1717675"/>
            <a:chOff x="4955919" y="1540804"/>
            <a:chExt cx="5080635" cy="1717675"/>
          </a:xfrm>
        </p:grpSpPr>
        <p:sp>
          <p:nvSpPr>
            <p:cNvPr id="20" name="object 20"/>
            <p:cNvSpPr/>
            <p:nvPr/>
          </p:nvSpPr>
          <p:spPr>
            <a:xfrm>
              <a:off x="4962270" y="1547154"/>
              <a:ext cx="5067935" cy="1704975"/>
            </a:xfrm>
            <a:custGeom>
              <a:avLst/>
              <a:gdLst/>
              <a:ahLst/>
              <a:cxnLst/>
              <a:rect l="l" t="t" r="r" b="b"/>
              <a:pathLst>
                <a:path w="5067934" h="1704975">
                  <a:moveTo>
                    <a:pt x="3275464" y="576263"/>
                  </a:moveTo>
                  <a:lnTo>
                    <a:pt x="2507510" y="576263"/>
                  </a:lnTo>
                  <a:lnTo>
                    <a:pt x="0" y="1704967"/>
                  </a:lnTo>
                  <a:lnTo>
                    <a:pt x="3275464" y="576263"/>
                  </a:lnTo>
                  <a:close/>
                </a:path>
                <a:path w="5067934" h="1704975">
                  <a:moveTo>
                    <a:pt x="4971310" y="0"/>
                  </a:moveTo>
                  <a:lnTo>
                    <a:pt x="2091587" y="0"/>
                  </a:lnTo>
                  <a:lnTo>
                    <a:pt x="2054202" y="7547"/>
                  </a:lnTo>
                  <a:lnTo>
                    <a:pt x="2023673" y="28130"/>
                  </a:lnTo>
                  <a:lnTo>
                    <a:pt x="2003089" y="58660"/>
                  </a:lnTo>
                  <a:lnTo>
                    <a:pt x="1995542" y="96045"/>
                  </a:lnTo>
                  <a:lnTo>
                    <a:pt x="1995542" y="480218"/>
                  </a:lnTo>
                  <a:lnTo>
                    <a:pt x="2003089" y="517603"/>
                  </a:lnTo>
                  <a:lnTo>
                    <a:pt x="2023673" y="548132"/>
                  </a:lnTo>
                  <a:lnTo>
                    <a:pt x="2054202" y="568716"/>
                  </a:lnTo>
                  <a:lnTo>
                    <a:pt x="2091587" y="576263"/>
                  </a:lnTo>
                  <a:lnTo>
                    <a:pt x="4971310" y="576263"/>
                  </a:lnTo>
                  <a:lnTo>
                    <a:pt x="5008695" y="568716"/>
                  </a:lnTo>
                  <a:lnTo>
                    <a:pt x="5039224" y="548132"/>
                  </a:lnTo>
                  <a:lnTo>
                    <a:pt x="5059808" y="517603"/>
                  </a:lnTo>
                  <a:lnTo>
                    <a:pt x="5067355" y="480218"/>
                  </a:lnTo>
                  <a:lnTo>
                    <a:pt x="5067355" y="96045"/>
                  </a:lnTo>
                  <a:lnTo>
                    <a:pt x="5059808" y="58660"/>
                  </a:lnTo>
                  <a:lnTo>
                    <a:pt x="5039224" y="28130"/>
                  </a:lnTo>
                  <a:lnTo>
                    <a:pt x="5008695" y="7547"/>
                  </a:lnTo>
                  <a:lnTo>
                    <a:pt x="497131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962269" y="1547154"/>
              <a:ext cx="5067935" cy="1704975"/>
            </a:xfrm>
            <a:custGeom>
              <a:avLst/>
              <a:gdLst/>
              <a:ahLst/>
              <a:cxnLst/>
              <a:rect l="l" t="t" r="r" b="b"/>
              <a:pathLst>
                <a:path w="5067934" h="1704975">
                  <a:moveTo>
                    <a:pt x="1995543" y="96044"/>
                  </a:moveTo>
                  <a:lnTo>
                    <a:pt x="2003090" y="58659"/>
                  </a:lnTo>
                  <a:lnTo>
                    <a:pt x="2023673" y="28130"/>
                  </a:lnTo>
                  <a:lnTo>
                    <a:pt x="2054202" y="7547"/>
                  </a:lnTo>
                  <a:lnTo>
                    <a:pt x="2091587" y="0"/>
                  </a:lnTo>
                  <a:lnTo>
                    <a:pt x="2507511" y="0"/>
                  </a:lnTo>
                  <a:lnTo>
                    <a:pt x="3275465" y="0"/>
                  </a:lnTo>
                  <a:lnTo>
                    <a:pt x="4971311" y="0"/>
                  </a:lnTo>
                  <a:lnTo>
                    <a:pt x="5008696" y="7547"/>
                  </a:lnTo>
                  <a:lnTo>
                    <a:pt x="5039225" y="28130"/>
                  </a:lnTo>
                  <a:lnTo>
                    <a:pt x="5059808" y="58659"/>
                  </a:lnTo>
                  <a:lnTo>
                    <a:pt x="5067356" y="96044"/>
                  </a:lnTo>
                  <a:lnTo>
                    <a:pt x="5067356" y="336154"/>
                  </a:lnTo>
                  <a:lnTo>
                    <a:pt x="5067356" y="480218"/>
                  </a:lnTo>
                  <a:lnTo>
                    <a:pt x="5059808" y="517603"/>
                  </a:lnTo>
                  <a:lnTo>
                    <a:pt x="5039225" y="548132"/>
                  </a:lnTo>
                  <a:lnTo>
                    <a:pt x="5008696" y="568715"/>
                  </a:lnTo>
                  <a:lnTo>
                    <a:pt x="4971311" y="576263"/>
                  </a:lnTo>
                  <a:lnTo>
                    <a:pt x="3275465" y="576263"/>
                  </a:lnTo>
                  <a:lnTo>
                    <a:pt x="0" y="1704968"/>
                  </a:lnTo>
                  <a:lnTo>
                    <a:pt x="2507511" y="576263"/>
                  </a:lnTo>
                  <a:lnTo>
                    <a:pt x="2091587" y="576263"/>
                  </a:lnTo>
                  <a:lnTo>
                    <a:pt x="2054202" y="568715"/>
                  </a:lnTo>
                  <a:lnTo>
                    <a:pt x="2023673" y="548132"/>
                  </a:lnTo>
                  <a:lnTo>
                    <a:pt x="2003090" y="517603"/>
                  </a:lnTo>
                  <a:lnTo>
                    <a:pt x="1995543" y="480218"/>
                  </a:lnTo>
                  <a:lnTo>
                    <a:pt x="1995543" y="336154"/>
                  </a:lnTo>
                  <a:lnTo>
                    <a:pt x="1995543" y="960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278488" y="1596644"/>
            <a:ext cx="2430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(=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2)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less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96436" y="3192748"/>
            <a:ext cx="1054100" cy="396240"/>
            <a:chOff x="3896436" y="3192748"/>
            <a:chExt cx="1054100" cy="396240"/>
          </a:xfrm>
        </p:grpSpPr>
        <p:sp>
          <p:nvSpPr>
            <p:cNvPr id="24" name="object 24"/>
            <p:cNvSpPr/>
            <p:nvPr/>
          </p:nvSpPr>
          <p:spPr>
            <a:xfrm>
              <a:off x="3902786" y="3199098"/>
              <a:ext cx="1041400" cy="383540"/>
            </a:xfrm>
            <a:custGeom>
              <a:avLst/>
              <a:gdLst/>
              <a:ahLst/>
              <a:cxnLst/>
              <a:rect l="l" t="t" r="r" b="b"/>
              <a:pathLst>
                <a:path w="1041400" h="383539">
                  <a:moveTo>
                    <a:pt x="1041063" y="0"/>
                  </a:moveTo>
                  <a:lnTo>
                    <a:pt x="0" y="0"/>
                  </a:lnTo>
                  <a:lnTo>
                    <a:pt x="0" y="383520"/>
                  </a:lnTo>
                  <a:lnTo>
                    <a:pt x="1041063" y="383520"/>
                  </a:lnTo>
                  <a:lnTo>
                    <a:pt x="1041063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02786" y="3199098"/>
              <a:ext cx="1041400" cy="383540"/>
            </a:xfrm>
            <a:custGeom>
              <a:avLst/>
              <a:gdLst/>
              <a:ahLst/>
              <a:cxnLst/>
              <a:rect l="l" t="t" r="r" b="b"/>
              <a:pathLst>
                <a:path w="1041400" h="383539">
                  <a:moveTo>
                    <a:pt x="0" y="0"/>
                  </a:moveTo>
                  <a:lnTo>
                    <a:pt x="1041063" y="0"/>
                  </a:lnTo>
                  <a:lnTo>
                    <a:pt x="1041063" y="383521"/>
                  </a:lnTo>
                  <a:lnTo>
                    <a:pt x="0" y="38352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27" name="object 2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2606" y="1133348"/>
            <a:ext cx="6232525" cy="199771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621665" marR="5080" indent="-244475">
              <a:lnSpc>
                <a:spcPts val="2300"/>
              </a:lnSpc>
              <a:spcBef>
                <a:spcPts val="99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186690">
              <a:lnSpc>
                <a:spcPct val="114999"/>
              </a:lnSpc>
              <a:spcBef>
                <a:spcPts val="5"/>
              </a:spcBef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398" y="3236912"/>
            <a:ext cx="5201285" cy="3460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2705">
              <a:lnSpc>
                <a:spcPts val="2355"/>
              </a:lnSpc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2206" y="3526027"/>
            <a:ext cx="4345305" cy="11531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 marR="5080" indent="120650">
              <a:lnSpc>
                <a:spcPct val="80000"/>
              </a:lnSpc>
              <a:spcBef>
                <a:spcPts val="985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67731" y="4708652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606" y="5126228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2128" y="800041"/>
            <a:ext cx="3527425" cy="2600960"/>
            <a:chOff x="7222128" y="800041"/>
            <a:chExt cx="3527425" cy="2600960"/>
          </a:xfrm>
        </p:grpSpPr>
        <p:sp>
          <p:nvSpPr>
            <p:cNvPr id="8" name="object 8"/>
            <p:cNvSpPr/>
            <p:nvPr/>
          </p:nvSpPr>
          <p:spPr>
            <a:xfrm>
              <a:off x="7228478" y="806391"/>
              <a:ext cx="3514725" cy="2588260"/>
            </a:xfrm>
            <a:custGeom>
              <a:avLst/>
              <a:gdLst/>
              <a:ahLst/>
              <a:cxnLst/>
              <a:rect l="l" t="t" r="r" b="b"/>
              <a:pathLst>
                <a:path w="3514725" h="2588260">
                  <a:moveTo>
                    <a:pt x="1464210" y="944826"/>
                  </a:moveTo>
                  <a:lnTo>
                    <a:pt x="585684" y="944826"/>
                  </a:lnTo>
                  <a:lnTo>
                    <a:pt x="67400" y="2587862"/>
                  </a:lnTo>
                  <a:lnTo>
                    <a:pt x="1464210" y="944826"/>
                  </a:lnTo>
                  <a:close/>
                </a:path>
                <a:path w="3514725" h="2588260">
                  <a:moveTo>
                    <a:pt x="3356630" y="0"/>
                  </a:moveTo>
                  <a:lnTo>
                    <a:pt x="157473" y="0"/>
                  </a:lnTo>
                  <a:lnTo>
                    <a:pt x="107700" y="8028"/>
                  </a:lnTo>
                  <a:lnTo>
                    <a:pt x="64472" y="30383"/>
                  </a:lnTo>
                  <a:lnTo>
                    <a:pt x="30383" y="64471"/>
                  </a:lnTo>
                  <a:lnTo>
                    <a:pt x="8028" y="107699"/>
                  </a:lnTo>
                  <a:lnTo>
                    <a:pt x="0" y="157473"/>
                  </a:lnTo>
                  <a:lnTo>
                    <a:pt x="0" y="787356"/>
                  </a:lnTo>
                  <a:lnTo>
                    <a:pt x="8028" y="837126"/>
                  </a:lnTo>
                  <a:lnTo>
                    <a:pt x="30383" y="880354"/>
                  </a:lnTo>
                  <a:lnTo>
                    <a:pt x="64472" y="914443"/>
                  </a:lnTo>
                  <a:lnTo>
                    <a:pt x="107700" y="936798"/>
                  </a:lnTo>
                  <a:lnTo>
                    <a:pt x="157473" y="944826"/>
                  </a:lnTo>
                  <a:lnTo>
                    <a:pt x="3356630" y="944826"/>
                  </a:lnTo>
                  <a:lnTo>
                    <a:pt x="3406404" y="936798"/>
                  </a:lnTo>
                  <a:lnTo>
                    <a:pt x="3449632" y="914443"/>
                  </a:lnTo>
                  <a:lnTo>
                    <a:pt x="3483721" y="880354"/>
                  </a:lnTo>
                  <a:lnTo>
                    <a:pt x="3506077" y="837126"/>
                  </a:lnTo>
                  <a:lnTo>
                    <a:pt x="3514104" y="787356"/>
                  </a:lnTo>
                  <a:lnTo>
                    <a:pt x="3514105" y="157473"/>
                  </a:lnTo>
                  <a:lnTo>
                    <a:pt x="3506077" y="107699"/>
                  </a:lnTo>
                  <a:lnTo>
                    <a:pt x="3483721" y="64471"/>
                  </a:lnTo>
                  <a:lnTo>
                    <a:pt x="3449632" y="30383"/>
                  </a:lnTo>
                  <a:lnTo>
                    <a:pt x="3406404" y="8028"/>
                  </a:lnTo>
                  <a:lnTo>
                    <a:pt x="335663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228478" y="806391"/>
              <a:ext cx="3514725" cy="2588260"/>
            </a:xfrm>
            <a:custGeom>
              <a:avLst/>
              <a:gdLst/>
              <a:ahLst/>
              <a:cxnLst/>
              <a:rect l="l" t="t" r="r" b="b"/>
              <a:pathLst>
                <a:path w="3514725" h="2588260">
                  <a:moveTo>
                    <a:pt x="0" y="157473"/>
                  </a:moveTo>
                  <a:lnTo>
                    <a:pt x="8028" y="107699"/>
                  </a:lnTo>
                  <a:lnTo>
                    <a:pt x="30383" y="64471"/>
                  </a:lnTo>
                  <a:lnTo>
                    <a:pt x="64471" y="30383"/>
                  </a:lnTo>
                  <a:lnTo>
                    <a:pt x="107699" y="8028"/>
                  </a:lnTo>
                  <a:lnTo>
                    <a:pt x="157473" y="0"/>
                  </a:lnTo>
                  <a:lnTo>
                    <a:pt x="585684" y="0"/>
                  </a:lnTo>
                  <a:lnTo>
                    <a:pt x="1464210" y="0"/>
                  </a:lnTo>
                  <a:lnTo>
                    <a:pt x="3356630" y="0"/>
                  </a:lnTo>
                  <a:lnTo>
                    <a:pt x="3406404" y="8028"/>
                  </a:lnTo>
                  <a:lnTo>
                    <a:pt x="3449632" y="30383"/>
                  </a:lnTo>
                  <a:lnTo>
                    <a:pt x="3483720" y="64471"/>
                  </a:lnTo>
                  <a:lnTo>
                    <a:pt x="3506075" y="107699"/>
                  </a:lnTo>
                  <a:lnTo>
                    <a:pt x="3514104" y="157473"/>
                  </a:lnTo>
                  <a:lnTo>
                    <a:pt x="3514104" y="551150"/>
                  </a:lnTo>
                  <a:lnTo>
                    <a:pt x="3514104" y="787357"/>
                  </a:lnTo>
                  <a:lnTo>
                    <a:pt x="3506075" y="837127"/>
                  </a:lnTo>
                  <a:lnTo>
                    <a:pt x="3483720" y="880355"/>
                  </a:lnTo>
                  <a:lnTo>
                    <a:pt x="3449632" y="914443"/>
                  </a:lnTo>
                  <a:lnTo>
                    <a:pt x="3406404" y="936798"/>
                  </a:lnTo>
                  <a:lnTo>
                    <a:pt x="3356630" y="944827"/>
                  </a:lnTo>
                  <a:lnTo>
                    <a:pt x="1464210" y="944827"/>
                  </a:lnTo>
                  <a:lnTo>
                    <a:pt x="67399" y="2587863"/>
                  </a:lnTo>
                  <a:lnTo>
                    <a:pt x="585684" y="944827"/>
                  </a:lnTo>
                  <a:lnTo>
                    <a:pt x="157473" y="944827"/>
                  </a:lnTo>
                  <a:lnTo>
                    <a:pt x="107699" y="936798"/>
                  </a:lnTo>
                  <a:lnTo>
                    <a:pt x="64471" y="914443"/>
                  </a:lnTo>
                  <a:lnTo>
                    <a:pt x="30383" y="880355"/>
                  </a:lnTo>
                  <a:lnTo>
                    <a:pt x="8028" y="837127"/>
                  </a:lnTo>
                  <a:lnTo>
                    <a:pt x="0" y="787353"/>
                  </a:lnTo>
                  <a:lnTo>
                    <a:pt x="0" y="551150"/>
                  </a:lnTo>
                  <a:lnTo>
                    <a:pt x="0" y="1574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371044" y="874267"/>
            <a:ext cx="32289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9090" marR="5080" indent="-32702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After this line is executed,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values[2]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(2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273011" y="1933052"/>
            <a:ext cx="2472690" cy="508634"/>
            <a:chOff x="9273011" y="1933052"/>
            <a:chExt cx="2472690" cy="508634"/>
          </a:xfrm>
        </p:grpSpPr>
        <p:sp>
          <p:nvSpPr>
            <p:cNvPr id="12" name="object 12"/>
            <p:cNvSpPr/>
            <p:nvPr/>
          </p:nvSpPr>
          <p:spPr>
            <a:xfrm>
              <a:off x="9282536" y="1942577"/>
              <a:ext cx="2453640" cy="489584"/>
            </a:xfrm>
            <a:custGeom>
              <a:avLst/>
              <a:gdLst/>
              <a:ahLst/>
              <a:cxnLst/>
              <a:rect l="l" t="t" r="r" b="b"/>
              <a:pathLst>
                <a:path w="2453640" h="489585">
                  <a:moveTo>
                    <a:pt x="2453608" y="0"/>
                  </a:moveTo>
                  <a:lnTo>
                    <a:pt x="0" y="0"/>
                  </a:lnTo>
                  <a:lnTo>
                    <a:pt x="0" y="489307"/>
                  </a:lnTo>
                  <a:lnTo>
                    <a:pt x="2453608" y="489307"/>
                  </a:lnTo>
                  <a:lnTo>
                    <a:pt x="24536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282536" y="1942577"/>
              <a:ext cx="2453640" cy="489584"/>
            </a:xfrm>
            <a:custGeom>
              <a:avLst/>
              <a:gdLst/>
              <a:ahLst/>
              <a:cxnLst/>
              <a:rect l="l" t="t" r="r" b="b"/>
              <a:pathLst>
                <a:path w="2453640" h="489585">
                  <a:moveTo>
                    <a:pt x="0" y="489307"/>
                  </a:moveTo>
                  <a:lnTo>
                    <a:pt x="2453608" y="489307"/>
                  </a:lnTo>
                  <a:lnTo>
                    <a:pt x="2453608" y="0"/>
                  </a:lnTo>
                  <a:lnTo>
                    <a:pt x="0" y="0"/>
                  </a:lnTo>
                  <a:lnTo>
                    <a:pt x="0" y="489307"/>
                  </a:lnTo>
                  <a:close/>
                </a:path>
              </a:pathLst>
            </a:custGeom>
            <a:ln w="188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279552" y="1920657"/>
            <a:ext cx="2428875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Times New Roman"/>
                <a:cs typeface="Times New Roman"/>
              </a:rPr>
              <a:t>After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the</a:t>
            </a:r>
            <a:r>
              <a:rPr dirty="0" sz="1850" spc="-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second</a:t>
            </a:r>
            <a:r>
              <a:rPr dirty="0" sz="1850" spc="10">
                <a:latin typeface="Times New Roman"/>
                <a:cs typeface="Times New Roman"/>
              </a:rPr>
              <a:t> </a:t>
            </a:r>
            <a:r>
              <a:rPr dirty="0" sz="1850" spc="-5">
                <a:latin typeface="Times New Roman"/>
                <a:cs typeface="Times New Roman"/>
              </a:rPr>
              <a:t>iteration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665960" y="2705782"/>
            <a:ext cx="1120140" cy="2167255"/>
            <a:chOff x="9665960" y="2705782"/>
            <a:chExt cx="1120140" cy="2167255"/>
          </a:xfrm>
        </p:grpSpPr>
        <p:sp>
          <p:nvSpPr>
            <p:cNvPr id="16" name="object 16"/>
            <p:cNvSpPr/>
            <p:nvPr/>
          </p:nvSpPr>
          <p:spPr>
            <a:xfrm>
              <a:off x="10084628" y="2715306"/>
              <a:ext cx="692150" cy="2148205"/>
            </a:xfrm>
            <a:custGeom>
              <a:avLst/>
              <a:gdLst/>
              <a:ahLst/>
              <a:cxnLst/>
              <a:rect l="l" t="t" r="r" b="b"/>
              <a:pathLst>
                <a:path w="692150" h="2148204">
                  <a:moveTo>
                    <a:pt x="691866" y="0"/>
                  </a:moveTo>
                  <a:lnTo>
                    <a:pt x="0" y="0"/>
                  </a:lnTo>
                  <a:lnTo>
                    <a:pt x="0" y="2148144"/>
                  </a:lnTo>
                  <a:lnTo>
                    <a:pt x="691866" y="2148144"/>
                  </a:lnTo>
                  <a:lnTo>
                    <a:pt x="6918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084629" y="2715307"/>
              <a:ext cx="692150" cy="2148205"/>
            </a:xfrm>
            <a:custGeom>
              <a:avLst/>
              <a:gdLst/>
              <a:ahLst/>
              <a:cxnLst/>
              <a:rect l="l" t="t" r="r" b="b"/>
              <a:pathLst>
                <a:path w="692150" h="2148204">
                  <a:moveTo>
                    <a:pt x="0" y="2148144"/>
                  </a:moveTo>
                  <a:lnTo>
                    <a:pt x="691866" y="2148144"/>
                  </a:lnTo>
                  <a:lnTo>
                    <a:pt x="691866" y="0"/>
                  </a:lnTo>
                  <a:lnTo>
                    <a:pt x="0" y="0"/>
                  </a:lnTo>
                  <a:lnTo>
                    <a:pt x="0" y="2148144"/>
                  </a:lnTo>
                  <a:close/>
                </a:path>
              </a:pathLst>
            </a:custGeom>
            <a:ln w="18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675485" y="3204598"/>
              <a:ext cx="267970" cy="287020"/>
            </a:xfrm>
            <a:custGeom>
              <a:avLst/>
              <a:gdLst/>
              <a:ahLst/>
              <a:cxnLst/>
              <a:rect l="l" t="t" r="r" b="b"/>
              <a:pathLst>
                <a:path w="267970" h="287020">
                  <a:moveTo>
                    <a:pt x="267808" y="0"/>
                  </a:moveTo>
                  <a:lnTo>
                    <a:pt x="0" y="0"/>
                  </a:lnTo>
                  <a:lnTo>
                    <a:pt x="0" y="286686"/>
                  </a:lnTo>
                  <a:lnTo>
                    <a:pt x="267808" y="286686"/>
                  </a:lnTo>
                  <a:lnTo>
                    <a:pt x="267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75485" y="3204598"/>
              <a:ext cx="267970" cy="287020"/>
            </a:xfrm>
            <a:custGeom>
              <a:avLst/>
              <a:gdLst/>
              <a:ahLst/>
              <a:cxnLst/>
              <a:rect l="l" t="t" r="r" b="b"/>
              <a:pathLst>
                <a:path w="267970" h="287020">
                  <a:moveTo>
                    <a:pt x="0" y="286686"/>
                  </a:moveTo>
                  <a:lnTo>
                    <a:pt x="267808" y="286686"/>
                  </a:lnTo>
                  <a:lnTo>
                    <a:pt x="267808" y="0"/>
                  </a:lnTo>
                  <a:lnTo>
                    <a:pt x="0" y="0"/>
                  </a:lnTo>
                  <a:lnTo>
                    <a:pt x="0" y="286686"/>
                  </a:lnTo>
                  <a:close/>
                </a:path>
              </a:pathLst>
            </a:custGeom>
            <a:ln w="188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682255" y="2753424"/>
            <a:ext cx="286385" cy="30607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08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40"/>
              </a:spcBef>
            </a:pPr>
            <a:r>
              <a:rPr dirty="0" sz="165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72502" y="3185386"/>
            <a:ext cx="13081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084629" y="3535589"/>
            <a:ext cx="676910" cy="0"/>
          </a:xfrm>
          <a:custGeom>
            <a:avLst/>
            <a:gdLst/>
            <a:ahLst/>
            <a:cxnLst/>
            <a:rect l="l" t="t" r="r" b="b"/>
            <a:pathLst>
              <a:path w="676909" h="0">
                <a:moveTo>
                  <a:pt x="0" y="0"/>
                </a:moveTo>
                <a:lnTo>
                  <a:pt x="676299" y="0"/>
                </a:lnTo>
              </a:path>
            </a:pathLst>
          </a:custGeom>
          <a:ln w="188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532966" y="3538318"/>
            <a:ext cx="542290" cy="409575"/>
          </a:xfrm>
          <a:prstGeom prst="rect">
            <a:avLst/>
          </a:prstGeom>
          <a:solidFill>
            <a:srgbClr val="4472C4">
              <a:alpha val="45098"/>
            </a:srgbClr>
          </a:solidFill>
        </p:spPr>
        <p:txBody>
          <a:bodyPr wrap="square" lIns="0" tIns="102870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810"/>
              </a:spcBef>
            </a:pPr>
            <a:r>
              <a:rPr dirty="0" sz="165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090671" y="2765712"/>
            <a:ext cx="695960" cy="1221740"/>
            <a:chOff x="10090671" y="2765712"/>
            <a:chExt cx="695960" cy="1221740"/>
          </a:xfrm>
        </p:grpSpPr>
        <p:sp>
          <p:nvSpPr>
            <p:cNvPr id="25" name="object 25"/>
            <p:cNvSpPr/>
            <p:nvPr/>
          </p:nvSpPr>
          <p:spPr>
            <a:xfrm>
              <a:off x="10100196" y="3977338"/>
              <a:ext cx="676910" cy="0"/>
            </a:xfrm>
            <a:custGeom>
              <a:avLst/>
              <a:gdLst/>
              <a:ahLst/>
              <a:cxnLst/>
              <a:rect l="l" t="t" r="r" b="b"/>
              <a:pathLst>
                <a:path w="676909" h="0">
                  <a:moveTo>
                    <a:pt x="0" y="0"/>
                  </a:moveTo>
                  <a:lnTo>
                    <a:pt x="676299" y="0"/>
                  </a:lnTo>
                </a:path>
              </a:pathLst>
            </a:custGeom>
            <a:ln w="188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301843" y="2775237"/>
              <a:ext cx="267335" cy="287655"/>
            </a:xfrm>
            <a:custGeom>
              <a:avLst/>
              <a:gdLst/>
              <a:ahLst/>
              <a:cxnLst/>
              <a:rect l="l" t="t" r="r" b="b"/>
              <a:pathLst>
                <a:path w="267334" h="287655">
                  <a:moveTo>
                    <a:pt x="0" y="287343"/>
                  </a:moveTo>
                  <a:lnTo>
                    <a:pt x="267155" y="287343"/>
                  </a:lnTo>
                  <a:lnTo>
                    <a:pt x="267155" y="0"/>
                  </a:lnTo>
                  <a:lnTo>
                    <a:pt x="0" y="0"/>
                  </a:lnTo>
                  <a:lnTo>
                    <a:pt x="0" y="287343"/>
                  </a:lnTo>
                  <a:close/>
                </a:path>
              </a:pathLst>
            </a:custGeom>
            <a:ln w="188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719831" y="4068885"/>
            <a:ext cx="13081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703637" y="4526280"/>
            <a:ext cx="13081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84629" y="2715307"/>
            <a:ext cx="692150" cy="379095"/>
          </a:xfrm>
          <a:prstGeom prst="rect">
            <a:avLst/>
          </a:prstGeom>
          <a:ln w="18812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459"/>
              </a:spcBef>
            </a:pPr>
            <a:r>
              <a:rPr dirty="0" sz="165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283036" y="3179192"/>
            <a:ext cx="267335" cy="287655"/>
          </a:xfrm>
          <a:custGeom>
            <a:avLst/>
            <a:gdLst/>
            <a:ahLst/>
            <a:cxnLst/>
            <a:rect l="l" t="t" r="r" b="b"/>
            <a:pathLst>
              <a:path w="267334" h="287654">
                <a:moveTo>
                  <a:pt x="0" y="287343"/>
                </a:moveTo>
                <a:lnTo>
                  <a:pt x="267155" y="287343"/>
                </a:lnTo>
                <a:lnTo>
                  <a:pt x="267155" y="0"/>
                </a:lnTo>
                <a:lnTo>
                  <a:pt x="0" y="0"/>
                </a:lnTo>
                <a:lnTo>
                  <a:pt x="0" y="287343"/>
                </a:lnTo>
                <a:close/>
              </a:path>
            </a:pathLst>
          </a:custGeom>
          <a:ln w="188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0084629" y="3093840"/>
            <a:ext cx="692150" cy="438150"/>
          </a:xfrm>
          <a:prstGeom prst="rect">
            <a:avLst/>
          </a:prstGeom>
          <a:ln w="18812">
            <a:solidFill>
              <a:srgbClr val="000000"/>
            </a:solidFill>
          </a:ln>
        </p:spPr>
        <p:txBody>
          <a:bodyPr wrap="square" lIns="0" tIns="83185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655"/>
              </a:spcBef>
            </a:pPr>
            <a:r>
              <a:rPr dirty="0" sz="165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283036" y="3620941"/>
            <a:ext cx="267335" cy="287020"/>
          </a:xfrm>
          <a:custGeom>
            <a:avLst/>
            <a:gdLst/>
            <a:ahLst/>
            <a:cxnLst/>
            <a:rect l="l" t="t" r="r" b="b"/>
            <a:pathLst>
              <a:path w="267334" h="287020">
                <a:moveTo>
                  <a:pt x="0" y="286686"/>
                </a:moveTo>
                <a:lnTo>
                  <a:pt x="267155" y="286686"/>
                </a:lnTo>
                <a:lnTo>
                  <a:pt x="267155" y="0"/>
                </a:lnTo>
                <a:lnTo>
                  <a:pt x="0" y="0"/>
                </a:lnTo>
                <a:lnTo>
                  <a:pt x="0" y="286686"/>
                </a:lnTo>
                <a:close/>
              </a:path>
            </a:pathLst>
          </a:custGeom>
          <a:ln w="188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094035" y="3604984"/>
            <a:ext cx="67310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10"/>
              </a:spcBef>
            </a:pPr>
            <a:r>
              <a:rPr dirty="0" sz="1650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283036" y="4062691"/>
            <a:ext cx="267335" cy="287020"/>
          </a:xfrm>
          <a:custGeom>
            <a:avLst/>
            <a:gdLst/>
            <a:ahLst/>
            <a:cxnLst/>
            <a:rect l="l" t="t" r="r" b="b"/>
            <a:pathLst>
              <a:path w="267334" h="287020">
                <a:moveTo>
                  <a:pt x="0" y="286686"/>
                </a:moveTo>
                <a:lnTo>
                  <a:pt x="267155" y="286686"/>
                </a:lnTo>
                <a:lnTo>
                  <a:pt x="267155" y="0"/>
                </a:lnTo>
                <a:lnTo>
                  <a:pt x="0" y="0"/>
                </a:lnTo>
                <a:lnTo>
                  <a:pt x="0" y="286686"/>
                </a:lnTo>
                <a:close/>
              </a:path>
            </a:pathLst>
          </a:custGeom>
          <a:ln w="188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0094035" y="4046733"/>
            <a:ext cx="673100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10"/>
              </a:spcBef>
            </a:pPr>
            <a:r>
              <a:rPr dirty="0" sz="165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283036" y="4503787"/>
            <a:ext cx="267335" cy="287655"/>
          </a:xfrm>
          <a:custGeom>
            <a:avLst/>
            <a:gdLst/>
            <a:ahLst/>
            <a:cxnLst/>
            <a:rect l="l" t="t" r="r" b="b"/>
            <a:pathLst>
              <a:path w="267334" h="287654">
                <a:moveTo>
                  <a:pt x="0" y="287343"/>
                </a:moveTo>
                <a:lnTo>
                  <a:pt x="267155" y="287343"/>
                </a:lnTo>
                <a:lnTo>
                  <a:pt x="267155" y="0"/>
                </a:lnTo>
                <a:lnTo>
                  <a:pt x="0" y="0"/>
                </a:lnTo>
                <a:lnTo>
                  <a:pt x="0" y="287343"/>
                </a:lnTo>
                <a:close/>
              </a:path>
            </a:pathLst>
          </a:custGeom>
          <a:ln w="1884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0084629" y="4434730"/>
            <a:ext cx="692150" cy="429259"/>
          </a:xfrm>
          <a:prstGeom prst="rect">
            <a:avLst/>
          </a:prstGeom>
          <a:ln w="18812">
            <a:solidFill>
              <a:srgbClr val="000000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535"/>
              </a:spcBef>
            </a:pPr>
            <a:r>
              <a:rPr dirty="0" sz="165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255174" y="3415012"/>
            <a:ext cx="3493770" cy="545465"/>
            <a:chOff x="7255174" y="3415012"/>
            <a:chExt cx="3493770" cy="545465"/>
          </a:xfrm>
        </p:grpSpPr>
        <p:sp>
          <p:nvSpPr>
            <p:cNvPr id="39" name="object 39"/>
            <p:cNvSpPr/>
            <p:nvPr/>
          </p:nvSpPr>
          <p:spPr>
            <a:xfrm>
              <a:off x="9526616" y="3531968"/>
              <a:ext cx="1216025" cy="422275"/>
            </a:xfrm>
            <a:custGeom>
              <a:avLst/>
              <a:gdLst/>
              <a:ahLst/>
              <a:cxnLst/>
              <a:rect l="l" t="t" r="r" b="b"/>
              <a:pathLst>
                <a:path w="1216025" h="422275">
                  <a:moveTo>
                    <a:pt x="1215966" y="0"/>
                  </a:moveTo>
                  <a:lnTo>
                    <a:pt x="0" y="0"/>
                  </a:lnTo>
                  <a:lnTo>
                    <a:pt x="0" y="422149"/>
                  </a:lnTo>
                  <a:lnTo>
                    <a:pt x="1215966" y="422149"/>
                  </a:lnTo>
                  <a:lnTo>
                    <a:pt x="1215966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526616" y="3531968"/>
              <a:ext cx="1216025" cy="422275"/>
            </a:xfrm>
            <a:custGeom>
              <a:avLst/>
              <a:gdLst/>
              <a:ahLst/>
              <a:cxnLst/>
              <a:rect l="l" t="t" r="r" b="b"/>
              <a:pathLst>
                <a:path w="1216025" h="422275">
                  <a:moveTo>
                    <a:pt x="0" y="0"/>
                  </a:moveTo>
                  <a:lnTo>
                    <a:pt x="1215967" y="0"/>
                  </a:lnTo>
                  <a:lnTo>
                    <a:pt x="1215967" y="422150"/>
                  </a:lnTo>
                  <a:lnTo>
                    <a:pt x="0" y="4221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7255174" y="3415012"/>
              <a:ext cx="2220595" cy="321945"/>
            </a:xfrm>
            <a:custGeom>
              <a:avLst/>
              <a:gdLst/>
              <a:ahLst/>
              <a:cxnLst/>
              <a:rect l="l" t="t" r="r" b="b"/>
              <a:pathLst>
                <a:path w="2220595" h="321945">
                  <a:moveTo>
                    <a:pt x="2141843" y="299261"/>
                  </a:moveTo>
                  <a:lnTo>
                    <a:pt x="2113682" y="321560"/>
                  </a:lnTo>
                  <a:lnTo>
                    <a:pt x="2167070" y="302192"/>
                  </a:lnTo>
                  <a:lnTo>
                    <a:pt x="2141843" y="299261"/>
                  </a:lnTo>
                  <a:close/>
                </a:path>
                <a:path w="2220595" h="321945">
                  <a:moveTo>
                    <a:pt x="2147705" y="248800"/>
                  </a:moveTo>
                  <a:lnTo>
                    <a:pt x="2170004" y="276961"/>
                  </a:lnTo>
                  <a:lnTo>
                    <a:pt x="2141843" y="299261"/>
                  </a:lnTo>
                  <a:lnTo>
                    <a:pt x="2167080" y="302189"/>
                  </a:lnTo>
                  <a:lnTo>
                    <a:pt x="2172936" y="251731"/>
                  </a:lnTo>
                  <a:lnTo>
                    <a:pt x="2147705" y="248800"/>
                  </a:lnTo>
                  <a:close/>
                </a:path>
                <a:path w="2220595" h="321945">
                  <a:moveTo>
                    <a:pt x="2172940" y="251733"/>
                  </a:moveTo>
                  <a:lnTo>
                    <a:pt x="2167080" y="302189"/>
                  </a:lnTo>
                  <a:lnTo>
                    <a:pt x="2220465" y="282822"/>
                  </a:lnTo>
                  <a:lnTo>
                    <a:pt x="2172940" y="251733"/>
                  </a:lnTo>
                  <a:close/>
                </a:path>
                <a:path w="2220595" h="321945">
                  <a:moveTo>
                    <a:pt x="5861" y="0"/>
                  </a:moveTo>
                  <a:lnTo>
                    <a:pt x="0" y="50459"/>
                  </a:lnTo>
                  <a:lnTo>
                    <a:pt x="2141843" y="299261"/>
                  </a:lnTo>
                  <a:lnTo>
                    <a:pt x="2170004" y="276961"/>
                  </a:lnTo>
                  <a:lnTo>
                    <a:pt x="2147705" y="248800"/>
                  </a:lnTo>
                  <a:lnTo>
                    <a:pt x="5861" y="0"/>
                  </a:lnTo>
                  <a:close/>
                </a:path>
                <a:path w="2220595" h="321945">
                  <a:moveTo>
                    <a:pt x="2125405" y="220638"/>
                  </a:moveTo>
                  <a:lnTo>
                    <a:pt x="2147705" y="248800"/>
                  </a:lnTo>
                  <a:lnTo>
                    <a:pt x="2172936" y="251731"/>
                  </a:lnTo>
                  <a:lnTo>
                    <a:pt x="2125405" y="22063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899667"/>
            <a:ext cx="10270490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dirty="0" sz="2800">
                <a:latin typeface="Times New Roman"/>
                <a:cs typeface="Times New Roman"/>
              </a:rPr>
              <a:t>Array </a:t>
            </a:r>
            <a:r>
              <a:rPr dirty="0" sz="2800" spc="-5">
                <a:latin typeface="Times New Roman"/>
                <a:cs typeface="Times New Roman"/>
              </a:rPr>
              <a:t>is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data structure that represents </a:t>
            </a:r>
            <a:r>
              <a:rPr dirty="0" sz="2800">
                <a:latin typeface="Times New Roman"/>
                <a:cs typeface="Times New Roman"/>
              </a:rPr>
              <a:t>a </a:t>
            </a:r>
            <a:r>
              <a:rPr dirty="0" sz="2800" spc="-5">
                <a:latin typeface="Times New Roman"/>
                <a:cs typeface="Times New Roman"/>
              </a:rPr>
              <a:t>collection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 same types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723" y="1806299"/>
            <a:ext cx="7986610" cy="41249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4490" y="145795"/>
            <a:ext cx="358330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6.1. Introdu</a:t>
            </a:r>
            <a:r>
              <a:rPr dirty="0" sz="3000" spc="5">
                <a:latin typeface="Times New Roman"/>
                <a:cs typeface="Times New Roman"/>
              </a:rPr>
              <a:t>c</a:t>
            </a:r>
            <a:r>
              <a:rPr dirty="0" sz="3000">
                <a:latin typeface="Times New Roman"/>
                <a:cs typeface="Times New Roman"/>
              </a:rPr>
              <a:t>ing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rr</a:t>
            </a:r>
            <a:r>
              <a:rPr dirty="0" sz="3000" spc="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ys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584" y="1642363"/>
            <a:ext cx="7693659" cy="128143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 marR="5080" indent="-365125">
              <a:lnSpc>
                <a:spcPts val="3310"/>
              </a:lnSpc>
              <a:spcBef>
                <a:spcPts val="8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5835" y="2949955"/>
            <a:ext cx="532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0959" y="3370579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835" y="3733291"/>
            <a:ext cx="6232525" cy="8667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584" y="4571491"/>
            <a:ext cx="574040" cy="8667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75170" y="1117766"/>
            <a:ext cx="2684780" cy="1898650"/>
            <a:chOff x="5475170" y="1117766"/>
            <a:chExt cx="2684780" cy="1898650"/>
          </a:xfrm>
        </p:grpSpPr>
        <p:sp>
          <p:nvSpPr>
            <p:cNvPr id="8" name="object 8"/>
            <p:cNvSpPr/>
            <p:nvPr/>
          </p:nvSpPr>
          <p:spPr>
            <a:xfrm>
              <a:off x="5481520" y="1124116"/>
              <a:ext cx="2672080" cy="1885950"/>
            </a:xfrm>
            <a:custGeom>
              <a:avLst/>
              <a:gdLst/>
              <a:ahLst/>
              <a:cxnLst/>
              <a:rect l="l" t="t" r="r" b="b"/>
              <a:pathLst>
                <a:path w="2672079" h="1885950">
                  <a:moveTo>
                    <a:pt x="1113283" y="384175"/>
                  </a:moveTo>
                  <a:lnTo>
                    <a:pt x="445314" y="384175"/>
                  </a:lnTo>
                  <a:lnTo>
                    <a:pt x="286719" y="1885942"/>
                  </a:lnTo>
                  <a:lnTo>
                    <a:pt x="1113283" y="384175"/>
                  </a:lnTo>
                  <a:close/>
                </a:path>
                <a:path w="2672079" h="1885950">
                  <a:moveTo>
                    <a:pt x="2607849" y="0"/>
                  </a:moveTo>
                  <a:lnTo>
                    <a:pt x="64029" y="0"/>
                  </a:lnTo>
                  <a:lnTo>
                    <a:pt x="39106" y="5031"/>
                  </a:lnTo>
                  <a:lnTo>
                    <a:pt x="18754" y="18753"/>
                  </a:lnTo>
                  <a:lnTo>
                    <a:pt x="5031" y="39106"/>
                  </a:lnTo>
                  <a:lnTo>
                    <a:pt x="0" y="64029"/>
                  </a:lnTo>
                  <a:lnTo>
                    <a:pt x="0" y="320144"/>
                  </a:lnTo>
                  <a:lnTo>
                    <a:pt x="5031" y="345067"/>
                  </a:lnTo>
                  <a:lnTo>
                    <a:pt x="18754" y="365420"/>
                  </a:lnTo>
                  <a:lnTo>
                    <a:pt x="39106" y="379143"/>
                  </a:lnTo>
                  <a:lnTo>
                    <a:pt x="64029" y="384175"/>
                  </a:lnTo>
                  <a:lnTo>
                    <a:pt x="2607849" y="384175"/>
                  </a:lnTo>
                  <a:lnTo>
                    <a:pt x="2632773" y="379143"/>
                  </a:lnTo>
                  <a:lnTo>
                    <a:pt x="2653126" y="365420"/>
                  </a:lnTo>
                  <a:lnTo>
                    <a:pt x="2666848" y="345067"/>
                  </a:lnTo>
                  <a:lnTo>
                    <a:pt x="2671880" y="320144"/>
                  </a:lnTo>
                  <a:lnTo>
                    <a:pt x="2671880" y="64029"/>
                  </a:lnTo>
                  <a:lnTo>
                    <a:pt x="2666848" y="39106"/>
                  </a:lnTo>
                  <a:lnTo>
                    <a:pt x="2653126" y="18753"/>
                  </a:lnTo>
                  <a:lnTo>
                    <a:pt x="2632773" y="5031"/>
                  </a:lnTo>
                  <a:lnTo>
                    <a:pt x="260784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81520" y="1124116"/>
              <a:ext cx="2672080" cy="1885950"/>
            </a:xfrm>
            <a:custGeom>
              <a:avLst/>
              <a:gdLst/>
              <a:ahLst/>
              <a:cxnLst/>
              <a:rect l="l" t="t" r="r" b="b"/>
              <a:pathLst>
                <a:path w="2672079" h="1885950">
                  <a:moveTo>
                    <a:pt x="0" y="64030"/>
                  </a:moveTo>
                  <a:lnTo>
                    <a:pt x="5031" y="39106"/>
                  </a:lnTo>
                  <a:lnTo>
                    <a:pt x="18753" y="18753"/>
                  </a:lnTo>
                  <a:lnTo>
                    <a:pt x="39106" y="5031"/>
                  </a:lnTo>
                  <a:lnTo>
                    <a:pt x="64029" y="0"/>
                  </a:lnTo>
                  <a:lnTo>
                    <a:pt x="445313" y="0"/>
                  </a:lnTo>
                  <a:lnTo>
                    <a:pt x="1113283" y="0"/>
                  </a:lnTo>
                  <a:lnTo>
                    <a:pt x="2607850" y="0"/>
                  </a:lnTo>
                  <a:lnTo>
                    <a:pt x="2632773" y="5031"/>
                  </a:lnTo>
                  <a:lnTo>
                    <a:pt x="2653126" y="18753"/>
                  </a:lnTo>
                  <a:lnTo>
                    <a:pt x="2666848" y="39106"/>
                  </a:lnTo>
                  <a:lnTo>
                    <a:pt x="2671880" y="64030"/>
                  </a:lnTo>
                  <a:lnTo>
                    <a:pt x="2671880" y="224101"/>
                  </a:lnTo>
                  <a:lnTo>
                    <a:pt x="2671880" y="320144"/>
                  </a:lnTo>
                  <a:lnTo>
                    <a:pt x="2666848" y="345068"/>
                  </a:lnTo>
                  <a:lnTo>
                    <a:pt x="2653126" y="365421"/>
                  </a:lnTo>
                  <a:lnTo>
                    <a:pt x="2632773" y="379143"/>
                  </a:lnTo>
                  <a:lnTo>
                    <a:pt x="2607850" y="384175"/>
                  </a:lnTo>
                  <a:lnTo>
                    <a:pt x="1113283" y="384175"/>
                  </a:lnTo>
                  <a:lnTo>
                    <a:pt x="286718" y="1885942"/>
                  </a:lnTo>
                  <a:lnTo>
                    <a:pt x="445313" y="384175"/>
                  </a:lnTo>
                  <a:lnTo>
                    <a:pt x="64029" y="384175"/>
                  </a:lnTo>
                  <a:lnTo>
                    <a:pt x="39106" y="379143"/>
                  </a:lnTo>
                  <a:lnTo>
                    <a:pt x="18753" y="365421"/>
                  </a:lnTo>
                  <a:lnTo>
                    <a:pt x="5031" y="345068"/>
                  </a:lnTo>
                  <a:lnTo>
                    <a:pt x="0" y="320144"/>
                  </a:lnTo>
                  <a:lnTo>
                    <a:pt x="0" y="224101"/>
                  </a:lnTo>
                  <a:lnTo>
                    <a:pt x="0" y="640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737960" y="1163828"/>
            <a:ext cx="2159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After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this,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becomes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83145" y="3000194"/>
            <a:ext cx="607060" cy="358775"/>
            <a:chOff x="5283145" y="3000194"/>
            <a:chExt cx="607060" cy="358775"/>
          </a:xfrm>
        </p:grpSpPr>
        <p:sp>
          <p:nvSpPr>
            <p:cNvPr id="12" name="object 12"/>
            <p:cNvSpPr/>
            <p:nvPr/>
          </p:nvSpPr>
          <p:spPr>
            <a:xfrm>
              <a:off x="5289495" y="3006544"/>
              <a:ext cx="594360" cy="346075"/>
            </a:xfrm>
            <a:custGeom>
              <a:avLst/>
              <a:gdLst/>
              <a:ahLst/>
              <a:cxnLst/>
              <a:rect l="l" t="t" r="r" b="b"/>
              <a:pathLst>
                <a:path w="594360" h="346075">
                  <a:moveTo>
                    <a:pt x="594349" y="0"/>
                  </a:moveTo>
                  <a:lnTo>
                    <a:pt x="0" y="0"/>
                  </a:lnTo>
                  <a:lnTo>
                    <a:pt x="0" y="345645"/>
                  </a:lnTo>
                  <a:lnTo>
                    <a:pt x="594349" y="345645"/>
                  </a:lnTo>
                  <a:lnTo>
                    <a:pt x="594349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289495" y="3006544"/>
              <a:ext cx="594360" cy="346075"/>
            </a:xfrm>
            <a:custGeom>
              <a:avLst/>
              <a:gdLst/>
              <a:ahLst/>
              <a:cxnLst/>
              <a:rect l="l" t="t" r="r" b="b"/>
              <a:pathLst>
                <a:path w="594360" h="346075">
                  <a:moveTo>
                    <a:pt x="0" y="0"/>
                  </a:moveTo>
                  <a:lnTo>
                    <a:pt x="594350" y="0"/>
                  </a:lnTo>
                  <a:lnTo>
                    <a:pt x="594350" y="345645"/>
                  </a:lnTo>
                  <a:lnTo>
                    <a:pt x="0" y="34564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088426" y="1967198"/>
            <a:ext cx="228409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0">
                <a:latin typeface="Times New Roman"/>
                <a:cs typeface="Times New Roman"/>
              </a:rPr>
              <a:t>After</a:t>
            </a:r>
            <a:r>
              <a:rPr dirty="0" sz="1750" spc="-30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the</a:t>
            </a:r>
            <a:r>
              <a:rPr dirty="0" sz="1750" spc="-20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second iteration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836968" y="2705940"/>
          <a:ext cx="676910" cy="2016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240"/>
              </a:tblGrid>
              <a:tr h="355600"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5244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9259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2590"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550">
                          <a:latin typeface="Times New Roman"/>
                          <a:cs typeface="Times New Roman"/>
                        </a:rPr>
                        <a:t>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472354" y="2741258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57723" y="3155801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72354" y="3570960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2204" y="3986120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86984" y="4415983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75" y="1541780"/>
            <a:ext cx="7693659" cy="128460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ct val="114199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9024" y="2855467"/>
            <a:ext cx="532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4150" y="3273044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024" y="3641851"/>
            <a:ext cx="6232525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899" y="4531867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775" y="4949444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84595" y="1118350"/>
            <a:ext cx="5899785" cy="1783080"/>
            <a:chOff x="4984595" y="1118350"/>
            <a:chExt cx="5899785" cy="1783080"/>
          </a:xfrm>
        </p:grpSpPr>
        <p:sp>
          <p:nvSpPr>
            <p:cNvPr id="9" name="object 9"/>
            <p:cNvSpPr/>
            <p:nvPr/>
          </p:nvSpPr>
          <p:spPr>
            <a:xfrm>
              <a:off x="4990946" y="1124700"/>
              <a:ext cx="5887085" cy="1770380"/>
            </a:xfrm>
            <a:custGeom>
              <a:avLst/>
              <a:gdLst/>
              <a:ahLst/>
              <a:cxnLst/>
              <a:rect l="l" t="t" r="r" b="b"/>
              <a:pathLst>
                <a:path w="5887084" h="1770380">
                  <a:moveTo>
                    <a:pt x="3444549" y="384175"/>
                  </a:moveTo>
                  <a:lnTo>
                    <a:pt x="2397989" y="384175"/>
                  </a:lnTo>
                  <a:lnTo>
                    <a:pt x="0" y="1770066"/>
                  </a:lnTo>
                  <a:lnTo>
                    <a:pt x="3444549" y="384175"/>
                  </a:lnTo>
                  <a:close/>
                </a:path>
                <a:path w="5887084" h="1770380">
                  <a:moveTo>
                    <a:pt x="5822492" y="0"/>
                  </a:moveTo>
                  <a:lnTo>
                    <a:pt x="1764313" y="0"/>
                  </a:lnTo>
                  <a:lnTo>
                    <a:pt x="1739390" y="5031"/>
                  </a:lnTo>
                  <a:lnTo>
                    <a:pt x="1719037" y="18753"/>
                  </a:lnTo>
                  <a:lnTo>
                    <a:pt x="1705315" y="39106"/>
                  </a:lnTo>
                  <a:lnTo>
                    <a:pt x="1700283" y="64029"/>
                  </a:lnTo>
                  <a:lnTo>
                    <a:pt x="1700283" y="320144"/>
                  </a:lnTo>
                  <a:lnTo>
                    <a:pt x="1705315" y="345067"/>
                  </a:lnTo>
                  <a:lnTo>
                    <a:pt x="1719037" y="365420"/>
                  </a:lnTo>
                  <a:lnTo>
                    <a:pt x="1739390" y="379143"/>
                  </a:lnTo>
                  <a:lnTo>
                    <a:pt x="1764313" y="384175"/>
                  </a:lnTo>
                  <a:lnTo>
                    <a:pt x="5822492" y="384175"/>
                  </a:lnTo>
                  <a:lnTo>
                    <a:pt x="5847415" y="379143"/>
                  </a:lnTo>
                  <a:lnTo>
                    <a:pt x="5867768" y="365420"/>
                  </a:lnTo>
                  <a:lnTo>
                    <a:pt x="5881490" y="345067"/>
                  </a:lnTo>
                  <a:lnTo>
                    <a:pt x="5886522" y="320144"/>
                  </a:lnTo>
                  <a:lnTo>
                    <a:pt x="5886522" y="64029"/>
                  </a:lnTo>
                  <a:lnTo>
                    <a:pt x="5881490" y="39106"/>
                  </a:lnTo>
                  <a:lnTo>
                    <a:pt x="5867768" y="18753"/>
                  </a:lnTo>
                  <a:lnTo>
                    <a:pt x="5847415" y="5031"/>
                  </a:lnTo>
                  <a:lnTo>
                    <a:pt x="582249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90945" y="1124700"/>
              <a:ext cx="5887085" cy="1770380"/>
            </a:xfrm>
            <a:custGeom>
              <a:avLst/>
              <a:gdLst/>
              <a:ahLst/>
              <a:cxnLst/>
              <a:rect l="l" t="t" r="r" b="b"/>
              <a:pathLst>
                <a:path w="5887084" h="1770380">
                  <a:moveTo>
                    <a:pt x="1700284" y="64029"/>
                  </a:moveTo>
                  <a:lnTo>
                    <a:pt x="1705315" y="39106"/>
                  </a:lnTo>
                  <a:lnTo>
                    <a:pt x="1719037" y="18753"/>
                  </a:lnTo>
                  <a:lnTo>
                    <a:pt x="1739390" y="5031"/>
                  </a:lnTo>
                  <a:lnTo>
                    <a:pt x="1764313" y="0"/>
                  </a:lnTo>
                  <a:lnTo>
                    <a:pt x="2397990" y="0"/>
                  </a:lnTo>
                  <a:lnTo>
                    <a:pt x="3444550" y="0"/>
                  </a:lnTo>
                  <a:lnTo>
                    <a:pt x="5822492" y="0"/>
                  </a:lnTo>
                  <a:lnTo>
                    <a:pt x="5847415" y="5031"/>
                  </a:lnTo>
                  <a:lnTo>
                    <a:pt x="5867768" y="18753"/>
                  </a:lnTo>
                  <a:lnTo>
                    <a:pt x="5881490" y="39106"/>
                  </a:lnTo>
                  <a:lnTo>
                    <a:pt x="5886522" y="64029"/>
                  </a:lnTo>
                  <a:lnTo>
                    <a:pt x="5886522" y="224100"/>
                  </a:lnTo>
                  <a:lnTo>
                    <a:pt x="5886522" y="320145"/>
                  </a:lnTo>
                  <a:lnTo>
                    <a:pt x="5881490" y="345068"/>
                  </a:lnTo>
                  <a:lnTo>
                    <a:pt x="5867768" y="365421"/>
                  </a:lnTo>
                  <a:lnTo>
                    <a:pt x="5847415" y="379143"/>
                  </a:lnTo>
                  <a:lnTo>
                    <a:pt x="5822492" y="384175"/>
                  </a:lnTo>
                  <a:lnTo>
                    <a:pt x="3444550" y="384175"/>
                  </a:lnTo>
                  <a:lnTo>
                    <a:pt x="0" y="1770066"/>
                  </a:lnTo>
                  <a:lnTo>
                    <a:pt x="2397990" y="384175"/>
                  </a:lnTo>
                  <a:lnTo>
                    <a:pt x="1764313" y="384175"/>
                  </a:lnTo>
                  <a:lnTo>
                    <a:pt x="1739390" y="379143"/>
                  </a:lnTo>
                  <a:lnTo>
                    <a:pt x="1719037" y="365421"/>
                  </a:lnTo>
                  <a:lnTo>
                    <a:pt x="1705315" y="345068"/>
                  </a:lnTo>
                  <a:lnTo>
                    <a:pt x="1700284" y="320145"/>
                  </a:lnTo>
                  <a:lnTo>
                    <a:pt x="1700284" y="224100"/>
                  </a:lnTo>
                  <a:lnTo>
                    <a:pt x="1700284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69130" y="1163828"/>
            <a:ext cx="2230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(=3)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still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68468" y="2086007"/>
            <a:ext cx="7910195" cy="1196340"/>
            <a:chOff x="3868468" y="2086007"/>
            <a:chExt cx="7910195" cy="1196340"/>
          </a:xfrm>
        </p:grpSpPr>
        <p:sp>
          <p:nvSpPr>
            <p:cNvPr id="13" name="object 13"/>
            <p:cNvSpPr/>
            <p:nvPr/>
          </p:nvSpPr>
          <p:spPr>
            <a:xfrm>
              <a:off x="3874818" y="2891330"/>
              <a:ext cx="1069340" cy="384175"/>
            </a:xfrm>
            <a:custGeom>
              <a:avLst/>
              <a:gdLst/>
              <a:ahLst/>
              <a:cxnLst/>
              <a:rect l="l" t="t" r="r" b="b"/>
              <a:pathLst>
                <a:path w="1069339" h="384175">
                  <a:moveTo>
                    <a:pt x="1069031" y="0"/>
                  </a:moveTo>
                  <a:lnTo>
                    <a:pt x="0" y="0"/>
                  </a:lnTo>
                  <a:lnTo>
                    <a:pt x="0" y="384049"/>
                  </a:lnTo>
                  <a:lnTo>
                    <a:pt x="1069031" y="384049"/>
                  </a:lnTo>
                  <a:lnTo>
                    <a:pt x="1069031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74818" y="2891330"/>
              <a:ext cx="1069340" cy="384175"/>
            </a:xfrm>
            <a:custGeom>
              <a:avLst/>
              <a:gdLst/>
              <a:ahLst/>
              <a:cxnLst/>
              <a:rect l="l" t="t" r="r" b="b"/>
              <a:pathLst>
                <a:path w="1069339" h="384175">
                  <a:moveTo>
                    <a:pt x="0" y="0"/>
                  </a:moveTo>
                  <a:lnTo>
                    <a:pt x="1069032" y="0"/>
                  </a:lnTo>
                  <a:lnTo>
                    <a:pt x="1069032" y="384050"/>
                  </a:lnTo>
                  <a:lnTo>
                    <a:pt x="0" y="3840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552309" y="2094580"/>
              <a:ext cx="2218055" cy="442595"/>
            </a:xfrm>
            <a:custGeom>
              <a:avLst/>
              <a:gdLst/>
              <a:ahLst/>
              <a:cxnLst/>
              <a:rect l="l" t="t" r="r" b="b"/>
              <a:pathLst>
                <a:path w="2218054" h="442594">
                  <a:moveTo>
                    <a:pt x="2217576" y="0"/>
                  </a:moveTo>
                  <a:lnTo>
                    <a:pt x="0" y="0"/>
                  </a:lnTo>
                  <a:lnTo>
                    <a:pt x="0" y="442236"/>
                  </a:lnTo>
                  <a:lnTo>
                    <a:pt x="2217576" y="442236"/>
                  </a:lnTo>
                  <a:lnTo>
                    <a:pt x="2217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552309" y="2094579"/>
              <a:ext cx="2218055" cy="442595"/>
            </a:xfrm>
            <a:custGeom>
              <a:avLst/>
              <a:gdLst/>
              <a:ahLst/>
              <a:cxnLst/>
              <a:rect l="l" t="t" r="r" b="b"/>
              <a:pathLst>
                <a:path w="2218054" h="442594">
                  <a:moveTo>
                    <a:pt x="0" y="442236"/>
                  </a:moveTo>
                  <a:lnTo>
                    <a:pt x="2217575" y="442236"/>
                  </a:lnTo>
                  <a:lnTo>
                    <a:pt x="2217575" y="0"/>
                  </a:lnTo>
                  <a:lnTo>
                    <a:pt x="0" y="0"/>
                  </a:lnTo>
                  <a:lnTo>
                    <a:pt x="0" y="442236"/>
                  </a:lnTo>
                  <a:close/>
                </a:path>
              </a:pathLst>
            </a:custGeom>
            <a:ln w="170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548391" y="2073546"/>
            <a:ext cx="2197735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>
                <a:latin typeface="Times New Roman"/>
                <a:cs typeface="Times New Roman"/>
              </a:rPr>
              <a:t>After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 spc="15">
                <a:latin typeface="Times New Roman"/>
                <a:cs typeface="Times New Roman"/>
              </a:rPr>
              <a:t>the</a:t>
            </a:r>
            <a:r>
              <a:rPr dirty="0" sz="1650" spc="-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second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iteration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913577" y="2827426"/>
            <a:ext cx="259079" cy="276225"/>
            <a:chOff x="9913577" y="2827426"/>
            <a:chExt cx="259079" cy="276225"/>
          </a:xfrm>
        </p:grpSpPr>
        <p:sp>
          <p:nvSpPr>
            <p:cNvPr id="19" name="object 19"/>
            <p:cNvSpPr/>
            <p:nvPr/>
          </p:nvSpPr>
          <p:spPr>
            <a:xfrm>
              <a:off x="9922094" y="2835942"/>
              <a:ext cx="241935" cy="259715"/>
            </a:xfrm>
            <a:custGeom>
              <a:avLst/>
              <a:gdLst/>
              <a:ahLst/>
              <a:cxnLst/>
              <a:rect l="l" t="t" r="r" b="b"/>
              <a:pathLst>
                <a:path w="241934" h="259714">
                  <a:moveTo>
                    <a:pt x="241455" y="0"/>
                  </a:moveTo>
                  <a:lnTo>
                    <a:pt x="0" y="0"/>
                  </a:lnTo>
                  <a:lnTo>
                    <a:pt x="0" y="259108"/>
                  </a:lnTo>
                  <a:lnTo>
                    <a:pt x="241455" y="259108"/>
                  </a:lnTo>
                  <a:lnTo>
                    <a:pt x="2414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922094" y="2835942"/>
              <a:ext cx="241935" cy="259715"/>
            </a:xfrm>
            <a:custGeom>
              <a:avLst/>
              <a:gdLst/>
              <a:ahLst/>
              <a:cxnLst/>
              <a:rect l="l" t="t" r="r" b="b"/>
              <a:pathLst>
                <a:path w="241934" h="259714">
                  <a:moveTo>
                    <a:pt x="0" y="259108"/>
                  </a:moveTo>
                  <a:lnTo>
                    <a:pt x="241455" y="259108"/>
                  </a:lnTo>
                  <a:lnTo>
                    <a:pt x="241455" y="0"/>
                  </a:lnTo>
                  <a:lnTo>
                    <a:pt x="0" y="0"/>
                  </a:lnTo>
                  <a:lnTo>
                    <a:pt x="0" y="259108"/>
                  </a:lnTo>
                  <a:close/>
                </a:path>
              </a:pathLst>
            </a:custGeom>
            <a:ln w="1703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10277244" y="2792975"/>
            <a:ext cx="625475" cy="1941830"/>
            <a:chOff x="10277244" y="2792975"/>
            <a:chExt cx="625475" cy="1941830"/>
          </a:xfrm>
        </p:grpSpPr>
        <p:sp>
          <p:nvSpPr>
            <p:cNvPr id="22" name="object 22"/>
            <p:cNvSpPr/>
            <p:nvPr/>
          </p:nvSpPr>
          <p:spPr>
            <a:xfrm>
              <a:off x="10277244" y="2792975"/>
              <a:ext cx="625475" cy="1941830"/>
            </a:xfrm>
            <a:custGeom>
              <a:avLst/>
              <a:gdLst/>
              <a:ahLst/>
              <a:cxnLst/>
              <a:rect l="l" t="t" r="r" b="b"/>
              <a:pathLst>
                <a:path w="625475" h="1941829">
                  <a:moveTo>
                    <a:pt x="625310" y="0"/>
                  </a:moveTo>
                  <a:lnTo>
                    <a:pt x="0" y="0"/>
                  </a:lnTo>
                  <a:lnTo>
                    <a:pt x="0" y="1941495"/>
                  </a:lnTo>
                  <a:lnTo>
                    <a:pt x="625310" y="1941495"/>
                  </a:lnTo>
                  <a:lnTo>
                    <a:pt x="6253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456564" y="2847139"/>
              <a:ext cx="259079" cy="1822450"/>
            </a:xfrm>
            <a:custGeom>
              <a:avLst/>
              <a:gdLst/>
              <a:ahLst/>
              <a:cxnLst/>
              <a:rect l="l" t="t" r="r" b="b"/>
              <a:pathLst>
                <a:path w="259079" h="1822450">
                  <a:moveTo>
                    <a:pt x="16997" y="259701"/>
                  </a:moveTo>
                  <a:lnTo>
                    <a:pt x="258452" y="259701"/>
                  </a:lnTo>
                  <a:lnTo>
                    <a:pt x="258452" y="0"/>
                  </a:lnTo>
                  <a:lnTo>
                    <a:pt x="16997" y="0"/>
                  </a:lnTo>
                  <a:lnTo>
                    <a:pt x="16997" y="259701"/>
                  </a:lnTo>
                  <a:close/>
                </a:path>
                <a:path w="259079" h="1822450">
                  <a:moveTo>
                    <a:pt x="0" y="624796"/>
                  </a:moveTo>
                  <a:lnTo>
                    <a:pt x="241455" y="624796"/>
                  </a:lnTo>
                  <a:lnTo>
                    <a:pt x="241455" y="365095"/>
                  </a:lnTo>
                  <a:lnTo>
                    <a:pt x="0" y="365095"/>
                  </a:lnTo>
                  <a:lnTo>
                    <a:pt x="0" y="624796"/>
                  </a:lnTo>
                  <a:close/>
                </a:path>
                <a:path w="259079" h="1822450">
                  <a:moveTo>
                    <a:pt x="0" y="1023457"/>
                  </a:moveTo>
                  <a:lnTo>
                    <a:pt x="241455" y="1023457"/>
                  </a:lnTo>
                  <a:lnTo>
                    <a:pt x="241455" y="764349"/>
                  </a:lnTo>
                  <a:lnTo>
                    <a:pt x="0" y="764349"/>
                  </a:lnTo>
                  <a:lnTo>
                    <a:pt x="0" y="1023457"/>
                  </a:lnTo>
                  <a:close/>
                </a:path>
                <a:path w="259079" h="1822450">
                  <a:moveTo>
                    <a:pt x="0" y="1422711"/>
                  </a:moveTo>
                  <a:lnTo>
                    <a:pt x="241455" y="1422711"/>
                  </a:lnTo>
                  <a:lnTo>
                    <a:pt x="241455" y="1163602"/>
                  </a:lnTo>
                  <a:lnTo>
                    <a:pt x="0" y="1163602"/>
                  </a:lnTo>
                  <a:lnTo>
                    <a:pt x="0" y="1422711"/>
                  </a:lnTo>
                  <a:close/>
                </a:path>
                <a:path w="259079" h="1822450">
                  <a:moveTo>
                    <a:pt x="0" y="1821967"/>
                  </a:moveTo>
                  <a:lnTo>
                    <a:pt x="241455" y="1821967"/>
                  </a:lnTo>
                  <a:lnTo>
                    <a:pt x="241455" y="1562266"/>
                  </a:lnTo>
                  <a:lnTo>
                    <a:pt x="0" y="1562266"/>
                  </a:lnTo>
                  <a:lnTo>
                    <a:pt x="0" y="1821967"/>
                  </a:lnTo>
                  <a:close/>
                </a:path>
              </a:pathLst>
            </a:custGeom>
            <a:ln w="1703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917610" y="2817950"/>
            <a:ext cx="1206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9903539" y="3216611"/>
            <a:ext cx="1206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0268741" y="2784472"/>
          <a:ext cx="650875" cy="1939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475"/>
              </a:tblGrid>
              <a:tr h="341630"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878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3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3384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429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500">
                          <a:latin typeface="Times New Roman"/>
                          <a:cs typeface="Times New Roman"/>
                        </a:rPr>
                        <a:t>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9917610" y="3615865"/>
            <a:ext cx="1206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46316" y="4015119"/>
            <a:ext cx="1206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3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31679" y="4428513"/>
            <a:ext cx="1206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58" y="1925828"/>
            <a:ext cx="34944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683" y="2288539"/>
            <a:ext cx="7328534" cy="1284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 marR="5080" indent="-365125">
              <a:lnSpc>
                <a:spcPct val="114999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40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6969" y="3659187"/>
            <a:ext cx="5184775" cy="396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4290">
              <a:lnSpc>
                <a:spcPts val="2530"/>
              </a:lnSpc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809" y="3964940"/>
            <a:ext cx="6232525" cy="8667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683" y="4858004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558" y="5278628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04764" y="1700419"/>
            <a:ext cx="3752215" cy="2095500"/>
            <a:chOff x="6604764" y="1700419"/>
            <a:chExt cx="3752215" cy="2095500"/>
          </a:xfrm>
        </p:grpSpPr>
        <p:sp>
          <p:nvSpPr>
            <p:cNvPr id="9" name="object 9"/>
            <p:cNvSpPr/>
            <p:nvPr/>
          </p:nvSpPr>
          <p:spPr>
            <a:xfrm>
              <a:off x="6611114" y="1706769"/>
              <a:ext cx="3739515" cy="2082800"/>
            </a:xfrm>
            <a:custGeom>
              <a:avLst/>
              <a:gdLst/>
              <a:ahLst/>
              <a:cxnLst/>
              <a:rect l="l" t="t" r="r" b="b"/>
              <a:pathLst>
                <a:path w="3739515" h="2082800">
                  <a:moveTo>
                    <a:pt x="1615932" y="736064"/>
                  </a:moveTo>
                  <a:lnTo>
                    <a:pt x="705991" y="736064"/>
                  </a:lnTo>
                  <a:lnTo>
                    <a:pt x="0" y="2082458"/>
                  </a:lnTo>
                  <a:lnTo>
                    <a:pt x="1615932" y="736064"/>
                  </a:lnTo>
                  <a:close/>
                </a:path>
                <a:path w="3739515" h="2082800">
                  <a:moveTo>
                    <a:pt x="3616446" y="0"/>
                  </a:moveTo>
                  <a:lnTo>
                    <a:pt x="222044" y="0"/>
                  </a:lnTo>
                  <a:lnTo>
                    <a:pt x="174292" y="9640"/>
                  </a:lnTo>
                  <a:lnTo>
                    <a:pt x="135297" y="35931"/>
                  </a:lnTo>
                  <a:lnTo>
                    <a:pt x="109005" y="74926"/>
                  </a:lnTo>
                  <a:lnTo>
                    <a:pt x="99364" y="122678"/>
                  </a:lnTo>
                  <a:lnTo>
                    <a:pt x="99364" y="613385"/>
                  </a:lnTo>
                  <a:lnTo>
                    <a:pt x="109005" y="661137"/>
                  </a:lnTo>
                  <a:lnTo>
                    <a:pt x="135297" y="700132"/>
                  </a:lnTo>
                  <a:lnTo>
                    <a:pt x="174292" y="726423"/>
                  </a:lnTo>
                  <a:lnTo>
                    <a:pt x="222044" y="736064"/>
                  </a:lnTo>
                  <a:lnTo>
                    <a:pt x="3616446" y="736064"/>
                  </a:lnTo>
                  <a:lnTo>
                    <a:pt x="3664199" y="726423"/>
                  </a:lnTo>
                  <a:lnTo>
                    <a:pt x="3703194" y="700132"/>
                  </a:lnTo>
                  <a:lnTo>
                    <a:pt x="3729485" y="661137"/>
                  </a:lnTo>
                  <a:lnTo>
                    <a:pt x="3739126" y="613385"/>
                  </a:lnTo>
                  <a:lnTo>
                    <a:pt x="3739126" y="122678"/>
                  </a:lnTo>
                  <a:lnTo>
                    <a:pt x="3729485" y="74926"/>
                  </a:lnTo>
                  <a:lnTo>
                    <a:pt x="3703194" y="35931"/>
                  </a:lnTo>
                  <a:lnTo>
                    <a:pt x="3664199" y="9640"/>
                  </a:lnTo>
                  <a:lnTo>
                    <a:pt x="36164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611114" y="1706769"/>
              <a:ext cx="3739515" cy="2082800"/>
            </a:xfrm>
            <a:custGeom>
              <a:avLst/>
              <a:gdLst/>
              <a:ahLst/>
              <a:cxnLst/>
              <a:rect l="l" t="t" r="r" b="b"/>
              <a:pathLst>
                <a:path w="3739515" h="2082800">
                  <a:moveTo>
                    <a:pt x="99364" y="122678"/>
                  </a:moveTo>
                  <a:lnTo>
                    <a:pt x="109005" y="74926"/>
                  </a:lnTo>
                  <a:lnTo>
                    <a:pt x="135296" y="35931"/>
                  </a:lnTo>
                  <a:lnTo>
                    <a:pt x="174291" y="9640"/>
                  </a:lnTo>
                  <a:lnTo>
                    <a:pt x="222043" y="0"/>
                  </a:lnTo>
                  <a:lnTo>
                    <a:pt x="705991" y="0"/>
                  </a:lnTo>
                  <a:lnTo>
                    <a:pt x="1615932" y="0"/>
                  </a:lnTo>
                  <a:lnTo>
                    <a:pt x="3616447" y="0"/>
                  </a:lnTo>
                  <a:lnTo>
                    <a:pt x="3664199" y="9640"/>
                  </a:lnTo>
                  <a:lnTo>
                    <a:pt x="3703194" y="35931"/>
                  </a:lnTo>
                  <a:lnTo>
                    <a:pt x="3729485" y="74926"/>
                  </a:lnTo>
                  <a:lnTo>
                    <a:pt x="3739126" y="122678"/>
                  </a:lnTo>
                  <a:lnTo>
                    <a:pt x="3739126" y="429371"/>
                  </a:lnTo>
                  <a:lnTo>
                    <a:pt x="3739126" y="613386"/>
                  </a:lnTo>
                  <a:lnTo>
                    <a:pt x="3729485" y="661138"/>
                  </a:lnTo>
                  <a:lnTo>
                    <a:pt x="3703194" y="700133"/>
                  </a:lnTo>
                  <a:lnTo>
                    <a:pt x="3664199" y="726424"/>
                  </a:lnTo>
                  <a:lnTo>
                    <a:pt x="3616447" y="736065"/>
                  </a:lnTo>
                  <a:lnTo>
                    <a:pt x="1615932" y="736065"/>
                  </a:lnTo>
                  <a:lnTo>
                    <a:pt x="0" y="2082459"/>
                  </a:lnTo>
                  <a:lnTo>
                    <a:pt x="705991" y="736065"/>
                  </a:lnTo>
                  <a:lnTo>
                    <a:pt x="222043" y="736065"/>
                  </a:lnTo>
                  <a:lnTo>
                    <a:pt x="174291" y="726424"/>
                  </a:lnTo>
                  <a:lnTo>
                    <a:pt x="135296" y="700133"/>
                  </a:lnTo>
                  <a:lnTo>
                    <a:pt x="109005" y="661138"/>
                  </a:lnTo>
                  <a:lnTo>
                    <a:pt x="99364" y="613386"/>
                  </a:lnTo>
                  <a:lnTo>
                    <a:pt x="99364" y="429371"/>
                  </a:lnTo>
                  <a:lnTo>
                    <a:pt x="99364" y="12267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885709" y="1764284"/>
            <a:ext cx="3289300" cy="577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332230" marR="5080" indent="-1320165">
              <a:lnSpc>
                <a:spcPct val="101099"/>
              </a:lnSpc>
              <a:spcBef>
                <a:spcPts val="75"/>
              </a:spcBef>
            </a:pPr>
            <a:r>
              <a:rPr dirty="0" sz="1800" spc="-5">
                <a:latin typeface="Times New Roman"/>
                <a:cs typeface="Times New Roman"/>
              </a:rPr>
              <a:t>After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this line,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values[3]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becomes </a:t>
            </a:r>
            <a:r>
              <a:rPr dirty="0" sz="1800">
                <a:latin typeface="Times New Roman"/>
                <a:cs typeface="Times New Roman"/>
              </a:rPr>
              <a:t>6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(3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568799" y="2557667"/>
            <a:ext cx="2317750" cy="476884"/>
            <a:chOff x="9568799" y="2557667"/>
            <a:chExt cx="2317750" cy="476884"/>
          </a:xfrm>
        </p:grpSpPr>
        <p:sp>
          <p:nvSpPr>
            <p:cNvPr id="13" name="object 13"/>
            <p:cNvSpPr/>
            <p:nvPr/>
          </p:nvSpPr>
          <p:spPr>
            <a:xfrm>
              <a:off x="9577689" y="2566558"/>
              <a:ext cx="2299970" cy="459105"/>
            </a:xfrm>
            <a:custGeom>
              <a:avLst/>
              <a:gdLst/>
              <a:ahLst/>
              <a:cxnLst/>
              <a:rect l="l" t="t" r="r" b="b"/>
              <a:pathLst>
                <a:path w="2299970" h="459105">
                  <a:moveTo>
                    <a:pt x="2299910" y="0"/>
                  </a:moveTo>
                  <a:lnTo>
                    <a:pt x="0" y="0"/>
                  </a:lnTo>
                  <a:lnTo>
                    <a:pt x="0" y="458656"/>
                  </a:lnTo>
                  <a:lnTo>
                    <a:pt x="2299910" y="458656"/>
                  </a:lnTo>
                  <a:lnTo>
                    <a:pt x="2299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577689" y="2566557"/>
              <a:ext cx="2299970" cy="459105"/>
            </a:xfrm>
            <a:custGeom>
              <a:avLst/>
              <a:gdLst/>
              <a:ahLst/>
              <a:cxnLst/>
              <a:rect l="l" t="t" r="r" b="b"/>
              <a:pathLst>
                <a:path w="2299970" h="459105">
                  <a:moveTo>
                    <a:pt x="0" y="458656"/>
                  </a:moveTo>
                  <a:lnTo>
                    <a:pt x="2299909" y="458656"/>
                  </a:lnTo>
                  <a:lnTo>
                    <a:pt x="2299909" y="0"/>
                  </a:lnTo>
                  <a:lnTo>
                    <a:pt x="0" y="0"/>
                  </a:lnTo>
                  <a:lnTo>
                    <a:pt x="0" y="458656"/>
                  </a:lnTo>
                  <a:close/>
                </a:path>
              </a:pathLst>
            </a:custGeom>
            <a:ln w="177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574097" y="2545214"/>
            <a:ext cx="2083435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50" spc="-15">
                <a:latin typeface="Times New Roman"/>
                <a:cs typeface="Times New Roman"/>
              </a:rPr>
              <a:t>After</a:t>
            </a:r>
            <a:r>
              <a:rPr dirty="0" sz="1750" spc="-5">
                <a:latin typeface="Times New Roman"/>
                <a:cs typeface="Times New Roman"/>
              </a:rPr>
              <a:t> the third</a:t>
            </a:r>
            <a:r>
              <a:rPr dirty="0" sz="1750" spc="10">
                <a:latin typeface="Times New Roman"/>
                <a:cs typeface="Times New Roman"/>
              </a:rPr>
              <a:t> </a:t>
            </a:r>
            <a:r>
              <a:rPr dirty="0" sz="1750" spc="-10">
                <a:latin typeface="Times New Roman"/>
                <a:cs typeface="Times New Roman"/>
              </a:rPr>
              <a:t>iteration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937134" y="3281992"/>
            <a:ext cx="1050290" cy="2031364"/>
            <a:chOff x="9937134" y="3281992"/>
            <a:chExt cx="1050290" cy="2031364"/>
          </a:xfrm>
        </p:grpSpPr>
        <p:sp>
          <p:nvSpPr>
            <p:cNvPr id="17" name="object 17"/>
            <p:cNvSpPr/>
            <p:nvPr/>
          </p:nvSpPr>
          <p:spPr>
            <a:xfrm>
              <a:off x="10329538" y="3290882"/>
              <a:ext cx="648970" cy="2013585"/>
            </a:xfrm>
            <a:custGeom>
              <a:avLst/>
              <a:gdLst/>
              <a:ahLst/>
              <a:cxnLst/>
              <a:rect l="l" t="t" r="r" b="b"/>
              <a:pathLst>
                <a:path w="648970" h="2013585">
                  <a:moveTo>
                    <a:pt x="648526" y="0"/>
                  </a:moveTo>
                  <a:lnTo>
                    <a:pt x="0" y="0"/>
                  </a:lnTo>
                  <a:lnTo>
                    <a:pt x="0" y="2013581"/>
                  </a:lnTo>
                  <a:lnTo>
                    <a:pt x="648526" y="2013581"/>
                  </a:lnTo>
                  <a:lnTo>
                    <a:pt x="6485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29538" y="3290882"/>
              <a:ext cx="648970" cy="2013585"/>
            </a:xfrm>
            <a:custGeom>
              <a:avLst/>
              <a:gdLst/>
              <a:ahLst/>
              <a:cxnLst/>
              <a:rect l="l" t="t" r="r" b="b"/>
              <a:pathLst>
                <a:path w="648970" h="2013585">
                  <a:moveTo>
                    <a:pt x="0" y="2013581"/>
                  </a:moveTo>
                  <a:lnTo>
                    <a:pt x="648526" y="2013581"/>
                  </a:lnTo>
                  <a:lnTo>
                    <a:pt x="648526" y="0"/>
                  </a:lnTo>
                  <a:lnTo>
                    <a:pt x="0" y="0"/>
                  </a:lnTo>
                  <a:lnTo>
                    <a:pt x="0" y="2013581"/>
                  </a:lnTo>
                  <a:close/>
                </a:path>
                <a:path w="648970" h="2013585">
                  <a:moveTo>
                    <a:pt x="14592" y="354820"/>
                  </a:moveTo>
                  <a:lnTo>
                    <a:pt x="648526" y="354820"/>
                  </a:lnTo>
                </a:path>
              </a:pathLst>
            </a:custGeom>
            <a:ln w="17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946024" y="3749523"/>
              <a:ext cx="251460" cy="269240"/>
            </a:xfrm>
            <a:custGeom>
              <a:avLst/>
              <a:gdLst/>
              <a:ahLst/>
              <a:cxnLst/>
              <a:rect l="l" t="t" r="r" b="b"/>
              <a:pathLst>
                <a:path w="251459" h="269239">
                  <a:moveTo>
                    <a:pt x="251032" y="0"/>
                  </a:moveTo>
                  <a:lnTo>
                    <a:pt x="0" y="0"/>
                  </a:lnTo>
                  <a:lnTo>
                    <a:pt x="0" y="268728"/>
                  </a:lnTo>
                  <a:lnTo>
                    <a:pt x="251032" y="268728"/>
                  </a:lnTo>
                  <a:lnTo>
                    <a:pt x="251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946024" y="3749523"/>
              <a:ext cx="251460" cy="269240"/>
            </a:xfrm>
            <a:custGeom>
              <a:avLst/>
              <a:gdLst/>
              <a:ahLst/>
              <a:cxnLst/>
              <a:rect l="l" t="t" r="r" b="b"/>
              <a:pathLst>
                <a:path w="251459" h="269239">
                  <a:moveTo>
                    <a:pt x="0" y="268728"/>
                  </a:moveTo>
                  <a:lnTo>
                    <a:pt x="251032" y="268728"/>
                  </a:lnTo>
                  <a:lnTo>
                    <a:pt x="251032" y="0"/>
                  </a:lnTo>
                  <a:lnTo>
                    <a:pt x="0" y="0"/>
                  </a:lnTo>
                  <a:lnTo>
                    <a:pt x="0" y="268728"/>
                  </a:lnTo>
                  <a:close/>
                </a:path>
              </a:pathLst>
            </a:custGeom>
            <a:ln w="176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9952370" y="3326612"/>
            <a:ext cx="268605" cy="2870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35"/>
              </a:spcBef>
            </a:pPr>
            <a:r>
              <a:rPr dirty="0" sz="155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42431" y="3730719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329538" y="4059780"/>
            <a:ext cx="648970" cy="414655"/>
          </a:xfrm>
          <a:custGeom>
            <a:avLst/>
            <a:gdLst/>
            <a:ahLst/>
            <a:cxnLst/>
            <a:rect l="l" t="t" r="r" b="b"/>
            <a:pathLst>
              <a:path w="648970" h="414654">
                <a:moveTo>
                  <a:pt x="0" y="0"/>
                </a:moveTo>
                <a:lnTo>
                  <a:pt x="633934" y="0"/>
                </a:lnTo>
              </a:path>
              <a:path w="648970" h="414654">
                <a:moveTo>
                  <a:pt x="14592" y="414077"/>
                </a:moveTo>
                <a:lnTo>
                  <a:pt x="648526" y="414077"/>
                </a:lnTo>
              </a:path>
            </a:pathLst>
          </a:custGeom>
          <a:ln w="17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9957024" y="4144797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86796" y="4558874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349808" y="3338168"/>
            <a:ext cx="652145" cy="1573530"/>
            <a:chOff x="10349808" y="3338168"/>
            <a:chExt cx="652145" cy="1573530"/>
          </a:xfrm>
        </p:grpSpPr>
        <p:sp>
          <p:nvSpPr>
            <p:cNvPr id="27" name="object 27"/>
            <p:cNvSpPr/>
            <p:nvPr/>
          </p:nvSpPr>
          <p:spPr>
            <a:xfrm>
              <a:off x="10358698" y="4902598"/>
              <a:ext cx="634365" cy="0"/>
            </a:xfrm>
            <a:custGeom>
              <a:avLst/>
              <a:gdLst/>
              <a:ahLst/>
              <a:cxnLst/>
              <a:rect l="l" t="t" r="r" b="b"/>
              <a:pathLst>
                <a:path w="634365" h="0">
                  <a:moveTo>
                    <a:pt x="0" y="0"/>
                  </a:moveTo>
                  <a:lnTo>
                    <a:pt x="633934" y="0"/>
                  </a:lnTo>
                </a:path>
              </a:pathLst>
            </a:custGeom>
            <a:ln w="177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0533145" y="3347058"/>
              <a:ext cx="250825" cy="269875"/>
            </a:xfrm>
            <a:custGeom>
              <a:avLst/>
              <a:gdLst/>
              <a:ahLst/>
              <a:cxnLst/>
              <a:rect l="l" t="t" r="r" b="b"/>
              <a:pathLst>
                <a:path w="250825" h="269875">
                  <a:moveTo>
                    <a:pt x="0" y="269343"/>
                  </a:moveTo>
                  <a:lnTo>
                    <a:pt x="250420" y="269343"/>
                  </a:lnTo>
                  <a:lnTo>
                    <a:pt x="250420" y="0"/>
                  </a:lnTo>
                  <a:lnTo>
                    <a:pt x="0" y="0"/>
                  </a:lnTo>
                  <a:lnTo>
                    <a:pt x="0" y="269343"/>
                  </a:lnTo>
                  <a:close/>
                </a:path>
              </a:pathLst>
            </a:custGeom>
            <a:ln w="176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971616" y="4987617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28965" y="3331920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515517" y="3725709"/>
            <a:ext cx="250825" cy="269875"/>
          </a:xfrm>
          <a:custGeom>
            <a:avLst/>
            <a:gdLst/>
            <a:ahLst/>
            <a:cxnLst/>
            <a:rect l="l" t="t" r="r" b="b"/>
            <a:pathLst>
              <a:path w="250825" h="269875">
                <a:moveTo>
                  <a:pt x="0" y="269343"/>
                </a:moveTo>
                <a:lnTo>
                  <a:pt x="250420" y="269343"/>
                </a:lnTo>
                <a:lnTo>
                  <a:pt x="250420" y="0"/>
                </a:lnTo>
                <a:lnTo>
                  <a:pt x="0" y="0"/>
                </a:lnTo>
                <a:lnTo>
                  <a:pt x="0" y="269343"/>
                </a:lnTo>
                <a:close/>
              </a:path>
            </a:pathLst>
          </a:custGeom>
          <a:ln w="1766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0514373" y="3709955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515517" y="4139786"/>
            <a:ext cx="250825" cy="269240"/>
          </a:xfrm>
          <a:custGeom>
            <a:avLst/>
            <a:gdLst/>
            <a:ahLst/>
            <a:cxnLst/>
            <a:rect l="l" t="t" r="r" b="b"/>
            <a:pathLst>
              <a:path w="250825" h="269239">
                <a:moveTo>
                  <a:pt x="0" y="268728"/>
                </a:moveTo>
                <a:lnTo>
                  <a:pt x="250420" y="268728"/>
                </a:lnTo>
                <a:lnTo>
                  <a:pt x="250420" y="0"/>
                </a:lnTo>
                <a:lnTo>
                  <a:pt x="0" y="0"/>
                </a:lnTo>
                <a:lnTo>
                  <a:pt x="0" y="268728"/>
                </a:lnTo>
                <a:close/>
              </a:path>
            </a:pathLst>
          </a:custGeom>
          <a:ln w="1766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0514373" y="4124033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515517" y="4553863"/>
            <a:ext cx="250825" cy="269240"/>
          </a:xfrm>
          <a:custGeom>
            <a:avLst/>
            <a:gdLst/>
            <a:ahLst/>
            <a:cxnLst/>
            <a:rect l="l" t="t" r="r" b="b"/>
            <a:pathLst>
              <a:path w="250825" h="269239">
                <a:moveTo>
                  <a:pt x="0" y="268728"/>
                </a:moveTo>
                <a:lnTo>
                  <a:pt x="250420" y="268728"/>
                </a:lnTo>
                <a:lnTo>
                  <a:pt x="250420" y="0"/>
                </a:lnTo>
                <a:lnTo>
                  <a:pt x="0" y="0"/>
                </a:lnTo>
                <a:lnTo>
                  <a:pt x="0" y="268728"/>
                </a:lnTo>
                <a:close/>
              </a:path>
            </a:pathLst>
          </a:custGeom>
          <a:ln w="1766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514373" y="4538110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515517" y="4967328"/>
            <a:ext cx="250825" cy="269875"/>
          </a:xfrm>
          <a:custGeom>
            <a:avLst/>
            <a:gdLst/>
            <a:ahLst/>
            <a:cxnLst/>
            <a:rect l="l" t="t" r="r" b="b"/>
            <a:pathLst>
              <a:path w="250825" h="269875">
                <a:moveTo>
                  <a:pt x="0" y="269343"/>
                </a:moveTo>
                <a:lnTo>
                  <a:pt x="250420" y="269343"/>
                </a:lnTo>
                <a:lnTo>
                  <a:pt x="250420" y="0"/>
                </a:lnTo>
                <a:lnTo>
                  <a:pt x="0" y="0"/>
                </a:lnTo>
                <a:lnTo>
                  <a:pt x="0" y="269343"/>
                </a:lnTo>
                <a:close/>
              </a:path>
            </a:pathLst>
          </a:custGeom>
          <a:ln w="1766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10514373" y="4952188"/>
            <a:ext cx="12446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32198" y="3877519"/>
            <a:ext cx="4409440" cy="979169"/>
            <a:chOff x="6532198" y="3877519"/>
            <a:chExt cx="4409440" cy="979169"/>
          </a:xfrm>
        </p:grpSpPr>
        <p:sp>
          <p:nvSpPr>
            <p:cNvPr id="40" name="object 40"/>
            <p:cNvSpPr/>
            <p:nvPr/>
          </p:nvSpPr>
          <p:spPr>
            <a:xfrm>
              <a:off x="6532198" y="3877519"/>
              <a:ext cx="3328035" cy="845185"/>
            </a:xfrm>
            <a:custGeom>
              <a:avLst/>
              <a:gdLst/>
              <a:ahLst/>
              <a:cxnLst/>
              <a:rect l="l" t="t" r="r" b="b"/>
              <a:pathLst>
                <a:path w="3328034" h="845185">
                  <a:moveTo>
                    <a:pt x="3247473" y="825829"/>
                  </a:moveTo>
                  <a:lnTo>
                    <a:pt x="3216863" y="844627"/>
                  </a:lnTo>
                  <a:lnTo>
                    <a:pt x="3272156" y="831731"/>
                  </a:lnTo>
                  <a:lnTo>
                    <a:pt x="3247473" y="825829"/>
                  </a:lnTo>
                  <a:close/>
                </a:path>
                <a:path w="3328034" h="845185">
                  <a:moveTo>
                    <a:pt x="3259285" y="776422"/>
                  </a:moveTo>
                  <a:lnTo>
                    <a:pt x="3278083" y="807032"/>
                  </a:lnTo>
                  <a:lnTo>
                    <a:pt x="3247473" y="825829"/>
                  </a:lnTo>
                  <a:lnTo>
                    <a:pt x="3272199" y="831731"/>
                  </a:lnTo>
                  <a:lnTo>
                    <a:pt x="3284007" y="782344"/>
                  </a:lnTo>
                  <a:lnTo>
                    <a:pt x="3259285" y="776422"/>
                  </a:lnTo>
                  <a:close/>
                </a:path>
                <a:path w="3328034" h="845185">
                  <a:moveTo>
                    <a:pt x="3284007" y="782344"/>
                  </a:moveTo>
                  <a:lnTo>
                    <a:pt x="3272199" y="831731"/>
                  </a:lnTo>
                  <a:lnTo>
                    <a:pt x="3327490" y="818845"/>
                  </a:lnTo>
                  <a:lnTo>
                    <a:pt x="3284007" y="782344"/>
                  </a:lnTo>
                  <a:close/>
                </a:path>
                <a:path w="3328034" h="845185">
                  <a:moveTo>
                    <a:pt x="11812" y="0"/>
                  </a:moveTo>
                  <a:lnTo>
                    <a:pt x="0" y="49406"/>
                  </a:lnTo>
                  <a:lnTo>
                    <a:pt x="3247473" y="825829"/>
                  </a:lnTo>
                  <a:lnTo>
                    <a:pt x="3278083" y="807032"/>
                  </a:lnTo>
                  <a:lnTo>
                    <a:pt x="3259285" y="776422"/>
                  </a:lnTo>
                  <a:lnTo>
                    <a:pt x="11812" y="0"/>
                  </a:lnTo>
                  <a:close/>
                </a:path>
                <a:path w="3328034" h="845185">
                  <a:moveTo>
                    <a:pt x="3240487" y="745812"/>
                  </a:moveTo>
                  <a:lnTo>
                    <a:pt x="3259285" y="776422"/>
                  </a:lnTo>
                  <a:lnTo>
                    <a:pt x="3283988" y="782328"/>
                  </a:lnTo>
                  <a:lnTo>
                    <a:pt x="3240487" y="74581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935979" y="4530491"/>
              <a:ext cx="999490" cy="320040"/>
            </a:xfrm>
            <a:custGeom>
              <a:avLst/>
              <a:gdLst/>
              <a:ahLst/>
              <a:cxnLst/>
              <a:rect l="l" t="t" r="r" b="b"/>
              <a:pathLst>
                <a:path w="999490" h="320039">
                  <a:moveTo>
                    <a:pt x="999050" y="0"/>
                  </a:moveTo>
                  <a:lnTo>
                    <a:pt x="0" y="0"/>
                  </a:lnTo>
                  <a:lnTo>
                    <a:pt x="0" y="319493"/>
                  </a:lnTo>
                  <a:lnTo>
                    <a:pt x="999050" y="319493"/>
                  </a:lnTo>
                  <a:lnTo>
                    <a:pt x="99905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935979" y="4530491"/>
              <a:ext cx="999490" cy="320040"/>
            </a:xfrm>
            <a:custGeom>
              <a:avLst/>
              <a:gdLst/>
              <a:ahLst/>
              <a:cxnLst/>
              <a:rect l="l" t="t" r="r" b="b"/>
              <a:pathLst>
                <a:path w="999490" h="320039">
                  <a:moveTo>
                    <a:pt x="0" y="0"/>
                  </a:moveTo>
                  <a:lnTo>
                    <a:pt x="999050" y="0"/>
                  </a:lnTo>
                  <a:lnTo>
                    <a:pt x="999050" y="319493"/>
                  </a:lnTo>
                  <a:lnTo>
                    <a:pt x="0" y="3194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913" y="1541780"/>
            <a:ext cx="7693659" cy="128460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ct val="114199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4162" y="2855467"/>
            <a:ext cx="532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288" y="3273044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4162" y="3641851"/>
            <a:ext cx="6232525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913" y="4480051"/>
            <a:ext cx="574040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73266" y="1009001"/>
            <a:ext cx="4584065" cy="1967230"/>
            <a:chOff x="5973266" y="1009001"/>
            <a:chExt cx="4584065" cy="1967230"/>
          </a:xfrm>
        </p:grpSpPr>
        <p:sp>
          <p:nvSpPr>
            <p:cNvPr id="8" name="object 8"/>
            <p:cNvSpPr/>
            <p:nvPr/>
          </p:nvSpPr>
          <p:spPr>
            <a:xfrm>
              <a:off x="5979617" y="1015351"/>
              <a:ext cx="4571365" cy="1954530"/>
            </a:xfrm>
            <a:custGeom>
              <a:avLst/>
              <a:gdLst/>
              <a:ahLst/>
              <a:cxnLst/>
              <a:rect l="l" t="t" r="r" b="b"/>
              <a:pathLst>
                <a:path w="4571365" h="1954530">
                  <a:moveTo>
                    <a:pt x="2868742" y="384175"/>
                  </a:moveTo>
                  <a:lnTo>
                    <a:pt x="2139047" y="384175"/>
                  </a:lnTo>
                  <a:lnTo>
                    <a:pt x="0" y="1954295"/>
                  </a:lnTo>
                  <a:lnTo>
                    <a:pt x="2868742" y="384175"/>
                  </a:lnTo>
                  <a:close/>
                </a:path>
                <a:path w="4571365" h="1954530">
                  <a:moveTo>
                    <a:pt x="4507335" y="0"/>
                  </a:moveTo>
                  <a:lnTo>
                    <a:pt x="1716612" y="0"/>
                  </a:lnTo>
                  <a:lnTo>
                    <a:pt x="1691689" y="5031"/>
                  </a:lnTo>
                  <a:lnTo>
                    <a:pt x="1671337" y="18753"/>
                  </a:lnTo>
                  <a:lnTo>
                    <a:pt x="1657615" y="39106"/>
                  </a:lnTo>
                  <a:lnTo>
                    <a:pt x="1652583" y="64029"/>
                  </a:lnTo>
                  <a:lnTo>
                    <a:pt x="1652583" y="320145"/>
                  </a:lnTo>
                  <a:lnTo>
                    <a:pt x="1657615" y="345068"/>
                  </a:lnTo>
                  <a:lnTo>
                    <a:pt x="1671337" y="365421"/>
                  </a:lnTo>
                  <a:lnTo>
                    <a:pt x="1691689" y="379143"/>
                  </a:lnTo>
                  <a:lnTo>
                    <a:pt x="1716612" y="384175"/>
                  </a:lnTo>
                  <a:lnTo>
                    <a:pt x="4507335" y="384175"/>
                  </a:lnTo>
                  <a:lnTo>
                    <a:pt x="4532258" y="379143"/>
                  </a:lnTo>
                  <a:lnTo>
                    <a:pt x="4552610" y="365421"/>
                  </a:lnTo>
                  <a:lnTo>
                    <a:pt x="4566332" y="345068"/>
                  </a:lnTo>
                  <a:lnTo>
                    <a:pt x="4571363" y="320145"/>
                  </a:lnTo>
                  <a:lnTo>
                    <a:pt x="4571363" y="64029"/>
                  </a:lnTo>
                  <a:lnTo>
                    <a:pt x="4566332" y="39106"/>
                  </a:lnTo>
                  <a:lnTo>
                    <a:pt x="4552610" y="18753"/>
                  </a:lnTo>
                  <a:lnTo>
                    <a:pt x="4532258" y="5031"/>
                  </a:lnTo>
                  <a:lnTo>
                    <a:pt x="45073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979616" y="1015351"/>
              <a:ext cx="4571365" cy="1954530"/>
            </a:xfrm>
            <a:custGeom>
              <a:avLst/>
              <a:gdLst/>
              <a:ahLst/>
              <a:cxnLst/>
              <a:rect l="l" t="t" r="r" b="b"/>
              <a:pathLst>
                <a:path w="4571365" h="1954530">
                  <a:moveTo>
                    <a:pt x="1652584" y="64029"/>
                  </a:moveTo>
                  <a:lnTo>
                    <a:pt x="1657615" y="39106"/>
                  </a:lnTo>
                  <a:lnTo>
                    <a:pt x="1671337" y="18753"/>
                  </a:lnTo>
                  <a:lnTo>
                    <a:pt x="1691689" y="5031"/>
                  </a:lnTo>
                  <a:lnTo>
                    <a:pt x="1716612" y="0"/>
                  </a:lnTo>
                  <a:lnTo>
                    <a:pt x="2139047" y="0"/>
                  </a:lnTo>
                  <a:lnTo>
                    <a:pt x="2868742" y="0"/>
                  </a:lnTo>
                  <a:lnTo>
                    <a:pt x="4507335" y="0"/>
                  </a:lnTo>
                  <a:lnTo>
                    <a:pt x="4532257" y="5031"/>
                  </a:lnTo>
                  <a:lnTo>
                    <a:pt x="4552610" y="18753"/>
                  </a:lnTo>
                  <a:lnTo>
                    <a:pt x="4566332" y="39106"/>
                  </a:lnTo>
                  <a:lnTo>
                    <a:pt x="4571364" y="64029"/>
                  </a:lnTo>
                  <a:lnTo>
                    <a:pt x="4571364" y="224103"/>
                  </a:lnTo>
                  <a:lnTo>
                    <a:pt x="4571364" y="320145"/>
                  </a:lnTo>
                  <a:lnTo>
                    <a:pt x="4566332" y="345068"/>
                  </a:lnTo>
                  <a:lnTo>
                    <a:pt x="4552610" y="365421"/>
                  </a:lnTo>
                  <a:lnTo>
                    <a:pt x="4532257" y="379143"/>
                  </a:lnTo>
                  <a:lnTo>
                    <a:pt x="4507335" y="384175"/>
                  </a:lnTo>
                  <a:lnTo>
                    <a:pt x="2868742" y="384175"/>
                  </a:lnTo>
                  <a:lnTo>
                    <a:pt x="0" y="1954296"/>
                  </a:lnTo>
                  <a:lnTo>
                    <a:pt x="2139047" y="384175"/>
                  </a:lnTo>
                  <a:lnTo>
                    <a:pt x="1716612" y="384175"/>
                  </a:lnTo>
                  <a:lnTo>
                    <a:pt x="1691689" y="379143"/>
                  </a:lnTo>
                  <a:lnTo>
                    <a:pt x="1671337" y="365421"/>
                  </a:lnTo>
                  <a:lnTo>
                    <a:pt x="1657615" y="345068"/>
                  </a:lnTo>
                  <a:lnTo>
                    <a:pt x="1652584" y="320145"/>
                  </a:lnTo>
                  <a:lnTo>
                    <a:pt x="1652584" y="224103"/>
                  </a:lnTo>
                  <a:lnTo>
                    <a:pt x="1652584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7810478" y="1055115"/>
            <a:ext cx="25622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latin typeface="Times New Roman"/>
                <a:cs typeface="Times New Roman"/>
              </a:rPr>
              <a:t>After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this,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becomes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21550" y="2883579"/>
            <a:ext cx="589280" cy="360045"/>
            <a:chOff x="5321550" y="2883579"/>
            <a:chExt cx="589280" cy="360045"/>
          </a:xfrm>
        </p:grpSpPr>
        <p:sp>
          <p:nvSpPr>
            <p:cNvPr id="12" name="object 12"/>
            <p:cNvSpPr/>
            <p:nvPr/>
          </p:nvSpPr>
          <p:spPr>
            <a:xfrm>
              <a:off x="5327900" y="2889929"/>
              <a:ext cx="576580" cy="347345"/>
            </a:xfrm>
            <a:custGeom>
              <a:avLst/>
              <a:gdLst/>
              <a:ahLst/>
              <a:cxnLst/>
              <a:rect l="l" t="t" r="r" b="b"/>
              <a:pathLst>
                <a:path w="576579" h="347344">
                  <a:moveTo>
                    <a:pt x="576074" y="0"/>
                  </a:moveTo>
                  <a:lnTo>
                    <a:pt x="0" y="0"/>
                  </a:lnTo>
                  <a:lnTo>
                    <a:pt x="0" y="347045"/>
                  </a:lnTo>
                  <a:lnTo>
                    <a:pt x="576074" y="347045"/>
                  </a:lnTo>
                  <a:lnTo>
                    <a:pt x="57607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27900" y="2889929"/>
              <a:ext cx="576580" cy="347345"/>
            </a:xfrm>
            <a:custGeom>
              <a:avLst/>
              <a:gdLst/>
              <a:ahLst/>
              <a:cxnLst/>
              <a:rect l="l" t="t" r="r" b="b"/>
              <a:pathLst>
                <a:path w="576579" h="347344">
                  <a:moveTo>
                    <a:pt x="0" y="0"/>
                  </a:moveTo>
                  <a:lnTo>
                    <a:pt x="576075" y="0"/>
                  </a:lnTo>
                  <a:lnTo>
                    <a:pt x="576075" y="347046"/>
                  </a:lnTo>
                  <a:lnTo>
                    <a:pt x="0" y="34704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9188732" y="1906172"/>
            <a:ext cx="2121535" cy="436245"/>
            <a:chOff x="9188732" y="1906172"/>
            <a:chExt cx="2121535" cy="436245"/>
          </a:xfrm>
        </p:grpSpPr>
        <p:sp>
          <p:nvSpPr>
            <p:cNvPr id="15" name="object 15"/>
            <p:cNvSpPr/>
            <p:nvPr/>
          </p:nvSpPr>
          <p:spPr>
            <a:xfrm>
              <a:off x="9196987" y="1914426"/>
              <a:ext cx="2105025" cy="419734"/>
            </a:xfrm>
            <a:custGeom>
              <a:avLst/>
              <a:gdLst/>
              <a:ahLst/>
              <a:cxnLst/>
              <a:rect l="l" t="t" r="r" b="b"/>
              <a:pathLst>
                <a:path w="2105025" h="419735">
                  <a:moveTo>
                    <a:pt x="2104577" y="0"/>
                  </a:moveTo>
                  <a:lnTo>
                    <a:pt x="0" y="0"/>
                  </a:lnTo>
                  <a:lnTo>
                    <a:pt x="0" y="419702"/>
                  </a:lnTo>
                  <a:lnTo>
                    <a:pt x="2104577" y="419702"/>
                  </a:lnTo>
                  <a:lnTo>
                    <a:pt x="21045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196987" y="1914427"/>
              <a:ext cx="2105025" cy="419734"/>
            </a:xfrm>
            <a:custGeom>
              <a:avLst/>
              <a:gdLst/>
              <a:ahLst/>
              <a:cxnLst/>
              <a:rect l="l" t="t" r="r" b="b"/>
              <a:pathLst>
                <a:path w="2105025" h="419735">
                  <a:moveTo>
                    <a:pt x="0" y="419702"/>
                  </a:moveTo>
                  <a:lnTo>
                    <a:pt x="2104578" y="419702"/>
                  </a:lnTo>
                  <a:lnTo>
                    <a:pt x="2104578" y="0"/>
                  </a:lnTo>
                  <a:lnTo>
                    <a:pt x="0" y="0"/>
                  </a:lnTo>
                  <a:lnTo>
                    <a:pt x="0" y="419702"/>
                  </a:lnTo>
                  <a:close/>
                </a:path>
              </a:pathLst>
            </a:custGeom>
            <a:ln w="1620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192621" y="1893818"/>
            <a:ext cx="19088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>
                <a:latin typeface="Times New Roman"/>
                <a:cs typeface="Times New Roman"/>
              </a:rPr>
              <a:t>After</a:t>
            </a:r>
            <a:r>
              <a:rPr dirty="0" sz="1600" spc="-5">
                <a:latin typeface="Times New Roman"/>
                <a:cs typeface="Times New Roman"/>
              </a:rPr>
              <a:t> the</a:t>
            </a:r>
            <a:r>
              <a:rPr dirty="0" sz="16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third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iteration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539846" y="2609930"/>
            <a:ext cx="245745" cy="262255"/>
            <a:chOff x="9539846" y="2609930"/>
            <a:chExt cx="245745" cy="262255"/>
          </a:xfrm>
        </p:grpSpPr>
        <p:sp>
          <p:nvSpPr>
            <p:cNvPr id="19" name="object 19"/>
            <p:cNvSpPr/>
            <p:nvPr/>
          </p:nvSpPr>
          <p:spPr>
            <a:xfrm>
              <a:off x="9547928" y="2618013"/>
              <a:ext cx="229235" cy="246379"/>
            </a:xfrm>
            <a:custGeom>
              <a:avLst/>
              <a:gdLst/>
              <a:ahLst/>
              <a:cxnLst/>
              <a:rect l="l" t="t" r="r" b="b"/>
              <a:pathLst>
                <a:path w="229234" h="246380">
                  <a:moveTo>
                    <a:pt x="229152" y="0"/>
                  </a:moveTo>
                  <a:lnTo>
                    <a:pt x="0" y="0"/>
                  </a:lnTo>
                  <a:lnTo>
                    <a:pt x="0" y="245905"/>
                  </a:lnTo>
                  <a:lnTo>
                    <a:pt x="229152" y="245905"/>
                  </a:lnTo>
                  <a:lnTo>
                    <a:pt x="2291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547929" y="2618013"/>
              <a:ext cx="229235" cy="246379"/>
            </a:xfrm>
            <a:custGeom>
              <a:avLst/>
              <a:gdLst/>
              <a:ahLst/>
              <a:cxnLst/>
              <a:rect l="l" t="t" r="r" b="b"/>
              <a:pathLst>
                <a:path w="229234" h="246380">
                  <a:moveTo>
                    <a:pt x="0" y="245905"/>
                  </a:moveTo>
                  <a:lnTo>
                    <a:pt x="229152" y="245905"/>
                  </a:lnTo>
                  <a:lnTo>
                    <a:pt x="229152" y="0"/>
                  </a:lnTo>
                  <a:lnTo>
                    <a:pt x="0" y="0"/>
                  </a:lnTo>
                  <a:lnTo>
                    <a:pt x="0" y="245905"/>
                  </a:lnTo>
                  <a:close/>
                </a:path>
              </a:pathLst>
            </a:custGeom>
            <a:ln w="161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9884980" y="2577233"/>
            <a:ext cx="593725" cy="1842770"/>
            <a:chOff x="9884980" y="2577233"/>
            <a:chExt cx="593725" cy="1842770"/>
          </a:xfrm>
        </p:grpSpPr>
        <p:sp>
          <p:nvSpPr>
            <p:cNvPr id="22" name="object 22"/>
            <p:cNvSpPr/>
            <p:nvPr/>
          </p:nvSpPr>
          <p:spPr>
            <a:xfrm>
              <a:off x="9884980" y="2577233"/>
              <a:ext cx="593725" cy="1842770"/>
            </a:xfrm>
            <a:custGeom>
              <a:avLst/>
              <a:gdLst/>
              <a:ahLst/>
              <a:cxnLst/>
              <a:rect l="l" t="t" r="r" b="b"/>
              <a:pathLst>
                <a:path w="593725" h="1842770">
                  <a:moveTo>
                    <a:pt x="593447" y="0"/>
                  </a:moveTo>
                  <a:lnTo>
                    <a:pt x="0" y="0"/>
                  </a:lnTo>
                  <a:lnTo>
                    <a:pt x="0" y="1842566"/>
                  </a:lnTo>
                  <a:lnTo>
                    <a:pt x="593447" y="1842566"/>
                  </a:lnTo>
                  <a:lnTo>
                    <a:pt x="593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055164" y="2628639"/>
              <a:ext cx="245745" cy="1729739"/>
            </a:xfrm>
            <a:custGeom>
              <a:avLst/>
              <a:gdLst/>
              <a:ahLst/>
              <a:cxnLst/>
              <a:rect l="l" t="t" r="r" b="b"/>
              <a:pathLst>
                <a:path w="245745" h="1729739">
                  <a:moveTo>
                    <a:pt x="16131" y="246467"/>
                  </a:moveTo>
                  <a:lnTo>
                    <a:pt x="245283" y="246467"/>
                  </a:lnTo>
                  <a:lnTo>
                    <a:pt x="245283" y="0"/>
                  </a:lnTo>
                  <a:lnTo>
                    <a:pt x="16131" y="0"/>
                  </a:lnTo>
                  <a:lnTo>
                    <a:pt x="16131" y="246467"/>
                  </a:lnTo>
                  <a:close/>
                </a:path>
                <a:path w="245745" h="1729739">
                  <a:moveTo>
                    <a:pt x="0" y="592959"/>
                  </a:moveTo>
                  <a:lnTo>
                    <a:pt x="229152" y="592959"/>
                  </a:lnTo>
                  <a:lnTo>
                    <a:pt x="229152" y="346491"/>
                  </a:lnTo>
                  <a:lnTo>
                    <a:pt x="0" y="346491"/>
                  </a:lnTo>
                  <a:lnTo>
                    <a:pt x="0" y="592959"/>
                  </a:lnTo>
                  <a:close/>
                </a:path>
                <a:path w="245745" h="1729739">
                  <a:moveTo>
                    <a:pt x="0" y="971306"/>
                  </a:moveTo>
                  <a:lnTo>
                    <a:pt x="229152" y="971306"/>
                  </a:lnTo>
                  <a:lnTo>
                    <a:pt x="229152" y="725401"/>
                  </a:lnTo>
                  <a:lnTo>
                    <a:pt x="0" y="725401"/>
                  </a:lnTo>
                  <a:lnTo>
                    <a:pt x="0" y="971306"/>
                  </a:lnTo>
                  <a:close/>
                </a:path>
                <a:path w="245745" h="1729739">
                  <a:moveTo>
                    <a:pt x="0" y="1350215"/>
                  </a:moveTo>
                  <a:lnTo>
                    <a:pt x="229152" y="1350215"/>
                  </a:lnTo>
                  <a:lnTo>
                    <a:pt x="229152" y="1104310"/>
                  </a:lnTo>
                  <a:lnTo>
                    <a:pt x="0" y="1104310"/>
                  </a:lnTo>
                  <a:lnTo>
                    <a:pt x="0" y="1350215"/>
                  </a:lnTo>
                  <a:close/>
                </a:path>
                <a:path w="245745" h="1729739">
                  <a:moveTo>
                    <a:pt x="0" y="1729127"/>
                  </a:moveTo>
                  <a:lnTo>
                    <a:pt x="229152" y="1729127"/>
                  </a:lnTo>
                  <a:lnTo>
                    <a:pt x="229152" y="1482659"/>
                  </a:lnTo>
                  <a:lnTo>
                    <a:pt x="0" y="1482659"/>
                  </a:lnTo>
                  <a:lnTo>
                    <a:pt x="0" y="1729127"/>
                  </a:lnTo>
                  <a:close/>
                </a:path>
              </a:pathLst>
            </a:custGeom>
            <a:ln w="161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543026" y="2600290"/>
            <a:ext cx="1155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9876912" y="2569165"/>
          <a:ext cx="617855" cy="1840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725"/>
              </a:tblGrid>
              <a:tr h="324485"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6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6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66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032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9529673" y="2978637"/>
            <a:ext cx="1155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43026" y="3357547"/>
            <a:ext cx="1155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70270" y="3736456"/>
            <a:ext cx="1155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56379" y="4128786"/>
            <a:ext cx="11557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5"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1322323"/>
            <a:ext cx="34944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9544" y="1691131"/>
            <a:ext cx="7328534" cy="128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 marR="5080" indent="-365125">
              <a:lnSpc>
                <a:spcPct val="114199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  <a:p>
            <a:pPr marL="377190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9794" y="2998723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669" y="3367532"/>
            <a:ext cx="6232525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419" y="4205732"/>
            <a:ext cx="574040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04508" y="1264159"/>
            <a:ext cx="3409950" cy="1457325"/>
            <a:chOff x="5304508" y="1264159"/>
            <a:chExt cx="3409950" cy="1457325"/>
          </a:xfrm>
        </p:grpSpPr>
        <p:sp>
          <p:nvSpPr>
            <p:cNvPr id="8" name="object 8"/>
            <p:cNvSpPr/>
            <p:nvPr/>
          </p:nvSpPr>
          <p:spPr>
            <a:xfrm>
              <a:off x="5310858" y="1270509"/>
              <a:ext cx="3397250" cy="1444625"/>
            </a:xfrm>
            <a:custGeom>
              <a:avLst/>
              <a:gdLst/>
              <a:ahLst/>
              <a:cxnLst/>
              <a:rect l="l" t="t" r="r" b="b"/>
              <a:pathLst>
                <a:path w="3397250" h="1444625">
                  <a:moveTo>
                    <a:pt x="1671656" y="384175"/>
                  </a:moveTo>
                  <a:lnTo>
                    <a:pt x="932360" y="384175"/>
                  </a:lnTo>
                  <a:lnTo>
                    <a:pt x="0" y="1444630"/>
                  </a:lnTo>
                  <a:lnTo>
                    <a:pt x="1671656" y="384175"/>
                  </a:lnTo>
                  <a:close/>
                </a:path>
                <a:path w="3397250" h="1444625">
                  <a:moveTo>
                    <a:pt x="3332651" y="0"/>
                  </a:moveTo>
                  <a:lnTo>
                    <a:pt x="503527" y="0"/>
                  </a:lnTo>
                  <a:lnTo>
                    <a:pt x="478603" y="5031"/>
                  </a:lnTo>
                  <a:lnTo>
                    <a:pt x="458250" y="18754"/>
                  </a:lnTo>
                  <a:lnTo>
                    <a:pt x="444528" y="39107"/>
                  </a:lnTo>
                  <a:lnTo>
                    <a:pt x="439496" y="64030"/>
                  </a:lnTo>
                  <a:lnTo>
                    <a:pt x="439496" y="320146"/>
                  </a:lnTo>
                  <a:lnTo>
                    <a:pt x="444528" y="345067"/>
                  </a:lnTo>
                  <a:lnTo>
                    <a:pt x="458250" y="365420"/>
                  </a:lnTo>
                  <a:lnTo>
                    <a:pt x="478603" y="379143"/>
                  </a:lnTo>
                  <a:lnTo>
                    <a:pt x="503527" y="384175"/>
                  </a:lnTo>
                  <a:lnTo>
                    <a:pt x="3332651" y="384175"/>
                  </a:lnTo>
                  <a:lnTo>
                    <a:pt x="3377927" y="365420"/>
                  </a:lnTo>
                  <a:lnTo>
                    <a:pt x="3396680" y="320146"/>
                  </a:lnTo>
                  <a:lnTo>
                    <a:pt x="3396681" y="64030"/>
                  </a:lnTo>
                  <a:lnTo>
                    <a:pt x="3391649" y="39107"/>
                  </a:lnTo>
                  <a:lnTo>
                    <a:pt x="3377927" y="18754"/>
                  </a:lnTo>
                  <a:lnTo>
                    <a:pt x="3357574" y="5031"/>
                  </a:lnTo>
                  <a:lnTo>
                    <a:pt x="333265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10858" y="1270509"/>
              <a:ext cx="3397250" cy="1444625"/>
            </a:xfrm>
            <a:custGeom>
              <a:avLst/>
              <a:gdLst/>
              <a:ahLst/>
              <a:cxnLst/>
              <a:rect l="l" t="t" r="r" b="b"/>
              <a:pathLst>
                <a:path w="3397250" h="1444625">
                  <a:moveTo>
                    <a:pt x="439496" y="64030"/>
                  </a:moveTo>
                  <a:lnTo>
                    <a:pt x="444528" y="39107"/>
                  </a:lnTo>
                  <a:lnTo>
                    <a:pt x="458250" y="18754"/>
                  </a:lnTo>
                  <a:lnTo>
                    <a:pt x="478603" y="5031"/>
                  </a:lnTo>
                  <a:lnTo>
                    <a:pt x="503526" y="0"/>
                  </a:lnTo>
                  <a:lnTo>
                    <a:pt x="932360" y="0"/>
                  </a:lnTo>
                  <a:lnTo>
                    <a:pt x="1671656" y="0"/>
                  </a:lnTo>
                  <a:lnTo>
                    <a:pt x="3332651" y="0"/>
                  </a:lnTo>
                  <a:lnTo>
                    <a:pt x="3357574" y="5031"/>
                  </a:lnTo>
                  <a:lnTo>
                    <a:pt x="3377927" y="18754"/>
                  </a:lnTo>
                  <a:lnTo>
                    <a:pt x="3391649" y="39107"/>
                  </a:lnTo>
                  <a:lnTo>
                    <a:pt x="3396681" y="64030"/>
                  </a:lnTo>
                  <a:lnTo>
                    <a:pt x="3396681" y="224102"/>
                  </a:lnTo>
                  <a:lnTo>
                    <a:pt x="3396681" y="320147"/>
                  </a:lnTo>
                  <a:lnTo>
                    <a:pt x="3391649" y="345067"/>
                  </a:lnTo>
                  <a:lnTo>
                    <a:pt x="3377927" y="365420"/>
                  </a:lnTo>
                  <a:lnTo>
                    <a:pt x="3357574" y="379143"/>
                  </a:lnTo>
                  <a:lnTo>
                    <a:pt x="3332651" y="384175"/>
                  </a:lnTo>
                  <a:lnTo>
                    <a:pt x="1671656" y="384175"/>
                  </a:lnTo>
                  <a:lnTo>
                    <a:pt x="0" y="1444630"/>
                  </a:lnTo>
                  <a:lnTo>
                    <a:pt x="932360" y="384175"/>
                  </a:lnTo>
                  <a:lnTo>
                    <a:pt x="503526" y="384175"/>
                  </a:lnTo>
                  <a:lnTo>
                    <a:pt x="478603" y="379143"/>
                  </a:lnTo>
                  <a:lnTo>
                    <a:pt x="458250" y="365420"/>
                  </a:lnTo>
                  <a:lnTo>
                    <a:pt x="444528" y="345067"/>
                  </a:lnTo>
                  <a:lnTo>
                    <a:pt x="439496" y="320144"/>
                  </a:lnTo>
                  <a:lnTo>
                    <a:pt x="439496" y="224102"/>
                  </a:lnTo>
                  <a:lnTo>
                    <a:pt x="439496" y="640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142302" y="1310132"/>
            <a:ext cx="2173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(=4)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still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less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46999" y="2658149"/>
            <a:ext cx="1010919" cy="316865"/>
            <a:chOff x="4246999" y="2658149"/>
            <a:chExt cx="1010919" cy="316865"/>
          </a:xfrm>
        </p:grpSpPr>
        <p:sp>
          <p:nvSpPr>
            <p:cNvPr id="12" name="object 12"/>
            <p:cNvSpPr/>
            <p:nvPr/>
          </p:nvSpPr>
          <p:spPr>
            <a:xfrm>
              <a:off x="4253349" y="2664499"/>
              <a:ext cx="998219" cy="304165"/>
            </a:xfrm>
            <a:custGeom>
              <a:avLst/>
              <a:gdLst/>
              <a:ahLst/>
              <a:cxnLst/>
              <a:rect l="l" t="t" r="r" b="b"/>
              <a:pathLst>
                <a:path w="998220" h="304164">
                  <a:moveTo>
                    <a:pt x="997739" y="0"/>
                  </a:moveTo>
                  <a:lnTo>
                    <a:pt x="0" y="0"/>
                  </a:lnTo>
                  <a:lnTo>
                    <a:pt x="0" y="303640"/>
                  </a:lnTo>
                  <a:lnTo>
                    <a:pt x="997739" y="303640"/>
                  </a:lnTo>
                  <a:lnTo>
                    <a:pt x="997739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253349" y="2664499"/>
              <a:ext cx="998219" cy="304165"/>
            </a:xfrm>
            <a:custGeom>
              <a:avLst/>
              <a:gdLst/>
              <a:ahLst/>
              <a:cxnLst/>
              <a:rect l="l" t="t" r="r" b="b"/>
              <a:pathLst>
                <a:path w="998220" h="304164">
                  <a:moveTo>
                    <a:pt x="0" y="0"/>
                  </a:moveTo>
                  <a:lnTo>
                    <a:pt x="997740" y="0"/>
                  </a:lnTo>
                  <a:lnTo>
                    <a:pt x="997740" y="303640"/>
                  </a:lnTo>
                  <a:lnTo>
                    <a:pt x="0" y="3036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910708" y="1887339"/>
            <a:ext cx="1332230" cy="1949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Times New Roman"/>
                <a:cs typeface="Times New Roman"/>
              </a:rPr>
              <a:t>After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third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iteration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0389529" y="2359953"/>
          <a:ext cx="429259" cy="1276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115"/>
              </a:tblGrid>
              <a:tr h="224790"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1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289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3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780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6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950">
                          <a:latin typeface="Times New Roman"/>
                          <a:cs typeface="Times New Roman"/>
                        </a:rPr>
                        <a:t>0</a:t>
                      </a:r>
                      <a:endParaRPr sz="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153908" y="2377670"/>
            <a:ext cx="88265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5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44640" y="2640263"/>
            <a:ext cx="88265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5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53908" y="2903248"/>
            <a:ext cx="107314" cy="4394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5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930"/>
              </a:spcBef>
            </a:pPr>
            <a:r>
              <a:rPr dirty="0" sz="950" spc="15">
                <a:latin typeface="Times New Roman"/>
                <a:cs typeface="Times New Roman"/>
              </a:rPr>
              <a:t>3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3175" y="3438531"/>
            <a:ext cx="88265" cy="1765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950" spc="15">
                <a:latin typeface="Times New Roman"/>
                <a:cs typeface="Times New Roman"/>
              </a:rPr>
              <a:t>4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81" y="1523492"/>
            <a:ext cx="7693659" cy="17049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ct val="114199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956" y="3254755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831" y="3623563"/>
            <a:ext cx="6232525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81" y="4461763"/>
            <a:ext cx="574040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02559" y="1111600"/>
            <a:ext cx="4535805" cy="2269490"/>
            <a:chOff x="6802559" y="1111600"/>
            <a:chExt cx="4535805" cy="2269490"/>
          </a:xfrm>
        </p:grpSpPr>
        <p:sp>
          <p:nvSpPr>
            <p:cNvPr id="7" name="object 7"/>
            <p:cNvSpPr/>
            <p:nvPr/>
          </p:nvSpPr>
          <p:spPr>
            <a:xfrm>
              <a:off x="6808910" y="1117950"/>
              <a:ext cx="4523105" cy="2256790"/>
            </a:xfrm>
            <a:custGeom>
              <a:avLst/>
              <a:gdLst/>
              <a:ahLst/>
              <a:cxnLst/>
              <a:rect l="l" t="t" r="r" b="b"/>
              <a:pathLst>
                <a:path w="4523105" h="2256790">
                  <a:moveTo>
                    <a:pt x="2080547" y="384175"/>
                  </a:moveTo>
                  <a:lnTo>
                    <a:pt x="1033987" y="384175"/>
                  </a:lnTo>
                  <a:lnTo>
                    <a:pt x="0" y="2256179"/>
                  </a:lnTo>
                  <a:lnTo>
                    <a:pt x="2080547" y="384175"/>
                  </a:lnTo>
                  <a:close/>
                </a:path>
                <a:path w="4523105" h="2256790">
                  <a:moveTo>
                    <a:pt x="4458488" y="0"/>
                  </a:moveTo>
                  <a:lnTo>
                    <a:pt x="400310" y="0"/>
                  </a:lnTo>
                  <a:lnTo>
                    <a:pt x="375387" y="5031"/>
                  </a:lnTo>
                  <a:lnTo>
                    <a:pt x="355034" y="18754"/>
                  </a:lnTo>
                  <a:lnTo>
                    <a:pt x="341312" y="39107"/>
                  </a:lnTo>
                  <a:lnTo>
                    <a:pt x="336280" y="64030"/>
                  </a:lnTo>
                  <a:lnTo>
                    <a:pt x="336280" y="320145"/>
                  </a:lnTo>
                  <a:lnTo>
                    <a:pt x="341312" y="345068"/>
                  </a:lnTo>
                  <a:lnTo>
                    <a:pt x="355034" y="365421"/>
                  </a:lnTo>
                  <a:lnTo>
                    <a:pt x="375387" y="379143"/>
                  </a:lnTo>
                  <a:lnTo>
                    <a:pt x="400310" y="384175"/>
                  </a:lnTo>
                  <a:lnTo>
                    <a:pt x="4458488" y="384175"/>
                  </a:lnTo>
                  <a:lnTo>
                    <a:pt x="4483411" y="379143"/>
                  </a:lnTo>
                  <a:lnTo>
                    <a:pt x="4503764" y="365421"/>
                  </a:lnTo>
                  <a:lnTo>
                    <a:pt x="4517486" y="345068"/>
                  </a:lnTo>
                  <a:lnTo>
                    <a:pt x="4522518" y="320145"/>
                  </a:lnTo>
                  <a:lnTo>
                    <a:pt x="4522518" y="64030"/>
                  </a:lnTo>
                  <a:lnTo>
                    <a:pt x="4517486" y="39107"/>
                  </a:lnTo>
                  <a:lnTo>
                    <a:pt x="4503764" y="18754"/>
                  </a:lnTo>
                  <a:lnTo>
                    <a:pt x="4483411" y="5031"/>
                  </a:lnTo>
                  <a:lnTo>
                    <a:pt x="445848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08909" y="1117950"/>
              <a:ext cx="4523105" cy="2256790"/>
            </a:xfrm>
            <a:custGeom>
              <a:avLst/>
              <a:gdLst/>
              <a:ahLst/>
              <a:cxnLst/>
              <a:rect l="l" t="t" r="r" b="b"/>
              <a:pathLst>
                <a:path w="4523105" h="2256790">
                  <a:moveTo>
                    <a:pt x="336281" y="64029"/>
                  </a:moveTo>
                  <a:lnTo>
                    <a:pt x="341313" y="39106"/>
                  </a:lnTo>
                  <a:lnTo>
                    <a:pt x="355035" y="18753"/>
                  </a:lnTo>
                  <a:lnTo>
                    <a:pt x="375388" y="5031"/>
                  </a:lnTo>
                  <a:lnTo>
                    <a:pt x="400311" y="0"/>
                  </a:lnTo>
                  <a:lnTo>
                    <a:pt x="1033987" y="0"/>
                  </a:lnTo>
                  <a:lnTo>
                    <a:pt x="2080546" y="0"/>
                  </a:lnTo>
                  <a:lnTo>
                    <a:pt x="4458488" y="0"/>
                  </a:lnTo>
                  <a:lnTo>
                    <a:pt x="4483412" y="5031"/>
                  </a:lnTo>
                  <a:lnTo>
                    <a:pt x="4503764" y="18753"/>
                  </a:lnTo>
                  <a:lnTo>
                    <a:pt x="4517486" y="39106"/>
                  </a:lnTo>
                  <a:lnTo>
                    <a:pt x="4522518" y="64029"/>
                  </a:lnTo>
                  <a:lnTo>
                    <a:pt x="4522518" y="224100"/>
                  </a:lnTo>
                  <a:lnTo>
                    <a:pt x="4522518" y="320145"/>
                  </a:lnTo>
                  <a:lnTo>
                    <a:pt x="4517486" y="345068"/>
                  </a:lnTo>
                  <a:lnTo>
                    <a:pt x="4503764" y="365421"/>
                  </a:lnTo>
                  <a:lnTo>
                    <a:pt x="4483412" y="379143"/>
                  </a:lnTo>
                  <a:lnTo>
                    <a:pt x="4458488" y="384175"/>
                  </a:lnTo>
                  <a:lnTo>
                    <a:pt x="2080546" y="384175"/>
                  </a:lnTo>
                  <a:lnTo>
                    <a:pt x="0" y="2256178"/>
                  </a:lnTo>
                  <a:lnTo>
                    <a:pt x="1033987" y="384175"/>
                  </a:lnTo>
                  <a:lnTo>
                    <a:pt x="400311" y="384175"/>
                  </a:lnTo>
                  <a:lnTo>
                    <a:pt x="375388" y="379143"/>
                  </a:lnTo>
                  <a:lnTo>
                    <a:pt x="355035" y="365421"/>
                  </a:lnTo>
                  <a:lnTo>
                    <a:pt x="341313" y="345068"/>
                  </a:lnTo>
                  <a:lnTo>
                    <a:pt x="336281" y="320145"/>
                  </a:lnTo>
                  <a:lnTo>
                    <a:pt x="336281" y="224100"/>
                  </a:lnTo>
                  <a:lnTo>
                    <a:pt x="336281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396016" y="1157732"/>
            <a:ext cx="3684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After this,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values[4]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becomes </a:t>
            </a:r>
            <a:r>
              <a:rPr dirty="0" sz="1800">
                <a:latin typeface="Times New Roman"/>
                <a:cs typeface="Times New Roman"/>
              </a:rPr>
              <a:t>10 (4 +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6)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10014" y="3327642"/>
            <a:ext cx="5068570" cy="342265"/>
            <a:chOff x="1610014" y="3327642"/>
            <a:chExt cx="5068570" cy="342265"/>
          </a:xfrm>
        </p:grpSpPr>
        <p:sp>
          <p:nvSpPr>
            <p:cNvPr id="11" name="object 11"/>
            <p:cNvSpPr/>
            <p:nvPr/>
          </p:nvSpPr>
          <p:spPr>
            <a:xfrm>
              <a:off x="1616364" y="3333992"/>
              <a:ext cx="5055870" cy="329565"/>
            </a:xfrm>
            <a:custGeom>
              <a:avLst/>
              <a:gdLst/>
              <a:ahLst/>
              <a:cxnLst/>
              <a:rect l="l" t="t" r="r" b="b"/>
              <a:pathLst>
                <a:path w="5055870" h="329564">
                  <a:moveTo>
                    <a:pt x="5055708" y="0"/>
                  </a:moveTo>
                  <a:lnTo>
                    <a:pt x="0" y="0"/>
                  </a:lnTo>
                  <a:lnTo>
                    <a:pt x="0" y="328966"/>
                  </a:lnTo>
                  <a:lnTo>
                    <a:pt x="5055708" y="328966"/>
                  </a:lnTo>
                  <a:lnTo>
                    <a:pt x="5055708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616364" y="3333992"/>
              <a:ext cx="5055870" cy="329565"/>
            </a:xfrm>
            <a:custGeom>
              <a:avLst/>
              <a:gdLst/>
              <a:ahLst/>
              <a:cxnLst/>
              <a:rect l="l" t="t" r="r" b="b"/>
              <a:pathLst>
                <a:path w="5055870" h="329564">
                  <a:moveTo>
                    <a:pt x="0" y="0"/>
                  </a:moveTo>
                  <a:lnTo>
                    <a:pt x="5055709" y="0"/>
                  </a:lnTo>
                  <a:lnTo>
                    <a:pt x="5055709" y="328967"/>
                  </a:lnTo>
                  <a:lnTo>
                    <a:pt x="0" y="3289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9211631" y="1686720"/>
            <a:ext cx="2403475" cy="494030"/>
            <a:chOff x="9211631" y="1686720"/>
            <a:chExt cx="2403475" cy="494030"/>
          </a:xfrm>
        </p:grpSpPr>
        <p:sp>
          <p:nvSpPr>
            <p:cNvPr id="14" name="object 14"/>
            <p:cNvSpPr/>
            <p:nvPr/>
          </p:nvSpPr>
          <p:spPr>
            <a:xfrm>
              <a:off x="9220839" y="1695928"/>
              <a:ext cx="2385060" cy="475615"/>
            </a:xfrm>
            <a:custGeom>
              <a:avLst/>
              <a:gdLst/>
              <a:ahLst/>
              <a:cxnLst/>
              <a:rect l="l" t="t" r="r" b="b"/>
              <a:pathLst>
                <a:path w="2385059" h="475614">
                  <a:moveTo>
                    <a:pt x="2384725" y="0"/>
                  </a:moveTo>
                  <a:lnTo>
                    <a:pt x="0" y="0"/>
                  </a:lnTo>
                  <a:lnTo>
                    <a:pt x="0" y="475570"/>
                  </a:lnTo>
                  <a:lnTo>
                    <a:pt x="2384725" y="475570"/>
                  </a:lnTo>
                  <a:lnTo>
                    <a:pt x="23847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9220839" y="1695928"/>
              <a:ext cx="2385060" cy="475615"/>
            </a:xfrm>
            <a:custGeom>
              <a:avLst/>
              <a:gdLst/>
              <a:ahLst/>
              <a:cxnLst/>
              <a:rect l="l" t="t" r="r" b="b"/>
              <a:pathLst>
                <a:path w="2385059" h="475614">
                  <a:moveTo>
                    <a:pt x="0" y="475570"/>
                  </a:moveTo>
                  <a:lnTo>
                    <a:pt x="2384726" y="475570"/>
                  </a:lnTo>
                  <a:lnTo>
                    <a:pt x="2384726" y="0"/>
                  </a:lnTo>
                  <a:lnTo>
                    <a:pt x="0" y="0"/>
                  </a:lnTo>
                  <a:lnTo>
                    <a:pt x="0" y="475570"/>
                  </a:lnTo>
                  <a:close/>
                </a:path>
              </a:pathLst>
            </a:custGeom>
            <a:ln w="183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9217583" y="1674267"/>
            <a:ext cx="2284730" cy="3016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00" spc="-10">
                <a:latin typeface="Times New Roman"/>
                <a:cs typeface="Times New Roman"/>
              </a:rPr>
              <a:t>After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fourth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iteration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609289" y="2437757"/>
            <a:ext cx="1073150" cy="2106295"/>
            <a:chOff x="9609289" y="2437757"/>
            <a:chExt cx="1073150" cy="2106295"/>
          </a:xfrm>
        </p:grpSpPr>
        <p:sp>
          <p:nvSpPr>
            <p:cNvPr id="18" name="object 18"/>
            <p:cNvSpPr/>
            <p:nvPr/>
          </p:nvSpPr>
          <p:spPr>
            <a:xfrm>
              <a:off x="10000414" y="2446963"/>
              <a:ext cx="672465" cy="2087880"/>
            </a:xfrm>
            <a:custGeom>
              <a:avLst/>
              <a:gdLst/>
              <a:ahLst/>
              <a:cxnLst/>
              <a:rect l="l" t="t" r="r" b="b"/>
              <a:pathLst>
                <a:path w="672465" h="2087879">
                  <a:moveTo>
                    <a:pt x="672443" y="0"/>
                  </a:moveTo>
                  <a:lnTo>
                    <a:pt x="0" y="0"/>
                  </a:lnTo>
                  <a:lnTo>
                    <a:pt x="0" y="2087838"/>
                  </a:lnTo>
                  <a:lnTo>
                    <a:pt x="672443" y="2087838"/>
                  </a:lnTo>
                  <a:lnTo>
                    <a:pt x="6724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0000414" y="2446964"/>
              <a:ext cx="672465" cy="2087880"/>
            </a:xfrm>
            <a:custGeom>
              <a:avLst/>
              <a:gdLst/>
              <a:ahLst/>
              <a:cxnLst/>
              <a:rect l="l" t="t" r="r" b="b"/>
              <a:pathLst>
                <a:path w="672465" h="2087879">
                  <a:moveTo>
                    <a:pt x="0" y="2087838"/>
                  </a:moveTo>
                  <a:lnTo>
                    <a:pt x="672443" y="2087838"/>
                  </a:lnTo>
                  <a:lnTo>
                    <a:pt x="672443" y="0"/>
                  </a:lnTo>
                  <a:lnTo>
                    <a:pt x="0" y="0"/>
                  </a:lnTo>
                  <a:lnTo>
                    <a:pt x="0" y="2087838"/>
                  </a:lnTo>
                  <a:close/>
                </a:path>
              </a:pathLst>
            </a:custGeom>
            <a:ln w="18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18497" y="3351229"/>
              <a:ext cx="259715" cy="279400"/>
            </a:xfrm>
            <a:custGeom>
              <a:avLst/>
              <a:gdLst/>
              <a:ahLst/>
              <a:cxnLst/>
              <a:rect l="l" t="t" r="r" b="b"/>
              <a:pathLst>
                <a:path w="259715" h="279400">
                  <a:moveTo>
                    <a:pt x="259655" y="0"/>
                  </a:moveTo>
                  <a:lnTo>
                    <a:pt x="0" y="0"/>
                  </a:lnTo>
                  <a:lnTo>
                    <a:pt x="0" y="279276"/>
                  </a:lnTo>
                  <a:lnTo>
                    <a:pt x="259655" y="279276"/>
                  </a:lnTo>
                  <a:lnTo>
                    <a:pt x="259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18496" y="3351230"/>
              <a:ext cx="259715" cy="279400"/>
            </a:xfrm>
            <a:custGeom>
              <a:avLst/>
              <a:gdLst/>
              <a:ahLst/>
              <a:cxnLst/>
              <a:rect l="l" t="t" r="r" b="b"/>
              <a:pathLst>
                <a:path w="259715" h="279400">
                  <a:moveTo>
                    <a:pt x="0" y="279276"/>
                  </a:moveTo>
                  <a:lnTo>
                    <a:pt x="259655" y="279276"/>
                  </a:lnTo>
                  <a:lnTo>
                    <a:pt x="259655" y="0"/>
                  </a:lnTo>
                  <a:lnTo>
                    <a:pt x="0" y="0"/>
                  </a:lnTo>
                  <a:lnTo>
                    <a:pt x="0" y="279276"/>
                  </a:lnTo>
                  <a:close/>
                </a:path>
              </a:pathLst>
            </a:custGeom>
            <a:ln w="183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9609336" y="2484011"/>
            <a:ext cx="278130" cy="2971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508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40"/>
              </a:spcBef>
            </a:pPr>
            <a:r>
              <a:rPr dirty="0" sz="160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93596" y="2913359"/>
            <a:ext cx="278765" cy="2971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44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35"/>
              </a:spcBef>
            </a:pPr>
            <a:r>
              <a:rPr dirty="0" sz="160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14631" y="3332838"/>
            <a:ext cx="127635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45501" y="3762186"/>
            <a:ext cx="127635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43585" y="4126640"/>
            <a:ext cx="548005" cy="374015"/>
          </a:xfrm>
          <a:prstGeom prst="rect">
            <a:avLst/>
          </a:prstGeom>
          <a:solidFill>
            <a:srgbClr val="4472C4">
              <a:alpha val="45098"/>
            </a:srgbClr>
          </a:solidFill>
        </p:spPr>
        <p:txBody>
          <a:bodyPr wrap="square" lIns="0" tIns="94615" rIns="0" bIns="0" rtlCol="0" vert="horz">
            <a:spAutoFit/>
          </a:bodyPr>
          <a:lstStyle/>
          <a:p>
            <a:pPr algn="ctr" marR="40005">
              <a:lnSpc>
                <a:spcPct val="100000"/>
              </a:lnSpc>
              <a:spcBef>
                <a:spcPts val="745"/>
              </a:spcBef>
            </a:pPr>
            <a:r>
              <a:rPr dirty="0" sz="160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211530" y="2505212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5" h="279400">
                <a:moveTo>
                  <a:pt x="0" y="279276"/>
                </a:moveTo>
                <a:lnTo>
                  <a:pt x="259655" y="279276"/>
                </a:lnTo>
                <a:lnTo>
                  <a:pt x="259655" y="0"/>
                </a:lnTo>
                <a:lnTo>
                  <a:pt x="0" y="0"/>
                </a:lnTo>
                <a:lnTo>
                  <a:pt x="0" y="279276"/>
                </a:lnTo>
                <a:close/>
              </a:path>
            </a:pathLst>
          </a:custGeom>
          <a:ln w="183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000414" y="2446964"/>
            <a:ext cx="672465" cy="368300"/>
          </a:xfrm>
          <a:prstGeom prst="rect">
            <a:avLst/>
          </a:prstGeom>
          <a:ln w="18284">
            <a:solidFill>
              <a:srgbClr val="000000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219710">
              <a:lnSpc>
                <a:spcPct val="100000"/>
              </a:lnSpc>
              <a:spcBef>
                <a:spcPts val="455"/>
              </a:spcBef>
            </a:pPr>
            <a:r>
              <a:rPr dirty="0" sz="160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193252" y="2897826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5" h="279400">
                <a:moveTo>
                  <a:pt x="0" y="279276"/>
                </a:moveTo>
                <a:lnTo>
                  <a:pt x="259655" y="279276"/>
                </a:lnTo>
                <a:lnTo>
                  <a:pt x="259655" y="0"/>
                </a:lnTo>
                <a:lnTo>
                  <a:pt x="0" y="0"/>
                </a:lnTo>
                <a:lnTo>
                  <a:pt x="0" y="279276"/>
                </a:lnTo>
                <a:close/>
              </a:path>
            </a:pathLst>
          </a:custGeom>
          <a:ln w="183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000414" y="2814870"/>
            <a:ext cx="672465" cy="429895"/>
          </a:xfrm>
          <a:prstGeom prst="rect">
            <a:avLst/>
          </a:prstGeom>
          <a:ln w="18284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640"/>
              </a:spcBef>
            </a:pPr>
            <a:r>
              <a:rPr dirty="0" sz="160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193252" y="3327174"/>
            <a:ext cx="259715" cy="278765"/>
          </a:xfrm>
          <a:custGeom>
            <a:avLst/>
            <a:gdLst/>
            <a:ahLst/>
            <a:cxnLst/>
            <a:rect l="l" t="t" r="r" b="b"/>
            <a:pathLst>
              <a:path w="259715" h="278764">
                <a:moveTo>
                  <a:pt x="0" y="278638"/>
                </a:moveTo>
                <a:lnTo>
                  <a:pt x="259655" y="278638"/>
                </a:lnTo>
                <a:lnTo>
                  <a:pt x="259655" y="0"/>
                </a:lnTo>
                <a:lnTo>
                  <a:pt x="0" y="0"/>
                </a:lnTo>
                <a:lnTo>
                  <a:pt x="0" y="278638"/>
                </a:lnTo>
                <a:close/>
              </a:path>
            </a:pathLst>
          </a:custGeom>
          <a:ln w="183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0000414" y="3244218"/>
            <a:ext cx="672465" cy="429895"/>
          </a:xfrm>
          <a:prstGeom prst="rect">
            <a:avLst/>
          </a:prstGeom>
          <a:ln w="18284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640"/>
              </a:spcBef>
            </a:pPr>
            <a:r>
              <a:rPr dirty="0" sz="160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193252" y="3756522"/>
            <a:ext cx="259715" cy="278765"/>
          </a:xfrm>
          <a:custGeom>
            <a:avLst/>
            <a:gdLst/>
            <a:ahLst/>
            <a:cxnLst/>
            <a:rect l="l" t="t" r="r" b="b"/>
            <a:pathLst>
              <a:path w="259715" h="278764">
                <a:moveTo>
                  <a:pt x="0" y="278638"/>
                </a:moveTo>
                <a:lnTo>
                  <a:pt x="259655" y="278638"/>
                </a:lnTo>
                <a:lnTo>
                  <a:pt x="259655" y="0"/>
                </a:lnTo>
                <a:lnTo>
                  <a:pt x="0" y="0"/>
                </a:lnTo>
                <a:lnTo>
                  <a:pt x="0" y="278638"/>
                </a:lnTo>
                <a:close/>
              </a:path>
            </a:pathLst>
          </a:custGeom>
          <a:ln w="183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0000414" y="3673566"/>
            <a:ext cx="672465" cy="447040"/>
          </a:xfrm>
          <a:prstGeom prst="rect">
            <a:avLst/>
          </a:prstGeom>
          <a:ln w="18284">
            <a:solidFill>
              <a:srgbClr val="000000"/>
            </a:solidFill>
          </a:ln>
        </p:spPr>
        <p:txBody>
          <a:bodyPr wrap="square" lIns="0" tIns="81280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640"/>
              </a:spcBef>
            </a:pPr>
            <a:r>
              <a:rPr dirty="0" sz="160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193252" y="4185235"/>
            <a:ext cx="259715" cy="279400"/>
          </a:xfrm>
          <a:custGeom>
            <a:avLst/>
            <a:gdLst/>
            <a:ahLst/>
            <a:cxnLst/>
            <a:rect l="l" t="t" r="r" b="b"/>
            <a:pathLst>
              <a:path w="259715" h="279400">
                <a:moveTo>
                  <a:pt x="0" y="279276"/>
                </a:moveTo>
                <a:lnTo>
                  <a:pt x="259655" y="279276"/>
                </a:lnTo>
                <a:lnTo>
                  <a:pt x="259655" y="0"/>
                </a:lnTo>
                <a:lnTo>
                  <a:pt x="0" y="0"/>
                </a:lnTo>
                <a:lnTo>
                  <a:pt x="0" y="279276"/>
                </a:lnTo>
                <a:close/>
              </a:path>
            </a:pathLst>
          </a:custGeom>
          <a:ln w="1831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0009556" y="4170004"/>
            <a:ext cx="657225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95580">
              <a:lnSpc>
                <a:spcPct val="100000"/>
              </a:lnSpc>
              <a:spcBef>
                <a:spcPts val="114"/>
              </a:spcBef>
            </a:pPr>
            <a:r>
              <a:rPr dirty="0" sz="1600" spc="5">
                <a:latin typeface="Times New Roman"/>
                <a:cs typeface="Times New Roman"/>
              </a:rPr>
              <a:t>10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788229" y="3487182"/>
            <a:ext cx="3910329" cy="1026160"/>
            <a:chOff x="6788229" y="3487182"/>
            <a:chExt cx="3910329" cy="1026160"/>
          </a:xfrm>
        </p:grpSpPr>
        <p:sp>
          <p:nvSpPr>
            <p:cNvPr id="38" name="object 38"/>
            <p:cNvSpPr/>
            <p:nvPr/>
          </p:nvSpPr>
          <p:spPr>
            <a:xfrm>
              <a:off x="6788229" y="3487182"/>
              <a:ext cx="2649220" cy="881380"/>
            </a:xfrm>
            <a:custGeom>
              <a:avLst/>
              <a:gdLst/>
              <a:ahLst/>
              <a:cxnLst/>
              <a:rect l="l" t="t" r="r" b="b"/>
              <a:pathLst>
                <a:path w="2649220" h="881379">
                  <a:moveTo>
                    <a:pt x="2568692" y="864667"/>
                  </a:moveTo>
                  <a:lnTo>
                    <a:pt x="2536791" y="881183"/>
                  </a:lnTo>
                  <a:lnTo>
                    <a:pt x="2592922" y="872356"/>
                  </a:lnTo>
                  <a:lnTo>
                    <a:pt x="2568692" y="864667"/>
                  </a:lnTo>
                  <a:close/>
                </a:path>
                <a:path w="2649220" h="881379">
                  <a:moveTo>
                    <a:pt x="2600578" y="848159"/>
                  </a:moveTo>
                  <a:lnTo>
                    <a:pt x="2568692" y="864667"/>
                  </a:lnTo>
                  <a:lnTo>
                    <a:pt x="2592889" y="872356"/>
                  </a:lnTo>
                  <a:lnTo>
                    <a:pt x="2600578" y="848159"/>
                  </a:lnTo>
                  <a:close/>
                </a:path>
                <a:path w="2649220" h="881379">
                  <a:moveTo>
                    <a:pt x="2567560" y="784353"/>
                  </a:moveTo>
                  <a:lnTo>
                    <a:pt x="2584075" y="816253"/>
                  </a:lnTo>
                  <a:lnTo>
                    <a:pt x="2608273" y="823942"/>
                  </a:lnTo>
                  <a:lnTo>
                    <a:pt x="2592889" y="872356"/>
                  </a:lnTo>
                  <a:lnTo>
                    <a:pt x="2649005" y="863537"/>
                  </a:lnTo>
                  <a:lnTo>
                    <a:pt x="2567560" y="784353"/>
                  </a:lnTo>
                  <a:close/>
                </a:path>
                <a:path w="2649220" h="881379">
                  <a:moveTo>
                    <a:pt x="15384" y="0"/>
                  </a:moveTo>
                  <a:lnTo>
                    <a:pt x="0" y="48414"/>
                  </a:lnTo>
                  <a:lnTo>
                    <a:pt x="2568692" y="864667"/>
                  </a:lnTo>
                  <a:lnTo>
                    <a:pt x="2600578" y="848159"/>
                  </a:lnTo>
                  <a:lnTo>
                    <a:pt x="2584075" y="816253"/>
                  </a:lnTo>
                  <a:lnTo>
                    <a:pt x="15384" y="0"/>
                  </a:lnTo>
                  <a:close/>
                </a:path>
                <a:path w="2649220" h="881379">
                  <a:moveTo>
                    <a:pt x="2584075" y="816253"/>
                  </a:moveTo>
                  <a:lnTo>
                    <a:pt x="2600584" y="848141"/>
                  </a:lnTo>
                  <a:lnTo>
                    <a:pt x="2608273" y="823942"/>
                  </a:lnTo>
                  <a:lnTo>
                    <a:pt x="2584075" y="8162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437235" y="4120290"/>
              <a:ext cx="1254760" cy="386715"/>
            </a:xfrm>
            <a:custGeom>
              <a:avLst/>
              <a:gdLst/>
              <a:ahLst/>
              <a:cxnLst/>
              <a:rect l="l" t="t" r="r" b="b"/>
              <a:pathLst>
                <a:path w="1254759" h="386714">
                  <a:moveTo>
                    <a:pt x="1254405" y="0"/>
                  </a:moveTo>
                  <a:lnTo>
                    <a:pt x="0" y="0"/>
                  </a:lnTo>
                  <a:lnTo>
                    <a:pt x="0" y="386175"/>
                  </a:lnTo>
                  <a:lnTo>
                    <a:pt x="1254405" y="386175"/>
                  </a:lnTo>
                  <a:lnTo>
                    <a:pt x="1254405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9437235" y="4120290"/>
              <a:ext cx="1254760" cy="386715"/>
            </a:xfrm>
            <a:custGeom>
              <a:avLst/>
              <a:gdLst/>
              <a:ahLst/>
              <a:cxnLst/>
              <a:rect l="l" t="t" r="r" b="b"/>
              <a:pathLst>
                <a:path w="1254759" h="386714">
                  <a:moveTo>
                    <a:pt x="0" y="0"/>
                  </a:moveTo>
                  <a:lnTo>
                    <a:pt x="1254406" y="0"/>
                  </a:lnTo>
                  <a:lnTo>
                    <a:pt x="1254406" y="386176"/>
                  </a:lnTo>
                  <a:lnTo>
                    <a:pt x="0" y="3861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635" y="1489964"/>
            <a:ext cx="34944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759" y="1858772"/>
            <a:ext cx="7328534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 marR="5080" indent="-365125">
              <a:lnSpc>
                <a:spcPct val="114199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885" y="2748788"/>
            <a:ext cx="532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5010" y="3166364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9885" y="3535171"/>
            <a:ext cx="6232525" cy="8610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759" y="4425188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635" y="4842764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4166" y="1922609"/>
            <a:ext cx="2331085" cy="30607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 spc="5">
                <a:latin typeface="Times New Roman"/>
                <a:cs typeface="Times New Roman"/>
              </a:rPr>
              <a:t>After </a:t>
            </a:r>
            <a:r>
              <a:rPr dirty="0" sz="1800" spc="2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fourth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iteration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42940" y="2707774"/>
            <a:ext cx="686435" cy="2122170"/>
          </a:xfrm>
          <a:custGeom>
            <a:avLst/>
            <a:gdLst/>
            <a:ahLst/>
            <a:cxnLst/>
            <a:rect l="l" t="t" r="r" b="b"/>
            <a:pathLst>
              <a:path w="686434" h="2122170">
                <a:moveTo>
                  <a:pt x="0" y="2122088"/>
                </a:moveTo>
                <a:lnTo>
                  <a:pt x="686363" y="2122088"/>
                </a:lnTo>
                <a:lnTo>
                  <a:pt x="686363" y="0"/>
                </a:lnTo>
                <a:lnTo>
                  <a:pt x="0" y="0"/>
                </a:lnTo>
                <a:lnTo>
                  <a:pt x="0" y="2122088"/>
                </a:lnTo>
                <a:close/>
              </a:path>
            </a:pathLst>
          </a:custGeom>
          <a:ln w="186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449434" y="2736255"/>
            <a:ext cx="13017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33990" y="3171998"/>
            <a:ext cx="13017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49434" y="3608390"/>
            <a:ext cx="13017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80943" y="4044781"/>
            <a:ext cx="13017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878" y="4496628"/>
            <a:ext cx="13017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54744" y="2751708"/>
            <a:ext cx="130175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650" spc="-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42940" y="3081716"/>
            <a:ext cx="686435" cy="436880"/>
          </a:xfrm>
          <a:prstGeom prst="rect">
            <a:avLst/>
          </a:prstGeom>
          <a:ln w="18655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630"/>
              </a:spcBef>
            </a:pPr>
            <a:r>
              <a:rPr dirty="0" sz="1650" spc="-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42940" y="3518107"/>
            <a:ext cx="686435" cy="436880"/>
          </a:xfrm>
          <a:prstGeom prst="rect">
            <a:avLst/>
          </a:prstGeom>
          <a:ln w="18655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630"/>
              </a:spcBef>
            </a:pPr>
            <a:r>
              <a:rPr dirty="0" sz="1650" spc="-5"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42940" y="3954498"/>
            <a:ext cx="686435" cy="452120"/>
          </a:xfrm>
          <a:prstGeom prst="rect">
            <a:avLst/>
          </a:prstGeom>
          <a:ln w="18655">
            <a:solidFill>
              <a:srgbClr val="000000"/>
            </a:solidFill>
          </a:ln>
        </p:spPr>
        <p:txBody>
          <a:bodyPr wrap="square" lIns="0" tIns="8001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630"/>
              </a:spcBef>
            </a:pPr>
            <a:r>
              <a:rPr dirty="0" sz="1650" spc="-5">
                <a:latin typeface="Times New Roman"/>
                <a:cs typeface="Times New Roman"/>
              </a:rPr>
              <a:t>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42940" y="4406343"/>
            <a:ext cx="686435" cy="423545"/>
          </a:xfrm>
          <a:prstGeom prst="rect">
            <a:avLst/>
          </a:prstGeom>
          <a:ln w="18655">
            <a:solidFill>
              <a:srgbClr val="000000"/>
            </a:solidFill>
          </a:ln>
        </p:spPr>
        <p:txBody>
          <a:bodyPr wrap="square" lIns="0" tIns="64135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505"/>
              </a:spcBef>
            </a:pPr>
            <a:r>
              <a:rPr dirty="0" sz="1650">
                <a:latin typeface="Times New Roman"/>
                <a:cs typeface="Times New Roman"/>
              </a:rPr>
              <a:t>10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71521" y="1313751"/>
            <a:ext cx="4877435" cy="1640839"/>
            <a:chOff x="6371521" y="1313751"/>
            <a:chExt cx="4877435" cy="1640839"/>
          </a:xfrm>
        </p:grpSpPr>
        <p:sp>
          <p:nvSpPr>
            <p:cNvPr id="22" name="object 22"/>
            <p:cNvSpPr/>
            <p:nvPr/>
          </p:nvSpPr>
          <p:spPr>
            <a:xfrm>
              <a:off x="6377871" y="1320101"/>
              <a:ext cx="4864735" cy="1628139"/>
            </a:xfrm>
            <a:custGeom>
              <a:avLst/>
              <a:gdLst/>
              <a:ahLst/>
              <a:cxnLst/>
              <a:rect l="l" t="t" r="r" b="b"/>
              <a:pathLst>
                <a:path w="4864734" h="1628139">
                  <a:moveTo>
                    <a:pt x="2422518" y="384175"/>
                  </a:moveTo>
                  <a:lnTo>
                    <a:pt x="1375959" y="384175"/>
                  </a:lnTo>
                  <a:lnTo>
                    <a:pt x="0" y="1628070"/>
                  </a:lnTo>
                  <a:lnTo>
                    <a:pt x="2422518" y="384175"/>
                  </a:lnTo>
                  <a:close/>
                </a:path>
                <a:path w="4864734" h="1628139">
                  <a:moveTo>
                    <a:pt x="4800461" y="0"/>
                  </a:moveTo>
                  <a:lnTo>
                    <a:pt x="742283" y="0"/>
                  </a:lnTo>
                  <a:lnTo>
                    <a:pt x="717359" y="5031"/>
                  </a:lnTo>
                  <a:lnTo>
                    <a:pt x="697007" y="18753"/>
                  </a:lnTo>
                  <a:lnTo>
                    <a:pt x="683285" y="39106"/>
                  </a:lnTo>
                  <a:lnTo>
                    <a:pt x="678253" y="64029"/>
                  </a:lnTo>
                  <a:lnTo>
                    <a:pt x="678253" y="320144"/>
                  </a:lnTo>
                  <a:lnTo>
                    <a:pt x="683285" y="345067"/>
                  </a:lnTo>
                  <a:lnTo>
                    <a:pt x="697007" y="365420"/>
                  </a:lnTo>
                  <a:lnTo>
                    <a:pt x="717359" y="379143"/>
                  </a:lnTo>
                  <a:lnTo>
                    <a:pt x="742283" y="384175"/>
                  </a:lnTo>
                  <a:lnTo>
                    <a:pt x="4800461" y="384175"/>
                  </a:lnTo>
                  <a:lnTo>
                    <a:pt x="4825384" y="379143"/>
                  </a:lnTo>
                  <a:lnTo>
                    <a:pt x="4845737" y="365420"/>
                  </a:lnTo>
                  <a:lnTo>
                    <a:pt x="4859459" y="345067"/>
                  </a:lnTo>
                  <a:lnTo>
                    <a:pt x="4864491" y="320144"/>
                  </a:lnTo>
                  <a:lnTo>
                    <a:pt x="4864491" y="64029"/>
                  </a:lnTo>
                  <a:lnTo>
                    <a:pt x="4859459" y="39106"/>
                  </a:lnTo>
                  <a:lnTo>
                    <a:pt x="4845737" y="18753"/>
                  </a:lnTo>
                  <a:lnTo>
                    <a:pt x="4825384" y="5031"/>
                  </a:lnTo>
                  <a:lnTo>
                    <a:pt x="48004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377871" y="1320101"/>
              <a:ext cx="4864735" cy="1628139"/>
            </a:xfrm>
            <a:custGeom>
              <a:avLst/>
              <a:gdLst/>
              <a:ahLst/>
              <a:cxnLst/>
              <a:rect l="l" t="t" r="r" b="b"/>
              <a:pathLst>
                <a:path w="4864734" h="1628139">
                  <a:moveTo>
                    <a:pt x="678253" y="64029"/>
                  </a:moveTo>
                  <a:lnTo>
                    <a:pt x="683285" y="39106"/>
                  </a:lnTo>
                  <a:lnTo>
                    <a:pt x="697007" y="18753"/>
                  </a:lnTo>
                  <a:lnTo>
                    <a:pt x="717360" y="5031"/>
                  </a:lnTo>
                  <a:lnTo>
                    <a:pt x="742283" y="0"/>
                  </a:lnTo>
                  <a:lnTo>
                    <a:pt x="1375959" y="0"/>
                  </a:lnTo>
                  <a:lnTo>
                    <a:pt x="2422518" y="0"/>
                  </a:lnTo>
                  <a:lnTo>
                    <a:pt x="4800460" y="0"/>
                  </a:lnTo>
                  <a:lnTo>
                    <a:pt x="4825384" y="5031"/>
                  </a:lnTo>
                  <a:lnTo>
                    <a:pt x="4845736" y="18753"/>
                  </a:lnTo>
                  <a:lnTo>
                    <a:pt x="4859459" y="39106"/>
                  </a:lnTo>
                  <a:lnTo>
                    <a:pt x="4864490" y="64029"/>
                  </a:lnTo>
                  <a:lnTo>
                    <a:pt x="4864490" y="224100"/>
                  </a:lnTo>
                  <a:lnTo>
                    <a:pt x="4864490" y="320145"/>
                  </a:lnTo>
                  <a:lnTo>
                    <a:pt x="4859459" y="345068"/>
                  </a:lnTo>
                  <a:lnTo>
                    <a:pt x="4845736" y="365421"/>
                  </a:lnTo>
                  <a:lnTo>
                    <a:pt x="4825384" y="379143"/>
                  </a:lnTo>
                  <a:lnTo>
                    <a:pt x="4800460" y="384175"/>
                  </a:lnTo>
                  <a:lnTo>
                    <a:pt x="2422518" y="384175"/>
                  </a:lnTo>
                  <a:lnTo>
                    <a:pt x="0" y="1628071"/>
                  </a:lnTo>
                  <a:lnTo>
                    <a:pt x="1375959" y="384175"/>
                  </a:lnTo>
                  <a:lnTo>
                    <a:pt x="742283" y="384175"/>
                  </a:lnTo>
                  <a:lnTo>
                    <a:pt x="717360" y="379143"/>
                  </a:lnTo>
                  <a:lnTo>
                    <a:pt x="697007" y="365421"/>
                  </a:lnTo>
                  <a:lnTo>
                    <a:pt x="683285" y="345068"/>
                  </a:lnTo>
                  <a:lnTo>
                    <a:pt x="678253" y="320145"/>
                  </a:lnTo>
                  <a:lnTo>
                    <a:pt x="678253" y="224100"/>
                  </a:lnTo>
                  <a:lnTo>
                    <a:pt x="678253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8103079" y="1358900"/>
            <a:ext cx="2092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After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i++,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becomes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28789" y="2798239"/>
            <a:ext cx="666115" cy="368300"/>
            <a:chOff x="5628789" y="2798239"/>
            <a:chExt cx="666115" cy="368300"/>
          </a:xfrm>
        </p:grpSpPr>
        <p:sp>
          <p:nvSpPr>
            <p:cNvPr id="26" name="object 26"/>
            <p:cNvSpPr/>
            <p:nvPr/>
          </p:nvSpPr>
          <p:spPr>
            <a:xfrm>
              <a:off x="5635139" y="2804589"/>
              <a:ext cx="653415" cy="355600"/>
            </a:xfrm>
            <a:custGeom>
              <a:avLst/>
              <a:gdLst/>
              <a:ahLst/>
              <a:cxnLst/>
              <a:rect l="l" t="t" r="r" b="b"/>
              <a:pathLst>
                <a:path w="653414" h="355600">
                  <a:moveTo>
                    <a:pt x="652885" y="0"/>
                  </a:moveTo>
                  <a:lnTo>
                    <a:pt x="0" y="0"/>
                  </a:lnTo>
                  <a:lnTo>
                    <a:pt x="0" y="355575"/>
                  </a:lnTo>
                  <a:lnTo>
                    <a:pt x="652885" y="355575"/>
                  </a:lnTo>
                  <a:lnTo>
                    <a:pt x="652885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35139" y="2804589"/>
              <a:ext cx="653415" cy="355600"/>
            </a:xfrm>
            <a:custGeom>
              <a:avLst/>
              <a:gdLst/>
              <a:ahLst/>
              <a:cxnLst/>
              <a:rect l="l" t="t" r="r" b="b"/>
              <a:pathLst>
                <a:path w="653414" h="355600">
                  <a:moveTo>
                    <a:pt x="0" y="0"/>
                  </a:moveTo>
                  <a:lnTo>
                    <a:pt x="652885" y="0"/>
                  </a:lnTo>
                  <a:lnTo>
                    <a:pt x="652885" y="355576"/>
                  </a:lnTo>
                  <a:lnTo>
                    <a:pt x="0" y="3555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29" name="object 2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635" y="1764283"/>
            <a:ext cx="7693659" cy="128143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 marR="5080" indent="-365125">
              <a:lnSpc>
                <a:spcPts val="3310"/>
              </a:lnSpc>
              <a:spcBef>
                <a:spcPts val="8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9885" y="3071876"/>
            <a:ext cx="532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5010" y="3492500"/>
            <a:ext cx="5137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9885" y="3855211"/>
            <a:ext cx="6232525" cy="86677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759" y="4748276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9635" y="516890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07259" y="2064920"/>
            <a:ext cx="2308225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>
                <a:latin typeface="Times New Roman"/>
                <a:cs typeface="Times New Roman"/>
              </a:rPr>
              <a:t>After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fourth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iteration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0088990" y="2833335"/>
          <a:ext cx="707390" cy="2099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/>
              </a:tblGrid>
              <a:tr h="370205"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90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18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 spc="15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708501" y="2870651"/>
            <a:ext cx="12890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93210" y="3302155"/>
            <a:ext cx="12890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8501" y="3734301"/>
            <a:ext cx="12890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39697" y="4166447"/>
            <a:ext cx="12890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23791" y="4613898"/>
            <a:ext cx="12890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94626" y="1233440"/>
            <a:ext cx="4279900" cy="1990089"/>
            <a:chOff x="5394626" y="1233440"/>
            <a:chExt cx="4279900" cy="1990089"/>
          </a:xfrm>
        </p:grpSpPr>
        <p:sp>
          <p:nvSpPr>
            <p:cNvPr id="16" name="object 16"/>
            <p:cNvSpPr/>
            <p:nvPr/>
          </p:nvSpPr>
          <p:spPr>
            <a:xfrm>
              <a:off x="5400977" y="1239790"/>
              <a:ext cx="4267200" cy="1977389"/>
            </a:xfrm>
            <a:custGeom>
              <a:avLst/>
              <a:gdLst/>
              <a:ahLst/>
              <a:cxnLst/>
              <a:rect l="l" t="t" r="r" b="b"/>
              <a:pathLst>
                <a:path w="4267200" h="1977389">
                  <a:moveTo>
                    <a:pt x="1824808" y="473075"/>
                  </a:moveTo>
                  <a:lnTo>
                    <a:pt x="778248" y="473075"/>
                  </a:lnTo>
                  <a:lnTo>
                    <a:pt x="0" y="1976926"/>
                  </a:lnTo>
                  <a:lnTo>
                    <a:pt x="1824808" y="473075"/>
                  </a:lnTo>
                  <a:close/>
                </a:path>
                <a:path w="4267200" h="1977389">
                  <a:moveTo>
                    <a:pt x="4187930" y="0"/>
                  </a:moveTo>
                  <a:lnTo>
                    <a:pt x="159391" y="0"/>
                  </a:lnTo>
                  <a:lnTo>
                    <a:pt x="128699" y="6196"/>
                  </a:lnTo>
                  <a:lnTo>
                    <a:pt x="103636" y="23094"/>
                  </a:lnTo>
                  <a:lnTo>
                    <a:pt x="86738" y="48157"/>
                  </a:lnTo>
                  <a:lnTo>
                    <a:pt x="80542" y="78849"/>
                  </a:lnTo>
                  <a:lnTo>
                    <a:pt x="80543" y="394229"/>
                  </a:lnTo>
                  <a:lnTo>
                    <a:pt x="86738" y="424916"/>
                  </a:lnTo>
                  <a:lnTo>
                    <a:pt x="103636" y="449980"/>
                  </a:lnTo>
                  <a:lnTo>
                    <a:pt x="128699" y="466878"/>
                  </a:lnTo>
                  <a:lnTo>
                    <a:pt x="159391" y="473075"/>
                  </a:lnTo>
                  <a:lnTo>
                    <a:pt x="4187930" y="473075"/>
                  </a:lnTo>
                  <a:lnTo>
                    <a:pt x="4243685" y="449980"/>
                  </a:lnTo>
                  <a:lnTo>
                    <a:pt x="4266778" y="394229"/>
                  </a:lnTo>
                  <a:lnTo>
                    <a:pt x="4266779" y="78849"/>
                  </a:lnTo>
                  <a:lnTo>
                    <a:pt x="4260583" y="48157"/>
                  </a:lnTo>
                  <a:lnTo>
                    <a:pt x="4243685" y="23094"/>
                  </a:lnTo>
                  <a:lnTo>
                    <a:pt x="4218622" y="6196"/>
                  </a:lnTo>
                  <a:lnTo>
                    <a:pt x="418793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400976" y="1239790"/>
              <a:ext cx="4267200" cy="1977389"/>
            </a:xfrm>
            <a:custGeom>
              <a:avLst/>
              <a:gdLst/>
              <a:ahLst/>
              <a:cxnLst/>
              <a:rect l="l" t="t" r="r" b="b"/>
              <a:pathLst>
                <a:path w="4267200" h="1977389">
                  <a:moveTo>
                    <a:pt x="80542" y="78849"/>
                  </a:moveTo>
                  <a:lnTo>
                    <a:pt x="86739" y="48157"/>
                  </a:lnTo>
                  <a:lnTo>
                    <a:pt x="103637" y="23094"/>
                  </a:lnTo>
                  <a:lnTo>
                    <a:pt x="128700" y="6196"/>
                  </a:lnTo>
                  <a:lnTo>
                    <a:pt x="159391" y="0"/>
                  </a:lnTo>
                  <a:lnTo>
                    <a:pt x="778249" y="0"/>
                  </a:lnTo>
                  <a:lnTo>
                    <a:pt x="1824807" y="0"/>
                  </a:lnTo>
                  <a:lnTo>
                    <a:pt x="4187931" y="0"/>
                  </a:lnTo>
                  <a:lnTo>
                    <a:pt x="4218622" y="6196"/>
                  </a:lnTo>
                  <a:lnTo>
                    <a:pt x="4243685" y="23094"/>
                  </a:lnTo>
                  <a:lnTo>
                    <a:pt x="4260583" y="48157"/>
                  </a:lnTo>
                  <a:lnTo>
                    <a:pt x="4266780" y="78849"/>
                  </a:lnTo>
                  <a:lnTo>
                    <a:pt x="4266780" y="275962"/>
                  </a:lnTo>
                  <a:lnTo>
                    <a:pt x="4266780" y="394229"/>
                  </a:lnTo>
                  <a:lnTo>
                    <a:pt x="4260583" y="424917"/>
                  </a:lnTo>
                  <a:lnTo>
                    <a:pt x="4243685" y="449980"/>
                  </a:lnTo>
                  <a:lnTo>
                    <a:pt x="4218622" y="466878"/>
                  </a:lnTo>
                  <a:lnTo>
                    <a:pt x="4187931" y="473075"/>
                  </a:lnTo>
                  <a:lnTo>
                    <a:pt x="1824807" y="473075"/>
                  </a:lnTo>
                  <a:lnTo>
                    <a:pt x="0" y="1976927"/>
                  </a:lnTo>
                  <a:lnTo>
                    <a:pt x="778249" y="473075"/>
                  </a:lnTo>
                  <a:lnTo>
                    <a:pt x="159391" y="473075"/>
                  </a:lnTo>
                  <a:lnTo>
                    <a:pt x="128700" y="466878"/>
                  </a:lnTo>
                  <a:lnTo>
                    <a:pt x="103637" y="449980"/>
                  </a:lnTo>
                  <a:lnTo>
                    <a:pt x="86739" y="424917"/>
                  </a:lnTo>
                  <a:lnTo>
                    <a:pt x="80542" y="394225"/>
                  </a:lnTo>
                  <a:lnTo>
                    <a:pt x="80542" y="275962"/>
                  </a:lnTo>
                  <a:lnTo>
                    <a:pt x="80542" y="788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614869" y="1282700"/>
            <a:ext cx="39198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5">
                <a:latin typeface="Times New Roman"/>
                <a:cs typeface="Times New Roman"/>
              </a:rPr>
              <a:t> =5) </a:t>
            </a:r>
            <a:r>
              <a:rPr dirty="0" sz="2400">
                <a:latin typeface="Times New Roman"/>
                <a:cs typeface="Times New Roman"/>
              </a:rPr>
              <a:t>&lt;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 </a:t>
            </a:r>
            <a:r>
              <a:rPr dirty="0" sz="2400" spc="-5">
                <a:latin typeface="Times New Roman"/>
                <a:cs typeface="Times New Roman"/>
              </a:rPr>
              <a:t>is false. Exit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loop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23020" y="3096863"/>
            <a:ext cx="1011555" cy="415290"/>
            <a:chOff x="4323020" y="3096863"/>
            <a:chExt cx="1011555" cy="415290"/>
          </a:xfrm>
        </p:grpSpPr>
        <p:sp>
          <p:nvSpPr>
            <p:cNvPr id="20" name="object 20"/>
            <p:cNvSpPr/>
            <p:nvPr/>
          </p:nvSpPr>
          <p:spPr>
            <a:xfrm>
              <a:off x="4329370" y="3103213"/>
              <a:ext cx="998855" cy="402590"/>
            </a:xfrm>
            <a:custGeom>
              <a:avLst/>
              <a:gdLst/>
              <a:ahLst/>
              <a:cxnLst/>
              <a:rect l="l" t="t" r="r" b="b"/>
              <a:pathLst>
                <a:path w="998854" h="402589">
                  <a:moveTo>
                    <a:pt x="998529" y="0"/>
                  </a:moveTo>
                  <a:lnTo>
                    <a:pt x="0" y="0"/>
                  </a:lnTo>
                  <a:lnTo>
                    <a:pt x="0" y="402596"/>
                  </a:lnTo>
                  <a:lnTo>
                    <a:pt x="998529" y="402596"/>
                  </a:lnTo>
                  <a:lnTo>
                    <a:pt x="998529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329370" y="3103213"/>
              <a:ext cx="998855" cy="402590"/>
            </a:xfrm>
            <a:custGeom>
              <a:avLst/>
              <a:gdLst/>
              <a:ahLst/>
              <a:cxnLst/>
              <a:rect l="l" t="t" r="r" b="b"/>
              <a:pathLst>
                <a:path w="998854" h="402589">
                  <a:moveTo>
                    <a:pt x="0" y="0"/>
                  </a:moveTo>
                  <a:lnTo>
                    <a:pt x="998530" y="0"/>
                  </a:lnTo>
                  <a:lnTo>
                    <a:pt x="998530" y="402596"/>
                  </a:lnTo>
                  <a:lnTo>
                    <a:pt x="0" y="40259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7829" y="1285748"/>
            <a:ext cx="7693659" cy="25374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Test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315" marR="5080" indent="-365125">
              <a:lnSpc>
                <a:spcPts val="3310"/>
              </a:lnSpc>
              <a:spcBef>
                <a:spcPts val="16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main(String[]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args)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int[5];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229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107440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latin typeface="Courier New"/>
                <a:cs typeface="Courier New"/>
              </a:rPr>
              <a:t>values[i]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values[i-1];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374" y="3872457"/>
            <a:ext cx="6375400" cy="46228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5090">
              <a:lnSpc>
                <a:spcPts val="2820"/>
              </a:lnSpc>
            </a:pPr>
            <a:r>
              <a:rPr dirty="0" sz="2400" spc="-5" b="1">
                <a:latin typeface="Courier New"/>
                <a:cs typeface="Courier New"/>
              </a:rPr>
              <a:t>values[0]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values[1]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values[4];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955" y="426974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829" y="4690364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08616" y="963955"/>
            <a:ext cx="4963160" cy="2797175"/>
            <a:chOff x="6708616" y="963955"/>
            <a:chExt cx="4963160" cy="2797175"/>
          </a:xfrm>
        </p:grpSpPr>
        <p:sp>
          <p:nvSpPr>
            <p:cNvPr id="7" name="object 7"/>
            <p:cNvSpPr/>
            <p:nvPr/>
          </p:nvSpPr>
          <p:spPr>
            <a:xfrm>
              <a:off x="6714966" y="970305"/>
              <a:ext cx="4950460" cy="2784475"/>
            </a:xfrm>
            <a:custGeom>
              <a:avLst/>
              <a:gdLst/>
              <a:ahLst/>
              <a:cxnLst/>
              <a:rect l="l" t="t" r="r" b="b"/>
              <a:pathLst>
                <a:path w="4950459" h="2784475">
                  <a:moveTo>
                    <a:pt x="2507879" y="384175"/>
                  </a:moveTo>
                  <a:lnTo>
                    <a:pt x="1461319" y="384175"/>
                  </a:lnTo>
                  <a:lnTo>
                    <a:pt x="0" y="2784468"/>
                  </a:lnTo>
                  <a:lnTo>
                    <a:pt x="2507879" y="384175"/>
                  </a:lnTo>
                  <a:close/>
                </a:path>
                <a:path w="4950459" h="2784475">
                  <a:moveTo>
                    <a:pt x="4885820" y="0"/>
                  </a:moveTo>
                  <a:lnTo>
                    <a:pt x="827642" y="0"/>
                  </a:lnTo>
                  <a:lnTo>
                    <a:pt x="802719" y="5031"/>
                  </a:lnTo>
                  <a:lnTo>
                    <a:pt x="782366" y="18753"/>
                  </a:lnTo>
                  <a:lnTo>
                    <a:pt x="768644" y="39106"/>
                  </a:lnTo>
                  <a:lnTo>
                    <a:pt x="763612" y="64029"/>
                  </a:lnTo>
                  <a:lnTo>
                    <a:pt x="763612" y="320144"/>
                  </a:lnTo>
                  <a:lnTo>
                    <a:pt x="768644" y="345067"/>
                  </a:lnTo>
                  <a:lnTo>
                    <a:pt x="782366" y="365420"/>
                  </a:lnTo>
                  <a:lnTo>
                    <a:pt x="802719" y="379143"/>
                  </a:lnTo>
                  <a:lnTo>
                    <a:pt x="827642" y="384175"/>
                  </a:lnTo>
                  <a:lnTo>
                    <a:pt x="4885820" y="384175"/>
                  </a:lnTo>
                  <a:lnTo>
                    <a:pt x="4910743" y="379143"/>
                  </a:lnTo>
                  <a:lnTo>
                    <a:pt x="4931096" y="365420"/>
                  </a:lnTo>
                  <a:lnTo>
                    <a:pt x="4944818" y="345067"/>
                  </a:lnTo>
                  <a:lnTo>
                    <a:pt x="4949850" y="320144"/>
                  </a:lnTo>
                  <a:lnTo>
                    <a:pt x="4949850" y="64029"/>
                  </a:lnTo>
                  <a:lnTo>
                    <a:pt x="4944818" y="39106"/>
                  </a:lnTo>
                  <a:lnTo>
                    <a:pt x="4931096" y="18753"/>
                  </a:lnTo>
                  <a:lnTo>
                    <a:pt x="4910743" y="5031"/>
                  </a:lnTo>
                  <a:lnTo>
                    <a:pt x="48858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14966" y="970305"/>
              <a:ext cx="4950460" cy="2784475"/>
            </a:xfrm>
            <a:custGeom>
              <a:avLst/>
              <a:gdLst/>
              <a:ahLst/>
              <a:cxnLst/>
              <a:rect l="l" t="t" r="r" b="b"/>
              <a:pathLst>
                <a:path w="4950459" h="2784475">
                  <a:moveTo>
                    <a:pt x="763612" y="64029"/>
                  </a:moveTo>
                  <a:lnTo>
                    <a:pt x="768644" y="39106"/>
                  </a:lnTo>
                  <a:lnTo>
                    <a:pt x="782366" y="18753"/>
                  </a:lnTo>
                  <a:lnTo>
                    <a:pt x="802719" y="5031"/>
                  </a:lnTo>
                  <a:lnTo>
                    <a:pt x="827642" y="0"/>
                  </a:lnTo>
                  <a:lnTo>
                    <a:pt x="1461319" y="0"/>
                  </a:lnTo>
                  <a:lnTo>
                    <a:pt x="2507877" y="0"/>
                  </a:lnTo>
                  <a:lnTo>
                    <a:pt x="4885819" y="0"/>
                  </a:lnTo>
                  <a:lnTo>
                    <a:pt x="4910743" y="5031"/>
                  </a:lnTo>
                  <a:lnTo>
                    <a:pt x="4931096" y="18753"/>
                  </a:lnTo>
                  <a:lnTo>
                    <a:pt x="4944818" y="39106"/>
                  </a:lnTo>
                  <a:lnTo>
                    <a:pt x="4949849" y="64029"/>
                  </a:lnTo>
                  <a:lnTo>
                    <a:pt x="4949849" y="224100"/>
                  </a:lnTo>
                  <a:lnTo>
                    <a:pt x="4949849" y="320145"/>
                  </a:lnTo>
                  <a:lnTo>
                    <a:pt x="4944818" y="345068"/>
                  </a:lnTo>
                  <a:lnTo>
                    <a:pt x="4931096" y="365421"/>
                  </a:lnTo>
                  <a:lnTo>
                    <a:pt x="4910743" y="379143"/>
                  </a:lnTo>
                  <a:lnTo>
                    <a:pt x="4885819" y="384175"/>
                  </a:lnTo>
                  <a:lnTo>
                    <a:pt x="2507877" y="384175"/>
                  </a:lnTo>
                  <a:lnTo>
                    <a:pt x="0" y="2784469"/>
                  </a:lnTo>
                  <a:lnTo>
                    <a:pt x="1461319" y="384175"/>
                  </a:lnTo>
                  <a:lnTo>
                    <a:pt x="827642" y="384175"/>
                  </a:lnTo>
                  <a:lnTo>
                    <a:pt x="802719" y="379143"/>
                  </a:lnTo>
                  <a:lnTo>
                    <a:pt x="782366" y="365421"/>
                  </a:lnTo>
                  <a:lnTo>
                    <a:pt x="768644" y="345068"/>
                  </a:lnTo>
                  <a:lnTo>
                    <a:pt x="763612" y="320145"/>
                  </a:lnTo>
                  <a:lnTo>
                    <a:pt x="763612" y="224100"/>
                  </a:lnTo>
                  <a:lnTo>
                    <a:pt x="763612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800333" y="1008379"/>
            <a:ext cx="3542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After this line, values[0]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 spc="-35">
                <a:latin typeface="Times New Roman"/>
                <a:cs typeface="Times New Roman"/>
              </a:rPr>
              <a:t>11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(1 +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748335" y="2250140"/>
            <a:ext cx="1142365" cy="2241550"/>
            <a:chOff x="9748335" y="2250140"/>
            <a:chExt cx="1142365" cy="2241550"/>
          </a:xfrm>
        </p:grpSpPr>
        <p:sp>
          <p:nvSpPr>
            <p:cNvPr id="11" name="object 11"/>
            <p:cNvSpPr/>
            <p:nvPr/>
          </p:nvSpPr>
          <p:spPr>
            <a:xfrm>
              <a:off x="10164719" y="2259982"/>
              <a:ext cx="716280" cy="2221865"/>
            </a:xfrm>
            <a:custGeom>
              <a:avLst/>
              <a:gdLst/>
              <a:ahLst/>
              <a:cxnLst/>
              <a:rect l="l" t="t" r="r" b="b"/>
              <a:pathLst>
                <a:path w="716279" h="2221865">
                  <a:moveTo>
                    <a:pt x="715800" y="0"/>
                  </a:moveTo>
                  <a:lnTo>
                    <a:pt x="0" y="0"/>
                  </a:lnTo>
                  <a:lnTo>
                    <a:pt x="0" y="2221862"/>
                  </a:lnTo>
                  <a:lnTo>
                    <a:pt x="715800" y="2221862"/>
                  </a:lnTo>
                  <a:lnTo>
                    <a:pt x="71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164720" y="2259983"/>
              <a:ext cx="716280" cy="2221865"/>
            </a:xfrm>
            <a:custGeom>
              <a:avLst/>
              <a:gdLst/>
              <a:ahLst/>
              <a:cxnLst/>
              <a:rect l="l" t="t" r="r" b="b"/>
              <a:pathLst>
                <a:path w="716279" h="2221865">
                  <a:moveTo>
                    <a:pt x="0" y="2221861"/>
                  </a:moveTo>
                  <a:lnTo>
                    <a:pt x="715799" y="2221861"/>
                  </a:lnTo>
                  <a:lnTo>
                    <a:pt x="715799" y="0"/>
                  </a:lnTo>
                  <a:lnTo>
                    <a:pt x="0" y="0"/>
                  </a:lnTo>
                  <a:lnTo>
                    <a:pt x="0" y="2221861"/>
                  </a:lnTo>
                  <a:close/>
                </a:path>
              </a:pathLst>
            </a:custGeom>
            <a:ln w="19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758177" y="2309156"/>
              <a:ext cx="276860" cy="296545"/>
            </a:xfrm>
            <a:custGeom>
              <a:avLst/>
              <a:gdLst/>
              <a:ahLst/>
              <a:cxnLst/>
              <a:rect l="l" t="t" r="r" b="b"/>
              <a:pathLst>
                <a:path w="276859" h="296544">
                  <a:moveTo>
                    <a:pt x="276396" y="0"/>
                  </a:moveTo>
                  <a:lnTo>
                    <a:pt x="0" y="0"/>
                  </a:lnTo>
                  <a:lnTo>
                    <a:pt x="0" y="296525"/>
                  </a:lnTo>
                  <a:lnTo>
                    <a:pt x="276396" y="296525"/>
                  </a:lnTo>
                  <a:lnTo>
                    <a:pt x="276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758177" y="2309157"/>
              <a:ext cx="276860" cy="296545"/>
            </a:xfrm>
            <a:custGeom>
              <a:avLst/>
              <a:gdLst/>
              <a:ahLst/>
              <a:cxnLst/>
              <a:rect l="l" t="t" r="r" b="b"/>
              <a:pathLst>
                <a:path w="276859" h="296544">
                  <a:moveTo>
                    <a:pt x="0" y="296525"/>
                  </a:moveTo>
                  <a:lnTo>
                    <a:pt x="276396" y="296525"/>
                  </a:lnTo>
                  <a:lnTo>
                    <a:pt x="276396" y="0"/>
                  </a:lnTo>
                  <a:lnTo>
                    <a:pt x="0" y="0"/>
                  </a:lnTo>
                  <a:lnTo>
                    <a:pt x="0" y="296525"/>
                  </a:lnTo>
                  <a:close/>
                </a:path>
              </a:pathLst>
            </a:custGeom>
            <a:ln w="194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640472" y="2290400"/>
            <a:ext cx="394335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731580" y="2641663"/>
            <a:ext cx="1158875" cy="431165"/>
            <a:chOff x="9731580" y="2641663"/>
            <a:chExt cx="1158875" cy="431165"/>
          </a:xfrm>
        </p:grpSpPr>
        <p:sp>
          <p:nvSpPr>
            <p:cNvPr id="17" name="object 17"/>
            <p:cNvSpPr/>
            <p:nvPr/>
          </p:nvSpPr>
          <p:spPr>
            <a:xfrm>
              <a:off x="10180825" y="2651506"/>
              <a:ext cx="699770" cy="0"/>
            </a:xfrm>
            <a:custGeom>
              <a:avLst/>
              <a:gdLst/>
              <a:ahLst/>
              <a:cxnLst/>
              <a:rect l="l" t="t" r="r" b="b"/>
              <a:pathLst>
                <a:path w="699770" h="0">
                  <a:moveTo>
                    <a:pt x="0" y="0"/>
                  </a:moveTo>
                  <a:lnTo>
                    <a:pt x="699693" y="0"/>
                  </a:lnTo>
                </a:path>
              </a:pathLst>
            </a:custGeom>
            <a:ln w="195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741423" y="2766065"/>
              <a:ext cx="277495" cy="296545"/>
            </a:xfrm>
            <a:custGeom>
              <a:avLst/>
              <a:gdLst/>
              <a:ahLst/>
              <a:cxnLst/>
              <a:rect l="l" t="t" r="r" b="b"/>
              <a:pathLst>
                <a:path w="277495" h="296544">
                  <a:moveTo>
                    <a:pt x="277072" y="0"/>
                  </a:moveTo>
                  <a:lnTo>
                    <a:pt x="0" y="0"/>
                  </a:lnTo>
                  <a:lnTo>
                    <a:pt x="0" y="296525"/>
                  </a:lnTo>
                  <a:lnTo>
                    <a:pt x="277072" y="296525"/>
                  </a:lnTo>
                  <a:lnTo>
                    <a:pt x="277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41422" y="2766065"/>
              <a:ext cx="277495" cy="296545"/>
            </a:xfrm>
            <a:custGeom>
              <a:avLst/>
              <a:gdLst/>
              <a:ahLst/>
              <a:cxnLst/>
              <a:rect l="l" t="t" r="r" b="b"/>
              <a:pathLst>
                <a:path w="277495" h="296544">
                  <a:moveTo>
                    <a:pt x="0" y="296525"/>
                  </a:moveTo>
                  <a:lnTo>
                    <a:pt x="277072" y="296525"/>
                  </a:lnTo>
                  <a:lnTo>
                    <a:pt x="277072" y="0"/>
                  </a:lnTo>
                  <a:lnTo>
                    <a:pt x="0" y="0"/>
                  </a:lnTo>
                  <a:lnTo>
                    <a:pt x="0" y="296525"/>
                  </a:lnTo>
                  <a:close/>
                </a:path>
              </a:pathLst>
            </a:custGeom>
            <a:ln w="194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738776" y="2746630"/>
            <a:ext cx="134620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48335" y="3212453"/>
            <a:ext cx="296545" cy="317500"/>
            <a:chOff x="9748335" y="3212453"/>
            <a:chExt cx="296545" cy="317500"/>
          </a:xfrm>
        </p:grpSpPr>
        <p:sp>
          <p:nvSpPr>
            <p:cNvPr id="22" name="object 22"/>
            <p:cNvSpPr/>
            <p:nvPr/>
          </p:nvSpPr>
          <p:spPr>
            <a:xfrm>
              <a:off x="9758177" y="3222295"/>
              <a:ext cx="276860" cy="297815"/>
            </a:xfrm>
            <a:custGeom>
              <a:avLst/>
              <a:gdLst/>
              <a:ahLst/>
              <a:cxnLst/>
              <a:rect l="l" t="t" r="r" b="b"/>
              <a:pathLst>
                <a:path w="276859" h="297814">
                  <a:moveTo>
                    <a:pt x="276396" y="0"/>
                  </a:moveTo>
                  <a:lnTo>
                    <a:pt x="0" y="0"/>
                  </a:lnTo>
                  <a:lnTo>
                    <a:pt x="0" y="297203"/>
                  </a:lnTo>
                  <a:lnTo>
                    <a:pt x="276396" y="297203"/>
                  </a:lnTo>
                  <a:lnTo>
                    <a:pt x="276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758177" y="3222296"/>
              <a:ext cx="276860" cy="297815"/>
            </a:xfrm>
            <a:custGeom>
              <a:avLst/>
              <a:gdLst/>
              <a:ahLst/>
              <a:cxnLst/>
              <a:rect l="l" t="t" r="r" b="b"/>
              <a:pathLst>
                <a:path w="276859" h="297814">
                  <a:moveTo>
                    <a:pt x="0" y="297203"/>
                  </a:moveTo>
                  <a:lnTo>
                    <a:pt x="276396" y="297203"/>
                  </a:lnTo>
                  <a:lnTo>
                    <a:pt x="276396" y="0"/>
                  </a:lnTo>
                  <a:lnTo>
                    <a:pt x="0" y="0"/>
                  </a:lnTo>
                  <a:lnTo>
                    <a:pt x="0" y="297203"/>
                  </a:lnTo>
                  <a:close/>
                </a:path>
              </a:pathLst>
            </a:custGeom>
            <a:ln w="194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9754882" y="3203539"/>
            <a:ext cx="134620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780547" y="3669362"/>
            <a:ext cx="296545" cy="317500"/>
            <a:chOff x="9780547" y="3669362"/>
            <a:chExt cx="296545" cy="317500"/>
          </a:xfrm>
        </p:grpSpPr>
        <p:sp>
          <p:nvSpPr>
            <p:cNvPr id="26" name="object 26"/>
            <p:cNvSpPr/>
            <p:nvPr/>
          </p:nvSpPr>
          <p:spPr>
            <a:xfrm>
              <a:off x="9790389" y="3679204"/>
              <a:ext cx="276860" cy="297815"/>
            </a:xfrm>
            <a:custGeom>
              <a:avLst/>
              <a:gdLst/>
              <a:ahLst/>
              <a:cxnLst/>
              <a:rect l="l" t="t" r="r" b="b"/>
              <a:pathLst>
                <a:path w="276859" h="297814">
                  <a:moveTo>
                    <a:pt x="276396" y="0"/>
                  </a:moveTo>
                  <a:lnTo>
                    <a:pt x="0" y="0"/>
                  </a:lnTo>
                  <a:lnTo>
                    <a:pt x="0" y="297203"/>
                  </a:lnTo>
                  <a:lnTo>
                    <a:pt x="276396" y="297203"/>
                  </a:lnTo>
                  <a:lnTo>
                    <a:pt x="2763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9790389" y="3679204"/>
              <a:ext cx="276860" cy="297815"/>
            </a:xfrm>
            <a:custGeom>
              <a:avLst/>
              <a:gdLst/>
              <a:ahLst/>
              <a:cxnLst/>
              <a:rect l="l" t="t" r="r" b="b"/>
              <a:pathLst>
                <a:path w="276859" h="297814">
                  <a:moveTo>
                    <a:pt x="0" y="297203"/>
                  </a:moveTo>
                  <a:lnTo>
                    <a:pt x="276396" y="297203"/>
                  </a:lnTo>
                  <a:lnTo>
                    <a:pt x="276396" y="0"/>
                  </a:lnTo>
                  <a:lnTo>
                    <a:pt x="0" y="0"/>
                  </a:lnTo>
                  <a:lnTo>
                    <a:pt x="0" y="297203"/>
                  </a:lnTo>
                  <a:close/>
                </a:path>
              </a:pathLst>
            </a:custGeom>
            <a:ln w="194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9787742" y="3660448"/>
            <a:ext cx="134620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70988" y="4133539"/>
            <a:ext cx="134620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Times New Roman"/>
                <a:cs typeface="Times New Roman"/>
              </a:rPr>
              <a:t>4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389448" y="2321970"/>
            <a:ext cx="276860" cy="297815"/>
          </a:xfrm>
          <a:custGeom>
            <a:avLst/>
            <a:gdLst/>
            <a:ahLst/>
            <a:cxnLst/>
            <a:rect l="l" t="t" r="r" b="b"/>
            <a:pathLst>
              <a:path w="276859" h="297814">
                <a:moveTo>
                  <a:pt x="0" y="297203"/>
                </a:moveTo>
                <a:lnTo>
                  <a:pt x="276396" y="297203"/>
                </a:lnTo>
                <a:lnTo>
                  <a:pt x="276396" y="0"/>
                </a:lnTo>
                <a:lnTo>
                  <a:pt x="0" y="0"/>
                </a:lnTo>
                <a:lnTo>
                  <a:pt x="0" y="297203"/>
                </a:lnTo>
                <a:close/>
              </a:path>
            </a:pathLst>
          </a:custGeom>
          <a:ln w="1949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0174451" y="2306580"/>
            <a:ext cx="699770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20"/>
              </a:spcBef>
            </a:pPr>
            <a:r>
              <a:rPr dirty="0" sz="1700" spc="20">
                <a:latin typeface="Times New Roman"/>
                <a:cs typeface="Times New Roman"/>
              </a:rPr>
              <a:t>11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369991" y="2739787"/>
            <a:ext cx="276860" cy="297815"/>
          </a:xfrm>
          <a:custGeom>
            <a:avLst/>
            <a:gdLst/>
            <a:ahLst/>
            <a:cxnLst/>
            <a:rect l="l" t="t" r="r" b="b"/>
            <a:pathLst>
              <a:path w="276859" h="297814">
                <a:moveTo>
                  <a:pt x="0" y="297203"/>
                </a:moveTo>
                <a:lnTo>
                  <a:pt x="276396" y="297203"/>
                </a:lnTo>
                <a:lnTo>
                  <a:pt x="276396" y="0"/>
                </a:lnTo>
                <a:lnTo>
                  <a:pt x="0" y="0"/>
                </a:lnTo>
                <a:lnTo>
                  <a:pt x="0" y="297203"/>
                </a:lnTo>
                <a:close/>
              </a:path>
            </a:pathLst>
          </a:custGeom>
          <a:ln w="1949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0174451" y="2723719"/>
            <a:ext cx="696595" cy="2876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20"/>
              </a:spcBef>
            </a:pPr>
            <a:r>
              <a:rPr dirty="0" sz="1700" spc="5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369991" y="3196696"/>
            <a:ext cx="276860" cy="296545"/>
          </a:xfrm>
          <a:custGeom>
            <a:avLst/>
            <a:gdLst/>
            <a:ahLst/>
            <a:cxnLst/>
            <a:rect l="l" t="t" r="r" b="b"/>
            <a:pathLst>
              <a:path w="276859" h="296545">
                <a:moveTo>
                  <a:pt x="0" y="296525"/>
                </a:moveTo>
                <a:lnTo>
                  <a:pt x="276396" y="296525"/>
                </a:lnTo>
                <a:lnTo>
                  <a:pt x="276396" y="0"/>
                </a:lnTo>
                <a:lnTo>
                  <a:pt x="0" y="0"/>
                </a:lnTo>
                <a:lnTo>
                  <a:pt x="0" y="296525"/>
                </a:lnTo>
                <a:close/>
              </a:path>
            </a:pathLst>
          </a:custGeom>
          <a:ln w="1949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0164719" y="3108414"/>
            <a:ext cx="716280" cy="457200"/>
          </a:xfrm>
          <a:prstGeom prst="rect">
            <a:avLst/>
          </a:prstGeom>
          <a:ln w="19462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685"/>
              </a:spcBef>
            </a:pPr>
            <a:r>
              <a:rPr dirty="0" sz="1700" spc="5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369991" y="3653605"/>
            <a:ext cx="276860" cy="296545"/>
          </a:xfrm>
          <a:custGeom>
            <a:avLst/>
            <a:gdLst/>
            <a:ahLst/>
            <a:cxnLst/>
            <a:rect l="l" t="t" r="r" b="b"/>
            <a:pathLst>
              <a:path w="276859" h="296545">
                <a:moveTo>
                  <a:pt x="0" y="296525"/>
                </a:moveTo>
                <a:lnTo>
                  <a:pt x="276396" y="296525"/>
                </a:lnTo>
                <a:lnTo>
                  <a:pt x="276396" y="0"/>
                </a:lnTo>
                <a:lnTo>
                  <a:pt x="0" y="0"/>
                </a:lnTo>
                <a:lnTo>
                  <a:pt x="0" y="296525"/>
                </a:lnTo>
                <a:close/>
              </a:path>
            </a:pathLst>
          </a:custGeom>
          <a:ln w="1949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0164719" y="3565323"/>
            <a:ext cx="716280" cy="473709"/>
          </a:xfrm>
          <a:prstGeom prst="rect">
            <a:avLst/>
          </a:prstGeom>
          <a:ln w="19462">
            <a:solidFill>
              <a:srgbClr val="000000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685"/>
              </a:spcBef>
            </a:pPr>
            <a:r>
              <a:rPr dirty="0" sz="1700" spc="5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369991" y="4109838"/>
            <a:ext cx="276860" cy="297815"/>
          </a:xfrm>
          <a:custGeom>
            <a:avLst/>
            <a:gdLst/>
            <a:ahLst/>
            <a:cxnLst/>
            <a:rect l="l" t="t" r="r" b="b"/>
            <a:pathLst>
              <a:path w="276859" h="297814">
                <a:moveTo>
                  <a:pt x="0" y="297203"/>
                </a:moveTo>
                <a:lnTo>
                  <a:pt x="276396" y="297203"/>
                </a:lnTo>
                <a:lnTo>
                  <a:pt x="276396" y="0"/>
                </a:lnTo>
                <a:lnTo>
                  <a:pt x="0" y="0"/>
                </a:lnTo>
                <a:lnTo>
                  <a:pt x="0" y="297203"/>
                </a:lnTo>
                <a:close/>
              </a:path>
            </a:pathLst>
          </a:custGeom>
          <a:ln w="1949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0164719" y="4038412"/>
            <a:ext cx="716280" cy="443865"/>
          </a:xfrm>
          <a:prstGeom prst="rect">
            <a:avLst/>
          </a:prstGeom>
          <a:ln w="19462">
            <a:solidFill>
              <a:srgbClr val="000000"/>
            </a:solidFill>
          </a:ln>
        </p:spPr>
        <p:txBody>
          <a:bodyPr wrap="square" lIns="0" tIns="71120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560"/>
              </a:spcBef>
            </a:pPr>
            <a:r>
              <a:rPr dirty="0" sz="1700" spc="10">
                <a:latin typeface="Times New Roman"/>
                <a:cs typeface="Times New Roman"/>
              </a:rPr>
              <a:t>10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684744" y="2297113"/>
            <a:ext cx="3180080" cy="1743710"/>
            <a:chOff x="7684744" y="2297113"/>
            <a:chExt cx="3180080" cy="1743710"/>
          </a:xfrm>
        </p:grpSpPr>
        <p:sp>
          <p:nvSpPr>
            <p:cNvPr id="41" name="object 41"/>
            <p:cNvSpPr/>
            <p:nvPr/>
          </p:nvSpPr>
          <p:spPr>
            <a:xfrm>
              <a:off x="7684744" y="2660899"/>
              <a:ext cx="2213610" cy="1379855"/>
            </a:xfrm>
            <a:custGeom>
              <a:avLst/>
              <a:gdLst/>
              <a:ahLst/>
              <a:cxnLst/>
              <a:rect l="l" t="t" r="r" b="b"/>
              <a:pathLst>
                <a:path w="2213609" h="1379854">
                  <a:moveTo>
                    <a:pt x="2135166" y="18408"/>
                  </a:moveTo>
                  <a:lnTo>
                    <a:pt x="0" y="1336290"/>
                  </a:lnTo>
                  <a:lnTo>
                    <a:pt x="26681" y="1379519"/>
                  </a:lnTo>
                  <a:lnTo>
                    <a:pt x="2161848" y="61636"/>
                  </a:lnTo>
                  <a:lnTo>
                    <a:pt x="2170116" y="26701"/>
                  </a:lnTo>
                  <a:lnTo>
                    <a:pt x="2135166" y="18408"/>
                  </a:lnTo>
                  <a:close/>
                </a:path>
                <a:path w="2213609" h="1379854">
                  <a:moveTo>
                    <a:pt x="2210209" y="5074"/>
                  </a:moveTo>
                  <a:lnTo>
                    <a:pt x="2156768" y="5074"/>
                  </a:lnTo>
                  <a:lnTo>
                    <a:pt x="2183450" y="48303"/>
                  </a:lnTo>
                  <a:lnTo>
                    <a:pt x="2161848" y="61636"/>
                  </a:lnTo>
                  <a:lnTo>
                    <a:pt x="2153574" y="96592"/>
                  </a:lnTo>
                  <a:lnTo>
                    <a:pt x="2210209" y="5074"/>
                  </a:lnTo>
                  <a:close/>
                </a:path>
                <a:path w="2213609" h="1379854">
                  <a:moveTo>
                    <a:pt x="2170116" y="26701"/>
                  </a:moveTo>
                  <a:lnTo>
                    <a:pt x="2161848" y="61636"/>
                  </a:lnTo>
                  <a:lnTo>
                    <a:pt x="2183450" y="48303"/>
                  </a:lnTo>
                  <a:lnTo>
                    <a:pt x="2170116" y="26701"/>
                  </a:lnTo>
                  <a:close/>
                </a:path>
                <a:path w="2213609" h="1379854">
                  <a:moveTo>
                    <a:pt x="2156768" y="5074"/>
                  </a:moveTo>
                  <a:lnTo>
                    <a:pt x="2135166" y="18408"/>
                  </a:lnTo>
                  <a:lnTo>
                    <a:pt x="2170101" y="26676"/>
                  </a:lnTo>
                  <a:lnTo>
                    <a:pt x="2156768" y="5074"/>
                  </a:lnTo>
                  <a:close/>
                </a:path>
                <a:path w="2213609" h="1379854">
                  <a:moveTo>
                    <a:pt x="2213349" y="0"/>
                  </a:moveTo>
                  <a:lnTo>
                    <a:pt x="2100210" y="10134"/>
                  </a:lnTo>
                  <a:lnTo>
                    <a:pt x="2135166" y="18408"/>
                  </a:lnTo>
                  <a:lnTo>
                    <a:pt x="2156768" y="5074"/>
                  </a:lnTo>
                  <a:lnTo>
                    <a:pt x="2210209" y="5074"/>
                  </a:lnTo>
                  <a:lnTo>
                    <a:pt x="22133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634122" y="2303463"/>
              <a:ext cx="1224280" cy="319405"/>
            </a:xfrm>
            <a:custGeom>
              <a:avLst/>
              <a:gdLst/>
              <a:ahLst/>
              <a:cxnLst/>
              <a:rect l="l" t="t" r="r" b="b"/>
              <a:pathLst>
                <a:path w="1224279" h="319405">
                  <a:moveTo>
                    <a:pt x="1224097" y="0"/>
                  </a:moveTo>
                  <a:lnTo>
                    <a:pt x="0" y="0"/>
                  </a:lnTo>
                  <a:lnTo>
                    <a:pt x="0" y="319031"/>
                  </a:lnTo>
                  <a:lnTo>
                    <a:pt x="1224097" y="319031"/>
                  </a:lnTo>
                  <a:lnTo>
                    <a:pt x="1224097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634122" y="2303463"/>
              <a:ext cx="1224280" cy="319405"/>
            </a:xfrm>
            <a:custGeom>
              <a:avLst/>
              <a:gdLst/>
              <a:ahLst/>
              <a:cxnLst/>
              <a:rect l="l" t="t" r="r" b="b"/>
              <a:pathLst>
                <a:path w="1224279" h="319405">
                  <a:moveTo>
                    <a:pt x="0" y="0"/>
                  </a:moveTo>
                  <a:lnTo>
                    <a:pt x="1224097" y="0"/>
                  </a:lnTo>
                  <a:lnTo>
                    <a:pt x="1224097" y="319031"/>
                  </a:lnTo>
                  <a:lnTo>
                    <a:pt x="0" y="3190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951660" y="706627"/>
            <a:ext cx="6554470" cy="464947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400">
                <a:latin typeface="Times New Roman"/>
                <a:cs typeface="Times New Roman"/>
              </a:rPr>
              <a:t>Pro</a:t>
            </a:r>
            <a:r>
              <a:rPr dirty="0" sz="2400" spc="-5">
                <a:latin typeface="Times New Roman"/>
                <a:cs typeface="Times New Roman"/>
              </a:rPr>
              <a:t>ce</a:t>
            </a:r>
            <a:r>
              <a:rPr dirty="0" sz="2400">
                <a:latin typeface="Times New Roman"/>
                <a:cs typeface="Times New Roman"/>
              </a:rPr>
              <a:t>ss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ys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22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latin typeface="Times New Roman"/>
                <a:cs typeface="Times New Roman"/>
              </a:rPr>
              <a:t>Initializing arrays with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latin typeface="Times New Roman"/>
                <a:cs typeface="Times New Roman"/>
              </a:rPr>
              <a:t>Initializing arrays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 random values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latin typeface="Times New Roman"/>
                <a:cs typeface="Times New Roman"/>
              </a:rPr>
              <a:t>Printing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arrays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latin typeface="Times New Roman"/>
                <a:cs typeface="Times New Roman"/>
              </a:rPr>
              <a:t>Summing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0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latin typeface="Times New Roman"/>
                <a:cs typeface="Times New Roman"/>
              </a:rPr>
              <a:t>Finding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largest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30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latin typeface="Times New Roman"/>
                <a:cs typeface="Times New Roman"/>
              </a:rPr>
              <a:t>Finding the smallest index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largest</a:t>
            </a:r>
            <a:r>
              <a:rPr dirty="0" sz="2400" spc="-5">
                <a:latin typeface="Times New Roman"/>
                <a:cs typeface="Times New Roman"/>
              </a:rPr>
              <a:t> element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Random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shuffling</a:t>
            </a:r>
            <a:endParaRPr sz="240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Shifting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963" y="724915"/>
            <a:ext cx="4453890" cy="19399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Times New Roman"/>
                <a:cs typeface="Times New Roman"/>
              </a:rPr>
              <a:t>Declaration: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latin typeface="Courier New"/>
                <a:cs typeface="Courier New"/>
              </a:rPr>
              <a:t>datatype[]</a:t>
            </a:r>
            <a:r>
              <a:rPr dirty="0" sz="2400" spc="-9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arrayRefVar;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125"/>
              </a:spcBef>
            </a:pPr>
            <a:r>
              <a:rPr dirty="0" sz="2400" spc="-5" b="1">
                <a:latin typeface="Courier New"/>
                <a:cs typeface="Courier New"/>
              </a:rPr>
              <a:t>Example: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225"/>
              </a:spcBef>
            </a:pPr>
            <a:r>
              <a:rPr dirty="0" sz="2400" spc="-5" b="1">
                <a:latin typeface="Courier New"/>
                <a:cs typeface="Courier New"/>
              </a:rPr>
              <a:t>double[]</a:t>
            </a:r>
            <a:r>
              <a:rPr dirty="0" sz="2400" spc="-6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963" y="3020060"/>
            <a:ext cx="4453255" cy="1574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425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latin typeface="Courier New"/>
                <a:cs typeface="Courier New"/>
              </a:rPr>
              <a:t>datatype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arrayRefVar[];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Example:</a:t>
            </a:r>
            <a:endParaRPr sz="2400">
              <a:latin typeface="Courier New"/>
              <a:cs typeface="Courier New"/>
            </a:endParaRPr>
          </a:p>
          <a:p>
            <a:pPr marL="742315">
              <a:lnSpc>
                <a:spcPct val="100000"/>
              </a:lnSpc>
              <a:spcBef>
                <a:spcPts val="1100"/>
              </a:spcBef>
            </a:pPr>
            <a:r>
              <a:rPr dirty="0" sz="2400" spc="-5" b="1">
                <a:latin typeface="Courier New"/>
                <a:cs typeface="Courier New"/>
              </a:rPr>
              <a:t>double</a:t>
            </a:r>
            <a:r>
              <a:rPr dirty="0" sz="2400" spc="-7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myList[];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4907375" y="2706115"/>
            <a:ext cx="5895340" cy="5803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dirty="0" u="sng" sz="1800" spc="-5" b="1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urier New"/>
                <a:cs typeface="Courier New"/>
              </a:rPr>
              <a:t>// </a:t>
            </a:r>
            <a:r>
              <a:rPr dirty="0" u="sng" sz="1800" spc="-10" b="1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urier New"/>
                <a:cs typeface="Courier New"/>
              </a:rPr>
              <a:t>This style </a:t>
            </a:r>
            <a:r>
              <a:rPr dirty="0" u="sng" sz="1800" spc="-5" b="1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urier New"/>
                <a:cs typeface="Courier New"/>
              </a:rPr>
              <a:t>is </a:t>
            </a:r>
            <a:r>
              <a:rPr dirty="0" u="sng" sz="1800" spc="-10" b="1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Courier New"/>
                <a:cs typeface="Courier New"/>
              </a:rPr>
              <a:t>allowed, but not preferred </a:t>
            </a:r>
            <a:r>
              <a:rPr dirty="0" sz="1800" spc="-1070" b="1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6600"/>
                </a:solidFill>
                <a:latin typeface="Courier New"/>
                <a:cs typeface="Courier New"/>
              </a:rPr>
              <a:t>This</a:t>
            </a:r>
            <a:r>
              <a:rPr dirty="0" sz="1800" spc="-20" b="1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FF6600"/>
                </a:solidFill>
                <a:latin typeface="Courier New"/>
                <a:cs typeface="Courier New"/>
              </a:rPr>
              <a:t>is</a:t>
            </a:r>
            <a:r>
              <a:rPr dirty="0" sz="1800" spc="-20" b="1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6600"/>
                </a:solidFill>
                <a:latin typeface="Courier New"/>
                <a:cs typeface="Courier New"/>
              </a:rPr>
              <a:t>more</a:t>
            </a:r>
            <a:r>
              <a:rPr dirty="0" sz="1800" spc="-15" b="1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6600"/>
                </a:solidFill>
                <a:latin typeface="Courier New"/>
                <a:cs typeface="Courier New"/>
              </a:rPr>
              <a:t>C/C++</a:t>
            </a:r>
            <a:r>
              <a:rPr dirty="0" sz="1800" spc="-20" b="1">
                <a:solidFill>
                  <a:srgbClr val="FF66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FF6600"/>
                </a:solidFill>
                <a:latin typeface="Courier New"/>
                <a:cs typeface="Courier New"/>
              </a:rPr>
              <a:t>style.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47905" y="679195"/>
            <a:ext cx="11349355" cy="4816475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325755" indent="-305435">
              <a:lnSpc>
                <a:spcPct val="100000"/>
              </a:lnSpc>
              <a:spcBef>
                <a:spcPts val="1660"/>
              </a:spcBef>
              <a:buAutoNum type="arabicPeriod"/>
              <a:tabLst>
                <a:tab pos="326390" algn="l"/>
              </a:tabLst>
            </a:pPr>
            <a:r>
              <a:rPr dirty="0" sz="2400" spc="-5">
                <a:latin typeface="Times New Roman"/>
                <a:cs typeface="Times New Roman"/>
              </a:rPr>
              <a:t>Initializing arrays with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input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564515" marR="5080">
              <a:lnSpc>
                <a:spcPct val="114599"/>
              </a:lnSpc>
              <a:spcBef>
                <a:spcPts val="1140"/>
              </a:spcBef>
            </a:pPr>
            <a:r>
              <a:rPr dirty="0" sz="2400" spc="-5" b="1">
                <a:latin typeface="Courier New"/>
                <a:cs typeface="Courier New"/>
              </a:rPr>
              <a:t>java.util.Scanner input </a:t>
            </a:r>
            <a:r>
              <a:rPr dirty="0" sz="2400" b="1">
                <a:latin typeface="Courier New"/>
                <a:cs typeface="Courier New"/>
              </a:rPr>
              <a:t>= </a:t>
            </a:r>
            <a:r>
              <a:rPr dirty="0" sz="2400" spc="-5" b="1">
                <a:latin typeface="Courier New"/>
                <a:cs typeface="Courier New"/>
              </a:rPr>
              <a:t>new java.util.Scanner(System.in); </a:t>
            </a:r>
            <a:r>
              <a:rPr dirty="0" sz="2400" spc="-14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System.out.print("Enter </a:t>
            </a:r>
            <a:r>
              <a:rPr dirty="0" sz="2400" b="1">
                <a:latin typeface="Courier New"/>
                <a:cs typeface="Courier New"/>
              </a:rPr>
              <a:t>" + </a:t>
            </a:r>
            <a:r>
              <a:rPr dirty="0" sz="2400" spc="-5" b="1">
                <a:latin typeface="Courier New"/>
                <a:cs typeface="Courier New"/>
              </a:rPr>
              <a:t>myList.length </a:t>
            </a:r>
            <a:r>
              <a:rPr dirty="0" sz="2400" b="1">
                <a:latin typeface="Courier New"/>
                <a:cs typeface="Courier New"/>
              </a:rPr>
              <a:t>+ " </a:t>
            </a:r>
            <a:r>
              <a:rPr dirty="0" sz="2400" spc="-5" b="1">
                <a:latin typeface="Courier New"/>
                <a:cs typeface="Courier New"/>
              </a:rPr>
              <a:t>values: ");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myList.length;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929640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myList[i]</a:t>
            </a:r>
            <a:r>
              <a:rPr dirty="0" sz="2400" spc="-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input.nextDouble();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buAutoNum type="arabicPeriod" startAt="2"/>
              <a:tabLst>
                <a:tab pos="317500" algn="l"/>
              </a:tabLst>
            </a:pPr>
            <a:r>
              <a:rPr dirty="0" sz="2400" spc="-5">
                <a:latin typeface="Times New Roman"/>
                <a:cs typeface="Times New Roman"/>
              </a:rPr>
              <a:t>Initializing arrays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 random values</a:t>
            </a:r>
            <a:endParaRPr sz="2400">
              <a:latin typeface="Times New Roman"/>
              <a:cs typeface="Times New Roman"/>
            </a:endParaRPr>
          </a:p>
          <a:p>
            <a:pPr marL="970280" marR="2940685" indent="-381000">
              <a:lnSpc>
                <a:spcPct val="123200"/>
              </a:lnSpc>
              <a:spcBef>
                <a:spcPts val="2275"/>
              </a:spcBef>
              <a:tabLst>
                <a:tab pos="3637279" algn="l"/>
              </a:tabLst>
            </a:pPr>
            <a:r>
              <a:rPr dirty="0" sz="2500" spc="-5" b="1">
                <a:latin typeface="Courier New"/>
                <a:cs typeface="Courier New"/>
              </a:rPr>
              <a:t>for (int</a:t>
            </a:r>
            <a:r>
              <a:rPr dirty="0" sz="2500" spc="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i</a:t>
            </a:r>
            <a:r>
              <a:rPr dirty="0" sz="2500" spc="-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 </a:t>
            </a:r>
            <a:r>
              <a:rPr dirty="0" sz="2500" spc="-5" b="1">
                <a:latin typeface="Courier New"/>
                <a:cs typeface="Courier New"/>
              </a:rPr>
              <a:t>0;	</a:t>
            </a:r>
            <a:r>
              <a:rPr dirty="0" sz="2500" b="1">
                <a:latin typeface="Courier New"/>
                <a:cs typeface="Courier New"/>
              </a:rPr>
              <a:t>i &lt; </a:t>
            </a:r>
            <a:r>
              <a:rPr dirty="0" sz="2500" spc="-5" b="1">
                <a:latin typeface="Courier New"/>
                <a:cs typeface="Courier New"/>
              </a:rPr>
              <a:t>myList.length; i++) </a:t>
            </a:r>
            <a:r>
              <a:rPr dirty="0" sz="2500" b="1">
                <a:latin typeface="Courier New"/>
                <a:cs typeface="Courier New"/>
              </a:rPr>
              <a:t>{ </a:t>
            </a:r>
            <a:r>
              <a:rPr dirty="0" sz="2500" spc="-149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myList[i]</a:t>
            </a:r>
            <a:r>
              <a:rPr dirty="0" sz="2500" spc="-1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FF0000"/>
                </a:solidFill>
                <a:latin typeface="Courier New"/>
                <a:cs typeface="Courier New"/>
              </a:rPr>
              <a:t>Math.random()</a:t>
            </a:r>
            <a:r>
              <a:rPr dirty="0" sz="25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500" b="1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dirty="0" sz="2500" spc="-1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FF0000"/>
                </a:solidFill>
                <a:latin typeface="Courier New"/>
                <a:cs typeface="Courier New"/>
              </a:rPr>
              <a:t>100</a:t>
            </a:r>
            <a:r>
              <a:rPr dirty="0" sz="2500" spc="-5" b="1"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  <a:p>
            <a:pPr marL="589280">
              <a:lnSpc>
                <a:spcPct val="100000"/>
              </a:lnSpc>
              <a:spcBef>
                <a:spcPts val="700"/>
              </a:spcBef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13503" y="907795"/>
            <a:ext cx="8496935" cy="4585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5120" indent="-3054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25755" algn="l"/>
              </a:tabLst>
            </a:pPr>
            <a:r>
              <a:rPr dirty="0" sz="2400" spc="-5">
                <a:latin typeface="Times New Roman"/>
                <a:cs typeface="Times New Roman"/>
              </a:rPr>
              <a:t>Printing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arrays</a:t>
            </a:r>
            <a:endParaRPr sz="2400">
              <a:latin typeface="Times New Roman"/>
              <a:cs typeface="Times New Roman"/>
            </a:endParaRPr>
          </a:p>
          <a:p>
            <a:pPr marL="1054100" marR="5080" indent="-381000">
              <a:lnSpc>
                <a:spcPct val="113599"/>
              </a:lnSpc>
              <a:spcBef>
                <a:spcPts val="2085"/>
              </a:spcBef>
              <a:tabLst>
                <a:tab pos="3721100" algn="l"/>
              </a:tabLst>
            </a:pPr>
            <a:r>
              <a:rPr dirty="0" sz="2500" spc="-5" b="1">
                <a:latin typeface="Courier New"/>
                <a:cs typeface="Courier New"/>
              </a:rPr>
              <a:t>for (int</a:t>
            </a:r>
            <a:r>
              <a:rPr dirty="0" sz="2500" b="1">
                <a:latin typeface="Courier New"/>
                <a:cs typeface="Courier New"/>
              </a:rPr>
              <a:t> i = </a:t>
            </a:r>
            <a:r>
              <a:rPr dirty="0" sz="2500" spc="-5" b="1">
                <a:latin typeface="Courier New"/>
                <a:cs typeface="Courier New"/>
              </a:rPr>
              <a:t>0;	</a:t>
            </a:r>
            <a:r>
              <a:rPr dirty="0" sz="2500" b="1">
                <a:latin typeface="Courier New"/>
                <a:cs typeface="Courier New"/>
              </a:rPr>
              <a:t>i</a:t>
            </a:r>
            <a:r>
              <a:rPr dirty="0" sz="2500" spc="-3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&lt;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myList.length;</a:t>
            </a:r>
            <a:r>
              <a:rPr dirty="0" sz="2500" spc="-3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i++)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{ </a:t>
            </a:r>
            <a:r>
              <a:rPr dirty="0" sz="2500" spc="-1485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FF0000"/>
                </a:solidFill>
                <a:latin typeface="Courier New"/>
                <a:cs typeface="Courier New"/>
              </a:rPr>
              <a:t>System.out.print(myList[i]</a:t>
            </a:r>
            <a:r>
              <a:rPr dirty="0" sz="25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500" b="1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dirty="0" sz="25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500" b="1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dirty="0" sz="25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r>
              <a:rPr dirty="0" sz="2500" spc="-5" b="1"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  <a:p>
            <a:pPr marL="673100">
              <a:lnSpc>
                <a:spcPct val="100000"/>
              </a:lnSpc>
              <a:spcBef>
                <a:spcPts val="405"/>
              </a:spcBef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buAutoNum type="arabicPeriod" startAt="4"/>
              <a:tabLst>
                <a:tab pos="317500" algn="l"/>
              </a:tabLst>
            </a:pPr>
            <a:r>
              <a:rPr dirty="0" sz="2400" spc="-5">
                <a:latin typeface="Times New Roman"/>
                <a:cs typeface="Times New Roman"/>
              </a:rPr>
              <a:t>Summing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626745">
              <a:lnSpc>
                <a:spcPct val="100000"/>
              </a:lnSpc>
              <a:spcBef>
                <a:spcPts val="2160"/>
              </a:spcBef>
            </a:pPr>
            <a:r>
              <a:rPr dirty="0" sz="2400" spc="-5" b="1">
                <a:latin typeface="Courier New"/>
                <a:cs typeface="Courier New"/>
              </a:rPr>
              <a:t>double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total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991869" marR="375920" indent="-365125">
              <a:lnSpc>
                <a:spcPct val="114199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total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+=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myList[i]</a:t>
            </a:r>
            <a:r>
              <a:rPr dirty="0" sz="2400" spc="-5" b="1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626745">
              <a:lnSpc>
                <a:spcPct val="100000"/>
              </a:lnSpc>
              <a:spcBef>
                <a:spcPts val="434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0590" y="6420611"/>
            <a:ext cx="203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32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47538" y="6421628"/>
            <a:ext cx="1297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Lecture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6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1200" spc="-1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1-D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15">
                <a:solidFill>
                  <a:srgbClr val="898989"/>
                </a:solidFill>
                <a:latin typeface="Calibri"/>
                <a:cs typeface="Calibri"/>
              </a:rPr>
              <a:t>Array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1250763" y="6369811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419" y="843787"/>
            <a:ext cx="8117205" cy="555180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93700" indent="-305435">
              <a:lnSpc>
                <a:spcPct val="100000"/>
              </a:lnSpc>
              <a:spcBef>
                <a:spcPts val="605"/>
              </a:spcBef>
              <a:buAutoNum type="arabicPeriod" startAt="5"/>
              <a:tabLst>
                <a:tab pos="394335" algn="l"/>
              </a:tabLst>
            </a:pPr>
            <a:r>
              <a:rPr dirty="0" sz="2400" spc="-5">
                <a:latin typeface="Times New Roman"/>
                <a:cs typeface="Times New Roman"/>
              </a:rPr>
              <a:t>Finding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largest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  <a:p>
            <a:pPr marL="564515">
              <a:lnSpc>
                <a:spcPct val="100000"/>
              </a:lnSpc>
              <a:spcBef>
                <a:spcPts val="500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dirty="0" sz="2400" spc="-4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dirty="0" sz="2400" spc="-3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myList[0];</a:t>
            </a:r>
            <a:endParaRPr sz="2400">
              <a:latin typeface="Courier New"/>
              <a:cs typeface="Courier New"/>
            </a:endParaRPr>
          </a:p>
          <a:p>
            <a:pPr marL="929640" marR="59055" indent="-365125">
              <a:lnSpc>
                <a:spcPct val="114199"/>
              </a:lnSpc>
              <a:spcBef>
                <a:spcPts val="2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2400" spc="-5" b="1">
                <a:latin typeface="Courier New"/>
                <a:cs typeface="Courier New"/>
              </a:rPr>
              <a:t>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if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(myList[i]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&gt;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max)</a:t>
            </a:r>
            <a:endParaRPr sz="2400">
              <a:latin typeface="Courier New"/>
              <a:cs typeface="Courier New"/>
            </a:endParaRPr>
          </a:p>
          <a:p>
            <a:pPr marL="1174115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dirty="0" sz="2400" spc="-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myList[i];</a:t>
            </a:r>
            <a:endParaRPr sz="2400">
              <a:latin typeface="Courier New"/>
              <a:cs typeface="Courier New"/>
            </a:endParaRPr>
          </a:p>
          <a:p>
            <a:pPr marL="564515">
              <a:lnSpc>
                <a:spcPct val="100000"/>
              </a:lnSpc>
              <a:spcBef>
                <a:spcPts val="409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17500" indent="-304800">
              <a:lnSpc>
                <a:spcPct val="100000"/>
              </a:lnSpc>
              <a:spcBef>
                <a:spcPts val="240"/>
              </a:spcBef>
              <a:buAutoNum type="arabicPeriod" startAt="6"/>
              <a:tabLst>
                <a:tab pos="317500" algn="l"/>
              </a:tabLst>
            </a:pPr>
            <a:r>
              <a:rPr dirty="0" sz="2400" spc="-5">
                <a:latin typeface="Times New Roman"/>
                <a:cs typeface="Times New Roman"/>
              </a:rPr>
              <a:t>Finding the smallest index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largest</a:t>
            </a:r>
            <a:r>
              <a:rPr dirty="0" sz="2400" spc="-5">
                <a:latin typeface="Times New Roman"/>
                <a:cs typeface="Times New Roman"/>
              </a:rPr>
              <a:t> element</a:t>
            </a:r>
            <a:endParaRPr sz="2400">
              <a:latin typeface="Times New Roman"/>
              <a:cs typeface="Times New Roman"/>
            </a:endParaRPr>
          </a:p>
          <a:p>
            <a:pPr marL="618490" marR="3291204">
              <a:lnSpc>
                <a:spcPct val="100800"/>
              </a:lnSpc>
              <a:spcBef>
                <a:spcPts val="215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int indexOfMax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0;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double</a:t>
            </a:r>
            <a:r>
              <a:rPr dirty="0" sz="2400" spc="-4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dirty="0" sz="2400" spc="-4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3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myList[0];</a:t>
            </a:r>
            <a:endParaRPr sz="2400">
              <a:latin typeface="Courier New"/>
              <a:cs typeface="Courier New"/>
            </a:endParaRPr>
          </a:p>
          <a:p>
            <a:pPr marL="1075690" marR="5080" indent="-457200">
              <a:lnSpc>
                <a:spcPts val="2900"/>
              </a:lnSpc>
              <a:spcBef>
                <a:spcPts val="8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if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(myList[i]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&gt;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max)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532890">
              <a:lnSpc>
                <a:spcPts val="2710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dirty="0" sz="2400" spc="-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myList[i];</a:t>
            </a:r>
            <a:endParaRPr sz="2400">
              <a:latin typeface="Courier New"/>
              <a:cs typeface="Courier New"/>
            </a:endParaRPr>
          </a:p>
          <a:p>
            <a:pPr marL="153289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indexOfMax</a:t>
            </a:r>
            <a:r>
              <a:rPr dirty="0" sz="2400" spc="-5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4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07569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141" y="1797866"/>
            <a:ext cx="6981825" cy="1202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340"/>
              </a:lnSpc>
              <a:spcBef>
                <a:spcPts val="125"/>
              </a:spcBef>
            </a:pPr>
            <a:r>
              <a:rPr dirty="0" sz="2000" spc="15" b="1">
                <a:solidFill>
                  <a:srgbClr val="000080"/>
                </a:solidFill>
                <a:latin typeface="Courier New"/>
                <a:cs typeface="Courier New"/>
              </a:rPr>
              <a:t>for</a:t>
            </a:r>
            <a:r>
              <a:rPr dirty="0" sz="2000" spc="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(</a:t>
            </a:r>
            <a:r>
              <a:rPr dirty="0" sz="2000" spc="15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2000" spc="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i =</a:t>
            </a:r>
            <a:r>
              <a:rPr dirty="0" sz="2000" spc="10" b="1">
                <a:latin typeface="Courier New"/>
                <a:cs typeface="Courier New"/>
              </a:rPr>
              <a:t> </a:t>
            </a:r>
            <a:r>
              <a:rPr dirty="0" sz="2000" spc="15" b="1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2000" spc="15" b="1">
                <a:latin typeface="Courier New"/>
                <a:cs typeface="Courier New"/>
              </a:rPr>
              <a:t>; i</a:t>
            </a:r>
            <a:r>
              <a:rPr dirty="0" sz="2000" spc="10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&lt; myList.length</a:t>
            </a:r>
            <a:r>
              <a:rPr dirty="0" sz="2000" spc="10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-</a:t>
            </a:r>
            <a:r>
              <a:rPr dirty="0" sz="2000" spc="10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1; i++)</a:t>
            </a:r>
            <a:r>
              <a:rPr dirty="0" sz="2000" spc="10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21310" marR="1859914">
              <a:lnSpc>
                <a:spcPts val="2280"/>
              </a:lnSpc>
              <a:spcBef>
                <a:spcPts val="114"/>
              </a:spcBef>
            </a:pPr>
            <a:r>
              <a:rPr dirty="0" sz="2000" spc="10" b="1">
                <a:solidFill>
                  <a:srgbClr val="333333"/>
                </a:solidFill>
                <a:latin typeface="Courier New"/>
                <a:cs typeface="Courier New"/>
              </a:rPr>
              <a:t>// Generate an index </a:t>
            </a:r>
            <a:r>
              <a:rPr dirty="0" sz="2000" spc="15" b="1">
                <a:solidFill>
                  <a:srgbClr val="333333"/>
                </a:solidFill>
                <a:latin typeface="Courier New"/>
                <a:cs typeface="Courier New"/>
              </a:rPr>
              <a:t>j randomly </a:t>
            </a:r>
            <a:r>
              <a:rPr dirty="0" sz="2000" spc="-119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dirty="0" sz="2000" spc="1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j</a:t>
            </a:r>
            <a:r>
              <a:rPr dirty="0" sz="2000" spc="10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=</a:t>
            </a:r>
            <a:r>
              <a:rPr dirty="0" sz="2000" spc="10" b="1">
                <a:latin typeface="Courier New"/>
                <a:cs typeface="Courier New"/>
              </a:rPr>
              <a:t> (</a:t>
            </a:r>
            <a:r>
              <a:rPr dirty="0" sz="2000" spc="1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2000" spc="10" b="1">
                <a:latin typeface="Courier New"/>
                <a:cs typeface="Courier New"/>
              </a:rPr>
              <a:t>)(Math.random()</a:t>
            </a:r>
            <a:endParaRPr sz="2000">
              <a:latin typeface="Courier New"/>
              <a:cs typeface="Courier New"/>
            </a:endParaRPr>
          </a:p>
          <a:p>
            <a:pPr marL="630555">
              <a:lnSpc>
                <a:spcPts val="2220"/>
              </a:lnSpc>
            </a:pPr>
            <a:r>
              <a:rPr dirty="0" sz="2000" spc="15" b="1">
                <a:latin typeface="Courier New"/>
                <a:cs typeface="Courier New"/>
              </a:rPr>
              <a:t>*</a:t>
            </a:r>
            <a:r>
              <a:rPr dirty="0" sz="2000" spc="-35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myList.length);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7316" y="3244642"/>
            <a:ext cx="4972050" cy="123444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>
              <a:lnSpc>
                <a:spcPts val="2280"/>
              </a:lnSpc>
              <a:spcBef>
                <a:spcPts val="300"/>
              </a:spcBef>
            </a:pPr>
            <a:r>
              <a:rPr dirty="0" sz="2000" spc="10" b="1">
                <a:solidFill>
                  <a:srgbClr val="333333"/>
                </a:solidFill>
                <a:latin typeface="Courier New"/>
                <a:cs typeface="Courier New"/>
              </a:rPr>
              <a:t>// Swap myList[i] with </a:t>
            </a:r>
            <a:r>
              <a:rPr dirty="0" sz="2000" spc="15" b="1">
                <a:solidFill>
                  <a:srgbClr val="333333"/>
                </a:solidFill>
                <a:latin typeface="Courier New"/>
                <a:cs typeface="Courier New"/>
              </a:rPr>
              <a:t>myList[j] </a:t>
            </a:r>
            <a:r>
              <a:rPr dirty="0" sz="2000" spc="-1190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2000" spc="15" b="1">
                <a:solidFill>
                  <a:srgbClr val="000080"/>
                </a:solidFill>
                <a:latin typeface="Courier New"/>
                <a:cs typeface="Courier New"/>
              </a:rPr>
              <a:t>double </a:t>
            </a:r>
            <a:r>
              <a:rPr dirty="0" sz="2000" spc="10" b="1">
                <a:latin typeface="Courier New"/>
                <a:cs typeface="Courier New"/>
              </a:rPr>
              <a:t>temp </a:t>
            </a:r>
            <a:r>
              <a:rPr dirty="0" sz="2000" spc="15" b="1">
                <a:latin typeface="Courier New"/>
                <a:cs typeface="Courier New"/>
              </a:rPr>
              <a:t>= myList[i]; </a:t>
            </a:r>
            <a:r>
              <a:rPr dirty="0" sz="2000" spc="20" b="1">
                <a:latin typeface="Courier New"/>
                <a:cs typeface="Courier New"/>
              </a:rPr>
              <a:t> </a:t>
            </a:r>
            <a:r>
              <a:rPr dirty="0" sz="2000" spc="10" b="1">
                <a:latin typeface="Courier New"/>
                <a:cs typeface="Courier New"/>
              </a:rPr>
              <a:t>myList[i] </a:t>
            </a:r>
            <a:r>
              <a:rPr dirty="0" sz="2000" spc="15" b="1">
                <a:latin typeface="Courier New"/>
                <a:cs typeface="Courier New"/>
              </a:rPr>
              <a:t>=</a:t>
            </a:r>
            <a:r>
              <a:rPr dirty="0" sz="2000" spc="10" b="1">
                <a:latin typeface="Courier New"/>
                <a:cs typeface="Courier New"/>
              </a:rPr>
              <a:t> myList[j];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000" spc="10" b="1">
                <a:latin typeface="Courier New"/>
                <a:cs typeface="Courier New"/>
              </a:rPr>
              <a:t>myList[j]</a:t>
            </a:r>
            <a:r>
              <a:rPr dirty="0" sz="2000" spc="-15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=</a:t>
            </a:r>
            <a:r>
              <a:rPr dirty="0" sz="2000" spc="-10" b="1">
                <a:latin typeface="Courier New"/>
                <a:cs typeface="Courier New"/>
              </a:rPr>
              <a:t> </a:t>
            </a:r>
            <a:r>
              <a:rPr dirty="0" sz="2000" spc="15" b="1">
                <a:latin typeface="Courier New"/>
                <a:cs typeface="Courier New"/>
              </a:rPr>
              <a:t>temp;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141" y="4434213"/>
            <a:ext cx="18034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5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31797" y="2136073"/>
            <a:ext cx="741680" cy="2467610"/>
            <a:chOff x="10231797" y="2136073"/>
            <a:chExt cx="741680" cy="2467610"/>
          </a:xfrm>
        </p:grpSpPr>
        <p:sp>
          <p:nvSpPr>
            <p:cNvPr id="6" name="object 6"/>
            <p:cNvSpPr/>
            <p:nvPr/>
          </p:nvSpPr>
          <p:spPr>
            <a:xfrm>
              <a:off x="10243872" y="2148147"/>
              <a:ext cx="450850" cy="2443480"/>
            </a:xfrm>
            <a:custGeom>
              <a:avLst/>
              <a:gdLst/>
              <a:ahLst/>
              <a:cxnLst/>
              <a:rect l="l" t="t" r="r" b="b"/>
              <a:pathLst>
                <a:path w="450850" h="2443479">
                  <a:moveTo>
                    <a:pt x="450806" y="0"/>
                  </a:moveTo>
                  <a:lnTo>
                    <a:pt x="0" y="0"/>
                  </a:lnTo>
                  <a:lnTo>
                    <a:pt x="0" y="2443444"/>
                  </a:lnTo>
                  <a:lnTo>
                    <a:pt x="450806" y="2443444"/>
                  </a:lnTo>
                  <a:lnTo>
                    <a:pt x="450806" y="0"/>
                  </a:lnTo>
                  <a:close/>
                </a:path>
              </a:pathLst>
            </a:custGeom>
            <a:ln w="24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565877" y="2991727"/>
              <a:ext cx="407670" cy="1064895"/>
            </a:xfrm>
            <a:custGeom>
              <a:avLst/>
              <a:gdLst/>
              <a:ahLst/>
              <a:cxnLst/>
              <a:rect l="l" t="t" r="r" b="b"/>
              <a:pathLst>
                <a:path w="407670" h="1064895">
                  <a:moveTo>
                    <a:pt x="0" y="881061"/>
                  </a:moveTo>
                  <a:lnTo>
                    <a:pt x="113390" y="1064629"/>
                  </a:lnTo>
                  <a:lnTo>
                    <a:pt x="110106" y="966805"/>
                  </a:lnTo>
                  <a:lnTo>
                    <a:pt x="102674" y="963331"/>
                  </a:lnTo>
                  <a:lnTo>
                    <a:pt x="116326" y="934214"/>
                  </a:lnTo>
                  <a:lnTo>
                    <a:pt x="141440" y="934214"/>
                  </a:lnTo>
                  <a:lnTo>
                    <a:pt x="215115" y="900630"/>
                  </a:lnTo>
                  <a:lnTo>
                    <a:pt x="0" y="881061"/>
                  </a:lnTo>
                  <a:close/>
                </a:path>
                <a:path w="407670" h="1064895">
                  <a:moveTo>
                    <a:pt x="128725" y="940010"/>
                  </a:moveTo>
                  <a:lnTo>
                    <a:pt x="109500" y="948773"/>
                  </a:lnTo>
                  <a:lnTo>
                    <a:pt x="110106" y="966805"/>
                  </a:lnTo>
                  <a:lnTo>
                    <a:pt x="179832" y="999399"/>
                  </a:lnTo>
                  <a:lnTo>
                    <a:pt x="181133" y="999817"/>
                  </a:lnTo>
                  <a:lnTo>
                    <a:pt x="224542" y="1007908"/>
                  </a:lnTo>
                  <a:lnTo>
                    <a:pt x="226226" y="1007957"/>
                  </a:lnTo>
                  <a:lnTo>
                    <a:pt x="266603" y="1002818"/>
                  </a:lnTo>
                  <a:lnTo>
                    <a:pt x="268757" y="1002065"/>
                  </a:lnTo>
                  <a:lnTo>
                    <a:pt x="304257" y="980521"/>
                  </a:lnTo>
                  <a:lnTo>
                    <a:pt x="305855" y="979045"/>
                  </a:lnTo>
                  <a:lnTo>
                    <a:pt x="308054" y="975997"/>
                  </a:lnTo>
                  <a:lnTo>
                    <a:pt x="228805" y="975997"/>
                  </a:lnTo>
                  <a:lnTo>
                    <a:pt x="223818" y="975854"/>
                  </a:lnTo>
                  <a:lnTo>
                    <a:pt x="226324" y="975535"/>
                  </a:lnTo>
                  <a:lnTo>
                    <a:pt x="195051" y="969705"/>
                  </a:lnTo>
                  <a:lnTo>
                    <a:pt x="192252" y="969705"/>
                  </a:lnTo>
                  <a:lnTo>
                    <a:pt x="188381" y="968462"/>
                  </a:lnTo>
                  <a:lnTo>
                    <a:pt x="189592" y="968462"/>
                  </a:lnTo>
                  <a:lnTo>
                    <a:pt x="128725" y="940010"/>
                  </a:lnTo>
                  <a:close/>
                </a:path>
                <a:path w="407670" h="1064895">
                  <a:moveTo>
                    <a:pt x="226324" y="975535"/>
                  </a:moveTo>
                  <a:lnTo>
                    <a:pt x="223818" y="975854"/>
                  </a:lnTo>
                  <a:lnTo>
                    <a:pt x="228805" y="975997"/>
                  </a:lnTo>
                  <a:lnTo>
                    <a:pt x="226324" y="975535"/>
                  </a:lnTo>
                  <a:close/>
                </a:path>
                <a:path w="407670" h="1064895">
                  <a:moveTo>
                    <a:pt x="256888" y="971643"/>
                  </a:moveTo>
                  <a:lnTo>
                    <a:pt x="226324" y="975535"/>
                  </a:lnTo>
                  <a:lnTo>
                    <a:pt x="228805" y="975997"/>
                  </a:lnTo>
                  <a:lnTo>
                    <a:pt x="308054" y="975997"/>
                  </a:lnTo>
                  <a:lnTo>
                    <a:pt x="309913" y="973420"/>
                  </a:lnTo>
                  <a:lnTo>
                    <a:pt x="253960" y="973420"/>
                  </a:lnTo>
                  <a:lnTo>
                    <a:pt x="256888" y="971643"/>
                  </a:lnTo>
                  <a:close/>
                </a:path>
                <a:path w="407670" h="1064895">
                  <a:moveTo>
                    <a:pt x="260289" y="971210"/>
                  </a:moveTo>
                  <a:lnTo>
                    <a:pt x="256888" y="971643"/>
                  </a:lnTo>
                  <a:lnTo>
                    <a:pt x="253960" y="973420"/>
                  </a:lnTo>
                  <a:lnTo>
                    <a:pt x="260289" y="971210"/>
                  </a:lnTo>
                  <a:close/>
                </a:path>
                <a:path w="407670" h="1064895">
                  <a:moveTo>
                    <a:pt x="311507" y="971210"/>
                  </a:moveTo>
                  <a:lnTo>
                    <a:pt x="260289" y="971210"/>
                  </a:lnTo>
                  <a:lnTo>
                    <a:pt x="253960" y="973420"/>
                  </a:lnTo>
                  <a:lnTo>
                    <a:pt x="309913" y="973420"/>
                  </a:lnTo>
                  <a:lnTo>
                    <a:pt x="311507" y="971210"/>
                  </a:lnTo>
                  <a:close/>
                </a:path>
                <a:path w="407670" h="1064895">
                  <a:moveTo>
                    <a:pt x="282902" y="955856"/>
                  </a:moveTo>
                  <a:lnTo>
                    <a:pt x="256888" y="971643"/>
                  </a:lnTo>
                  <a:lnTo>
                    <a:pt x="260289" y="971210"/>
                  </a:lnTo>
                  <a:lnTo>
                    <a:pt x="311507" y="971210"/>
                  </a:lnTo>
                  <a:lnTo>
                    <a:pt x="320673" y="958507"/>
                  </a:lnTo>
                  <a:lnTo>
                    <a:pt x="280990" y="958507"/>
                  </a:lnTo>
                  <a:lnTo>
                    <a:pt x="282902" y="955856"/>
                  </a:lnTo>
                  <a:close/>
                </a:path>
                <a:path w="407670" h="1064895">
                  <a:moveTo>
                    <a:pt x="188381" y="968462"/>
                  </a:moveTo>
                  <a:lnTo>
                    <a:pt x="192252" y="969705"/>
                  </a:lnTo>
                  <a:lnTo>
                    <a:pt x="190396" y="968838"/>
                  </a:lnTo>
                  <a:lnTo>
                    <a:pt x="188381" y="968462"/>
                  </a:lnTo>
                  <a:close/>
                </a:path>
                <a:path w="407670" h="1064895">
                  <a:moveTo>
                    <a:pt x="190396" y="968838"/>
                  </a:moveTo>
                  <a:lnTo>
                    <a:pt x="192252" y="969705"/>
                  </a:lnTo>
                  <a:lnTo>
                    <a:pt x="195051" y="969705"/>
                  </a:lnTo>
                  <a:lnTo>
                    <a:pt x="190396" y="968838"/>
                  </a:lnTo>
                  <a:close/>
                </a:path>
                <a:path w="407670" h="1064895">
                  <a:moveTo>
                    <a:pt x="189592" y="968462"/>
                  </a:moveTo>
                  <a:lnTo>
                    <a:pt x="188381" y="968462"/>
                  </a:lnTo>
                  <a:lnTo>
                    <a:pt x="190396" y="968838"/>
                  </a:lnTo>
                  <a:lnTo>
                    <a:pt x="189592" y="968462"/>
                  </a:lnTo>
                  <a:close/>
                </a:path>
                <a:path w="407670" h="1064895">
                  <a:moveTo>
                    <a:pt x="116326" y="934214"/>
                  </a:moveTo>
                  <a:lnTo>
                    <a:pt x="102674" y="963331"/>
                  </a:lnTo>
                  <a:lnTo>
                    <a:pt x="110106" y="966805"/>
                  </a:lnTo>
                  <a:lnTo>
                    <a:pt x="109500" y="948773"/>
                  </a:lnTo>
                  <a:lnTo>
                    <a:pt x="128725" y="940010"/>
                  </a:lnTo>
                  <a:lnTo>
                    <a:pt x="116326" y="934214"/>
                  </a:lnTo>
                  <a:close/>
                </a:path>
                <a:path w="407670" h="1064895">
                  <a:moveTo>
                    <a:pt x="285687" y="954166"/>
                  </a:moveTo>
                  <a:lnTo>
                    <a:pt x="282902" y="955856"/>
                  </a:lnTo>
                  <a:lnTo>
                    <a:pt x="280990" y="958507"/>
                  </a:lnTo>
                  <a:lnTo>
                    <a:pt x="285687" y="954166"/>
                  </a:lnTo>
                  <a:close/>
                </a:path>
                <a:path w="407670" h="1064895">
                  <a:moveTo>
                    <a:pt x="323804" y="954166"/>
                  </a:moveTo>
                  <a:lnTo>
                    <a:pt x="285687" y="954166"/>
                  </a:lnTo>
                  <a:lnTo>
                    <a:pt x="280990" y="958507"/>
                  </a:lnTo>
                  <a:lnTo>
                    <a:pt x="320673" y="958507"/>
                  </a:lnTo>
                  <a:lnTo>
                    <a:pt x="323804" y="954166"/>
                  </a:lnTo>
                  <a:close/>
                </a:path>
                <a:path w="407670" h="1064895">
                  <a:moveTo>
                    <a:pt x="305805" y="924111"/>
                  </a:moveTo>
                  <a:lnTo>
                    <a:pt x="282902" y="955856"/>
                  </a:lnTo>
                  <a:lnTo>
                    <a:pt x="285687" y="954166"/>
                  </a:lnTo>
                  <a:lnTo>
                    <a:pt x="323804" y="954166"/>
                  </a:lnTo>
                  <a:lnTo>
                    <a:pt x="334224" y="939723"/>
                  </a:lnTo>
                  <a:lnTo>
                    <a:pt x="334952" y="938325"/>
                  </a:lnTo>
                  <a:lnTo>
                    <a:pt x="339065" y="926353"/>
                  </a:lnTo>
                  <a:lnTo>
                    <a:pt x="305024" y="926353"/>
                  </a:lnTo>
                  <a:lnTo>
                    <a:pt x="305805" y="924111"/>
                  </a:lnTo>
                  <a:close/>
                </a:path>
                <a:path w="407670" h="1064895">
                  <a:moveTo>
                    <a:pt x="141440" y="934214"/>
                  </a:moveTo>
                  <a:lnTo>
                    <a:pt x="116326" y="934214"/>
                  </a:lnTo>
                  <a:lnTo>
                    <a:pt x="128725" y="940010"/>
                  </a:lnTo>
                  <a:lnTo>
                    <a:pt x="141440" y="934214"/>
                  </a:lnTo>
                  <a:close/>
                </a:path>
                <a:path w="407670" h="1064895">
                  <a:moveTo>
                    <a:pt x="307182" y="922202"/>
                  </a:moveTo>
                  <a:lnTo>
                    <a:pt x="305805" y="924111"/>
                  </a:lnTo>
                  <a:lnTo>
                    <a:pt x="305024" y="926353"/>
                  </a:lnTo>
                  <a:lnTo>
                    <a:pt x="307182" y="922202"/>
                  </a:lnTo>
                  <a:close/>
                </a:path>
                <a:path w="407670" h="1064895">
                  <a:moveTo>
                    <a:pt x="340491" y="922202"/>
                  </a:moveTo>
                  <a:lnTo>
                    <a:pt x="307182" y="922202"/>
                  </a:lnTo>
                  <a:lnTo>
                    <a:pt x="305024" y="926353"/>
                  </a:lnTo>
                  <a:lnTo>
                    <a:pt x="339065" y="926353"/>
                  </a:lnTo>
                  <a:lnTo>
                    <a:pt x="340491" y="922202"/>
                  </a:lnTo>
                  <a:close/>
                </a:path>
                <a:path w="407670" h="1064895">
                  <a:moveTo>
                    <a:pt x="399453" y="218230"/>
                  </a:moveTo>
                  <a:lnTo>
                    <a:pt x="367149" y="218230"/>
                  </a:lnTo>
                  <a:lnTo>
                    <a:pt x="367503" y="220532"/>
                  </a:lnTo>
                  <a:lnTo>
                    <a:pt x="367334" y="220532"/>
                  </a:lnTo>
                  <a:lnTo>
                    <a:pt x="374642" y="311603"/>
                  </a:lnTo>
                  <a:lnTo>
                    <a:pt x="375382" y="422575"/>
                  </a:lnTo>
                  <a:lnTo>
                    <a:pt x="370207" y="543172"/>
                  </a:lnTo>
                  <a:lnTo>
                    <a:pt x="359813" y="663609"/>
                  </a:lnTo>
                  <a:lnTo>
                    <a:pt x="344924" y="774194"/>
                  </a:lnTo>
                  <a:lnTo>
                    <a:pt x="326329" y="865168"/>
                  </a:lnTo>
                  <a:lnTo>
                    <a:pt x="305805" y="924111"/>
                  </a:lnTo>
                  <a:lnTo>
                    <a:pt x="307182" y="922202"/>
                  </a:lnTo>
                  <a:lnTo>
                    <a:pt x="340491" y="922202"/>
                  </a:lnTo>
                  <a:lnTo>
                    <a:pt x="357882" y="871585"/>
                  </a:lnTo>
                  <a:lnTo>
                    <a:pt x="376838" y="778471"/>
                  </a:lnTo>
                  <a:lnTo>
                    <a:pt x="391895" y="666366"/>
                  </a:lnTo>
                  <a:lnTo>
                    <a:pt x="402379" y="544542"/>
                  </a:lnTo>
                  <a:lnTo>
                    <a:pt x="407583" y="422349"/>
                  </a:lnTo>
                  <a:lnTo>
                    <a:pt x="406739" y="309035"/>
                  </a:lnTo>
                  <a:lnTo>
                    <a:pt x="399638" y="220532"/>
                  </a:lnTo>
                  <a:lnTo>
                    <a:pt x="367503" y="220532"/>
                  </a:lnTo>
                  <a:lnTo>
                    <a:pt x="367242" y="219394"/>
                  </a:lnTo>
                  <a:lnTo>
                    <a:pt x="399546" y="219394"/>
                  </a:lnTo>
                  <a:lnTo>
                    <a:pt x="399453" y="218230"/>
                  </a:lnTo>
                  <a:close/>
                </a:path>
                <a:path w="407670" h="1064895">
                  <a:moveTo>
                    <a:pt x="367149" y="218230"/>
                  </a:moveTo>
                  <a:lnTo>
                    <a:pt x="367242" y="219394"/>
                  </a:lnTo>
                  <a:lnTo>
                    <a:pt x="367503" y="220532"/>
                  </a:lnTo>
                  <a:lnTo>
                    <a:pt x="367149" y="218230"/>
                  </a:lnTo>
                  <a:close/>
                </a:path>
                <a:path w="407670" h="1064895">
                  <a:moveTo>
                    <a:pt x="353160" y="157948"/>
                  </a:moveTo>
                  <a:lnTo>
                    <a:pt x="367242" y="219394"/>
                  </a:lnTo>
                  <a:lnTo>
                    <a:pt x="367149" y="218230"/>
                  </a:lnTo>
                  <a:lnTo>
                    <a:pt x="399453" y="218230"/>
                  </a:lnTo>
                  <a:lnTo>
                    <a:pt x="399185" y="214885"/>
                  </a:lnTo>
                  <a:lnTo>
                    <a:pt x="399065" y="214120"/>
                  </a:lnTo>
                  <a:lnTo>
                    <a:pt x="386695" y="160143"/>
                  </a:lnTo>
                  <a:lnTo>
                    <a:pt x="354481" y="160143"/>
                  </a:lnTo>
                  <a:lnTo>
                    <a:pt x="353160" y="157948"/>
                  </a:lnTo>
                  <a:close/>
                </a:path>
                <a:path w="407670" h="1064895">
                  <a:moveTo>
                    <a:pt x="153550" y="0"/>
                  </a:moveTo>
                  <a:lnTo>
                    <a:pt x="16012" y="166302"/>
                  </a:lnTo>
                  <a:lnTo>
                    <a:pt x="231781" y="176381"/>
                  </a:lnTo>
                  <a:lnTo>
                    <a:pt x="158004" y="129589"/>
                  </a:lnTo>
                  <a:lnTo>
                    <a:pt x="138525" y="129589"/>
                  </a:lnTo>
                  <a:lnTo>
                    <a:pt x="129035" y="98866"/>
                  </a:lnTo>
                  <a:lnTo>
                    <a:pt x="136858" y="96457"/>
                  </a:lnTo>
                  <a:lnTo>
                    <a:pt x="153550" y="0"/>
                  </a:lnTo>
                  <a:close/>
                </a:path>
                <a:path w="407670" h="1064895">
                  <a:moveTo>
                    <a:pt x="352587" y="155449"/>
                  </a:moveTo>
                  <a:lnTo>
                    <a:pt x="353160" y="157948"/>
                  </a:lnTo>
                  <a:lnTo>
                    <a:pt x="354481" y="160143"/>
                  </a:lnTo>
                  <a:lnTo>
                    <a:pt x="352587" y="155449"/>
                  </a:lnTo>
                  <a:close/>
                </a:path>
                <a:path w="407670" h="1064895">
                  <a:moveTo>
                    <a:pt x="385619" y="155449"/>
                  </a:moveTo>
                  <a:lnTo>
                    <a:pt x="352587" y="155449"/>
                  </a:lnTo>
                  <a:lnTo>
                    <a:pt x="354481" y="160143"/>
                  </a:lnTo>
                  <a:lnTo>
                    <a:pt x="386695" y="160143"/>
                  </a:lnTo>
                  <a:lnTo>
                    <a:pt x="385619" y="155449"/>
                  </a:lnTo>
                  <a:close/>
                </a:path>
                <a:path w="407670" h="1064895">
                  <a:moveTo>
                    <a:pt x="332805" y="124125"/>
                  </a:moveTo>
                  <a:lnTo>
                    <a:pt x="353160" y="157948"/>
                  </a:lnTo>
                  <a:lnTo>
                    <a:pt x="352587" y="155449"/>
                  </a:lnTo>
                  <a:lnTo>
                    <a:pt x="385619" y="155449"/>
                  </a:lnTo>
                  <a:lnTo>
                    <a:pt x="383597" y="146622"/>
                  </a:lnTo>
                  <a:lnTo>
                    <a:pt x="382955" y="145037"/>
                  </a:lnTo>
                  <a:lnTo>
                    <a:pt x="371538" y="126065"/>
                  </a:lnTo>
                  <a:lnTo>
                    <a:pt x="335518" y="126065"/>
                  </a:lnTo>
                  <a:lnTo>
                    <a:pt x="332805" y="124125"/>
                  </a:lnTo>
                  <a:close/>
                </a:path>
                <a:path w="407670" h="1064895">
                  <a:moveTo>
                    <a:pt x="136858" y="96457"/>
                  </a:moveTo>
                  <a:lnTo>
                    <a:pt x="129035" y="98866"/>
                  </a:lnTo>
                  <a:lnTo>
                    <a:pt x="138525" y="129589"/>
                  </a:lnTo>
                  <a:lnTo>
                    <a:pt x="151637" y="125551"/>
                  </a:lnTo>
                  <a:lnTo>
                    <a:pt x="133783" y="114227"/>
                  </a:lnTo>
                  <a:lnTo>
                    <a:pt x="136858" y="96457"/>
                  </a:lnTo>
                  <a:close/>
                </a:path>
                <a:path w="407670" h="1064895">
                  <a:moveTo>
                    <a:pt x="151637" y="125551"/>
                  </a:moveTo>
                  <a:lnTo>
                    <a:pt x="138525" y="129589"/>
                  </a:lnTo>
                  <a:lnTo>
                    <a:pt x="158004" y="129589"/>
                  </a:lnTo>
                  <a:lnTo>
                    <a:pt x="151637" y="125551"/>
                  </a:lnTo>
                  <a:close/>
                </a:path>
                <a:path w="407670" h="1064895">
                  <a:moveTo>
                    <a:pt x="331087" y="121272"/>
                  </a:moveTo>
                  <a:lnTo>
                    <a:pt x="332805" y="124125"/>
                  </a:lnTo>
                  <a:lnTo>
                    <a:pt x="335518" y="126065"/>
                  </a:lnTo>
                  <a:lnTo>
                    <a:pt x="331087" y="121272"/>
                  </a:lnTo>
                  <a:close/>
                </a:path>
                <a:path w="407670" h="1064895">
                  <a:moveTo>
                    <a:pt x="368654" y="121272"/>
                  </a:moveTo>
                  <a:lnTo>
                    <a:pt x="331087" y="121272"/>
                  </a:lnTo>
                  <a:lnTo>
                    <a:pt x="335518" y="126065"/>
                  </a:lnTo>
                  <a:lnTo>
                    <a:pt x="371538" y="126065"/>
                  </a:lnTo>
                  <a:lnTo>
                    <a:pt x="368654" y="121272"/>
                  </a:lnTo>
                  <a:close/>
                </a:path>
                <a:path w="407670" h="1064895">
                  <a:moveTo>
                    <a:pt x="274991" y="65548"/>
                  </a:moveTo>
                  <a:lnTo>
                    <a:pt x="227578" y="68670"/>
                  </a:lnTo>
                  <a:lnTo>
                    <a:pt x="226343" y="68898"/>
                  </a:lnTo>
                  <a:lnTo>
                    <a:pt x="136858" y="96457"/>
                  </a:lnTo>
                  <a:lnTo>
                    <a:pt x="133783" y="114227"/>
                  </a:lnTo>
                  <a:lnTo>
                    <a:pt x="151637" y="125551"/>
                  </a:lnTo>
                  <a:lnTo>
                    <a:pt x="232428" y="100669"/>
                  </a:lnTo>
                  <a:lnTo>
                    <a:pt x="230946" y="100669"/>
                  </a:lnTo>
                  <a:lnTo>
                    <a:pt x="234635" y="99989"/>
                  </a:lnTo>
                  <a:lnTo>
                    <a:pt x="241268" y="99989"/>
                  </a:lnTo>
                  <a:lnTo>
                    <a:pt x="273255" y="97883"/>
                  </a:lnTo>
                  <a:lnTo>
                    <a:pt x="270984" y="97374"/>
                  </a:lnTo>
                  <a:lnTo>
                    <a:pt x="350696" y="97374"/>
                  </a:lnTo>
                  <a:lnTo>
                    <a:pt x="320857" y="76050"/>
                  </a:lnTo>
                  <a:lnTo>
                    <a:pt x="318870" y="75161"/>
                  </a:lnTo>
                  <a:lnTo>
                    <a:pt x="276537" y="65669"/>
                  </a:lnTo>
                  <a:lnTo>
                    <a:pt x="274991" y="65548"/>
                  </a:lnTo>
                  <a:close/>
                </a:path>
                <a:path w="407670" h="1064895">
                  <a:moveTo>
                    <a:pt x="306527" y="105345"/>
                  </a:moveTo>
                  <a:lnTo>
                    <a:pt x="332805" y="124125"/>
                  </a:lnTo>
                  <a:lnTo>
                    <a:pt x="331087" y="121272"/>
                  </a:lnTo>
                  <a:lnTo>
                    <a:pt x="368654" y="121272"/>
                  </a:lnTo>
                  <a:lnTo>
                    <a:pt x="359499" y="106058"/>
                  </a:lnTo>
                  <a:lnTo>
                    <a:pt x="309709" y="106058"/>
                  </a:lnTo>
                  <a:lnTo>
                    <a:pt x="306527" y="105345"/>
                  </a:lnTo>
                  <a:close/>
                </a:path>
                <a:path w="407670" h="1064895">
                  <a:moveTo>
                    <a:pt x="303869" y="103445"/>
                  </a:moveTo>
                  <a:lnTo>
                    <a:pt x="306527" y="105345"/>
                  </a:lnTo>
                  <a:lnTo>
                    <a:pt x="309709" y="106058"/>
                  </a:lnTo>
                  <a:lnTo>
                    <a:pt x="303869" y="103445"/>
                  </a:lnTo>
                  <a:close/>
                </a:path>
                <a:path w="407670" h="1064895">
                  <a:moveTo>
                    <a:pt x="357926" y="103445"/>
                  </a:moveTo>
                  <a:lnTo>
                    <a:pt x="303869" y="103445"/>
                  </a:lnTo>
                  <a:lnTo>
                    <a:pt x="309709" y="106058"/>
                  </a:lnTo>
                  <a:lnTo>
                    <a:pt x="359499" y="106058"/>
                  </a:lnTo>
                  <a:lnTo>
                    <a:pt x="357926" y="103445"/>
                  </a:lnTo>
                  <a:close/>
                </a:path>
                <a:path w="407670" h="1064895">
                  <a:moveTo>
                    <a:pt x="350696" y="97374"/>
                  </a:moveTo>
                  <a:lnTo>
                    <a:pt x="270984" y="97374"/>
                  </a:lnTo>
                  <a:lnTo>
                    <a:pt x="275570" y="97731"/>
                  </a:lnTo>
                  <a:lnTo>
                    <a:pt x="273255" y="97883"/>
                  </a:lnTo>
                  <a:lnTo>
                    <a:pt x="306527" y="105345"/>
                  </a:lnTo>
                  <a:lnTo>
                    <a:pt x="303869" y="103445"/>
                  </a:lnTo>
                  <a:lnTo>
                    <a:pt x="357926" y="103445"/>
                  </a:lnTo>
                  <a:lnTo>
                    <a:pt x="357557" y="102830"/>
                  </a:lnTo>
                  <a:lnTo>
                    <a:pt x="356049" y="101199"/>
                  </a:lnTo>
                  <a:lnTo>
                    <a:pt x="350696" y="97374"/>
                  </a:lnTo>
                  <a:close/>
                </a:path>
                <a:path w="407670" h="1064895">
                  <a:moveTo>
                    <a:pt x="234635" y="99989"/>
                  </a:moveTo>
                  <a:lnTo>
                    <a:pt x="230946" y="100669"/>
                  </a:lnTo>
                  <a:lnTo>
                    <a:pt x="232831" y="100545"/>
                  </a:lnTo>
                  <a:lnTo>
                    <a:pt x="234635" y="99989"/>
                  </a:lnTo>
                  <a:close/>
                </a:path>
                <a:path w="407670" h="1064895">
                  <a:moveTo>
                    <a:pt x="232831" y="100545"/>
                  </a:moveTo>
                  <a:lnTo>
                    <a:pt x="230946" y="100669"/>
                  </a:lnTo>
                  <a:lnTo>
                    <a:pt x="232428" y="100669"/>
                  </a:lnTo>
                  <a:lnTo>
                    <a:pt x="232831" y="100545"/>
                  </a:lnTo>
                  <a:close/>
                </a:path>
                <a:path w="407670" h="1064895">
                  <a:moveTo>
                    <a:pt x="241268" y="99989"/>
                  </a:moveTo>
                  <a:lnTo>
                    <a:pt x="234635" y="99989"/>
                  </a:lnTo>
                  <a:lnTo>
                    <a:pt x="232831" y="100545"/>
                  </a:lnTo>
                  <a:lnTo>
                    <a:pt x="241268" y="99989"/>
                  </a:lnTo>
                  <a:close/>
                </a:path>
                <a:path w="407670" h="1064895">
                  <a:moveTo>
                    <a:pt x="270984" y="97374"/>
                  </a:moveTo>
                  <a:lnTo>
                    <a:pt x="273255" y="97883"/>
                  </a:lnTo>
                  <a:lnTo>
                    <a:pt x="275570" y="97731"/>
                  </a:lnTo>
                  <a:lnTo>
                    <a:pt x="270984" y="97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292173" y="3064438"/>
              <a:ext cx="322580" cy="482600"/>
            </a:xfrm>
            <a:custGeom>
              <a:avLst/>
              <a:gdLst/>
              <a:ahLst/>
              <a:cxnLst/>
              <a:rect l="l" t="t" r="r" b="b"/>
              <a:pathLst>
                <a:path w="322579" h="482600">
                  <a:moveTo>
                    <a:pt x="322004" y="0"/>
                  </a:moveTo>
                  <a:lnTo>
                    <a:pt x="0" y="0"/>
                  </a:lnTo>
                  <a:lnTo>
                    <a:pt x="0" y="482258"/>
                  </a:lnTo>
                  <a:lnTo>
                    <a:pt x="322004" y="482258"/>
                  </a:lnTo>
                  <a:lnTo>
                    <a:pt x="322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796466" y="1701414"/>
            <a:ext cx="75565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5">
                <a:latin typeface="Times New Roman"/>
                <a:cs typeface="Times New Roman"/>
              </a:rPr>
              <a:t>m</a:t>
            </a:r>
            <a:r>
              <a:rPr dirty="0" sz="2000" spc="10">
                <a:latin typeface="Times New Roman"/>
                <a:cs typeface="Times New Roman"/>
              </a:rPr>
              <a:t>y</a:t>
            </a:r>
            <a:r>
              <a:rPr dirty="0" sz="2000" spc="5">
                <a:latin typeface="Times New Roman"/>
                <a:cs typeface="Times New Roman"/>
              </a:rPr>
              <a:t>Li</a:t>
            </a:r>
            <a:r>
              <a:rPr dirty="0" sz="2000" spc="5">
                <a:latin typeface="Times New Roman"/>
                <a:cs typeface="Times New Roman"/>
              </a:rPr>
              <a:t>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5641" y="3726900"/>
            <a:ext cx="21551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873250" algn="l"/>
              </a:tabLst>
            </a:pPr>
            <a:r>
              <a:rPr dirty="0" sz="2000" spc="2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 random index	</a:t>
            </a:r>
            <a:r>
              <a:rPr dirty="0" baseline="6944" sz="3000" spc="7">
                <a:latin typeface="Times New Roman"/>
                <a:cs typeface="Times New Roman"/>
              </a:rPr>
              <a:t>[j]</a:t>
            </a:r>
            <a:endParaRPr baseline="6944"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7054" y="2055070"/>
            <a:ext cx="9715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5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3458" y="2180299"/>
            <a:ext cx="541020" cy="193040"/>
          </a:xfrm>
          <a:custGeom>
            <a:avLst/>
            <a:gdLst/>
            <a:ahLst/>
            <a:cxnLst/>
            <a:rect l="l" t="t" r="r" b="b"/>
            <a:pathLst>
              <a:path w="541020" h="193039">
                <a:moveTo>
                  <a:pt x="347765" y="0"/>
                </a:moveTo>
                <a:lnTo>
                  <a:pt x="401432" y="80376"/>
                </a:lnTo>
                <a:lnTo>
                  <a:pt x="412165" y="80377"/>
                </a:lnTo>
                <a:lnTo>
                  <a:pt x="412165" y="112528"/>
                </a:lnTo>
                <a:lnTo>
                  <a:pt x="401432" y="112528"/>
                </a:lnTo>
                <a:lnTo>
                  <a:pt x="347765" y="192904"/>
                </a:lnTo>
                <a:lnTo>
                  <a:pt x="508766" y="112528"/>
                </a:lnTo>
                <a:lnTo>
                  <a:pt x="412165" y="112528"/>
                </a:lnTo>
                <a:lnTo>
                  <a:pt x="508771" y="112525"/>
                </a:lnTo>
                <a:lnTo>
                  <a:pt x="540967" y="96452"/>
                </a:lnTo>
                <a:lnTo>
                  <a:pt x="347765" y="0"/>
                </a:lnTo>
                <a:close/>
              </a:path>
              <a:path w="541020" h="193039">
                <a:moveTo>
                  <a:pt x="412165" y="96452"/>
                </a:moveTo>
                <a:lnTo>
                  <a:pt x="401432" y="112528"/>
                </a:lnTo>
                <a:lnTo>
                  <a:pt x="412165" y="112528"/>
                </a:lnTo>
                <a:lnTo>
                  <a:pt x="412165" y="96452"/>
                </a:lnTo>
                <a:close/>
              </a:path>
              <a:path w="541020" h="193039">
                <a:moveTo>
                  <a:pt x="0" y="80375"/>
                </a:moveTo>
                <a:lnTo>
                  <a:pt x="0" y="112525"/>
                </a:lnTo>
                <a:lnTo>
                  <a:pt x="401433" y="112525"/>
                </a:lnTo>
                <a:lnTo>
                  <a:pt x="412165" y="96452"/>
                </a:lnTo>
                <a:lnTo>
                  <a:pt x="401432" y="80376"/>
                </a:lnTo>
                <a:lnTo>
                  <a:pt x="0" y="80375"/>
                </a:lnTo>
                <a:close/>
              </a:path>
              <a:path w="541020" h="193039">
                <a:moveTo>
                  <a:pt x="401432" y="80376"/>
                </a:moveTo>
                <a:lnTo>
                  <a:pt x="412165" y="96452"/>
                </a:lnTo>
                <a:lnTo>
                  <a:pt x="412165" y="80377"/>
                </a:lnTo>
                <a:lnTo>
                  <a:pt x="401432" y="803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116684" y="3533997"/>
            <a:ext cx="5549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10">
                <a:latin typeface="Times New Roman"/>
                <a:cs typeface="Times New Roman"/>
              </a:rPr>
              <a:t>swap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10414714" y="3051738"/>
            <a:ext cx="90170" cy="623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340"/>
              </a:lnSpc>
              <a:spcBef>
                <a:spcPts val="125"/>
              </a:spcBef>
            </a:pP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40"/>
              </a:lnSpc>
            </a:pP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38866" y="2042210"/>
            <a:ext cx="768985" cy="121539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480"/>
              </a:spcBef>
              <a:tabLst>
                <a:tab pos="665480" algn="l"/>
              </a:tabLst>
            </a:pPr>
            <a:r>
              <a:rPr dirty="0" sz="2000" spc="10">
                <a:latin typeface="Times New Roman"/>
                <a:cs typeface="Times New Roman"/>
              </a:rPr>
              <a:t>[0]	</a:t>
            </a:r>
            <a:r>
              <a:rPr dirty="0" baseline="-13888" sz="3000" spc="7">
                <a:latin typeface="Times New Roman"/>
                <a:cs typeface="Times New Roman"/>
              </a:rPr>
              <a:t>.</a:t>
            </a:r>
            <a:endParaRPr baseline="-13888" sz="3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84"/>
              </a:spcBef>
              <a:tabLst>
                <a:tab pos="665480" algn="l"/>
              </a:tabLst>
            </a:pPr>
            <a:r>
              <a:rPr dirty="0" sz="2000" spc="10">
                <a:latin typeface="Times New Roman"/>
                <a:cs typeface="Times New Roman"/>
              </a:rPr>
              <a:t>[1]	</a:t>
            </a:r>
            <a:r>
              <a:rPr dirty="0" sz="2000" spc="5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1395"/>
              </a:spcBef>
            </a:pPr>
            <a:r>
              <a:rPr dirty="0" sz="2000" spc="5">
                <a:latin typeface="Times New Roman"/>
                <a:cs typeface="Times New Roman"/>
              </a:rPr>
              <a:t>[i]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sp>
        <p:nvSpPr>
          <p:cNvPr id="17" name="object 17"/>
          <p:cNvSpPr txBox="1"/>
          <p:nvPr/>
        </p:nvSpPr>
        <p:spPr>
          <a:xfrm>
            <a:off x="721229" y="907795"/>
            <a:ext cx="25330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7.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Random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shuffling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724" y="1655565"/>
            <a:ext cx="11024758" cy="23529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93139" y="142747"/>
            <a:ext cx="26517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6.2.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rr</a:t>
            </a:r>
            <a:r>
              <a:rPr dirty="0" sz="3000" spc="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y </a:t>
            </a:r>
            <a:r>
              <a:rPr dirty="0" sz="3000" spc="-5">
                <a:latin typeface="Times New Roman"/>
                <a:cs typeface="Times New Roman"/>
              </a:rPr>
              <a:t>B</a:t>
            </a:r>
            <a:r>
              <a:rPr dirty="0" sz="3000" spc="5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i</a:t>
            </a:r>
            <a:r>
              <a:rPr dirty="0" sz="3000" spc="5">
                <a:latin typeface="Times New Roman"/>
                <a:cs typeface="Times New Roman"/>
              </a:rPr>
              <a:t>c</a:t>
            </a:r>
            <a:r>
              <a:rPr dirty="0" sz="300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21229" y="907795"/>
            <a:ext cx="2468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8.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Shifting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52394" y="627379"/>
            <a:ext cx="10596245" cy="53689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762635">
              <a:lnSpc>
                <a:spcPts val="2590"/>
              </a:lnSpc>
              <a:spcBef>
                <a:spcPts val="425"/>
              </a:spcBef>
            </a:pPr>
            <a:r>
              <a:rPr dirty="0" sz="2400" spc="-100">
                <a:latin typeface="Times New Roman"/>
                <a:cs typeface="Times New Roman"/>
              </a:rPr>
              <a:t>We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traverse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complete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sequentially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without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index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variable.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example,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following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code displays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 elements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myList: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835025" marR="5006340" indent="-365125">
              <a:lnSpc>
                <a:spcPct val="107500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for (double value: myList)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System.out.println(value);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general,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syntax 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(elementType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value: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arrayRefVar)</a:t>
            </a:r>
            <a:r>
              <a:rPr dirty="0" sz="2400" spc="-3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35025">
              <a:lnSpc>
                <a:spcPct val="100000"/>
              </a:lnSpc>
              <a:spcBef>
                <a:spcPts val="215"/>
              </a:spcBef>
            </a:pP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dirty="0" sz="2400" spc="-3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Process</a:t>
            </a:r>
            <a:r>
              <a:rPr dirty="0" sz="2400" spc="-3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dirty="0" sz="2400" spc="-3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  <a:spcBef>
                <a:spcPts val="1710"/>
              </a:spcBef>
            </a:pPr>
            <a:r>
              <a:rPr dirty="0" sz="2400" spc="-100">
                <a:latin typeface="Times New Roman"/>
                <a:cs typeface="Times New Roman"/>
              </a:rPr>
              <a:t>We</a:t>
            </a:r>
            <a:r>
              <a:rPr dirty="0" sz="2400" spc="-5">
                <a:latin typeface="Times New Roman"/>
                <a:cs typeface="Times New Roman"/>
              </a:rPr>
              <a:t> need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index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 </a:t>
            </a:r>
            <a:r>
              <a:rPr dirty="0" sz="2400" spc="-5">
                <a:latin typeface="Times New Roman"/>
                <a:cs typeface="Times New Roman"/>
              </a:rPr>
              <a:t>want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traverse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10">
                <a:latin typeface="Times New Roman"/>
                <a:cs typeface="Times New Roman"/>
              </a:rPr>
              <a:t>different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order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change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elements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3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06014" y="953515"/>
            <a:ext cx="1077404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Times New Roman"/>
                <a:cs typeface="Times New Roman"/>
              </a:rPr>
              <a:t>Read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 </a:t>
            </a:r>
            <a:r>
              <a:rPr dirty="0" sz="2400" spc="-5">
                <a:latin typeface="Times New Roman"/>
                <a:cs typeface="Times New Roman"/>
              </a:rPr>
              <a:t>hundred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their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average,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 how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above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average.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42747"/>
            <a:ext cx="27038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6.2.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Case</a:t>
            </a:r>
            <a:r>
              <a:rPr dirty="0" sz="3000" spc="-15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Study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7038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25"/>
              <a:t> </a:t>
            </a:r>
            <a:r>
              <a:rPr dirty="0" sz="3000" spc="-5"/>
              <a:t>Case</a:t>
            </a:r>
            <a:r>
              <a:rPr dirty="0" sz="3000" spc="-15"/>
              <a:t> </a:t>
            </a:r>
            <a:r>
              <a:rPr dirty="0" sz="3000" spc="-5"/>
              <a:t>Study</a:t>
            </a:r>
            <a:r>
              <a:rPr dirty="0" sz="3000" spc="-25"/>
              <a:t> </a:t>
            </a:r>
            <a:r>
              <a:rPr dirty="0" sz="3000"/>
              <a:t>1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622294" y="1209595"/>
            <a:ext cx="9647555" cy="4799330"/>
            <a:chOff x="622294" y="1209595"/>
            <a:chExt cx="9647555" cy="4799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294" y="1209595"/>
              <a:ext cx="9493650" cy="22194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489" y="3697834"/>
              <a:ext cx="9627074" cy="21869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94623" y="3042716"/>
              <a:ext cx="203200" cy="1308100"/>
            </a:xfrm>
            <a:custGeom>
              <a:avLst/>
              <a:gdLst/>
              <a:ahLst/>
              <a:cxnLst/>
              <a:rect l="l" t="t" r="r" b="b"/>
              <a:pathLst>
                <a:path w="203200" h="1308100">
                  <a:moveTo>
                    <a:pt x="101819" y="1158425"/>
                  </a:moveTo>
                  <a:lnTo>
                    <a:pt x="51216" y="1162890"/>
                  </a:lnTo>
                  <a:lnTo>
                    <a:pt x="140516" y="1308003"/>
                  </a:lnTo>
                  <a:lnTo>
                    <a:pt x="189526" y="1183727"/>
                  </a:lnTo>
                  <a:lnTo>
                    <a:pt x="104052" y="1183727"/>
                  </a:lnTo>
                  <a:lnTo>
                    <a:pt x="101819" y="1158425"/>
                  </a:lnTo>
                  <a:close/>
                </a:path>
                <a:path w="203200" h="1308100">
                  <a:moveTo>
                    <a:pt x="152422" y="1153960"/>
                  </a:moveTo>
                  <a:lnTo>
                    <a:pt x="101819" y="1158425"/>
                  </a:lnTo>
                  <a:lnTo>
                    <a:pt x="104052" y="1183727"/>
                  </a:lnTo>
                  <a:lnTo>
                    <a:pt x="154655" y="1179262"/>
                  </a:lnTo>
                  <a:lnTo>
                    <a:pt x="152422" y="1153960"/>
                  </a:lnTo>
                  <a:close/>
                </a:path>
                <a:path w="203200" h="1308100">
                  <a:moveTo>
                    <a:pt x="203027" y="1149494"/>
                  </a:moveTo>
                  <a:lnTo>
                    <a:pt x="152422" y="1153960"/>
                  </a:lnTo>
                  <a:lnTo>
                    <a:pt x="154655" y="1179262"/>
                  </a:lnTo>
                  <a:lnTo>
                    <a:pt x="104052" y="1183727"/>
                  </a:lnTo>
                  <a:lnTo>
                    <a:pt x="189526" y="1183727"/>
                  </a:lnTo>
                  <a:lnTo>
                    <a:pt x="203027" y="1149494"/>
                  </a:lnTo>
                  <a:close/>
                </a:path>
                <a:path w="203200" h="1308100">
                  <a:moveTo>
                    <a:pt x="50603" y="0"/>
                  </a:moveTo>
                  <a:lnTo>
                    <a:pt x="0" y="4465"/>
                  </a:lnTo>
                  <a:lnTo>
                    <a:pt x="101819" y="1158425"/>
                  </a:lnTo>
                  <a:lnTo>
                    <a:pt x="152422" y="1153960"/>
                  </a:lnTo>
                  <a:lnTo>
                    <a:pt x="506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65444" y="5540871"/>
              <a:ext cx="3946525" cy="462280"/>
            </a:xfrm>
            <a:custGeom>
              <a:avLst/>
              <a:gdLst/>
              <a:ahLst/>
              <a:cxnLst/>
              <a:rect l="l" t="t" r="r" b="b"/>
              <a:pathLst>
                <a:path w="3946525" h="462279">
                  <a:moveTo>
                    <a:pt x="3946504" y="0"/>
                  </a:moveTo>
                  <a:lnTo>
                    <a:pt x="0" y="0"/>
                  </a:lnTo>
                  <a:lnTo>
                    <a:pt x="0" y="461665"/>
                  </a:lnTo>
                  <a:lnTo>
                    <a:pt x="3946504" y="461665"/>
                  </a:lnTo>
                  <a:lnTo>
                    <a:pt x="394650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765444" y="5540871"/>
              <a:ext cx="3946525" cy="462280"/>
            </a:xfrm>
            <a:custGeom>
              <a:avLst/>
              <a:gdLst/>
              <a:ahLst/>
              <a:cxnLst/>
              <a:rect l="l" t="t" r="r" b="b"/>
              <a:pathLst>
                <a:path w="3946525" h="462279">
                  <a:moveTo>
                    <a:pt x="0" y="0"/>
                  </a:moveTo>
                  <a:lnTo>
                    <a:pt x="3946505" y="0"/>
                  </a:lnTo>
                  <a:lnTo>
                    <a:pt x="3946505" y="461665"/>
                  </a:lnTo>
                  <a:lnTo>
                    <a:pt x="0" y="46166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7038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25"/>
              <a:t> </a:t>
            </a:r>
            <a:r>
              <a:rPr dirty="0" sz="3000" spc="-5"/>
              <a:t>Case</a:t>
            </a:r>
            <a:r>
              <a:rPr dirty="0" sz="3000" spc="-15"/>
              <a:t> </a:t>
            </a:r>
            <a:r>
              <a:rPr dirty="0" sz="3000" spc="-5"/>
              <a:t>Study</a:t>
            </a:r>
            <a:r>
              <a:rPr dirty="0" sz="3000" spc="-25"/>
              <a:t> </a:t>
            </a:r>
            <a:r>
              <a:rPr dirty="0" sz="3000"/>
              <a:t>1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73654" y="1278321"/>
            <a:ext cx="10551160" cy="3709670"/>
            <a:chOff x="373654" y="1278321"/>
            <a:chExt cx="10551160" cy="3709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654" y="1278321"/>
              <a:ext cx="10551074" cy="37093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48995" y="1777584"/>
              <a:ext cx="2343150" cy="422909"/>
            </a:xfrm>
            <a:custGeom>
              <a:avLst/>
              <a:gdLst/>
              <a:ahLst/>
              <a:cxnLst/>
              <a:rect l="l" t="t" r="r" b="b"/>
              <a:pathLst>
                <a:path w="2343150" h="422910">
                  <a:moveTo>
                    <a:pt x="2342704" y="0"/>
                  </a:moveTo>
                  <a:lnTo>
                    <a:pt x="0" y="0"/>
                  </a:lnTo>
                  <a:lnTo>
                    <a:pt x="0" y="422455"/>
                  </a:lnTo>
                  <a:lnTo>
                    <a:pt x="2342704" y="422455"/>
                  </a:lnTo>
                  <a:lnTo>
                    <a:pt x="234270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8995" y="1777584"/>
              <a:ext cx="2343150" cy="422909"/>
            </a:xfrm>
            <a:custGeom>
              <a:avLst/>
              <a:gdLst/>
              <a:ahLst/>
              <a:cxnLst/>
              <a:rect l="l" t="t" r="r" b="b"/>
              <a:pathLst>
                <a:path w="2343150" h="422910">
                  <a:moveTo>
                    <a:pt x="0" y="0"/>
                  </a:moveTo>
                  <a:lnTo>
                    <a:pt x="2342705" y="0"/>
                  </a:lnTo>
                  <a:lnTo>
                    <a:pt x="2342705" y="422455"/>
                  </a:lnTo>
                  <a:lnTo>
                    <a:pt x="0" y="42245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178691" y="2837841"/>
              <a:ext cx="1459865" cy="422909"/>
            </a:xfrm>
            <a:custGeom>
              <a:avLst/>
              <a:gdLst/>
              <a:ahLst/>
              <a:cxnLst/>
              <a:rect l="l" t="t" r="r" b="b"/>
              <a:pathLst>
                <a:path w="1459864" h="422910">
                  <a:moveTo>
                    <a:pt x="1459390" y="0"/>
                  </a:moveTo>
                  <a:lnTo>
                    <a:pt x="0" y="0"/>
                  </a:lnTo>
                  <a:lnTo>
                    <a:pt x="0" y="422455"/>
                  </a:lnTo>
                  <a:lnTo>
                    <a:pt x="1459390" y="422455"/>
                  </a:lnTo>
                  <a:lnTo>
                    <a:pt x="145939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178691" y="2837841"/>
              <a:ext cx="1459865" cy="422909"/>
            </a:xfrm>
            <a:custGeom>
              <a:avLst/>
              <a:gdLst/>
              <a:ahLst/>
              <a:cxnLst/>
              <a:rect l="l" t="t" r="r" b="b"/>
              <a:pathLst>
                <a:path w="1459864" h="422910">
                  <a:moveTo>
                    <a:pt x="0" y="0"/>
                  </a:moveTo>
                  <a:lnTo>
                    <a:pt x="1459390" y="0"/>
                  </a:lnTo>
                  <a:lnTo>
                    <a:pt x="1459390" y="422455"/>
                  </a:lnTo>
                  <a:lnTo>
                    <a:pt x="0" y="42245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883411"/>
            <a:ext cx="10393045" cy="116840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5"/>
              </a:spcBef>
            </a:pPr>
            <a:r>
              <a:rPr dirty="0" sz="2400" spc="-90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duplicate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part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array,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 </a:t>
            </a:r>
            <a:r>
              <a:rPr dirty="0" sz="2400" spc="-5">
                <a:latin typeface="Times New Roman"/>
                <a:cs typeface="Times New Roman"/>
              </a:rPr>
              <a:t>ca </a:t>
            </a:r>
            <a:r>
              <a:rPr dirty="0" sz="2400">
                <a:latin typeface="Times New Roman"/>
                <a:cs typeface="Times New Roman"/>
              </a:rPr>
              <a:t>use </a:t>
            </a:r>
            <a:r>
              <a:rPr dirty="0" sz="2400" spc="-5">
                <a:latin typeface="Times New Roman"/>
                <a:cs typeface="Times New Roman"/>
              </a:rPr>
              <a:t>the assignment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statement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(=),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 spc="-5" b="1">
                <a:latin typeface="Courier New"/>
                <a:cs typeface="Courier New"/>
              </a:rPr>
              <a:t>list2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list1;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088" y="2386645"/>
            <a:ext cx="3932912" cy="37122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31165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6.3. </a:t>
            </a:r>
            <a:r>
              <a:rPr dirty="0" sz="3000" spc="-5"/>
              <a:t>C</a:t>
            </a:r>
            <a:r>
              <a:rPr dirty="0" sz="3000"/>
              <a:t>opying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ys</a:t>
            </a:r>
            <a:endParaRPr sz="3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1628" y="2386645"/>
            <a:ext cx="4411962" cy="37122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8" y="916940"/>
            <a:ext cx="9518650" cy="3640454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eati</a:t>
            </a:r>
            <a:r>
              <a:rPr dirty="0" sz="2400">
                <a:latin typeface="Times New Roman"/>
                <a:cs typeface="Times New Roman"/>
              </a:rPr>
              <a:t>ng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y: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latin typeface="Courier New"/>
                <a:cs typeface="Courier New"/>
              </a:rPr>
              <a:t>arrayRefVar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datatype[arraySize];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Example: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-5" b="1">
                <a:latin typeface="Courier New"/>
                <a:cs typeface="Courier New"/>
              </a:rPr>
              <a:t>myList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double[10];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Courier New"/>
              <a:cs typeface="Courier New"/>
            </a:endParaRPr>
          </a:p>
          <a:p>
            <a:pPr marL="12700" marR="5080">
              <a:lnSpc>
                <a:spcPct val="121700"/>
              </a:lnSpc>
            </a:pPr>
            <a:r>
              <a:rPr dirty="0" sz="2400" spc="-5" b="1">
                <a:latin typeface="Courier New"/>
                <a:cs typeface="Courier New"/>
              </a:rPr>
              <a:t>myList[0] references the first element in the array. </a:t>
            </a:r>
            <a:r>
              <a:rPr dirty="0" sz="2400" spc="-14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myList[9]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references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the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last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element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the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array.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196339" y="1069340"/>
            <a:ext cx="1718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loop: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77289" y="1626864"/>
          <a:ext cx="6818630" cy="80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5685"/>
                <a:gridCol w="2190750"/>
                <a:gridCol w="365125"/>
                <a:gridCol w="729614"/>
                <a:gridCol w="547370"/>
                <a:gridCol w="547370"/>
                <a:gridCol w="547370"/>
                <a:gridCol w="852804"/>
              </a:tblGrid>
              <a:tr h="40068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int[]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sourceArray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{2,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3,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5,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10};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006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int[]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targetArray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new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6339" y="2352547"/>
            <a:ext cx="8241030" cy="1762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int[sourceArray.length];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/>
              <a:cs typeface="Courier New"/>
            </a:endParaRPr>
          </a:p>
          <a:p>
            <a:pPr marL="560070" marR="5080" indent="-548005">
              <a:lnSpc>
                <a:spcPct val="125000"/>
              </a:lnSpc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sourceArrays.length;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targetArray[i]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sourceArray[i];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31165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6.3. </a:t>
            </a:r>
            <a:r>
              <a:rPr dirty="0" sz="3000" spc="-5"/>
              <a:t>C</a:t>
            </a:r>
            <a:r>
              <a:rPr dirty="0" sz="3000"/>
              <a:t>opying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ys</a:t>
            </a:r>
            <a:endParaRPr sz="3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19185" y="1095386"/>
            <a:ext cx="10459085" cy="2481580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>
                <a:latin typeface="Times New Roman"/>
                <a:cs typeface="Times New Roman"/>
              </a:rPr>
              <a:t>2. Use</a:t>
            </a:r>
            <a:r>
              <a:rPr dirty="0" sz="2400" spc="-5">
                <a:latin typeface="Times New Roman"/>
                <a:cs typeface="Times New Roman"/>
              </a:rPr>
              <a:t> 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tati</a:t>
            </a:r>
            <a:r>
              <a:rPr dirty="0" sz="2400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arraycop</a:t>
            </a:r>
            <a:r>
              <a:rPr dirty="0" sz="2400" b="1">
                <a:latin typeface="Courier New"/>
                <a:cs typeface="Courier New"/>
              </a:rPr>
              <a:t>y</a:t>
            </a:r>
            <a:r>
              <a:rPr dirty="0" sz="2400" spc="-844" b="1">
                <a:latin typeface="Courier New"/>
                <a:cs typeface="Courier New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</a:t>
            </a:r>
            <a:r>
              <a:rPr dirty="0" sz="2400">
                <a:latin typeface="Times New Roman"/>
                <a:cs typeface="Times New Roman"/>
              </a:rPr>
              <a:t>hod 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 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</a:t>
            </a:r>
            <a:r>
              <a:rPr dirty="0" sz="2400" spc="-5">
                <a:latin typeface="Times New Roman"/>
                <a:cs typeface="Times New Roman"/>
              </a:rPr>
              <a:t>te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Times New Roman"/>
                <a:cs typeface="Times New Roman"/>
              </a:rPr>
              <a:t> cla</a:t>
            </a:r>
            <a:r>
              <a:rPr dirty="0" sz="2400">
                <a:latin typeface="Times New Roman"/>
                <a:cs typeface="Times New Roman"/>
              </a:rPr>
              <a:t>ss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200" b="1">
                <a:latin typeface="Courier New"/>
                <a:cs typeface="Courier New"/>
              </a:rPr>
              <a:t>arraycopy(sourceArray,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src_pos,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targetArray,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tar_pos,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length);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500">
                <a:latin typeface="Times New Roman"/>
                <a:cs typeface="Times New Roman"/>
              </a:rPr>
              <a:t>Example:</a:t>
            </a:r>
            <a:endParaRPr sz="2500">
              <a:latin typeface="Times New Roman"/>
              <a:cs typeface="Times New Roman"/>
            </a:endParaRPr>
          </a:p>
          <a:p>
            <a:pPr marL="241300" marR="2360930" indent="-228600">
              <a:lnSpc>
                <a:spcPts val="2400"/>
              </a:lnSpc>
              <a:spcBef>
                <a:spcPts val="894"/>
              </a:spcBef>
            </a:pPr>
            <a:r>
              <a:rPr dirty="0" sz="2200" b="1">
                <a:latin typeface="Courier New"/>
                <a:cs typeface="Courier New"/>
              </a:rPr>
              <a:t>System.arraycopy(sourceArray, 0, targetArray, 0,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sourceArray.length);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311658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6.3. </a:t>
            </a:r>
            <a:r>
              <a:rPr dirty="0" sz="3000" spc="-5"/>
              <a:t>C</a:t>
            </a:r>
            <a:r>
              <a:rPr dirty="0" sz="3000"/>
              <a:t>opying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ys</a:t>
            </a:r>
            <a:endParaRPr sz="3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9735" y="831595"/>
            <a:ext cx="8058784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 marR="5080" indent="-365125">
              <a:lnSpc>
                <a:spcPct val="125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void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printArray(int[]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array)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array.length;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ct val="100000"/>
              </a:lnSpc>
              <a:spcBef>
                <a:spcPts val="720"/>
              </a:spcBef>
            </a:pPr>
            <a:r>
              <a:rPr dirty="0" sz="2400" spc="-5" b="1">
                <a:latin typeface="Courier New"/>
                <a:cs typeface="Courier New"/>
              </a:rPr>
              <a:t>System.out.print(array[i]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"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");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9735" y="2751835"/>
            <a:ext cx="2625090" cy="683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328930">
              <a:lnSpc>
                <a:spcPts val="2590"/>
              </a:lnSpc>
            </a:pPr>
            <a:r>
              <a:rPr dirty="0" sz="2400">
                <a:latin typeface="Times New Roman"/>
                <a:cs typeface="Times New Roman"/>
              </a:rPr>
              <a:t>Invoke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3467" y="1335998"/>
            <a:ext cx="3916045" cy="2914015"/>
          </a:xfrm>
          <a:custGeom>
            <a:avLst/>
            <a:gdLst/>
            <a:ahLst/>
            <a:cxnLst/>
            <a:rect l="l" t="t" r="r" b="b"/>
            <a:pathLst>
              <a:path w="3916045" h="2914015">
                <a:moveTo>
                  <a:pt x="3839636" y="24994"/>
                </a:moveTo>
                <a:lnTo>
                  <a:pt x="0" y="2872967"/>
                </a:lnTo>
                <a:lnTo>
                  <a:pt x="30264" y="2913768"/>
                </a:lnTo>
                <a:lnTo>
                  <a:pt x="3869900" y="65795"/>
                </a:lnTo>
                <a:lnTo>
                  <a:pt x="3875158" y="30331"/>
                </a:lnTo>
                <a:lnTo>
                  <a:pt x="3839636" y="24994"/>
                </a:lnTo>
                <a:close/>
              </a:path>
              <a:path w="3916045" h="2914015">
                <a:moveTo>
                  <a:pt x="3910959" y="9892"/>
                </a:moveTo>
                <a:lnTo>
                  <a:pt x="3859997" y="9892"/>
                </a:lnTo>
                <a:lnTo>
                  <a:pt x="3890261" y="50693"/>
                </a:lnTo>
                <a:lnTo>
                  <a:pt x="3869900" y="65795"/>
                </a:lnTo>
                <a:lnTo>
                  <a:pt x="3864631" y="101328"/>
                </a:lnTo>
                <a:lnTo>
                  <a:pt x="3910959" y="9892"/>
                </a:lnTo>
                <a:close/>
              </a:path>
              <a:path w="3916045" h="2914015">
                <a:moveTo>
                  <a:pt x="3875158" y="30331"/>
                </a:moveTo>
                <a:lnTo>
                  <a:pt x="3869900" y="65795"/>
                </a:lnTo>
                <a:lnTo>
                  <a:pt x="3890261" y="50693"/>
                </a:lnTo>
                <a:lnTo>
                  <a:pt x="3875158" y="30331"/>
                </a:lnTo>
                <a:close/>
              </a:path>
              <a:path w="3916045" h="2914015">
                <a:moveTo>
                  <a:pt x="3859997" y="9892"/>
                </a:moveTo>
                <a:lnTo>
                  <a:pt x="3839636" y="24994"/>
                </a:lnTo>
                <a:lnTo>
                  <a:pt x="3875099" y="30252"/>
                </a:lnTo>
                <a:lnTo>
                  <a:pt x="3859997" y="9892"/>
                </a:lnTo>
                <a:close/>
              </a:path>
              <a:path w="3916045" h="2914015">
                <a:moveTo>
                  <a:pt x="3915971" y="0"/>
                </a:moveTo>
                <a:lnTo>
                  <a:pt x="3804104" y="19725"/>
                </a:lnTo>
                <a:lnTo>
                  <a:pt x="3839636" y="24994"/>
                </a:lnTo>
                <a:lnTo>
                  <a:pt x="3859997" y="9892"/>
                </a:lnTo>
                <a:lnTo>
                  <a:pt x="3910959" y="9892"/>
                </a:lnTo>
                <a:lnTo>
                  <a:pt x="391597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21515" y="1335998"/>
            <a:ext cx="721360" cy="3674745"/>
          </a:xfrm>
          <a:custGeom>
            <a:avLst/>
            <a:gdLst/>
            <a:ahLst/>
            <a:cxnLst/>
            <a:rect l="l" t="t" r="r" b="b"/>
            <a:pathLst>
              <a:path w="721359" h="3674745">
                <a:moveTo>
                  <a:pt x="40935" y="49987"/>
                </a:moveTo>
                <a:lnTo>
                  <a:pt x="20468" y="79506"/>
                </a:lnTo>
                <a:lnTo>
                  <a:pt x="671366" y="3674224"/>
                </a:lnTo>
                <a:lnTo>
                  <a:pt x="721353" y="3665173"/>
                </a:lnTo>
                <a:lnTo>
                  <a:pt x="70455" y="70455"/>
                </a:lnTo>
                <a:lnTo>
                  <a:pt x="40935" y="49987"/>
                </a:lnTo>
                <a:close/>
              </a:path>
              <a:path w="721359" h="3674745">
                <a:moveTo>
                  <a:pt x="15942" y="54512"/>
                </a:moveTo>
                <a:lnTo>
                  <a:pt x="0" y="109025"/>
                </a:lnTo>
                <a:lnTo>
                  <a:pt x="20468" y="79506"/>
                </a:lnTo>
                <a:lnTo>
                  <a:pt x="15942" y="54512"/>
                </a:lnTo>
                <a:close/>
              </a:path>
              <a:path w="721359" h="3674745">
                <a:moveTo>
                  <a:pt x="65929" y="45461"/>
                </a:moveTo>
                <a:lnTo>
                  <a:pt x="70455" y="70455"/>
                </a:lnTo>
                <a:lnTo>
                  <a:pt x="99974" y="90923"/>
                </a:lnTo>
                <a:lnTo>
                  <a:pt x="65929" y="45461"/>
                </a:lnTo>
                <a:close/>
              </a:path>
              <a:path w="721359" h="3674745">
                <a:moveTo>
                  <a:pt x="65929" y="45460"/>
                </a:moveTo>
                <a:lnTo>
                  <a:pt x="15942" y="54512"/>
                </a:lnTo>
                <a:lnTo>
                  <a:pt x="20468" y="79506"/>
                </a:lnTo>
                <a:lnTo>
                  <a:pt x="40935" y="49987"/>
                </a:lnTo>
                <a:lnTo>
                  <a:pt x="66749" y="49987"/>
                </a:lnTo>
                <a:lnTo>
                  <a:pt x="65929" y="45460"/>
                </a:lnTo>
                <a:close/>
              </a:path>
              <a:path w="721359" h="3674745">
                <a:moveTo>
                  <a:pt x="66749" y="49987"/>
                </a:moveTo>
                <a:lnTo>
                  <a:pt x="40935" y="49987"/>
                </a:lnTo>
                <a:lnTo>
                  <a:pt x="70455" y="70455"/>
                </a:lnTo>
                <a:lnTo>
                  <a:pt x="66749" y="49987"/>
                </a:lnTo>
                <a:close/>
              </a:path>
              <a:path w="721359" h="3674745">
                <a:moveTo>
                  <a:pt x="31884" y="0"/>
                </a:moveTo>
                <a:lnTo>
                  <a:pt x="15942" y="54512"/>
                </a:lnTo>
                <a:lnTo>
                  <a:pt x="65929" y="45460"/>
                </a:lnTo>
                <a:lnTo>
                  <a:pt x="318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804" y="5600700"/>
            <a:ext cx="101600" cy="228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36344" y="3687571"/>
            <a:ext cx="9133205" cy="25463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{3,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2,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6,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4,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2};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400" spc="-5" b="1">
                <a:latin typeface="Courier New"/>
                <a:cs typeface="Courier New"/>
              </a:rPr>
              <a:t>printArray(list);</a:t>
            </a:r>
            <a:endParaRPr sz="2400">
              <a:latin typeface="Courier New"/>
              <a:cs typeface="Courier New"/>
            </a:endParaRPr>
          </a:p>
          <a:p>
            <a:pPr marL="1817370">
              <a:lnSpc>
                <a:spcPct val="100000"/>
              </a:lnSpc>
              <a:spcBef>
                <a:spcPts val="1585"/>
              </a:spcBef>
            </a:pPr>
            <a:r>
              <a:rPr dirty="0" sz="2400">
                <a:latin typeface="Times New Roman"/>
                <a:cs typeface="Times New Roman"/>
              </a:rPr>
              <a:t>Invoke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endParaRPr sz="2400">
              <a:latin typeface="Times New Roman"/>
              <a:cs typeface="Times New Roman"/>
            </a:endParaRPr>
          </a:p>
          <a:p>
            <a:pPr marL="1817370">
              <a:lnSpc>
                <a:spcPct val="100000"/>
              </a:lnSpc>
              <a:spcBef>
                <a:spcPts val="240"/>
              </a:spcBef>
            </a:pPr>
            <a:r>
              <a:rPr dirty="0" sz="2400" spc="-5" b="1">
                <a:latin typeface="Courier New"/>
                <a:cs typeface="Courier New"/>
              </a:rPr>
              <a:t>printArray(new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</a:t>
            </a:r>
            <a:r>
              <a:rPr dirty="0" u="sng" sz="2400" spc="-5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nt[]{3,</a:t>
            </a:r>
            <a:r>
              <a:rPr dirty="0" u="sng" sz="2400" spc="-20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400" spc="-5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1,</a:t>
            </a:r>
            <a:r>
              <a:rPr dirty="0" u="sng" sz="2400" spc="-20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400" spc="-5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2,</a:t>
            </a:r>
            <a:r>
              <a:rPr dirty="0" u="sng" sz="2400" spc="-25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400" spc="-5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6,</a:t>
            </a:r>
            <a:r>
              <a:rPr dirty="0" u="sng" sz="2400" spc="-20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400" spc="-5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4,</a:t>
            </a:r>
            <a:r>
              <a:rPr dirty="0" u="sng" sz="2400" spc="-20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400" spc="-5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2</a:t>
            </a:r>
            <a:r>
              <a:rPr dirty="0" sz="2400" spc="-5" b="1">
                <a:latin typeface="Courier New"/>
                <a:cs typeface="Courier New"/>
              </a:rPr>
              <a:t>});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ourier New"/>
              <a:cs typeface="Courier New"/>
            </a:endParaRPr>
          </a:p>
          <a:p>
            <a:pPr marL="506793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Anonymous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 </a:t>
            </a:r>
            <a:r>
              <a:rPr dirty="0" sz="3000" spc="-10"/>
              <a:t>P</a:t>
            </a:r>
            <a:r>
              <a:rPr dirty="0" sz="3000" spc="5"/>
              <a:t>a</a:t>
            </a:r>
            <a:r>
              <a:rPr dirty="0" sz="3000" spc="-5"/>
              <a:t>ss</a:t>
            </a:r>
            <a:r>
              <a:rPr dirty="0" sz="3000"/>
              <a:t>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ys</a:t>
            </a:r>
            <a:r>
              <a:rPr dirty="0" sz="3000" spc="-5"/>
              <a:t> </a:t>
            </a:r>
            <a:r>
              <a:rPr dirty="0" sz="3000"/>
              <a:t>to </a:t>
            </a:r>
            <a:r>
              <a:rPr dirty="0" sz="3000" spc="-5"/>
              <a:t>M</a:t>
            </a:r>
            <a:r>
              <a:rPr dirty="0" sz="3000" spc="5"/>
              <a:t>e</a:t>
            </a:r>
            <a:r>
              <a:rPr dirty="0" sz="3000"/>
              <a:t>thods</a:t>
            </a:r>
            <a:endParaRPr sz="3000"/>
          </a:p>
        </p:txBody>
      </p:sp>
      <p:grpSp>
        <p:nvGrpSpPr>
          <p:cNvPr id="9" name="object 9"/>
          <p:cNvGrpSpPr/>
          <p:nvPr/>
        </p:nvGrpSpPr>
        <p:grpSpPr>
          <a:xfrm>
            <a:off x="5820813" y="5132419"/>
            <a:ext cx="4237355" cy="435609"/>
            <a:chOff x="5820813" y="5132419"/>
            <a:chExt cx="4237355" cy="435609"/>
          </a:xfrm>
        </p:grpSpPr>
        <p:sp>
          <p:nvSpPr>
            <p:cNvPr id="10" name="object 10"/>
            <p:cNvSpPr/>
            <p:nvPr/>
          </p:nvSpPr>
          <p:spPr>
            <a:xfrm>
              <a:off x="5827163" y="5138769"/>
              <a:ext cx="4224655" cy="422909"/>
            </a:xfrm>
            <a:custGeom>
              <a:avLst/>
              <a:gdLst/>
              <a:ahLst/>
              <a:cxnLst/>
              <a:rect l="l" t="t" r="r" b="b"/>
              <a:pathLst>
                <a:path w="4224655" h="422910">
                  <a:moveTo>
                    <a:pt x="4224544" y="0"/>
                  </a:moveTo>
                  <a:lnTo>
                    <a:pt x="0" y="0"/>
                  </a:lnTo>
                  <a:lnTo>
                    <a:pt x="0" y="422455"/>
                  </a:lnTo>
                  <a:lnTo>
                    <a:pt x="4224544" y="422455"/>
                  </a:lnTo>
                  <a:lnTo>
                    <a:pt x="422454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27163" y="5138769"/>
              <a:ext cx="4224655" cy="422909"/>
            </a:xfrm>
            <a:custGeom>
              <a:avLst/>
              <a:gdLst/>
              <a:ahLst/>
              <a:cxnLst/>
              <a:rect l="l" t="t" r="r" b="b"/>
              <a:pathLst>
                <a:path w="4224655" h="422910">
                  <a:moveTo>
                    <a:pt x="0" y="0"/>
                  </a:moveTo>
                  <a:lnTo>
                    <a:pt x="4224545" y="0"/>
                  </a:lnTo>
                  <a:lnTo>
                    <a:pt x="4224545" y="422455"/>
                  </a:lnTo>
                  <a:lnTo>
                    <a:pt x="0" y="42245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715350" y="2840228"/>
            <a:ext cx="6002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the reference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method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298775" y="630427"/>
            <a:ext cx="11687810" cy="53873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5">
                <a:latin typeface="Times New Roman"/>
                <a:cs typeface="Times New Roman"/>
              </a:rPr>
              <a:t>Java uses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pass by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value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arguments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method.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differences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between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primitive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primitive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type value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lvl="1" marL="811530" indent="-342265">
              <a:lnSpc>
                <a:spcPct val="100000"/>
              </a:lnSpc>
              <a:spcBef>
                <a:spcPts val="215"/>
              </a:spcBef>
              <a:buFont typeface="Arial"/>
              <a:buChar char="□"/>
              <a:tabLst>
                <a:tab pos="812165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actual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passed.</a:t>
            </a:r>
            <a:endParaRPr sz="2400">
              <a:latin typeface="Times New Roman"/>
              <a:cs typeface="Times New Roman"/>
            </a:endParaRPr>
          </a:p>
          <a:p>
            <a:pPr lvl="1" marL="697865" marR="50165" indent="-228600">
              <a:lnSpc>
                <a:spcPts val="2590"/>
              </a:lnSpc>
              <a:spcBef>
                <a:spcPts val="570"/>
              </a:spcBef>
              <a:buFont typeface="Arial"/>
              <a:buChar char="□"/>
              <a:tabLst>
                <a:tab pos="817880" algn="l"/>
              </a:tabLst>
            </a:pPr>
            <a:r>
              <a:rPr dirty="0" sz="2400" spc="-5">
                <a:latin typeface="Times New Roman"/>
                <a:cs typeface="Times New Roman"/>
              </a:rPr>
              <a:t>Changing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local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inside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dirty="0" sz="2400" spc="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4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affect</a:t>
            </a:r>
            <a:r>
              <a:rPr dirty="0" sz="24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 outside the method.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□"/>
            </a:pPr>
            <a:endParaRPr sz="37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an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array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lvl="1" marL="811530" indent="-342265">
              <a:lnSpc>
                <a:spcPct val="100000"/>
              </a:lnSpc>
              <a:spcBef>
                <a:spcPts val="215"/>
              </a:spcBef>
              <a:buFont typeface="Arial"/>
              <a:buChar char="□"/>
              <a:tabLst>
                <a:tab pos="812165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value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contains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reference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  <a:p>
            <a:pPr lvl="1" marL="811530" indent="-34226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Font typeface="Arial"/>
              <a:buChar char="□"/>
              <a:tabLst>
                <a:tab pos="812165" algn="l"/>
              </a:tabLst>
            </a:pP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reference is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passed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the method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155700" marR="403225" indent="-228600">
              <a:lnSpc>
                <a:spcPts val="2620"/>
              </a:lnSpc>
              <a:spcBef>
                <a:spcPts val="520"/>
              </a:spcBef>
            </a:pPr>
            <a:r>
              <a:rPr dirty="0" sz="2400" spc="170">
                <a:latin typeface="Arial"/>
                <a:cs typeface="Arial"/>
              </a:rPr>
              <a:t>□</a:t>
            </a:r>
            <a:r>
              <a:rPr dirty="0" sz="2400" spc="170">
                <a:latin typeface="Times New Roman"/>
                <a:cs typeface="Times New Roman"/>
              </a:rPr>
              <a:t>Any </a:t>
            </a:r>
            <a:r>
              <a:rPr dirty="0" sz="2400" spc="-5">
                <a:latin typeface="Times New Roman"/>
                <a:cs typeface="Times New Roman"/>
              </a:rPr>
              <a:t>changes to the array that occur inside the method </a:t>
            </a:r>
            <a:r>
              <a:rPr dirty="0" sz="2400">
                <a:latin typeface="Times New Roman"/>
                <a:cs typeface="Times New Roman"/>
              </a:rPr>
              <a:t>body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will affect </a:t>
            </a:r>
            <a:r>
              <a:rPr dirty="0" sz="2400" spc="-5">
                <a:latin typeface="Times New Roman"/>
                <a:cs typeface="Times New Roman"/>
              </a:rPr>
              <a:t>the original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 that was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argument.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 </a:t>
            </a:r>
            <a:r>
              <a:rPr dirty="0" sz="3000" spc="-10"/>
              <a:t>P</a:t>
            </a:r>
            <a:r>
              <a:rPr dirty="0" sz="3000" spc="5"/>
              <a:t>a</a:t>
            </a:r>
            <a:r>
              <a:rPr dirty="0" sz="3000" spc="-5"/>
              <a:t>ss</a:t>
            </a:r>
            <a:r>
              <a:rPr dirty="0" sz="3000"/>
              <a:t>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ys</a:t>
            </a:r>
            <a:r>
              <a:rPr dirty="0" sz="3000" spc="-5"/>
              <a:t> </a:t>
            </a:r>
            <a:r>
              <a:rPr dirty="0" sz="3000"/>
              <a:t>to </a:t>
            </a:r>
            <a:r>
              <a:rPr dirty="0" sz="3000" spc="-5"/>
              <a:t>M</a:t>
            </a:r>
            <a:r>
              <a:rPr dirty="0" sz="3000" spc="5"/>
              <a:t>e</a:t>
            </a:r>
            <a:r>
              <a:rPr dirty="0" sz="3000"/>
              <a:t>thods</a:t>
            </a:r>
            <a:endParaRPr sz="3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59" y="691387"/>
            <a:ext cx="787590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2950" marR="5080" indent="-730250">
              <a:lnSpc>
                <a:spcPct val="125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public</a:t>
            </a:r>
            <a:r>
              <a:rPr dirty="0" sz="2400" spc="1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static</a:t>
            </a:r>
            <a:r>
              <a:rPr dirty="0" sz="2400" spc="1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void</a:t>
            </a:r>
            <a:r>
              <a:rPr dirty="0" sz="2400" spc="1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main(String[]</a:t>
            </a:r>
            <a:r>
              <a:rPr dirty="0" sz="2400" spc="1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args)</a:t>
            </a:r>
            <a:r>
              <a:rPr dirty="0" sz="2400" spc="1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002060"/>
                </a:solidFill>
                <a:latin typeface="Courier New"/>
                <a:cs typeface="Courier New"/>
              </a:rPr>
              <a:t>{ </a:t>
            </a:r>
            <a:r>
              <a:rPr dirty="0" sz="2400" spc="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dirty="0" sz="2400" spc="-20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002060"/>
                </a:solidFill>
                <a:latin typeface="Courier New"/>
                <a:cs typeface="Courier New"/>
              </a:rPr>
              <a:t>x</a:t>
            </a:r>
            <a:r>
              <a:rPr dirty="0" sz="2400" spc="-20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dirty="0" sz="2400" spc="-1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1;</a:t>
            </a:r>
            <a:r>
              <a:rPr dirty="0" sz="2400" spc="-20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//</a:t>
            </a:r>
            <a:r>
              <a:rPr dirty="0" sz="2400" spc="-1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002060"/>
                </a:solidFill>
                <a:latin typeface="Courier New"/>
                <a:cs typeface="Courier New"/>
              </a:rPr>
              <a:t>x</a:t>
            </a:r>
            <a:r>
              <a:rPr dirty="0" sz="2400" spc="-20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represents</a:t>
            </a:r>
            <a:r>
              <a:rPr dirty="0" sz="2400" spc="-1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an</a:t>
            </a:r>
            <a:r>
              <a:rPr dirty="0" sz="2400" spc="-20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int</a:t>
            </a:r>
            <a:r>
              <a:rPr dirty="0" sz="2400" spc="-1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value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809" y="1697228"/>
            <a:ext cx="4041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int[]</a:t>
            </a:r>
            <a:r>
              <a:rPr dirty="0" sz="2400" spc="-3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002060"/>
                </a:solidFill>
                <a:latin typeface="Courier New"/>
                <a:cs typeface="Courier New"/>
              </a:rPr>
              <a:t>y</a:t>
            </a:r>
            <a:r>
              <a:rPr dirty="0" sz="2400" spc="-30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002060"/>
                </a:solidFill>
                <a:latin typeface="Courier New"/>
                <a:cs typeface="Courier New"/>
              </a:rPr>
              <a:t>=</a:t>
            </a:r>
            <a:r>
              <a:rPr dirty="0" sz="2400" spc="-35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new</a:t>
            </a:r>
            <a:r>
              <a:rPr dirty="0" sz="2400" spc="-30" b="1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2060"/>
                </a:solidFill>
                <a:latin typeface="Courier New"/>
                <a:cs typeface="Courier New"/>
              </a:rPr>
              <a:t>int[10];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1359" y="2412313"/>
            <a:ext cx="3435985" cy="2507615"/>
          </a:xfrm>
          <a:custGeom>
            <a:avLst/>
            <a:gdLst/>
            <a:ahLst/>
            <a:cxnLst/>
            <a:rect l="l" t="t" r="r" b="b"/>
            <a:pathLst>
              <a:path w="3435985" h="2507615">
                <a:moveTo>
                  <a:pt x="1622920" y="2259990"/>
                </a:moveTo>
                <a:lnTo>
                  <a:pt x="1591983" y="2219693"/>
                </a:lnTo>
                <a:lnTo>
                  <a:pt x="1269644" y="2467203"/>
                </a:lnTo>
                <a:lnTo>
                  <a:pt x="1300594" y="2507488"/>
                </a:lnTo>
                <a:lnTo>
                  <a:pt x="1622920" y="2259990"/>
                </a:lnTo>
                <a:close/>
              </a:path>
              <a:path w="3435985" h="2507615">
                <a:moveTo>
                  <a:pt x="1707578" y="1669580"/>
                </a:moveTo>
                <a:lnTo>
                  <a:pt x="1688998" y="1615909"/>
                </a:lnTo>
                <a:lnTo>
                  <a:pt x="1670418" y="1562239"/>
                </a:lnTo>
                <a:lnTo>
                  <a:pt x="1670824" y="1598155"/>
                </a:lnTo>
                <a:lnTo>
                  <a:pt x="35509" y="0"/>
                </a:lnTo>
                <a:lnTo>
                  <a:pt x="0" y="36322"/>
                </a:lnTo>
                <a:lnTo>
                  <a:pt x="1635328" y="1634490"/>
                </a:lnTo>
                <a:lnTo>
                  <a:pt x="1599399" y="1634896"/>
                </a:lnTo>
                <a:lnTo>
                  <a:pt x="1653489" y="1652231"/>
                </a:lnTo>
                <a:lnTo>
                  <a:pt x="1707578" y="1669580"/>
                </a:lnTo>
                <a:close/>
              </a:path>
              <a:path w="3435985" h="2507615">
                <a:moveTo>
                  <a:pt x="2066137" y="1919655"/>
                </a:moveTo>
                <a:lnTo>
                  <a:pt x="2035200" y="1879371"/>
                </a:lnTo>
                <a:lnTo>
                  <a:pt x="1712861" y="2126881"/>
                </a:lnTo>
                <a:lnTo>
                  <a:pt x="1743798" y="2167166"/>
                </a:lnTo>
                <a:lnTo>
                  <a:pt x="2066137" y="1919655"/>
                </a:lnTo>
                <a:close/>
              </a:path>
              <a:path w="3435985" h="2507615">
                <a:moveTo>
                  <a:pt x="2509355" y="1579333"/>
                </a:moveTo>
                <a:lnTo>
                  <a:pt x="2478405" y="1539049"/>
                </a:lnTo>
                <a:lnTo>
                  <a:pt x="2156079" y="1786559"/>
                </a:lnTo>
                <a:lnTo>
                  <a:pt x="2187016" y="1826844"/>
                </a:lnTo>
                <a:lnTo>
                  <a:pt x="2509355" y="1579333"/>
                </a:lnTo>
                <a:close/>
              </a:path>
              <a:path w="3435985" h="2507615">
                <a:moveTo>
                  <a:pt x="2952559" y="1239012"/>
                </a:moveTo>
                <a:lnTo>
                  <a:pt x="2921622" y="1198727"/>
                </a:lnTo>
                <a:lnTo>
                  <a:pt x="2599283" y="1446225"/>
                </a:lnTo>
                <a:lnTo>
                  <a:pt x="2630220" y="1486522"/>
                </a:lnTo>
                <a:lnTo>
                  <a:pt x="2952559" y="1239012"/>
                </a:lnTo>
                <a:close/>
              </a:path>
              <a:path w="3435985" h="2507615">
                <a:moveTo>
                  <a:pt x="3435794" y="835926"/>
                </a:moveTo>
                <a:lnTo>
                  <a:pt x="3395510" y="843737"/>
                </a:lnTo>
                <a:lnTo>
                  <a:pt x="3395510" y="866876"/>
                </a:lnTo>
                <a:lnTo>
                  <a:pt x="3391979" y="893749"/>
                </a:lnTo>
                <a:lnTo>
                  <a:pt x="3368624" y="863346"/>
                </a:lnTo>
                <a:lnTo>
                  <a:pt x="3395510" y="866876"/>
                </a:lnTo>
                <a:lnTo>
                  <a:pt x="3395510" y="843737"/>
                </a:lnTo>
                <a:lnTo>
                  <a:pt x="3324275" y="857516"/>
                </a:lnTo>
                <a:lnTo>
                  <a:pt x="3359886" y="862190"/>
                </a:lnTo>
                <a:lnTo>
                  <a:pt x="3042501" y="1105903"/>
                </a:lnTo>
                <a:lnTo>
                  <a:pt x="3073438" y="1146200"/>
                </a:lnTo>
                <a:lnTo>
                  <a:pt x="3390836" y="902487"/>
                </a:lnTo>
                <a:lnTo>
                  <a:pt x="3386150" y="938098"/>
                </a:lnTo>
                <a:lnTo>
                  <a:pt x="3424885" y="858393"/>
                </a:lnTo>
                <a:lnTo>
                  <a:pt x="3435794" y="8359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 </a:t>
            </a:r>
            <a:r>
              <a:rPr dirty="0" sz="3000" spc="-10"/>
              <a:t>P</a:t>
            </a:r>
            <a:r>
              <a:rPr dirty="0" sz="3000" spc="5"/>
              <a:t>a</a:t>
            </a:r>
            <a:r>
              <a:rPr dirty="0" sz="3000" spc="-5"/>
              <a:t>ss</a:t>
            </a:r>
            <a:r>
              <a:rPr dirty="0" sz="3000"/>
              <a:t>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ys</a:t>
            </a:r>
            <a:r>
              <a:rPr dirty="0" sz="3000" spc="-5"/>
              <a:t> </a:t>
            </a:r>
            <a:r>
              <a:rPr dirty="0" sz="3000"/>
              <a:t>to </a:t>
            </a:r>
            <a:r>
              <a:rPr dirty="0" sz="3000" spc="-5"/>
              <a:t>M</a:t>
            </a:r>
            <a:r>
              <a:rPr dirty="0" sz="3000" spc="5"/>
              <a:t>e</a:t>
            </a:r>
            <a:r>
              <a:rPr dirty="0" sz="3000"/>
              <a:t>thods</a:t>
            </a:r>
            <a:endParaRPr sz="3000"/>
          </a:p>
        </p:txBody>
      </p:sp>
      <p:grpSp>
        <p:nvGrpSpPr>
          <p:cNvPr id="6" name="object 6"/>
          <p:cNvGrpSpPr/>
          <p:nvPr/>
        </p:nvGrpSpPr>
        <p:grpSpPr>
          <a:xfrm>
            <a:off x="6813004" y="1771234"/>
            <a:ext cx="1248410" cy="1118870"/>
            <a:chOff x="6813004" y="1771234"/>
            <a:chExt cx="1248410" cy="1118870"/>
          </a:xfrm>
        </p:grpSpPr>
        <p:sp>
          <p:nvSpPr>
            <p:cNvPr id="7" name="object 7"/>
            <p:cNvSpPr/>
            <p:nvPr/>
          </p:nvSpPr>
          <p:spPr>
            <a:xfrm>
              <a:off x="6819354" y="1777584"/>
              <a:ext cx="1235710" cy="1106170"/>
            </a:xfrm>
            <a:custGeom>
              <a:avLst/>
              <a:gdLst/>
              <a:ahLst/>
              <a:cxnLst/>
              <a:rect l="l" t="t" r="r" b="b"/>
              <a:pathLst>
                <a:path w="1235709" h="1106170">
                  <a:moveTo>
                    <a:pt x="518407" y="384175"/>
                  </a:moveTo>
                  <a:lnTo>
                    <a:pt x="211167" y="384175"/>
                  </a:lnTo>
                  <a:lnTo>
                    <a:pt x="0" y="1105570"/>
                  </a:lnTo>
                  <a:lnTo>
                    <a:pt x="518407" y="384175"/>
                  </a:lnTo>
                  <a:close/>
                </a:path>
                <a:path w="1235709" h="1106170">
                  <a:moveTo>
                    <a:pt x="1171271" y="0"/>
                  </a:moveTo>
                  <a:lnTo>
                    <a:pt x="70370" y="0"/>
                  </a:lnTo>
                  <a:lnTo>
                    <a:pt x="45447" y="5031"/>
                  </a:lnTo>
                  <a:lnTo>
                    <a:pt x="25095" y="18754"/>
                  </a:lnTo>
                  <a:lnTo>
                    <a:pt x="11372" y="39106"/>
                  </a:lnTo>
                  <a:lnTo>
                    <a:pt x="6341" y="64029"/>
                  </a:lnTo>
                  <a:lnTo>
                    <a:pt x="6341" y="320146"/>
                  </a:lnTo>
                  <a:lnTo>
                    <a:pt x="11372" y="345068"/>
                  </a:lnTo>
                  <a:lnTo>
                    <a:pt x="25095" y="365421"/>
                  </a:lnTo>
                  <a:lnTo>
                    <a:pt x="45447" y="379143"/>
                  </a:lnTo>
                  <a:lnTo>
                    <a:pt x="70370" y="384175"/>
                  </a:lnTo>
                  <a:lnTo>
                    <a:pt x="1171271" y="384175"/>
                  </a:lnTo>
                  <a:lnTo>
                    <a:pt x="1216547" y="365421"/>
                  </a:lnTo>
                  <a:lnTo>
                    <a:pt x="1235300" y="320146"/>
                  </a:lnTo>
                  <a:lnTo>
                    <a:pt x="1235301" y="64029"/>
                  </a:lnTo>
                  <a:lnTo>
                    <a:pt x="1230269" y="39106"/>
                  </a:lnTo>
                  <a:lnTo>
                    <a:pt x="1216547" y="18754"/>
                  </a:lnTo>
                  <a:lnTo>
                    <a:pt x="1196194" y="5031"/>
                  </a:lnTo>
                  <a:lnTo>
                    <a:pt x="11712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19354" y="1777584"/>
              <a:ext cx="1235710" cy="1106170"/>
            </a:xfrm>
            <a:custGeom>
              <a:avLst/>
              <a:gdLst/>
              <a:ahLst/>
              <a:cxnLst/>
              <a:rect l="l" t="t" r="r" b="b"/>
              <a:pathLst>
                <a:path w="1235709" h="1106170">
                  <a:moveTo>
                    <a:pt x="6341" y="64029"/>
                  </a:moveTo>
                  <a:lnTo>
                    <a:pt x="11372" y="39106"/>
                  </a:lnTo>
                  <a:lnTo>
                    <a:pt x="25094" y="18753"/>
                  </a:lnTo>
                  <a:lnTo>
                    <a:pt x="45447" y="5031"/>
                  </a:lnTo>
                  <a:lnTo>
                    <a:pt x="70370" y="0"/>
                  </a:lnTo>
                  <a:lnTo>
                    <a:pt x="211167" y="0"/>
                  </a:lnTo>
                  <a:lnTo>
                    <a:pt x="518407" y="0"/>
                  </a:lnTo>
                  <a:lnTo>
                    <a:pt x="1171271" y="0"/>
                  </a:lnTo>
                  <a:lnTo>
                    <a:pt x="1196194" y="5031"/>
                  </a:lnTo>
                  <a:lnTo>
                    <a:pt x="1216547" y="18753"/>
                  </a:lnTo>
                  <a:lnTo>
                    <a:pt x="1230269" y="39106"/>
                  </a:lnTo>
                  <a:lnTo>
                    <a:pt x="1235301" y="64029"/>
                  </a:lnTo>
                  <a:lnTo>
                    <a:pt x="1235301" y="224102"/>
                  </a:lnTo>
                  <a:lnTo>
                    <a:pt x="1235301" y="320146"/>
                  </a:lnTo>
                  <a:lnTo>
                    <a:pt x="1230269" y="345068"/>
                  </a:lnTo>
                  <a:lnTo>
                    <a:pt x="1216547" y="365421"/>
                  </a:lnTo>
                  <a:lnTo>
                    <a:pt x="1196194" y="379143"/>
                  </a:lnTo>
                  <a:lnTo>
                    <a:pt x="1171271" y="384175"/>
                  </a:lnTo>
                  <a:lnTo>
                    <a:pt x="518407" y="384175"/>
                  </a:lnTo>
                  <a:lnTo>
                    <a:pt x="0" y="1105571"/>
                  </a:lnTo>
                  <a:lnTo>
                    <a:pt x="211167" y="384175"/>
                  </a:lnTo>
                  <a:lnTo>
                    <a:pt x="70370" y="384175"/>
                  </a:lnTo>
                  <a:lnTo>
                    <a:pt x="45447" y="379143"/>
                  </a:lnTo>
                  <a:lnTo>
                    <a:pt x="25094" y="365421"/>
                  </a:lnTo>
                  <a:lnTo>
                    <a:pt x="11372" y="345068"/>
                  </a:lnTo>
                  <a:lnTo>
                    <a:pt x="6341" y="320145"/>
                  </a:lnTo>
                  <a:lnTo>
                    <a:pt x="6341" y="224102"/>
                  </a:lnTo>
                  <a:lnTo>
                    <a:pt x="6341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220305" y="1816100"/>
            <a:ext cx="440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=1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88251" y="2232032"/>
            <a:ext cx="1248410" cy="1118870"/>
            <a:chOff x="7888251" y="2232032"/>
            <a:chExt cx="1248410" cy="1118870"/>
          </a:xfrm>
        </p:grpSpPr>
        <p:sp>
          <p:nvSpPr>
            <p:cNvPr id="11" name="object 11"/>
            <p:cNvSpPr/>
            <p:nvPr/>
          </p:nvSpPr>
          <p:spPr>
            <a:xfrm>
              <a:off x="7894601" y="2238382"/>
              <a:ext cx="1235710" cy="1106170"/>
            </a:xfrm>
            <a:custGeom>
              <a:avLst/>
              <a:gdLst/>
              <a:ahLst/>
              <a:cxnLst/>
              <a:rect l="l" t="t" r="r" b="b"/>
              <a:pathLst>
                <a:path w="1235709" h="1106170">
                  <a:moveTo>
                    <a:pt x="518407" y="384175"/>
                  </a:moveTo>
                  <a:lnTo>
                    <a:pt x="211167" y="384175"/>
                  </a:lnTo>
                  <a:lnTo>
                    <a:pt x="0" y="1105570"/>
                  </a:lnTo>
                  <a:lnTo>
                    <a:pt x="518407" y="384175"/>
                  </a:lnTo>
                  <a:close/>
                </a:path>
                <a:path w="1235709" h="1106170">
                  <a:moveTo>
                    <a:pt x="1171271" y="0"/>
                  </a:moveTo>
                  <a:lnTo>
                    <a:pt x="70370" y="0"/>
                  </a:lnTo>
                  <a:lnTo>
                    <a:pt x="45447" y="5031"/>
                  </a:lnTo>
                  <a:lnTo>
                    <a:pt x="25094" y="18753"/>
                  </a:lnTo>
                  <a:lnTo>
                    <a:pt x="11372" y="39106"/>
                  </a:lnTo>
                  <a:lnTo>
                    <a:pt x="6341" y="64029"/>
                  </a:lnTo>
                  <a:lnTo>
                    <a:pt x="6341" y="320145"/>
                  </a:lnTo>
                  <a:lnTo>
                    <a:pt x="11372" y="345067"/>
                  </a:lnTo>
                  <a:lnTo>
                    <a:pt x="25094" y="365420"/>
                  </a:lnTo>
                  <a:lnTo>
                    <a:pt x="45447" y="379143"/>
                  </a:lnTo>
                  <a:lnTo>
                    <a:pt x="70370" y="384175"/>
                  </a:lnTo>
                  <a:lnTo>
                    <a:pt x="1171271" y="384175"/>
                  </a:lnTo>
                  <a:lnTo>
                    <a:pt x="1216546" y="365420"/>
                  </a:lnTo>
                  <a:lnTo>
                    <a:pt x="1235300" y="320145"/>
                  </a:lnTo>
                  <a:lnTo>
                    <a:pt x="1235301" y="64029"/>
                  </a:lnTo>
                  <a:lnTo>
                    <a:pt x="1230269" y="39106"/>
                  </a:lnTo>
                  <a:lnTo>
                    <a:pt x="1216546" y="18753"/>
                  </a:lnTo>
                  <a:lnTo>
                    <a:pt x="1196194" y="5031"/>
                  </a:lnTo>
                  <a:lnTo>
                    <a:pt x="11712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94601" y="2238382"/>
              <a:ext cx="1235710" cy="1106170"/>
            </a:xfrm>
            <a:custGeom>
              <a:avLst/>
              <a:gdLst/>
              <a:ahLst/>
              <a:cxnLst/>
              <a:rect l="l" t="t" r="r" b="b"/>
              <a:pathLst>
                <a:path w="1235709" h="1106170">
                  <a:moveTo>
                    <a:pt x="6341" y="64029"/>
                  </a:moveTo>
                  <a:lnTo>
                    <a:pt x="11372" y="39106"/>
                  </a:lnTo>
                  <a:lnTo>
                    <a:pt x="25094" y="18753"/>
                  </a:lnTo>
                  <a:lnTo>
                    <a:pt x="45447" y="5031"/>
                  </a:lnTo>
                  <a:lnTo>
                    <a:pt x="70370" y="0"/>
                  </a:lnTo>
                  <a:lnTo>
                    <a:pt x="211167" y="0"/>
                  </a:lnTo>
                  <a:lnTo>
                    <a:pt x="518407" y="0"/>
                  </a:lnTo>
                  <a:lnTo>
                    <a:pt x="1171271" y="0"/>
                  </a:lnTo>
                  <a:lnTo>
                    <a:pt x="1196194" y="5031"/>
                  </a:lnTo>
                  <a:lnTo>
                    <a:pt x="1216547" y="18753"/>
                  </a:lnTo>
                  <a:lnTo>
                    <a:pt x="1230269" y="39106"/>
                  </a:lnTo>
                  <a:lnTo>
                    <a:pt x="1235301" y="64029"/>
                  </a:lnTo>
                  <a:lnTo>
                    <a:pt x="1235301" y="224102"/>
                  </a:lnTo>
                  <a:lnTo>
                    <a:pt x="1235301" y="320146"/>
                  </a:lnTo>
                  <a:lnTo>
                    <a:pt x="1230269" y="345068"/>
                  </a:lnTo>
                  <a:lnTo>
                    <a:pt x="1216547" y="365421"/>
                  </a:lnTo>
                  <a:lnTo>
                    <a:pt x="1196194" y="379143"/>
                  </a:lnTo>
                  <a:lnTo>
                    <a:pt x="1171271" y="384175"/>
                  </a:lnTo>
                  <a:lnTo>
                    <a:pt x="518407" y="384175"/>
                  </a:lnTo>
                  <a:lnTo>
                    <a:pt x="0" y="1105571"/>
                  </a:lnTo>
                  <a:lnTo>
                    <a:pt x="211167" y="384175"/>
                  </a:lnTo>
                  <a:lnTo>
                    <a:pt x="70370" y="384175"/>
                  </a:lnTo>
                  <a:lnTo>
                    <a:pt x="45447" y="379143"/>
                  </a:lnTo>
                  <a:lnTo>
                    <a:pt x="25094" y="365421"/>
                  </a:lnTo>
                  <a:lnTo>
                    <a:pt x="11372" y="345068"/>
                  </a:lnTo>
                  <a:lnTo>
                    <a:pt x="6341" y="320145"/>
                  </a:lnTo>
                  <a:lnTo>
                    <a:pt x="6341" y="224102"/>
                  </a:lnTo>
                  <a:lnTo>
                    <a:pt x="6341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0525" marR="1879600">
              <a:lnSpc>
                <a:spcPct val="125000"/>
              </a:lnSpc>
              <a:spcBef>
                <a:spcPts val="100"/>
              </a:spcBef>
            </a:pPr>
            <a:r>
              <a:rPr dirty="0" spc="-5"/>
              <a:t>m(x</a:t>
            </a:r>
            <a:r>
              <a:rPr dirty="0"/>
              <a:t>,</a:t>
            </a:r>
            <a:r>
              <a:rPr dirty="0" spc="-10"/>
              <a:t> </a:t>
            </a:r>
            <a:r>
              <a:rPr dirty="0" spc="-5"/>
              <a:t>y)</a:t>
            </a:r>
            <a:r>
              <a:rPr dirty="0"/>
              <a:t>;</a:t>
            </a:r>
            <a:r>
              <a:rPr dirty="0" spc="-10"/>
              <a:t> </a:t>
            </a:r>
            <a:r>
              <a:rPr dirty="0" spc="-5"/>
              <a:t>/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5"/>
              <a:t>Invok</a:t>
            </a:r>
            <a:r>
              <a:rPr dirty="0"/>
              <a:t>e</a:t>
            </a:r>
            <a:r>
              <a:rPr dirty="0" spc="-10"/>
              <a:t> </a:t>
            </a:r>
            <a:r>
              <a:rPr dirty="0"/>
              <a:t>m</a:t>
            </a:r>
            <a:r>
              <a:rPr dirty="0" spc="-10"/>
              <a:t> </a:t>
            </a:r>
            <a:r>
              <a:rPr dirty="0" spc="-5"/>
              <a:t>wit</a:t>
            </a:r>
            <a:r>
              <a:rPr dirty="0"/>
              <a:t>h</a:t>
            </a:r>
            <a:r>
              <a:rPr dirty="0" spc="-10"/>
              <a:t> </a:t>
            </a:r>
            <a:r>
              <a:rPr dirty="0" spc="-5"/>
              <a:t>argument</a:t>
            </a:r>
            <a:r>
              <a:rPr dirty="0"/>
              <a:t>s</a:t>
            </a:r>
            <a:r>
              <a:rPr dirty="0" spc="-10"/>
              <a:t> </a:t>
            </a:r>
            <a:r>
              <a:rPr dirty="0"/>
              <a:t>x</a:t>
            </a:r>
            <a:r>
              <a:rPr dirty="0" spc="-10"/>
              <a:t> </a:t>
            </a:r>
            <a:r>
              <a:rPr dirty="0" spc="-5"/>
              <a:t>a</a:t>
            </a:r>
            <a:r>
              <a:rPr dirty="0" spc="-955"/>
              <a:t>n</a:t>
            </a:r>
            <a:r>
              <a:rPr dirty="0" baseline="-10802" sz="2700" spc="67" b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dirty="0" sz="2400" spc="-1040"/>
              <a:t>d</a:t>
            </a:r>
            <a:r>
              <a:rPr dirty="0" baseline="-10802" sz="2700" b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baseline="-10802" sz="2700" spc="-7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-10802" sz="2700" b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dirty="0" baseline="-10802" sz="2700" spc="-1185" b="0">
                <a:solidFill>
                  <a:srgbClr val="000000"/>
                </a:solidFill>
                <a:latin typeface="Times New Roman"/>
                <a:cs typeface="Times New Roman"/>
              </a:rPr>
              <a:t>5</a:t>
            </a:r>
            <a:r>
              <a:rPr dirty="0" sz="2400" spc="-655"/>
              <a:t>y</a:t>
            </a:r>
            <a:r>
              <a:rPr dirty="0" baseline="-10802" sz="2700" b="0">
                <a:solidFill>
                  <a:srgbClr val="000000"/>
                </a:solidFill>
                <a:latin typeface="Times New Roman"/>
                <a:cs typeface="Times New Roman"/>
              </a:rPr>
              <a:t>55  </a:t>
            </a:r>
            <a:r>
              <a:rPr dirty="0" sz="2400" spc="-5"/>
              <a:t>System.out.println("x is </a:t>
            </a:r>
            <a:r>
              <a:rPr dirty="0" sz="2400"/>
              <a:t>" + </a:t>
            </a:r>
            <a:r>
              <a:rPr dirty="0" sz="2400" spc="-5"/>
              <a:t>x); </a:t>
            </a:r>
            <a:r>
              <a:rPr dirty="0" sz="2400"/>
              <a:t> </a:t>
            </a:r>
            <a:r>
              <a:rPr dirty="0" sz="2400" spc="-5"/>
              <a:t>System.out.println("y[0]</a:t>
            </a:r>
            <a:r>
              <a:rPr dirty="0" sz="2400" spc="-20"/>
              <a:t> </a:t>
            </a:r>
            <a:r>
              <a:rPr dirty="0" sz="2400" spc="-5"/>
              <a:t>is</a:t>
            </a:r>
            <a:r>
              <a:rPr dirty="0" sz="2400" spc="-20"/>
              <a:t> </a:t>
            </a:r>
            <a:r>
              <a:rPr dirty="0" sz="2400"/>
              <a:t>"</a:t>
            </a:r>
            <a:r>
              <a:rPr dirty="0" sz="2400" spc="-20"/>
              <a:t> </a:t>
            </a:r>
            <a:r>
              <a:rPr dirty="0" sz="2400"/>
              <a:t>+</a:t>
            </a:r>
            <a:r>
              <a:rPr dirty="0" sz="2400" spc="-20"/>
              <a:t> </a:t>
            </a:r>
            <a:r>
              <a:rPr dirty="0" sz="2400" spc="-5"/>
              <a:t>y[0]);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20"/>
              </a:spcBef>
            </a:pPr>
            <a:r>
              <a:rPr dirty="0"/>
              <a:t>}</a:t>
            </a:r>
          </a:p>
          <a:p>
            <a:pPr marL="390525" marR="17780" indent="-365125">
              <a:lnSpc>
                <a:spcPts val="3600"/>
              </a:lnSpc>
              <a:spcBef>
                <a:spcPts val="140"/>
              </a:spcBef>
            </a:pPr>
            <a:r>
              <a:rPr dirty="0" spc="-5">
                <a:solidFill>
                  <a:srgbClr val="7030A0"/>
                </a:solidFill>
              </a:rPr>
              <a:t>public</a:t>
            </a:r>
            <a:r>
              <a:rPr dirty="0" spc="215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static</a:t>
            </a:r>
            <a:r>
              <a:rPr dirty="0" spc="220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void</a:t>
            </a:r>
            <a:r>
              <a:rPr dirty="0" spc="220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m(int</a:t>
            </a:r>
            <a:r>
              <a:rPr dirty="0" spc="220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number,</a:t>
            </a:r>
            <a:r>
              <a:rPr dirty="0" spc="215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int[]</a:t>
            </a:r>
            <a:r>
              <a:rPr dirty="0" spc="220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numbers)</a:t>
            </a:r>
            <a:r>
              <a:rPr dirty="0" spc="22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{ </a:t>
            </a:r>
            <a:r>
              <a:rPr dirty="0" spc="5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number </a:t>
            </a:r>
            <a:r>
              <a:rPr dirty="0">
                <a:solidFill>
                  <a:srgbClr val="7030A0"/>
                </a:solidFill>
              </a:rPr>
              <a:t>= </a:t>
            </a:r>
            <a:r>
              <a:rPr dirty="0" spc="-5">
                <a:solidFill>
                  <a:srgbClr val="7030A0"/>
                </a:solidFill>
              </a:rPr>
              <a:t>1001; // Assign </a:t>
            </a:r>
            <a:r>
              <a:rPr dirty="0">
                <a:solidFill>
                  <a:srgbClr val="7030A0"/>
                </a:solidFill>
              </a:rPr>
              <a:t>a </a:t>
            </a:r>
            <a:r>
              <a:rPr dirty="0" spc="-5">
                <a:solidFill>
                  <a:srgbClr val="7030A0"/>
                </a:solidFill>
              </a:rPr>
              <a:t>new value to number </a:t>
            </a:r>
            <a:r>
              <a:rPr dirty="0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numbers[0]</a:t>
            </a:r>
            <a:r>
              <a:rPr dirty="0" spc="-2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=</a:t>
            </a:r>
            <a:r>
              <a:rPr dirty="0" spc="-15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5555;</a:t>
            </a:r>
            <a:r>
              <a:rPr dirty="0" spc="-20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//</a:t>
            </a:r>
            <a:r>
              <a:rPr dirty="0" spc="-15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Assign</a:t>
            </a:r>
            <a:r>
              <a:rPr dirty="0" spc="-2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a</a:t>
            </a:r>
            <a:r>
              <a:rPr dirty="0" spc="-15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new</a:t>
            </a:r>
            <a:r>
              <a:rPr dirty="0" spc="-15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value</a:t>
            </a:r>
            <a:r>
              <a:rPr dirty="0" spc="-20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to</a:t>
            </a:r>
            <a:r>
              <a:rPr dirty="0" spc="-15">
                <a:solidFill>
                  <a:srgbClr val="7030A0"/>
                </a:solidFill>
              </a:rPr>
              <a:t> </a:t>
            </a:r>
            <a:r>
              <a:rPr dirty="0" spc="-5">
                <a:solidFill>
                  <a:srgbClr val="7030A0"/>
                </a:solidFill>
              </a:rPr>
              <a:t>numbers[0]</a:t>
            </a: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775" y="4077715"/>
            <a:ext cx="10202545" cy="1269365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 spc="-5">
                <a:latin typeface="Times New Roman"/>
                <a:cs typeface="Times New Roman"/>
              </a:rPr>
              <a:t>When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invoking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m(x,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y)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x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45"/>
              </a:spcBef>
              <a:buFont typeface="Arial"/>
              <a:buChar char="■"/>
              <a:tabLst>
                <a:tab pos="316865" algn="l"/>
                <a:tab pos="317500" algn="l"/>
              </a:tabLst>
            </a:pPr>
            <a:r>
              <a:rPr dirty="0"/>
              <a:t>	</a:t>
            </a:r>
            <a:r>
              <a:rPr dirty="0" sz="2400" spc="-5">
                <a:latin typeface="Times New Roman"/>
                <a:cs typeface="Times New Roman"/>
              </a:rPr>
              <a:t>Since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sng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u="sng" sz="24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contains</a:t>
            </a:r>
            <a:r>
              <a:rPr dirty="0" u="sng" sz="24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reference</a:t>
            </a:r>
            <a:r>
              <a:rPr dirty="0" u="sng" sz="24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value</a:t>
            </a:r>
            <a:r>
              <a:rPr dirty="0" u="sng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24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dirty="0" sz="2400" spc="-30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contains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same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reference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 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same </a:t>
            </a:r>
            <a:r>
              <a:rPr dirty="0" sz="2400" spc="-3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8021" y="1175488"/>
            <a:ext cx="8853981" cy="27659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 </a:t>
            </a:r>
            <a:r>
              <a:rPr dirty="0" sz="3000" spc="-10"/>
              <a:t>P</a:t>
            </a:r>
            <a:r>
              <a:rPr dirty="0" sz="3000" spc="5"/>
              <a:t>a</a:t>
            </a:r>
            <a:r>
              <a:rPr dirty="0" sz="3000" spc="-5"/>
              <a:t>ss</a:t>
            </a:r>
            <a:r>
              <a:rPr dirty="0" sz="3000"/>
              <a:t>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ys</a:t>
            </a:r>
            <a:r>
              <a:rPr dirty="0" sz="3000" spc="-5"/>
              <a:t> </a:t>
            </a:r>
            <a:r>
              <a:rPr dirty="0" sz="3000"/>
              <a:t>to </a:t>
            </a:r>
            <a:r>
              <a:rPr dirty="0" sz="3000" spc="-5"/>
              <a:t>M</a:t>
            </a:r>
            <a:r>
              <a:rPr dirty="0" sz="3000" spc="5"/>
              <a:t>e</a:t>
            </a:r>
            <a:r>
              <a:rPr dirty="0" sz="3000"/>
              <a:t>thods</a:t>
            </a:r>
            <a:endParaRPr sz="3000"/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5393" y="4740805"/>
            <a:ext cx="2993390" cy="0"/>
          </a:xfrm>
          <a:custGeom>
            <a:avLst/>
            <a:gdLst/>
            <a:ahLst/>
            <a:cxnLst/>
            <a:rect l="l" t="t" r="r" b="b"/>
            <a:pathLst>
              <a:path w="2993390" h="0">
                <a:moveTo>
                  <a:pt x="0" y="0"/>
                </a:moveTo>
                <a:lnTo>
                  <a:pt x="2992793" y="0"/>
                </a:lnTo>
              </a:path>
            </a:pathLst>
          </a:custGeom>
          <a:ln w="268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7180" y="4310648"/>
            <a:ext cx="11156315" cy="160909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92605">
              <a:lnSpc>
                <a:spcPct val="100000"/>
              </a:lnSpc>
              <a:spcBef>
                <a:spcPts val="130"/>
              </a:spcBef>
            </a:pPr>
            <a:r>
              <a:rPr dirty="0" sz="2100" spc="10">
                <a:latin typeface="Times New Roman"/>
                <a:cs typeface="Times New Roman"/>
              </a:rPr>
              <a:t>int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x: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620"/>
              </a:lnSpc>
            </a:pPr>
            <a:r>
              <a:rPr dirty="0" sz="2400" spc="-5">
                <a:latin typeface="Times New Roman"/>
                <a:cs typeface="Times New Roman"/>
              </a:rPr>
              <a:t>The array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area</a:t>
            </a:r>
            <a:r>
              <a:rPr dirty="0" sz="2400">
                <a:latin typeface="Times New Roman"/>
                <a:cs typeface="Times New Roman"/>
              </a:rPr>
              <a:t>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memory,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heap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dynamic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memory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allocation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where blocks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memory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 allocated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freed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arbitrary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5393" y="1421110"/>
            <a:ext cx="2993390" cy="3340100"/>
          </a:xfrm>
          <a:custGeom>
            <a:avLst/>
            <a:gdLst/>
            <a:ahLst/>
            <a:cxnLst/>
            <a:rect l="l" t="t" r="r" b="b"/>
            <a:pathLst>
              <a:path w="2993390" h="3340100">
                <a:moveTo>
                  <a:pt x="0" y="3339855"/>
                </a:moveTo>
                <a:lnTo>
                  <a:pt x="0" y="20301"/>
                </a:lnTo>
              </a:path>
              <a:path w="2993390" h="3340100">
                <a:moveTo>
                  <a:pt x="2992793" y="3339855"/>
                </a:moveTo>
                <a:lnTo>
                  <a:pt x="2992793" y="0"/>
                </a:lnTo>
              </a:path>
              <a:path w="2993390" h="3340100">
                <a:moveTo>
                  <a:pt x="61313" y="1853088"/>
                </a:moveTo>
                <a:lnTo>
                  <a:pt x="2992793" y="1853088"/>
                </a:lnTo>
              </a:path>
              <a:path w="2993390" h="3340100">
                <a:moveTo>
                  <a:pt x="1567421" y="2952638"/>
                </a:moveTo>
                <a:lnTo>
                  <a:pt x="2728285" y="2952638"/>
                </a:lnTo>
                <a:lnTo>
                  <a:pt x="2728285" y="2626728"/>
                </a:lnTo>
                <a:lnTo>
                  <a:pt x="1567421" y="2626728"/>
                </a:lnTo>
                <a:lnTo>
                  <a:pt x="1567421" y="2952638"/>
                </a:lnTo>
                <a:close/>
              </a:path>
            </a:pathLst>
          </a:custGeom>
          <a:ln w="2687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84367" y="3374055"/>
            <a:ext cx="2508250" cy="100203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38100" marR="60325">
              <a:lnSpc>
                <a:spcPts val="2450"/>
              </a:lnSpc>
              <a:spcBef>
                <a:spcPts val="270"/>
              </a:spcBef>
            </a:pPr>
            <a:r>
              <a:rPr dirty="0" sz="2100" spc="10">
                <a:latin typeface="Times New Roman"/>
                <a:cs typeface="Times New Roman"/>
              </a:rPr>
              <a:t>Space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required</a:t>
            </a:r>
            <a:r>
              <a:rPr dirty="0" sz="210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for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the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main</a:t>
            </a:r>
            <a:r>
              <a:rPr dirty="0" sz="2100" spc="3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method</a:t>
            </a:r>
            <a:endParaRPr sz="2100">
              <a:latin typeface="Times New Roman"/>
              <a:cs typeface="Times New Roman"/>
            </a:endParaRPr>
          </a:p>
          <a:p>
            <a:pPr marL="645795">
              <a:lnSpc>
                <a:spcPct val="100000"/>
              </a:lnSpc>
              <a:spcBef>
                <a:spcPts val="90"/>
              </a:spcBef>
            </a:pPr>
            <a:r>
              <a:rPr dirty="0" baseline="5291" sz="3150" spc="15">
                <a:latin typeface="Times New Roman"/>
                <a:cs typeface="Times New Roman"/>
              </a:rPr>
              <a:t>int[]</a:t>
            </a:r>
            <a:r>
              <a:rPr dirty="0" baseline="5291" sz="3150" spc="-22">
                <a:latin typeface="Times New Roman"/>
                <a:cs typeface="Times New Roman"/>
              </a:rPr>
              <a:t> </a:t>
            </a:r>
            <a:r>
              <a:rPr dirty="0" baseline="5291" sz="3150" spc="7">
                <a:latin typeface="Times New Roman"/>
                <a:cs typeface="Times New Roman"/>
              </a:rPr>
              <a:t>y: </a:t>
            </a:r>
            <a:r>
              <a:rPr dirty="0" sz="2100" spc="10">
                <a:latin typeface="Times New Roman"/>
                <a:cs typeface="Times New Roman"/>
              </a:rPr>
              <a:t>reference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83402" y="1542921"/>
            <a:ext cx="3178810" cy="3238500"/>
            <a:chOff x="3983402" y="1542921"/>
            <a:chExt cx="3178810" cy="3238500"/>
          </a:xfrm>
        </p:grpSpPr>
        <p:sp>
          <p:nvSpPr>
            <p:cNvPr id="7" name="object 7"/>
            <p:cNvSpPr/>
            <p:nvPr/>
          </p:nvSpPr>
          <p:spPr>
            <a:xfrm>
              <a:off x="6862502" y="1542921"/>
              <a:ext cx="0" cy="3238500"/>
            </a:xfrm>
            <a:custGeom>
              <a:avLst/>
              <a:gdLst/>
              <a:ahLst/>
              <a:cxnLst/>
              <a:rect l="l" t="t" r="r" b="b"/>
              <a:pathLst>
                <a:path w="0" h="3238500">
                  <a:moveTo>
                    <a:pt x="0" y="3238204"/>
                  </a:moveTo>
                  <a:lnTo>
                    <a:pt x="0" y="0"/>
                  </a:lnTo>
                </a:path>
              </a:pathLst>
            </a:custGeom>
            <a:ln w="26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85771" y="2915971"/>
              <a:ext cx="3173730" cy="1242695"/>
            </a:xfrm>
            <a:custGeom>
              <a:avLst/>
              <a:gdLst/>
              <a:ahLst/>
              <a:cxnLst/>
              <a:rect l="l" t="t" r="r" b="b"/>
              <a:pathLst>
                <a:path w="3173729" h="1242695">
                  <a:moveTo>
                    <a:pt x="3029942" y="60621"/>
                  </a:moveTo>
                  <a:lnTo>
                    <a:pt x="11741" y="1209552"/>
                  </a:lnTo>
                  <a:lnTo>
                    <a:pt x="7545" y="1211244"/>
                  </a:lnTo>
                  <a:lnTo>
                    <a:pt x="5853" y="1213747"/>
                  </a:lnTo>
                  <a:lnTo>
                    <a:pt x="3349" y="1215439"/>
                  </a:lnTo>
                  <a:lnTo>
                    <a:pt x="1658" y="1217943"/>
                  </a:lnTo>
                  <a:lnTo>
                    <a:pt x="0" y="1221327"/>
                  </a:lnTo>
                  <a:lnTo>
                    <a:pt x="0" y="1228026"/>
                  </a:lnTo>
                  <a:lnTo>
                    <a:pt x="1658" y="1231410"/>
                  </a:lnTo>
                  <a:lnTo>
                    <a:pt x="3349" y="1233914"/>
                  </a:lnTo>
                  <a:lnTo>
                    <a:pt x="5853" y="1235606"/>
                  </a:lnTo>
                  <a:lnTo>
                    <a:pt x="7545" y="1238110"/>
                  </a:lnTo>
                  <a:lnTo>
                    <a:pt x="10083" y="1239802"/>
                  </a:lnTo>
                  <a:lnTo>
                    <a:pt x="14279" y="1242305"/>
                  </a:lnTo>
                  <a:lnTo>
                    <a:pt x="20133" y="1242305"/>
                  </a:lnTo>
                  <a:lnTo>
                    <a:pt x="24363" y="1239802"/>
                  </a:lnTo>
                  <a:lnTo>
                    <a:pt x="3040518" y="91611"/>
                  </a:lnTo>
                  <a:lnTo>
                    <a:pt x="3044903" y="71394"/>
                  </a:lnTo>
                  <a:lnTo>
                    <a:pt x="3029942" y="60621"/>
                  </a:lnTo>
                  <a:close/>
                </a:path>
                <a:path w="3173729" h="1242695">
                  <a:moveTo>
                    <a:pt x="3145532" y="54578"/>
                  </a:moveTo>
                  <a:lnTo>
                    <a:pt x="3049302" y="54578"/>
                  </a:lnTo>
                  <a:lnTo>
                    <a:pt x="3053362" y="57115"/>
                  </a:lnTo>
                  <a:lnTo>
                    <a:pt x="3055054" y="57115"/>
                  </a:lnTo>
                  <a:lnTo>
                    <a:pt x="3057527" y="60621"/>
                  </a:lnTo>
                  <a:lnTo>
                    <a:pt x="3059115" y="63003"/>
                  </a:lnTo>
                  <a:lnTo>
                    <a:pt x="3061822" y="64661"/>
                  </a:lnTo>
                  <a:lnTo>
                    <a:pt x="3061822" y="68857"/>
                  </a:lnTo>
                  <a:lnTo>
                    <a:pt x="3063514" y="73086"/>
                  </a:lnTo>
                  <a:lnTo>
                    <a:pt x="3061822" y="74744"/>
                  </a:lnTo>
                  <a:lnTo>
                    <a:pt x="3061822" y="78940"/>
                  </a:lnTo>
                  <a:lnTo>
                    <a:pt x="3059115" y="81478"/>
                  </a:lnTo>
                  <a:lnTo>
                    <a:pt x="3057423" y="83136"/>
                  </a:lnTo>
                  <a:lnTo>
                    <a:pt x="3055054" y="85673"/>
                  </a:lnTo>
                  <a:lnTo>
                    <a:pt x="3051670" y="87365"/>
                  </a:lnTo>
                  <a:lnTo>
                    <a:pt x="3040518" y="91611"/>
                  </a:lnTo>
                  <a:lnTo>
                    <a:pt x="3018848" y="191514"/>
                  </a:lnTo>
                  <a:lnTo>
                    <a:pt x="3145532" y="54578"/>
                  </a:lnTo>
                  <a:close/>
                </a:path>
                <a:path w="3173729" h="1242695">
                  <a:moveTo>
                    <a:pt x="3049302" y="54578"/>
                  </a:moveTo>
                  <a:lnTo>
                    <a:pt x="3043211" y="54578"/>
                  </a:lnTo>
                  <a:lnTo>
                    <a:pt x="3039151" y="57115"/>
                  </a:lnTo>
                  <a:lnTo>
                    <a:pt x="3029942" y="60621"/>
                  </a:lnTo>
                  <a:lnTo>
                    <a:pt x="3044903" y="71394"/>
                  </a:lnTo>
                  <a:lnTo>
                    <a:pt x="3040518" y="91611"/>
                  </a:lnTo>
                  <a:lnTo>
                    <a:pt x="3051670" y="87365"/>
                  </a:lnTo>
                  <a:lnTo>
                    <a:pt x="3055054" y="85673"/>
                  </a:lnTo>
                  <a:lnTo>
                    <a:pt x="3057423" y="83136"/>
                  </a:lnTo>
                  <a:lnTo>
                    <a:pt x="3059115" y="81478"/>
                  </a:lnTo>
                  <a:lnTo>
                    <a:pt x="3061822" y="78940"/>
                  </a:lnTo>
                  <a:lnTo>
                    <a:pt x="3061822" y="74744"/>
                  </a:lnTo>
                  <a:lnTo>
                    <a:pt x="3063514" y="73086"/>
                  </a:lnTo>
                  <a:lnTo>
                    <a:pt x="3061822" y="68857"/>
                  </a:lnTo>
                  <a:lnTo>
                    <a:pt x="3061822" y="64661"/>
                  </a:lnTo>
                  <a:lnTo>
                    <a:pt x="3059115" y="63003"/>
                  </a:lnTo>
                  <a:lnTo>
                    <a:pt x="3057423" y="60465"/>
                  </a:lnTo>
                  <a:lnTo>
                    <a:pt x="3055054" y="57115"/>
                  </a:lnTo>
                  <a:lnTo>
                    <a:pt x="3053362" y="57115"/>
                  </a:lnTo>
                  <a:lnTo>
                    <a:pt x="3049302" y="54578"/>
                  </a:lnTo>
                  <a:close/>
                </a:path>
                <a:path w="3173729" h="1242695">
                  <a:moveTo>
                    <a:pt x="2945759" y="0"/>
                  </a:moveTo>
                  <a:lnTo>
                    <a:pt x="3029942" y="60621"/>
                  </a:lnTo>
                  <a:lnTo>
                    <a:pt x="3039151" y="57115"/>
                  </a:lnTo>
                  <a:lnTo>
                    <a:pt x="3043211" y="54578"/>
                  </a:lnTo>
                  <a:lnTo>
                    <a:pt x="3145532" y="54578"/>
                  </a:lnTo>
                  <a:lnTo>
                    <a:pt x="3173486" y="24362"/>
                  </a:lnTo>
                  <a:lnTo>
                    <a:pt x="29457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85771" y="2915971"/>
              <a:ext cx="3173730" cy="1242695"/>
            </a:xfrm>
            <a:custGeom>
              <a:avLst/>
              <a:gdLst/>
              <a:ahLst/>
              <a:cxnLst/>
              <a:rect l="l" t="t" r="r" b="b"/>
              <a:pathLst>
                <a:path w="3173729" h="1242695">
                  <a:moveTo>
                    <a:pt x="3051670" y="87365"/>
                  </a:moveTo>
                  <a:lnTo>
                    <a:pt x="24363" y="1239802"/>
                  </a:lnTo>
                  <a:lnTo>
                    <a:pt x="20133" y="1242306"/>
                  </a:lnTo>
                  <a:lnTo>
                    <a:pt x="15937" y="1242306"/>
                  </a:lnTo>
                  <a:lnTo>
                    <a:pt x="14279" y="1242306"/>
                  </a:lnTo>
                  <a:lnTo>
                    <a:pt x="10083" y="1239802"/>
                  </a:lnTo>
                  <a:lnTo>
                    <a:pt x="7545" y="1238110"/>
                  </a:lnTo>
                  <a:lnTo>
                    <a:pt x="5853" y="1235606"/>
                  </a:lnTo>
                  <a:lnTo>
                    <a:pt x="3349" y="1233914"/>
                  </a:lnTo>
                  <a:lnTo>
                    <a:pt x="1658" y="1231410"/>
                  </a:lnTo>
                  <a:lnTo>
                    <a:pt x="0" y="1228027"/>
                  </a:lnTo>
                  <a:lnTo>
                    <a:pt x="0" y="1223831"/>
                  </a:lnTo>
                  <a:lnTo>
                    <a:pt x="0" y="1221327"/>
                  </a:lnTo>
                  <a:lnTo>
                    <a:pt x="1658" y="1217943"/>
                  </a:lnTo>
                  <a:lnTo>
                    <a:pt x="3349" y="1215439"/>
                  </a:lnTo>
                  <a:lnTo>
                    <a:pt x="5853" y="1213748"/>
                  </a:lnTo>
                  <a:lnTo>
                    <a:pt x="7545" y="1211244"/>
                  </a:lnTo>
                  <a:lnTo>
                    <a:pt x="11741" y="1209552"/>
                  </a:lnTo>
                  <a:lnTo>
                    <a:pt x="3039151" y="57115"/>
                  </a:lnTo>
                  <a:lnTo>
                    <a:pt x="3043211" y="54578"/>
                  </a:lnTo>
                  <a:lnTo>
                    <a:pt x="3047610" y="54578"/>
                  </a:lnTo>
                  <a:lnTo>
                    <a:pt x="3049302" y="54578"/>
                  </a:lnTo>
                  <a:lnTo>
                    <a:pt x="3053362" y="57115"/>
                  </a:lnTo>
                  <a:lnTo>
                    <a:pt x="3055054" y="57115"/>
                  </a:lnTo>
                  <a:lnTo>
                    <a:pt x="3057423" y="60465"/>
                  </a:lnTo>
                  <a:lnTo>
                    <a:pt x="3059115" y="63003"/>
                  </a:lnTo>
                  <a:lnTo>
                    <a:pt x="3061822" y="64661"/>
                  </a:lnTo>
                  <a:lnTo>
                    <a:pt x="3061822" y="68857"/>
                  </a:lnTo>
                  <a:lnTo>
                    <a:pt x="3063514" y="73086"/>
                  </a:lnTo>
                  <a:lnTo>
                    <a:pt x="3061822" y="74744"/>
                  </a:lnTo>
                  <a:lnTo>
                    <a:pt x="3061822" y="78940"/>
                  </a:lnTo>
                  <a:lnTo>
                    <a:pt x="3059115" y="81478"/>
                  </a:lnTo>
                  <a:lnTo>
                    <a:pt x="3057423" y="83136"/>
                  </a:lnTo>
                  <a:lnTo>
                    <a:pt x="3055054" y="85673"/>
                  </a:lnTo>
                  <a:lnTo>
                    <a:pt x="3051670" y="87365"/>
                  </a:lnTo>
                  <a:close/>
                </a:path>
                <a:path w="3173729" h="1242695">
                  <a:moveTo>
                    <a:pt x="3044903" y="71394"/>
                  </a:moveTo>
                  <a:lnTo>
                    <a:pt x="2945759" y="0"/>
                  </a:lnTo>
                  <a:lnTo>
                    <a:pt x="3173486" y="24362"/>
                  </a:lnTo>
                  <a:lnTo>
                    <a:pt x="3018848" y="191514"/>
                  </a:lnTo>
                  <a:lnTo>
                    <a:pt x="3044903" y="71394"/>
                  </a:lnTo>
                  <a:close/>
                </a:path>
              </a:pathLst>
            </a:custGeom>
            <a:ln w="47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815661" y="2640784"/>
            <a:ext cx="1574800" cy="97345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2450"/>
              </a:lnSpc>
              <a:spcBef>
                <a:spcPts val="270"/>
              </a:spcBef>
            </a:pPr>
            <a:r>
              <a:rPr dirty="0" sz="2100" spc="15">
                <a:latin typeface="Times New Roman"/>
                <a:cs typeface="Times New Roman"/>
              </a:rPr>
              <a:t>The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arrays</a:t>
            </a:r>
            <a:r>
              <a:rPr dirty="0" sz="2100" spc="-2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are </a:t>
            </a:r>
            <a:r>
              <a:rPr dirty="0" sz="2100" spc="-509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stored in a 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heap.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21217" y="1461713"/>
            <a:ext cx="1283335" cy="3299460"/>
            <a:chOff x="8521217" y="1461713"/>
            <a:chExt cx="1283335" cy="3299460"/>
          </a:xfrm>
        </p:grpSpPr>
        <p:sp>
          <p:nvSpPr>
            <p:cNvPr id="12" name="object 12"/>
            <p:cNvSpPr/>
            <p:nvPr/>
          </p:nvSpPr>
          <p:spPr>
            <a:xfrm>
              <a:off x="8776014" y="1461713"/>
              <a:ext cx="0" cy="3299460"/>
            </a:xfrm>
            <a:custGeom>
              <a:avLst/>
              <a:gdLst/>
              <a:ahLst/>
              <a:cxnLst/>
              <a:rect l="l" t="t" r="r" b="b"/>
              <a:pathLst>
                <a:path w="0" h="3299460">
                  <a:moveTo>
                    <a:pt x="0" y="3299252"/>
                  </a:moveTo>
                  <a:lnTo>
                    <a:pt x="0" y="0"/>
                  </a:lnTo>
                </a:path>
              </a:pathLst>
            </a:custGeom>
            <a:ln w="268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523586" y="2817676"/>
              <a:ext cx="1278890" cy="204470"/>
            </a:xfrm>
            <a:custGeom>
              <a:avLst/>
              <a:gdLst/>
              <a:ahLst/>
              <a:cxnLst/>
              <a:rect l="l" t="t" r="r" b="b"/>
              <a:pathLst>
                <a:path w="1278890" h="204469">
                  <a:moveTo>
                    <a:pt x="203025" y="0"/>
                  </a:moveTo>
                  <a:lnTo>
                    <a:pt x="0" y="102490"/>
                  </a:lnTo>
                  <a:lnTo>
                    <a:pt x="203025" y="204135"/>
                  </a:lnTo>
                  <a:lnTo>
                    <a:pt x="145127" y="118461"/>
                  </a:lnTo>
                  <a:lnTo>
                    <a:pt x="131627" y="118461"/>
                  </a:lnTo>
                  <a:lnTo>
                    <a:pt x="128244" y="116769"/>
                  </a:lnTo>
                  <a:lnTo>
                    <a:pt x="125875" y="116769"/>
                  </a:lnTo>
                  <a:lnTo>
                    <a:pt x="121815" y="114231"/>
                  </a:lnTo>
                  <a:lnTo>
                    <a:pt x="120123" y="110036"/>
                  </a:lnTo>
                  <a:lnTo>
                    <a:pt x="120123" y="108378"/>
                  </a:lnTo>
                  <a:lnTo>
                    <a:pt x="117416" y="104182"/>
                  </a:lnTo>
                  <a:lnTo>
                    <a:pt x="117416" y="98294"/>
                  </a:lnTo>
                  <a:lnTo>
                    <a:pt x="120123" y="94099"/>
                  </a:lnTo>
                  <a:lnTo>
                    <a:pt x="120123" y="91561"/>
                  </a:lnTo>
                  <a:lnTo>
                    <a:pt x="121815" y="89903"/>
                  </a:lnTo>
                  <a:lnTo>
                    <a:pt x="125875" y="88211"/>
                  </a:lnTo>
                  <a:lnTo>
                    <a:pt x="128244" y="85673"/>
                  </a:lnTo>
                  <a:lnTo>
                    <a:pt x="131627" y="84015"/>
                  </a:lnTo>
                  <a:lnTo>
                    <a:pt x="146716" y="84015"/>
                  </a:lnTo>
                  <a:lnTo>
                    <a:pt x="203025" y="0"/>
                  </a:lnTo>
                  <a:close/>
                </a:path>
                <a:path w="1278890" h="204469">
                  <a:moveTo>
                    <a:pt x="146716" y="84015"/>
                  </a:moveTo>
                  <a:lnTo>
                    <a:pt x="131627" y="84015"/>
                  </a:lnTo>
                  <a:lnTo>
                    <a:pt x="128244" y="85673"/>
                  </a:lnTo>
                  <a:lnTo>
                    <a:pt x="125875" y="88211"/>
                  </a:lnTo>
                  <a:lnTo>
                    <a:pt x="121815" y="89903"/>
                  </a:lnTo>
                  <a:lnTo>
                    <a:pt x="120123" y="91561"/>
                  </a:lnTo>
                  <a:lnTo>
                    <a:pt x="120123" y="94099"/>
                  </a:lnTo>
                  <a:lnTo>
                    <a:pt x="117416" y="98294"/>
                  </a:lnTo>
                  <a:lnTo>
                    <a:pt x="117416" y="104182"/>
                  </a:lnTo>
                  <a:lnTo>
                    <a:pt x="120123" y="108378"/>
                  </a:lnTo>
                  <a:lnTo>
                    <a:pt x="120123" y="110036"/>
                  </a:lnTo>
                  <a:lnTo>
                    <a:pt x="121815" y="114231"/>
                  </a:lnTo>
                  <a:lnTo>
                    <a:pt x="125875" y="116769"/>
                  </a:lnTo>
                  <a:lnTo>
                    <a:pt x="128244" y="116769"/>
                  </a:lnTo>
                  <a:lnTo>
                    <a:pt x="131627" y="118461"/>
                  </a:lnTo>
                  <a:lnTo>
                    <a:pt x="145127" y="118461"/>
                  </a:lnTo>
                  <a:lnTo>
                    <a:pt x="134334" y="102490"/>
                  </a:lnTo>
                  <a:lnTo>
                    <a:pt x="146716" y="84015"/>
                  </a:lnTo>
                  <a:close/>
                </a:path>
                <a:path w="1278890" h="204469">
                  <a:moveTo>
                    <a:pt x="1264169" y="84015"/>
                  </a:moveTo>
                  <a:lnTo>
                    <a:pt x="146716" y="84015"/>
                  </a:lnTo>
                  <a:lnTo>
                    <a:pt x="134334" y="102490"/>
                  </a:lnTo>
                  <a:lnTo>
                    <a:pt x="145127" y="118461"/>
                  </a:lnTo>
                  <a:lnTo>
                    <a:pt x="1264169" y="118461"/>
                  </a:lnTo>
                  <a:lnTo>
                    <a:pt x="1268230" y="116769"/>
                  </a:lnTo>
                  <a:lnTo>
                    <a:pt x="1269922" y="116769"/>
                  </a:lnTo>
                  <a:lnTo>
                    <a:pt x="1273982" y="114231"/>
                  </a:lnTo>
                  <a:lnTo>
                    <a:pt x="1275674" y="110036"/>
                  </a:lnTo>
                  <a:lnTo>
                    <a:pt x="1275674" y="108378"/>
                  </a:lnTo>
                  <a:lnTo>
                    <a:pt x="1278381" y="104182"/>
                  </a:lnTo>
                  <a:lnTo>
                    <a:pt x="1278381" y="98294"/>
                  </a:lnTo>
                  <a:lnTo>
                    <a:pt x="1275674" y="94099"/>
                  </a:lnTo>
                  <a:lnTo>
                    <a:pt x="1275674" y="91561"/>
                  </a:lnTo>
                  <a:lnTo>
                    <a:pt x="1273982" y="89903"/>
                  </a:lnTo>
                  <a:lnTo>
                    <a:pt x="1269922" y="88211"/>
                  </a:lnTo>
                  <a:lnTo>
                    <a:pt x="1268230" y="85673"/>
                  </a:lnTo>
                  <a:lnTo>
                    <a:pt x="1264169" y="840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8523586" y="2817676"/>
              <a:ext cx="1278890" cy="204470"/>
            </a:xfrm>
            <a:custGeom>
              <a:avLst/>
              <a:gdLst/>
              <a:ahLst/>
              <a:cxnLst/>
              <a:rect l="l" t="t" r="r" b="b"/>
              <a:pathLst>
                <a:path w="1278890" h="204469">
                  <a:moveTo>
                    <a:pt x="134334" y="84015"/>
                  </a:moveTo>
                  <a:lnTo>
                    <a:pt x="1261462" y="84015"/>
                  </a:lnTo>
                  <a:lnTo>
                    <a:pt x="1264169" y="84015"/>
                  </a:lnTo>
                  <a:lnTo>
                    <a:pt x="1268230" y="85673"/>
                  </a:lnTo>
                  <a:lnTo>
                    <a:pt x="1269922" y="88211"/>
                  </a:lnTo>
                  <a:lnTo>
                    <a:pt x="1273982" y="89903"/>
                  </a:lnTo>
                  <a:lnTo>
                    <a:pt x="1275674" y="91561"/>
                  </a:lnTo>
                  <a:lnTo>
                    <a:pt x="1275674" y="94099"/>
                  </a:lnTo>
                  <a:lnTo>
                    <a:pt x="1278381" y="98294"/>
                  </a:lnTo>
                  <a:lnTo>
                    <a:pt x="1278381" y="102490"/>
                  </a:lnTo>
                  <a:lnTo>
                    <a:pt x="1278381" y="104182"/>
                  </a:lnTo>
                  <a:lnTo>
                    <a:pt x="1275674" y="108378"/>
                  </a:lnTo>
                  <a:lnTo>
                    <a:pt x="1275674" y="110036"/>
                  </a:lnTo>
                  <a:lnTo>
                    <a:pt x="1273982" y="114231"/>
                  </a:lnTo>
                  <a:lnTo>
                    <a:pt x="1269922" y="116769"/>
                  </a:lnTo>
                  <a:lnTo>
                    <a:pt x="1268230" y="116769"/>
                  </a:lnTo>
                  <a:lnTo>
                    <a:pt x="1264169" y="118461"/>
                  </a:lnTo>
                  <a:lnTo>
                    <a:pt x="1261462" y="118461"/>
                  </a:lnTo>
                  <a:lnTo>
                    <a:pt x="134334" y="118461"/>
                  </a:lnTo>
                  <a:lnTo>
                    <a:pt x="131627" y="118461"/>
                  </a:lnTo>
                  <a:lnTo>
                    <a:pt x="128244" y="116769"/>
                  </a:lnTo>
                  <a:lnTo>
                    <a:pt x="125875" y="116769"/>
                  </a:lnTo>
                  <a:lnTo>
                    <a:pt x="121815" y="114231"/>
                  </a:lnTo>
                  <a:lnTo>
                    <a:pt x="120123" y="110036"/>
                  </a:lnTo>
                  <a:lnTo>
                    <a:pt x="120123" y="108378"/>
                  </a:lnTo>
                  <a:lnTo>
                    <a:pt x="117416" y="104182"/>
                  </a:lnTo>
                  <a:lnTo>
                    <a:pt x="117416" y="102490"/>
                  </a:lnTo>
                  <a:lnTo>
                    <a:pt x="117416" y="98294"/>
                  </a:lnTo>
                  <a:lnTo>
                    <a:pt x="120123" y="94099"/>
                  </a:lnTo>
                  <a:lnTo>
                    <a:pt x="120123" y="91561"/>
                  </a:lnTo>
                  <a:lnTo>
                    <a:pt x="121815" y="89903"/>
                  </a:lnTo>
                  <a:lnTo>
                    <a:pt x="125875" y="88211"/>
                  </a:lnTo>
                  <a:lnTo>
                    <a:pt x="128244" y="85673"/>
                  </a:lnTo>
                  <a:lnTo>
                    <a:pt x="131627" y="84015"/>
                  </a:lnTo>
                  <a:lnTo>
                    <a:pt x="134334" y="84015"/>
                  </a:lnTo>
                  <a:close/>
                </a:path>
                <a:path w="1278890" h="204469">
                  <a:moveTo>
                    <a:pt x="134334" y="102490"/>
                  </a:moveTo>
                  <a:lnTo>
                    <a:pt x="203025" y="204135"/>
                  </a:lnTo>
                  <a:lnTo>
                    <a:pt x="0" y="102490"/>
                  </a:lnTo>
                  <a:lnTo>
                    <a:pt x="203025" y="0"/>
                  </a:lnTo>
                  <a:lnTo>
                    <a:pt x="134334" y="102490"/>
                  </a:lnTo>
                  <a:close/>
                </a:path>
              </a:pathLst>
            </a:custGeom>
            <a:ln w="47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026772" y="1347216"/>
            <a:ext cx="596265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10">
                <a:latin typeface="Times New Roman"/>
                <a:cs typeface="Times New Roman"/>
              </a:rPr>
              <a:t>Heap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153938" y="2873554"/>
          <a:ext cx="1384935" cy="189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546100"/>
                <a:gridCol w="379094"/>
              </a:tblGrid>
              <a:tr h="29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40"/>
                        </a:lnSpc>
                      </a:pPr>
                      <a:r>
                        <a:rPr dirty="0" sz="2100" spc="5">
                          <a:latin typeface="Times New Roman"/>
                          <a:cs typeface="Times New Roman"/>
                        </a:rPr>
                        <a:t>5555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8125">
                <a:tc gridSpan="3">
                  <a:txBody>
                    <a:bodyPr/>
                    <a:lstStyle/>
                    <a:p>
                      <a:pPr algn="ctr" marL="170180">
                        <a:lnSpc>
                          <a:spcPts val="1710"/>
                        </a:lnSpc>
                        <a:spcBef>
                          <a:spcPts val="70"/>
                        </a:spcBef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1790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9725">
                <a:tc gridSpan="3">
                  <a:txBody>
                    <a:bodyPr/>
                    <a:lstStyle/>
                    <a:p>
                      <a:pPr algn="ctr" marL="170180">
                        <a:lnSpc>
                          <a:spcPct val="100000"/>
                        </a:lnSpc>
                      </a:pPr>
                      <a:r>
                        <a:rPr dirty="0" sz="210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 </a:t>
            </a:r>
            <a:r>
              <a:rPr dirty="0" sz="3000" spc="-10"/>
              <a:t>P</a:t>
            </a:r>
            <a:r>
              <a:rPr dirty="0" sz="3000" spc="5"/>
              <a:t>a</a:t>
            </a:r>
            <a:r>
              <a:rPr dirty="0" sz="3000" spc="-5"/>
              <a:t>ss</a:t>
            </a:r>
            <a:r>
              <a:rPr dirty="0" sz="3000"/>
              <a:t>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ys</a:t>
            </a:r>
            <a:r>
              <a:rPr dirty="0" sz="3000" spc="-5"/>
              <a:t> </a:t>
            </a:r>
            <a:r>
              <a:rPr dirty="0" sz="3000"/>
              <a:t>to </a:t>
            </a:r>
            <a:r>
              <a:rPr dirty="0" sz="3000" spc="-5"/>
              <a:t>M</a:t>
            </a:r>
            <a:r>
              <a:rPr dirty="0" sz="3000" spc="5"/>
              <a:t>e</a:t>
            </a:r>
            <a:r>
              <a:rPr dirty="0" sz="3000"/>
              <a:t>thods</a:t>
            </a:r>
            <a:endParaRPr sz="3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50" y="758487"/>
            <a:ext cx="6068376" cy="58741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7885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 </a:t>
            </a:r>
            <a:r>
              <a:rPr dirty="0" sz="3000" spc="-10"/>
              <a:t>P</a:t>
            </a:r>
            <a:r>
              <a:rPr dirty="0" sz="3000" spc="5"/>
              <a:t>a</a:t>
            </a:r>
            <a:r>
              <a:rPr dirty="0" sz="3000" spc="-5"/>
              <a:t>ss</a:t>
            </a:r>
            <a:r>
              <a:rPr dirty="0" sz="3000"/>
              <a:t>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ys</a:t>
            </a:r>
            <a:r>
              <a:rPr dirty="0" sz="3000" spc="-5"/>
              <a:t> </a:t>
            </a:r>
            <a:r>
              <a:rPr dirty="0" sz="3000"/>
              <a:t>to </a:t>
            </a:r>
            <a:r>
              <a:rPr dirty="0" sz="3000" spc="-5"/>
              <a:t>M</a:t>
            </a:r>
            <a:r>
              <a:rPr dirty="0" sz="3000" spc="5"/>
              <a:t>e</a:t>
            </a:r>
            <a:r>
              <a:rPr dirty="0" sz="3000"/>
              <a:t>thods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6467359" y="1117393"/>
            <a:ext cx="1248410" cy="1118870"/>
            <a:chOff x="6467359" y="1117393"/>
            <a:chExt cx="1248410" cy="1118870"/>
          </a:xfrm>
        </p:grpSpPr>
        <p:sp>
          <p:nvSpPr>
            <p:cNvPr id="5" name="object 5"/>
            <p:cNvSpPr/>
            <p:nvPr/>
          </p:nvSpPr>
          <p:spPr>
            <a:xfrm>
              <a:off x="6473709" y="1123743"/>
              <a:ext cx="1235710" cy="1106170"/>
            </a:xfrm>
            <a:custGeom>
              <a:avLst/>
              <a:gdLst/>
              <a:ahLst/>
              <a:cxnLst/>
              <a:rect l="l" t="t" r="r" b="b"/>
              <a:pathLst>
                <a:path w="1235709" h="1106170">
                  <a:moveTo>
                    <a:pt x="518407" y="384175"/>
                  </a:moveTo>
                  <a:lnTo>
                    <a:pt x="211166" y="384175"/>
                  </a:lnTo>
                  <a:lnTo>
                    <a:pt x="0" y="1105570"/>
                  </a:lnTo>
                  <a:lnTo>
                    <a:pt x="518407" y="384175"/>
                  </a:lnTo>
                  <a:close/>
                </a:path>
                <a:path w="1235709" h="1106170">
                  <a:moveTo>
                    <a:pt x="1171270" y="0"/>
                  </a:moveTo>
                  <a:lnTo>
                    <a:pt x="70370" y="0"/>
                  </a:lnTo>
                  <a:lnTo>
                    <a:pt x="45447" y="5031"/>
                  </a:lnTo>
                  <a:lnTo>
                    <a:pt x="25094" y="18754"/>
                  </a:lnTo>
                  <a:lnTo>
                    <a:pt x="11372" y="39106"/>
                  </a:lnTo>
                  <a:lnTo>
                    <a:pt x="6341" y="64029"/>
                  </a:lnTo>
                  <a:lnTo>
                    <a:pt x="6341" y="320146"/>
                  </a:lnTo>
                  <a:lnTo>
                    <a:pt x="11372" y="345068"/>
                  </a:lnTo>
                  <a:lnTo>
                    <a:pt x="25094" y="365420"/>
                  </a:lnTo>
                  <a:lnTo>
                    <a:pt x="45447" y="379143"/>
                  </a:lnTo>
                  <a:lnTo>
                    <a:pt x="70370" y="384175"/>
                  </a:lnTo>
                  <a:lnTo>
                    <a:pt x="1171270" y="384175"/>
                  </a:lnTo>
                  <a:lnTo>
                    <a:pt x="1216546" y="365420"/>
                  </a:lnTo>
                  <a:lnTo>
                    <a:pt x="1235300" y="320146"/>
                  </a:lnTo>
                  <a:lnTo>
                    <a:pt x="1235301" y="64029"/>
                  </a:lnTo>
                  <a:lnTo>
                    <a:pt x="1230269" y="39106"/>
                  </a:lnTo>
                  <a:lnTo>
                    <a:pt x="1216546" y="18754"/>
                  </a:lnTo>
                  <a:lnTo>
                    <a:pt x="1196193" y="5031"/>
                  </a:lnTo>
                  <a:lnTo>
                    <a:pt x="11712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473709" y="1123743"/>
              <a:ext cx="1235710" cy="1106170"/>
            </a:xfrm>
            <a:custGeom>
              <a:avLst/>
              <a:gdLst/>
              <a:ahLst/>
              <a:cxnLst/>
              <a:rect l="l" t="t" r="r" b="b"/>
              <a:pathLst>
                <a:path w="1235709" h="1106170">
                  <a:moveTo>
                    <a:pt x="6341" y="64029"/>
                  </a:moveTo>
                  <a:lnTo>
                    <a:pt x="11372" y="39106"/>
                  </a:lnTo>
                  <a:lnTo>
                    <a:pt x="25094" y="18753"/>
                  </a:lnTo>
                  <a:lnTo>
                    <a:pt x="45447" y="5031"/>
                  </a:lnTo>
                  <a:lnTo>
                    <a:pt x="70370" y="0"/>
                  </a:lnTo>
                  <a:lnTo>
                    <a:pt x="211167" y="0"/>
                  </a:lnTo>
                  <a:lnTo>
                    <a:pt x="518407" y="0"/>
                  </a:lnTo>
                  <a:lnTo>
                    <a:pt x="1171271" y="0"/>
                  </a:lnTo>
                  <a:lnTo>
                    <a:pt x="1196194" y="5031"/>
                  </a:lnTo>
                  <a:lnTo>
                    <a:pt x="1216547" y="18753"/>
                  </a:lnTo>
                  <a:lnTo>
                    <a:pt x="1230269" y="39106"/>
                  </a:lnTo>
                  <a:lnTo>
                    <a:pt x="1235301" y="64029"/>
                  </a:lnTo>
                  <a:lnTo>
                    <a:pt x="1235301" y="224102"/>
                  </a:lnTo>
                  <a:lnTo>
                    <a:pt x="1235301" y="320146"/>
                  </a:lnTo>
                  <a:lnTo>
                    <a:pt x="1230269" y="345068"/>
                  </a:lnTo>
                  <a:lnTo>
                    <a:pt x="1216547" y="365421"/>
                  </a:lnTo>
                  <a:lnTo>
                    <a:pt x="1196194" y="379143"/>
                  </a:lnTo>
                  <a:lnTo>
                    <a:pt x="1171271" y="384175"/>
                  </a:lnTo>
                  <a:lnTo>
                    <a:pt x="518407" y="384175"/>
                  </a:lnTo>
                  <a:lnTo>
                    <a:pt x="0" y="1105571"/>
                  </a:lnTo>
                  <a:lnTo>
                    <a:pt x="211167" y="384175"/>
                  </a:lnTo>
                  <a:lnTo>
                    <a:pt x="70370" y="384175"/>
                  </a:lnTo>
                  <a:lnTo>
                    <a:pt x="45447" y="379143"/>
                  </a:lnTo>
                  <a:lnTo>
                    <a:pt x="25094" y="365421"/>
                  </a:lnTo>
                  <a:lnTo>
                    <a:pt x="11372" y="345068"/>
                  </a:lnTo>
                  <a:lnTo>
                    <a:pt x="6341" y="320145"/>
                  </a:lnTo>
                  <a:lnTo>
                    <a:pt x="6341" y="224102"/>
                  </a:lnTo>
                  <a:lnTo>
                    <a:pt x="6341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6829417" y="1163828"/>
            <a:ext cx="530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{</a:t>
            </a:r>
            <a:r>
              <a:rPr dirty="0" sz="1800">
                <a:latin typeface="Times New Roman"/>
                <a:cs typeface="Times New Roman"/>
              </a:rPr>
              <a:t>1,2}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67359" y="2424120"/>
            <a:ext cx="1248410" cy="1118870"/>
            <a:chOff x="6467359" y="2424120"/>
            <a:chExt cx="1248410" cy="1118870"/>
          </a:xfrm>
        </p:grpSpPr>
        <p:sp>
          <p:nvSpPr>
            <p:cNvPr id="9" name="object 9"/>
            <p:cNvSpPr/>
            <p:nvPr/>
          </p:nvSpPr>
          <p:spPr>
            <a:xfrm>
              <a:off x="6473709" y="2430470"/>
              <a:ext cx="1235710" cy="1106170"/>
            </a:xfrm>
            <a:custGeom>
              <a:avLst/>
              <a:gdLst/>
              <a:ahLst/>
              <a:cxnLst/>
              <a:rect l="l" t="t" r="r" b="b"/>
              <a:pathLst>
                <a:path w="1235709" h="1106170">
                  <a:moveTo>
                    <a:pt x="518407" y="384175"/>
                  </a:moveTo>
                  <a:lnTo>
                    <a:pt x="211166" y="384175"/>
                  </a:lnTo>
                  <a:lnTo>
                    <a:pt x="0" y="1105570"/>
                  </a:lnTo>
                  <a:lnTo>
                    <a:pt x="518407" y="384175"/>
                  </a:lnTo>
                  <a:close/>
                </a:path>
                <a:path w="1235709" h="1106170">
                  <a:moveTo>
                    <a:pt x="1171270" y="0"/>
                  </a:moveTo>
                  <a:lnTo>
                    <a:pt x="70370" y="0"/>
                  </a:lnTo>
                  <a:lnTo>
                    <a:pt x="45447" y="5031"/>
                  </a:lnTo>
                  <a:lnTo>
                    <a:pt x="25094" y="18753"/>
                  </a:lnTo>
                  <a:lnTo>
                    <a:pt x="11372" y="39106"/>
                  </a:lnTo>
                  <a:lnTo>
                    <a:pt x="6341" y="64029"/>
                  </a:lnTo>
                  <a:lnTo>
                    <a:pt x="6341" y="320146"/>
                  </a:lnTo>
                  <a:lnTo>
                    <a:pt x="11372" y="345068"/>
                  </a:lnTo>
                  <a:lnTo>
                    <a:pt x="25094" y="365420"/>
                  </a:lnTo>
                  <a:lnTo>
                    <a:pt x="45447" y="379143"/>
                  </a:lnTo>
                  <a:lnTo>
                    <a:pt x="70370" y="384175"/>
                  </a:lnTo>
                  <a:lnTo>
                    <a:pt x="1171270" y="384175"/>
                  </a:lnTo>
                  <a:lnTo>
                    <a:pt x="1216546" y="365420"/>
                  </a:lnTo>
                  <a:lnTo>
                    <a:pt x="1235300" y="320146"/>
                  </a:lnTo>
                  <a:lnTo>
                    <a:pt x="1235301" y="64029"/>
                  </a:lnTo>
                  <a:lnTo>
                    <a:pt x="1230269" y="39106"/>
                  </a:lnTo>
                  <a:lnTo>
                    <a:pt x="1216546" y="18753"/>
                  </a:lnTo>
                  <a:lnTo>
                    <a:pt x="1196193" y="5031"/>
                  </a:lnTo>
                  <a:lnTo>
                    <a:pt x="11712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473709" y="2430470"/>
              <a:ext cx="1235710" cy="1106170"/>
            </a:xfrm>
            <a:custGeom>
              <a:avLst/>
              <a:gdLst/>
              <a:ahLst/>
              <a:cxnLst/>
              <a:rect l="l" t="t" r="r" b="b"/>
              <a:pathLst>
                <a:path w="1235709" h="1106170">
                  <a:moveTo>
                    <a:pt x="6341" y="64029"/>
                  </a:moveTo>
                  <a:lnTo>
                    <a:pt x="11372" y="39106"/>
                  </a:lnTo>
                  <a:lnTo>
                    <a:pt x="25094" y="18753"/>
                  </a:lnTo>
                  <a:lnTo>
                    <a:pt x="45447" y="5031"/>
                  </a:lnTo>
                  <a:lnTo>
                    <a:pt x="70370" y="0"/>
                  </a:lnTo>
                  <a:lnTo>
                    <a:pt x="211167" y="0"/>
                  </a:lnTo>
                  <a:lnTo>
                    <a:pt x="518407" y="0"/>
                  </a:lnTo>
                  <a:lnTo>
                    <a:pt x="1171271" y="0"/>
                  </a:lnTo>
                  <a:lnTo>
                    <a:pt x="1196194" y="5031"/>
                  </a:lnTo>
                  <a:lnTo>
                    <a:pt x="1216547" y="18753"/>
                  </a:lnTo>
                  <a:lnTo>
                    <a:pt x="1230269" y="39106"/>
                  </a:lnTo>
                  <a:lnTo>
                    <a:pt x="1235301" y="64029"/>
                  </a:lnTo>
                  <a:lnTo>
                    <a:pt x="1235301" y="224102"/>
                  </a:lnTo>
                  <a:lnTo>
                    <a:pt x="1235301" y="320146"/>
                  </a:lnTo>
                  <a:lnTo>
                    <a:pt x="1230269" y="345068"/>
                  </a:lnTo>
                  <a:lnTo>
                    <a:pt x="1216547" y="365421"/>
                  </a:lnTo>
                  <a:lnTo>
                    <a:pt x="1196194" y="379143"/>
                  </a:lnTo>
                  <a:lnTo>
                    <a:pt x="1171271" y="384175"/>
                  </a:lnTo>
                  <a:lnTo>
                    <a:pt x="518407" y="384175"/>
                  </a:lnTo>
                  <a:lnTo>
                    <a:pt x="0" y="1105571"/>
                  </a:lnTo>
                  <a:lnTo>
                    <a:pt x="211167" y="384175"/>
                  </a:lnTo>
                  <a:lnTo>
                    <a:pt x="70370" y="384175"/>
                  </a:lnTo>
                  <a:lnTo>
                    <a:pt x="45447" y="379143"/>
                  </a:lnTo>
                  <a:lnTo>
                    <a:pt x="25094" y="365421"/>
                  </a:lnTo>
                  <a:lnTo>
                    <a:pt x="11372" y="345068"/>
                  </a:lnTo>
                  <a:lnTo>
                    <a:pt x="6341" y="320145"/>
                  </a:lnTo>
                  <a:lnTo>
                    <a:pt x="6341" y="224102"/>
                  </a:lnTo>
                  <a:lnTo>
                    <a:pt x="6341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829417" y="2468371"/>
            <a:ext cx="530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{</a:t>
            </a:r>
            <a:r>
              <a:rPr dirty="0" sz="1800">
                <a:latin typeface="Times New Roman"/>
                <a:cs typeface="Times New Roman"/>
              </a:rPr>
              <a:t>2,1}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9885" y="5309108"/>
            <a:ext cx="4530090" cy="71437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800" spc="-10" b="1">
                <a:latin typeface="Courier New"/>
                <a:cs typeface="Courier New"/>
              </a:rPr>
              <a:t>int[]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list1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{1,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2,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3,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4,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5,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6};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800" spc="-10" b="1">
                <a:latin typeface="Courier New"/>
                <a:cs typeface="Courier New"/>
              </a:rPr>
              <a:t>int[]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list2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reverse(list1);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873" y="1005332"/>
            <a:ext cx="7510780" cy="18637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77825" marR="5080" indent="-365125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reverse(int[]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int[list.length];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urier New"/>
              <a:cs typeface="Courier New"/>
            </a:endParaRPr>
          </a:p>
          <a:p>
            <a:pPr marL="1383665" marR="186690" indent="-1006475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400" spc="-5" b="1">
                <a:latin typeface="Courier New"/>
                <a:cs typeface="Courier New"/>
              </a:rPr>
              <a:t>,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j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result.length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dirty="0" sz="2400" spc="-1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2400" spc="-5" b="1">
                <a:latin typeface="Courier New"/>
                <a:cs typeface="Courier New"/>
              </a:rPr>
              <a:t>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i++,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ourier New"/>
                <a:cs typeface="Courier New"/>
              </a:rPr>
              <a:t>j--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3823" y="2898045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75"/>
              </a:lnSpc>
            </a:pPr>
            <a:r>
              <a:rPr dirty="0" sz="2400" spc="-5" b="1">
                <a:latin typeface="Courier New"/>
                <a:cs typeface="Courier New"/>
              </a:rPr>
              <a:t>result[j]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5999" y="320294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873" y="3940555"/>
            <a:ext cx="2946400" cy="744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ts val="283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30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3530" y="4389123"/>
            <a:ext cx="2192655" cy="1398270"/>
          </a:xfrm>
          <a:custGeom>
            <a:avLst/>
            <a:gdLst/>
            <a:ahLst/>
            <a:cxnLst/>
            <a:rect l="l" t="t" r="r" b="b"/>
            <a:pathLst>
              <a:path w="2192654" h="1398270">
                <a:moveTo>
                  <a:pt x="77987" y="19222"/>
                </a:moveTo>
                <a:lnTo>
                  <a:pt x="42947" y="27131"/>
                </a:lnTo>
                <a:lnTo>
                  <a:pt x="50856" y="62172"/>
                </a:lnTo>
                <a:lnTo>
                  <a:pt x="2165003" y="1397729"/>
                </a:lnTo>
                <a:lnTo>
                  <a:pt x="2192135" y="1354781"/>
                </a:lnTo>
                <a:lnTo>
                  <a:pt x="77987" y="19222"/>
                </a:lnTo>
                <a:close/>
              </a:path>
              <a:path w="2192654" h="1398270">
                <a:moveTo>
                  <a:pt x="29383" y="48607"/>
                </a:moveTo>
                <a:lnTo>
                  <a:pt x="58764" y="97210"/>
                </a:lnTo>
                <a:lnTo>
                  <a:pt x="50856" y="62172"/>
                </a:lnTo>
                <a:lnTo>
                  <a:pt x="29383" y="48607"/>
                </a:lnTo>
                <a:close/>
              </a:path>
              <a:path w="2192654" h="1398270">
                <a:moveTo>
                  <a:pt x="56507" y="5656"/>
                </a:moveTo>
                <a:lnTo>
                  <a:pt x="29383" y="48607"/>
                </a:lnTo>
                <a:lnTo>
                  <a:pt x="50856" y="62172"/>
                </a:lnTo>
                <a:lnTo>
                  <a:pt x="42947" y="27131"/>
                </a:lnTo>
                <a:lnTo>
                  <a:pt x="77987" y="19222"/>
                </a:lnTo>
                <a:lnTo>
                  <a:pt x="56507" y="5656"/>
                </a:lnTo>
                <a:close/>
              </a:path>
              <a:path w="2192654" h="1398270">
                <a:moveTo>
                  <a:pt x="0" y="0"/>
                </a:moveTo>
                <a:lnTo>
                  <a:pt x="29378" y="48599"/>
                </a:lnTo>
                <a:lnTo>
                  <a:pt x="56506" y="5657"/>
                </a:lnTo>
                <a:lnTo>
                  <a:pt x="0" y="0"/>
                </a:lnTo>
                <a:close/>
              </a:path>
              <a:path w="2192654" h="1398270">
                <a:moveTo>
                  <a:pt x="56513" y="5657"/>
                </a:moveTo>
                <a:lnTo>
                  <a:pt x="77987" y="19222"/>
                </a:lnTo>
                <a:lnTo>
                  <a:pt x="113026" y="11314"/>
                </a:lnTo>
                <a:lnTo>
                  <a:pt x="56513" y="56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7391919" y="3073057"/>
            <a:ext cx="3746500" cy="1389380"/>
            <a:chOff x="7391919" y="3073057"/>
            <a:chExt cx="3746500" cy="1389380"/>
          </a:xfrm>
        </p:grpSpPr>
        <p:sp>
          <p:nvSpPr>
            <p:cNvPr id="9" name="object 9"/>
            <p:cNvSpPr/>
            <p:nvPr/>
          </p:nvSpPr>
          <p:spPr>
            <a:xfrm>
              <a:off x="7398269" y="3079407"/>
              <a:ext cx="3733800" cy="457200"/>
            </a:xfrm>
            <a:custGeom>
              <a:avLst/>
              <a:gdLst/>
              <a:ahLst/>
              <a:cxnLst/>
              <a:rect l="l" t="t" r="r" b="b"/>
              <a:pathLst>
                <a:path w="3733800" h="457200">
                  <a:moveTo>
                    <a:pt x="0" y="0"/>
                  </a:moveTo>
                  <a:lnTo>
                    <a:pt x="3733800" y="0"/>
                  </a:lnTo>
                  <a:lnTo>
                    <a:pt x="3733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79269" y="3079407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674869" y="3079407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98269" y="3993807"/>
              <a:ext cx="3733800" cy="457200"/>
            </a:xfrm>
            <a:custGeom>
              <a:avLst/>
              <a:gdLst/>
              <a:ahLst/>
              <a:cxnLst/>
              <a:rect l="l" t="t" r="r" b="b"/>
              <a:pathLst>
                <a:path w="3733800" h="457200">
                  <a:moveTo>
                    <a:pt x="0" y="0"/>
                  </a:moveTo>
                  <a:lnTo>
                    <a:pt x="3733800" y="0"/>
                  </a:lnTo>
                  <a:lnTo>
                    <a:pt x="3733800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779269" y="3993807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674869" y="3993807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623988" y="3371837"/>
              <a:ext cx="3279775" cy="859155"/>
            </a:xfrm>
            <a:custGeom>
              <a:avLst/>
              <a:gdLst/>
              <a:ahLst/>
              <a:cxnLst/>
              <a:rect l="l" t="t" r="r" b="b"/>
              <a:pathLst>
                <a:path w="3279775" h="859154">
                  <a:moveTo>
                    <a:pt x="482269" y="38481"/>
                  </a:moveTo>
                  <a:lnTo>
                    <a:pt x="385889" y="6350"/>
                  </a:lnTo>
                  <a:lnTo>
                    <a:pt x="381863" y="18402"/>
                  </a:lnTo>
                  <a:lnTo>
                    <a:pt x="478256" y="50533"/>
                  </a:lnTo>
                  <a:lnTo>
                    <a:pt x="482269" y="38481"/>
                  </a:lnTo>
                  <a:close/>
                </a:path>
                <a:path w="3279775" h="859154">
                  <a:moveTo>
                    <a:pt x="614807" y="82651"/>
                  </a:moveTo>
                  <a:lnTo>
                    <a:pt x="518414" y="50533"/>
                  </a:lnTo>
                  <a:lnTo>
                    <a:pt x="514400" y="62572"/>
                  </a:lnTo>
                  <a:lnTo>
                    <a:pt x="610781" y="94703"/>
                  </a:lnTo>
                  <a:lnTo>
                    <a:pt x="614807" y="82651"/>
                  </a:lnTo>
                  <a:close/>
                </a:path>
                <a:path w="3279775" h="859154">
                  <a:moveTo>
                    <a:pt x="747331" y="126834"/>
                  </a:moveTo>
                  <a:lnTo>
                    <a:pt x="650951" y="94703"/>
                  </a:lnTo>
                  <a:lnTo>
                    <a:pt x="646925" y="106756"/>
                  </a:lnTo>
                  <a:lnTo>
                    <a:pt x="743318" y="138887"/>
                  </a:lnTo>
                  <a:lnTo>
                    <a:pt x="747331" y="126834"/>
                  </a:lnTo>
                  <a:close/>
                </a:path>
                <a:path w="3279775" h="859154">
                  <a:moveTo>
                    <a:pt x="879868" y="171005"/>
                  </a:moveTo>
                  <a:lnTo>
                    <a:pt x="783475" y="138887"/>
                  </a:lnTo>
                  <a:lnTo>
                    <a:pt x="779462" y="150926"/>
                  </a:lnTo>
                  <a:lnTo>
                    <a:pt x="875842" y="183057"/>
                  </a:lnTo>
                  <a:lnTo>
                    <a:pt x="879868" y="171005"/>
                  </a:lnTo>
                  <a:close/>
                </a:path>
                <a:path w="3279775" h="859154">
                  <a:moveTo>
                    <a:pt x="1012393" y="215188"/>
                  </a:moveTo>
                  <a:lnTo>
                    <a:pt x="916012" y="183057"/>
                  </a:lnTo>
                  <a:lnTo>
                    <a:pt x="911987" y="195110"/>
                  </a:lnTo>
                  <a:lnTo>
                    <a:pt x="1008380" y="227241"/>
                  </a:lnTo>
                  <a:lnTo>
                    <a:pt x="1012393" y="215188"/>
                  </a:lnTo>
                  <a:close/>
                </a:path>
                <a:path w="3279775" h="859154">
                  <a:moveTo>
                    <a:pt x="1675053" y="436067"/>
                  </a:moveTo>
                  <a:lnTo>
                    <a:pt x="1578660" y="403948"/>
                  </a:lnTo>
                  <a:lnTo>
                    <a:pt x="1574647" y="415988"/>
                  </a:lnTo>
                  <a:lnTo>
                    <a:pt x="1671027" y="448119"/>
                  </a:lnTo>
                  <a:lnTo>
                    <a:pt x="1675053" y="436067"/>
                  </a:lnTo>
                  <a:close/>
                </a:path>
                <a:path w="3279775" h="859154">
                  <a:moveTo>
                    <a:pt x="1807578" y="480250"/>
                  </a:moveTo>
                  <a:lnTo>
                    <a:pt x="1711198" y="448119"/>
                  </a:lnTo>
                  <a:lnTo>
                    <a:pt x="1707184" y="460171"/>
                  </a:lnTo>
                  <a:lnTo>
                    <a:pt x="1803565" y="492302"/>
                  </a:lnTo>
                  <a:lnTo>
                    <a:pt x="1807578" y="480250"/>
                  </a:lnTo>
                  <a:close/>
                </a:path>
                <a:path w="3279775" h="859154">
                  <a:moveTo>
                    <a:pt x="1940115" y="524421"/>
                  </a:moveTo>
                  <a:lnTo>
                    <a:pt x="1843722" y="492302"/>
                  </a:lnTo>
                  <a:lnTo>
                    <a:pt x="1839709" y="504342"/>
                  </a:lnTo>
                  <a:lnTo>
                    <a:pt x="1936102" y="536473"/>
                  </a:lnTo>
                  <a:lnTo>
                    <a:pt x="1940115" y="524421"/>
                  </a:lnTo>
                  <a:close/>
                </a:path>
                <a:path w="3279775" h="859154">
                  <a:moveTo>
                    <a:pt x="2072640" y="568604"/>
                  </a:moveTo>
                  <a:lnTo>
                    <a:pt x="1976259" y="536473"/>
                  </a:lnTo>
                  <a:lnTo>
                    <a:pt x="1972246" y="548525"/>
                  </a:lnTo>
                  <a:lnTo>
                    <a:pt x="2068626" y="580656"/>
                  </a:lnTo>
                  <a:lnTo>
                    <a:pt x="2072640" y="568604"/>
                  </a:lnTo>
                  <a:close/>
                </a:path>
                <a:path w="3279775" h="859154">
                  <a:moveTo>
                    <a:pt x="2205177" y="612775"/>
                  </a:moveTo>
                  <a:lnTo>
                    <a:pt x="2108784" y="580656"/>
                  </a:lnTo>
                  <a:lnTo>
                    <a:pt x="2104771" y="592696"/>
                  </a:lnTo>
                  <a:lnTo>
                    <a:pt x="2201164" y="624827"/>
                  </a:lnTo>
                  <a:lnTo>
                    <a:pt x="2205177" y="612775"/>
                  </a:lnTo>
                  <a:close/>
                </a:path>
                <a:path w="3279775" h="859154">
                  <a:moveTo>
                    <a:pt x="2337701" y="656958"/>
                  </a:moveTo>
                  <a:lnTo>
                    <a:pt x="2241321" y="624827"/>
                  </a:lnTo>
                  <a:lnTo>
                    <a:pt x="2237308" y="636879"/>
                  </a:lnTo>
                  <a:lnTo>
                    <a:pt x="2333688" y="669010"/>
                  </a:lnTo>
                  <a:lnTo>
                    <a:pt x="2337701" y="656958"/>
                  </a:lnTo>
                  <a:close/>
                </a:path>
                <a:path w="3279775" h="859154">
                  <a:moveTo>
                    <a:pt x="2470239" y="701128"/>
                  </a:moveTo>
                  <a:lnTo>
                    <a:pt x="2373846" y="669010"/>
                  </a:lnTo>
                  <a:lnTo>
                    <a:pt x="2369832" y="681050"/>
                  </a:lnTo>
                  <a:lnTo>
                    <a:pt x="2466225" y="713181"/>
                  </a:lnTo>
                  <a:lnTo>
                    <a:pt x="2470239" y="701128"/>
                  </a:lnTo>
                  <a:close/>
                </a:path>
                <a:path w="3279775" h="859154">
                  <a:moveTo>
                    <a:pt x="2602763" y="745312"/>
                  </a:moveTo>
                  <a:lnTo>
                    <a:pt x="2506383" y="713181"/>
                  </a:lnTo>
                  <a:lnTo>
                    <a:pt x="2502370" y="725233"/>
                  </a:lnTo>
                  <a:lnTo>
                    <a:pt x="2598750" y="757364"/>
                  </a:lnTo>
                  <a:lnTo>
                    <a:pt x="2602763" y="745312"/>
                  </a:lnTo>
                  <a:close/>
                </a:path>
                <a:path w="3279775" h="859154">
                  <a:moveTo>
                    <a:pt x="2735300" y="789482"/>
                  </a:moveTo>
                  <a:lnTo>
                    <a:pt x="2638907" y="757364"/>
                  </a:lnTo>
                  <a:lnTo>
                    <a:pt x="2634894" y="769404"/>
                  </a:lnTo>
                  <a:lnTo>
                    <a:pt x="2731287" y="801535"/>
                  </a:lnTo>
                  <a:lnTo>
                    <a:pt x="2735300" y="789482"/>
                  </a:lnTo>
                  <a:close/>
                </a:path>
                <a:path w="3279775" h="859154">
                  <a:moveTo>
                    <a:pt x="2867825" y="833666"/>
                  </a:moveTo>
                  <a:lnTo>
                    <a:pt x="2771444" y="801535"/>
                  </a:lnTo>
                  <a:lnTo>
                    <a:pt x="2767431" y="813587"/>
                  </a:lnTo>
                  <a:lnTo>
                    <a:pt x="2863812" y="845718"/>
                  </a:lnTo>
                  <a:lnTo>
                    <a:pt x="2867825" y="833666"/>
                  </a:lnTo>
                  <a:close/>
                </a:path>
                <a:path w="3279775" h="859154">
                  <a:moveTo>
                    <a:pt x="2898470" y="850569"/>
                  </a:moveTo>
                  <a:lnTo>
                    <a:pt x="2858312" y="810412"/>
                  </a:lnTo>
                  <a:lnTo>
                    <a:pt x="2874378" y="842543"/>
                  </a:lnTo>
                  <a:lnTo>
                    <a:pt x="2842247" y="858608"/>
                  </a:lnTo>
                  <a:lnTo>
                    <a:pt x="2898470" y="850569"/>
                  </a:lnTo>
                  <a:close/>
                </a:path>
                <a:path w="3279775" h="859154">
                  <a:moveTo>
                    <a:pt x="3279470" y="774369"/>
                  </a:moveTo>
                  <a:lnTo>
                    <a:pt x="3257613" y="756259"/>
                  </a:lnTo>
                  <a:lnTo>
                    <a:pt x="3254730" y="768616"/>
                  </a:lnTo>
                  <a:lnTo>
                    <a:pt x="3257613" y="756246"/>
                  </a:lnTo>
                  <a:lnTo>
                    <a:pt x="3235744" y="738124"/>
                  </a:lnTo>
                  <a:lnTo>
                    <a:pt x="3245243" y="753376"/>
                  </a:lnTo>
                  <a:lnTo>
                    <a:pt x="1200124" y="277774"/>
                  </a:lnTo>
                  <a:lnTo>
                    <a:pt x="1181074" y="271411"/>
                  </a:lnTo>
                  <a:lnTo>
                    <a:pt x="1180477" y="273202"/>
                  </a:lnTo>
                  <a:lnTo>
                    <a:pt x="1143203" y="264528"/>
                  </a:lnTo>
                  <a:lnTo>
                    <a:pt x="1144930" y="259359"/>
                  </a:lnTo>
                  <a:lnTo>
                    <a:pt x="1048537" y="227241"/>
                  </a:lnTo>
                  <a:lnTo>
                    <a:pt x="1044524" y="239280"/>
                  </a:lnTo>
                  <a:lnTo>
                    <a:pt x="1067295" y="246875"/>
                  </a:lnTo>
                  <a:lnTo>
                    <a:pt x="5753" y="0"/>
                  </a:lnTo>
                  <a:lnTo>
                    <a:pt x="0" y="24739"/>
                  </a:lnTo>
                  <a:lnTo>
                    <a:pt x="1326070" y="333133"/>
                  </a:lnTo>
                  <a:lnTo>
                    <a:pt x="1405966" y="359765"/>
                  </a:lnTo>
                  <a:lnTo>
                    <a:pt x="1408455" y="352298"/>
                  </a:lnTo>
                  <a:lnTo>
                    <a:pt x="1445729" y="360972"/>
                  </a:lnTo>
                  <a:lnTo>
                    <a:pt x="1442110" y="371817"/>
                  </a:lnTo>
                  <a:lnTo>
                    <a:pt x="1538503" y="403948"/>
                  </a:lnTo>
                  <a:lnTo>
                    <a:pt x="1542516" y="391896"/>
                  </a:lnTo>
                  <a:lnTo>
                    <a:pt x="1458899" y="364032"/>
                  </a:lnTo>
                  <a:lnTo>
                    <a:pt x="3239490" y="778116"/>
                  </a:lnTo>
                  <a:lnTo>
                    <a:pt x="3224238" y="787603"/>
                  </a:lnTo>
                  <a:lnTo>
                    <a:pt x="3251860" y="780986"/>
                  </a:lnTo>
                  <a:lnTo>
                    <a:pt x="3279470" y="7743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155273" y="3079407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53399" y="4005227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58954" y="4005227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10209" y="3175508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li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0" name="object 20"/>
          <p:cNvSpPr txBox="1"/>
          <p:nvPr/>
        </p:nvSpPr>
        <p:spPr>
          <a:xfrm>
            <a:off x="6181609" y="4013707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</a:t>
            </a:r>
            <a:r>
              <a:rPr dirty="0" sz="3000" spc="-20"/>
              <a:t> </a:t>
            </a:r>
            <a:r>
              <a:rPr dirty="0" sz="3000"/>
              <a:t>Returning</a:t>
            </a:r>
            <a:r>
              <a:rPr dirty="0" sz="3000" spc="-15"/>
              <a:t> </a:t>
            </a:r>
            <a:r>
              <a:rPr dirty="0" sz="3000"/>
              <a:t>an</a:t>
            </a:r>
            <a:r>
              <a:rPr dirty="0" sz="3000" spc="-180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from</a:t>
            </a:r>
            <a:r>
              <a:rPr dirty="0" sz="3000" spc="-15"/>
              <a:t>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/>
              <a:t>Method</a:t>
            </a:r>
            <a:endParaRPr sz="3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594" y="0"/>
            <a:ext cx="6565900" cy="1696720"/>
          </a:xfrm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2700" marR="5080" indent="546100">
              <a:lnSpc>
                <a:spcPct val="131500"/>
              </a:lnSpc>
              <a:spcBef>
                <a:spcPts val="675"/>
              </a:spcBef>
            </a:pPr>
            <a:r>
              <a:rPr dirty="0" sz="3000"/>
              <a:t>6.4.</a:t>
            </a:r>
            <a:r>
              <a:rPr dirty="0" sz="3000" spc="-20"/>
              <a:t> </a:t>
            </a:r>
            <a:r>
              <a:rPr dirty="0" sz="3000"/>
              <a:t>Returning</a:t>
            </a:r>
            <a:r>
              <a:rPr dirty="0" sz="3000" spc="-15"/>
              <a:t> </a:t>
            </a:r>
            <a:r>
              <a:rPr dirty="0" sz="3000"/>
              <a:t>an</a:t>
            </a:r>
            <a:r>
              <a:rPr dirty="0" sz="3000" spc="-185"/>
              <a:t> </a:t>
            </a:r>
            <a:r>
              <a:rPr dirty="0" sz="3000"/>
              <a:t>Array</a:t>
            </a:r>
            <a:r>
              <a:rPr dirty="0" sz="3000" spc="-15"/>
              <a:t> </a:t>
            </a:r>
            <a:r>
              <a:rPr dirty="0" sz="3000"/>
              <a:t>from</a:t>
            </a:r>
            <a:r>
              <a:rPr dirty="0" sz="3000" spc="-15"/>
              <a:t>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/>
              <a:t>Method </a:t>
            </a:r>
            <a:r>
              <a:rPr dirty="0" sz="3000" spc="-735"/>
              <a:t> </a:t>
            </a:r>
            <a:r>
              <a:rPr dirty="0" sz="2400" spc="-5" b="1">
                <a:latin typeface="Courier New"/>
                <a:cs typeface="Courier New"/>
              </a:rPr>
              <a:t>int[] list1 </a:t>
            </a:r>
            <a:r>
              <a:rPr dirty="0" sz="2400" b="1">
                <a:latin typeface="Courier New"/>
                <a:cs typeface="Courier New"/>
              </a:rPr>
              <a:t>= </a:t>
            </a:r>
            <a:r>
              <a:rPr dirty="0" sz="2400" spc="-5" b="1">
                <a:latin typeface="Courier New"/>
                <a:cs typeface="Courier New"/>
              </a:rPr>
              <a:t>{1, 2, 3, 4, 5, 6};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list2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reverse(list1);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229" y="1654555"/>
            <a:ext cx="7510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reverse(int[]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054" y="2085033"/>
            <a:ext cx="6584950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70"/>
              </a:lnSpc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int[list.length];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354" y="2757932"/>
            <a:ext cx="7726680" cy="221996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25194" marR="768350" indent="-91313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result.length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-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j--)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810"/>
              </a:lnSpc>
            </a:pPr>
            <a:r>
              <a:rPr dirty="0" sz="2400" spc="-5" b="1">
                <a:latin typeface="Courier New"/>
                <a:cs typeface="Courier New"/>
              </a:rPr>
              <a:t>result[j]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690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algn="r" marR="5080">
              <a:lnSpc>
                <a:spcPts val="2690"/>
              </a:lnSpc>
            </a:pPr>
            <a:r>
              <a:rPr dirty="0" sz="2400" spc="-5">
                <a:latin typeface="Times New Roman"/>
                <a:cs typeface="Times New Roman"/>
              </a:rPr>
              <a:t>list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7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229" y="4943347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22609" y="4064174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17223" y="4962523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4217149" y="2481601"/>
            <a:ext cx="3566160" cy="2565400"/>
          </a:xfrm>
          <a:custGeom>
            <a:avLst/>
            <a:gdLst/>
            <a:ahLst/>
            <a:cxnLst/>
            <a:rect l="l" t="t" r="r" b="b"/>
            <a:pathLst>
              <a:path w="3566159" h="2565400">
                <a:moveTo>
                  <a:pt x="3536203" y="2551687"/>
                </a:moveTo>
                <a:lnTo>
                  <a:pt x="3509615" y="2556040"/>
                </a:lnTo>
                <a:lnTo>
                  <a:pt x="3565690" y="2565059"/>
                </a:lnTo>
                <a:lnTo>
                  <a:pt x="3560591" y="2555360"/>
                </a:lnTo>
                <a:lnTo>
                  <a:pt x="3541313" y="2555360"/>
                </a:lnTo>
                <a:lnTo>
                  <a:pt x="3536203" y="2551687"/>
                </a:lnTo>
                <a:close/>
              </a:path>
              <a:path w="3566159" h="2565400">
                <a:moveTo>
                  <a:pt x="3544986" y="2550250"/>
                </a:moveTo>
                <a:lnTo>
                  <a:pt x="3536203" y="2551687"/>
                </a:lnTo>
                <a:lnTo>
                  <a:pt x="3541313" y="2555360"/>
                </a:lnTo>
                <a:lnTo>
                  <a:pt x="3544986" y="2550250"/>
                </a:lnTo>
                <a:close/>
              </a:path>
              <a:path w="3566159" h="2565400">
                <a:moveTo>
                  <a:pt x="3539261" y="2514787"/>
                </a:moveTo>
                <a:lnTo>
                  <a:pt x="3543613" y="2541375"/>
                </a:lnTo>
                <a:lnTo>
                  <a:pt x="3548724" y="2545048"/>
                </a:lnTo>
                <a:lnTo>
                  <a:pt x="3541313" y="2555360"/>
                </a:lnTo>
                <a:lnTo>
                  <a:pt x="3560591" y="2555360"/>
                </a:lnTo>
                <a:lnTo>
                  <a:pt x="3539261" y="2514787"/>
                </a:lnTo>
                <a:close/>
              </a:path>
              <a:path w="3566159" h="2565400">
                <a:moveTo>
                  <a:pt x="7411" y="0"/>
                </a:moveTo>
                <a:lnTo>
                  <a:pt x="0" y="10312"/>
                </a:lnTo>
                <a:lnTo>
                  <a:pt x="3536203" y="2551687"/>
                </a:lnTo>
                <a:lnTo>
                  <a:pt x="3544986" y="2550250"/>
                </a:lnTo>
                <a:lnTo>
                  <a:pt x="3543613" y="2541375"/>
                </a:lnTo>
                <a:lnTo>
                  <a:pt x="7411" y="0"/>
                </a:lnTo>
                <a:close/>
              </a:path>
              <a:path w="3566159" h="2565400">
                <a:moveTo>
                  <a:pt x="3543613" y="2541375"/>
                </a:moveTo>
                <a:lnTo>
                  <a:pt x="3545051" y="2550159"/>
                </a:lnTo>
                <a:lnTo>
                  <a:pt x="3548724" y="2545048"/>
                </a:lnTo>
                <a:lnTo>
                  <a:pt x="3543613" y="2541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1340611"/>
            <a:ext cx="9199880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 b="1">
                <a:latin typeface="Courier New"/>
                <a:cs typeface="Courier New"/>
              </a:rPr>
              <a:t>datatype[]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arrayRefVar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datatype[arraySize];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920"/>
              </a:spcBef>
            </a:pPr>
            <a:r>
              <a:rPr dirty="0" sz="2400" spc="-5" b="1">
                <a:latin typeface="Courier New"/>
                <a:cs typeface="Courier New"/>
              </a:rPr>
              <a:t>double[]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double[10];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7868" y="3171837"/>
            <a:ext cx="6024880" cy="355600"/>
          </a:xfrm>
          <a:custGeom>
            <a:avLst/>
            <a:gdLst/>
            <a:ahLst/>
            <a:cxnLst/>
            <a:rect l="l" t="t" r="r" b="b"/>
            <a:pathLst>
              <a:path w="6024880" h="355600">
                <a:moveTo>
                  <a:pt x="1095362" y="0"/>
                </a:moveTo>
                <a:lnTo>
                  <a:pt x="1095362" y="0"/>
                </a:lnTo>
                <a:lnTo>
                  <a:pt x="0" y="0"/>
                </a:lnTo>
                <a:lnTo>
                  <a:pt x="0" y="355600"/>
                </a:lnTo>
                <a:lnTo>
                  <a:pt x="1095362" y="355600"/>
                </a:lnTo>
                <a:lnTo>
                  <a:pt x="1095362" y="0"/>
                </a:lnTo>
                <a:close/>
              </a:path>
              <a:path w="6024880" h="355600">
                <a:moveTo>
                  <a:pt x="6024550" y="0"/>
                </a:moveTo>
                <a:lnTo>
                  <a:pt x="6024550" y="0"/>
                </a:lnTo>
                <a:lnTo>
                  <a:pt x="1095375" y="0"/>
                </a:lnTo>
                <a:lnTo>
                  <a:pt x="1095375" y="355600"/>
                </a:lnTo>
                <a:lnTo>
                  <a:pt x="6024550" y="355600"/>
                </a:lnTo>
                <a:lnTo>
                  <a:pt x="60245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7229" y="2002028"/>
            <a:ext cx="751078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77825" marR="5080" indent="-365125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reverse(int[]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int[list.length];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2354" y="3108452"/>
            <a:ext cx="6963409" cy="748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925194" marR="5080" indent="-913130">
              <a:lnSpc>
                <a:spcPts val="2810"/>
              </a:lnSpc>
              <a:spcBef>
                <a:spcPts val="25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result.length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-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j--)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354" y="3830828"/>
            <a:ext cx="4042410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result[j]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7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229" y="5293867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82427" y="2048432"/>
            <a:ext cx="2514600" cy="1350645"/>
            <a:chOff x="7882427" y="2048432"/>
            <a:chExt cx="2514600" cy="1350645"/>
          </a:xfrm>
        </p:grpSpPr>
        <p:sp>
          <p:nvSpPr>
            <p:cNvPr id="8" name="object 8"/>
            <p:cNvSpPr/>
            <p:nvPr/>
          </p:nvSpPr>
          <p:spPr>
            <a:xfrm>
              <a:off x="7888777" y="2054782"/>
              <a:ext cx="2501900" cy="1337945"/>
            </a:xfrm>
            <a:custGeom>
              <a:avLst/>
              <a:gdLst/>
              <a:ahLst/>
              <a:cxnLst/>
              <a:rect l="l" t="t" r="r" b="b"/>
              <a:pathLst>
                <a:path w="2501900" h="1337945">
                  <a:moveTo>
                    <a:pt x="1224610" y="488393"/>
                  </a:moveTo>
                  <a:lnTo>
                    <a:pt x="677318" y="488393"/>
                  </a:lnTo>
                  <a:lnTo>
                    <a:pt x="0" y="1337824"/>
                  </a:lnTo>
                  <a:lnTo>
                    <a:pt x="1224610" y="488393"/>
                  </a:lnTo>
                  <a:close/>
                </a:path>
                <a:path w="2501900" h="1337945">
                  <a:moveTo>
                    <a:pt x="2420222" y="0"/>
                  </a:moveTo>
                  <a:lnTo>
                    <a:pt x="393857" y="0"/>
                  </a:lnTo>
                  <a:lnTo>
                    <a:pt x="362173" y="6396"/>
                  </a:lnTo>
                  <a:lnTo>
                    <a:pt x="336299" y="23841"/>
                  </a:lnTo>
                  <a:lnTo>
                    <a:pt x="318854" y="49715"/>
                  </a:lnTo>
                  <a:lnTo>
                    <a:pt x="312458" y="81400"/>
                  </a:lnTo>
                  <a:lnTo>
                    <a:pt x="312458" y="406994"/>
                  </a:lnTo>
                  <a:lnTo>
                    <a:pt x="318854" y="438678"/>
                  </a:lnTo>
                  <a:lnTo>
                    <a:pt x="336299" y="464552"/>
                  </a:lnTo>
                  <a:lnTo>
                    <a:pt x="362173" y="481996"/>
                  </a:lnTo>
                  <a:lnTo>
                    <a:pt x="393857" y="488393"/>
                  </a:lnTo>
                  <a:lnTo>
                    <a:pt x="2420222" y="488393"/>
                  </a:lnTo>
                  <a:lnTo>
                    <a:pt x="2451906" y="481996"/>
                  </a:lnTo>
                  <a:lnTo>
                    <a:pt x="2477780" y="464552"/>
                  </a:lnTo>
                  <a:lnTo>
                    <a:pt x="2495225" y="438678"/>
                  </a:lnTo>
                  <a:lnTo>
                    <a:pt x="2501621" y="406994"/>
                  </a:lnTo>
                  <a:lnTo>
                    <a:pt x="2501621" y="81400"/>
                  </a:lnTo>
                  <a:lnTo>
                    <a:pt x="2495225" y="49715"/>
                  </a:lnTo>
                  <a:lnTo>
                    <a:pt x="2477780" y="23841"/>
                  </a:lnTo>
                  <a:lnTo>
                    <a:pt x="2451906" y="6396"/>
                  </a:lnTo>
                  <a:lnTo>
                    <a:pt x="242022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88777" y="2054782"/>
              <a:ext cx="2501900" cy="1337945"/>
            </a:xfrm>
            <a:custGeom>
              <a:avLst/>
              <a:gdLst/>
              <a:ahLst/>
              <a:cxnLst/>
              <a:rect l="l" t="t" r="r" b="b"/>
              <a:pathLst>
                <a:path w="2501900" h="1337945">
                  <a:moveTo>
                    <a:pt x="312458" y="81399"/>
                  </a:moveTo>
                  <a:lnTo>
                    <a:pt x="318855" y="49715"/>
                  </a:lnTo>
                  <a:lnTo>
                    <a:pt x="336299" y="23841"/>
                  </a:lnTo>
                  <a:lnTo>
                    <a:pt x="362173" y="6396"/>
                  </a:lnTo>
                  <a:lnTo>
                    <a:pt x="393857" y="0"/>
                  </a:lnTo>
                  <a:lnTo>
                    <a:pt x="677319" y="0"/>
                  </a:lnTo>
                  <a:lnTo>
                    <a:pt x="1224609" y="0"/>
                  </a:lnTo>
                  <a:lnTo>
                    <a:pt x="2420222" y="0"/>
                  </a:lnTo>
                  <a:lnTo>
                    <a:pt x="2451906" y="6396"/>
                  </a:lnTo>
                  <a:lnTo>
                    <a:pt x="2477780" y="23841"/>
                  </a:lnTo>
                  <a:lnTo>
                    <a:pt x="2495224" y="49715"/>
                  </a:lnTo>
                  <a:lnTo>
                    <a:pt x="2501621" y="81399"/>
                  </a:lnTo>
                  <a:lnTo>
                    <a:pt x="2501621" y="284896"/>
                  </a:lnTo>
                  <a:lnTo>
                    <a:pt x="2501621" y="406993"/>
                  </a:lnTo>
                  <a:lnTo>
                    <a:pt x="2495224" y="438677"/>
                  </a:lnTo>
                  <a:lnTo>
                    <a:pt x="2477780" y="464551"/>
                  </a:lnTo>
                  <a:lnTo>
                    <a:pt x="2451906" y="481996"/>
                  </a:lnTo>
                  <a:lnTo>
                    <a:pt x="2420222" y="488393"/>
                  </a:lnTo>
                  <a:lnTo>
                    <a:pt x="1224609" y="488393"/>
                  </a:lnTo>
                  <a:lnTo>
                    <a:pt x="0" y="1337825"/>
                  </a:lnTo>
                  <a:lnTo>
                    <a:pt x="677319" y="488393"/>
                  </a:lnTo>
                  <a:lnTo>
                    <a:pt x="393857" y="488393"/>
                  </a:lnTo>
                  <a:lnTo>
                    <a:pt x="362173" y="481996"/>
                  </a:lnTo>
                  <a:lnTo>
                    <a:pt x="336299" y="464551"/>
                  </a:lnTo>
                  <a:lnTo>
                    <a:pt x="318855" y="438677"/>
                  </a:lnTo>
                  <a:lnTo>
                    <a:pt x="312458" y="406993"/>
                  </a:lnTo>
                  <a:lnTo>
                    <a:pt x="312458" y="284896"/>
                  </a:lnTo>
                  <a:lnTo>
                    <a:pt x="312458" y="813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426660" y="2099564"/>
            <a:ext cx="1738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6594" y="0"/>
            <a:ext cx="6565900" cy="1696720"/>
          </a:xfrm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2700" marR="5080" indent="546100">
              <a:lnSpc>
                <a:spcPct val="131500"/>
              </a:lnSpc>
              <a:spcBef>
                <a:spcPts val="675"/>
              </a:spcBef>
            </a:pPr>
            <a:r>
              <a:rPr dirty="0" sz="3000"/>
              <a:t>6.4.</a:t>
            </a:r>
            <a:r>
              <a:rPr dirty="0" sz="3000" spc="-20"/>
              <a:t> </a:t>
            </a:r>
            <a:r>
              <a:rPr dirty="0" sz="3000"/>
              <a:t>Returning</a:t>
            </a:r>
            <a:r>
              <a:rPr dirty="0" sz="3000" spc="-15"/>
              <a:t> </a:t>
            </a:r>
            <a:r>
              <a:rPr dirty="0" sz="3000"/>
              <a:t>an</a:t>
            </a:r>
            <a:r>
              <a:rPr dirty="0" sz="3000" spc="-185"/>
              <a:t> </a:t>
            </a:r>
            <a:r>
              <a:rPr dirty="0" sz="3000"/>
              <a:t>Array</a:t>
            </a:r>
            <a:r>
              <a:rPr dirty="0" sz="3000" spc="-15"/>
              <a:t> </a:t>
            </a:r>
            <a:r>
              <a:rPr dirty="0" sz="3000"/>
              <a:t>from</a:t>
            </a:r>
            <a:r>
              <a:rPr dirty="0" sz="3000" spc="-15"/>
              <a:t>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/>
              <a:t>Method </a:t>
            </a:r>
            <a:r>
              <a:rPr dirty="0" sz="3000" spc="-735"/>
              <a:t> </a:t>
            </a:r>
            <a:r>
              <a:rPr dirty="0" sz="2400" spc="-5" b="1">
                <a:latin typeface="Courier New"/>
                <a:cs typeface="Courier New"/>
              </a:rPr>
              <a:t>int[] list1 </a:t>
            </a:r>
            <a:r>
              <a:rPr dirty="0" sz="2400" b="1">
                <a:latin typeface="Courier New"/>
                <a:cs typeface="Courier New"/>
              </a:rPr>
              <a:t>= </a:t>
            </a:r>
            <a:r>
              <a:rPr dirty="0" sz="2400" spc="-5" b="1">
                <a:latin typeface="Courier New"/>
                <a:cs typeface="Courier New"/>
              </a:rPr>
              <a:t>{1, 2, 3, 4, 5, 6};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list2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reverse(list1);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22609" y="4064174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li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117223" y="4962523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970" y="2831084"/>
            <a:ext cx="696277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result.length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-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j--)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1795" y="3618284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70"/>
              </a:lnSpc>
            </a:pPr>
            <a:r>
              <a:rPr dirty="0" sz="2400" spc="-5" b="1">
                <a:latin typeface="Courier New"/>
                <a:cs typeface="Courier New"/>
              </a:rPr>
              <a:t>result[j]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970" y="3922267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845" y="4659883"/>
            <a:ext cx="294640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ts val="2845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65328" y="2024813"/>
            <a:ext cx="4375785" cy="1845310"/>
            <a:chOff x="5265328" y="2024813"/>
            <a:chExt cx="4375785" cy="1845310"/>
          </a:xfrm>
        </p:grpSpPr>
        <p:sp>
          <p:nvSpPr>
            <p:cNvPr id="7" name="object 7"/>
            <p:cNvSpPr/>
            <p:nvPr/>
          </p:nvSpPr>
          <p:spPr>
            <a:xfrm>
              <a:off x="5271677" y="2031163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2703943" y="806450"/>
                  </a:moveTo>
                  <a:lnTo>
                    <a:pt x="1993140" y="806450"/>
                  </a:lnTo>
                  <a:lnTo>
                    <a:pt x="0" y="1831987"/>
                  </a:lnTo>
                  <a:lnTo>
                    <a:pt x="2703943" y="806450"/>
                  </a:lnTo>
                  <a:close/>
                </a:path>
                <a:path w="4363084" h="1832610">
                  <a:moveTo>
                    <a:pt x="4228071" y="0"/>
                  </a:moveTo>
                  <a:lnTo>
                    <a:pt x="1653683" y="0"/>
                  </a:lnTo>
                  <a:lnTo>
                    <a:pt x="1611198" y="6852"/>
                  </a:lnTo>
                  <a:lnTo>
                    <a:pt x="1574301" y="25933"/>
                  </a:lnTo>
                  <a:lnTo>
                    <a:pt x="1545205" y="55030"/>
                  </a:lnTo>
                  <a:lnTo>
                    <a:pt x="1526124" y="91928"/>
                  </a:lnTo>
                  <a:lnTo>
                    <a:pt x="1519271" y="134412"/>
                  </a:lnTo>
                  <a:lnTo>
                    <a:pt x="1519272" y="672040"/>
                  </a:lnTo>
                  <a:lnTo>
                    <a:pt x="1526124" y="714521"/>
                  </a:lnTo>
                  <a:lnTo>
                    <a:pt x="1545205" y="751419"/>
                  </a:lnTo>
                  <a:lnTo>
                    <a:pt x="1574301" y="780516"/>
                  </a:lnTo>
                  <a:lnTo>
                    <a:pt x="1611198" y="799597"/>
                  </a:lnTo>
                  <a:lnTo>
                    <a:pt x="1653683" y="806450"/>
                  </a:lnTo>
                  <a:lnTo>
                    <a:pt x="4228071" y="806450"/>
                  </a:lnTo>
                  <a:lnTo>
                    <a:pt x="4270556" y="799597"/>
                  </a:lnTo>
                  <a:lnTo>
                    <a:pt x="4307453" y="780516"/>
                  </a:lnTo>
                  <a:lnTo>
                    <a:pt x="4336550" y="751419"/>
                  </a:lnTo>
                  <a:lnTo>
                    <a:pt x="4355631" y="714521"/>
                  </a:lnTo>
                  <a:lnTo>
                    <a:pt x="4362483" y="672040"/>
                  </a:lnTo>
                  <a:lnTo>
                    <a:pt x="4362484" y="134412"/>
                  </a:lnTo>
                  <a:lnTo>
                    <a:pt x="4355631" y="91928"/>
                  </a:lnTo>
                  <a:lnTo>
                    <a:pt x="4336550" y="55030"/>
                  </a:lnTo>
                  <a:lnTo>
                    <a:pt x="4307453" y="25933"/>
                  </a:lnTo>
                  <a:lnTo>
                    <a:pt x="4270556" y="6852"/>
                  </a:lnTo>
                  <a:lnTo>
                    <a:pt x="4228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71678" y="2031163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1519271" y="134412"/>
                  </a:moveTo>
                  <a:lnTo>
                    <a:pt x="1526123" y="91927"/>
                  </a:lnTo>
                  <a:lnTo>
                    <a:pt x="1545204" y="55030"/>
                  </a:lnTo>
                  <a:lnTo>
                    <a:pt x="1574301" y="25933"/>
                  </a:lnTo>
                  <a:lnTo>
                    <a:pt x="1611198" y="6852"/>
                  </a:lnTo>
                  <a:lnTo>
                    <a:pt x="1653683" y="0"/>
                  </a:lnTo>
                  <a:lnTo>
                    <a:pt x="1993139" y="0"/>
                  </a:lnTo>
                  <a:lnTo>
                    <a:pt x="2703943" y="0"/>
                  </a:lnTo>
                  <a:lnTo>
                    <a:pt x="4228071" y="0"/>
                  </a:lnTo>
                  <a:lnTo>
                    <a:pt x="4270555" y="6852"/>
                  </a:lnTo>
                  <a:lnTo>
                    <a:pt x="4307453" y="25933"/>
                  </a:lnTo>
                  <a:lnTo>
                    <a:pt x="4336549" y="55030"/>
                  </a:lnTo>
                  <a:lnTo>
                    <a:pt x="4355630" y="91927"/>
                  </a:lnTo>
                  <a:lnTo>
                    <a:pt x="4362483" y="134412"/>
                  </a:lnTo>
                  <a:lnTo>
                    <a:pt x="4362483" y="470428"/>
                  </a:lnTo>
                  <a:lnTo>
                    <a:pt x="4362483" y="672040"/>
                  </a:lnTo>
                  <a:lnTo>
                    <a:pt x="4355630" y="714522"/>
                  </a:lnTo>
                  <a:lnTo>
                    <a:pt x="4336549" y="751419"/>
                  </a:lnTo>
                  <a:lnTo>
                    <a:pt x="4307453" y="780516"/>
                  </a:lnTo>
                  <a:lnTo>
                    <a:pt x="4270555" y="799597"/>
                  </a:lnTo>
                  <a:lnTo>
                    <a:pt x="4228071" y="806450"/>
                  </a:lnTo>
                  <a:lnTo>
                    <a:pt x="2703943" y="806450"/>
                  </a:lnTo>
                  <a:lnTo>
                    <a:pt x="0" y="1831987"/>
                  </a:lnTo>
                  <a:lnTo>
                    <a:pt x="1993139" y="806450"/>
                  </a:lnTo>
                  <a:lnTo>
                    <a:pt x="1653683" y="806450"/>
                  </a:lnTo>
                  <a:lnTo>
                    <a:pt x="1611198" y="799597"/>
                  </a:lnTo>
                  <a:lnTo>
                    <a:pt x="1574301" y="780516"/>
                  </a:lnTo>
                  <a:lnTo>
                    <a:pt x="1545204" y="751419"/>
                  </a:lnTo>
                  <a:lnTo>
                    <a:pt x="1526123" y="714522"/>
                  </a:lnTo>
                  <a:lnTo>
                    <a:pt x="1519271" y="672037"/>
                  </a:lnTo>
                  <a:lnTo>
                    <a:pt x="1519271" y="470428"/>
                  </a:lnTo>
                  <a:lnTo>
                    <a:pt x="1519271" y="134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676145" y="1724659"/>
            <a:ext cx="8230234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90525" marR="43180" indent="-365125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public static int[] reverse(int[] list)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35" b="1">
                <a:latin typeface="Courier New"/>
                <a:cs typeface="Courier New"/>
              </a:rPr>
              <a:t>int[list.length];</a:t>
            </a:r>
            <a:r>
              <a:rPr dirty="0" baseline="18518" sz="2700" spc="-52">
                <a:latin typeface="Times New Roman"/>
                <a:cs typeface="Times New Roman"/>
              </a:rPr>
              <a:t>i</a:t>
            </a:r>
            <a:r>
              <a:rPr dirty="0" baseline="18518" sz="2700" spc="-15">
                <a:latin typeface="Times New Roman"/>
                <a:cs typeface="Times New Roman"/>
              </a:rPr>
              <a:t> </a:t>
            </a:r>
            <a:r>
              <a:rPr dirty="0" baseline="18518" sz="2700">
                <a:latin typeface="Times New Roman"/>
                <a:cs typeface="Times New Roman"/>
              </a:rPr>
              <a:t>=</a:t>
            </a:r>
            <a:r>
              <a:rPr dirty="0" baseline="18518" sz="2700" spc="-15">
                <a:latin typeface="Times New Roman"/>
                <a:cs typeface="Times New Roman"/>
              </a:rPr>
              <a:t> </a:t>
            </a:r>
            <a:r>
              <a:rPr dirty="0" baseline="18518" sz="2700">
                <a:latin typeface="Times New Roman"/>
                <a:cs typeface="Times New Roman"/>
              </a:rPr>
              <a:t>0</a:t>
            </a:r>
            <a:r>
              <a:rPr dirty="0" baseline="18518" sz="2700" spc="-7">
                <a:latin typeface="Times New Roman"/>
                <a:cs typeface="Times New Roman"/>
              </a:rPr>
              <a:t> </a:t>
            </a:r>
            <a:r>
              <a:rPr dirty="0" baseline="18518" sz="2700">
                <a:latin typeface="Times New Roman"/>
                <a:cs typeface="Times New Roman"/>
              </a:rPr>
              <a:t>and</a:t>
            </a:r>
            <a:r>
              <a:rPr dirty="0" baseline="18518" sz="2700" spc="-7">
                <a:latin typeface="Times New Roman"/>
                <a:cs typeface="Times New Roman"/>
              </a:rPr>
              <a:t> </a:t>
            </a:r>
            <a:r>
              <a:rPr dirty="0" baseline="18518" sz="2700">
                <a:latin typeface="Times New Roman"/>
                <a:cs typeface="Times New Roman"/>
              </a:rPr>
              <a:t>j</a:t>
            </a:r>
            <a:r>
              <a:rPr dirty="0" baseline="18518" sz="2700" spc="-7">
                <a:latin typeface="Times New Roman"/>
                <a:cs typeface="Times New Roman"/>
              </a:rPr>
              <a:t> </a:t>
            </a:r>
            <a:r>
              <a:rPr dirty="0" baseline="18518" sz="2700">
                <a:latin typeface="Times New Roman"/>
                <a:cs typeface="Times New Roman"/>
              </a:rPr>
              <a:t>=</a:t>
            </a:r>
            <a:r>
              <a:rPr dirty="0" baseline="18518" sz="2700" spc="-15">
                <a:latin typeface="Times New Roman"/>
                <a:cs typeface="Times New Roman"/>
              </a:rPr>
              <a:t> </a:t>
            </a:r>
            <a:r>
              <a:rPr dirty="0" baseline="18518" sz="2700">
                <a:latin typeface="Times New Roman"/>
                <a:cs typeface="Times New Roman"/>
              </a:rPr>
              <a:t>5</a:t>
            </a:r>
            <a:endParaRPr baseline="18518"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7328" y="2370835"/>
            <a:ext cx="2330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Assign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list[0]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result[5]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</a:t>
            </a:r>
            <a:r>
              <a:rPr dirty="0" sz="3000" spc="-20"/>
              <a:t> </a:t>
            </a:r>
            <a:r>
              <a:rPr dirty="0" sz="3000"/>
              <a:t>Returning</a:t>
            </a:r>
            <a:r>
              <a:rPr dirty="0" sz="3000" spc="-15"/>
              <a:t> </a:t>
            </a:r>
            <a:r>
              <a:rPr dirty="0" sz="3000"/>
              <a:t>an</a:t>
            </a:r>
            <a:r>
              <a:rPr dirty="0" sz="3000" spc="-180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from</a:t>
            </a:r>
            <a:r>
              <a:rPr dirty="0" sz="3000" spc="-15"/>
              <a:t>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/>
              <a:t>Method</a:t>
            </a:r>
            <a:endParaRPr sz="3000"/>
          </a:p>
        </p:txBody>
      </p:sp>
      <p:sp>
        <p:nvSpPr>
          <p:cNvPr id="12" name="object 12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li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122609" y="4064174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9117223" y="4962523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0845"/>
                <a:gridCol w="384175"/>
                <a:gridCol w="403224"/>
                <a:gridCol w="441325"/>
                <a:gridCol w="471805"/>
                <a:gridCol w="423544"/>
              </a:tblGrid>
              <a:tr h="457200"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43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9504573" y="4968873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891923" y="4968873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314198" y="4968873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736471" y="4968873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1" y="457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77486" y="3980126"/>
            <a:ext cx="6335395" cy="1281430"/>
          </a:xfrm>
          <a:custGeom>
            <a:avLst/>
            <a:gdLst/>
            <a:ahLst/>
            <a:cxnLst/>
            <a:rect l="l" t="t" r="r" b="b"/>
            <a:pathLst>
              <a:path w="6335395" h="1281429">
                <a:moveTo>
                  <a:pt x="6180789" y="1231150"/>
                </a:moveTo>
                <a:lnTo>
                  <a:pt x="6171252" y="1281047"/>
                </a:lnTo>
                <a:lnTo>
                  <a:pt x="6331319" y="1235917"/>
                </a:lnTo>
                <a:lnTo>
                  <a:pt x="6205731" y="1235917"/>
                </a:lnTo>
                <a:lnTo>
                  <a:pt x="6180789" y="1231150"/>
                </a:lnTo>
                <a:close/>
              </a:path>
              <a:path w="6335395" h="1281429">
                <a:moveTo>
                  <a:pt x="6190325" y="1181253"/>
                </a:moveTo>
                <a:lnTo>
                  <a:pt x="6180789" y="1231150"/>
                </a:lnTo>
                <a:lnTo>
                  <a:pt x="6205731" y="1235917"/>
                </a:lnTo>
                <a:lnTo>
                  <a:pt x="6215268" y="1186019"/>
                </a:lnTo>
                <a:lnTo>
                  <a:pt x="6190325" y="1181253"/>
                </a:lnTo>
                <a:close/>
              </a:path>
              <a:path w="6335395" h="1281429">
                <a:moveTo>
                  <a:pt x="6199861" y="1131356"/>
                </a:moveTo>
                <a:lnTo>
                  <a:pt x="6190325" y="1181253"/>
                </a:lnTo>
                <a:lnTo>
                  <a:pt x="6215268" y="1186019"/>
                </a:lnTo>
                <a:lnTo>
                  <a:pt x="6205731" y="1235917"/>
                </a:lnTo>
                <a:lnTo>
                  <a:pt x="6331319" y="1235917"/>
                </a:lnTo>
                <a:lnTo>
                  <a:pt x="6335247" y="1234809"/>
                </a:lnTo>
                <a:lnTo>
                  <a:pt x="6199861" y="1131356"/>
                </a:lnTo>
                <a:close/>
              </a:path>
              <a:path w="6335395" h="1281429">
                <a:moveTo>
                  <a:pt x="9536" y="0"/>
                </a:moveTo>
                <a:lnTo>
                  <a:pt x="0" y="49897"/>
                </a:lnTo>
                <a:lnTo>
                  <a:pt x="6180789" y="1231150"/>
                </a:lnTo>
                <a:lnTo>
                  <a:pt x="6190325" y="1181253"/>
                </a:lnTo>
                <a:lnTo>
                  <a:pt x="953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4" y="1721611"/>
            <a:ext cx="7510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reverse(int[]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369" y="2828035"/>
            <a:ext cx="696277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result.length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-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j--)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194" y="3615235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70"/>
              </a:lnSpc>
            </a:pPr>
            <a:r>
              <a:rPr dirty="0" sz="2400" spc="-5" b="1">
                <a:latin typeface="Courier New"/>
                <a:cs typeface="Courier New"/>
              </a:rPr>
              <a:t>result[j]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69" y="391922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44" y="4656835"/>
            <a:ext cx="294640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ts val="2845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0755" y="1934648"/>
            <a:ext cx="4375785" cy="1845310"/>
            <a:chOff x="5030755" y="1934648"/>
            <a:chExt cx="4375785" cy="1845310"/>
          </a:xfrm>
        </p:grpSpPr>
        <p:sp>
          <p:nvSpPr>
            <p:cNvPr id="8" name="object 8"/>
            <p:cNvSpPr/>
            <p:nvPr/>
          </p:nvSpPr>
          <p:spPr>
            <a:xfrm>
              <a:off x="5037104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2703943" y="806450"/>
                  </a:moveTo>
                  <a:lnTo>
                    <a:pt x="1993140" y="806450"/>
                  </a:lnTo>
                  <a:lnTo>
                    <a:pt x="0" y="1831986"/>
                  </a:lnTo>
                  <a:lnTo>
                    <a:pt x="2703943" y="806450"/>
                  </a:lnTo>
                  <a:close/>
                </a:path>
                <a:path w="4363084" h="1832610">
                  <a:moveTo>
                    <a:pt x="4228071" y="0"/>
                  </a:moveTo>
                  <a:lnTo>
                    <a:pt x="1653683" y="0"/>
                  </a:lnTo>
                  <a:lnTo>
                    <a:pt x="1611198" y="6852"/>
                  </a:lnTo>
                  <a:lnTo>
                    <a:pt x="1574301" y="25933"/>
                  </a:lnTo>
                  <a:lnTo>
                    <a:pt x="1545205" y="55029"/>
                  </a:lnTo>
                  <a:lnTo>
                    <a:pt x="1526124" y="91927"/>
                  </a:lnTo>
                  <a:lnTo>
                    <a:pt x="1519271" y="134411"/>
                  </a:lnTo>
                  <a:lnTo>
                    <a:pt x="1519272" y="672040"/>
                  </a:lnTo>
                  <a:lnTo>
                    <a:pt x="1526124" y="714521"/>
                  </a:lnTo>
                  <a:lnTo>
                    <a:pt x="1545205" y="751419"/>
                  </a:lnTo>
                  <a:lnTo>
                    <a:pt x="1574301" y="780516"/>
                  </a:lnTo>
                  <a:lnTo>
                    <a:pt x="1611198" y="799597"/>
                  </a:lnTo>
                  <a:lnTo>
                    <a:pt x="1653683" y="806450"/>
                  </a:lnTo>
                  <a:lnTo>
                    <a:pt x="4228071" y="806450"/>
                  </a:lnTo>
                  <a:lnTo>
                    <a:pt x="4270555" y="799597"/>
                  </a:lnTo>
                  <a:lnTo>
                    <a:pt x="4307453" y="780516"/>
                  </a:lnTo>
                  <a:lnTo>
                    <a:pt x="4336549" y="751419"/>
                  </a:lnTo>
                  <a:lnTo>
                    <a:pt x="4355630" y="714521"/>
                  </a:lnTo>
                  <a:lnTo>
                    <a:pt x="4362482" y="672040"/>
                  </a:lnTo>
                  <a:lnTo>
                    <a:pt x="4362483" y="134411"/>
                  </a:lnTo>
                  <a:lnTo>
                    <a:pt x="4355630" y="91927"/>
                  </a:lnTo>
                  <a:lnTo>
                    <a:pt x="4336549" y="55029"/>
                  </a:lnTo>
                  <a:lnTo>
                    <a:pt x="4307453" y="25933"/>
                  </a:lnTo>
                  <a:lnTo>
                    <a:pt x="4270555" y="6852"/>
                  </a:lnTo>
                  <a:lnTo>
                    <a:pt x="4228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37105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1519271" y="134412"/>
                  </a:moveTo>
                  <a:lnTo>
                    <a:pt x="1526123" y="91927"/>
                  </a:lnTo>
                  <a:lnTo>
                    <a:pt x="1545204" y="55030"/>
                  </a:lnTo>
                  <a:lnTo>
                    <a:pt x="1574301" y="25933"/>
                  </a:lnTo>
                  <a:lnTo>
                    <a:pt x="1611198" y="6852"/>
                  </a:lnTo>
                  <a:lnTo>
                    <a:pt x="1653683" y="0"/>
                  </a:lnTo>
                  <a:lnTo>
                    <a:pt x="1993139" y="0"/>
                  </a:lnTo>
                  <a:lnTo>
                    <a:pt x="2703943" y="0"/>
                  </a:lnTo>
                  <a:lnTo>
                    <a:pt x="4228071" y="0"/>
                  </a:lnTo>
                  <a:lnTo>
                    <a:pt x="4270555" y="6852"/>
                  </a:lnTo>
                  <a:lnTo>
                    <a:pt x="4307453" y="25933"/>
                  </a:lnTo>
                  <a:lnTo>
                    <a:pt x="4336549" y="55030"/>
                  </a:lnTo>
                  <a:lnTo>
                    <a:pt x="4355630" y="91927"/>
                  </a:lnTo>
                  <a:lnTo>
                    <a:pt x="4362483" y="134412"/>
                  </a:lnTo>
                  <a:lnTo>
                    <a:pt x="4362483" y="470428"/>
                  </a:lnTo>
                  <a:lnTo>
                    <a:pt x="4362483" y="672040"/>
                  </a:lnTo>
                  <a:lnTo>
                    <a:pt x="4355630" y="714522"/>
                  </a:lnTo>
                  <a:lnTo>
                    <a:pt x="4336549" y="751419"/>
                  </a:lnTo>
                  <a:lnTo>
                    <a:pt x="4307453" y="780516"/>
                  </a:lnTo>
                  <a:lnTo>
                    <a:pt x="4270555" y="799597"/>
                  </a:lnTo>
                  <a:lnTo>
                    <a:pt x="4228071" y="806450"/>
                  </a:lnTo>
                  <a:lnTo>
                    <a:pt x="2703943" y="806450"/>
                  </a:lnTo>
                  <a:lnTo>
                    <a:pt x="0" y="1831987"/>
                  </a:lnTo>
                  <a:lnTo>
                    <a:pt x="1993139" y="806450"/>
                  </a:lnTo>
                  <a:lnTo>
                    <a:pt x="1653683" y="806450"/>
                  </a:lnTo>
                  <a:lnTo>
                    <a:pt x="1611198" y="799597"/>
                  </a:lnTo>
                  <a:lnTo>
                    <a:pt x="1574301" y="780516"/>
                  </a:lnTo>
                  <a:lnTo>
                    <a:pt x="1545204" y="751419"/>
                  </a:lnTo>
                  <a:lnTo>
                    <a:pt x="1526123" y="714522"/>
                  </a:lnTo>
                  <a:lnTo>
                    <a:pt x="1519271" y="672037"/>
                  </a:lnTo>
                  <a:lnTo>
                    <a:pt x="1519271" y="470428"/>
                  </a:lnTo>
                  <a:lnTo>
                    <a:pt x="1519271" y="134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07969" y="2090420"/>
            <a:ext cx="7751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60" b="1">
                <a:latin typeface="Courier New"/>
                <a:cs typeface="Courier New"/>
              </a:rPr>
              <a:t>int[list.length]</a:t>
            </a:r>
            <a:r>
              <a:rPr dirty="0" baseline="40123" sz="2700" spc="-89">
                <a:latin typeface="Times New Roman"/>
                <a:cs typeface="Times New Roman"/>
              </a:rPr>
              <a:t>i</a:t>
            </a:r>
            <a:r>
              <a:rPr dirty="0" sz="2400" spc="-60" b="1">
                <a:latin typeface="Courier New"/>
                <a:cs typeface="Courier New"/>
              </a:rPr>
              <a:t>;</a:t>
            </a:r>
            <a:r>
              <a:rPr dirty="0" baseline="40123" sz="2700" spc="-89">
                <a:latin typeface="Times New Roman"/>
                <a:cs typeface="Times New Roman"/>
              </a:rPr>
              <a:t>=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1 and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j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=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4</a:t>
            </a:r>
            <a:endParaRPr baseline="40123"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756" y="2279396"/>
            <a:ext cx="2330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Assign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list[1]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result[4]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</a:t>
            </a:r>
            <a:r>
              <a:rPr dirty="0" sz="3000" spc="-20"/>
              <a:t> </a:t>
            </a:r>
            <a:r>
              <a:rPr dirty="0" sz="3000"/>
              <a:t>Returning</a:t>
            </a:r>
            <a:r>
              <a:rPr dirty="0" sz="3000" spc="-15"/>
              <a:t> </a:t>
            </a:r>
            <a:r>
              <a:rPr dirty="0" sz="3000"/>
              <a:t>an</a:t>
            </a:r>
            <a:r>
              <a:rPr dirty="0" sz="3000" spc="-180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from</a:t>
            </a:r>
            <a:r>
              <a:rPr dirty="0" sz="3000" spc="-15"/>
              <a:t>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/>
              <a:t>Method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17223" y="4962523"/>
            <a:ext cx="2548255" cy="469900"/>
            <a:chOff x="9117223" y="4962523"/>
            <a:chExt cx="2548255" cy="469900"/>
          </a:xfrm>
        </p:grpSpPr>
        <p:sp>
          <p:nvSpPr>
            <p:cNvPr id="15" name="object 15"/>
            <p:cNvSpPr/>
            <p:nvPr/>
          </p:nvSpPr>
          <p:spPr>
            <a:xfrm>
              <a:off x="9123573" y="4968873"/>
              <a:ext cx="2535555" cy="457200"/>
            </a:xfrm>
            <a:custGeom>
              <a:avLst/>
              <a:gdLst/>
              <a:ahLst/>
              <a:cxnLst/>
              <a:rect l="l" t="t" r="r" b="b"/>
              <a:pathLst>
                <a:path w="2535554" h="457200">
                  <a:moveTo>
                    <a:pt x="0" y="0"/>
                  </a:moveTo>
                  <a:lnTo>
                    <a:pt x="2535237" y="0"/>
                  </a:lnTo>
                  <a:lnTo>
                    <a:pt x="2535237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504573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891923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314198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9291213" y="5066284"/>
            <a:ext cx="13049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3540" algn="l"/>
                <a:tab pos="767715" algn="l"/>
                <a:tab pos="1189990" algn="l"/>
              </a:tabLst>
            </a:pPr>
            <a:r>
              <a:rPr dirty="0" sz="1600">
                <a:latin typeface="Times New Roman"/>
                <a:cs typeface="Times New Roman"/>
              </a:rPr>
              <a:t>0	0	0	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36472" y="4968873"/>
            <a:ext cx="4984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34949" y="4968873"/>
            <a:ext cx="42418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77179" y="3980187"/>
            <a:ext cx="5842635" cy="1259840"/>
          </a:xfrm>
          <a:custGeom>
            <a:avLst/>
            <a:gdLst/>
            <a:ahLst/>
            <a:cxnLst/>
            <a:rect l="l" t="t" r="r" b="b"/>
            <a:pathLst>
              <a:path w="5842634" h="1259839">
                <a:moveTo>
                  <a:pt x="5708536" y="1110324"/>
                </a:moveTo>
                <a:lnTo>
                  <a:pt x="5698385" y="1160099"/>
                </a:lnTo>
                <a:lnTo>
                  <a:pt x="5723277" y="1165176"/>
                </a:lnTo>
                <a:lnTo>
                  <a:pt x="5713125" y="1214951"/>
                </a:lnTo>
                <a:lnTo>
                  <a:pt x="5687198" y="1214951"/>
                </a:lnTo>
                <a:lnTo>
                  <a:pt x="5678082" y="1259650"/>
                </a:lnTo>
                <a:lnTo>
                  <a:pt x="5842634" y="1215442"/>
                </a:lnTo>
                <a:lnTo>
                  <a:pt x="5842009" y="1214951"/>
                </a:lnTo>
                <a:lnTo>
                  <a:pt x="5713125" y="1214951"/>
                </a:lnTo>
                <a:lnTo>
                  <a:pt x="5688233" y="1209875"/>
                </a:lnTo>
                <a:lnTo>
                  <a:pt x="5835533" y="1209875"/>
                </a:lnTo>
                <a:lnTo>
                  <a:pt x="5708536" y="1110324"/>
                </a:lnTo>
                <a:close/>
              </a:path>
              <a:path w="5842634" h="1259839">
                <a:moveTo>
                  <a:pt x="5698385" y="1160099"/>
                </a:moveTo>
                <a:lnTo>
                  <a:pt x="5688233" y="1209875"/>
                </a:lnTo>
                <a:lnTo>
                  <a:pt x="5713125" y="1214951"/>
                </a:lnTo>
                <a:lnTo>
                  <a:pt x="5723277" y="1165176"/>
                </a:lnTo>
                <a:lnTo>
                  <a:pt x="5698385" y="1160099"/>
                </a:lnTo>
                <a:close/>
              </a:path>
              <a:path w="5842634" h="1259839">
                <a:moveTo>
                  <a:pt x="10151" y="0"/>
                </a:moveTo>
                <a:lnTo>
                  <a:pt x="0" y="49775"/>
                </a:lnTo>
                <a:lnTo>
                  <a:pt x="5688233" y="1209875"/>
                </a:lnTo>
                <a:lnTo>
                  <a:pt x="5698385" y="1160099"/>
                </a:lnTo>
                <a:lnTo>
                  <a:pt x="1015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li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122609" y="4064174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4" y="1721611"/>
            <a:ext cx="7510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reverse(int[]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369" y="2828035"/>
            <a:ext cx="696277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result.length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-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j--)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194" y="3615235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70"/>
              </a:lnSpc>
            </a:pPr>
            <a:r>
              <a:rPr dirty="0" sz="2400" spc="-5" b="1">
                <a:latin typeface="Courier New"/>
                <a:cs typeface="Courier New"/>
              </a:rPr>
              <a:t>result[j]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69" y="391922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44" y="4656835"/>
            <a:ext cx="294640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ts val="2845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0755" y="1934648"/>
            <a:ext cx="4375785" cy="1845310"/>
            <a:chOff x="5030755" y="1934648"/>
            <a:chExt cx="4375785" cy="1845310"/>
          </a:xfrm>
        </p:grpSpPr>
        <p:sp>
          <p:nvSpPr>
            <p:cNvPr id="8" name="object 8"/>
            <p:cNvSpPr/>
            <p:nvPr/>
          </p:nvSpPr>
          <p:spPr>
            <a:xfrm>
              <a:off x="5037104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2703943" y="806450"/>
                  </a:moveTo>
                  <a:lnTo>
                    <a:pt x="1993140" y="806450"/>
                  </a:lnTo>
                  <a:lnTo>
                    <a:pt x="0" y="1831986"/>
                  </a:lnTo>
                  <a:lnTo>
                    <a:pt x="2703943" y="806450"/>
                  </a:lnTo>
                  <a:close/>
                </a:path>
                <a:path w="4363084" h="1832610">
                  <a:moveTo>
                    <a:pt x="4228071" y="0"/>
                  </a:moveTo>
                  <a:lnTo>
                    <a:pt x="1653683" y="0"/>
                  </a:lnTo>
                  <a:lnTo>
                    <a:pt x="1611198" y="6852"/>
                  </a:lnTo>
                  <a:lnTo>
                    <a:pt x="1574301" y="25933"/>
                  </a:lnTo>
                  <a:lnTo>
                    <a:pt x="1545205" y="55029"/>
                  </a:lnTo>
                  <a:lnTo>
                    <a:pt x="1526124" y="91927"/>
                  </a:lnTo>
                  <a:lnTo>
                    <a:pt x="1519271" y="134411"/>
                  </a:lnTo>
                  <a:lnTo>
                    <a:pt x="1519272" y="672040"/>
                  </a:lnTo>
                  <a:lnTo>
                    <a:pt x="1526124" y="714521"/>
                  </a:lnTo>
                  <a:lnTo>
                    <a:pt x="1545205" y="751419"/>
                  </a:lnTo>
                  <a:lnTo>
                    <a:pt x="1574301" y="780516"/>
                  </a:lnTo>
                  <a:lnTo>
                    <a:pt x="1611198" y="799597"/>
                  </a:lnTo>
                  <a:lnTo>
                    <a:pt x="1653683" y="806450"/>
                  </a:lnTo>
                  <a:lnTo>
                    <a:pt x="4228071" y="806450"/>
                  </a:lnTo>
                  <a:lnTo>
                    <a:pt x="4270555" y="799597"/>
                  </a:lnTo>
                  <a:lnTo>
                    <a:pt x="4307453" y="780516"/>
                  </a:lnTo>
                  <a:lnTo>
                    <a:pt x="4336549" y="751419"/>
                  </a:lnTo>
                  <a:lnTo>
                    <a:pt x="4355630" y="714521"/>
                  </a:lnTo>
                  <a:lnTo>
                    <a:pt x="4362482" y="672040"/>
                  </a:lnTo>
                  <a:lnTo>
                    <a:pt x="4362483" y="134411"/>
                  </a:lnTo>
                  <a:lnTo>
                    <a:pt x="4355630" y="91927"/>
                  </a:lnTo>
                  <a:lnTo>
                    <a:pt x="4336549" y="55029"/>
                  </a:lnTo>
                  <a:lnTo>
                    <a:pt x="4307453" y="25933"/>
                  </a:lnTo>
                  <a:lnTo>
                    <a:pt x="4270555" y="6852"/>
                  </a:lnTo>
                  <a:lnTo>
                    <a:pt x="4228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37105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1519271" y="134412"/>
                  </a:moveTo>
                  <a:lnTo>
                    <a:pt x="1526123" y="91927"/>
                  </a:lnTo>
                  <a:lnTo>
                    <a:pt x="1545204" y="55030"/>
                  </a:lnTo>
                  <a:lnTo>
                    <a:pt x="1574301" y="25933"/>
                  </a:lnTo>
                  <a:lnTo>
                    <a:pt x="1611198" y="6852"/>
                  </a:lnTo>
                  <a:lnTo>
                    <a:pt x="1653683" y="0"/>
                  </a:lnTo>
                  <a:lnTo>
                    <a:pt x="1993139" y="0"/>
                  </a:lnTo>
                  <a:lnTo>
                    <a:pt x="2703943" y="0"/>
                  </a:lnTo>
                  <a:lnTo>
                    <a:pt x="4228071" y="0"/>
                  </a:lnTo>
                  <a:lnTo>
                    <a:pt x="4270555" y="6852"/>
                  </a:lnTo>
                  <a:lnTo>
                    <a:pt x="4307453" y="25933"/>
                  </a:lnTo>
                  <a:lnTo>
                    <a:pt x="4336549" y="55030"/>
                  </a:lnTo>
                  <a:lnTo>
                    <a:pt x="4355630" y="91927"/>
                  </a:lnTo>
                  <a:lnTo>
                    <a:pt x="4362483" y="134412"/>
                  </a:lnTo>
                  <a:lnTo>
                    <a:pt x="4362483" y="470428"/>
                  </a:lnTo>
                  <a:lnTo>
                    <a:pt x="4362483" y="672040"/>
                  </a:lnTo>
                  <a:lnTo>
                    <a:pt x="4355630" y="714522"/>
                  </a:lnTo>
                  <a:lnTo>
                    <a:pt x="4336549" y="751419"/>
                  </a:lnTo>
                  <a:lnTo>
                    <a:pt x="4307453" y="780516"/>
                  </a:lnTo>
                  <a:lnTo>
                    <a:pt x="4270555" y="799597"/>
                  </a:lnTo>
                  <a:lnTo>
                    <a:pt x="4228071" y="806450"/>
                  </a:lnTo>
                  <a:lnTo>
                    <a:pt x="2703943" y="806450"/>
                  </a:lnTo>
                  <a:lnTo>
                    <a:pt x="0" y="1831987"/>
                  </a:lnTo>
                  <a:lnTo>
                    <a:pt x="1993139" y="806450"/>
                  </a:lnTo>
                  <a:lnTo>
                    <a:pt x="1653683" y="806450"/>
                  </a:lnTo>
                  <a:lnTo>
                    <a:pt x="1611198" y="799597"/>
                  </a:lnTo>
                  <a:lnTo>
                    <a:pt x="1574301" y="780516"/>
                  </a:lnTo>
                  <a:lnTo>
                    <a:pt x="1545204" y="751419"/>
                  </a:lnTo>
                  <a:lnTo>
                    <a:pt x="1526123" y="714522"/>
                  </a:lnTo>
                  <a:lnTo>
                    <a:pt x="1519271" y="672037"/>
                  </a:lnTo>
                  <a:lnTo>
                    <a:pt x="1519271" y="470428"/>
                  </a:lnTo>
                  <a:lnTo>
                    <a:pt x="1519271" y="134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07969" y="2090420"/>
            <a:ext cx="7751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60" b="1">
                <a:latin typeface="Courier New"/>
                <a:cs typeface="Courier New"/>
              </a:rPr>
              <a:t>int[list.length]</a:t>
            </a:r>
            <a:r>
              <a:rPr dirty="0" baseline="40123" sz="2700" spc="-89">
                <a:latin typeface="Times New Roman"/>
                <a:cs typeface="Times New Roman"/>
              </a:rPr>
              <a:t>i</a:t>
            </a:r>
            <a:r>
              <a:rPr dirty="0" sz="2400" spc="-60" b="1">
                <a:latin typeface="Courier New"/>
                <a:cs typeface="Courier New"/>
              </a:rPr>
              <a:t>;</a:t>
            </a:r>
            <a:r>
              <a:rPr dirty="0" baseline="40123" sz="2700" spc="-89">
                <a:latin typeface="Times New Roman"/>
                <a:cs typeface="Times New Roman"/>
              </a:rPr>
              <a:t>=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2 and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j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=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3</a:t>
            </a:r>
            <a:endParaRPr baseline="40123"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756" y="2279396"/>
            <a:ext cx="2330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Assign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list[2]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result[3]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</a:t>
            </a:r>
            <a:r>
              <a:rPr dirty="0" sz="3000" spc="-20"/>
              <a:t> </a:t>
            </a:r>
            <a:r>
              <a:rPr dirty="0" sz="3000"/>
              <a:t>Returning</a:t>
            </a:r>
            <a:r>
              <a:rPr dirty="0" sz="3000" spc="-15"/>
              <a:t> </a:t>
            </a:r>
            <a:r>
              <a:rPr dirty="0" sz="3000"/>
              <a:t>an</a:t>
            </a:r>
            <a:r>
              <a:rPr dirty="0" sz="3000" spc="-180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from</a:t>
            </a:r>
            <a:r>
              <a:rPr dirty="0" sz="3000" spc="-15"/>
              <a:t>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/>
              <a:t>Method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17223" y="4962523"/>
            <a:ext cx="2548255" cy="469900"/>
            <a:chOff x="9117223" y="4962523"/>
            <a:chExt cx="2548255" cy="469900"/>
          </a:xfrm>
        </p:grpSpPr>
        <p:sp>
          <p:nvSpPr>
            <p:cNvPr id="15" name="object 15"/>
            <p:cNvSpPr/>
            <p:nvPr/>
          </p:nvSpPr>
          <p:spPr>
            <a:xfrm>
              <a:off x="9123573" y="4968873"/>
              <a:ext cx="2535555" cy="457200"/>
            </a:xfrm>
            <a:custGeom>
              <a:avLst/>
              <a:gdLst/>
              <a:ahLst/>
              <a:cxnLst/>
              <a:rect l="l" t="t" r="r" b="b"/>
              <a:pathLst>
                <a:path w="2535554" h="457200">
                  <a:moveTo>
                    <a:pt x="0" y="0"/>
                  </a:moveTo>
                  <a:lnTo>
                    <a:pt x="2535237" y="0"/>
                  </a:lnTo>
                  <a:lnTo>
                    <a:pt x="2535237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504573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891923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9291213" y="5066284"/>
            <a:ext cx="8826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3540" algn="l"/>
                <a:tab pos="767715" algn="l"/>
              </a:tabLst>
            </a:pPr>
            <a:r>
              <a:rPr dirty="0" sz="1600">
                <a:latin typeface="Times New Roman"/>
                <a:cs typeface="Times New Roman"/>
              </a:rPr>
              <a:t>0	0	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4199" y="4968873"/>
            <a:ext cx="4222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36472" y="4968873"/>
            <a:ext cx="4984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34949" y="4968873"/>
            <a:ext cx="42418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76709" y="3980288"/>
            <a:ext cx="5414010" cy="1276350"/>
          </a:xfrm>
          <a:custGeom>
            <a:avLst/>
            <a:gdLst/>
            <a:ahLst/>
            <a:cxnLst/>
            <a:rect l="l" t="t" r="r" b="b"/>
            <a:pathLst>
              <a:path w="5414009" h="1276350">
                <a:moveTo>
                  <a:pt x="5259419" y="1226165"/>
                </a:moveTo>
                <a:lnTo>
                  <a:pt x="5248329" y="1275739"/>
                </a:lnTo>
                <a:lnTo>
                  <a:pt x="5413688" y="1234648"/>
                </a:lnTo>
                <a:lnTo>
                  <a:pt x="5410083" y="1231710"/>
                </a:lnTo>
                <a:lnTo>
                  <a:pt x="5284207" y="1231710"/>
                </a:lnTo>
                <a:lnTo>
                  <a:pt x="5259419" y="1226165"/>
                </a:lnTo>
                <a:close/>
              </a:path>
              <a:path w="5414009" h="1276350">
                <a:moveTo>
                  <a:pt x="5270510" y="1176590"/>
                </a:moveTo>
                <a:lnTo>
                  <a:pt x="5259419" y="1226165"/>
                </a:lnTo>
                <a:lnTo>
                  <a:pt x="5284207" y="1231710"/>
                </a:lnTo>
                <a:lnTo>
                  <a:pt x="5295296" y="1182135"/>
                </a:lnTo>
                <a:lnTo>
                  <a:pt x="5270510" y="1176590"/>
                </a:lnTo>
                <a:close/>
              </a:path>
              <a:path w="5414009" h="1276350">
                <a:moveTo>
                  <a:pt x="5281601" y="1127015"/>
                </a:moveTo>
                <a:lnTo>
                  <a:pt x="5270510" y="1176590"/>
                </a:lnTo>
                <a:lnTo>
                  <a:pt x="5295296" y="1182135"/>
                </a:lnTo>
                <a:lnTo>
                  <a:pt x="5284207" y="1231710"/>
                </a:lnTo>
                <a:lnTo>
                  <a:pt x="5410083" y="1231710"/>
                </a:lnTo>
                <a:lnTo>
                  <a:pt x="5281601" y="1127015"/>
                </a:lnTo>
                <a:close/>
              </a:path>
              <a:path w="5414009" h="1276350">
                <a:moveTo>
                  <a:pt x="11090" y="0"/>
                </a:moveTo>
                <a:lnTo>
                  <a:pt x="0" y="49574"/>
                </a:lnTo>
                <a:lnTo>
                  <a:pt x="5259419" y="1226165"/>
                </a:lnTo>
                <a:lnTo>
                  <a:pt x="5270510" y="1176590"/>
                </a:lnTo>
                <a:lnTo>
                  <a:pt x="110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li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122609" y="4064174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4" y="1721611"/>
            <a:ext cx="7510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reverse(int[]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369" y="2828035"/>
            <a:ext cx="696277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result.length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-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j--)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194" y="3615235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70"/>
              </a:lnSpc>
            </a:pPr>
            <a:r>
              <a:rPr dirty="0" sz="2400" spc="-5" b="1">
                <a:latin typeface="Courier New"/>
                <a:cs typeface="Courier New"/>
              </a:rPr>
              <a:t>result[j]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69" y="391922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44" y="4656835"/>
            <a:ext cx="294640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ts val="2845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0755" y="1934648"/>
            <a:ext cx="4375785" cy="1845310"/>
            <a:chOff x="5030755" y="1934648"/>
            <a:chExt cx="4375785" cy="1845310"/>
          </a:xfrm>
        </p:grpSpPr>
        <p:sp>
          <p:nvSpPr>
            <p:cNvPr id="8" name="object 8"/>
            <p:cNvSpPr/>
            <p:nvPr/>
          </p:nvSpPr>
          <p:spPr>
            <a:xfrm>
              <a:off x="5037104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2703943" y="806450"/>
                  </a:moveTo>
                  <a:lnTo>
                    <a:pt x="1993140" y="806450"/>
                  </a:lnTo>
                  <a:lnTo>
                    <a:pt x="0" y="1831986"/>
                  </a:lnTo>
                  <a:lnTo>
                    <a:pt x="2703943" y="806450"/>
                  </a:lnTo>
                  <a:close/>
                </a:path>
                <a:path w="4363084" h="1832610">
                  <a:moveTo>
                    <a:pt x="4228071" y="0"/>
                  </a:moveTo>
                  <a:lnTo>
                    <a:pt x="1653683" y="0"/>
                  </a:lnTo>
                  <a:lnTo>
                    <a:pt x="1611198" y="6852"/>
                  </a:lnTo>
                  <a:lnTo>
                    <a:pt x="1574301" y="25933"/>
                  </a:lnTo>
                  <a:lnTo>
                    <a:pt x="1545205" y="55029"/>
                  </a:lnTo>
                  <a:lnTo>
                    <a:pt x="1526124" y="91927"/>
                  </a:lnTo>
                  <a:lnTo>
                    <a:pt x="1519271" y="134411"/>
                  </a:lnTo>
                  <a:lnTo>
                    <a:pt x="1519272" y="672040"/>
                  </a:lnTo>
                  <a:lnTo>
                    <a:pt x="1526124" y="714521"/>
                  </a:lnTo>
                  <a:lnTo>
                    <a:pt x="1545205" y="751419"/>
                  </a:lnTo>
                  <a:lnTo>
                    <a:pt x="1574301" y="780516"/>
                  </a:lnTo>
                  <a:lnTo>
                    <a:pt x="1611198" y="799597"/>
                  </a:lnTo>
                  <a:lnTo>
                    <a:pt x="1653683" y="806450"/>
                  </a:lnTo>
                  <a:lnTo>
                    <a:pt x="4228071" y="806450"/>
                  </a:lnTo>
                  <a:lnTo>
                    <a:pt x="4270555" y="799597"/>
                  </a:lnTo>
                  <a:lnTo>
                    <a:pt x="4307453" y="780516"/>
                  </a:lnTo>
                  <a:lnTo>
                    <a:pt x="4336549" y="751419"/>
                  </a:lnTo>
                  <a:lnTo>
                    <a:pt x="4355630" y="714521"/>
                  </a:lnTo>
                  <a:lnTo>
                    <a:pt x="4362482" y="672040"/>
                  </a:lnTo>
                  <a:lnTo>
                    <a:pt x="4362483" y="134411"/>
                  </a:lnTo>
                  <a:lnTo>
                    <a:pt x="4355630" y="91927"/>
                  </a:lnTo>
                  <a:lnTo>
                    <a:pt x="4336549" y="55029"/>
                  </a:lnTo>
                  <a:lnTo>
                    <a:pt x="4307453" y="25933"/>
                  </a:lnTo>
                  <a:lnTo>
                    <a:pt x="4270555" y="6852"/>
                  </a:lnTo>
                  <a:lnTo>
                    <a:pt x="4228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37105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1519271" y="134412"/>
                  </a:moveTo>
                  <a:lnTo>
                    <a:pt x="1526123" y="91927"/>
                  </a:lnTo>
                  <a:lnTo>
                    <a:pt x="1545204" y="55030"/>
                  </a:lnTo>
                  <a:lnTo>
                    <a:pt x="1574301" y="25933"/>
                  </a:lnTo>
                  <a:lnTo>
                    <a:pt x="1611198" y="6852"/>
                  </a:lnTo>
                  <a:lnTo>
                    <a:pt x="1653683" y="0"/>
                  </a:lnTo>
                  <a:lnTo>
                    <a:pt x="1993139" y="0"/>
                  </a:lnTo>
                  <a:lnTo>
                    <a:pt x="2703943" y="0"/>
                  </a:lnTo>
                  <a:lnTo>
                    <a:pt x="4228071" y="0"/>
                  </a:lnTo>
                  <a:lnTo>
                    <a:pt x="4270555" y="6852"/>
                  </a:lnTo>
                  <a:lnTo>
                    <a:pt x="4307453" y="25933"/>
                  </a:lnTo>
                  <a:lnTo>
                    <a:pt x="4336549" y="55030"/>
                  </a:lnTo>
                  <a:lnTo>
                    <a:pt x="4355630" y="91927"/>
                  </a:lnTo>
                  <a:lnTo>
                    <a:pt x="4362483" y="134412"/>
                  </a:lnTo>
                  <a:lnTo>
                    <a:pt x="4362483" y="470428"/>
                  </a:lnTo>
                  <a:lnTo>
                    <a:pt x="4362483" y="672040"/>
                  </a:lnTo>
                  <a:lnTo>
                    <a:pt x="4355630" y="714522"/>
                  </a:lnTo>
                  <a:lnTo>
                    <a:pt x="4336549" y="751419"/>
                  </a:lnTo>
                  <a:lnTo>
                    <a:pt x="4307453" y="780516"/>
                  </a:lnTo>
                  <a:lnTo>
                    <a:pt x="4270555" y="799597"/>
                  </a:lnTo>
                  <a:lnTo>
                    <a:pt x="4228071" y="806450"/>
                  </a:lnTo>
                  <a:lnTo>
                    <a:pt x="2703943" y="806450"/>
                  </a:lnTo>
                  <a:lnTo>
                    <a:pt x="0" y="1831987"/>
                  </a:lnTo>
                  <a:lnTo>
                    <a:pt x="1993139" y="806450"/>
                  </a:lnTo>
                  <a:lnTo>
                    <a:pt x="1653683" y="806450"/>
                  </a:lnTo>
                  <a:lnTo>
                    <a:pt x="1611198" y="799597"/>
                  </a:lnTo>
                  <a:lnTo>
                    <a:pt x="1574301" y="780516"/>
                  </a:lnTo>
                  <a:lnTo>
                    <a:pt x="1545204" y="751419"/>
                  </a:lnTo>
                  <a:lnTo>
                    <a:pt x="1526123" y="714522"/>
                  </a:lnTo>
                  <a:lnTo>
                    <a:pt x="1519271" y="672037"/>
                  </a:lnTo>
                  <a:lnTo>
                    <a:pt x="1519271" y="470428"/>
                  </a:lnTo>
                  <a:lnTo>
                    <a:pt x="1519271" y="134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07969" y="2090420"/>
            <a:ext cx="7751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60" b="1">
                <a:latin typeface="Courier New"/>
                <a:cs typeface="Courier New"/>
              </a:rPr>
              <a:t>int[list.length]</a:t>
            </a:r>
            <a:r>
              <a:rPr dirty="0" baseline="40123" sz="2700" spc="-89">
                <a:latin typeface="Times New Roman"/>
                <a:cs typeface="Times New Roman"/>
              </a:rPr>
              <a:t>i</a:t>
            </a:r>
            <a:r>
              <a:rPr dirty="0" sz="2400" spc="-60" b="1">
                <a:latin typeface="Courier New"/>
                <a:cs typeface="Courier New"/>
              </a:rPr>
              <a:t>;</a:t>
            </a:r>
            <a:r>
              <a:rPr dirty="0" baseline="40123" sz="2700" spc="-89">
                <a:latin typeface="Times New Roman"/>
                <a:cs typeface="Times New Roman"/>
              </a:rPr>
              <a:t>=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3 and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j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=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2</a:t>
            </a:r>
            <a:endParaRPr baseline="40123"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756" y="2279396"/>
            <a:ext cx="2330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Assign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list[3]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result[2]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</a:t>
            </a:r>
            <a:r>
              <a:rPr dirty="0" sz="3000" spc="-20"/>
              <a:t> </a:t>
            </a:r>
            <a:r>
              <a:rPr dirty="0" sz="3000"/>
              <a:t>Returning</a:t>
            </a:r>
            <a:r>
              <a:rPr dirty="0" sz="3000" spc="-15"/>
              <a:t> </a:t>
            </a:r>
            <a:r>
              <a:rPr dirty="0" sz="3000"/>
              <a:t>an</a:t>
            </a:r>
            <a:r>
              <a:rPr dirty="0" sz="3000" spc="-180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from</a:t>
            </a:r>
            <a:r>
              <a:rPr dirty="0" sz="3000" spc="-15"/>
              <a:t>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/>
              <a:t>Method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117223" y="4962523"/>
            <a:ext cx="2548255" cy="469900"/>
            <a:chOff x="9117223" y="4962523"/>
            <a:chExt cx="2548255" cy="469900"/>
          </a:xfrm>
        </p:grpSpPr>
        <p:sp>
          <p:nvSpPr>
            <p:cNvPr id="15" name="object 15"/>
            <p:cNvSpPr/>
            <p:nvPr/>
          </p:nvSpPr>
          <p:spPr>
            <a:xfrm>
              <a:off x="9123573" y="4968873"/>
              <a:ext cx="2535555" cy="457200"/>
            </a:xfrm>
            <a:custGeom>
              <a:avLst/>
              <a:gdLst/>
              <a:ahLst/>
              <a:cxnLst/>
              <a:rect l="l" t="t" r="r" b="b"/>
              <a:pathLst>
                <a:path w="2535554" h="457200">
                  <a:moveTo>
                    <a:pt x="0" y="0"/>
                  </a:moveTo>
                  <a:lnTo>
                    <a:pt x="2535237" y="0"/>
                  </a:lnTo>
                  <a:lnTo>
                    <a:pt x="2535237" y="457200"/>
                  </a:lnTo>
                  <a:lnTo>
                    <a:pt x="0" y="4572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504573" y="496887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w="0" h="457200">
                  <a:moveTo>
                    <a:pt x="0" y="0"/>
                  </a:moveTo>
                  <a:lnTo>
                    <a:pt x="1" y="45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291213" y="5066284"/>
            <a:ext cx="4984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3540" algn="l"/>
              </a:tabLst>
            </a:pPr>
            <a:r>
              <a:rPr dirty="0" sz="1600">
                <a:latin typeface="Times New Roman"/>
                <a:cs typeface="Times New Roman"/>
              </a:rPr>
              <a:t>0	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91924" y="4968873"/>
            <a:ext cx="4222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14199" y="4968873"/>
            <a:ext cx="4222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736472" y="4968873"/>
            <a:ext cx="4984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34949" y="4968873"/>
            <a:ext cx="42418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76265" y="3980390"/>
            <a:ext cx="4992370" cy="1273175"/>
          </a:xfrm>
          <a:custGeom>
            <a:avLst/>
            <a:gdLst/>
            <a:ahLst/>
            <a:cxnLst/>
            <a:rect l="l" t="t" r="r" b="b"/>
            <a:pathLst>
              <a:path w="4992370" h="1273175">
                <a:moveTo>
                  <a:pt x="4837767" y="1223291"/>
                </a:moveTo>
                <a:lnTo>
                  <a:pt x="4825787" y="1272659"/>
                </a:lnTo>
                <a:lnTo>
                  <a:pt x="4991858" y="1234545"/>
                </a:lnTo>
                <a:lnTo>
                  <a:pt x="4985628" y="1229279"/>
                </a:lnTo>
                <a:lnTo>
                  <a:pt x="4862445" y="1229279"/>
                </a:lnTo>
                <a:lnTo>
                  <a:pt x="4837767" y="1223291"/>
                </a:lnTo>
                <a:close/>
              </a:path>
              <a:path w="4992370" h="1273175">
                <a:moveTo>
                  <a:pt x="4849746" y="1173924"/>
                </a:moveTo>
                <a:lnTo>
                  <a:pt x="4837767" y="1223291"/>
                </a:lnTo>
                <a:lnTo>
                  <a:pt x="4862445" y="1229279"/>
                </a:lnTo>
                <a:lnTo>
                  <a:pt x="4874423" y="1179912"/>
                </a:lnTo>
                <a:lnTo>
                  <a:pt x="4849746" y="1173924"/>
                </a:lnTo>
                <a:close/>
              </a:path>
              <a:path w="4992370" h="1273175">
                <a:moveTo>
                  <a:pt x="4861726" y="1124557"/>
                </a:moveTo>
                <a:lnTo>
                  <a:pt x="4849746" y="1173924"/>
                </a:lnTo>
                <a:lnTo>
                  <a:pt x="4874423" y="1179912"/>
                </a:lnTo>
                <a:lnTo>
                  <a:pt x="4862445" y="1229279"/>
                </a:lnTo>
                <a:lnTo>
                  <a:pt x="4985628" y="1229279"/>
                </a:lnTo>
                <a:lnTo>
                  <a:pt x="4861726" y="1124557"/>
                </a:lnTo>
                <a:close/>
              </a:path>
              <a:path w="4992370" h="1273175">
                <a:moveTo>
                  <a:pt x="11979" y="0"/>
                </a:moveTo>
                <a:lnTo>
                  <a:pt x="0" y="49367"/>
                </a:lnTo>
                <a:lnTo>
                  <a:pt x="4837767" y="1223291"/>
                </a:lnTo>
                <a:lnTo>
                  <a:pt x="4849746" y="1173924"/>
                </a:lnTo>
                <a:lnTo>
                  <a:pt x="119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li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122609" y="4064174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244" y="1721611"/>
            <a:ext cx="7510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reverse(int[]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369" y="2828035"/>
            <a:ext cx="696277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result.length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-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j--)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194" y="3615235"/>
            <a:ext cx="3663950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70"/>
              </a:lnSpc>
            </a:pPr>
            <a:r>
              <a:rPr dirty="0" sz="2400" spc="-5" b="1">
                <a:latin typeface="Courier New"/>
                <a:cs typeface="Courier New"/>
              </a:rPr>
              <a:t>result[j]</a:t>
            </a:r>
            <a:r>
              <a:rPr dirty="0" sz="2400" spc="-6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5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3369" y="3919220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244" y="4656835"/>
            <a:ext cx="294640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ts val="2845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1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30755" y="1934648"/>
            <a:ext cx="4375785" cy="1845310"/>
            <a:chOff x="5030755" y="1934648"/>
            <a:chExt cx="4375785" cy="1845310"/>
          </a:xfrm>
        </p:grpSpPr>
        <p:sp>
          <p:nvSpPr>
            <p:cNvPr id="8" name="object 8"/>
            <p:cNvSpPr/>
            <p:nvPr/>
          </p:nvSpPr>
          <p:spPr>
            <a:xfrm>
              <a:off x="5037104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2703943" y="806450"/>
                  </a:moveTo>
                  <a:lnTo>
                    <a:pt x="1993140" y="806450"/>
                  </a:lnTo>
                  <a:lnTo>
                    <a:pt x="0" y="1831986"/>
                  </a:lnTo>
                  <a:lnTo>
                    <a:pt x="2703943" y="806450"/>
                  </a:lnTo>
                  <a:close/>
                </a:path>
                <a:path w="4363084" h="1832610">
                  <a:moveTo>
                    <a:pt x="4228071" y="0"/>
                  </a:moveTo>
                  <a:lnTo>
                    <a:pt x="1653683" y="0"/>
                  </a:lnTo>
                  <a:lnTo>
                    <a:pt x="1611198" y="6852"/>
                  </a:lnTo>
                  <a:lnTo>
                    <a:pt x="1574301" y="25933"/>
                  </a:lnTo>
                  <a:lnTo>
                    <a:pt x="1545205" y="55029"/>
                  </a:lnTo>
                  <a:lnTo>
                    <a:pt x="1526124" y="91927"/>
                  </a:lnTo>
                  <a:lnTo>
                    <a:pt x="1519271" y="134411"/>
                  </a:lnTo>
                  <a:lnTo>
                    <a:pt x="1519272" y="672040"/>
                  </a:lnTo>
                  <a:lnTo>
                    <a:pt x="1526124" y="714521"/>
                  </a:lnTo>
                  <a:lnTo>
                    <a:pt x="1545205" y="751419"/>
                  </a:lnTo>
                  <a:lnTo>
                    <a:pt x="1574301" y="780516"/>
                  </a:lnTo>
                  <a:lnTo>
                    <a:pt x="1611198" y="799597"/>
                  </a:lnTo>
                  <a:lnTo>
                    <a:pt x="1653683" y="806450"/>
                  </a:lnTo>
                  <a:lnTo>
                    <a:pt x="4228071" y="806450"/>
                  </a:lnTo>
                  <a:lnTo>
                    <a:pt x="4270555" y="799597"/>
                  </a:lnTo>
                  <a:lnTo>
                    <a:pt x="4307453" y="780516"/>
                  </a:lnTo>
                  <a:lnTo>
                    <a:pt x="4336549" y="751419"/>
                  </a:lnTo>
                  <a:lnTo>
                    <a:pt x="4355630" y="714521"/>
                  </a:lnTo>
                  <a:lnTo>
                    <a:pt x="4362482" y="672040"/>
                  </a:lnTo>
                  <a:lnTo>
                    <a:pt x="4362483" y="134411"/>
                  </a:lnTo>
                  <a:lnTo>
                    <a:pt x="4355630" y="91927"/>
                  </a:lnTo>
                  <a:lnTo>
                    <a:pt x="4336549" y="55029"/>
                  </a:lnTo>
                  <a:lnTo>
                    <a:pt x="4307453" y="25933"/>
                  </a:lnTo>
                  <a:lnTo>
                    <a:pt x="4270555" y="6852"/>
                  </a:lnTo>
                  <a:lnTo>
                    <a:pt x="422807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037105" y="1940998"/>
              <a:ext cx="4363085" cy="1832610"/>
            </a:xfrm>
            <a:custGeom>
              <a:avLst/>
              <a:gdLst/>
              <a:ahLst/>
              <a:cxnLst/>
              <a:rect l="l" t="t" r="r" b="b"/>
              <a:pathLst>
                <a:path w="4363084" h="1832610">
                  <a:moveTo>
                    <a:pt x="1519271" y="134412"/>
                  </a:moveTo>
                  <a:lnTo>
                    <a:pt x="1526123" y="91927"/>
                  </a:lnTo>
                  <a:lnTo>
                    <a:pt x="1545204" y="55030"/>
                  </a:lnTo>
                  <a:lnTo>
                    <a:pt x="1574301" y="25933"/>
                  </a:lnTo>
                  <a:lnTo>
                    <a:pt x="1611198" y="6852"/>
                  </a:lnTo>
                  <a:lnTo>
                    <a:pt x="1653683" y="0"/>
                  </a:lnTo>
                  <a:lnTo>
                    <a:pt x="1993139" y="0"/>
                  </a:lnTo>
                  <a:lnTo>
                    <a:pt x="2703943" y="0"/>
                  </a:lnTo>
                  <a:lnTo>
                    <a:pt x="4228071" y="0"/>
                  </a:lnTo>
                  <a:lnTo>
                    <a:pt x="4270555" y="6852"/>
                  </a:lnTo>
                  <a:lnTo>
                    <a:pt x="4307453" y="25933"/>
                  </a:lnTo>
                  <a:lnTo>
                    <a:pt x="4336549" y="55030"/>
                  </a:lnTo>
                  <a:lnTo>
                    <a:pt x="4355630" y="91927"/>
                  </a:lnTo>
                  <a:lnTo>
                    <a:pt x="4362483" y="134412"/>
                  </a:lnTo>
                  <a:lnTo>
                    <a:pt x="4362483" y="470428"/>
                  </a:lnTo>
                  <a:lnTo>
                    <a:pt x="4362483" y="672040"/>
                  </a:lnTo>
                  <a:lnTo>
                    <a:pt x="4355630" y="714522"/>
                  </a:lnTo>
                  <a:lnTo>
                    <a:pt x="4336549" y="751419"/>
                  </a:lnTo>
                  <a:lnTo>
                    <a:pt x="4307453" y="780516"/>
                  </a:lnTo>
                  <a:lnTo>
                    <a:pt x="4270555" y="799597"/>
                  </a:lnTo>
                  <a:lnTo>
                    <a:pt x="4228071" y="806450"/>
                  </a:lnTo>
                  <a:lnTo>
                    <a:pt x="2703943" y="806450"/>
                  </a:lnTo>
                  <a:lnTo>
                    <a:pt x="0" y="1831987"/>
                  </a:lnTo>
                  <a:lnTo>
                    <a:pt x="1993139" y="806450"/>
                  </a:lnTo>
                  <a:lnTo>
                    <a:pt x="1653683" y="806450"/>
                  </a:lnTo>
                  <a:lnTo>
                    <a:pt x="1611198" y="799597"/>
                  </a:lnTo>
                  <a:lnTo>
                    <a:pt x="1574301" y="780516"/>
                  </a:lnTo>
                  <a:lnTo>
                    <a:pt x="1545204" y="751419"/>
                  </a:lnTo>
                  <a:lnTo>
                    <a:pt x="1526123" y="714522"/>
                  </a:lnTo>
                  <a:lnTo>
                    <a:pt x="1519271" y="672037"/>
                  </a:lnTo>
                  <a:lnTo>
                    <a:pt x="1519271" y="470428"/>
                  </a:lnTo>
                  <a:lnTo>
                    <a:pt x="1519271" y="1344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907969" y="2090420"/>
            <a:ext cx="77514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60" b="1">
                <a:latin typeface="Courier New"/>
                <a:cs typeface="Courier New"/>
              </a:rPr>
              <a:t>int[list.length]</a:t>
            </a:r>
            <a:r>
              <a:rPr dirty="0" baseline="40123" sz="2700" spc="-89">
                <a:latin typeface="Times New Roman"/>
                <a:cs typeface="Times New Roman"/>
              </a:rPr>
              <a:t>i</a:t>
            </a:r>
            <a:r>
              <a:rPr dirty="0" sz="2400" spc="-60" b="1">
                <a:latin typeface="Courier New"/>
                <a:cs typeface="Courier New"/>
              </a:rPr>
              <a:t>;</a:t>
            </a:r>
            <a:r>
              <a:rPr dirty="0" baseline="40123" sz="2700" spc="-89">
                <a:latin typeface="Times New Roman"/>
                <a:cs typeface="Times New Roman"/>
              </a:rPr>
              <a:t>=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4 and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j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=</a:t>
            </a:r>
            <a:r>
              <a:rPr dirty="0" baseline="40123" sz="2700" spc="-7">
                <a:latin typeface="Times New Roman"/>
                <a:cs typeface="Times New Roman"/>
              </a:rPr>
              <a:t> </a:t>
            </a:r>
            <a:r>
              <a:rPr dirty="0" baseline="40123" sz="2700">
                <a:latin typeface="Times New Roman"/>
                <a:cs typeface="Times New Roman"/>
              </a:rPr>
              <a:t>1</a:t>
            </a:r>
            <a:endParaRPr baseline="40123"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2756" y="2279396"/>
            <a:ext cx="2330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Assign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list[4]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result[1]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</a:t>
            </a:r>
            <a:r>
              <a:rPr dirty="0" sz="3000" spc="-20"/>
              <a:t> </a:t>
            </a:r>
            <a:r>
              <a:rPr dirty="0" sz="3000"/>
              <a:t>Returning</a:t>
            </a:r>
            <a:r>
              <a:rPr dirty="0" sz="3000" spc="-15"/>
              <a:t> </a:t>
            </a:r>
            <a:r>
              <a:rPr dirty="0" sz="3000"/>
              <a:t>an</a:t>
            </a:r>
            <a:r>
              <a:rPr dirty="0" sz="3000" spc="-180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from</a:t>
            </a:r>
            <a:r>
              <a:rPr dirty="0" sz="3000" spc="-15"/>
              <a:t>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/>
              <a:t>Method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23573" y="4968873"/>
            <a:ext cx="381000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04574" y="4968873"/>
            <a:ext cx="387350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91924" y="4968873"/>
            <a:ext cx="4222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14199" y="4968873"/>
            <a:ext cx="4222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36472" y="4968873"/>
            <a:ext cx="498475" cy="457200"/>
          </a:xfrm>
          <a:prstGeom prst="rect">
            <a:avLst/>
          </a:prstGeom>
          <a:ln w="12701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234949" y="4968873"/>
            <a:ext cx="424180" cy="457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109855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865"/>
              </a:spcBef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75796" y="3980510"/>
            <a:ext cx="4608195" cy="1269365"/>
          </a:xfrm>
          <a:custGeom>
            <a:avLst/>
            <a:gdLst/>
            <a:ahLst/>
            <a:cxnLst/>
            <a:rect l="l" t="t" r="r" b="b"/>
            <a:pathLst>
              <a:path w="4608195" h="1269364">
                <a:moveTo>
                  <a:pt x="4454302" y="1220239"/>
                </a:moveTo>
                <a:lnTo>
                  <a:pt x="4441385" y="1269370"/>
                </a:lnTo>
                <a:lnTo>
                  <a:pt x="4608151" y="1234426"/>
                </a:lnTo>
                <a:lnTo>
                  <a:pt x="4599353" y="1226698"/>
                </a:lnTo>
                <a:lnTo>
                  <a:pt x="4478868" y="1226698"/>
                </a:lnTo>
                <a:lnTo>
                  <a:pt x="4454302" y="1220239"/>
                </a:lnTo>
                <a:close/>
              </a:path>
              <a:path w="4608195" h="1269364">
                <a:moveTo>
                  <a:pt x="4467219" y="1171109"/>
                </a:moveTo>
                <a:lnTo>
                  <a:pt x="4454302" y="1220239"/>
                </a:lnTo>
                <a:lnTo>
                  <a:pt x="4478868" y="1226698"/>
                </a:lnTo>
                <a:lnTo>
                  <a:pt x="4491785" y="1177568"/>
                </a:lnTo>
                <a:lnTo>
                  <a:pt x="4467219" y="1171109"/>
                </a:lnTo>
                <a:close/>
              </a:path>
              <a:path w="4608195" h="1269364">
                <a:moveTo>
                  <a:pt x="4480137" y="1121978"/>
                </a:moveTo>
                <a:lnTo>
                  <a:pt x="4467219" y="1171109"/>
                </a:lnTo>
                <a:lnTo>
                  <a:pt x="4491785" y="1177568"/>
                </a:lnTo>
                <a:lnTo>
                  <a:pt x="4478868" y="1226698"/>
                </a:lnTo>
                <a:lnTo>
                  <a:pt x="4599353" y="1226698"/>
                </a:lnTo>
                <a:lnTo>
                  <a:pt x="4480137" y="1121978"/>
                </a:lnTo>
                <a:close/>
              </a:path>
              <a:path w="4608195" h="1269364">
                <a:moveTo>
                  <a:pt x="12917" y="0"/>
                </a:moveTo>
                <a:lnTo>
                  <a:pt x="0" y="49129"/>
                </a:lnTo>
                <a:lnTo>
                  <a:pt x="4454302" y="1220239"/>
                </a:lnTo>
                <a:lnTo>
                  <a:pt x="4467219" y="1171109"/>
                </a:lnTo>
                <a:lnTo>
                  <a:pt x="1291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li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122609" y="4064174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68244" y="1721611"/>
            <a:ext cx="751078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77825" marR="5080" indent="-365125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reverse(int[]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list)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int[list.length];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3369" y="2828035"/>
            <a:ext cx="6962775" cy="148272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925194" marR="5080" indent="-91313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j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result.length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-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j--)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785"/>
              </a:lnSpc>
            </a:pPr>
            <a:r>
              <a:rPr dirty="0" sz="2400" spc="-5" b="1">
                <a:latin typeface="Courier New"/>
                <a:cs typeface="Courier New"/>
              </a:rPr>
              <a:t>result[j]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list[i];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069" y="4720135"/>
            <a:ext cx="2555875" cy="3556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80"/>
              </a:lnSpc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7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result;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244" y="5013452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6019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6.4.</a:t>
            </a:r>
            <a:r>
              <a:rPr dirty="0" sz="3000" spc="-20"/>
              <a:t> </a:t>
            </a:r>
            <a:r>
              <a:rPr dirty="0" sz="3000"/>
              <a:t>Returning</a:t>
            </a:r>
            <a:r>
              <a:rPr dirty="0" sz="3000" spc="-15"/>
              <a:t> </a:t>
            </a:r>
            <a:r>
              <a:rPr dirty="0" sz="3000"/>
              <a:t>an</a:t>
            </a:r>
            <a:r>
              <a:rPr dirty="0" sz="3000" spc="-180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from</a:t>
            </a:r>
            <a:r>
              <a:rPr dirty="0" sz="3000" spc="-15"/>
              <a:t> </a:t>
            </a:r>
            <a:r>
              <a:rPr dirty="0" sz="3000"/>
              <a:t>a</a:t>
            </a:r>
            <a:r>
              <a:rPr dirty="0" sz="3000" spc="-10"/>
              <a:t> </a:t>
            </a:r>
            <a:r>
              <a:rPr dirty="0" sz="3000"/>
              <a:t>Method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7906913" y="4979923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su</a:t>
            </a: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17223" y="4962523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97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6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22609" y="4064174"/>
          <a:ext cx="255460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387350"/>
                <a:gridCol w="422275"/>
                <a:gridCol w="422275"/>
                <a:gridCol w="498475"/>
                <a:gridCol w="423544"/>
              </a:tblGrid>
              <a:tr h="457200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22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140898" y="4166107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li</a:t>
            </a:r>
            <a:r>
              <a:rPr dirty="0" sz="2400" spc="5">
                <a:latin typeface="Times New Roman"/>
                <a:cs typeface="Times New Roman"/>
              </a:rPr>
              <a:t>s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9276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</a:t>
            </a:r>
            <a:r>
              <a:rPr dirty="0" sz="3000" spc="-55"/>
              <a:t> </a:t>
            </a:r>
            <a:r>
              <a:rPr dirty="0" sz="3000" spc="-340"/>
              <a:t>V</a:t>
            </a:r>
            <a:r>
              <a:rPr dirty="0" sz="3000" spc="5"/>
              <a:t>a</a:t>
            </a:r>
            <a:r>
              <a:rPr dirty="0" sz="3000"/>
              <a:t>ri</a:t>
            </a:r>
            <a:r>
              <a:rPr dirty="0" sz="3000" spc="5"/>
              <a:t>a</a:t>
            </a:r>
            <a:r>
              <a:rPr dirty="0" sz="3000"/>
              <a:t>bl</a:t>
            </a:r>
            <a:r>
              <a:rPr dirty="0" sz="3000" spc="5"/>
              <a:t>e</a:t>
            </a:r>
            <a:r>
              <a:rPr dirty="0" sz="3000"/>
              <a:t>-</a:t>
            </a:r>
            <a:r>
              <a:rPr dirty="0" sz="3000" spc="5"/>
              <a:t>Le</a:t>
            </a:r>
            <a:r>
              <a:rPr dirty="0" sz="3000"/>
              <a:t>ngth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 spc="-55"/>
              <a:t>r</a:t>
            </a:r>
            <a:r>
              <a:rPr dirty="0" sz="3000"/>
              <a:t>gum</a:t>
            </a:r>
            <a:r>
              <a:rPr dirty="0" sz="3000" spc="5"/>
              <a:t>e</a:t>
            </a:r>
            <a:r>
              <a:rPr dirty="0" sz="3000"/>
              <a:t>nts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542070" y="1431477"/>
            <a:ext cx="10476230" cy="4773295"/>
            <a:chOff x="542070" y="1431477"/>
            <a:chExt cx="10476230" cy="47732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070" y="1431477"/>
              <a:ext cx="6292892" cy="47728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334207" y="1542308"/>
              <a:ext cx="4678045" cy="1360170"/>
            </a:xfrm>
            <a:custGeom>
              <a:avLst/>
              <a:gdLst/>
              <a:ahLst/>
              <a:cxnLst/>
              <a:rect l="l" t="t" r="r" b="b"/>
              <a:pathLst>
                <a:path w="4678045" h="1360170">
                  <a:moveTo>
                    <a:pt x="2334223" y="806450"/>
                  </a:moveTo>
                  <a:lnTo>
                    <a:pt x="1329904" y="806450"/>
                  </a:lnTo>
                  <a:lnTo>
                    <a:pt x="0" y="1359794"/>
                  </a:lnTo>
                  <a:lnTo>
                    <a:pt x="2334223" y="806450"/>
                  </a:lnTo>
                  <a:close/>
                </a:path>
                <a:path w="4678045" h="1360170">
                  <a:moveTo>
                    <a:pt x="4543223" y="0"/>
                  </a:moveTo>
                  <a:lnTo>
                    <a:pt x="794769" y="0"/>
                  </a:lnTo>
                  <a:lnTo>
                    <a:pt x="752285" y="6852"/>
                  </a:lnTo>
                  <a:lnTo>
                    <a:pt x="715388" y="25933"/>
                  </a:lnTo>
                  <a:lnTo>
                    <a:pt x="686292" y="55029"/>
                  </a:lnTo>
                  <a:lnTo>
                    <a:pt x="667211" y="91926"/>
                  </a:lnTo>
                  <a:lnTo>
                    <a:pt x="660359" y="134410"/>
                  </a:lnTo>
                  <a:lnTo>
                    <a:pt x="660359" y="672043"/>
                  </a:lnTo>
                  <a:lnTo>
                    <a:pt x="667211" y="714523"/>
                  </a:lnTo>
                  <a:lnTo>
                    <a:pt x="686292" y="751420"/>
                  </a:lnTo>
                  <a:lnTo>
                    <a:pt x="715388" y="780516"/>
                  </a:lnTo>
                  <a:lnTo>
                    <a:pt x="752285" y="799597"/>
                  </a:lnTo>
                  <a:lnTo>
                    <a:pt x="794769" y="806450"/>
                  </a:lnTo>
                  <a:lnTo>
                    <a:pt x="4543223" y="806450"/>
                  </a:lnTo>
                  <a:lnTo>
                    <a:pt x="4585707" y="799597"/>
                  </a:lnTo>
                  <a:lnTo>
                    <a:pt x="4622604" y="780516"/>
                  </a:lnTo>
                  <a:lnTo>
                    <a:pt x="4651700" y="751420"/>
                  </a:lnTo>
                  <a:lnTo>
                    <a:pt x="4670781" y="714523"/>
                  </a:lnTo>
                  <a:lnTo>
                    <a:pt x="4677632" y="672043"/>
                  </a:lnTo>
                  <a:lnTo>
                    <a:pt x="4677633" y="134410"/>
                  </a:lnTo>
                  <a:lnTo>
                    <a:pt x="4670781" y="91926"/>
                  </a:lnTo>
                  <a:lnTo>
                    <a:pt x="4651700" y="55029"/>
                  </a:lnTo>
                  <a:lnTo>
                    <a:pt x="4622604" y="25933"/>
                  </a:lnTo>
                  <a:lnTo>
                    <a:pt x="4585707" y="6852"/>
                  </a:lnTo>
                  <a:lnTo>
                    <a:pt x="454322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334207" y="1542308"/>
              <a:ext cx="4678045" cy="1360170"/>
            </a:xfrm>
            <a:custGeom>
              <a:avLst/>
              <a:gdLst/>
              <a:ahLst/>
              <a:cxnLst/>
              <a:rect l="l" t="t" r="r" b="b"/>
              <a:pathLst>
                <a:path w="4678045" h="1360170">
                  <a:moveTo>
                    <a:pt x="660359" y="134410"/>
                  </a:moveTo>
                  <a:lnTo>
                    <a:pt x="667211" y="91926"/>
                  </a:lnTo>
                  <a:lnTo>
                    <a:pt x="686292" y="55029"/>
                  </a:lnTo>
                  <a:lnTo>
                    <a:pt x="715388" y="25933"/>
                  </a:lnTo>
                  <a:lnTo>
                    <a:pt x="752285" y="6852"/>
                  </a:lnTo>
                  <a:lnTo>
                    <a:pt x="794769" y="0"/>
                  </a:lnTo>
                  <a:lnTo>
                    <a:pt x="1329904" y="0"/>
                  </a:lnTo>
                  <a:lnTo>
                    <a:pt x="2334223" y="0"/>
                  </a:lnTo>
                  <a:lnTo>
                    <a:pt x="4543223" y="0"/>
                  </a:lnTo>
                  <a:lnTo>
                    <a:pt x="4585707" y="6852"/>
                  </a:lnTo>
                  <a:lnTo>
                    <a:pt x="4622604" y="25933"/>
                  </a:lnTo>
                  <a:lnTo>
                    <a:pt x="4651700" y="55029"/>
                  </a:lnTo>
                  <a:lnTo>
                    <a:pt x="4670780" y="91926"/>
                  </a:lnTo>
                  <a:lnTo>
                    <a:pt x="4677633" y="134410"/>
                  </a:lnTo>
                  <a:lnTo>
                    <a:pt x="4677633" y="470428"/>
                  </a:lnTo>
                  <a:lnTo>
                    <a:pt x="4677633" y="672043"/>
                  </a:lnTo>
                  <a:lnTo>
                    <a:pt x="4670780" y="714523"/>
                  </a:lnTo>
                  <a:lnTo>
                    <a:pt x="4651700" y="751420"/>
                  </a:lnTo>
                  <a:lnTo>
                    <a:pt x="4622604" y="780516"/>
                  </a:lnTo>
                  <a:lnTo>
                    <a:pt x="4585707" y="799597"/>
                  </a:lnTo>
                  <a:lnTo>
                    <a:pt x="4543223" y="806450"/>
                  </a:lnTo>
                  <a:lnTo>
                    <a:pt x="2334223" y="806450"/>
                  </a:lnTo>
                  <a:lnTo>
                    <a:pt x="0" y="1359794"/>
                  </a:lnTo>
                  <a:lnTo>
                    <a:pt x="1329904" y="806450"/>
                  </a:lnTo>
                  <a:lnTo>
                    <a:pt x="794769" y="806450"/>
                  </a:lnTo>
                  <a:lnTo>
                    <a:pt x="752285" y="799597"/>
                  </a:lnTo>
                  <a:lnTo>
                    <a:pt x="715388" y="780516"/>
                  </a:lnTo>
                  <a:lnTo>
                    <a:pt x="686292" y="751420"/>
                  </a:lnTo>
                  <a:lnTo>
                    <a:pt x="667211" y="714523"/>
                  </a:lnTo>
                  <a:lnTo>
                    <a:pt x="660359" y="672039"/>
                  </a:lnTo>
                  <a:lnTo>
                    <a:pt x="660359" y="470428"/>
                  </a:lnTo>
                  <a:lnTo>
                    <a:pt x="660359" y="134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836444" y="799083"/>
            <a:ext cx="10650855" cy="1195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14">
                <a:latin typeface="Times New Roman"/>
                <a:cs typeface="Times New Roman"/>
              </a:rPr>
              <a:t>We</a:t>
            </a:r>
            <a:r>
              <a:rPr dirty="0" sz="2800" spc="-10">
                <a:latin typeface="Times New Roman"/>
                <a:cs typeface="Times New Roman"/>
              </a:rPr>
              <a:t> can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pass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number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arguments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type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634111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typeName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…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parameterName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48225" y="1930169"/>
            <a:ext cx="7176770" cy="3272154"/>
            <a:chOff x="4648225" y="1930169"/>
            <a:chExt cx="7176770" cy="3272154"/>
          </a:xfrm>
        </p:grpSpPr>
        <p:sp>
          <p:nvSpPr>
            <p:cNvPr id="9" name="object 9"/>
            <p:cNvSpPr/>
            <p:nvPr/>
          </p:nvSpPr>
          <p:spPr>
            <a:xfrm>
              <a:off x="4654575" y="1936520"/>
              <a:ext cx="7164070" cy="2299335"/>
            </a:xfrm>
            <a:custGeom>
              <a:avLst/>
              <a:gdLst/>
              <a:ahLst/>
              <a:cxnLst/>
              <a:rect l="l" t="t" r="r" b="b"/>
              <a:pathLst>
                <a:path w="7164070" h="2299335">
                  <a:moveTo>
                    <a:pt x="6954984" y="1046288"/>
                  </a:moveTo>
                  <a:lnTo>
                    <a:pt x="3315070" y="1046288"/>
                  </a:lnTo>
                  <a:lnTo>
                    <a:pt x="3267198" y="1051802"/>
                  </a:lnTo>
                  <a:lnTo>
                    <a:pt x="3223252" y="1067509"/>
                  </a:lnTo>
                  <a:lnTo>
                    <a:pt x="3184486" y="1092156"/>
                  </a:lnTo>
                  <a:lnTo>
                    <a:pt x="3152154" y="1124489"/>
                  </a:lnTo>
                  <a:lnTo>
                    <a:pt x="3127507" y="1163255"/>
                  </a:lnTo>
                  <a:lnTo>
                    <a:pt x="3111800" y="1207201"/>
                  </a:lnTo>
                  <a:lnTo>
                    <a:pt x="3106286" y="1255073"/>
                  </a:lnTo>
                  <a:lnTo>
                    <a:pt x="3106286" y="2090199"/>
                  </a:lnTo>
                  <a:lnTo>
                    <a:pt x="3111800" y="2138071"/>
                  </a:lnTo>
                  <a:lnTo>
                    <a:pt x="3127507" y="2182017"/>
                  </a:lnTo>
                  <a:lnTo>
                    <a:pt x="3152154" y="2220782"/>
                  </a:lnTo>
                  <a:lnTo>
                    <a:pt x="3184486" y="2253115"/>
                  </a:lnTo>
                  <a:lnTo>
                    <a:pt x="3223252" y="2277762"/>
                  </a:lnTo>
                  <a:lnTo>
                    <a:pt x="3267198" y="2293469"/>
                  </a:lnTo>
                  <a:lnTo>
                    <a:pt x="3315070" y="2298983"/>
                  </a:lnTo>
                  <a:lnTo>
                    <a:pt x="6954984" y="2298983"/>
                  </a:lnTo>
                  <a:lnTo>
                    <a:pt x="7002857" y="2293469"/>
                  </a:lnTo>
                  <a:lnTo>
                    <a:pt x="7046802" y="2277762"/>
                  </a:lnTo>
                  <a:lnTo>
                    <a:pt x="7085568" y="2253115"/>
                  </a:lnTo>
                  <a:lnTo>
                    <a:pt x="7117901" y="2220782"/>
                  </a:lnTo>
                  <a:lnTo>
                    <a:pt x="7142547" y="2182017"/>
                  </a:lnTo>
                  <a:lnTo>
                    <a:pt x="7158254" y="2138071"/>
                  </a:lnTo>
                  <a:lnTo>
                    <a:pt x="7163769" y="2090199"/>
                  </a:lnTo>
                  <a:lnTo>
                    <a:pt x="7163769" y="1255073"/>
                  </a:lnTo>
                  <a:lnTo>
                    <a:pt x="7158254" y="1207201"/>
                  </a:lnTo>
                  <a:lnTo>
                    <a:pt x="7142547" y="1163255"/>
                  </a:lnTo>
                  <a:lnTo>
                    <a:pt x="7117901" y="1124489"/>
                  </a:lnTo>
                  <a:lnTo>
                    <a:pt x="7085568" y="1092156"/>
                  </a:lnTo>
                  <a:lnTo>
                    <a:pt x="7046802" y="1067509"/>
                  </a:lnTo>
                  <a:lnTo>
                    <a:pt x="7002857" y="1051802"/>
                  </a:lnTo>
                  <a:lnTo>
                    <a:pt x="6954984" y="1046288"/>
                  </a:lnTo>
                  <a:close/>
                </a:path>
                <a:path w="7164070" h="2299335">
                  <a:moveTo>
                    <a:pt x="0" y="0"/>
                  </a:moveTo>
                  <a:lnTo>
                    <a:pt x="3782533" y="1046288"/>
                  </a:lnTo>
                  <a:lnTo>
                    <a:pt x="4796904" y="1046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654575" y="1936519"/>
              <a:ext cx="7164070" cy="2299335"/>
            </a:xfrm>
            <a:custGeom>
              <a:avLst/>
              <a:gdLst/>
              <a:ahLst/>
              <a:cxnLst/>
              <a:rect l="l" t="t" r="r" b="b"/>
              <a:pathLst>
                <a:path w="7164070" h="2299335">
                  <a:moveTo>
                    <a:pt x="3106286" y="1255073"/>
                  </a:moveTo>
                  <a:lnTo>
                    <a:pt x="3111800" y="1207201"/>
                  </a:lnTo>
                  <a:lnTo>
                    <a:pt x="3127507" y="1163255"/>
                  </a:lnTo>
                  <a:lnTo>
                    <a:pt x="3152153" y="1124489"/>
                  </a:lnTo>
                  <a:lnTo>
                    <a:pt x="3184486" y="1092156"/>
                  </a:lnTo>
                  <a:lnTo>
                    <a:pt x="3223252" y="1067510"/>
                  </a:lnTo>
                  <a:lnTo>
                    <a:pt x="3267198" y="1051803"/>
                  </a:lnTo>
                  <a:lnTo>
                    <a:pt x="3315070" y="1046289"/>
                  </a:lnTo>
                  <a:lnTo>
                    <a:pt x="3782533" y="1046289"/>
                  </a:lnTo>
                  <a:lnTo>
                    <a:pt x="0" y="0"/>
                  </a:lnTo>
                  <a:lnTo>
                    <a:pt x="4796904" y="1046289"/>
                  </a:lnTo>
                  <a:lnTo>
                    <a:pt x="6954984" y="1046289"/>
                  </a:lnTo>
                  <a:lnTo>
                    <a:pt x="7002856" y="1051803"/>
                  </a:lnTo>
                  <a:lnTo>
                    <a:pt x="7046802" y="1067510"/>
                  </a:lnTo>
                  <a:lnTo>
                    <a:pt x="7085568" y="1092156"/>
                  </a:lnTo>
                  <a:lnTo>
                    <a:pt x="7117901" y="1124489"/>
                  </a:lnTo>
                  <a:lnTo>
                    <a:pt x="7142547" y="1163255"/>
                  </a:lnTo>
                  <a:lnTo>
                    <a:pt x="7158254" y="1207201"/>
                  </a:lnTo>
                  <a:lnTo>
                    <a:pt x="7163769" y="1255073"/>
                  </a:lnTo>
                  <a:lnTo>
                    <a:pt x="7163769" y="1568246"/>
                  </a:lnTo>
                  <a:lnTo>
                    <a:pt x="7163769" y="2090199"/>
                  </a:lnTo>
                  <a:lnTo>
                    <a:pt x="7158254" y="2138071"/>
                  </a:lnTo>
                  <a:lnTo>
                    <a:pt x="7142547" y="2182017"/>
                  </a:lnTo>
                  <a:lnTo>
                    <a:pt x="7117901" y="2220783"/>
                  </a:lnTo>
                  <a:lnTo>
                    <a:pt x="7085568" y="2253116"/>
                  </a:lnTo>
                  <a:lnTo>
                    <a:pt x="7046802" y="2277762"/>
                  </a:lnTo>
                  <a:lnTo>
                    <a:pt x="7002856" y="2293469"/>
                  </a:lnTo>
                  <a:lnTo>
                    <a:pt x="6954984" y="2298984"/>
                  </a:lnTo>
                  <a:lnTo>
                    <a:pt x="4796904" y="2298984"/>
                  </a:lnTo>
                  <a:lnTo>
                    <a:pt x="3782533" y="2298984"/>
                  </a:lnTo>
                  <a:lnTo>
                    <a:pt x="3315070" y="2298984"/>
                  </a:lnTo>
                  <a:lnTo>
                    <a:pt x="3267198" y="2293469"/>
                  </a:lnTo>
                  <a:lnTo>
                    <a:pt x="3223252" y="2277762"/>
                  </a:lnTo>
                  <a:lnTo>
                    <a:pt x="3184486" y="2253116"/>
                  </a:lnTo>
                  <a:lnTo>
                    <a:pt x="3152153" y="2220783"/>
                  </a:lnTo>
                  <a:lnTo>
                    <a:pt x="3127507" y="2182017"/>
                  </a:lnTo>
                  <a:lnTo>
                    <a:pt x="3111800" y="2138071"/>
                  </a:lnTo>
                  <a:lnTo>
                    <a:pt x="3106286" y="2090199"/>
                  </a:lnTo>
                  <a:lnTo>
                    <a:pt x="3106286" y="1568246"/>
                  </a:lnTo>
                  <a:lnTo>
                    <a:pt x="3106286" y="12550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73102" y="2284036"/>
              <a:ext cx="6830059" cy="2912110"/>
            </a:xfrm>
            <a:custGeom>
              <a:avLst/>
              <a:gdLst/>
              <a:ahLst/>
              <a:cxnLst/>
              <a:rect l="l" t="t" r="r" b="b"/>
              <a:pathLst>
                <a:path w="6830059" h="2912110">
                  <a:moveTo>
                    <a:pt x="6747737" y="2417878"/>
                  </a:moveTo>
                  <a:lnTo>
                    <a:pt x="3647890" y="2417878"/>
                  </a:lnTo>
                  <a:lnTo>
                    <a:pt x="3615860" y="2424344"/>
                  </a:lnTo>
                  <a:lnTo>
                    <a:pt x="3589703" y="2441980"/>
                  </a:lnTo>
                  <a:lnTo>
                    <a:pt x="3572067" y="2468137"/>
                  </a:lnTo>
                  <a:lnTo>
                    <a:pt x="3565601" y="2500163"/>
                  </a:lnTo>
                  <a:lnTo>
                    <a:pt x="3565601" y="2829306"/>
                  </a:lnTo>
                  <a:lnTo>
                    <a:pt x="3572067" y="2861336"/>
                  </a:lnTo>
                  <a:lnTo>
                    <a:pt x="3589703" y="2887492"/>
                  </a:lnTo>
                  <a:lnTo>
                    <a:pt x="3615860" y="2905127"/>
                  </a:lnTo>
                  <a:lnTo>
                    <a:pt x="3647890" y="2911594"/>
                  </a:lnTo>
                  <a:lnTo>
                    <a:pt x="6747737" y="2911594"/>
                  </a:lnTo>
                  <a:lnTo>
                    <a:pt x="6779768" y="2905127"/>
                  </a:lnTo>
                  <a:lnTo>
                    <a:pt x="6805924" y="2887492"/>
                  </a:lnTo>
                  <a:lnTo>
                    <a:pt x="6823560" y="2861336"/>
                  </a:lnTo>
                  <a:lnTo>
                    <a:pt x="6830026" y="2829306"/>
                  </a:lnTo>
                  <a:lnTo>
                    <a:pt x="6830026" y="2500163"/>
                  </a:lnTo>
                  <a:lnTo>
                    <a:pt x="6823560" y="2468137"/>
                  </a:lnTo>
                  <a:lnTo>
                    <a:pt x="6805924" y="2441980"/>
                  </a:lnTo>
                  <a:lnTo>
                    <a:pt x="6779768" y="2424344"/>
                  </a:lnTo>
                  <a:lnTo>
                    <a:pt x="6747737" y="2417878"/>
                  </a:lnTo>
                  <a:close/>
                </a:path>
                <a:path w="6830059" h="2912110">
                  <a:moveTo>
                    <a:pt x="0" y="0"/>
                  </a:moveTo>
                  <a:lnTo>
                    <a:pt x="4109673" y="2417878"/>
                  </a:lnTo>
                  <a:lnTo>
                    <a:pt x="4925778" y="24178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873102" y="2284035"/>
              <a:ext cx="6830059" cy="2912110"/>
            </a:xfrm>
            <a:custGeom>
              <a:avLst/>
              <a:gdLst/>
              <a:ahLst/>
              <a:cxnLst/>
              <a:rect l="l" t="t" r="r" b="b"/>
              <a:pathLst>
                <a:path w="6830059" h="2912110">
                  <a:moveTo>
                    <a:pt x="3565602" y="2500168"/>
                  </a:moveTo>
                  <a:lnTo>
                    <a:pt x="3572068" y="2468137"/>
                  </a:lnTo>
                  <a:lnTo>
                    <a:pt x="3589703" y="2441980"/>
                  </a:lnTo>
                  <a:lnTo>
                    <a:pt x="3615860" y="2424345"/>
                  </a:lnTo>
                  <a:lnTo>
                    <a:pt x="3647890" y="2417879"/>
                  </a:lnTo>
                  <a:lnTo>
                    <a:pt x="4109672" y="2417879"/>
                  </a:lnTo>
                  <a:lnTo>
                    <a:pt x="0" y="0"/>
                  </a:lnTo>
                  <a:lnTo>
                    <a:pt x="4925779" y="2417879"/>
                  </a:lnTo>
                  <a:lnTo>
                    <a:pt x="6747738" y="2417879"/>
                  </a:lnTo>
                  <a:lnTo>
                    <a:pt x="6779768" y="2424345"/>
                  </a:lnTo>
                  <a:lnTo>
                    <a:pt x="6805925" y="2441980"/>
                  </a:lnTo>
                  <a:lnTo>
                    <a:pt x="6823560" y="2468137"/>
                  </a:lnTo>
                  <a:lnTo>
                    <a:pt x="6830027" y="2500168"/>
                  </a:lnTo>
                  <a:lnTo>
                    <a:pt x="6830027" y="2623594"/>
                  </a:lnTo>
                  <a:lnTo>
                    <a:pt x="6830027" y="2829306"/>
                  </a:lnTo>
                  <a:lnTo>
                    <a:pt x="6823560" y="2861336"/>
                  </a:lnTo>
                  <a:lnTo>
                    <a:pt x="6805925" y="2887493"/>
                  </a:lnTo>
                  <a:lnTo>
                    <a:pt x="6779768" y="2905128"/>
                  </a:lnTo>
                  <a:lnTo>
                    <a:pt x="6747738" y="2911595"/>
                  </a:lnTo>
                  <a:lnTo>
                    <a:pt x="4925779" y="2911595"/>
                  </a:lnTo>
                  <a:lnTo>
                    <a:pt x="4109672" y="2911595"/>
                  </a:lnTo>
                  <a:lnTo>
                    <a:pt x="3647890" y="2911595"/>
                  </a:lnTo>
                  <a:lnTo>
                    <a:pt x="3615860" y="2905128"/>
                  </a:lnTo>
                  <a:lnTo>
                    <a:pt x="3589703" y="2887493"/>
                  </a:lnTo>
                  <a:lnTo>
                    <a:pt x="3572068" y="2861336"/>
                  </a:lnTo>
                  <a:lnTo>
                    <a:pt x="3565602" y="2829306"/>
                  </a:lnTo>
                  <a:lnTo>
                    <a:pt x="3565602" y="2623594"/>
                  </a:lnTo>
                  <a:lnTo>
                    <a:pt x="3565602" y="25001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921115" y="3065779"/>
            <a:ext cx="3736975" cy="20586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065" marR="5080">
              <a:lnSpc>
                <a:spcPct val="97100"/>
              </a:lnSpc>
              <a:spcBef>
                <a:spcPts val="180"/>
              </a:spcBef>
            </a:pPr>
            <a:r>
              <a:rPr dirty="0" sz="2400" spc="-5">
                <a:latin typeface="Times New Roman"/>
                <a:cs typeface="Times New Roman"/>
              </a:rPr>
              <a:t>Invokes with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variable-length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argument </a:t>
            </a:r>
            <a:r>
              <a:rPr dirty="0" sz="2400" spc="-5">
                <a:latin typeface="Times New Roman"/>
                <a:cs typeface="Times New Roman"/>
              </a:rPr>
              <a:t>list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passed 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 </a:t>
            </a:r>
            <a:r>
              <a:rPr dirty="0" sz="2400" spc="-5" b="1">
                <a:latin typeface="Courier New"/>
                <a:cs typeface="Courier New"/>
              </a:rPr>
              <a:t>numbers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00">
              <a:latin typeface="Courier New"/>
              <a:cs typeface="Courier New"/>
            </a:endParaRPr>
          </a:p>
          <a:p>
            <a:pPr algn="ctr" marL="561975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Invokes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721229" y="755395"/>
            <a:ext cx="10305415" cy="24244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Searching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process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looking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specific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array;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discovering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whether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certain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score 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included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list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scores.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Searching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common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task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programming.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algorithms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structures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devoted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searching.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linear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-20" i="1">
                <a:latin typeface="Times New Roman"/>
                <a:cs typeface="Times New Roman"/>
              </a:rPr>
              <a:t>search</a:t>
            </a:r>
            <a:endParaRPr sz="24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binary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spc="-15" i="1">
                <a:latin typeface="Times New Roman"/>
                <a:cs typeface="Times New Roman"/>
              </a:rPr>
              <a:t>search</a:t>
            </a:r>
            <a:r>
              <a:rPr dirty="0" sz="2400" spc="-1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31813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 </a:t>
            </a:r>
            <a:r>
              <a:rPr dirty="0" sz="3000" spc="-10"/>
              <a:t>S</a:t>
            </a:r>
            <a:r>
              <a:rPr dirty="0" sz="3000" spc="5"/>
              <a:t>ea</a:t>
            </a:r>
            <a:r>
              <a:rPr dirty="0" sz="3000"/>
              <a:t>r</a:t>
            </a:r>
            <a:r>
              <a:rPr dirty="0" sz="3000" spc="5"/>
              <a:t>c</a:t>
            </a:r>
            <a:r>
              <a:rPr dirty="0" sz="3000"/>
              <a:t>hing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</a:t>
            </a:r>
            <a:endParaRPr sz="3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97840" y="877315"/>
            <a:ext cx="11014075" cy="27533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60070" indent="-228600">
              <a:lnSpc>
                <a:spcPts val="2590"/>
              </a:lnSpc>
              <a:spcBef>
                <a:spcPts val="425"/>
              </a:spcBef>
              <a:buSzPct val="95833"/>
              <a:buFont typeface="Arial"/>
              <a:buChar char="►"/>
              <a:tabLst>
                <a:tab pos="255904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linear</a:t>
            </a:r>
            <a:r>
              <a:rPr dirty="0" sz="2400" spc="10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r>
              <a:rPr dirty="0" sz="2400" spc="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approach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compares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dirty="0" sz="2400" spc="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element,</a:t>
            </a:r>
            <a:r>
              <a:rPr dirty="0" sz="24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dirty="0" sz="2400" spc="-5">
                <a:latin typeface="Times New Roman"/>
                <a:cs typeface="Times New Roman"/>
              </a:rPr>
              <a:t>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sequentially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each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array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heavy" sz="24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2590"/>
              </a:lnSpc>
              <a:spcBef>
                <a:spcPts val="10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 method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continues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 so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until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matches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list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list 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exhausted without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match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being</a:t>
            </a:r>
            <a:r>
              <a:rPr dirty="0" sz="2400">
                <a:latin typeface="Times New Roman"/>
                <a:cs typeface="Times New Roman"/>
              </a:rPr>
              <a:t> found.</a:t>
            </a:r>
            <a:endParaRPr sz="2400">
              <a:latin typeface="Times New Roman"/>
              <a:cs typeface="Times New Roman"/>
            </a:endParaRPr>
          </a:p>
          <a:p>
            <a:pPr marL="469900" marR="208915" indent="-457200">
              <a:lnSpc>
                <a:spcPts val="2620"/>
              </a:lnSpc>
              <a:spcBef>
                <a:spcPts val="9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If a </a:t>
            </a:r>
            <a:r>
              <a:rPr dirty="0" sz="2400" spc="-5">
                <a:latin typeface="Times New Roman"/>
                <a:cs typeface="Times New Roman"/>
              </a:rPr>
              <a:t>match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made,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linear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index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element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matches the </a:t>
            </a:r>
            <a:r>
              <a:rPr dirty="0" sz="2400" spc="-45">
                <a:latin typeface="Times New Roman"/>
                <a:cs typeface="Times New Roman"/>
              </a:rPr>
              <a:t>key.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5">
                <a:latin typeface="Times New Roman"/>
                <a:cs typeface="Times New Roman"/>
              </a:rPr>
              <a:t> match is </a:t>
            </a:r>
            <a:r>
              <a:rPr dirty="0" sz="2400">
                <a:latin typeface="Times New Roman"/>
                <a:cs typeface="Times New Roman"/>
              </a:rPr>
              <a:t>found,</a:t>
            </a:r>
            <a:r>
              <a:rPr dirty="0" sz="2400" spc="-5">
                <a:latin typeface="Times New Roman"/>
                <a:cs typeface="Times New Roman"/>
              </a:rPr>
              <a:t>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-1</a:t>
            </a:r>
            <a:r>
              <a:rPr dirty="0" sz="240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31813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 </a:t>
            </a:r>
            <a:r>
              <a:rPr dirty="0" sz="3000" spc="-10"/>
              <a:t>S</a:t>
            </a:r>
            <a:r>
              <a:rPr dirty="0" sz="3000" spc="5"/>
              <a:t>ea</a:t>
            </a:r>
            <a:r>
              <a:rPr dirty="0" sz="3000"/>
              <a:t>r</a:t>
            </a:r>
            <a:r>
              <a:rPr dirty="0" sz="3000" spc="5"/>
              <a:t>c</a:t>
            </a:r>
            <a:r>
              <a:rPr dirty="0" sz="3000"/>
              <a:t>hing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44419" y="913891"/>
            <a:ext cx="10903585" cy="3262629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5"/>
              </a:spcBef>
            </a:pPr>
            <a:r>
              <a:rPr dirty="0" sz="2400" spc="-5">
                <a:latin typeface="Times New Roman"/>
                <a:cs typeface="Times New Roman"/>
              </a:rPr>
              <a:t>Once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created,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size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fixed.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dirty="0" sz="2400" spc="3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cannot</a:t>
            </a:r>
            <a:r>
              <a:rPr dirty="0" sz="2400" spc="3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be</a:t>
            </a:r>
            <a:r>
              <a:rPr dirty="0" sz="2400" spc="3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changed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 spc="-80">
                <a:latin typeface="Times New Roman"/>
                <a:cs typeface="Times New Roman"/>
              </a:rPr>
              <a:t>You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find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size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arrayRefVar.length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example,</a:t>
            </a:r>
            <a:endParaRPr sz="2400">
              <a:latin typeface="Times New Roman"/>
              <a:cs typeface="Times New Roman"/>
            </a:endParaRPr>
          </a:p>
          <a:p>
            <a:pPr marL="926465" marR="3943350">
              <a:lnSpc>
                <a:spcPct val="107500"/>
              </a:lnSpc>
              <a:spcBef>
                <a:spcPts val="409"/>
              </a:spcBef>
            </a:pPr>
            <a:r>
              <a:rPr dirty="0" sz="2400" spc="-5" b="1">
                <a:latin typeface="Courier New"/>
                <a:cs typeface="Courier New"/>
              </a:rPr>
              <a:t>double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myList[]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double[10];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myList.length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returns</a:t>
            </a:r>
            <a:r>
              <a:rPr dirty="0" sz="2400">
                <a:latin typeface="Times New Roman"/>
                <a:cs typeface="Times New Roman"/>
              </a:rPr>
              <a:t> 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96607" y="685292"/>
            <a:ext cx="970153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/**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The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method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finding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a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key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the</a:t>
            </a:r>
            <a:r>
              <a:rPr dirty="0" sz="2400" spc="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</a:t>
            </a:r>
            <a:r>
              <a:rPr dirty="0" sz="2400" spc="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*/ </a:t>
            </a:r>
            <a:r>
              <a:rPr dirty="0" sz="240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public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static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linearSearch(int[]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key)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1669529"/>
            <a:ext cx="6985634" cy="1875789"/>
          </a:xfrm>
          <a:prstGeom prst="rect">
            <a:avLst/>
          </a:prstGeom>
          <a:solidFill>
            <a:srgbClr val="FFC000">
              <a:alpha val="45878"/>
            </a:srgbClr>
          </a:solidFill>
        </p:spPr>
        <p:txBody>
          <a:bodyPr wrap="square" lIns="0" tIns="34290" rIns="0" bIns="0" rtlCol="0" vert="horz">
            <a:spAutoFit/>
          </a:bodyPr>
          <a:lstStyle/>
          <a:p>
            <a:pPr marL="150495">
              <a:lnSpc>
                <a:spcPct val="100000"/>
              </a:lnSpc>
              <a:spcBef>
                <a:spcPts val="270"/>
              </a:spcBef>
            </a:pP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(int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0;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i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&lt;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list.length;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880744" marR="2992755" indent="-365125">
              <a:lnSpc>
                <a:spcPct val="125000"/>
              </a:lnSpc>
            </a:pPr>
            <a:r>
              <a:rPr dirty="0" sz="2400" spc="-5" b="1">
                <a:latin typeface="Courier New"/>
                <a:cs typeface="Courier New"/>
              </a:rPr>
              <a:t>if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(key</a:t>
            </a:r>
            <a:r>
              <a:rPr dirty="0" sz="2400" spc="-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==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list[i])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50495">
              <a:lnSpc>
                <a:spcPct val="100000"/>
              </a:lnSpc>
              <a:spcBef>
                <a:spcPts val="720"/>
              </a:spcBef>
            </a:pPr>
            <a:r>
              <a:rPr dirty="0" sz="2400" spc="-5" b="1">
                <a:latin typeface="Courier New"/>
                <a:cs typeface="Courier New"/>
              </a:rPr>
              <a:t>return</a:t>
            </a:r>
            <a:r>
              <a:rPr dirty="0" sz="2400" spc="-7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-1;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607" y="3519932"/>
            <a:ext cx="7255509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int[]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list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{1,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4,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5,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-3,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6,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2};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7600" y="4763256"/>
          <a:ext cx="5723255" cy="1222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/>
                <a:gridCol w="365125"/>
                <a:gridCol w="365125"/>
                <a:gridCol w="3468370"/>
                <a:gridCol w="853439"/>
              </a:tblGrid>
              <a:tr h="38862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linearSearch(list,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4);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38784">
                <a:tc>
                  <a:txBody>
                    <a:bodyPr/>
                    <a:lstStyle/>
                    <a:p>
                      <a:pPr marL="31750">
                        <a:lnSpc>
                          <a:spcPts val="282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j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82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linearSearch(list,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25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-4);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94970">
                <a:tc>
                  <a:txBody>
                    <a:bodyPr/>
                    <a:lstStyle/>
                    <a:p>
                      <a:pPr marL="31750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k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0"/>
                        </a:lnSpc>
                      </a:pPr>
                      <a:r>
                        <a:rPr dirty="0" sz="2400" b="1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linearSearch(list,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870"/>
                        </a:lnSpc>
                      </a:pPr>
                      <a:r>
                        <a:rPr dirty="0" sz="2400" spc="-5" b="1">
                          <a:latin typeface="Courier New"/>
                          <a:cs typeface="Courier New"/>
                        </a:rPr>
                        <a:t>-3);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6927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</a:t>
            </a:r>
            <a:r>
              <a:rPr dirty="0" sz="3000" spc="-20"/>
              <a:t> </a:t>
            </a:r>
            <a:r>
              <a:rPr dirty="0" sz="3000"/>
              <a:t>Searching</a:t>
            </a:r>
            <a:r>
              <a:rPr dirty="0" sz="3000" spc="-180"/>
              <a:t> </a:t>
            </a:r>
            <a:r>
              <a:rPr dirty="0" sz="3000"/>
              <a:t>Array</a:t>
            </a:r>
            <a:r>
              <a:rPr dirty="0" sz="3000" spc="-15"/>
              <a:t> </a:t>
            </a:r>
            <a:r>
              <a:rPr dirty="0" sz="3000"/>
              <a:t>–</a:t>
            </a:r>
            <a:r>
              <a:rPr dirty="0" sz="3000" spc="-15"/>
              <a:t> </a:t>
            </a:r>
            <a:r>
              <a:rPr dirty="0" sz="3000"/>
              <a:t>Linear</a:t>
            </a:r>
            <a:r>
              <a:rPr dirty="0" sz="3000" spc="-15"/>
              <a:t> </a:t>
            </a:r>
            <a:r>
              <a:rPr dirty="0" sz="3000"/>
              <a:t>Search</a:t>
            </a:r>
            <a:endParaRPr sz="3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44419" y="776731"/>
            <a:ext cx="10598785" cy="40919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binary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search</a:t>
            </a:r>
            <a:r>
              <a:rPr dirty="0" sz="24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work,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elements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must</a:t>
            </a:r>
            <a:r>
              <a:rPr dirty="0" u="sng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already</a:t>
            </a:r>
            <a:r>
              <a:rPr dirty="0" u="sng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be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ordered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20">
                <a:latin typeface="Times New Roman"/>
                <a:cs typeface="Times New Roman"/>
              </a:rPr>
              <a:t>Without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loss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generality,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assume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ascending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lvl="1" marL="647700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47065" algn="l"/>
                <a:tab pos="647700" algn="l"/>
              </a:tabLst>
            </a:pPr>
            <a:r>
              <a:rPr dirty="0" sz="2400" spc="-5">
                <a:latin typeface="Times New Roman"/>
                <a:cs typeface="Times New Roman"/>
              </a:rPr>
              <a:t>e.g.,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11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45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59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60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66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69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70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79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binary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compares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</a:t>
            </a:r>
            <a:r>
              <a:rPr dirty="0" sz="24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dirty="0" u="sng" sz="24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middle</a:t>
            </a:r>
            <a:r>
              <a:rPr dirty="0" u="sng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of</a:t>
            </a:r>
            <a:r>
              <a:rPr dirty="0" u="sng" sz="2400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24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array</a:t>
            </a:r>
            <a:r>
              <a:rPr dirty="0" sz="2400" spc="-3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Times New Roman"/>
                <a:cs typeface="Times New Roman"/>
              </a:rPr>
              <a:t>Consider the following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three cases:</a:t>
            </a:r>
            <a:endParaRPr sz="2400">
              <a:latin typeface="Times New Roman"/>
              <a:cs typeface="Times New Roman"/>
            </a:endParaRPr>
          </a:p>
          <a:p>
            <a:pPr marL="982344" marR="5080" indent="-513080">
              <a:lnSpc>
                <a:spcPts val="2590"/>
              </a:lnSpc>
              <a:spcBef>
                <a:spcPts val="570"/>
              </a:spcBef>
              <a:buAutoNum type="arabicPeriod"/>
              <a:tabLst>
                <a:tab pos="982344" algn="l"/>
                <a:tab pos="982980" algn="l"/>
              </a:tabLst>
            </a:pP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middle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element,</a:t>
            </a:r>
            <a:r>
              <a:rPr dirty="0" sz="2400">
                <a:latin typeface="Times New Roman"/>
                <a:cs typeface="Times New Roman"/>
              </a:rPr>
              <a:t> we </a:t>
            </a:r>
            <a:r>
              <a:rPr dirty="0" sz="2400" spc="-5">
                <a:latin typeface="Times New Roman"/>
                <a:cs typeface="Times New Roman"/>
              </a:rPr>
              <a:t>need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first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half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3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  <a:p>
            <a:pPr marL="982980" indent="-513080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982344" algn="l"/>
                <a:tab pos="982980" algn="l"/>
              </a:tabLst>
            </a:pP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equal 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middle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ends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>
                <a:latin typeface="Times New Roman"/>
                <a:cs typeface="Times New Roman"/>
              </a:rPr>
              <a:t> a </a:t>
            </a:r>
            <a:r>
              <a:rPr dirty="0" sz="2400" spc="-5">
                <a:latin typeface="Times New Roman"/>
                <a:cs typeface="Times New Roman"/>
              </a:rPr>
              <a:t>match.</a:t>
            </a:r>
            <a:endParaRPr sz="2400">
              <a:latin typeface="Times New Roman"/>
              <a:cs typeface="Times New Roman"/>
            </a:endParaRPr>
          </a:p>
          <a:p>
            <a:pPr marL="982344" marR="14604" indent="-513080">
              <a:lnSpc>
                <a:spcPts val="2620"/>
              </a:lnSpc>
              <a:spcBef>
                <a:spcPts val="520"/>
              </a:spcBef>
              <a:buAutoNum type="arabicPeriod"/>
              <a:tabLst>
                <a:tab pos="982344" algn="l"/>
                <a:tab pos="982980" algn="l"/>
              </a:tabLst>
            </a:pPr>
            <a:r>
              <a:rPr dirty="0" sz="2400">
                <a:latin typeface="Times New Roman"/>
                <a:cs typeface="Times New Roman"/>
              </a:rPr>
              <a:t>If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greater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middle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-5">
                <a:latin typeface="Times New Roman"/>
                <a:cs typeface="Times New Roman"/>
              </a:rPr>
              <a:t> only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need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key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second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half</a:t>
            </a:r>
            <a:r>
              <a:rPr dirty="0" sz="2400">
                <a:latin typeface="Times New Roman"/>
                <a:cs typeface="Times New Roman"/>
              </a:rPr>
              <a:t> of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30">
                <a:latin typeface="Times New Roman"/>
                <a:cs typeface="Times New Roman"/>
              </a:rPr>
              <a:t>array.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734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</a:t>
            </a:r>
            <a:r>
              <a:rPr dirty="0" sz="3000" spc="-20"/>
              <a:t> </a:t>
            </a:r>
            <a:r>
              <a:rPr dirty="0" sz="3000"/>
              <a:t>Searching</a:t>
            </a:r>
            <a:r>
              <a:rPr dirty="0" sz="3000" spc="-185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–</a:t>
            </a:r>
            <a:r>
              <a:rPr dirty="0" sz="3000" spc="-15"/>
              <a:t> </a:t>
            </a:r>
            <a:r>
              <a:rPr dirty="0" sz="3000"/>
              <a:t>Binary</a:t>
            </a:r>
            <a:r>
              <a:rPr dirty="0" sz="3000" spc="-20"/>
              <a:t> </a:t>
            </a:r>
            <a:r>
              <a:rPr dirty="0" sz="3000"/>
              <a:t>Search</a:t>
            </a:r>
            <a:endParaRPr sz="30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734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</a:t>
            </a:r>
            <a:r>
              <a:rPr dirty="0" sz="3000" spc="-20"/>
              <a:t> </a:t>
            </a:r>
            <a:r>
              <a:rPr dirty="0" sz="3000"/>
              <a:t>Searching</a:t>
            </a:r>
            <a:r>
              <a:rPr dirty="0" sz="3000" spc="-185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–</a:t>
            </a:r>
            <a:r>
              <a:rPr dirty="0" sz="3000" spc="-15"/>
              <a:t> </a:t>
            </a:r>
            <a:r>
              <a:rPr dirty="0" sz="3000"/>
              <a:t>Binary</a:t>
            </a:r>
            <a:r>
              <a:rPr dirty="0" sz="3000" spc="-20"/>
              <a:t> </a:t>
            </a:r>
            <a:r>
              <a:rPr dirty="0" sz="3000"/>
              <a:t>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220034" y="890304"/>
            <a:ext cx="11566525" cy="5175885"/>
            <a:chOff x="220034" y="890304"/>
            <a:chExt cx="11566525" cy="5175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034" y="890304"/>
              <a:ext cx="7657187" cy="51756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89996" y="1623965"/>
              <a:ext cx="4678045" cy="1360170"/>
            </a:xfrm>
            <a:custGeom>
              <a:avLst/>
              <a:gdLst/>
              <a:ahLst/>
              <a:cxnLst/>
              <a:rect l="l" t="t" r="r" b="b"/>
              <a:pathLst>
                <a:path w="4678045" h="1360170">
                  <a:moveTo>
                    <a:pt x="2334223" y="806450"/>
                  </a:moveTo>
                  <a:lnTo>
                    <a:pt x="1329904" y="806450"/>
                  </a:lnTo>
                  <a:lnTo>
                    <a:pt x="0" y="1359794"/>
                  </a:lnTo>
                  <a:lnTo>
                    <a:pt x="2334223" y="806450"/>
                  </a:lnTo>
                  <a:close/>
                </a:path>
                <a:path w="4678045" h="1360170">
                  <a:moveTo>
                    <a:pt x="4543223" y="0"/>
                  </a:moveTo>
                  <a:lnTo>
                    <a:pt x="794768" y="0"/>
                  </a:lnTo>
                  <a:lnTo>
                    <a:pt x="752284" y="6852"/>
                  </a:lnTo>
                  <a:lnTo>
                    <a:pt x="715387" y="25933"/>
                  </a:lnTo>
                  <a:lnTo>
                    <a:pt x="686291" y="55029"/>
                  </a:lnTo>
                  <a:lnTo>
                    <a:pt x="667210" y="91926"/>
                  </a:lnTo>
                  <a:lnTo>
                    <a:pt x="660358" y="134410"/>
                  </a:lnTo>
                  <a:lnTo>
                    <a:pt x="660358" y="672043"/>
                  </a:lnTo>
                  <a:lnTo>
                    <a:pt x="667210" y="714523"/>
                  </a:lnTo>
                  <a:lnTo>
                    <a:pt x="686291" y="751420"/>
                  </a:lnTo>
                  <a:lnTo>
                    <a:pt x="715387" y="780516"/>
                  </a:lnTo>
                  <a:lnTo>
                    <a:pt x="752284" y="799597"/>
                  </a:lnTo>
                  <a:lnTo>
                    <a:pt x="794768" y="806450"/>
                  </a:lnTo>
                  <a:lnTo>
                    <a:pt x="4543223" y="806450"/>
                  </a:lnTo>
                  <a:lnTo>
                    <a:pt x="4585707" y="799597"/>
                  </a:lnTo>
                  <a:lnTo>
                    <a:pt x="4622603" y="780516"/>
                  </a:lnTo>
                  <a:lnTo>
                    <a:pt x="4651699" y="751420"/>
                  </a:lnTo>
                  <a:lnTo>
                    <a:pt x="4670780" y="714523"/>
                  </a:lnTo>
                  <a:lnTo>
                    <a:pt x="4677631" y="672043"/>
                  </a:lnTo>
                  <a:lnTo>
                    <a:pt x="4677632" y="134410"/>
                  </a:lnTo>
                  <a:lnTo>
                    <a:pt x="4670780" y="91926"/>
                  </a:lnTo>
                  <a:lnTo>
                    <a:pt x="4651699" y="55029"/>
                  </a:lnTo>
                  <a:lnTo>
                    <a:pt x="4622603" y="25933"/>
                  </a:lnTo>
                  <a:lnTo>
                    <a:pt x="4585707" y="6852"/>
                  </a:lnTo>
                  <a:lnTo>
                    <a:pt x="454322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89995" y="1623965"/>
              <a:ext cx="4678045" cy="1360170"/>
            </a:xfrm>
            <a:custGeom>
              <a:avLst/>
              <a:gdLst/>
              <a:ahLst/>
              <a:cxnLst/>
              <a:rect l="l" t="t" r="r" b="b"/>
              <a:pathLst>
                <a:path w="4678045" h="1360170">
                  <a:moveTo>
                    <a:pt x="660359" y="134410"/>
                  </a:moveTo>
                  <a:lnTo>
                    <a:pt x="667211" y="91926"/>
                  </a:lnTo>
                  <a:lnTo>
                    <a:pt x="686292" y="55029"/>
                  </a:lnTo>
                  <a:lnTo>
                    <a:pt x="715388" y="25933"/>
                  </a:lnTo>
                  <a:lnTo>
                    <a:pt x="752285" y="6852"/>
                  </a:lnTo>
                  <a:lnTo>
                    <a:pt x="794769" y="0"/>
                  </a:lnTo>
                  <a:lnTo>
                    <a:pt x="1329904" y="0"/>
                  </a:lnTo>
                  <a:lnTo>
                    <a:pt x="2334223" y="0"/>
                  </a:lnTo>
                  <a:lnTo>
                    <a:pt x="4543223" y="0"/>
                  </a:lnTo>
                  <a:lnTo>
                    <a:pt x="4585707" y="6852"/>
                  </a:lnTo>
                  <a:lnTo>
                    <a:pt x="4622604" y="25933"/>
                  </a:lnTo>
                  <a:lnTo>
                    <a:pt x="4651700" y="55029"/>
                  </a:lnTo>
                  <a:lnTo>
                    <a:pt x="4670780" y="91926"/>
                  </a:lnTo>
                  <a:lnTo>
                    <a:pt x="4677633" y="134410"/>
                  </a:lnTo>
                  <a:lnTo>
                    <a:pt x="4677633" y="470428"/>
                  </a:lnTo>
                  <a:lnTo>
                    <a:pt x="4677633" y="672043"/>
                  </a:lnTo>
                  <a:lnTo>
                    <a:pt x="4670780" y="714523"/>
                  </a:lnTo>
                  <a:lnTo>
                    <a:pt x="4651700" y="751420"/>
                  </a:lnTo>
                  <a:lnTo>
                    <a:pt x="4622604" y="780516"/>
                  </a:lnTo>
                  <a:lnTo>
                    <a:pt x="4585707" y="799597"/>
                  </a:lnTo>
                  <a:lnTo>
                    <a:pt x="4543223" y="806450"/>
                  </a:lnTo>
                  <a:lnTo>
                    <a:pt x="2334223" y="806450"/>
                  </a:lnTo>
                  <a:lnTo>
                    <a:pt x="0" y="1359794"/>
                  </a:lnTo>
                  <a:lnTo>
                    <a:pt x="1329904" y="806450"/>
                  </a:lnTo>
                  <a:lnTo>
                    <a:pt x="794769" y="806450"/>
                  </a:lnTo>
                  <a:lnTo>
                    <a:pt x="752285" y="799597"/>
                  </a:lnTo>
                  <a:lnTo>
                    <a:pt x="715388" y="780516"/>
                  </a:lnTo>
                  <a:lnTo>
                    <a:pt x="686292" y="751420"/>
                  </a:lnTo>
                  <a:lnTo>
                    <a:pt x="667211" y="714523"/>
                  </a:lnTo>
                  <a:lnTo>
                    <a:pt x="660359" y="672039"/>
                  </a:lnTo>
                  <a:lnTo>
                    <a:pt x="660359" y="470428"/>
                  </a:lnTo>
                  <a:lnTo>
                    <a:pt x="660359" y="13441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29251" y="2737709"/>
              <a:ext cx="4056379" cy="555625"/>
            </a:xfrm>
            <a:custGeom>
              <a:avLst/>
              <a:gdLst/>
              <a:ahLst/>
              <a:cxnLst/>
              <a:rect l="l" t="t" r="r" b="b"/>
              <a:pathLst>
                <a:path w="4056379" h="555625">
                  <a:moveTo>
                    <a:pt x="4055833" y="462539"/>
                  </a:moveTo>
                  <a:lnTo>
                    <a:pt x="2596443" y="462539"/>
                  </a:lnTo>
                  <a:lnTo>
                    <a:pt x="2603713" y="498547"/>
                  </a:lnTo>
                  <a:lnTo>
                    <a:pt x="2623539" y="527952"/>
                  </a:lnTo>
                  <a:lnTo>
                    <a:pt x="2652944" y="547778"/>
                  </a:lnTo>
                  <a:lnTo>
                    <a:pt x="2688953" y="555048"/>
                  </a:lnTo>
                  <a:lnTo>
                    <a:pt x="3963324" y="555048"/>
                  </a:lnTo>
                  <a:lnTo>
                    <a:pt x="3999333" y="547778"/>
                  </a:lnTo>
                  <a:lnTo>
                    <a:pt x="4028738" y="527952"/>
                  </a:lnTo>
                  <a:lnTo>
                    <a:pt x="4048564" y="498547"/>
                  </a:lnTo>
                  <a:lnTo>
                    <a:pt x="4055833" y="462539"/>
                  </a:lnTo>
                  <a:close/>
                </a:path>
                <a:path w="4056379" h="555625">
                  <a:moveTo>
                    <a:pt x="3963324" y="0"/>
                  </a:moveTo>
                  <a:lnTo>
                    <a:pt x="2688953" y="0"/>
                  </a:lnTo>
                  <a:lnTo>
                    <a:pt x="2652944" y="7269"/>
                  </a:lnTo>
                  <a:lnTo>
                    <a:pt x="2623539" y="27095"/>
                  </a:lnTo>
                  <a:lnTo>
                    <a:pt x="2603713" y="56500"/>
                  </a:lnTo>
                  <a:lnTo>
                    <a:pt x="2596443" y="92509"/>
                  </a:lnTo>
                  <a:lnTo>
                    <a:pt x="2596443" y="323777"/>
                  </a:lnTo>
                  <a:lnTo>
                    <a:pt x="0" y="505515"/>
                  </a:lnTo>
                  <a:lnTo>
                    <a:pt x="2596443" y="462539"/>
                  </a:lnTo>
                  <a:lnTo>
                    <a:pt x="4055833" y="462539"/>
                  </a:lnTo>
                  <a:lnTo>
                    <a:pt x="4055833" y="92509"/>
                  </a:lnTo>
                  <a:lnTo>
                    <a:pt x="4048564" y="56500"/>
                  </a:lnTo>
                  <a:lnTo>
                    <a:pt x="4028738" y="27095"/>
                  </a:lnTo>
                  <a:lnTo>
                    <a:pt x="3999333" y="7269"/>
                  </a:lnTo>
                  <a:lnTo>
                    <a:pt x="39633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229251" y="2737709"/>
              <a:ext cx="4056379" cy="555625"/>
            </a:xfrm>
            <a:custGeom>
              <a:avLst/>
              <a:gdLst/>
              <a:ahLst/>
              <a:cxnLst/>
              <a:rect l="l" t="t" r="r" b="b"/>
              <a:pathLst>
                <a:path w="4056379" h="555625">
                  <a:moveTo>
                    <a:pt x="2596444" y="92509"/>
                  </a:moveTo>
                  <a:lnTo>
                    <a:pt x="2603713" y="56500"/>
                  </a:lnTo>
                  <a:lnTo>
                    <a:pt x="2623539" y="27095"/>
                  </a:lnTo>
                  <a:lnTo>
                    <a:pt x="2652944" y="7269"/>
                  </a:lnTo>
                  <a:lnTo>
                    <a:pt x="2688953" y="0"/>
                  </a:lnTo>
                  <a:lnTo>
                    <a:pt x="2839675" y="0"/>
                  </a:lnTo>
                  <a:lnTo>
                    <a:pt x="3204523" y="0"/>
                  </a:lnTo>
                  <a:lnTo>
                    <a:pt x="3963325" y="0"/>
                  </a:lnTo>
                  <a:lnTo>
                    <a:pt x="3999333" y="7269"/>
                  </a:lnTo>
                  <a:lnTo>
                    <a:pt x="4028738" y="27095"/>
                  </a:lnTo>
                  <a:lnTo>
                    <a:pt x="4048564" y="56500"/>
                  </a:lnTo>
                  <a:lnTo>
                    <a:pt x="4055834" y="92509"/>
                  </a:lnTo>
                  <a:lnTo>
                    <a:pt x="4055834" y="323778"/>
                  </a:lnTo>
                  <a:lnTo>
                    <a:pt x="4055834" y="462540"/>
                  </a:lnTo>
                  <a:lnTo>
                    <a:pt x="4048564" y="498547"/>
                  </a:lnTo>
                  <a:lnTo>
                    <a:pt x="4028738" y="527952"/>
                  </a:lnTo>
                  <a:lnTo>
                    <a:pt x="3999333" y="547778"/>
                  </a:lnTo>
                  <a:lnTo>
                    <a:pt x="3963325" y="555048"/>
                  </a:lnTo>
                  <a:lnTo>
                    <a:pt x="3204523" y="555048"/>
                  </a:lnTo>
                  <a:lnTo>
                    <a:pt x="2839675" y="555048"/>
                  </a:lnTo>
                  <a:lnTo>
                    <a:pt x="2688953" y="555048"/>
                  </a:lnTo>
                  <a:lnTo>
                    <a:pt x="2652944" y="547778"/>
                  </a:lnTo>
                  <a:lnTo>
                    <a:pt x="2623539" y="527952"/>
                  </a:lnTo>
                  <a:lnTo>
                    <a:pt x="2603713" y="498547"/>
                  </a:lnTo>
                  <a:lnTo>
                    <a:pt x="2596444" y="462538"/>
                  </a:lnTo>
                  <a:lnTo>
                    <a:pt x="0" y="505515"/>
                  </a:lnTo>
                  <a:lnTo>
                    <a:pt x="2596444" y="323778"/>
                  </a:lnTo>
                  <a:lnTo>
                    <a:pt x="2596444" y="925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958946" y="3322529"/>
              <a:ext cx="4056379" cy="555625"/>
            </a:xfrm>
            <a:custGeom>
              <a:avLst/>
              <a:gdLst/>
              <a:ahLst/>
              <a:cxnLst/>
              <a:rect l="l" t="t" r="r" b="b"/>
              <a:pathLst>
                <a:path w="4056379" h="555625">
                  <a:moveTo>
                    <a:pt x="4055833" y="462537"/>
                  </a:moveTo>
                  <a:lnTo>
                    <a:pt x="2596443" y="462537"/>
                  </a:lnTo>
                  <a:lnTo>
                    <a:pt x="2603713" y="498546"/>
                  </a:lnTo>
                  <a:lnTo>
                    <a:pt x="2623539" y="527952"/>
                  </a:lnTo>
                  <a:lnTo>
                    <a:pt x="2652944" y="547777"/>
                  </a:lnTo>
                  <a:lnTo>
                    <a:pt x="2688953" y="555047"/>
                  </a:lnTo>
                  <a:lnTo>
                    <a:pt x="3963324" y="555047"/>
                  </a:lnTo>
                  <a:lnTo>
                    <a:pt x="3999333" y="547777"/>
                  </a:lnTo>
                  <a:lnTo>
                    <a:pt x="4028738" y="527952"/>
                  </a:lnTo>
                  <a:lnTo>
                    <a:pt x="4048563" y="498546"/>
                  </a:lnTo>
                  <a:lnTo>
                    <a:pt x="4055833" y="462537"/>
                  </a:lnTo>
                  <a:close/>
                </a:path>
                <a:path w="4056379" h="555625">
                  <a:moveTo>
                    <a:pt x="3963324" y="0"/>
                  </a:moveTo>
                  <a:lnTo>
                    <a:pt x="2688953" y="0"/>
                  </a:lnTo>
                  <a:lnTo>
                    <a:pt x="2652944" y="7269"/>
                  </a:lnTo>
                  <a:lnTo>
                    <a:pt x="2623539" y="27095"/>
                  </a:lnTo>
                  <a:lnTo>
                    <a:pt x="2603713" y="56500"/>
                  </a:lnTo>
                  <a:lnTo>
                    <a:pt x="2596443" y="92509"/>
                  </a:lnTo>
                  <a:lnTo>
                    <a:pt x="2596443" y="323777"/>
                  </a:lnTo>
                  <a:lnTo>
                    <a:pt x="0" y="505515"/>
                  </a:lnTo>
                  <a:lnTo>
                    <a:pt x="2596443" y="462537"/>
                  </a:lnTo>
                  <a:lnTo>
                    <a:pt x="4055833" y="462537"/>
                  </a:lnTo>
                  <a:lnTo>
                    <a:pt x="4055833" y="92509"/>
                  </a:lnTo>
                  <a:lnTo>
                    <a:pt x="4048563" y="56500"/>
                  </a:lnTo>
                  <a:lnTo>
                    <a:pt x="4028738" y="27095"/>
                  </a:lnTo>
                  <a:lnTo>
                    <a:pt x="3999333" y="7269"/>
                  </a:lnTo>
                  <a:lnTo>
                    <a:pt x="39633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958946" y="3322529"/>
              <a:ext cx="4056379" cy="555625"/>
            </a:xfrm>
            <a:custGeom>
              <a:avLst/>
              <a:gdLst/>
              <a:ahLst/>
              <a:cxnLst/>
              <a:rect l="l" t="t" r="r" b="b"/>
              <a:pathLst>
                <a:path w="4056379" h="555625">
                  <a:moveTo>
                    <a:pt x="2596444" y="92509"/>
                  </a:moveTo>
                  <a:lnTo>
                    <a:pt x="2603713" y="56500"/>
                  </a:lnTo>
                  <a:lnTo>
                    <a:pt x="2623539" y="27095"/>
                  </a:lnTo>
                  <a:lnTo>
                    <a:pt x="2652944" y="7269"/>
                  </a:lnTo>
                  <a:lnTo>
                    <a:pt x="2688953" y="0"/>
                  </a:lnTo>
                  <a:lnTo>
                    <a:pt x="2839675" y="0"/>
                  </a:lnTo>
                  <a:lnTo>
                    <a:pt x="3204523" y="0"/>
                  </a:lnTo>
                  <a:lnTo>
                    <a:pt x="3963325" y="0"/>
                  </a:lnTo>
                  <a:lnTo>
                    <a:pt x="3999333" y="7269"/>
                  </a:lnTo>
                  <a:lnTo>
                    <a:pt x="4028738" y="27095"/>
                  </a:lnTo>
                  <a:lnTo>
                    <a:pt x="4048564" y="56500"/>
                  </a:lnTo>
                  <a:lnTo>
                    <a:pt x="4055834" y="92509"/>
                  </a:lnTo>
                  <a:lnTo>
                    <a:pt x="4055834" y="323778"/>
                  </a:lnTo>
                  <a:lnTo>
                    <a:pt x="4055834" y="462540"/>
                  </a:lnTo>
                  <a:lnTo>
                    <a:pt x="4048564" y="498547"/>
                  </a:lnTo>
                  <a:lnTo>
                    <a:pt x="4028738" y="527952"/>
                  </a:lnTo>
                  <a:lnTo>
                    <a:pt x="3999333" y="547778"/>
                  </a:lnTo>
                  <a:lnTo>
                    <a:pt x="3963325" y="555048"/>
                  </a:lnTo>
                  <a:lnTo>
                    <a:pt x="3204523" y="555048"/>
                  </a:lnTo>
                  <a:lnTo>
                    <a:pt x="2839675" y="555048"/>
                  </a:lnTo>
                  <a:lnTo>
                    <a:pt x="2688953" y="555048"/>
                  </a:lnTo>
                  <a:lnTo>
                    <a:pt x="2652944" y="547778"/>
                  </a:lnTo>
                  <a:lnTo>
                    <a:pt x="2623539" y="527952"/>
                  </a:lnTo>
                  <a:lnTo>
                    <a:pt x="2603713" y="498547"/>
                  </a:lnTo>
                  <a:lnTo>
                    <a:pt x="2596444" y="462538"/>
                  </a:lnTo>
                  <a:lnTo>
                    <a:pt x="0" y="505515"/>
                  </a:lnTo>
                  <a:lnTo>
                    <a:pt x="2596444" y="323778"/>
                  </a:lnTo>
                  <a:lnTo>
                    <a:pt x="2596444" y="925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78405" y="4032874"/>
              <a:ext cx="5674995" cy="555625"/>
            </a:xfrm>
            <a:custGeom>
              <a:avLst/>
              <a:gdLst/>
              <a:ahLst/>
              <a:cxnLst/>
              <a:rect l="l" t="t" r="r" b="b"/>
              <a:pathLst>
                <a:path w="5674995" h="555625">
                  <a:moveTo>
                    <a:pt x="0" y="10840"/>
                  </a:moveTo>
                  <a:lnTo>
                    <a:pt x="4215389" y="231269"/>
                  </a:lnTo>
                  <a:lnTo>
                    <a:pt x="4215389" y="462537"/>
                  </a:lnTo>
                  <a:lnTo>
                    <a:pt x="4222659" y="498547"/>
                  </a:lnTo>
                  <a:lnTo>
                    <a:pt x="4242484" y="527952"/>
                  </a:lnTo>
                  <a:lnTo>
                    <a:pt x="4271889" y="547778"/>
                  </a:lnTo>
                  <a:lnTo>
                    <a:pt x="4307898" y="555048"/>
                  </a:lnTo>
                  <a:lnTo>
                    <a:pt x="5582269" y="555048"/>
                  </a:lnTo>
                  <a:lnTo>
                    <a:pt x="5618278" y="547778"/>
                  </a:lnTo>
                  <a:lnTo>
                    <a:pt x="5647683" y="527952"/>
                  </a:lnTo>
                  <a:lnTo>
                    <a:pt x="5667509" y="498547"/>
                  </a:lnTo>
                  <a:lnTo>
                    <a:pt x="5674779" y="462537"/>
                  </a:lnTo>
                  <a:lnTo>
                    <a:pt x="5674779" y="92509"/>
                  </a:lnTo>
                  <a:lnTo>
                    <a:pt x="4215389" y="92509"/>
                  </a:lnTo>
                  <a:lnTo>
                    <a:pt x="0" y="10840"/>
                  </a:lnTo>
                  <a:close/>
                </a:path>
                <a:path w="5674995" h="555625">
                  <a:moveTo>
                    <a:pt x="5582269" y="0"/>
                  </a:moveTo>
                  <a:lnTo>
                    <a:pt x="4307898" y="0"/>
                  </a:lnTo>
                  <a:lnTo>
                    <a:pt x="4271889" y="7269"/>
                  </a:lnTo>
                  <a:lnTo>
                    <a:pt x="4242484" y="27095"/>
                  </a:lnTo>
                  <a:lnTo>
                    <a:pt x="4222659" y="56500"/>
                  </a:lnTo>
                  <a:lnTo>
                    <a:pt x="4215389" y="92509"/>
                  </a:lnTo>
                  <a:lnTo>
                    <a:pt x="5674779" y="92509"/>
                  </a:lnTo>
                  <a:lnTo>
                    <a:pt x="5667509" y="56500"/>
                  </a:lnTo>
                  <a:lnTo>
                    <a:pt x="5647683" y="27095"/>
                  </a:lnTo>
                  <a:lnTo>
                    <a:pt x="5618278" y="7269"/>
                  </a:lnTo>
                  <a:lnTo>
                    <a:pt x="558226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78404" y="4032874"/>
              <a:ext cx="5674995" cy="555625"/>
            </a:xfrm>
            <a:custGeom>
              <a:avLst/>
              <a:gdLst/>
              <a:ahLst/>
              <a:cxnLst/>
              <a:rect l="l" t="t" r="r" b="b"/>
              <a:pathLst>
                <a:path w="5674995" h="555625">
                  <a:moveTo>
                    <a:pt x="4215390" y="92509"/>
                  </a:moveTo>
                  <a:lnTo>
                    <a:pt x="4222659" y="56500"/>
                  </a:lnTo>
                  <a:lnTo>
                    <a:pt x="4242485" y="27095"/>
                  </a:lnTo>
                  <a:lnTo>
                    <a:pt x="4271890" y="7269"/>
                  </a:lnTo>
                  <a:lnTo>
                    <a:pt x="4307899" y="0"/>
                  </a:lnTo>
                  <a:lnTo>
                    <a:pt x="4458621" y="0"/>
                  </a:lnTo>
                  <a:lnTo>
                    <a:pt x="4823469" y="0"/>
                  </a:lnTo>
                  <a:lnTo>
                    <a:pt x="5582271" y="0"/>
                  </a:lnTo>
                  <a:lnTo>
                    <a:pt x="5618279" y="7269"/>
                  </a:lnTo>
                  <a:lnTo>
                    <a:pt x="5647684" y="27095"/>
                  </a:lnTo>
                  <a:lnTo>
                    <a:pt x="5667510" y="56500"/>
                  </a:lnTo>
                  <a:lnTo>
                    <a:pt x="5674780" y="92509"/>
                  </a:lnTo>
                  <a:lnTo>
                    <a:pt x="5674780" y="231270"/>
                  </a:lnTo>
                  <a:lnTo>
                    <a:pt x="5674780" y="462538"/>
                  </a:lnTo>
                  <a:lnTo>
                    <a:pt x="5667510" y="498547"/>
                  </a:lnTo>
                  <a:lnTo>
                    <a:pt x="5647684" y="527952"/>
                  </a:lnTo>
                  <a:lnTo>
                    <a:pt x="5618279" y="547778"/>
                  </a:lnTo>
                  <a:lnTo>
                    <a:pt x="5582271" y="555048"/>
                  </a:lnTo>
                  <a:lnTo>
                    <a:pt x="4823469" y="555048"/>
                  </a:lnTo>
                  <a:lnTo>
                    <a:pt x="4458621" y="555048"/>
                  </a:lnTo>
                  <a:lnTo>
                    <a:pt x="4307899" y="555048"/>
                  </a:lnTo>
                  <a:lnTo>
                    <a:pt x="4271890" y="547778"/>
                  </a:lnTo>
                  <a:lnTo>
                    <a:pt x="4242485" y="527952"/>
                  </a:lnTo>
                  <a:lnTo>
                    <a:pt x="4222659" y="498547"/>
                  </a:lnTo>
                  <a:lnTo>
                    <a:pt x="4215390" y="462538"/>
                  </a:lnTo>
                  <a:lnTo>
                    <a:pt x="4215390" y="231270"/>
                  </a:lnTo>
                  <a:lnTo>
                    <a:pt x="0" y="10840"/>
                  </a:lnTo>
                  <a:lnTo>
                    <a:pt x="4215390" y="9250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94115" y="5080415"/>
              <a:ext cx="4086225" cy="555625"/>
            </a:xfrm>
            <a:custGeom>
              <a:avLst/>
              <a:gdLst/>
              <a:ahLst/>
              <a:cxnLst/>
              <a:rect l="l" t="t" r="r" b="b"/>
              <a:pathLst>
                <a:path w="4086225" h="555625">
                  <a:moveTo>
                    <a:pt x="4085823" y="462537"/>
                  </a:moveTo>
                  <a:lnTo>
                    <a:pt x="2626433" y="462537"/>
                  </a:lnTo>
                  <a:lnTo>
                    <a:pt x="2633703" y="498546"/>
                  </a:lnTo>
                  <a:lnTo>
                    <a:pt x="2653529" y="527952"/>
                  </a:lnTo>
                  <a:lnTo>
                    <a:pt x="2682934" y="547777"/>
                  </a:lnTo>
                  <a:lnTo>
                    <a:pt x="2718942" y="555047"/>
                  </a:lnTo>
                  <a:lnTo>
                    <a:pt x="3993314" y="555047"/>
                  </a:lnTo>
                  <a:lnTo>
                    <a:pt x="4029323" y="547777"/>
                  </a:lnTo>
                  <a:lnTo>
                    <a:pt x="4058728" y="527952"/>
                  </a:lnTo>
                  <a:lnTo>
                    <a:pt x="4078553" y="498546"/>
                  </a:lnTo>
                  <a:lnTo>
                    <a:pt x="4085823" y="462537"/>
                  </a:lnTo>
                  <a:close/>
                </a:path>
                <a:path w="4086225" h="555625">
                  <a:moveTo>
                    <a:pt x="0" y="295650"/>
                  </a:moveTo>
                  <a:lnTo>
                    <a:pt x="2626433" y="462539"/>
                  </a:lnTo>
                  <a:lnTo>
                    <a:pt x="4085823" y="462537"/>
                  </a:lnTo>
                  <a:lnTo>
                    <a:pt x="4085823" y="323777"/>
                  </a:lnTo>
                  <a:lnTo>
                    <a:pt x="2626433" y="323777"/>
                  </a:lnTo>
                  <a:lnTo>
                    <a:pt x="0" y="295650"/>
                  </a:lnTo>
                  <a:close/>
                </a:path>
                <a:path w="4086225" h="555625">
                  <a:moveTo>
                    <a:pt x="3993314" y="0"/>
                  </a:moveTo>
                  <a:lnTo>
                    <a:pt x="2718942" y="0"/>
                  </a:lnTo>
                  <a:lnTo>
                    <a:pt x="2682934" y="7269"/>
                  </a:lnTo>
                  <a:lnTo>
                    <a:pt x="2653529" y="27095"/>
                  </a:lnTo>
                  <a:lnTo>
                    <a:pt x="2633703" y="56500"/>
                  </a:lnTo>
                  <a:lnTo>
                    <a:pt x="2626433" y="92509"/>
                  </a:lnTo>
                  <a:lnTo>
                    <a:pt x="2626433" y="323777"/>
                  </a:lnTo>
                  <a:lnTo>
                    <a:pt x="4085823" y="323777"/>
                  </a:lnTo>
                  <a:lnTo>
                    <a:pt x="4085823" y="92509"/>
                  </a:lnTo>
                  <a:lnTo>
                    <a:pt x="4078553" y="56500"/>
                  </a:lnTo>
                  <a:lnTo>
                    <a:pt x="4058728" y="27095"/>
                  </a:lnTo>
                  <a:lnTo>
                    <a:pt x="4029323" y="7269"/>
                  </a:lnTo>
                  <a:lnTo>
                    <a:pt x="399331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694115" y="5080415"/>
              <a:ext cx="4086225" cy="555625"/>
            </a:xfrm>
            <a:custGeom>
              <a:avLst/>
              <a:gdLst/>
              <a:ahLst/>
              <a:cxnLst/>
              <a:rect l="l" t="t" r="r" b="b"/>
              <a:pathLst>
                <a:path w="4086225" h="555625">
                  <a:moveTo>
                    <a:pt x="2626434" y="92509"/>
                  </a:moveTo>
                  <a:lnTo>
                    <a:pt x="2633703" y="56500"/>
                  </a:lnTo>
                  <a:lnTo>
                    <a:pt x="2653529" y="27095"/>
                  </a:lnTo>
                  <a:lnTo>
                    <a:pt x="2682934" y="7269"/>
                  </a:lnTo>
                  <a:lnTo>
                    <a:pt x="2718943" y="0"/>
                  </a:lnTo>
                  <a:lnTo>
                    <a:pt x="2869665" y="0"/>
                  </a:lnTo>
                  <a:lnTo>
                    <a:pt x="3234513" y="0"/>
                  </a:lnTo>
                  <a:lnTo>
                    <a:pt x="3993315" y="0"/>
                  </a:lnTo>
                  <a:lnTo>
                    <a:pt x="4029323" y="7269"/>
                  </a:lnTo>
                  <a:lnTo>
                    <a:pt x="4058728" y="27095"/>
                  </a:lnTo>
                  <a:lnTo>
                    <a:pt x="4078554" y="56500"/>
                  </a:lnTo>
                  <a:lnTo>
                    <a:pt x="4085824" y="92509"/>
                  </a:lnTo>
                  <a:lnTo>
                    <a:pt x="4085824" y="323778"/>
                  </a:lnTo>
                  <a:lnTo>
                    <a:pt x="4085824" y="462540"/>
                  </a:lnTo>
                  <a:lnTo>
                    <a:pt x="4078554" y="498547"/>
                  </a:lnTo>
                  <a:lnTo>
                    <a:pt x="4058728" y="527952"/>
                  </a:lnTo>
                  <a:lnTo>
                    <a:pt x="4029323" y="547778"/>
                  </a:lnTo>
                  <a:lnTo>
                    <a:pt x="3993315" y="555048"/>
                  </a:lnTo>
                  <a:lnTo>
                    <a:pt x="3234513" y="555048"/>
                  </a:lnTo>
                  <a:lnTo>
                    <a:pt x="2869665" y="555048"/>
                  </a:lnTo>
                  <a:lnTo>
                    <a:pt x="2718943" y="555048"/>
                  </a:lnTo>
                  <a:lnTo>
                    <a:pt x="2682934" y="547778"/>
                  </a:lnTo>
                  <a:lnTo>
                    <a:pt x="2653529" y="527952"/>
                  </a:lnTo>
                  <a:lnTo>
                    <a:pt x="2633703" y="498547"/>
                  </a:lnTo>
                  <a:lnTo>
                    <a:pt x="2626434" y="462538"/>
                  </a:lnTo>
                  <a:lnTo>
                    <a:pt x="0" y="295651"/>
                  </a:lnTo>
                  <a:lnTo>
                    <a:pt x="2626434" y="323778"/>
                  </a:lnTo>
                  <a:lnTo>
                    <a:pt x="2626434" y="925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228641" y="1685035"/>
            <a:ext cx="5380355" cy="383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Find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mid-point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index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91630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Times New Roman"/>
                <a:cs typeface="Times New Roman"/>
              </a:rPr>
              <a:t>Case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645920">
              <a:lnSpc>
                <a:spcPct val="100000"/>
              </a:lnSpc>
              <a:spcBef>
                <a:spcPts val="1725"/>
              </a:spcBef>
            </a:pPr>
            <a:r>
              <a:rPr dirty="0" sz="2400" spc="-5">
                <a:latin typeface="Times New Roman"/>
                <a:cs typeface="Times New Roman"/>
              </a:rPr>
              <a:t>Case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684020">
              <a:lnSpc>
                <a:spcPct val="100000"/>
              </a:lnSpc>
            </a:pPr>
            <a:r>
              <a:rPr dirty="0" sz="2400" spc="-5">
                <a:latin typeface="Times New Roman"/>
                <a:cs typeface="Times New Roman"/>
              </a:rPr>
              <a:t>Case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cases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5795" y="1732386"/>
            <a:ext cx="5319058" cy="11182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734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</a:t>
            </a:r>
            <a:r>
              <a:rPr dirty="0" sz="3000" spc="-20"/>
              <a:t> </a:t>
            </a:r>
            <a:r>
              <a:rPr dirty="0" sz="3000"/>
              <a:t>Searching</a:t>
            </a:r>
            <a:r>
              <a:rPr dirty="0" sz="3000" spc="-185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–</a:t>
            </a:r>
            <a:r>
              <a:rPr dirty="0" sz="3000" spc="-15"/>
              <a:t> </a:t>
            </a:r>
            <a:r>
              <a:rPr dirty="0" sz="3000"/>
              <a:t>Binary</a:t>
            </a:r>
            <a:r>
              <a:rPr dirty="0" sz="3000" spc="-20"/>
              <a:t> </a:t>
            </a:r>
            <a:r>
              <a:rPr dirty="0" sz="3000"/>
              <a:t>Search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84026" y="1269541"/>
            <a:ext cx="11864975" cy="4715510"/>
            <a:chOff x="84026" y="1269541"/>
            <a:chExt cx="11864975" cy="47155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026" y="1564699"/>
              <a:ext cx="5174278" cy="441988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6844" y="1275891"/>
              <a:ext cx="2515235" cy="2138680"/>
            </a:xfrm>
            <a:custGeom>
              <a:avLst/>
              <a:gdLst/>
              <a:ahLst/>
              <a:cxnLst/>
              <a:rect l="l" t="t" r="r" b="b"/>
              <a:pathLst>
                <a:path w="2515235" h="2138679">
                  <a:moveTo>
                    <a:pt x="1047888" y="423884"/>
                  </a:moveTo>
                  <a:lnTo>
                    <a:pt x="419155" y="423884"/>
                  </a:lnTo>
                  <a:lnTo>
                    <a:pt x="1110417" y="2138265"/>
                  </a:lnTo>
                  <a:lnTo>
                    <a:pt x="1047888" y="423884"/>
                  </a:lnTo>
                  <a:close/>
                </a:path>
                <a:path w="2515235" h="2138679">
                  <a:moveTo>
                    <a:pt x="2444283" y="0"/>
                  </a:moveTo>
                  <a:lnTo>
                    <a:pt x="70648" y="0"/>
                  </a:lnTo>
                  <a:lnTo>
                    <a:pt x="43148" y="5551"/>
                  </a:lnTo>
                  <a:lnTo>
                    <a:pt x="20692" y="20692"/>
                  </a:lnTo>
                  <a:lnTo>
                    <a:pt x="5551" y="43149"/>
                  </a:lnTo>
                  <a:lnTo>
                    <a:pt x="0" y="70648"/>
                  </a:lnTo>
                  <a:lnTo>
                    <a:pt x="0" y="353239"/>
                  </a:lnTo>
                  <a:lnTo>
                    <a:pt x="5551" y="380734"/>
                  </a:lnTo>
                  <a:lnTo>
                    <a:pt x="20692" y="403191"/>
                  </a:lnTo>
                  <a:lnTo>
                    <a:pt x="43148" y="418332"/>
                  </a:lnTo>
                  <a:lnTo>
                    <a:pt x="70648" y="423884"/>
                  </a:lnTo>
                  <a:lnTo>
                    <a:pt x="2444283" y="423884"/>
                  </a:lnTo>
                  <a:lnTo>
                    <a:pt x="2494239" y="403191"/>
                  </a:lnTo>
                  <a:lnTo>
                    <a:pt x="2514931" y="353239"/>
                  </a:lnTo>
                  <a:lnTo>
                    <a:pt x="2514932" y="70648"/>
                  </a:lnTo>
                  <a:lnTo>
                    <a:pt x="2509380" y="43149"/>
                  </a:lnTo>
                  <a:lnTo>
                    <a:pt x="2494239" y="20692"/>
                  </a:lnTo>
                  <a:lnTo>
                    <a:pt x="2471783" y="5551"/>
                  </a:lnTo>
                  <a:lnTo>
                    <a:pt x="244428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96844" y="1275891"/>
              <a:ext cx="2515235" cy="2138680"/>
            </a:xfrm>
            <a:custGeom>
              <a:avLst/>
              <a:gdLst/>
              <a:ahLst/>
              <a:cxnLst/>
              <a:rect l="l" t="t" r="r" b="b"/>
              <a:pathLst>
                <a:path w="2515235" h="2138679">
                  <a:moveTo>
                    <a:pt x="0" y="70648"/>
                  </a:moveTo>
                  <a:lnTo>
                    <a:pt x="5551" y="43149"/>
                  </a:lnTo>
                  <a:lnTo>
                    <a:pt x="20692" y="20692"/>
                  </a:lnTo>
                  <a:lnTo>
                    <a:pt x="43148" y="5551"/>
                  </a:lnTo>
                  <a:lnTo>
                    <a:pt x="70648" y="0"/>
                  </a:lnTo>
                  <a:lnTo>
                    <a:pt x="419155" y="0"/>
                  </a:lnTo>
                  <a:lnTo>
                    <a:pt x="1047888" y="0"/>
                  </a:lnTo>
                  <a:lnTo>
                    <a:pt x="2444283" y="0"/>
                  </a:lnTo>
                  <a:lnTo>
                    <a:pt x="2471783" y="5551"/>
                  </a:lnTo>
                  <a:lnTo>
                    <a:pt x="2494239" y="20692"/>
                  </a:lnTo>
                  <a:lnTo>
                    <a:pt x="2509380" y="43149"/>
                  </a:lnTo>
                  <a:lnTo>
                    <a:pt x="2514932" y="70648"/>
                  </a:lnTo>
                  <a:lnTo>
                    <a:pt x="2514932" y="247266"/>
                  </a:lnTo>
                  <a:lnTo>
                    <a:pt x="2514932" y="353238"/>
                  </a:lnTo>
                  <a:lnTo>
                    <a:pt x="2509380" y="380734"/>
                  </a:lnTo>
                  <a:lnTo>
                    <a:pt x="2494239" y="403191"/>
                  </a:lnTo>
                  <a:lnTo>
                    <a:pt x="2471783" y="418332"/>
                  </a:lnTo>
                  <a:lnTo>
                    <a:pt x="2444283" y="423884"/>
                  </a:lnTo>
                  <a:lnTo>
                    <a:pt x="1047888" y="423884"/>
                  </a:lnTo>
                  <a:lnTo>
                    <a:pt x="1110418" y="2138265"/>
                  </a:lnTo>
                  <a:lnTo>
                    <a:pt x="419155" y="423884"/>
                  </a:lnTo>
                  <a:lnTo>
                    <a:pt x="70648" y="423884"/>
                  </a:lnTo>
                  <a:lnTo>
                    <a:pt x="43148" y="418332"/>
                  </a:lnTo>
                  <a:lnTo>
                    <a:pt x="20692" y="403191"/>
                  </a:lnTo>
                  <a:lnTo>
                    <a:pt x="5551" y="380734"/>
                  </a:lnTo>
                  <a:lnTo>
                    <a:pt x="0" y="353235"/>
                  </a:lnTo>
                  <a:lnTo>
                    <a:pt x="0" y="247266"/>
                  </a:lnTo>
                  <a:lnTo>
                    <a:pt x="0" y="7064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7192" y="3008942"/>
              <a:ext cx="5271708" cy="1114101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5770" y="4426306"/>
            <a:ext cx="5273094" cy="111771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62884" y="737107"/>
            <a:ext cx="1155255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dirty="0" sz="2400" spc="-5">
                <a:latin typeface="Courier New"/>
                <a:cs typeface="Courier New"/>
              </a:rPr>
              <a:t>[]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list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{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2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4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7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11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45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50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59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60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66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69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70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79</a:t>
            </a:r>
            <a:r>
              <a:rPr dirty="0" sz="2400" spc="-5"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dirty="0" sz="2400" spc="-420" b="1">
                <a:solidFill>
                  <a:srgbClr val="000CD6"/>
                </a:solidFill>
                <a:latin typeface="Courier New"/>
                <a:cs typeface="Courier New"/>
              </a:rPr>
              <a:t>i</a:t>
            </a:r>
            <a:r>
              <a:rPr dirty="0" baseline="-34722" sz="3000" spc="-630">
                <a:latin typeface="Times New Roman"/>
                <a:cs typeface="Times New Roman"/>
              </a:rPr>
              <a:t>M</a:t>
            </a:r>
            <a:r>
              <a:rPr dirty="0" sz="2400" spc="-420" b="1">
                <a:solidFill>
                  <a:srgbClr val="000CD6"/>
                </a:solidFill>
                <a:latin typeface="Courier New"/>
                <a:cs typeface="Courier New"/>
              </a:rPr>
              <a:t>n</a:t>
            </a:r>
            <a:r>
              <a:rPr dirty="0" baseline="-34722" sz="3000" spc="-630">
                <a:latin typeface="Times New Roman"/>
                <a:cs typeface="Times New Roman"/>
              </a:rPr>
              <a:t>i</a:t>
            </a:r>
            <a:r>
              <a:rPr dirty="0" sz="2400" spc="-420" b="1">
                <a:solidFill>
                  <a:srgbClr val="000CD6"/>
                </a:solidFill>
                <a:latin typeface="Courier New"/>
                <a:cs typeface="Courier New"/>
              </a:rPr>
              <a:t>t</a:t>
            </a:r>
            <a:r>
              <a:rPr dirty="0" baseline="-34722" sz="3000" spc="-630">
                <a:latin typeface="Times New Roman"/>
                <a:cs typeface="Times New Roman"/>
              </a:rPr>
              <a:t>d=6</a:t>
            </a:r>
            <a:r>
              <a:rPr dirty="0" sz="2400" spc="-420">
                <a:latin typeface="Courier New"/>
                <a:cs typeface="Courier New"/>
              </a:rPr>
              <a:t>j</a:t>
            </a:r>
            <a:r>
              <a:rPr dirty="0" baseline="-34722" sz="3000" spc="-630">
                <a:latin typeface="Times New Roman"/>
                <a:cs typeface="Times New Roman"/>
              </a:rPr>
              <a:t>,11&lt;</a:t>
            </a:r>
            <a:r>
              <a:rPr dirty="0" sz="2400" spc="-420">
                <a:latin typeface="Courier New"/>
                <a:cs typeface="Courier New"/>
              </a:rPr>
              <a:t>=</a:t>
            </a:r>
            <a:r>
              <a:rPr dirty="0" baseline="-34722" sz="3000" spc="-630">
                <a:latin typeface="Times New Roman"/>
                <a:cs typeface="Times New Roman"/>
              </a:rPr>
              <a:t>5,</a:t>
            </a:r>
            <a:r>
              <a:rPr dirty="0" baseline="-34722" sz="3000" spc="-517">
                <a:latin typeface="Times New Roman"/>
                <a:cs typeface="Times New Roman"/>
              </a:rPr>
              <a:t> </a:t>
            </a:r>
            <a:r>
              <a:rPr dirty="0" sz="2400" spc="-175">
                <a:latin typeface="Courier New"/>
                <a:cs typeface="Courier New"/>
              </a:rPr>
              <a:t>B</a:t>
            </a:r>
            <a:r>
              <a:rPr dirty="0" baseline="-34722" sz="3000" spc="-262">
                <a:latin typeface="Times New Roman"/>
                <a:cs typeface="Times New Roman"/>
              </a:rPr>
              <a:t>H</a:t>
            </a:r>
            <a:r>
              <a:rPr dirty="0" sz="2400" spc="-175">
                <a:latin typeface="Courier New"/>
                <a:cs typeface="Courier New"/>
              </a:rPr>
              <a:t>i</a:t>
            </a:r>
            <a:r>
              <a:rPr dirty="0" baseline="-34722" sz="3000" spc="-262">
                <a:latin typeface="Times New Roman"/>
                <a:cs typeface="Times New Roman"/>
              </a:rPr>
              <a:t>ig</a:t>
            </a:r>
            <a:r>
              <a:rPr dirty="0" sz="2400" spc="-175">
                <a:latin typeface="Courier New"/>
                <a:cs typeface="Courier New"/>
              </a:rPr>
              <a:t>n</a:t>
            </a:r>
            <a:r>
              <a:rPr dirty="0" baseline="-34722" sz="3000" spc="-262">
                <a:latin typeface="Times New Roman"/>
                <a:cs typeface="Times New Roman"/>
              </a:rPr>
              <a:t>h=</a:t>
            </a:r>
            <a:r>
              <a:rPr dirty="0" sz="2400" spc="-175">
                <a:latin typeface="Courier New"/>
                <a:cs typeface="Courier New"/>
              </a:rPr>
              <a:t>a</a:t>
            </a:r>
            <a:r>
              <a:rPr dirty="0" baseline="-34722" sz="3000" spc="-262">
                <a:latin typeface="Times New Roman"/>
                <a:cs typeface="Times New Roman"/>
              </a:rPr>
              <a:t>5</a:t>
            </a:r>
            <a:r>
              <a:rPr dirty="0" sz="2400" spc="-175">
                <a:latin typeface="Courier New"/>
                <a:cs typeface="Courier New"/>
              </a:rPr>
              <a:t>rySearch.binarySearch(list,</a:t>
            </a:r>
            <a:r>
              <a:rPr dirty="0" sz="2400" spc="15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11</a:t>
            </a:r>
            <a:r>
              <a:rPr dirty="0" sz="2400" spc="-5">
                <a:latin typeface="Courier New"/>
                <a:cs typeface="Courier New"/>
              </a:rPr>
              <a:t>);</a:t>
            </a:r>
            <a:r>
              <a:rPr dirty="0" sz="2400" spc="15"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dirty="0" sz="2400" spc="15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0B200"/>
                </a:solidFill>
                <a:latin typeface="Courier New"/>
                <a:cs typeface="Courier New"/>
              </a:rPr>
              <a:t>Returns</a:t>
            </a:r>
            <a:r>
              <a:rPr dirty="0" sz="2400" spc="15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0B200"/>
                </a:solidFill>
                <a:latin typeface="Courier New"/>
                <a:cs typeface="Courier New"/>
              </a:rPr>
              <a:t>4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6569" y="4614300"/>
            <a:ext cx="2463165" cy="1738630"/>
            <a:chOff x="866569" y="4614300"/>
            <a:chExt cx="2463165" cy="1738630"/>
          </a:xfrm>
        </p:grpSpPr>
        <p:sp>
          <p:nvSpPr>
            <p:cNvPr id="12" name="object 12"/>
            <p:cNvSpPr/>
            <p:nvPr/>
          </p:nvSpPr>
          <p:spPr>
            <a:xfrm>
              <a:off x="872919" y="4620650"/>
              <a:ext cx="2450465" cy="1725930"/>
            </a:xfrm>
            <a:custGeom>
              <a:avLst/>
              <a:gdLst/>
              <a:ahLst/>
              <a:cxnLst/>
              <a:rect l="l" t="t" r="r" b="b"/>
              <a:pathLst>
                <a:path w="2450465" h="1725929">
                  <a:moveTo>
                    <a:pt x="2373420" y="1264127"/>
                  </a:moveTo>
                  <a:lnTo>
                    <a:pt x="76946" y="1264127"/>
                  </a:lnTo>
                  <a:lnTo>
                    <a:pt x="46995" y="1270174"/>
                  </a:lnTo>
                  <a:lnTo>
                    <a:pt x="22537" y="1286664"/>
                  </a:lnTo>
                  <a:lnTo>
                    <a:pt x="6046" y="1311122"/>
                  </a:lnTo>
                  <a:lnTo>
                    <a:pt x="0" y="1341071"/>
                  </a:lnTo>
                  <a:lnTo>
                    <a:pt x="0" y="1648845"/>
                  </a:lnTo>
                  <a:lnTo>
                    <a:pt x="6046" y="1678796"/>
                  </a:lnTo>
                  <a:lnTo>
                    <a:pt x="22537" y="1703254"/>
                  </a:lnTo>
                  <a:lnTo>
                    <a:pt x="46995" y="1719745"/>
                  </a:lnTo>
                  <a:lnTo>
                    <a:pt x="76946" y="1725792"/>
                  </a:lnTo>
                  <a:lnTo>
                    <a:pt x="2373420" y="1725792"/>
                  </a:lnTo>
                  <a:lnTo>
                    <a:pt x="2403372" y="1719745"/>
                  </a:lnTo>
                  <a:lnTo>
                    <a:pt x="2427830" y="1703254"/>
                  </a:lnTo>
                  <a:lnTo>
                    <a:pt x="2444320" y="1678796"/>
                  </a:lnTo>
                  <a:lnTo>
                    <a:pt x="2450367" y="1648845"/>
                  </a:lnTo>
                  <a:lnTo>
                    <a:pt x="2450367" y="1341071"/>
                  </a:lnTo>
                  <a:lnTo>
                    <a:pt x="2444320" y="1311122"/>
                  </a:lnTo>
                  <a:lnTo>
                    <a:pt x="2427830" y="1286664"/>
                  </a:lnTo>
                  <a:lnTo>
                    <a:pt x="2403372" y="1270174"/>
                  </a:lnTo>
                  <a:lnTo>
                    <a:pt x="2373420" y="1264127"/>
                  </a:lnTo>
                  <a:close/>
                </a:path>
                <a:path w="2450465" h="1725929">
                  <a:moveTo>
                    <a:pt x="1259366" y="0"/>
                  </a:moveTo>
                  <a:lnTo>
                    <a:pt x="1429381" y="1264127"/>
                  </a:lnTo>
                  <a:lnTo>
                    <a:pt x="2041973" y="1264127"/>
                  </a:lnTo>
                  <a:lnTo>
                    <a:pt x="125936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72919" y="4620650"/>
              <a:ext cx="2450465" cy="1725930"/>
            </a:xfrm>
            <a:custGeom>
              <a:avLst/>
              <a:gdLst/>
              <a:ahLst/>
              <a:cxnLst/>
              <a:rect l="l" t="t" r="r" b="b"/>
              <a:pathLst>
                <a:path w="2450465" h="1725929">
                  <a:moveTo>
                    <a:pt x="0" y="1341073"/>
                  </a:moveTo>
                  <a:lnTo>
                    <a:pt x="6046" y="1311122"/>
                  </a:lnTo>
                  <a:lnTo>
                    <a:pt x="22537" y="1286664"/>
                  </a:lnTo>
                  <a:lnTo>
                    <a:pt x="46995" y="1270173"/>
                  </a:lnTo>
                  <a:lnTo>
                    <a:pt x="76946" y="1264127"/>
                  </a:lnTo>
                  <a:lnTo>
                    <a:pt x="1429381" y="1264127"/>
                  </a:lnTo>
                  <a:lnTo>
                    <a:pt x="1259367" y="0"/>
                  </a:lnTo>
                  <a:lnTo>
                    <a:pt x="2041973" y="1264127"/>
                  </a:lnTo>
                  <a:lnTo>
                    <a:pt x="2373421" y="1264127"/>
                  </a:lnTo>
                  <a:lnTo>
                    <a:pt x="2403372" y="1270173"/>
                  </a:lnTo>
                  <a:lnTo>
                    <a:pt x="2427830" y="1286664"/>
                  </a:lnTo>
                  <a:lnTo>
                    <a:pt x="2444321" y="1311122"/>
                  </a:lnTo>
                  <a:lnTo>
                    <a:pt x="2450368" y="1341073"/>
                  </a:lnTo>
                  <a:lnTo>
                    <a:pt x="2450368" y="1456488"/>
                  </a:lnTo>
                  <a:lnTo>
                    <a:pt x="2450368" y="1648845"/>
                  </a:lnTo>
                  <a:lnTo>
                    <a:pt x="2444321" y="1678796"/>
                  </a:lnTo>
                  <a:lnTo>
                    <a:pt x="2427830" y="1703254"/>
                  </a:lnTo>
                  <a:lnTo>
                    <a:pt x="2403372" y="1719745"/>
                  </a:lnTo>
                  <a:lnTo>
                    <a:pt x="2373421" y="1725792"/>
                  </a:lnTo>
                  <a:lnTo>
                    <a:pt x="2041973" y="1725792"/>
                  </a:lnTo>
                  <a:lnTo>
                    <a:pt x="1429381" y="1725792"/>
                  </a:lnTo>
                  <a:lnTo>
                    <a:pt x="76946" y="1725792"/>
                  </a:lnTo>
                  <a:lnTo>
                    <a:pt x="46995" y="1719745"/>
                  </a:lnTo>
                  <a:lnTo>
                    <a:pt x="22537" y="1703254"/>
                  </a:lnTo>
                  <a:lnTo>
                    <a:pt x="6046" y="1678796"/>
                  </a:lnTo>
                  <a:lnTo>
                    <a:pt x="0" y="1648845"/>
                  </a:lnTo>
                  <a:lnTo>
                    <a:pt x="0" y="1456488"/>
                  </a:lnTo>
                  <a:lnTo>
                    <a:pt x="0" y="13410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29652" y="5926835"/>
            <a:ext cx="21374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Mid=2,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11&gt;7,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low=1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00339" y="3609440"/>
            <a:ext cx="3655060" cy="474980"/>
            <a:chOff x="3400339" y="3609440"/>
            <a:chExt cx="3655060" cy="474980"/>
          </a:xfrm>
        </p:grpSpPr>
        <p:sp>
          <p:nvSpPr>
            <p:cNvPr id="16" name="object 16"/>
            <p:cNvSpPr/>
            <p:nvPr/>
          </p:nvSpPr>
          <p:spPr>
            <a:xfrm>
              <a:off x="3406690" y="3615790"/>
              <a:ext cx="3642360" cy="462280"/>
            </a:xfrm>
            <a:custGeom>
              <a:avLst/>
              <a:gdLst/>
              <a:ahLst/>
              <a:cxnLst/>
              <a:rect l="l" t="t" r="r" b="b"/>
              <a:pathLst>
                <a:path w="3642359" h="462279">
                  <a:moveTo>
                    <a:pt x="3641882" y="384717"/>
                  </a:moveTo>
                  <a:lnTo>
                    <a:pt x="1191515" y="384717"/>
                  </a:lnTo>
                  <a:lnTo>
                    <a:pt x="1197562" y="414668"/>
                  </a:lnTo>
                  <a:lnTo>
                    <a:pt x="1214052" y="439126"/>
                  </a:lnTo>
                  <a:lnTo>
                    <a:pt x="1238510" y="455617"/>
                  </a:lnTo>
                  <a:lnTo>
                    <a:pt x="1268460" y="461664"/>
                  </a:lnTo>
                  <a:lnTo>
                    <a:pt x="3564935" y="461664"/>
                  </a:lnTo>
                  <a:lnTo>
                    <a:pt x="3594886" y="455617"/>
                  </a:lnTo>
                  <a:lnTo>
                    <a:pt x="3619345" y="439126"/>
                  </a:lnTo>
                  <a:lnTo>
                    <a:pt x="3635835" y="414668"/>
                  </a:lnTo>
                  <a:lnTo>
                    <a:pt x="3641882" y="384717"/>
                  </a:lnTo>
                  <a:close/>
                </a:path>
                <a:path w="3642359" h="462279">
                  <a:moveTo>
                    <a:pt x="0" y="264871"/>
                  </a:moveTo>
                  <a:lnTo>
                    <a:pt x="1191515" y="384721"/>
                  </a:lnTo>
                  <a:lnTo>
                    <a:pt x="3641882" y="384717"/>
                  </a:lnTo>
                  <a:lnTo>
                    <a:pt x="3641882" y="269306"/>
                  </a:lnTo>
                  <a:lnTo>
                    <a:pt x="1191515" y="269306"/>
                  </a:lnTo>
                  <a:lnTo>
                    <a:pt x="0" y="264871"/>
                  </a:lnTo>
                  <a:close/>
                </a:path>
                <a:path w="3642359" h="462279">
                  <a:moveTo>
                    <a:pt x="3564935" y="0"/>
                  </a:moveTo>
                  <a:lnTo>
                    <a:pt x="1268460" y="0"/>
                  </a:lnTo>
                  <a:lnTo>
                    <a:pt x="1238510" y="6046"/>
                  </a:lnTo>
                  <a:lnTo>
                    <a:pt x="1214052" y="22537"/>
                  </a:lnTo>
                  <a:lnTo>
                    <a:pt x="1197562" y="46995"/>
                  </a:lnTo>
                  <a:lnTo>
                    <a:pt x="1191515" y="76946"/>
                  </a:lnTo>
                  <a:lnTo>
                    <a:pt x="1191515" y="269306"/>
                  </a:lnTo>
                  <a:lnTo>
                    <a:pt x="3641882" y="269306"/>
                  </a:lnTo>
                  <a:lnTo>
                    <a:pt x="3641882" y="76946"/>
                  </a:lnTo>
                  <a:lnTo>
                    <a:pt x="3635835" y="46995"/>
                  </a:lnTo>
                  <a:lnTo>
                    <a:pt x="3619345" y="22537"/>
                  </a:lnTo>
                  <a:lnTo>
                    <a:pt x="3594886" y="6046"/>
                  </a:lnTo>
                  <a:lnTo>
                    <a:pt x="356493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406689" y="3615790"/>
              <a:ext cx="3642360" cy="462280"/>
            </a:xfrm>
            <a:custGeom>
              <a:avLst/>
              <a:gdLst/>
              <a:ahLst/>
              <a:cxnLst/>
              <a:rect l="l" t="t" r="r" b="b"/>
              <a:pathLst>
                <a:path w="3642359" h="462279">
                  <a:moveTo>
                    <a:pt x="1191516" y="76946"/>
                  </a:moveTo>
                  <a:lnTo>
                    <a:pt x="1197562" y="46995"/>
                  </a:lnTo>
                  <a:lnTo>
                    <a:pt x="1214053" y="22537"/>
                  </a:lnTo>
                  <a:lnTo>
                    <a:pt x="1238511" y="6046"/>
                  </a:lnTo>
                  <a:lnTo>
                    <a:pt x="1268462" y="0"/>
                  </a:lnTo>
                  <a:lnTo>
                    <a:pt x="1599910" y="0"/>
                  </a:lnTo>
                  <a:lnTo>
                    <a:pt x="2212503" y="0"/>
                  </a:lnTo>
                  <a:lnTo>
                    <a:pt x="3564937" y="0"/>
                  </a:lnTo>
                  <a:lnTo>
                    <a:pt x="3594888" y="6046"/>
                  </a:lnTo>
                  <a:lnTo>
                    <a:pt x="3619346" y="22537"/>
                  </a:lnTo>
                  <a:lnTo>
                    <a:pt x="3635837" y="46995"/>
                  </a:lnTo>
                  <a:lnTo>
                    <a:pt x="3641884" y="76946"/>
                  </a:lnTo>
                  <a:lnTo>
                    <a:pt x="3641884" y="269305"/>
                  </a:lnTo>
                  <a:lnTo>
                    <a:pt x="3641884" y="384720"/>
                  </a:lnTo>
                  <a:lnTo>
                    <a:pt x="3635837" y="414669"/>
                  </a:lnTo>
                  <a:lnTo>
                    <a:pt x="3619346" y="439127"/>
                  </a:lnTo>
                  <a:lnTo>
                    <a:pt x="3594888" y="455618"/>
                  </a:lnTo>
                  <a:lnTo>
                    <a:pt x="3564937" y="461665"/>
                  </a:lnTo>
                  <a:lnTo>
                    <a:pt x="2212503" y="461665"/>
                  </a:lnTo>
                  <a:lnTo>
                    <a:pt x="1599910" y="461665"/>
                  </a:lnTo>
                  <a:lnTo>
                    <a:pt x="1268462" y="461665"/>
                  </a:lnTo>
                  <a:lnTo>
                    <a:pt x="1238511" y="455618"/>
                  </a:lnTo>
                  <a:lnTo>
                    <a:pt x="1214053" y="439127"/>
                  </a:lnTo>
                  <a:lnTo>
                    <a:pt x="1197562" y="414669"/>
                  </a:lnTo>
                  <a:lnTo>
                    <a:pt x="1191516" y="384718"/>
                  </a:lnTo>
                  <a:lnTo>
                    <a:pt x="0" y="264870"/>
                  </a:lnTo>
                  <a:lnTo>
                    <a:pt x="1191516" y="269305"/>
                  </a:lnTo>
                  <a:lnTo>
                    <a:pt x="1191516" y="76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5131111" y="3659123"/>
            <a:ext cx="138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imes New Roman"/>
                <a:cs typeface="Times New Roman"/>
              </a:rPr>
              <a:t>mid=4,11=11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734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</a:t>
            </a:r>
            <a:r>
              <a:rPr dirty="0" sz="3000" spc="-20"/>
              <a:t> </a:t>
            </a:r>
            <a:r>
              <a:rPr dirty="0" sz="3000"/>
              <a:t>Searching</a:t>
            </a:r>
            <a:r>
              <a:rPr dirty="0" sz="3000" spc="-185"/>
              <a:t> </a:t>
            </a:r>
            <a:r>
              <a:rPr dirty="0" sz="3000"/>
              <a:t>Array</a:t>
            </a:r>
            <a:r>
              <a:rPr dirty="0" sz="3000" spc="-20"/>
              <a:t> </a:t>
            </a:r>
            <a:r>
              <a:rPr dirty="0" sz="3000"/>
              <a:t>–</a:t>
            </a:r>
            <a:r>
              <a:rPr dirty="0" sz="3000" spc="-15"/>
              <a:t> </a:t>
            </a:r>
            <a:r>
              <a:rPr dirty="0" sz="3000"/>
              <a:t>Binary</a:t>
            </a:r>
            <a:r>
              <a:rPr dirty="0" sz="3000" spc="-20"/>
              <a:t> </a:t>
            </a:r>
            <a:r>
              <a:rPr dirty="0" sz="3000"/>
              <a:t>Search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1717830" y="1763984"/>
            <a:ext cx="8532495" cy="4420235"/>
            <a:chOff x="1717830" y="1763984"/>
            <a:chExt cx="8532495" cy="4420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7830" y="1763984"/>
              <a:ext cx="5174278" cy="44198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02251" y="2133697"/>
              <a:ext cx="4241800" cy="765175"/>
            </a:xfrm>
            <a:custGeom>
              <a:avLst/>
              <a:gdLst/>
              <a:ahLst/>
              <a:cxnLst/>
              <a:rect l="l" t="t" r="r" b="b"/>
              <a:pathLst>
                <a:path w="4241800" h="765175">
                  <a:moveTo>
                    <a:pt x="4121614" y="0"/>
                  </a:moveTo>
                  <a:lnTo>
                    <a:pt x="1910994" y="0"/>
                  </a:lnTo>
                  <a:lnTo>
                    <a:pt x="1864334" y="9420"/>
                  </a:lnTo>
                  <a:lnTo>
                    <a:pt x="1826230" y="35110"/>
                  </a:lnTo>
                  <a:lnTo>
                    <a:pt x="1800540" y="73213"/>
                  </a:lnTo>
                  <a:lnTo>
                    <a:pt x="1791120" y="119874"/>
                  </a:lnTo>
                  <a:lnTo>
                    <a:pt x="1791120" y="419549"/>
                  </a:lnTo>
                  <a:lnTo>
                    <a:pt x="0" y="764912"/>
                  </a:lnTo>
                  <a:lnTo>
                    <a:pt x="1791120" y="599353"/>
                  </a:lnTo>
                  <a:lnTo>
                    <a:pt x="4241488" y="599353"/>
                  </a:lnTo>
                  <a:lnTo>
                    <a:pt x="4241488" y="119874"/>
                  </a:lnTo>
                  <a:lnTo>
                    <a:pt x="4232068" y="73213"/>
                  </a:lnTo>
                  <a:lnTo>
                    <a:pt x="4206378" y="35110"/>
                  </a:lnTo>
                  <a:lnTo>
                    <a:pt x="4168275" y="9420"/>
                  </a:lnTo>
                  <a:lnTo>
                    <a:pt x="4121614" y="0"/>
                  </a:lnTo>
                  <a:close/>
                </a:path>
                <a:path w="4241800" h="765175">
                  <a:moveTo>
                    <a:pt x="4241488" y="599353"/>
                  </a:moveTo>
                  <a:lnTo>
                    <a:pt x="1791120" y="599353"/>
                  </a:lnTo>
                  <a:lnTo>
                    <a:pt x="1800540" y="646013"/>
                  </a:lnTo>
                  <a:lnTo>
                    <a:pt x="1826230" y="684117"/>
                  </a:lnTo>
                  <a:lnTo>
                    <a:pt x="1864334" y="709807"/>
                  </a:lnTo>
                  <a:lnTo>
                    <a:pt x="1910994" y="719227"/>
                  </a:lnTo>
                  <a:lnTo>
                    <a:pt x="4121614" y="719227"/>
                  </a:lnTo>
                  <a:lnTo>
                    <a:pt x="4168275" y="709807"/>
                  </a:lnTo>
                  <a:lnTo>
                    <a:pt x="4206378" y="684117"/>
                  </a:lnTo>
                  <a:lnTo>
                    <a:pt x="4232068" y="646013"/>
                  </a:lnTo>
                  <a:lnTo>
                    <a:pt x="4241488" y="59935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002250" y="2133697"/>
              <a:ext cx="4241800" cy="765175"/>
            </a:xfrm>
            <a:custGeom>
              <a:avLst/>
              <a:gdLst/>
              <a:ahLst/>
              <a:cxnLst/>
              <a:rect l="l" t="t" r="r" b="b"/>
              <a:pathLst>
                <a:path w="4241800" h="765175">
                  <a:moveTo>
                    <a:pt x="1791121" y="119873"/>
                  </a:moveTo>
                  <a:lnTo>
                    <a:pt x="1800541" y="73213"/>
                  </a:lnTo>
                  <a:lnTo>
                    <a:pt x="1826231" y="35110"/>
                  </a:lnTo>
                  <a:lnTo>
                    <a:pt x="1864334" y="9420"/>
                  </a:lnTo>
                  <a:lnTo>
                    <a:pt x="1910994" y="0"/>
                  </a:lnTo>
                  <a:lnTo>
                    <a:pt x="2199515" y="0"/>
                  </a:lnTo>
                  <a:lnTo>
                    <a:pt x="2812108" y="0"/>
                  </a:lnTo>
                  <a:lnTo>
                    <a:pt x="4121615" y="0"/>
                  </a:lnTo>
                  <a:lnTo>
                    <a:pt x="4168275" y="9420"/>
                  </a:lnTo>
                  <a:lnTo>
                    <a:pt x="4206378" y="35110"/>
                  </a:lnTo>
                  <a:lnTo>
                    <a:pt x="4232068" y="73213"/>
                  </a:lnTo>
                  <a:lnTo>
                    <a:pt x="4241489" y="119873"/>
                  </a:lnTo>
                  <a:lnTo>
                    <a:pt x="4241489" y="419549"/>
                  </a:lnTo>
                  <a:lnTo>
                    <a:pt x="4241489" y="599355"/>
                  </a:lnTo>
                  <a:lnTo>
                    <a:pt x="4232068" y="646013"/>
                  </a:lnTo>
                  <a:lnTo>
                    <a:pt x="4206378" y="684116"/>
                  </a:lnTo>
                  <a:lnTo>
                    <a:pt x="4168275" y="709806"/>
                  </a:lnTo>
                  <a:lnTo>
                    <a:pt x="4121615" y="719227"/>
                  </a:lnTo>
                  <a:lnTo>
                    <a:pt x="2812108" y="719227"/>
                  </a:lnTo>
                  <a:lnTo>
                    <a:pt x="2199515" y="719227"/>
                  </a:lnTo>
                  <a:lnTo>
                    <a:pt x="1910994" y="719227"/>
                  </a:lnTo>
                  <a:lnTo>
                    <a:pt x="1864334" y="709806"/>
                  </a:lnTo>
                  <a:lnTo>
                    <a:pt x="1826231" y="684116"/>
                  </a:lnTo>
                  <a:lnTo>
                    <a:pt x="1800541" y="646013"/>
                  </a:lnTo>
                  <a:lnTo>
                    <a:pt x="1791121" y="599353"/>
                  </a:lnTo>
                  <a:lnTo>
                    <a:pt x="0" y="764911"/>
                  </a:lnTo>
                  <a:lnTo>
                    <a:pt x="1791121" y="419549"/>
                  </a:lnTo>
                  <a:lnTo>
                    <a:pt x="1791121" y="1198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5584" y="737107"/>
            <a:ext cx="11527155" cy="208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dirty="0" sz="2400" spc="-5">
                <a:latin typeface="Courier New"/>
                <a:cs typeface="Courier New"/>
              </a:rPr>
              <a:t>[]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list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{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2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4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7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11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45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50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59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60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66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69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70</a:t>
            </a:r>
            <a:r>
              <a:rPr dirty="0" sz="2400" spc="-5">
                <a:latin typeface="Courier New"/>
                <a:cs typeface="Courier New"/>
              </a:rPr>
              <a:t>,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79</a:t>
            </a:r>
            <a:r>
              <a:rPr dirty="0" sz="2400" spc="-5">
                <a:latin typeface="Courier New"/>
                <a:cs typeface="Courier New"/>
              </a:rPr>
              <a:t>};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5" b="1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dirty="0" sz="2400" spc="-35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j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BinarySearch.binarySearch(list,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00997F"/>
                </a:solidFill>
                <a:latin typeface="Courier New"/>
                <a:cs typeface="Courier New"/>
              </a:rPr>
              <a:t>12</a:t>
            </a:r>
            <a:r>
              <a:rPr dirty="0" sz="2400" spc="-5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L="8155305" marR="2007870" indent="-381000">
              <a:lnSpc>
                <a:spcPct val="100000"/>
              </a:lnSpc>
            </a:pPr>
            <a:r>
              <a:rPr dirty="0" sz="2000" spc="-20">
                <a:latin typeface="Times New Roman"/>
                <a:cs typeface="Times New Roman"/>
              </a:rPr>
              <a:t>Terminates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 </a:t>
            </a:r>
            <a:r>
              <a:rPr dirty="0" sz="2000" spc="-484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low&gt;high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87944" y="4536394"/>
            <a:ext cx="4254500" cy="777875"/>
            <a:chOff x="5587944" y="4536394"/>
            <a:chExt cx="4254500" cy="777875"/>
          </a:xfrm>
        </p:grpSpPr>
        <p:sp>
          <p:nvSpPr>
            <p:cNvPr id="9" name="object 9"/>
            <p:cNvSpPr/>
            <p:nvPr/>
          </p:nvSpPr>
          <p:spPr>
            <a:xfrm>
              <a:off x="5594295" y="4542744"/>
              <a:ext cx="4241800" cy="765175"/>
            </a:xfrm>
            <a:custGeom>
              <a:avLst/>
              <a:gdLst/>
              <a:ahLst/>
              <a:cxnLst/>
              <a:rect l="l" t="t" r="r" b="b"/>
              <a:pathLst>
                <a:path w="4241800" h="765175">
                  <a:moveTo>
                    <a:pt x="4121614" y="0"/>
                  </a:moveTo>
                  <a:lnTo>
                    <a:pt x="1910994" y="0"/>
                  </a:lnTo>
                  <a:lnTo>
                    <a:pt x="1864334" y="9420"/>
                  </a:lnTo>
                  <a:lnTo>
                    <a:pt x="1826230" y="35110"/>
                  </a:lnTo>
                  <a:lnTo>
                    <a:pt x="1800540" y="73213"/>
                  </a:lnTo>
                  <a:lnTo>
                    <a:pt x="1791120" y="119874"/>
                  </a:lnTo>
                  <a:lnTo>
                    <a:pt x="1791120" y="419549"/>
                  </a:lnTo>
                  <a:lnTo>
                    <a:pt x="0" y="764912"/>
                  </a:lnTo>
                  <a:lnTo>
                    <a:pt x="1791120" y="599353"/>
                  </a:lnTo>
                  <a:lnTo>
                    <a:pt x="4241488" y="599353"/>
                  </a:lnTo>
                  <a:lnTo>
                    <a:pt x="4241488" y="119874"/>
                  </a:lnTo>
                  <a:lnTo>
                    <a:pt x="4232068" y="73213"/>
                  </a:lnTo>
                  <a:lnTo>
                    <a:pt x="4206378" y="35110"/>
                  </a:lnTo>
                  <a:lnTo>
                    <a:pt x="4168275" y="9420"/>
                  </a:lnTo>
                  <a:lnTo>
                    <a:pt x="4121614" y="0"/>
                  </a:lnTo>
                  <a:close/>
                </a:path>
                <a:path w="4241800" h="765175">
                  <a:moveTo>
                    <a:pt x="4241488" y="599353"/>
                  </a:moveTo>
                  <a:lnTo>
                    <a:pt x="1791120" y="599353"/>
                  </a:lnTo>
                  <a:lnTo>
                    <a:pt x="1800540" y="646013"/>
                  </a:lnTo>
                  <a:lnTo>
                    <a:pt x="1826230" y="684117"/>
                  </a:lnTo>
                  <a:lnTo>
                    <a:pt x="1864334" y="709807"/>
                  </a:lnTo>
                  <a:lnTo>
                    <a:pt x="1910994" y="719227"/>
                  </a:lnTo>
                  <a:lnTo>
                    <a:pt x="4121614" y="719227"/>
                  </a:lnTo>
                  <a:lnTo>
                    <a:pt x="4168275" y="709807"/>
                  </a:lnTo>
                  <a:lnTo>
                    <a:pt x="4206378" y="684117"/>
                  </a:lnTo>
                  <a:lnTo>
                    <a:pt x="4232068" y="646013"/>
                  </a:lnTo>
                  <a:lnTo>
                    <a:pt x="4241488" y="59935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94294" y="4542744"/>
              <a:ext cx="4241800" cy="765175"/>
            </a:xfrm>
            <a:custGeom>
              <a:avLst/>
              <a:gdLst/>
              <a:ahLst/>
              <a:cxnLst/>
              <a:rect l="l" t="t" r="r" b="b"/>
              <a:pathLst>
                <a:path w="4241800" h="765175">
                  <a:moveTo>
                    <a:pt x="1791121" y="119873"/>
                  </a:moveTo>
                  <a:lnTo>
                    <a:pt x="1800541" y="73213"/>
                  </a:lnTo>
                  <a:lnTo>
                    <a:pt x="1826231" y="35110"/>
                  </a:lnTo>
                  <a:lnTo>
                    <a:pt x="1864334" y="9420"/>
                  </a:lnTo>
                  <a:lnTo>
                    <a:pt x="1910994" y="0"/>
                  </a:lnTo>
                  <a:lnTo>
                    <a:pt x="2199515" y="0"/>
                  </a:lnTo>
                  <a:lnTo>
                    <a:pt x="2812108" y="0"/>
                  </a:lnTo>
                  <a:lnTo>
                    <a:pt x="4121615" y="0"/>
                  </a:lnTo>
                  <a:lnTo>
                    <a:pt x="4168275" y="9420"/>
                  </a:lnTo>
                  <a:lnTo>
                    <a:pt x="4206378" y="35110"/>
                  </a:lnTo>
                  <a:lnTo>
                    <a:pt x="4232068" y="73213"/>
                  </a:lnTo>
                  <a:lnTo>
                    <a:pt x="4241489" y="119873"/>
                  </a:lnTo>
                  <a:lnTo>
                    <a:pt x="4241489" y="419549"/>
                  </a:lnTo>
                  <a:lnTo>
                    <a:pt x="4241489" y="599355"/>
                  </a:lnTo>
                  <a:lnTo>
                    <a:pt x="4232068" y="646013"/>
                  </a:lnTo>
                  <a:lnTo>
                    <a:pt x="4206378" y="684116"/>
                  </a:lnTo>
                  <a:lnTo>
                    <a:pt x="4168275" y="709806"/>
                  </a:lnTo>
                  <a:lnTo>
                    <a:pt x="4121615" y="719227"/>
                  </a:lnTo>
                  <a:lnTo>
                    <a:pt x="2812108" y="719227"/>
                  </a:lnTo>
                  <a:lnTo>
                    <a:pt x="2199515" y="719227"/>
                  </a:lnTo>
                  <a:lnTo>
                    <a:pt x="1910994" y="719227"/>
                  </a:lnTo>
                  <a:lnTo>
                    <a:pt x="1864334" y="709806"/>
                  </a:lnTo>
                  <a:lnTo>
                    <a:pt x="1826231" y="684116"/>
                  </a:lnTo>
                  <a:lnTo>
                    <a:pt x="1800541" y="646013"/>
                  </a:lnTo>
                  <a:lnTo>
                    <a:pt x="1791121" y="599353"/>
                  </a:lnTo>
                  <a:lnTo>
                    <a:pt x="0" y="764911"/>
                  </a:lnTo>
                  <a:lnTo>
                    <a:pt x="1791121" y="419549"/>
                  </a:lnTo>
                  <a:lnTo>
                    <a:pt x="1791121" y="1198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833518" y="4597908"/>
            <a:ext cx="15544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Times New Roman"/>
                <a:cs typeface="Times New Roman"/>
              </a:rPr>
              <a:t>Then,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return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-6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490800" y="785875"/>
            <a:ext cx="10712450" cy="312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54505">
              <a:lnSpc>
                <a:spcPct val="125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Sorting,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like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searching,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also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common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task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programming.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different</a:t>
            </a:r>
            <a:r>
              <a:rPr dirty="0" sz="2400" spc="-5">
                <a:latin typeface="Times New Roman"/>
                <a:cs typeface="Times New Roman"/>
              </a:rPr>
              <a:t> algorithms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have been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developed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sorting.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now,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 discuss </a:t>
            </a:r>
            <a:r>
              <a:rPr dirty="0" sz="2400" spc="-5" i="1">
                <a:latin typeface="Times New Roman"/>
                <a:cs typeface="Times New Roman"/>
              </a:rPr>
              <a:t>selection sort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2400" spc="-5">
                <a:latin typeface="Times New Roman"/>
                <a:cs typeface="Times New Roman"/>
              </a:rPr>
              <a:t>General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Idea: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Times New Roman"/>
                <a:cs typeface="Times New Roman"/>
              </a:rPr>
              <a:t>Finds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smallest number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list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places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first.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ts val="2400"/>
              </a:lnSpc>
              <a:spcBef>
                <a:spcPts val="8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then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finds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smallest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remaining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places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second,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until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contains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only</a:t>
            </a:r>
            <a:r>
              <a:rPr dirty="0" sz="2400">
                <a:latin typeface="Times New Roman"/>
                <a:cs typeface="Times New Roman"/>
              </a:rPr>
              <a:t> a</a:t>
            </a:r>
            <a:r>
              <a:rPr dirty="0" sz="2400" spc="-5">
                <a:latin typeface="Times New Roman"/>
                <a:cs typeface="Times New Roman"/>
              </a:rPr>
              <a:t> single </a:t>
            </a:r>
            <a:r>
              <a:rPr dirty="0" sz="2400" spc="-25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7781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 </a:t>
            </a:r>
            <a:r>
              <a:rPr dirty="0" sz="3000" spc="-10"/>
              <a:t>S</a:t>
            </a:r>
            <a:r>
              <a:rPr dirty="0" sz="3000"/>
              <a:t>orting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</a:t>
            </a:r>
            <a:endParaRPr sz="3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502" y="1534653"/>
            <a:ext cx="3594106" cy="8568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530987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</a:t>
            </a:r>
            <a:r>
              <a:rPr dirty="0" sz="3000" spc="-15"/>
              <a:t> </a:t>
            </a:r>
            <a:r>
              <a:rPr dirty="0" sz="3000" spc="-5"/>
              <a:t>Sorting</a:t>
            </a:r>
            <a:r>
              <a:rPr dirty="0" sz="3000" spc="-180"/>
              <a:t> </a:t>
            </a:r>
            <a:r>
              <a:rPr dirty="0" sz="3000"/>
              <a:t>Array</a:t>
            </a:r>
            <a:r>
              <a:rPr dirty="0" sz="3000" spc="-10"/>
              <a:t> </a:t>
            </a:r>
            <a:r>
              <a:rPr dirty="0" sz="3000"/>
              <a:t>–</a:t>
            </a:r>
            <a:r>
              <a:rPr dirty="0" sz="3000" spc="-15"/>
              <a:t> </a:t>
            </a:r>
            <a:r>
              <a:rPr dirty="0" sz="3000"/>
              <a:t>Selection</a:t>
            </a:r>
            <a:r>
              <a:rPr dirty="0" sz="3000" spc="-10"/>
              <a:t> </a:t>
            </a:r>
            <a:r>
              <a:rPr dirty="0" sz="3000" spc="-5"/>
              <a:t>Sort</a:t>
            </a:r>
            <a:endParaRPr sz="3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7053" y="2746859"/>
            <a:ext cx="3582875" cy="849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6733" y="4226136"/>
            <a:ext cx="3582875" cy="86105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27781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6.5. </a:t>
            </a:r>
            <a:r>
              <a:rPr dirty="0" sz="3000" spc="-10"/>
              <a:t>S</a:t>
            </a:r>
            <a:r>
              <a:rPr dirty="0" sz="3000"/>
              <a:t>orting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98964" y="965195"/>
            <a:ext cx="6831330" cy="3424554"/>
            <a:chOff x="398964" y="965195"/>
            <a:chExt cx="6831330" cy="34245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637" y="965195"/>
              <a:ext cx="6272183" cy="6587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964" y="1947114"/>
              <a:ext cx="6830774" cy="24420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292" y="1623965"/>
              <a:ext cx="6272183" cy="291483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73654" y="4598245"/>
            <a:ext cx="7772400" cy="1941830"/>
            <a:chOff x="373654" y="4598245"/>
            <a:chExt cx="7772400" cy="19418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594" y="4598245"/>
              <a:ext cx="7588862" cy="11576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3654" y="5732790"/>
              <a:ext cx="7772400" cy="8070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1029103" y="1029715"/>
            <a:ext cx="10568305" cy="7086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500"/>
              </a:spcBef>
            </a:pPr>
            <a:r>
              <a:rPr dirty="0" sz="2400" spc="-5">
                <a:latin typeface="Times New Roman"/>
                <a:cs typeface="Times New Roman"/>
              </a:rPr>
              <a:t>Java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provides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several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overloaded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sort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sorting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double,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char,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short, long,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float in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</a:t>
            </a:r>
            <a:r>
              <a:rPr dirty="0" sz="2400" spc="-5" b="1">
                <a:latin typeface="Courier New"/>
                <a:cs typeface="Courier New"/>
              </a:rPr>
              <a:t>java.util.Arrays</a:t>
            </a:r>
            <a:r>
              <a:rPr dirty="0" sz="2400" spc="-1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class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24459"/>
            <a:ext cx="36677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6.6.</a:t>
            </a:r>
            <a:r>
              <a:rPr dirty="0" sz="3000" spc="-55">
                <a:latin typeface="Times New Roman"/>
                <a:cs typeface="Times New Roman"/>
              </a:rPr>
              <a:t> </a:t>
            </a:r>
            <a:r>
              <a:rPr dirty="0" sz="3000" spc="5">
                <a:latin typeface="Times New Roman"/>
                <a:cs typeface="Times New Roman"/>
              </a:rPr>
              <a:t>T</a:t>
            </a:r>
            <a:r>
              <a:rPr dirty="0" sz="3000">
                <a:latin typeface="Times New Roman"/>
                <a:cs typeface="Times New Roman"/>
              </a:rPr>
              <a:t>he</a:t>
            </a:r>
            <a:r>
              <a:rPr dirty="0" sz="3000" spc="5">
                <a:latin typeface="Times New Roman"/>
                <a:cs typeface="Times New Roman"/>
              </a:rPr>
              <a:t> </a:t>
            </a:r>
            <a:r>
              <a:rPr dirty="0" sz="3000" spc="-5" b="1">
                <a:latin typeface="Courier New"/>
                <a:cs typeface="Courier New"/>
              </a:rPr>
              <a:t>Array</a:t>
            </a:r>
            <a:r>
              <a:rPr dirty="0" sz="3000" b="1">
                <a:latin typeface="Courier New"/>
                <a:cs typeface="Courier New"/>
              </a:rPr>
              <a:t>s</a:t>
            </a:r>
            <a:r>
              <a:rPr dirty="0" sz="3000" spc="-1055" b="1">
                <a:latin typeface="Courier New"/>
                <a:cs typeface="Courier New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C</a:t>
            </a:r>
            <a:r>
              <a:rPr dirty="0" sz="3000" spc="5">
                <a:latin typeface="Times New Roman"/>
                <a:cs typeface="Times New Roman"/>
              </a:rPr>
              <a:t>la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4459"/>
            <a:ext cx="3667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6.6.</a:t>
            </a:r>
            <a:r>
              <a:rPr dirty="0" sz="3000" spc="-55"/>
              <a:t> </a:t>
            </a:r>
            <a:r>
              <a:rPr dirty="0" sz="3000" spc="5"/>
              <a:t>T</a:t>
            </a:r>
            <a:r>
              <a:rPr dirty="0" sz="3000"/>
              <a:t>he</a:t>
            </a:r>
            <a:r>
              <a:rPr dirty="0" sz="3000" spc="5"/>
              <a:t> </a:t>
            </a:r>
            <a:r>
              <a:rPr dirty="0" sz="3000" spc="-5" b="1">
                <a:latin typeface="Courier New"/>
                <a:cs typeface="Courier New"/>
              </a:rPr>
              <a:t>Array</a:t>
            </a:r>
            <a:r>
              <a:rPr dirty="0" sz="3000" b="1">
                <a:latin typeface="Courier New"/>
                <a:cs typeface="Courier New"/>
              </a:rPr>
              <a:t>s</a:t>
            </a:r>
            <a:r>
              <a:rPr dirty="0" sz="3000" spc="-1055" b="1">
                <a:latin typeface="Courier New"/>
                <a:cs typeface="Courier New"/>
              </a:rPr>
              <a:t> </a:t>
            </a:r>
            <a:r>
              <a:rPr dirty="0" sz="3000" spc="-5"/>
              <a:t>C</a:t>
            </a:r>
            <a:r>
              <a:rPr dirty="0" sz="3000" spc="5"/>
              <a:t>la</a:t>
            </a:r>
            <a:r>
              <a:rPr dirty="0" sz="3000" spc="-5"/>
              <a:t>s</a:t>
            </a:r>
            <a:r>
              <a:rPr dirty="0" sz="3000"/>
              <a:t>s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81955" y="2346858"/>
            <a:ext cx="673100" cy="317500"/>
          </a:xfrm>
          <a:custGeom>
            <a:avLst/>
            <a:gdLst/>
            <a:ahLst/>
            <a:cxnLst/>
            <a:rect l="l" t="t" r="r" b="b"/>
            <a:pathLst>
              <a:path w="673100" h="317500">
                <a:moveTo>
                  <a:pt x="673100" y="0"/>
                </a:moveTo>
                <a:lnTo>
                  <a:pt x="504825" y="0"/>
                </a:lnTo>
                <a:lnTo>
                  <a:pt x="168275" y="0"/>
                </a:lnTo>
                <a:lnTo>
                  <a:pt x="0" y="0"/>
                </a:lnTo>
                <a:lnTo>
                  <a:pt x="0" y="317500"/>
                </a:lnTo>
                <a:lnTo>
                  <a:pt x="168275" y="317500"/>
                </a:lnTo>
                <a:lnTo>
                  <a:pt x="504825" y="317500"/>
                </a:lnTo>
                <a:lnTo>
                  <a:pt x="673100" y="317500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28155" y="2677058"/>
            <a:ext cx="673100" cy="317500"/>
          </a:xfrm>
          <a:custGeom>
            <a:avLst/>
            <a:gdLst/>
            <a:ahLst/>
            <a:cxnLst/>
            <a:rect l="l" t="t" r="r" b="b"/>
            <a:pathLst>
              <a:path w="673100" h="317500">
                <a:moveTo>
                  <a:pt x="673100" y="0"/>
                </a:moveTo>
                <a:lnTo>
                  <a:pt x="504825" y="0"/>
                </a:lnTo>
                <a:lnTo>
                  <a:pt x="168275" y="0"/>
                </a:lnTo>
                <a:lnTo>
                  <a:pt x="0" y="0"/>
                </a:lnTo>
                <a:lnTo>
                  <a:pt x="0" y="317500"/>
                </a:lnTo>
                <a:lnTo>
                  <a:pt x="168275" y="317500"/>
                </a:lnTo>
                <a:lnTo>
                  <a:pt x="504825" y="317500"/>
                </a:lnTo>
                <a:lnTo>
                  <a:pt x="673100" y="317500"/>
                </a:lnTo>
                <a:lnTo>
                  <a:pt x="6731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16259" y="3931087"/>
            <a:ext cx="2019300" cy="317500"/>
          </a:xfrm>
          <a:custGeom>
            <a:avLst/>
            <a:gdLst/>
            <a:ahLst/>
            <a:cxnLst/>
            <a:rect l="l" t="t" r="r" b="b"/>
            <a:pathLst>
              <a:path w="2019300" h="317500">
                <a:moveTo>
                  <a:pt x="2019300" y="0"/>
                </a:moveTo>
                <a:lnTo>
                  <a:pt x="0" y="0"/>
                </a:lnTo>
                <a:lnTo>
                  <a:pt x="0" y="317500"/>
                </a:lnTo>
                <a:lnTo>
                  <a:pt x="2019300" y="317500"/>
                </a:lnTo>
                <a:lnTo>
                  <a:pt x="2019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7537" y="5195092"/>
            <a:ext cx="2019300" cy="317500"/>
          </a:xfrm>
          <a:custGeom>
            <a:avLst/>
            <a:gdLst/>
            <a:ahLst/>
            <a:cxnLst/>
            <a:rect l="l" t="t" r="r" b="b"/>
            <a:pathLst>
              <a:path w="2019300" h="317500">
                <a:moveTo>
                  <a:pt x="2019300" y="0"/>
                </a:moveTo>
                <a:lnTo>
                  <a:pt x="0" y="0"/>
                </a:lnTo>
                <a:lnTo>
                  <a:pt x="0" y="317499"/>
                </a:lnTo>
                <a:lnTo>
                  <a:pt x="2019300" y="317499"/>
                </a:lnTo>
                <a:lnTo>
                  <a:pt x="20193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9285" y="802132"/>
            <a:ext cx="10680700" cy="46888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3970" marR="57150">
              <a:lnSpc>
                <a:spcPct val="100499"/>
              </a:lnSpc>
              <a:spcBef>
                <a:spcPts val="85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double</a:t>
            </a:r>
            <a:r>
              <a:rPr dirty="0" sz="2200">
                <a:latin typeface="Courier New"/>
                <a:cs typeface="Courier New"/>
              </a:rPr>
              <a:t>[] numbers = {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6.0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4.4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1.9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2.9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3.4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3.5</a:t>
            </a:r>
            <a:r>
              <a:rPr dirty="0" sz="2200">
                <a:latin typeface="Courier New"/>
                <a:cs typeface="Courier New"/>
              </a:rPr>
              <a:t>}; 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java.util.Arrays.sort(numbers); </a:t>
            </a:r>
            <a:r>
              <a:rPr dirty="0" sz="2200">
                <a:solidFill>
                  <a:srgbClr val="00B200"/>
                </a:solidFill>
                <a:latin typeface="Courier New"/>
                <a:cs typeface="Courier New"/>
              </a:rPr>
              <a:t>// Sort the whole array </a:t>
            </a:r>
            <a:r>
              <a:rPr dirty="0" sz="2200" spc="5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java.util.Arrays.parallelSort(numbers);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dirty="0" sz="2200" spc="-15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0B200"/>
                </a:solidFill>
                <a:latin typeface="Courier New"/>
                <a:cs typeface="Courier New"/>
              </a:rPr>
              <a:t>Sort</a:t>
            </a:r>
            <a:r>
              <a:rPr dirty="0" sz="2200" spc="-15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0B200"/>
                </a:solidFill>
                <a:latin typeface="Courier New"/>
                <a:cs typeface="Courier New"/>
              </a:rPr>
              <a:t>the</a:t>
            </a:r>
            <a:r>
              <a:rPr dirty="0" sz="2200" spc="-15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0B200"/>
                </a:solidFill>
                <a:latin typeface="Courier New"/>
                <a:cs typeface="Courier New"/>
              </a:rPr>
              <a:t>whole</a:t>
            </a:r>
            <a:r>
              <a:rPr dirty="0" sz="2200" spc="-15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0B200"/>
                </a:solidFill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char</a:t>
            </a:r>
            <a:r>
              <a:rPr dirty="0" sz="2200">
                <a:latin typeface="Courier New"/>
                <a:cs typeface="Courier New"/>
              </a:rPr>
              <a:t>[]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chars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=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{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'a'</a:t>
            </a:r>
            <a:r>
              <a:rPr dirty="0" sz="2200">
                <a:latin typeface="Courier New"/>
                <a:cs typeface="Courier New"/>
              </a:rPr>
              <a:t>,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'A'</a:t>
            </a:r>
            <a:r>
              <a:rPr dirty="0" sz="2200">
                <a:latin typeface="Courier New"/>
                <a:cs typeface="Courier New"/>
              </a:rPr>
              <a:t>,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'4'</a:t>
            </a:r>
            <a:r>
              <a:rPr dirty="0" sz="2200">
                <a:latin typeface="Courier New"/>
                <a:cs typeface="Courier New"/>
              </a:rPr>
              <a:t>,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'F'</a:t>
            </a:r>
            <a:r>
              <a:rPr dirty="0" sz="2200">
                <a:latin typeface="Courier New"/>
                <a:cs typeface="Courier New"/>
              </a:rPr>
              <a:t>,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'D'</a:t>
            </a:r>
            <a:r>
              <a:rPr dirty="0" sz="2200">
                <a:latin typeface="Courier New"/>
                <a:cs typeface="Courier New"/>
              </a:rPr>
              <a:t>,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'P’</a:t>
            </a:r>
            <a:r>
              <a:rPr dirty="0" sz="2200"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  <a:p>
            <a:pPr marL="12700" marR="394970">
              <a:lnSpc>
                <a:spcPts val="2590"/>
              </a:lnSpc>
              <a:spcBef>
                <a:spcPts val="200"/>
              </a:spcBef>
            </a:pPr>
            <a:r>
              <a:rPr dirty="0" sz="2200">
                <a:latin typeface="Courier New"/>
                <a:cs typeface="Courier New"/>
              </a:rPr>
              <a:t>java.util.Arrays.sort(chars,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1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3</a:t>
            </a:r>
            <a:r>
              <a:rPr dirty="0" sz="2200">
                <a:latin typeface="Courier New"/>
                <a:cs typeface="Courier New"/>
              </a:rPr>
              <a:t>); </a:t>
            </a:r>
            <a:r>
              <a:rPr dirty="0" sz="2200">
                <a:solidFill>
                  <a:srgbClr val="00B200"/>
                </a:solidFill>
                <a:latin typeface="Courier New"/>
                <a:cs typeface="Courier New"/>
              </a:rPr>
              <a:t>// Sort part of the array </a:t>
            </a:r>
            <a:r>
              <a:rPr dirty="0" sz="2200" spc="-131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java.util.Arrays.parallelSort(chars,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1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3</a:t>
            </a:r>
            <a:r>
              <a:rPr dirty="0" sz="220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66040">
              <a:lnSpc>
                <a:spcPct val="100000"/>
              </a:lnSpc>
              <a:spcBef>
                <a:spcPts val="1864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dirty="0" sz="2200">
                <a:latin typeface="Courier New"/>
                <a:cs typeface="Courier New"/>
              </a:rPr>
              <a:t>[]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list = {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2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4</a:t>
            </a:r>
            <a:r>
              <a:rPr dirty="0" sz="2200">
                <a:latin typeface="Courier New"/>
                <a:cs typeface="Courier New"/>
              </a:rPr>
              <a:t>,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7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11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45</a:t>
            </a:r>
            <a:r>
              <a:rPr dirty="0" sz="2200">
                <a:latin typeface="Courier New"/>
                <a:cs typeface="Courier New"/>
              </a:rPr>
              <a:t>,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50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59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60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66</a:t>
            </a:r>
            <a:r>
              <a:rPr dirty="0" sz="2200">
                <a:latin typeface="Courier New"/>
                <a:cs typeface="Courier New"/>
              </a:rPr>
              <a:t>,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69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70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79</a:t>
            </a:r>
            <a:r>
              <a:rPr dirty="0" sz="2200"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  <a:p>
            <a:pPr marL="66040" marR="3707129">
              <a:lnSpc>
                <a:spcPts val="2620"/>
              </a:lnSpc>
              <a:spcBef>
                <a:spcPts val="155"/>
              </a:spcBef>
            </a:pPr>
            <a:r>
              <a:rPr dirty="0" sz="2200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"1. Index is " </a:t>
            </a:r>
            <a:r>
              <a:rPr dirty="0" sz="2200">
                <a:latin typeface="Courier New"/>
                <a:cs typeface="Courier New"/>
              </a:rPr>
              <a:t>+ 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java.util.Arrays.binarySearch(list,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11</a:t>
            </a:r>
            <a:r>
              <a:rPr dirty="0" sz="2200">
                <a:latin typeface="Courier New"/>
                <a:cs typeface="Courier New"/>
              </a:rPr>
              <a:t>));</a:t>
            </a:r>
            <a:endParaRPr sz="2200">
              <a:latin typeface="Courier New"/>
              <a:cs typeface="Courier New"/>
            </a:endParaRPr>
          </a:p>
          <a:p>
            <a:pPr marL="117475" marR="2814320">
              <a:lnSpc>
                <a:spcPct val="100000"/>
              </a:lnSpc>
              <a:spcBef>
                <a:spcPts val="1925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char</a:t>
            </a:r>
            <a:r>
              <a:rPr dirty="0" sz="2200">
                <a:latin typeface="Courier New"/>
                <a:cs typeface="Courier New"/>
              </a:rPr>
              <a:t>[] chars = {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'a'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'c'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'g'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'x'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'y'</a:t>
            </a:r>
            <a:r>
              <a:rPr dirty="0" sz="2200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'z’</a:t>
            </a:r>
            <a:r>
              <a:rPr dirty="0" sz="2200">
                <a:latin typeface="Courier New"/>
                <a:cs typeface="Courier New"/>
              </a:rPr>
              <a:t>}; </a:t>
            </a:r>
            <a:r>
              <a:rPr dirty="0" sz="2200" spc="-13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"3. Index is " </a:t>
            </a:r>
            <a:r>
              <a:rPr dirty="0" sz="2200">
                <a:latin typeface="Courier New"/>
                <a:cs typeface="Courier New"/>
              </a:rPr>
              <a:t>+ 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java.util.Arrays.binarySearch(chars,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'a'</a:t>
            </a:r>
            <a:r>
              <a:rPr dirty="0" sz="2200">
                <a:latin typeface="Courier New"/>
                <a:cs typeface="Courier New"/>
              </a:rPr>
              <a:t>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44419" y="901700"/>
            <a:ext cx="1090358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Times New Roman"/>
                <a:cs typeface="Times New Roman"/>
              </a:rPr>
              <a:t>When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created,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elements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assigned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default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b="1">
                <a:latin typeface="Courier New"/>
                <a:cs typeface="Courier New"/>
              </a:rPr>
              <a:t>0</a:t>
            </a:r>
            <a:r>
              <a:rPr dirty="0" sz="2400" spc="-825" b="1"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numeric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primitive data types,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'\u0000'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 b="1">
                <a:latin typeface="Courier New"/>
                <a:cs typeface="Courier New"/>
              </a:rPr>
              <a:t>char</a:t>
            </a:r>
            <a:r>
              <a:rPr dirty="0" sz="2400" spc="-844" b="1">
                <a:latin typeface="Courier New"/>
                <a:cs typeface="Courier New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types,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false</a:t>
            </a:r>
            <a:r>
              <a:rPr dirty="0" sz="2400" spc="-840" b="1">
                <a:latin typeface="Courier New"/>
                <a:cs typeface="Courier New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 b="1">
                <a:latin typeface="Courier New"/>
                <a:cs typeface="Courier New"/>
              </a:rPr>
              <a:t>boolean</a:t>
            </a:r>
            <a:r>
              <a:rPr dirty="0" sz="2400" spc="-844" b="1">
                <a:latin typeface="Courier New"/>
                <a:cs typeface="Courier New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types.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490" y="145795"/>
            <a:ext cx="26517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Times New Roman"/>
                <a:cs typeface="Times New Roman"/>
              </a:rPr>
              <a:t>6.2.</a:t>
            </a:r>
            <a:r>
              <a:rPr dirty="0" sz="3000" spc="-170">
                <a:latin typeface="Times New Roman"/>
                <a:cs typeface="Times New Roman"/>
              </a:rPr>
              <a:t> </a:t>
            </a:r>
            <a:r>
              <a:rPr dirty="0" sz="3000" spc="-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rr</a:t>
            </a:r>
            <a:r>
              <a:rPr dirty="0" sz="3000" spc="5">
                <a:latin typeface="Times New Roman"/>
                <a:cs typeface="Times New Roman"/>
              </a:rPr>
              <a:t>a</a:t>
            </a:r>
            <a:r>
              <a:rPr dirty="0" sz="3000">
                <a:latin typeface="Times New Roman"/>
                <a:cs typeface="Times New Roman"/>
              </a:rPr>
              <a:t>y </a:t>
            </a:r>
            <a:r>
              <a:rPr dirty="0" sz="3000" spc="-5">
                <a:latin typeface="Times New Roman"/>
                <a:cs typeface="Times New Roman"/>
              </a:rPr>
              <a:t>B</a:t>
            </a:r>
            <a:r>
              <a:rPr dirty="0" sz="3000" spc="5">
                <a:latin typeface="Times New Roman"/>
                <a:cs typeface="Times New Roman"/>
              </a:rPr>
              <a:t>a</a:t>
            </a:r>
            <a:r>
              <a:rPr dirty="0" sz="3000" spc="-5">
                <a:latin typeface="Times New Roman"/>
                <a:cs typeface="Times New Roman"/>
              </a:rPr>
              <a:t>s</a:t>
            </a:r>
            <a:r>
              <a:rPr dirty="0" sz="3000">
                <a:latin typeface="Times New Roman"/>
                <a:cs typeface="Times New Roman"/>
              </a:rPr>
              <a:t>i</a:t>
            </a:r>
            <a:r>
              <a:rPr dirty="0" sz="3000" spc="5">
                <a:latin typeface="Times New Roman"/>
                <a:cs typeface="Times New Roman"/>
              </a:rPr>
              <a:t>c</a:t>
            </a:r>
            <a:r>
              <a:rPr dirty="0" sz="300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24459"/>
            <a:ext cx="3667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6.6.</a:t>
            </a:r>
            <a:r>
              <a:rPr dirty="0" sz="3000" spc="-55"/>
              <a:t> </a:t>
            </a:r>
            <a:r>
              <a:rPr dirty="0" sz="3000" spc="5"/>
              <a:t>T</a:t>
            </a:r>
            <a:r>
              <a:rPr dirty="0" sz="3000"/>
              <a:t>he</a:t>
            </a:r>
            <a:r>
              <a:rPr dirty="0" sz="3000" spc="5"/>
              <a:t> </a:t>
            </a:r>
            <a:r>
              <a:rPr dirty="0" sz="3000" spc="-5" b="1">
                <a:latin typeface="Courier New"/>
                <a:cs typeface="Courier New"/>
              </a:rPr>
              <a:t>Array</a:t>
            </a:r>
            <a:r>
              <a:rPr dirty="0" sz="3000" b="1">
                <a:latin typeface="Courier New"/>
                <a:cs typeface="Courier New"/>
              </a:rPr>
              <a:t>s</a:t>
            </a:r>
            <a:r>
              <a:rPr dirty="0" sz="3000" spc="-1055" b="1">
                <a:latin typeface="Courier New"/>
                <a:cs typeface="Courier New"/>
              </a:rPr>
              <a:t> </a:t>
            </a:r>
            <a:r>
              <a:rPr dirty="0" sz="3000" spc="-5"/>
              <a:t>C</a:t>
            </a:r>
            <a:r>
              <a:rPr dirty="0" sz="3000" spc="5"/>
              <a:t>la</a:t>
            </a:r>
            <a:r>
              <a:rPr dirty="0" sz="3000" spc="-5"/>
              <a:t>s</a:t>
            </a:r>
            <a:r>
              <a:rPr dirty="0" sz="3000"/>
              <a:t>s</a:t>
            </a:r>
            <a:endParaRPr sz="300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2179" y="1062794"/>
          <a:ext cx="4775835" cy="98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944"/>
                <a:gridCol w="1009015"/>
                <a:gridCol w="335914"/>
                <a:gridCol w="673100"/>
                <a:gridCol w="504825"/>
                <a:gridCol w="504825"/>
                <a:gridCol w="789304"/>
              </a:tblGrid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0CD6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[]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list1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70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270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{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};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0CD6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[]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list2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80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{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};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0CD6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[]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list3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20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20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{</a:t>
                      </a: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7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,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320"/>
                        </a:lnSpc>
                      </a:pPr>
                      <a:r>
                        <a:rPr dirty="0" sz="2200" b="1">
                          <a:solidFill>
                            <a:srgbClr val="00997F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};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1229" y="2021332"/>
            <a:ext cx="9785350" cy="69024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25"/>
              </a:spcBef>
            </a:pPr>
            <a:r>
              <a:rPr dirty="0" sz="2200">
                <a:latin typeface="Courier New"/>
                <a:cs typeface="Courier New"/>
              </a:rPr>
              <a:t>System.out.println(java.util.Arrays.equals(list1, list2)); </a:t>
            </a:r>
            <a:r>
              <a:rPr dirty="0" sz="2200" spc="-13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System.out.println(java.util.Arrays.equals(list2,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list3));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26427" y="877315"/>
            <a:ext cx="10044430" cy="3232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  <a:tab pos="9558020" algn="l"/>
              </a:tabLst>
            </a:pPr>
            <a:r>
              <a:rPr dirty="0" sz="2400">
                <a:latin typeface="Times New Roman"/>
                <a:cs typeface="Times New Roman"/>
              </a:rPr>
              <a:t>Ob</a:t>
            </a:r>
            <a:r>
              <a:rPr dirty="0" sz="2400" spc="-5">
                <a:latin typeface="Times New Roman"/>
                <a:cs typeface="Times New Roman"/>
              </a:rPr>
              <a:t>jecti</a:t>
            </a:r>
            <a:r>
              <a:rPr dirty="0" sz="2400">
                <a:latin typeface="Times New Roman"/>
                <a:cs typeface="Times New Roman"/>
              </a:rPr>
              <a:t>v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0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5">
                <a:latin typeface="Times New Roman"/>
                <a:cs typeface="Times New Roman"/>
              </a:rPr>
              <a:t> t</a:t>
            </a:r>
            <a:r>
              <a:rPr dirty="0" sz="2400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</a:t>
            </a:r>
            <a:r>
              <a:rPr dirty="0" sz="2400" spc="-5">
                <a:latin typeface="Times New Roman"/>
                <a:cs typeface="Times New Roman"/>
              </a:rPr>
              <a:t>il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rform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ry op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5">
                <a:latin typeface="Times New Roman"/>
                <a:cs typeface="Times New Roman"/>
              </a:rPr>
              <a:t>ati</a:t>
            </a:r>
            <a:r>
              <a:rPr dirty="0" sz="2400">
                <a:latin typeface="Times New Roman"/>
                <a:cs typeface="Times New Roman"/>
              </a:rPr>
              <a:t>ons on </a:t>
            </a:r>
            <a:r>
              <a:rPr dirty="0" sz="2400" spc="-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te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rs.	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he  </a:t>
            </a:r>
            <a:r>
              <a:rPr dirty="0" sz="2400" spc="-5">
                <a:latin typeface="Times New Roman"/>
                <a:cs typeface="Times New Roman"/>
              </a:rPr>
              <a:t>program receives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three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parameters: 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operator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integers.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3486150">
              <a:lnSpc>
                <a:spcPct val="100000"/>
              </a:lnSpc>
              <a:spcBef>
                <a:spcPts val="1870"/>
              </a:spcBef>
            </a:pPr>
            <a:r>
              <a:rPr dirty="0" sz="2400" spc="-5">
                <a:latin typeface="Times New Roman"/>
                <a:cs typeface="Times New Roman"/>
              </a:rPr>
              <a:t>java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Calculator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486150">
              <a:lnSpc>
                <a:spcPct val="100000"/>
              </a:lnSpc>
              <a:spcBef>
                <a:spcPts val="1320"/>
              </a:spcBef>
            </a:pPr>
            <a:r>
              <a:rPr dirty="0" sz="2400" spc="-5">
                <a:latin typeface="Times New Roman"/>
                <a:cs typeface="Times New Roman"/>
              </a:rPr>
              <a:t>java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Calculator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486150">
              <a:lnSpc>
                <a:spcPct val="100000"/>
              </a:lnSpc>
              <a:spcBef>
                <a:spcPts val="1320"/>
              </a:spcBef>
            </a:pPr>
            <a:r>
              <a:rPr dirty="0" sz="2400" spc="-5">
                <a:latin typeface="Times New Roman"/>
                <a:cs typeface="Times New Roman"/>
              </a:rPr>
              <a:t>java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Calculator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/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3486150">
              <a:lnSpc>
                <a:spcPct val="100000"/>
              </a:lnSpc>
              <a:spcBef>
                <a:spcPts val="720"/>
              </a:spcBef>
            </a:pPr>
            <a:r>
              <a:rPr dirty="0" sz="2400" spc="-5">
                <a:latin typeface="Times New Roman"/>
                <a:cs typeface="Times New Roman"/>
              </a:rPr>
              <a:t>java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Calculator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210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6.7.</a:t>
            </a:r>
            <a:r>
              <a:rPr dirty="0" sz="3000" spc="-20"/>
              <a:t> </a:t>
            </a:r>
            <a:r>
              <a:rPr dirty="0" sz="3000" spc="-5"/>
              <a:t>Case</a:t>
            </a:r>
            <a:r>
              <a:rPr dirty="0" sz="3000" spc="-10"/>
              <a:t> </a:t>
            </a:r>
            <a:r>
              <a:rPr dirty="0" sz="3000" spc="-5"/>
              <a:t>Study:</a:t>
            </a:r>
            <a:r>
              <a:rPr dirty="0" sz="3000" spc="-20"/>
              <a:t> </a:t>
            </a:r>
            <a:r>
              <a:rPr dirty="0" sz="3000"/>
              <a:t>Calculator</a:t>
            </a:r>
            <a:endParaRPr sz="30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210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6.7.</a:t>
            </a:r>
            <a:r>
              <a:rPr dirty="0" sz="3000" spc="-20"/>
              <a:t> </a:t>
            </a:r>
            <a:r>
              <a:rPr dirty="0" sz="3000" spc="-5"/>
              <a:t>Case</a:t>
            </a:r>
            <a:r>
              <a:rPr dirty="0" sz="3000" spc="-10"/>
              <a:t> </a:t>
            </a:r>
            <a:r>
              <a:rPr dirty="0" sz="3000" spc="-5"/>
              <a:t>Study:</a:t>
            </a:r>
            <a:r>
              <a:rPr dirty="0" sz="3000" spc="-20"/>
              <a:t> </a:t>
            </a:r>
            <a:r>
              <a:rPr dirty="0" sz="3000"/>
              <a:t>Calculator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414" y="1036352"/>
            <a:ext cx="9641603" cy="27578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42747"/>
            <a:ext cx="421005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6.7.</a:t>
            </a:r>
            <a:r>
              <a:rPr dirty="0" sz="3000" spc="-20"/>
              <a:t> </a:t>
            </a:r>
            <a:r>
              <a:rPr dirty="0" sz="3000" spc="-5"/>
              <a:t>Case</a:t>
            </a:r>
            <a:r>
              <a:rPr dirty="0" sz="3000" spc="-10"/>
              <a:t> </a:t>
            </a:r>
            <a:r>
              <a:rPr dirty="0" sz="3000" spc="-5"/>
              <a:t>Study:</a:t>
            </a:r>
            <a:r>
              <a:rPr dirty="0" sz="3000" spc="-20"/>
              <a:t> </a:t>
            </a:r>
            <a:r>
              <a:rPr dirty="0" sz="3000"/>
              <a:t>Calculator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017" y="815935"/>
            <a:ext cx="7474073" cy="546101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26337" y="670051"/>
            <a:ext cx="11138535" cy="31191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Times New Roman"/>
                <a:cs typeface="Times New Roman"/>
              </a:rPr>
              <a:t>The array elements are accessed through the index. The array indices are </a:t>
            </a:r>
            <a:r>
              <a:rPr dirty="0" sz="2400" spc="-5" i="1">
                <a:latin typeface="Times New Roman"/>
                <a:cs typeface="Times New Roman"/>
              </a:rPr>
              <a:t>0-based</a:t>
            </a:r>
            <a:r>
              <a:rPr dirty="0" sz="2400" spc="-5">
                <a:latin typeface="Times New Roman"/>
                <a:cs typeface="Times New Roman"/>
              </a:rPr>
              <a:t>, i.e., it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starts</a:t>
            </a:r>
            <a:r>
              <a:rPr dirty="0" sz="2400">
                <a:latin typeface="Times New Roman"/>
                <a:cs typeface="Times New Roman"/>
              </a:rPr>
              <a:t> from 0 </a:t>
            </a:r>
            <a:r>
              <a:rPr dirty="0" sz="2400" spc="-5">
                <a:latin typeface="Times New Roman"/>
                <a:cs typeface="Times New Roman"/>
              </a:rPr>
              <a:t>to </a:t>
            </a:r>
            <a:r>
              <a:rPr dirty="0" sz="2400" spc="-25">
                <a:latin typeface="Times New Roman"/>
                <a:cs typeface="Times New Roman"/>
              </a:rPr>
              <a:t>arrayRefVar.length-1.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 </a:t>
            </a:r>
            <a:r>
              <a:rPr dirty="0" sz="2400" spc="-5">
                <a:latin typeface="Times New Roman"/>
                <a:cs typeface="Times New Roman"/>
              </a:rPr>
              <a:t>the example in Figure </a:t>
            </a:r>
            <a:r>
              <a:rPr dirty="0" sz="2400">
                <a:latin typeface="Times New Roman"/>
                <a:cs typeface="Times New Roman"/>
              </a:rPr>
              <a:t>6.1, </a:t>
            </a:r>
            <a:r>
              <a:rPr dirty="0" sz="2400" spc="-5">
                <a:latin typeface="Times New Roman"/>
                <a:cs typeface="Times New Roman"/>
              </a:rPr>
              <a:t>myList holds</a:t>
            </a:r>
            <a:r>
              <a:rPr dirty="0" sz="2400" spc="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ten 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double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indices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are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0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9.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620"/>
              </a:lnSpc>
              <a:spcBef>
                <a:spcPts val="1600"/>
              </a:spcBef>
            </a:pPr>
            <a:r>
              <a:rPr dirty="0" sz="2400" spc="-5">
                <a:latin typeface="Times New Roman"/>
                <a:cs typeface="Times New Roman"/>
              </a:rPr>
              <a:t>Each element in the array is represented using the following syntax, </a:t>
            </a:r>
            <a:r>
              <a:rPr dirty="0" sz="2400">
                <a:latin typeface="Times New Roman"/>
                <a:cs typeface="Times New Roman"/>
              </a:rPr>
              <a:t>known </a:t>
            </a:r>
            <a:r>
              <a:rPr dirty="0" sz="2400" spc="-5">
                <a:latin typeface="Times New Roman"/>
                <a:cs typeface="Times New Roman"/>
              </a:rPr>
              <a:t>as an </a:t>
            </a:r>
            <a:r>
              <a:rPr dirty="0" sz="2400" spc="-5" b="1" i="1">
                <a:latin typeface="Times New Roman"/>
                <a:cs typeface="Times New Roman"/>
              </a:rPr>
              <a:t>indexed </a:t>
            </a:r>
            <a:r>
              <a:rPr dirty="0" sz="2400" b="1" i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Times New Roman"/>
                <a:cs typeface="Times New Roman"/>
              </a:rPr>
              <a:t>variable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arrayRefVar[index];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10"/>
              <a:t>Lecture </a:t>
            </a:r>
            <a:r>
              <a:rPr dirty="0"/>
              <a:t>6</a:t>
            </a:r>
            <a:r>
              <a:rPr dirty="0" spc="-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1-D</a:t>
            </a:r>
            <a:r>
              <a:rPr dirty="0" spc="-10"/>
              <a:t> </a:t>
            </a:r>
            <a:r>
              <a:rPr dirty="0" spc="-15"/>
              <a:t>Array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644419" y="877315"/>
            <a:ext cx="10902950" cy="23450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5">
                <a:latin typeface="Times New Roman"/>
                <a:cs typeface="Times New Roman"/>
              </a:rPr>
              <a:t>After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array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created,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indexed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used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15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dirty="0" sz="2400" spc="1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way</a:t>
            </a:r>
            <a:r>
              <a:rPr dirty="0" sz="2400" spc="1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regular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  <a:spcBef>
                <a:spcPts val="590"/>
              </a:spcBef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example,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following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code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adds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value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myList[0]</a:t>
            </a:r>
            <a:r>
              <a:rPr dirty="0" sz="2400" spc="-509" b="1">
                <a:latin typeface="Courier New"/>
                <a:cs typeface="Courier New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myList[1]</a:t>
            </a:r>
            <a:r>
              <a:rPr dirty="0" sz="2400" spc="-509" b="1">
                <a:latin typeface="Courier New"/>
                <a:cs typeface="Courier New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35"/>
              </a:lnSpc>
            </a:pPr>
            <a:r>
              <a:rPr dirty="0" sz="2400" spc="-5" b="1">
                <a:latin typeface="Courier New"/>
                <a:cs typeface="Courier New"/>
              </a:rPr>
              <a:t>myList[2].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myList[2]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myList[0]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+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myList[1];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4490" y="145795"/>
            <a:ext cx="2651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6.2.</a:t>
            </a:r>
            <a:r>
              <a:rPr dirty="0" sz="3000" spc="-170"/>
              <a:t> </a:t>
            </a:r>
            <a:r>
              <a:rPr dirty="0" sz="3000" spc="-5"/>
              <a:t>A</a:t>
            </a:r>
            <a:r>
              <a:rPr dirty="0" sz="3000"/>
              <a:t>rr</a:t>
            </a:r>
            <a:r>
              <a:rPr dirty="0" sz="3000" spc="5"/>
              <a:t>a</a:t>
            </a:r>
            <a:r>
              <a:rPr dirty="0" sz="3000"/>
              <a:t>y </a:t>
            </a:r>
            <a:r>
              <a:rPr dirty="0" sz="3000" spc="-5"/>
              <a:t>B</a:t>
            </a:r>
            <a:r>
              <a:rPr dirty="0" sz="3000" spc="5"/>
              <a:t>a</a:t>
            </a:r>
            <a:r>
              <a:rPr dirty="0" sz="3000" spc="-5"/>
              <a:t>s</a:t>
            </a:r>
            <a:r>
              <a:rPr dirty="0" sz="3000"/>
              <a:t>i</a:t>
            </a:r>
            <a:r>
              <a:rPr dirty="0" sz="3000" spc="5"/>
              <a:t>c</a:t>
            </a:r>
            <a:r>
              <a:rPr dirty="0" sz="3000"/>
              <a:t>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2025-02-01T16:11:02Z</dcterms:created>
  <dcterms:modified xsi:type="dcterms:W3CDTF">2025-02-01T16:11:02Z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LastSaved">
    <vt:filetime>2025-02-01T00:00:00Z</vt:filetime>
  </property>
</Properties>
</file>