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jpg" ContentType="image/jp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19" y="148844"/>
            <a:ext cx="1090316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259" y="109219"/>
            <a:ext cx="60699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2171" y="2322943"/>
            <a:ext cx="7267575" cy="295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21344" y="6428920"/>
            <a:ext cx="135064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760" y="2725419"/>
            <a:ext cx="88722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 b="0">
                <a:latin typeface="Times New Roman"/>
                <a:cs typeface="Times New Roman"/>
              </a:rPr>
              <a:t>C</a:t>
            </a:r>
            <a:r>
              <a:rPr dirty="0" sz="4000" b="0">
                <a:latin typeface="Times New Roman"/>
                <a:cs typeface="Times New Roman"/>
              </a:rPr>
              <a:t>S 501 – </a:t>
            </a:r>
            <a:r>
              <a:rPr dirty="0" sz="4000" spc="5" b="0">
                <a:latin typeface="Times New Roman"/>
                <a:cs typeface="Times New Roman"/>
              </a:rPr>
              <a:t>I</a:t>
            </a:r>
            <a:r>
              <a:rPr dirty="0" sz="4000" b="0">
                <a:latin typeface="Times New Roman"/>
                <a:cs typeface="Times New Roman"/>
              </a:rPr>
              <a:t>nt</a:t>
            </a:r>
            <a:r>
              <a:rPr dirty="0" sz="4000" spc="5" b="0">
                <a:latin typeface="Times New Roman"/>
                <a:cs typeface="Times New Roman"/>
              </a:rPr>
              <a:t>r</a:t>
            </a:r>
            <a:r>
              <a:rPr dirty="0" sz="4000" b="0">
                <a:latin typeface="Times New Roman"/>
                <a:cs typeface="Times New Roman"/>
              </a:rPr>
              <a:t>odu</a:t>
            </a:r>
            <a:r>
              <a:rPr dirty="0" sz="4000" spc="-5" b="0">
                <a:latin typeface="Times New Roman"/>
                <a:cs typeface="Times New Roman"/>
              </a:rPr>
              <a:t>c</a:t>
            </a:r>
            <a:r>
              <a:rPr dirty="0" sz="4000" b="0">
                <a:latin typeface="Times New Roman"/>
                <a:cs typeface="Times New Roman"/>
              </a:rPr>
              <a:t>tion to </a:t>
            </a:r>
            <a:r>
              <a:rPr dirty="0" sz="4000" spc="5" b="0">
                <a:latin typeface="Times New Roman"/>
                <a:cs typeface="Times New Roman"/>
              </a:rPr>
              <a:t>J</a:t>
            </a:r>
            <a:r>
              <a:rPr dirty="0" sz="4000" spc="-520" b="0">
                <a:latin typeface="Times New Roman"/>
                <a:cs typeface="Times New Roman"/>
              </a:rPr>
              <a:t>AV</a:t>
            </a:r>
            <a:r>
              <a:rPr dirty="0" sz="4000" b="0">
                <a:latin typeface="Times New Roman"/>
                <a:cs typeface="Times New Roman"/>
              </a:rPr>
              <a:t>A</a:t>
            </a:r>
            <a:r>
              <a:rPr dirty="0" sz="4000" spc="-225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P</a:t>
            </a:r>
            <a:r>
              <a:rPr dirty="0" sz="4000" spc="5" b="0">
                <a:latin typeface="Times New Roman"/>
                <a:cs typeface="Times New Roman"/>
              </a:rPr>
              <a:t>r</a:t>
            </a:r>
            <a:r>
              <a:rPr dirty="0" sz="4000" b="0">
                <a:latin typeface="Times New Roman"/>
                <a:cs typeface="Times New Roman"/>
              </a:rPr>
              <a:t>og</a:t>
            </a:r>
            <a:r>
              <a:rPr dirty="0" sz="4000" spc="5" b="0">
                <a:latin typeface="Times New Roman"/>
                <a:cs typeface="Times New Roman"/>
              </a:rPr>
              <a:t>r</a:t>
            </a:r>
            <a:r>
              <a:rPr dirty="0" sz="4000" spc="-5" b="0">
                <a:latin typeface="Times New Roman"/>
                <a:cs typeface="Times New Roman"/>
              </a:rPr>
              <a:t>a</a:t>
            </a:r>
            <a:r>
              <a:rPr dirty="0" sz="4000" b="0">
                <a:latin typeface="Times New Roman"/>
                <a:cs typeface="Times New Roman"/>
              </a:rPr>
              <a:t>ming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3324" y="3447796"/>
            <a:ext cx="3552825" cy="15468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A5A5A5"/>
                </a:solidFill>
                <a:latin typeface="Times New Roman"/>
                <a:cs typeface="Times New Roman"/>
              </a:rPr>
              <a:t>Lecture</a:t>
            </a:r>
            <a:r>
              <a:rPr dirty="0" sz="2800" spc="-3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A5A5A5"/>
                </a:solidFill>
                <a:latin typeface="Times New Roman"/>
                <a:cs typeface="Times New Roman"/>
              </a:rPr>
              <a:t>5</a:t>
            </a:r>
            <a:r>
              <a:rPr dirty="0" sz="2800" spc="-2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dirty="0" sz="2800" spc="-1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A5A5A5"/>
                </a:solidFill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A5A5A5"/>
                </a:solidFill>
                <a:latin typeface="Times New Roman"/>
                <a:cs typeface="Times New Roman"/>
              </a:rPr>
              <a:t>Lecture</a:t>
            </a:r>
            <a:r>
              <a:rPr dirty="0" sz="2800" spc="-3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A5A5A5"/>
                </a:solidFill>
                <a:latin typeface="Times New Roman"/>
                <a:cs typeface="Times New Roman"/>
              </a:rPr>
              <a:t>6</a:t>
            </a:r>
            <a:r>
              <a:rPr dirty="0" sz="2800" spc="-2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dirty="0" sz="2800" spc="-2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A5A5A5"/>
                </a:solidFill>
                <a:latin typeface="Times New Roman"/>
                <a:cs typeface="Times New Roman"/>
              </a:rPr>
              <a:t>1-D</a:t>
            </a:r>
            <a:r>
              <a:rPr dirty="0" sz="2800" spc="-17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A5A5A5"/>
                </a:solidFill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Lecture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7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–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M-D</a:t>
            </a:r>
            <a:r>
              <a:rPr dirty="0" sz="2800" spc="-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83300" y="908811"/>
            <a:ext cx="10877550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</a:pPr>
            <a:r>
              <a:rPr dirty="0" sz="2800" spc="-15">
                <a:latin typeface="Calibri"/>
                <a:cs typeface="Calibri"/>
              </a:rPr>
              <a:t>Each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row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two-dimensional </a:t>
            </a:r>
            <a:r>
              <a:rPr dirty="0" sz="2800" spc="-30">
                <a:latin typeface="Calibri"/>
                <a:cs typeface="Calibri"/>
              </a:rPr>
              <a:t>array</a:t>
            </a:r>
            <a:r>
              <a:rPr dirty="0" sz="2800" spc="-5">
                <a:latin typeface="Calibri"/>
                <a:cs typeface="Calibri"/>
              </a:rPr>
              <a:t> 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itself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5">
                <a:latin typeface="Calibri"/>
                <a:cs typeface="Calibri"/>
              </a:rPr>
              <a:t>array.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So,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5">
                <a:latin typeface="Calibri"/>
                <a:cs typeface="Calibri"/>
              </a:rPr>
              <a:t>rows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have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different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lengths.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Such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array</a:t>
            </a:r>
            <a:r>
              <a:rPr dirty="0" sz="2800" spc="-5">
                <a:latin typeface="Calibri"/>
                <a:cs typeface="Calibri"/>
              </a:rPr>
              <a:t> 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known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a </a:t>
            </a:r>
            <a:r>
              <a:rPr dirty="0" sz="2800" spc="-5" b="1" i="1">
                <a:solidFill>
                  <a:srgbClr val="FF0000"/>
                </a:solidFill>
                <a:latin typeface="Calibri"/>
                <a:cs typeface="Calibri"/>
              </a:rPr>
              <a:t>ragged</a:t>
            </a:r>
            <a:r>
              <a:rPr dirty="0" sz="2800" b="1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Calibri"/>
                <a:cs typeface="Calibri"/>
              </a:rPr>
              <a:t>array</a:t>
            </a:r>
            <a:r>
              <a:rPr dirty="0" sz="2800" spc="-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300" y="1704340"/>
            <a:ext cx="2308860" cy="36195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800" spc="-5">
                <a:latin typeface="Calibri"/>
                <a:cs typeface="Calibri"/>
              </a:rPr>
              <a:t>int[][]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matrix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745"/>
              </a:spcBef>
            </a:pPr>
            <a:r>
              <a:rPr dirty="0" sz="2800" spc="-5">
                <a:latin typeface="Calibri"/>
                <a:cs typeface="Calibri"/>
              </a:rPr>
              <a:t>{1,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2,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4,</a:t>
            </a:r>
            <a:r>
              <a:rPr dirty="0" sz="2800" spc="-5">
                <a:latin typeface="Calibri"/>
                <a:cs typeface="Calibri"/>
              </a:rPr>
              <a:t> 5},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625"/>
              </a:spcBef>
            </a:pPr>
            <a:r>
              <a:rPr dirty="0" sz="2800" spc="-5">
                <a:latin typeface="Calibri"/>
                <a:cs typeface="Calibri"/>
              </a:rPr>
              <a:t>{2,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3,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4,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5},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650"/>
              </a:spcBef>
            </a:pPr>
            <a:r>
              <a:rPr dirty="0" sz="2800" spc="-5">
                <a:latin typeface="Calibri"/>
                <a:cs typeface="Calibri"/>
              </a:rPr>
              <a:t>{3,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4,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5},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645"/>
              </a:spcBef>
            </a:pPr>
            <a:r>
              <a:rPr dirty="0" sz="2800" spc="-5">
                <a:latin typeface="Calibri"/>
                <a:cs typeface="Calibri"/>
              </a:rPr>
              <a:t>{4,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5},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720"/>
              </a:spcBef>
            </a:pPr>
            <a:r>
              <a:rPr dirty="0" sz="2800" spc="-5">
                <a:latin typeface="Calibri"/>
                <a:cs typeface="Calibri"/>
              </a:rPr>
              <a:t>{5}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 spc="-10">
                <a:latin typeface="Calibri"/>
                <a:cs typeface="Calibri"/>
              </a:rPr>
              <a:t>};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9300" y="2161635"/>
            <a:ext cx="4648200" cy="3352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matrix.length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Times New Roman"/>
                <a:cs typeface="Times New Roman"/>
              </a:rPr>
              <a:t>matrix[0].length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matrix[1].length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076960">
              <a:lnSpc>
                <a:spcPts val="283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matrix[2].length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076960">
              <a:lnSpc>
                <a:spcPts val="2830"/>
              </a:lnSpc>
            </a:pPr>
            <a:r>
              <a:rPr dirty="0" sz="2400" spc="-5">
                <a:latin typeface="Times New Roman"/>
                <a:cs typeface="Times New Roman"/>
              </a:rPr>
              <a:t>matrix[3].length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076960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matrix[4].length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4419" y="148844"/>
            <a:ext cx="21234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7.1.</a:t>
            </a:r>
            <a:r>
              <a:rPr dirty="0" spc="-50"/>
              <a:t> </a:t>
            </a:r>
            <a:r>
              <a:rPr dirty="0" spc="-5"/>
              <a:t>2-D</a:t>
            </a:r>
            <a:r>
              <a:rPr dirty="0" spc="-40"/>
              <a:t> </a:t>
            </a:r>
            <a:r>
              <a:rPr dirty="0" spc="-25"/>
              <a:t>Array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259" y="109219"/>
            <a:ext cx="60699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</a:t>
            </a:r>
            <a:r>
              <a:rPr dirty="0" spc="-20"/>
              <a:t> </a:t>
            </a:r>
            <a:r>
              <a:rPr dirty="0" spc="-10"/>
              <a:t>Processing</a:t>
            </a:r>
            <a:r>
              <a:rPr dirty="0" spc="-20"/>
              <a:t> </a:t>
            </a:r>
            <a:r>
              <a:rPr dirty="0" spc="-15"/>
              <a:t>Two-Dimensional</a:t>
            </a:r>
            <a:r>
              <a:rPr dirty="0" spc="-25"/>
              <a:t> </a:t>
            </a:r>
            <a:r>
              <a:rPr dirty="0" spc="-3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6559" y="624261"/>
            <a:ext cx="8112125" cy="460438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spc="-5">
                <a:latin typeface="Calibri"/>
                <a:cs typeface="Calibri"/>
              </a:rPr>
              <a:t>See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examples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text.</a:t>
            </a:r>
            <a:endParaRPr sz="28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900" spc="-5">
                <a:latin typeface="Calibri"/>
                <a:cs typeface="Calibri"/>
              </a:rPr>
              <a:t>(Initializing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 spc="-30">
                <a:latin typeface="Calibri"/>
                <a:cs typeface="Calibri"/>
              </a:rPr>
              <a:t>arrays</a:t>
            </a:r>
            <a:r>
              <a:rPr dirty="0" sz="2900" spc="-1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with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 spc="-5">
                <a:latin typeface="Calibri"/>
                <a:cs typeface="Calibri"/>
              </a:rPr>
              <a:t>input</a:t>
            </a:r>
            <a:r>
              <a:rPr dirty="0" sz="2900" spc="-10">
                <a:latin typeface="Calibri"/>
                <a:cs typeface="Calibri"/>
              </a:rPr>
              <a:t> values)</a:t>
            </a:r>
            <a:endParaRPr sz="29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900" spc="-5">
                <a:latin typeface="Calibri"/>
                <a:cs typeface="Calibri"/>
              </a:rPr>
              <a:t>(Printing</a:t>
            </a:r>
            <a:r>
              <a:rPr dirty="0" sz="2900" spc="-40">
                <a:latin typeface="Calibri"/>
                <a:cs typeface="Calibri"/>
              </a:rPr>
              <a:t> </a:t>
            </a:r>
            <a:r>
              <a:rPr dirty="0" sz="2900" spc="-25">
                <a:latin typeface="Calibri"/>
                <a:cs typeface="Calibri"/>
              </a:rPr>
              <a:t>arrays)</a:t>
            </a:r>
            <a:endParaRPr sz="29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900" spc="-5">
                <a:latin typeface="Calibri"/>
                <a:cs typeface="Calibri"/>
              </a:rPr>
              <a:t>(Summing</a:t>
            </a:r>
            <a:r>
              <a:rPr dirty="0" sz="2900" spc="-25">
                <a:latin typeface="Calibri"/>
                <a:cs typeface="Calibri"/>
              </a:rPr>
              <a:t> </a:t>
            </a:r>
            <a:r>
              <a:rPr dirty="0" sz="2900" spc="-5">
                <a:latin typeface="Calibri"/>
                <a:cs typeface="Calibri"/>
              </a:rPr>
              <a:t>all</a:t>
            </a:r>
            <a:r>
              <a:rPr dirty="0" sz="2900" spc="-2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elements)</a:t>
            </a:r>
            <a:endParaRPr sz="29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900" spc="-5">
                <a:latin typeface="Calibri"/>
                <a:cs typeface="Calibri"/>
              </a:rPr>
              <a:t>(Summing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 spc="-5">
                <a:latin typeface="Calibri"/>
                <a:cs typeface="Calibri"/>
              </a:rPr>
              <a:t>all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elements by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column)</a:t>
            </a:r>
            <a:endParaRPr sz="29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900" spc="-5">
                <a:latin typeface="Calibri"/>
                <a:cs typeface="Calibri"/>
              </a:rPr>
              <a:t>(Which</a:t>
            </a:r>
            <a:r>
              <a:rPr dirty="0" sz="2900" spc="-20">
                <a:latin typeface="Calibri"/>
                <a:cs typeface="Calibri"/>
              </a:rPr>
              <a:t> </a:t>
            </a:r>
            <a:r>
              <a:rPr dirty="0" sz="2900" spc="-25">
                <a:latin typeface="Calibri"/>
                <a:cs typeface="Calibri"/>
              </a:rPr>
              <a:t>row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 spc="-5">
                <a:latin typeface="Calibri"/>
                <a:cs typeface="Calibri"/>
              </a:rPr>
              <a:t>has</a:t>
            </a:r>
            <a:r>
              <a:rPr dirty="0" sz="2900" spc="-1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the</a:t>
            </a:r>
            <a:r>
              <a:rPr dirty="0" sz="2900" spc="-25">
                <a:latin typeface="Calibri"/>
                <a:cs typeface="Calibri"/>
              </a:rPr>
              <a:t> </a:t>
            </a:r>
            <a:r>
              <a:rPr dirty="0" sz="2900" spc="-20">
                <a:latin typeface="Calibri"/>
                <a:cs typeface="Calibri"/>
              </a:rPr>
              <a:t>largest</a:t>
            </a:r>
            <a:r>
              <a:rPr dirty="0" sz="2900" spc="-10">
                <a:latin typeface="Calibri"/>
                <a:cs typeface="Calibri"/>
              </a:rPr>
              <a:t> </a:t>
            </a:r>
            <a:r>
              <a:rPr dirty="0" sz="2900" spc="-5">
                <a:latin typeface="Calibri"/>
                <a:cs typeface="Calibri"/>
              </a:rPr>
              <a:t>sum)</a:t>
            </a:r>
            <a:endParaRPr sz="29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900" spc="-5">
                <a:latin typeface="Calibri"/>
                <a:cs typeface="Calibri"/>
              </a:rPr>
              <a:t>(Finding</a:t>
            </a:r>
            <a:r>
              <a:rPr dirty="0" sz="2900" spc="-1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the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smallest</a:t>
            </a:r>
            <a:r>
              <a:rPr dirty="0" sz="2900" spc="-5">
                <a:latin typeface="Calibri"/>
                <a:cs typeface="Calibri"/>
              </a:rPr>
              <a:t> </a:t>
            </a:r>
            <a:r>
              <a:rPr dirty="0" sz="2900" spc="-15">
                <a:latin typeface="Calibri"/>
                <a:cs typeface="Calibri"/>
              </a:rPr>
              <a:t>index</a:t>
            </a:r>
            <a:r>
              <a:rPr dirty="0" sz="2900" spc="-10">
                <a:latin typeface="Calibri"/>
                <a:cs typeface="Calibri"/>
              </a:rPr>
              <a:t> </a:t>
            </a:r>
            <a:r>
              <a:rPr dirty="0" sz="2900" spc="-5">
                <a:latin typeface="Calibri"/>
                <a:cs typeface="Calibri"/>
              </a:rPr>
              <a:t>of</a:t>
            </a:r>
            <a:r>
              <a:rPr dirty="0" sz="2900" spc="-10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the</a:t>
            </a:r>
            <a:r>
              <a:rPr dirty="0" sz="2900" spc="-15">
                <a:latin typeface="Calibri"/>
                <a:cs typeface="Calibri"/>
              </a:rPr>
              <a:t> </a:t>
            </a:r>
            <a:r>
              <a:rPr dirty="0" sz="2900" spc="-20">
                <a:latin typeface="Calibri"/>
                <a:cs typeface="Calibri"/>
              </a:rPr>
              <a:t>largest</a:t>
            </a:r>
            <a:r>
              <a:rPr dirty="0" sz="2900" spc="-5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element)</a:t>
            </a:r>
            <a:endParaRPr sz="2900">
              <a:latin typeface="Calibri"/>
              <a:cs typeface="Calibri"/>
            </a:endParaRPr>
          </a:p>
          <a:p>
            <a:pPr marL="622300" indent="-6096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900" spc="-5">
                <a:latin typeface="Calibri"/>
                <a:cs typeface="Calibri"/>
              </a:rPr>
              <a:t>(</a:t>
            </a:r>
            <a:r>
              <a:rPr dirty="0" sz="2900" spc="-5" i="1">
                <a:latin typeface="Calibri"/>
                <a:cs typeface="Calibri"/>
              </a:rPr>
              <a:t>Random</a:t>
            </a:r>
            <a:r>
              <a:rPr dirty="0" sz="2900" spc="-35" i="1">
                <a:latin typeface="Calibri"/>
                <a:cs typeface="Calibri"/>
              </a:rPr>
              <a:t> </a:t>
            </a:r>
            <a:r>
              <a:rPr dirty="0" sz="2900" spc="-5" i="1">
                <a:latin typeface="Calibri"/>
                <a:cs typeface="Calibri"/>
              </a:rPr>
              <a:t>shuffling</a:t>
            </a:r>
            <a:r>
              <a:rPr dirty="0" sz="2900" spc="-5">
                <a:latin typeface="Calibri"/>
                <a:cs typeface="Calibri"/>
              </a:rPr>
              <a:t>)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94972" y="1077375"/>
            <a:ext cx="10625455" cy="3850004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545"/>
              </a:spcBef>
            </a:pPr>
            <a:r>
              <a:rPr dirty="0" sz="2400" spc="-5">
                <a:latin typeface="Calibri"/>
                <a:cs typeface="Calibri"/>
              </a:rPr>
              <a:t>Initializing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arrays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input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12700" marR="508634">
              <a:lnSpc>
                <a:spcPct val="121800"/>
              </a:lnSpc>
              <a:spcBef>
                <a:spcPts val="755"/>
              </a:spcBef>
            </a:pPr>
            <a:r>
              <a:rPr dirty="0" sz="2200" b="1">
                <a:latin typeface="Courier New"/>
                <a:cs typeface="Courier New"/>
              </a:rPr>
              <a:t>java.util.Scanner input = new Scanner(System.in);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System.out.println("Enter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 matrix.length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rows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and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455"/>
              </a:spcBef>
            </a:pPr>
            <a:r>
              <a:rPr dirty="0" sz="2200" b="1">
                <a:latin typeface="Courier New"/>
                <a:cs typeface="Courier New"/>
              </a:rPr>
              <a:t>matrix[0].length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columns: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");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200" b="1">
                <a:latin typeface="Courier New"/>
                <a:cs typeface="Courier New"/>
              </a:rPr>
              <a:t>for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(int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row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0;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row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&lt; matrix.length;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row++)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685800" marR="5080" indent="-336550">
              <a:lnSpc>
                <a:spcPct val="117300"/>
              </a:lnSpc>
            </a:pPr>
            <a:r>
              <a:rPr dirty="0" sz="2200" b="1">
                <a:latin typeface="Courier New"/>
                <a:cs typeface="Courier New"/>
              </a:rPr>
              <a:t>for (int column = 0; column &lt; matrix[row].length; column++) 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matrix[row][column] =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ourier New"/>
                <a:cs typeface="Courier New"/>
              </a:rPr>
              <a:t>input.nextInt()</a:t>
            </a:r>
            <a:r>
              <a:rPr dirty="0" sz="2200" b="1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455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259" y="109219"/>
            <a:ext cx="60699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</a:t>
            </a:r>
            <a:r>
              <a:rPr dirty="0" spc="-20"/>
              <a:t> </a:t>
            </a:r>
            <a:r>
              <a:rPr dirty="0" spc="-10"/>
              <a:t>Processing</a:t>
            </a:r>
            <a:r>
              <a:rPr dirty="0" spc="-20"/>
              <a:t> </a:t>
            </a:r>
            <a:r>
              <a:rPr dirty="0" spc="-15"/>
              <a:t>Two-Dimensional</a:t>
            </a:r>
            <a:r>
              <a:rPr dirty="0" spc="-25"/>
              <a:t> </a:t>
            </a:r>
            <a:r>
              <a:rPr dirty="0" spc="-30"/>
              <a:t>Arrays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</a:t>
            </a:r>
            <a:r>
              <a:rPr dirty="0" spc="-20"/>
              <a:t> </a:t>
            </a:r>
            <a:r>
              <a:rPr dirty="0" spc="-10"/>
              <a:t>Processing</a:t>
            </a:r>
            <a:r>
              <a:rPr dirty="0" spc="-20"/>
              <a:t> </a:t>
            </a:r>
            <a:r>
              <a:rPr dirty="0" spc="-15"/>
              <a:t>Two-Dimensional</a:t>
            </a:r>
            <a:r>
              <a:rPr dirty="0" spc="-25"/>
              <a:t> </a:t>
            </a:r>
            <a:r>
              <a:rPr dirty="0" spc="-3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180" y="557276"/>
            <a:ext cx="11526520" cy="5807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59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Initializing</a:t>
            </a:r>
            <a:r>
              <a:rPr dirty="0" sz="2400" spc="-20">
                <a:latin typeface="Calibri"/>
                <a:cs typeface="Calibri"/>
              </a:rPr>
              <a:t> arrays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random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row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row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matrix.length;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row++)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 indent="-365125">
              <a:lnSpc>
                <a:spcPct val="125000"/>
              </a:lnSpc>
            </a:pPr>
            <a:r>
              <a:rPr dirty="0" sz="2400" spc="-5" b="1">
                <a:latin typeface="Courier New"/>
                <a:cs typeface="Courier New"/>
              </a:rPr>
              <a:t>for (int column </a:t>
            </a:r>
            <a:r>
              <a:rPr dirty="0" sz="2400" b="1">
                <a:latin typeface="Courier New"/>
                <a:cs typeface="Courier New"/>
              </a:rPr>
              <a:t>= </a:t>
            </a:r>
            <a:r>
              <a:rPr dirty="0" sz="2400" spc="-5" b="1">
                <a:latin typeface="Courier New"/>
                <a:cs typeface="Courier New"/>
              </a:rPr>
              <a:t>0; column </a:t>
            </a:r>
            <a:r>
              <a:rPr dirty="0" sz="2400" b="1">
                <a:latin typeface="Courier New"/>
                <a:cs typeface="Courier New"/>
              </a:rPr>
              <a:t>&lt; </a:t>
            </a:r>
            <a:r>
              <a:rPr dirty="0" sz="2400" spc="-5" b="1">
                <a:latin typeface="Courier New"/>
                <a:cs typeface="Courier New"/>
              </a:rPr>
              <a:t>matrix[row].length; column++)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matrix[row][column]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(int)(Math.random()</a:t>
            </a:r>
            <a:r>
              <a:rPr dirty="0" sz="24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100);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8041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alibri"/>
                <a:cs typeface="Calibri"/>
              </a:rPr>
              <a:t>Printing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arrays</a:t>
            </a:r>
            <a:endParaRPr sz="24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row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row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matrix.length;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row++)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54025">
              <a:lnSpc>
                <a:spcPts val="2590"/>
              </a:lnSpc>
              <a:spcBef>
                <a:spcPts val="434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column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column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matrix[row].length;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column++)</a:t>
            </a:r>
            <a:endParaRPr sz="2400">
              <a:latin typeface="Courier New"/>
              <a:cs typeface="Courier New"/>
            </a:endParaRPr>
          </a:p>
          <a:p>
            <a:pPr marL="698500">
              <a:lnSpc>
                <a:spcPts val="2590"/>
              </a:lnSpc>
            </a:pP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19150">
              <a:lnSpc>
                <a:spcPct val="100000"/>
              </a:lnSpc>
              <a:spcBef>
                <a:spcPts val="405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System.out.print(matrix[row][column]</a:t>
            </a:r>
            <a:r>
              <a:rPr dirty="0" sz="2400" spc="-4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dirty="0" sz="2400" spc="-3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dirty="0" sz="2400" spc="-4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");</a:t>
            </a:r>
            <a:endParaRPr sz="2400">
              <a:latin typeface="Courier New"/>
              <a:cs typeface="Courier New"/>
            </a:endParaRPr>
          </a:p>
          <a:p>
            <a:pPr marL="454025">
              <a:lnSpc>
                <a:spcPct val="100000"/>
              </a:lnSpc>
              <a:spcBef>
                <a:spcPts val="434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454025">
              <a:lnSpc>
                <a:spcPct val="100000"/>
              </a:lnSpc>
              <a:spcBef>
                <a:spcPts val="405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System.out.println();</a:t>
            </a:r>
            <a:endParaRPr sz="24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434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33344" y="1239768"/>
          <a:ext cx="8644255" cy="765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/>
                <a:gridCol w="1003935"/>
                <a:gridCol w="547369"/>
                <a:gridCol w="456564"/>
                <a:gridCol w="547369"/>
                <a:gridCol w="730250"/>
                <a:gridCol w="365125"/>
                <a:gridCol w="2738120"/>
                <a:gridCol w="1276984"/>
                <a:gridCol w="305434"/>
              </a:tblGrid>
              <a:tr h="38290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total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2905">
                <a:tc>
                  <a:txBody>
                    <a:bodyPr/>
                    <a:lstStyle/>
                    <a:p>
                      <a:pPr marL="31750">
                        <a:lnSpc>
                          <a:spcPts val="277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for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(int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row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775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row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matrix.length;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row++)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75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52394" y="758444"/>
            <a:ext cx="11161395" cy="3195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120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Summing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Calibri"/>
              <a:cs typeface="Calibri"/>
            </a:endParaRPr>
          </a:p>
          <a:p>
            <a:pPr marL="377825">
              <a:lnSpc>
                <a:spcPts val="2590"/>
              </a:lnSpc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column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column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matrix[row].length;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column++)</a:t>
            </a:r>
            <a:endParaRPr sz="2400">
              <a:latin typeface="Courier New"/>
              <a:cs typeface="Courier New"/>
            </a:endParaRPr>
          </a:p>
          <a:p>
            <a:pPr marL="622300">
              <a:lnSpc>
                <a:spcPts val="2590"/>
              </a:lnSpc>
            </a:pP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405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total</a:t>
            </a:r>
            <a:r>
              <a:rPr dirty="0" sz="2400" spc="-5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dirty="0" sz="2400" spc="-4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matrix[row][column];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434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3259" y="109219"/>
            <a:ext cx="60699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</a:t>
            </a:r>
            <a:r>
              <a:rPr dirty="0" spc="-20"/>
              <a:t> </a:t>
            </a:r>
            <a:r>
              <a:rPr dirty="0" spc="-10"/>
              <a:t>Processing</a:t>
            </a:r>
            <a:r>
              <a:rPr dirty="0" spc="-20"/>
              <a:t> </a:t>
            </a:r>
            <a:r>
              <a:rPr dirty="0" spc="-15"/>
              <a:t>Two-Dimensional</a:t>
            </a:r>
            <a:r>
              <a:rPr dirty="0" spc="-25"/>
              <a:t> </a:t>
            </a:r>
            <a:r>
              <a:rPr dirty="0" spc="-30"/>
              <a:t>Arrays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90800" y="541274"/>
            <a:ext cx="9701530" cy="5012690"/>
          </a:xfrm>
          <a:prstGeom prst="rect">
            <a:avLst/>
          </a:prstGeom>
        </p:spPr>
        <p:txBody>
          <a:bodyPr wrap="square" lIns="0" tIns="229870" rIns="0" bIns="0" rtlCol="0" vert="horz">
            <a:spAutoFit/>
          </a:bodyPr>
          <a:lstStyle/>
          <a:p>
            <a:pPr marL="700405">
              <a:lnSpc>
                <a:spcPct val="100000"/>
              </a:lnSpc>
              <a:spcBef>
                <a:spcPts val="1810"/>
              </a:spcBef>
            </a:pPr>
            <a:r>
              <a:rPr dirty="0" sz="3000" spc="-5">
                <a:latin typeface="Calibri"/>
                <a:cs typeface="Calibri"/>
              </a:rPr>
              <a:t>Random</a:t>
            </a:r>
            <a:r>
              <a:rPr dirty="0" sz="3000" spc="-2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shuffling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for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(int</a:t>
            </a:r>
            <a:r>
              <a:rPr dirty="0" sz="2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i</a:t>
            </a:r>
            <a:r>
              <a:rPr dirty="0" sz="2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0;</a:t>
            </a:r>
            <a:r>
              <a:rPr dirty="0" sz="2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i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&lt;</a:t>
            </a:r>
            <a:r>
              <a:rPr dirty="0" sz="2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matrix.length;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i++)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52450" indent="-365125">
              <a:lnSpc>
                <a:spcPct val="114199"/>
              </a:lnSpc>
              <a:spcBef>
                <a:spcPts val="25"/>
              </a:spcBef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for</a:t>
            </a:r>
            <a:r>
              <a:rPr dirty="0" sz="2400" spc="16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(int</a:t>
            </a:r>
            <a:r>
              <a:rPr dirty="0" sz="2400" spc="16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j</a:t>
            </a:r>
            <a:r>
              <a:rPr dirty="0" sz="2400" spc="16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dirty="0" sz="2400" spc="16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0;</a:t>
            </a:r>
            <a:r>
              <a:rPr dirty="0" sz="2400" spc="16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j</a:t>
            </a:r>
            <a:r>
              <a:rPr dirty="0" sz="2400" spc="16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&lt;</a:t>
            </a:r>
            <a:r>
              <a:rPr dirty="0" sz="2400" spc="16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matrix[i].length;</a:t>
            </a:r>
            <a:r>
              <a:rPr dirty="0" sz="2400" spc="17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j++)</a:t>
            </a:r>
            <a:r>
              <a:rPr dirty="0" sz="2400" spc="16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dirty="0" sz="2400" spc="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i1</a:t>
            </a:r>
            <a:r>
              <a:rPr dirty="0" sz="24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(int)(Math.random()</a:t>
            </a:r>
            <a:r>
              <a:rPr dirty="0" sz="24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dirty="0" sz="24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matrix.length);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j1</a:t>
            </a:r>
            <a:r>
              <a:rPr dirty="0" sz="24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(int)(Math.random()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dirty="0" sz="2400" spc="-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matrix[i].length);</a:t>
            </a:r>
            <a:endParaRPr sz="2400">
              <a:latin typeface="Courier New"/>
              <a:cs typeface="Courier New"/>
            </a:endParaRPr>
          </a:p>
          <a:p>
            <a:pPr marL="742315" marR="1647825">
              <a:lnSpc>
                <a:spcPts val="3310"/>
              </a:lnSpc>
              <a:spcBef>
                <a:spcPts val="160"/>
              </a:spcBef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// Swap matrix[i][j] with matrix[i1][j1] </a:t>
            </a:r>
            <a:r>
              <a:rPr dirty="0" sz="2400" spc="-14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dirty="0" sz="24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temp</a:t>
            </a:r>
            <a:r>
              <a:rPr dirty="0" sz="24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matrix[i][j];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229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matrix[i][j]</a:t>
            </a:r>
            <a:r>
              <a:rPr dirty="0" sz="2400" spc="-5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4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matrix[i1][j1];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matrix[i1][j1]</a:t>
            </a:r>
            <a:r>
              <a:rPr dirty="0" sz="2400" spc="-5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4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temp;</a:t>
            </a:r>
            <a:endParaRPr sz="2400">
              <a:latin typeface="Courier New"/>
              <a:cs typeface="Courier New"/>
            </a:endParaRPr>
          </a:p>
          <a:p>
            <a:pPr marL="377190">
              <a:lnSpc>
                <a:spcPct val="100000"/>
              </a:lnSpc>
              <a:spcBef>
                <a:spcPts val="409"/>
              </a:spcBef>
            </a:pP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7.2.</a:t>
            </a:r>
            <a:r>
              <a:rPr dirty="0" spc="-20"/>
              <a:t> </a:t>
            </a:r>
            <a:r>
              <a:rPr dirty="0" spc="-10"/>
              <a:t>Processing</a:t>
            </a:r>
            <a:r>
              <a:rPr dirty="0" spc="-20"/>
              <a:t> </a:t>
            </a:r>
            <a:r>
              <a:rPr dirty="0" spc="-15"/>
              <a:t>Two-Dimensional</a:t>
            </a:r>
            <a:r>
              <a:rPr dirty="0" spc="-25"/>
              <a:t> </a:t>
            </a:r>
            <a:r>
              <a:rPr dirty="0" spc="-30"/>
              <a:t>Arrays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259" y="109219"/>
            <a:ext cx="53422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7.3.</a:t>
            </a:r>
            <a:r>
              <a:rPr dirty="0" spc="-15"/>
              <a:t> Passing</a:t>
            </a:r>
            <a:r>
              <a:rPr dirty="0"/>
              <a:t> 2-D</a:t>
            </a:r>
            <a:r>
              <a:rPr dirty="0" spc="-5"/>
              <a:t> </a:t>
            </a:r>
            <a:r>
              <a:rPr dirty="0" spc="-30"/>
              <a:t>Arrays</a:t>
            </a:r>
            <a:r>
              <a:rPr dirty="0" spc="-10"/>
              <a:t> </a:t>
            </a:r>
            <a:r>
              <a:rPr dirty="0" spc="-15"/>
              <a:t>to </a:t>
            </a:r>
            <a:r>
              <a:rPr dirty="0" spc="-5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2033587" y="2413396"/>
            <a:ext cx="3385820" cy="2031364"/>
          </a:xfrm>
          <a:custGeom>
            <a:avLst/>
            <a:gdLst/>
            <a:ahLst/>
            <a:cxnLst/>
            <a:rect l="l" t="t" r="r" b="b"/>
            <a:pathLst>
              <a:path w="3385820" h="2031364">
                <a:moveTo>
                  <a:pt x="3182221" y="0"/>
                </a:moveTo>
                <a:lnTo>
                  <a:pt x="203119" y="0"/>
                </a:lnTo>
                <a:lnTo>
                  <a:pt x="156546" y="5364"/>
                </a:lnTo>
                <a:lnTo>
                  <a:pt x="113792" y="20645"/>
                </a:lnTo>
                <a:lnTo>
                  <a:pt x="76078" y="44623"/>
                </a:lnTo>
                <a:lnTo>
                  <a:pt x="44623" y="76078"/>
                </a:lnTo>
                <a:lnTo>
                  <a:pt x="20645" y="113792"/>
                </a:lnTo>
                <a:lnTo>
                  <a:pt x="5364" y="156546"/>
                </a:lnTo>
                <a:lnTo>
                  <a:pt x="0" y="203119"/>
                </a:lnTo>
                <a:lnTo>
                  <a:pt x="0" y="1828084"/>
                </a:lnTo>
                <a:lnTo>
                  <a:pt x="5364" y="1874658"/>
                </a:lnTo>
                <a:lnTo>
                  <a:pt x="20645" y="1917412"/>
                </a:lnTo>
                <a:lnTo>
                  <a:pt x="44623" y="1955126"/>
                </a:lnTo>
                <a:lnTo>
                  <a:pt x="76078" y="1986581"/>
                </a:lnTo>
                <a:lnTo>
                  <a:pt x="113792" y="2010559"/>
                </a:lnTo>
                <a:lnTo>
                  <a:pt x="156546" y="2025840"/>
                </a:lnTo>
                <a:lnTo>
                  <a:pt x="203119" y="2031204"/>
                </a:lnTo>
                <a:lnTo>
                  <a:pt x="3182221" y="2031204"/>
                </a:lnTo>
                <a:lnTo>
                  <a:pt x="3228795" y="2025840"/>
                </a:lnTo>
                <a:lnTo>
                  <a:pt x="3271549" y="2010559"/>
                </a:lnTo>
                <a:lnTo>
                  <a:pt x="3309263" y="1986581"/>
                </a:lnTo>
                <a:lnTo>
                  <a:pt x="3340719" y="1955126"/>
                </a:lnTo>
                <a:lnTo>
                  <a:pt x="3364697" y="1917412"/>
                </a:lnTo>
                <a:lnTo>
                  <a:pt x="3379977" y="1874658"/>
                </a:lnTo>
                <a:lnTo>
                  <a:pt x="3385342" y="1828084"/>
                </a:lnTo>
                <a:lnTo>
                  <a:pt x="3385342" y="203119"/>
                </a:lnTo>
                <a:lnTo>
                  <a:pt x="3379977" y="156546"/>
                </a:lnTo>
                <a:lnTo>
                  <a:pt x="3364697" y="113792"/>
                </a:lnTo>
                <a:lnTo>
                  <a:pt x="3340719" y="76078"/>
                </a:lnTo>
                <a:lnTo>
                  <a:pt x="3309263" y="44623"/>
                </a:lnTo>
                <a:lnTo>
                  <a:pt x="3271549" y="20645"/>
                </a:lnTo>
                <a:lnTo>
                  <a:pt x="3228795" y="5364"/>
                </a:lnTo>
                <a:lnTo>
                  <a:pt x="318222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14228" y="2633980"/>
            <a:ext cx="3024505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67385">
              <a:lnSpc>
                <a:spcPct val="127099"/>
              </a:lnSpc>
              <a:spcBef>
                <a:spcPts val="95"/>
              </a:spcBef>
            </a:pP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Get </a:t>
            </a:r>
            <a:r>
              <a:rPr dirty="0" sz="3400" spc="-3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dirty="0" sz="3400" spc="-25">
                <a:solidFill>
                  <a:srgbClr val="FFFFFF"/>
                </a:solidFill>
                <a:latin typeface="Calibri"/>
                <a:cs typeface="Calibri"/>
              </a:rPr>
              <a:t> getArray</a:t>
            </a:r>
            <a:r>
              <a:rPr dirty="0" sz="3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7464" y="3009215"/>
            <a:ext cx="718185" cy="840105"/>
          </a:xfrm>
          <a:custGeom>
            <a:avLst/>
            <a:gdLst/>
            <a:ahLst/>
            <a:cxnLst/>
            <a:rect l="l" t="t" r="r" b="b"/>
            <a:pathLst>
              <a:path w="718185" h="840104">
                <a:moveTo>
                  <a:pt x="358846" y="0"/>
                </a:moveTo>
                <a:lnTo>
                  <a:pt x="358846" y="167913"/>
                </a:lnTo>
                <a:lnTo>
                  <a:pt x="0" y="167913"/>
                </a:lnTo>
                <a:lnTo>
                  <a:pt x="0" y="671652"/>
                </a:lnTo>
                <a:lnTo>
                  <a:pt x="358846" y="671652"/>
                </a:lnTo>
                <a:lnTo>
                  <a:pt x="358846" y="839565"/>
                </a:lnTo>
                <a:lnTo>
                  <a:pt x="717692" y="419783"/>
                </a:lnTo>
                <a:lnTo>
                  <a:pt x="358846" y="0"/>
                </a:lnTo>
                <a:close/>
              </a:path>
            </a:pathLst>
          </a:custGeom>
          <a:solidFill>
            <a:srgbClr val="B0BC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73067" y="2413396"/>
            <a:ext cx="3385820" cy="2031364"/>
          </a:xfrm>
          <a:custGeom>
            <a:avLst/>
            <a:gdLst/>
            <a:ahLst/>
            <a:cxnLst/>
            <a:rect l="l" t="t" r="r" b="b"/>
            <a:pathLst>
              <a:path w="3385820" h="2031364">
                <a:moveTo>
                  <a:pt x="3182222" y="0"/>
                </a:moveTo>
                <a:lnTo>
                  <a:pt x="203121" y="0"/>
                </a:lnTo>
                <a:lnTo>
                  <a:pt x="156547" y="5364"/>
                </a:lnTo>
                <a:lnTo>
                  <a:pt x="113793" y="20645"/>
                </a:lnTo>
                <a:lnTo>
                  <a:pt x="76079" y="44623"/>
                </a:lnTo>
                <a:lnTo>
                  <a:pt x="44623" y="76078"/>
                </a:lnTo>
                <a:lnTo>
                  <a:pt x="20645" y="113792"/>
                </a:lnTo>
                <a:lnTo>
                  <a:pt x="5364" y="156546"/>
                </a:lnTo>
                <a:lnTo>
                  <a:pt x="0" y="203119"/>
                </a:lnTo>
                <a:lnTo>
                  <a:pt x="0" y="1828084"/>
                </a:lnTo>
                <a:lnTo>
                  <a:pt x="5364" y="1874658"/>
                </a:lnTo>
                <a:lnTo>
                  <a:pt x="20645" y="1917412"/>
                </a:lnTo>
                <a:lnTo>
                  <a:pt x="44623" y="1955126"/>
                </a:lnTo>
                <a:lnTo>
                  <a:pt x="76079" y="1986581"/>
                </a:lnTo>
                <a:lnTo>
                  <a:pt x="113793" y="2010559"/>
                </a:lnTo>
                <a:lnTo>
                  <a:pt x="156547" y="2025840"/>
                </a:lnTo>
                <a:lnTo>
                  <a:pt x="203121" y="2031204"/>
                </a:lnTo>
                <a:lnTo>
                  <a:pt x="3182222" y="2031204"/>
                </a:lnTo>
                <a:lnTo>
                  <a:pt x="3228796" y="2025840"/>
                </a:lnTo>
                <a:lnTo>
                  <a:pt x="3271549" y="2010559"/>
                </a:lnTo>
                <a:lnTo>
                  <a:pt x="3309264" y="1986581"/>
                </a:lnTo>
                <a:lnTo>
                  <a:pt x="3340720" y="1955126"/>
                </a:lnTo>
                <a:lnTo>
                  <a:pt x="3364698" y="1917412"/>
                </a:lnTo>
                <a:lnTo>
                  <a:pt x="3379979" y="1874658"/>
                </a:lnTo>
                <a:lnTo>
                  <a:pt x="3385343" y="1828084"/>
                </a:lnTo>
                <a:lnTo>
                  <a:pt x="3385343" y="203119"/>
                </a:lnTo>
                <a:lnTo>
                  <a:pt x="3379979" y="156546"/>
                </a:lnTo>
                <a:lnTo>
                  <a:pt x="3364698" y="113792"/>
                </a:lnTo>
                <a:lnTo>
                  <a:pt x="3340720" y="76078"/>
                </a:lnTo>
                <a:lnTo>
                  <a:pt x="3309264" y="44623"/>
                </a:lnTo>
                <a:lnTo>
                  <a:pt x="3271549" y="20645"/>
                </a:lnTo>
                <a:lnTo>
                  <a:pt x="3228796" y="5364"/>
                </a:lnTo>
                <a:lnTo>
                  <a:pt x="318222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29977" y="2633980"/>
            <a:ext cx="2272030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6695">
              <a:lnSpc>
                <a:spcPct val="127099"/>
              </a:lnSpc>
              <a:spcBef>
                <a:spcPts val="95"/>
              </a:spcBef>
            </a:pPr>
            <a:r>
              <a:rPr dirty="0" sz="3400" spc="-20">
                <a:solidFill>
                  <a:srgbClr val="FFFFFF"/>
                </a:solidFill>
                <a:latin typeface="Calibri"/>
                <a:cs typeface="Calibri"/>
              </a:rPr>
              <a:t>Pass </a:t>
            </a:r>
            <a:r>
              <a:rPr dirty="0" sz="3400" spc="-30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dirty="0" sz="3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3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259" y="109219"/>
            <a:ext cx="53422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7.3.</a:t>
            </a:r>
            <a:r>
              <a:rPr dirty="0" spc="-15"/>
              <a:t> Passing</a:t>
            </a:r>
            <a:r>
              <a:rPr dirty="0"/>
              <a:t> 2-D</a:t>
            </a:r>
            <a:r>
              <a:rPr dirty="0" spc="-5"/>
              <a:t> </a:t>
            </a:r>
            <a:r>
              <a:rPr dirty="0" spc="-30"/>
              <a:t>Arrays</a:t>
            </a:r>
            <a:r>
              <a:rPr dirty="0" spc="-10"/>
              <a:t> </a:t>
            </a:r>
            <a:r>
              <a:rPr dirty="0" spc="-15"/>
              <a:t>to </a:t>
            </a:r>
            <a:r>
              <a:rPr dirty="0" spc="-5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71" y="895969"/>
            <a:ext cx="7587915" cy="47484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579" y="5795252"/>
            <a:ext cx="1918064" cy="6375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259" y="109219"/>
            <a:ext cx="53422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7.3.</a:t>
            </a:r>
            <a:r>
              <a:rPr dirty="0" spc="-15"/>
              <a:t> Passing</a:t>
            </a:r>
            <a:r>
              <a:rPr dirty="0"/>
              <a:t> 2-D</a:t>
            </a:r>
            <a:r>
              <a:rPr dirty="0" spc="-5"/>
              <a:t> </a:t>
            </a:r>
            <a:r>
              <a:rPr dirty="0" spc="-30"/>
              <a:t>Arrays</a:t>
            </a:r>
            <a:r>
              <a:rPr dirty="0" spc="-10"/>
              <a:t> </a:t>
            </a:r>
            <a:r>
              <a:rPr dirty="0" spc="-15"/>
              <a:t>to </a:t>
            </a:r>
            <a:r>
              <a:rPr dirty="0" spc="-5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009" y="1406824"/>
            <a:ext cx="7410355" cy="32275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14" y="145795"/>
            <a:ext cx="65766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</a:t>
            </a:r>
            <a:r>
              <a:rPr dirty="0" spc="-5"/>
              <a:t> </a:t>
            </a:r>
            <a:r>
              <a:rPr dirty="0" spc="-15"/>
              <a:t>Problem:</a:t>
            </a:r>
            <a:r>
              <a:rPr dirty="0" spc="-5"/>
              <a:t> </a:t>
            </a:r>
            <a:r>
              <a:rPr dirty="0" spc="-10"/>
              <a:t>Grading</a:t>
            </a:r>
            <a:r>
              <a:rPr dirty="0" spc="5"/>
              <a:t> </a:t>
            </a:r>
            <a:r>
              <a:rPr dirty="0" spc="-5"/>
              <a:t>Multiple-Choice</a:t>
            </a:r>
            <a:r>
              <a:rPr dirty="0"/>
              <a:t> </a:t>
            </a:r>
            <a:r>
              <a:rPr dirty="0" spc="-8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965" y="707643"/>
            <a:ext cx="8649335" cy="124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Calibri"/>
                <a:cs typeface="Calibri"/>
              </a:rPr>
              <a:t>Objective: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write</a:t>
            </a:r>
            <a:r>
              <a:rPr dirty="0" sz="2800">
                <a:latin typeface="Calibri"/>
                <a:cs typeface="Calibri"/>
              </a:rPr>
              <a:t>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grades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multiple-choice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test</a:t>
            </a:r>
            <a:r>
              <a:rPr dirty="0" sz="3400" spc="-20">
                <a:latin typeface="Calibri"/>
                <a:cs typeface="Calibri"/>
              </a:rPr>
              <a:t>.</a:t>
            </a:r>
            <a:endParaRPr sz="3400">
              <a:latin typeface="Calibri"/>
              <a:cs typeface="Calibri"/>
            </a:endParaRPr>
          </a:p>
          <a:p>
            <a:pPr marL="431165">
              <a:lnSpc>
                <a:spcPct val="100000"/>
              </a:lnSpc>
              <a:spcBef>
                <a:spcPts val="2135"/>
              </a:spcBef>
            </a:pPr>
            <a:r>
              <a:rPr dirty="0" sz="2800" spc="5">
                <a:latin typeface="Times New Roman"/>
                <a:cs typeface="Times New Roman"/>
              </a:rPr>
              <a:t>S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>
                <a:latin typeface="Times New Roman"/>
                <a:cs typeface="Times New Roman"/>
              </a:rPr>
              <a:t>ud</a:t>
            </a:r>
            <a:r>
              <a:rPr dirty="0" sz="2800" spc="-10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ts</a:t>
            </a:r>
            <a:r>
              <a:rPr dirty="0" sz="2800">
                <a:latin typeface="Times New Roman"/>
                <a:cs typeface="Times New Roman"/>
              </a:rPr>
              <a:t>’</a:t>
            </a:r>
            <a:r>
              <a:rPr dirty="0" sz="2800" spc="-204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s</a:t>
            </a:r>
            <a:r>
              <a:rPr dirty="0" sz="2800">
                <a:latin typeface="Times New Roman"/>
                <a:cs typeface="Times New Roman"/>
              </a:rPr>
              <a:t>w</a:t>
            </a:r>
            <a:r>
              <a:rPr dirty="0" sz="2800" spc="-10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390" y="2296470"/>
            <a:ext cx="4675673" cy="26064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2495" y="3003848"/>
            <a:ext cx="3486150" cy="1219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23814" y="670051"/>
            <a:ext cx="10713085" cy="6838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following table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that </a:t>
            </a:r>
            <a:r>
              <a:rPr dirty="0" sz="2400">
                <a:latin typeface="Calibri"/>
                <a:cs typeface="Calibri"/>
              </a:rPr>
              <a:t>describes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distances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between 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cities</a:t>
            </a:r>
            <a:r>
              <a:rPr dirty="0" sz="2400" spc="-10">
                <a:latin typeface="Calibri"/>
                <a:cs typeface="Calibri"/>
              </a:rPr>
              <a:t> can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 </a:t>
            </a:r>
            <a:r>
              <a:rPr dirty="0" sz="2400" spc="-10">
                <a:latin typeface="Calibri"/>
                <a:cs typeface="Calibri"/>
              </a:rPr>
              <a:t>represented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using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two-dimensional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72171" y="2322943"/>
          <a:ext cx="7267575" cy="2954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110"/>
                <a:gridCol w="1028700"/>
                <a:gridCol w="792480"/>
                <a:gridCol w="1094105"/>
                <a:gridCol w="836295"/>
                <a:gridCol w="782320"/>
                <a:gridCol w="762000"/>
                <a:gridCol w="835025"/>
              </a:tblGrid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5255">
                        <a:lnSpc>
                          <a:spcPts val="1764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Chicago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764"/>
                        </a:lnSpc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Boston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1764"/>
                        </a:lnSpc>
                      </a:pPr>
                      <a:r>
                        <a:rPr dirty="0" sz="1600" spc="15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York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764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Atlanta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1285">
                        <a:lnSpc>
                          <a:spcPts val="1764"/>
                        </a:lnSpc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Miami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764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Dallas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4930">
                        <a:lnSpc>
                          <a:spcPts val="1764"/>
                        </a:lnSpc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Houston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311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Chicago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/>
                </a:tc>
                <a:tc>
                  <a:txBody>
                    <a:bodyPr/>
                    <a:lstStyle/>
                    <a:p>
                      <a:pPr algn="ctr" marL="24193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983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787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714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algn="r" marR="12763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1375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967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/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1087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/>
                </a:tc>
              </a:tr>
              <a:tr h="3879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Boston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/>
                </a:tc>
                <a:tc>
                  <a:txBody>
                    <a:bodyPr/>
                    <a:lstStyle/>
                    <a:p>
                      <a:pPr algn="ctr" marL="2381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983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 marL="461009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1102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 algn="r" marR="13081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1763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1723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1842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/>
                </a:tc>
              </a:tr>
              <a:tr h="3790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600" spc="15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10">
                          <a:latin typeface="Times New Roman"/>
                          <a:cs typeface="Times New Roman"/>
                        </a:rPr>
                        <a:t>York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/>
                </a:tc>
                <a:tc>
                  <a:txBody>
                    <a:bodyPr/>
                    <a:lstStyle/>
                    <a:p>
                      <a:pPr algn="ctr" marL="2381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787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214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algn="ctr" marL="1384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888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algn="r" marR="1308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1549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1548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1627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690"/>
                </a:tc>
              </a:tr>
              <a:tr h="3194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Atlanta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ctr" marL="193040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714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1102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/>
                </a:tc>
                <a:tc>
                  <a:txBody>
                    <a:bodyPr/>
                    <a:lstStyle/>
                    <a:p>
                      <a:pPr marL="438150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888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/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/>
                </a:tc>
                <a:tc>
                  <a:txBody>
                    <a:bodyPr/>
                    <a:lstStyle/>
                    <a:p>
                      <a:pPr algn="r" marR="149225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661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781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850"/>
                        </a:lnSpc>
                        <a:spcBef>
                          <a:spcPts val="565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810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/>
                </a:tc>
              </a:tr>
              <a:tr h="42418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19"/>
                        </a:spcBef>
                        <a:tabLst>
                          <a:tab pos="1539240" algn="l"/>
                        </a:tabLst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Miami	</a:t>
                      </a:r>
                      <a:r>
                        <a:rPr dirty="0" baseline="3472" sz="2400" spc="7">
                          <a:latin typeface="Times New Roman"/>
                          <a:cs typeface="Times New Roman"/>
                        </a:rPr>
                        <a:t>1375</a:t>
                      </a:r>
                      <a:endParaRPr baseline="3472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1763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1549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661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1426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139"/>
                </a:tc>
                <a:tc>
                  <a:txBody>
                    <a:bodyPr/>
                    <a:lstStyle/>
                    <a:p>
                      <a:pPr algn="ctr" marL="10160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1187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139"/>
                </a:tc>
              </a:tr>
              <a:tr h="37211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5"/>
                        </a:spcBef>
                        <a:tabLst>
                          <a:tab pos="1612900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Dallas	</a:t>
                      </a:r>
                      <a:r>
                        <a:rPr dirty="0" baseline="6944" sz="2400" spc="7">
                          <a:latin typeface="Times New Roman"/>
                          <a:cs typeface="Times New Roman"/>
                        </a:rPr>
                        <a:t>967</a:t>
                      </a:r>
                      <a:endParaRPr baseline="6944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1723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1548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781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r" marR="1308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1426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ctr" marL="425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239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</a:tr>
              <a:tr h="29972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540"/>
                        </a:lnSpc>
                        <a:spcBef>
                          <a:spcPts val="725"/>
                        </a:spcBef>
                        <a:tabLst>
                          <a:tab pos="1508760" algn="l"/>
                        </a:tabLst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Houston	</a:t>
                      </a:r>
                      <a:r>
                        <a:rPr dirty="0" baseline="10416" sz="2400" spc="15">
                          <a:latin typeface="Times New Roman"/>
                          <a:cs typeface="Times New Roman"/>
                        </a:rPr>
                        <a:t>1087</a:t>
                      </a:r>
                      <a:endParaRPr baseline="10416"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207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ts val="1850"/>
                        </a:lnSpc>
                        <a:spcBef>
                          <a:spcPts val="409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1842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ts val="1850"/>
                        </a:lnSpc>
                        <a:spcBef>
                          <a:spcPts val="409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1627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1850"/>
                        </a:lnSpc>
                        <a:spcBef>
                          <a:spcPts val="409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810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r" marR="127635">
                        <a:lnSpc>
                          <a:spcPts val="1850"/>
                        </a:lnSpc>
                        <a:spcBef>
                          <a:spcPts val="409"/>
                        </a:spcBef>
                      </a:pPr>
                      <a:r>
                        <a:rPr dirty="0" sz="1600" spc="5">
                          <a:latin typeface="Times New Roman"/>
                          <a:cs typeface="Times New Roman"/>
                        </a:rPr>
                        <a:t>1187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ts val="1850"/>
                        </a:lnSpc>
                        <a:spcBef>
                          <a:spcPts val="409"/>
                        </a:spcBef>
                      </a:pPr>
                      <a:r>
                        <a:rPr dirty="0" sz="1600" spc="10">
                          <a:latin typeface="Times New Roman"/>
                          <a:cs typeface="Times New Roman"/>
                        </a:rPr>
                        <a:t>239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1850"/>
                        </a:lnSpc>
                        <a:spcBef>
                          <a:spcPts val="409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138841" y="1890964"/>
            <a:ext cx="1903730" cy="2489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450">
                <a:latin typeface="Times New Roman"/>
                <a:cs typeface="Times New Roman"/>
              </a:rPr>
              <a:t>Distance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Table</a:t>
            </a:r>
            <a:r>
              <a:rPr dirty="0" sz="1450" spc="-2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(in </a:t>
            </a:r>
            <a:r>
              <a:rPr dirty="0" sz="1450" spc="-5">
                <a:latin typeface="Times New Roman"/>
                <a:cs typeface="Times New Roman"/>
              </a:rPr>
              <a:t>miles)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0895" y="139700"/>
            <a:ext cx="22923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7.0</a:t>
            </a:r>
            <a:r>
              <a:rPr dirty="0" spc="-9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Motivation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14" y="145795"/>
            <a:ext cx="65766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</a:t>
            </a:r>
            <a:r>
              <a:rPr dirty="0" spc="-5"/>
              <a:t> </a:t>
            </a:r>
            <a:r>
              <a:rPr dirty="0" spc="-15"/>
              <a:t>Problem:</a:t>
            </a:r>
            <a:r>
              <a:rPr dirty="0" spc="-5"/>
              <a:t> </a:t>
            </a:r>
            <a:r>
              <a:rPr dirty="0" spc="-10"/>
              <a:t>Grading</a:t>
            </a:r>
            <a:r>
              <a:rPr dirty="0" spc="5"/>
              <a:t> </a:t>
            </a:r>
            <a:r>
              <a:rPr dirty="0" spc="-5"/>
              <a:t>Multiple-Choice</a:t>
            </a:r>
            <a:r>
              <a:rPr dirty="0"/>
              <a:t> </a:t>
            </a:r>
            <a:r>
              <a:rPr dirty="0" spc="-8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965" y="707643"/>
            <a:ext cx="864933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Calibri"/>
                <a:cs typeface="Calibri"/>
              </a:rPr>
              <a:t>Objective: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write</a:t>
            </a:r>
            <a:r>
              <a:rPr dirty="0" sz="2800">
                <a:latin typeface="Calibri"/>
                <a:cs typeface="Calibri"/>
              </a:rPr>
              <a:t>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grades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multiple-choice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test</a:t>
            </a:r>
            <a:r>
              <a:rPr dirty="0" sz="3400" spc="-20">
                <a:latin typeface="Calibri"/>
                <a:cs typeface="Calibri"/>
              </a:rPr>
              <a:t>.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4542" y="1874043"/>
            <a:ext cx="2135505" cy="1281430"/>
          </a:xfrm>
          <a:custGeom>
            <a:avLst/>
            <a:gdLst/>
            <a:ahLst/>
            <a:cxnLst/>
            <a:rect l="l" t="t" r="r" b="b"/>
            <a:pathLst>
              <a:path w="2135504" h="1281430">
                <a:moveTo>
                  <a:pt x="2007076" y="0"/>
                </a:moveTo>
                <a:lnTo>
                  <a:pt x="128111" y="0"/>
                </a:lnTo>
                <a:lnTo>
                  <a:pt x="78244" y="10067"/>
                </a:lnTo>
                <a:lnTo>
                  <a:pt x="37523" y="37522"/>
                </a:lnTo>
                <a:lnTo>
                  <a:pt x="10067" y="78244"/>
                </a:lnTo>
                <a:lnTo>
                  <a:pt x="0" y="128111"/>
                </a:lnTo>
                <a:lnTo>
                  <a:pt x="0" y="1153002"/>
                </a:lnTo>
                <a:lnTo>
                  <a:pt x="10067" y="1202869"/>
                </a:lnTo>
                <a:lnTo>
                  <a:pt x="37523" y="1243591"/>
                </a:lnTo>
                <a:lnTo>
                  <a:pt x="78244" y="1271047"/>
                </a:lnTo>
                <a:lnTo>
                  <a:pt x="128111" y="1281115"/>
                </a:lnTo>
                <a:lnTo>
                  <a:pt x="2007076" y="1281115"/>
                </a:lnTo>
                <a:lnTo>
                  <a:pt x="2056943" y="1271047"/>
                </a:lnTo>
                <a:lnTo>
                  <a:pt x="2097664" y="1243591"/>
                </a:lnTo>
                <a:lnTo>
                  <a:pt x="2125119" y="1202869"/>
                </a:lnTo>
                <a:lnTo>
                  <a:pt x="2135187" y="1153002"/>
                </a:lnTo>
                <a:lnTo>
                  <a:pt x="2135187" y="128111"/>
                </a:lnTo>
                <a:lnTo>
                  <a:pt x="2125119" y="78244"/>
                </a:lnTo>
                <a:lnTo>
                  <a:pt x="2097664" y="37522"/>
                </a:lnTo>
                <a:lnTo>
                  <a:pt x="2056943" y="10067"/>
                </a:lnTo>
                <a:lnTo>
                  <a:pt x="2007076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20888" y="1947164"/>
            <a:ext cx="1682750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1145" marR="5080" indent="-259079">
              <a:lnSpc>
                <a:spcPct val="128299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Answer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Array </a:t>
            </a:r>
            <a:r>
              <a:rPr dirty="0" sz="2400" spc="-5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array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43249" y="2249836"/>
            <a:ext cx="452755" cy="529590"/>
          </a:xfrm>
          <a:custGeom>
            <a:avLst/>
            <a:gdLst/>
            <a:ahLst/>
            <a:cxnLst/>
            <a:rect l="l" t="t" r="r" b="b"/>
            <a:pathLst>
              <a:path w="452754" h="529589">
                <a:moveTo>
                  <a:pt x="226330" y="0"/>
                </a:moveTo>
                <a:lnTo>
                  <a:pt x="226330" y="105905"/>
                </a:lnTo>
                <a:lnTo>
                  <a:pt x="0" y="105905"/>
                </a:lnTo>
                <a:lnTo>
                  <a:pt x="0" y="423621"/>
                </a:lnTo>
                <a:lnTo>
                  <a:pt x="226330" y="423621"/>
                </a:lnTo>
                <a:lnTo>
                  <a:pt x="226330" y="529526"/>
                </a:lnTo>
                <a:lnTo>
                  <a:pt x="452658" y="264763"/>
                </a:lnTo>
                <a:lnTo>
                  <a:pt x="226330" y="0"/>
                </a:lnTo>
                <a:close/>
              </a:path>
            </a:pathLst>
          </a:custGeom>
          <a:solidFill>
            <a:srgbClr val="B0BC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83806" y="1874043"/>
            <a:ext cx="2135505" cy="1281430"/>
          </a:xfrm>
          <a:custGeom>
            <a:avLst/>
            <a:gdLst/>
            <a:ahLst/>
            <a:cxnLst/>
            <a:rect l="l" t="t" r="r" b="b"/>
            <a:pathLst>
              <a:path w="2135504" h="1281430">
                <a:moveTo>
                  <a:pt x="2007074" y="0"/>
                </a:moveTo>
                <a:lnTo>
                  <a:pt x="128111" y="0"/>
                </a:lnTo>
                <a:lnTo>
                  <a:pt x="78244" y="10067"/>
                </a:lnTo>
                <a:lnTo>
                  <a:pt x="37522" y="37522"/>
                </a:lnTo>
                <a:lnTo>
                  <a:pt x="10067" y="78244"/>
                </a:lnTo>
                <a:lnTo>
                  <a:pt x="0" y="128111"/>
                </a:lnTo>
                <a:lnTo>
                  <a:pt x="0" y="1153002"/>
                </a:lnTo>
                <a:lnTo>
                  <a:pt x="10067" y="1202869"/>
                </a:lnTo>
                <a:lnTo>
                  <a:pt x="37522" y="1243591"/>
                </a:lnTo>
                <a:lnTo>
                  <a:pt x="78244" y="1271047"/>
                </a:lnTo>
                <a:lnTo>
                  <a:pt x="128111" y="1281115"/>
                </a:lnTo>
                <a:lnTo>
                  <a:pt x="2007074" y="1281115"/>
                </a:lnTo>
                <a:lnTo>
                  <a:pt x="2056941" y="1271047"/>
                </a:lnTo>
                <a:lnTo>
                  <a:pt x="2097663" y="1243591"/>
                </a:lnTo>
                <a:lnTo>
                  <a:pt x="2125118" y="1202869"/>
                </a:lnTo>
                <a:lnTo>
                  <a:pt x="2135186" y="1153002"/>
                </a:lnTo>
                <a:lnTo>
                  <a:pt x="2135186" y="128111"/>
                </a:lnTo>
                <a:lnTo>
                  <a:pt x="2125118" y="78244"/>
                </a:lnTo>
                <a:lnTo>
                  <a:pt x="2097663" y="37522"/>
                </a:lnTo>
                <a:lnTo>
                  <a:pt x="2056941" y="10067"/>
                </a:lnTo>
                <a:lnTo>
                  <a:pt x="200707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65859" y="2114803"/>
            <a:ext cx="1771014" cy="72390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676910" marR="5080" indent="-664845">
              <a:lnSpc>
                <a:spcPts val="2620"/>
              </a:lnSpc>
              <a:spcBef>
                <a:spcPts val="405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Compare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28146" y="2249836"/>
            <a:ext cx="443865" cy="529590"/>
          </a:xfrm>
          <a:custGeom>
            <a:avLst/>
            <a:gdLst/>
            <a:ahLst/>
            <a:cxnLst/>
            <a:rect l="l" t="t" r="r" b="b"/>
            <a:pathLst>
              <a:path w="443865" h="529589">
                <a:moveTo>
                  <a:pt x="221700" y="0"/>
                </a:moveTo>
                <a:lnTo>
                  <a:pt x="221700" y="105905"/>
                </a:lnTo>
                <a:lnTo>
                  <a:pt x="0" y="105905"/>
                </a:lnTo>
                <a:lnTo>
                  <a:pt x="0" y="423621"/>
                </a:lnTo>
                <a:lnTo>
                  <a:pt x="221700" y="423621"/>
                </a:lnTo>
                <a:lnTo>
                  <a:pt x="221700" y="529526"/>
                </a:lnTo>
                <a:lnTo>
                  <a:pt x="443401" y="264763"/>
                </a:lnTo>
                <a:lnTo>
                  <a:pt x="221700" y="0"/>
                </a:lnTo>
                <a:close/>
              </a:path>
            </a:pathLst>
          </a:custGeom>
          <a:solidFill>
            <a:srgbClr val="B0BC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55602" y="1874043"/>
            <a:ext cx="2135505" cy="1281430"/>
          </a:xfrm>
          <a:custGeom>
            <a:avLst/>
            <a:gdLst/>
            <a:ahLst/>
            <a:cxnLst/>
            <a:rect l="l" t="t" r="r" b="b"/>
            <a:pathLst>
              <a:path w="2135504" h="1281430">
                <a:moveTo>
                  <a:pt x="2007074" y="0"/>
                </a:moveTo>
                <a:lnTo>
                  <a:pt x="128111" y="0"/>
                </a:lnTo>
                <a:lnTo>
                  <a:pt x="78244" y="10067"/>
                </a:lnTo>
                <a:lnTo>
                  <a:pt x="37522" y="37522"/>
                </a:lnTo>
                <a:lnTo>
                  <a:pt x="10067" y="78244"/>
                </a:lnTo>
                <a:lnTo>
                  <a:pt x="0" y="128111"/>
                </a:lnTo>
                <a:lnTo>
                  <a:pt x="0" y="1153002"/>
                </a:lnTo>
                <a:lnTo>
                  <a:pt x="10067" y="1202869"/>
                </a:lnTo>
                <a:lnTo>
                  <a:pt x="37522" y="1243591"/>
                </a:lnTo>
                <a:lnTo>
                  <a:pt x="78244" y="1271047"/>
                </a:lnTo>
                <a:lnTo>
                  <a:pt x="128111" y="1281115"/>
                </a:lnTo>
                <a:lnTo>
                  <a:pt x="2007074" y="1281115"/>
                </a:lnTo>
                <a:lnTo>
                  <a:pt x="2056941" y="1271047"/>
                </a:lnTo>
                <a:lnTo>
                  <a:pt x="2097663" y="1243591"/>
                </a:lnTo>
                <a:lnTo>
                  <a:pt x="2125118" y="1202869"/>
                </a:lnTo>
                <a:lnTo>
                  <a:pt x="2135186" y="1153002"/>
                </a:lnTo>
                <a:lnTo>
                  <a:pt x="2135186" y="128111"/>
                </a:lnTo>
                <a:lnTo>
                  <a:pt x="2125118" y="78244"/>
                </a:lnTo>
                <a:lnTo>
                  <a:pt x="2097663" y="37522"/>
                </a:lnTo>
                <a:lnTo>
                  <a:pt x="2056941" y="10067"/>
                </a:lnTo>
                <a:lnTo>
                  <a:pt x="200707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83629" y="1950211"/>
            <a:ext cx="1679575" cy="10617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12065" marR="5080">
              <a:lnSpc>
                <a:spcPct val="91700"/>
              </a:lnSpc>
              <a:spcBef>
                <a:spcPts val="34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Print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correct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dirty="0" sz="2400" spc="-5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014" y="145795"/>
            <a:ext cx="65766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7.4.</a:t>
            </a:r>
            <a:r>
              <a:rPr dirty="0" spc="-5"/>
              <a:t> </a:t>
            </a:r>
            <a:r>
              <a:rPr dirty="0" spc="-15"/>
              <a:t>Problem:</a:t>
            </a:r>
            <a:r>
              <a:rPr dirty="0" spc="-5"/>
              <a:t> </a:t>
            </a:r>
            <a:r>
              <a:rPr dirty="0" spc="-10"/>
              <a:t>Grading</a:t>
            </a:r>
            <a:r>
              <a:rPr dirty="0" spc="5"/>
              <a:t> </a:t>
            </a:r>
            <a:r>
              <a:rPr dirty="0" spc="-5"/>
              <a:t>Multiple-Choice</a:t>
            </a:r>
            <a:r>
              <a:rPr dirty="0"/>
              <a:t> </a:t>
            </a:r>
            <a:r>
              <a:rPr dirty="0" spc="-80"/>
              <a:t>Test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201" y="765427"/>
            <a:ext cx="6182553" cy="54962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419" y="93979"/>
            <a:ext cx="43065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7.5</a:t>
            </a:r>
            <a:r>
              <a:rPr dirty="0" spc="-15"/>
              <a:t> </a:t>
            </a:r>
            <a:r>
              <a:rPr dirty="0" spc="-5"/>
              <a:t>Multidimensional</a:t>
            </a:r>
            <a:r>
              <a:rPr dirty="0" spc="-15"/>
              <a:t> </a:t>
            </a:r>
            <a:r>
              <a:rPr dirty="0" spc="-30"/>
              <a:t>Arrays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2080" y="632928"/>
            <a:ext cx="10453370" cy="5725795"/>
            <a:chOff x="522080" y="632928"/>
            <a:chExt cx="10453370" cy="5725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0221" y="632928"/>
              <a:ext cx="4465028" cy="57257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080" y="1149679"/>
              <a:ext cx="5458703" cy="27017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5619" y="2238444"/>
              <a:ext cx="2811780" cy="2324735"/>
            </a:xfrm>
            <a:custGeom>
              <a:avLst/>
              <a:gdLst/>
              <a:ahLst/>
              <a:cxnLst/>
              <a:rect l="l" t="t" r="r" b="b"/>
              <a:pathLst>
                <a:path w="2811779" h="2324735">
                  <a:moveTo>
                    <a:pt x="2677744" y="77351"/>
                  </a:moveTo>
                  <a:lnTo>
                    <a:pt x="0" y="2285105"/>
                  </a:lnTo>
                  <a:lnTo>
                    <a:pt x="32316" y="2324300"/>
                  </a:lnTo>
                  <a:lnTo>
                    <a:pt x="2710060" y="116546"/>
                  </a:lnTo>
                  <a:lnTo>
                    <a:pt x="2677744" y="77351"/>
                  </a:lnTo>
                  <a:close/>
                </a:path>
                <a:path w="2811779" h="2324735">
                  <a:moveTo>
                    <a:pt x="2784333" y="61194"/>
                  </a:moveTo>
                  <a:lnTo>
                    <a:pt x="2697340" y="61194"/>
                  </a:lnTo>
                  <a:lnTo>
                    <a:pt x="2729655" y="100390"/>
                  </a:lnTo>
                  <a:lnTo>
                    <a:pt x="2710060" y="116546"/>
                  </a:lnTo>
                  <a:lnTo>
                    <a:pt x="2742377" y="155742"/>
                  </a:lnTo>
                  <a:lnTo>
                    <a:pt x="2784333" y="61194"/>
                  </a:lnTo>
                  <a:close/>
                </a:path>
                <a:path w="2811779" h="2324735">
                  <a:moveTo>
                    <a:pt x="2697340" y="61194"/>
                  </a:moveTo>
                  <a:lnTo>
                    <a:pt x="2677744" y="77351"/>
                  </a:lnTo>
                  <a:lnTo>
                    <a:pt x="2710060" y="116546"/>
                  </a:lnTo>
                  <a:lnTo>
                    <a:pt x="2729655" y="100390"/>
                  </a:lnTo>
                  <a:lnTo>
                    <a:pt x="2697340" y="61194"/>
                  </a:lnTo>
                  <a:close/>
                </a:path>
                <a:path w="2811779" h="2324735">
                  <a:moveTo>
                    <a:pt x="2811489" y="0"/>
                  </a:moveTo>
                  <a:lnTo>
                    <a:pt x="2645427" y="38155"/>
                  </a:lnTo>
                  <a:lnTo>
                    <a:pt x="2677744" y="77351"/>
                  </a:lnTo>
                  <a:lnTo>
                    <a:pt x="2697340" y="61194"/>
                  </a:lnTo>
                  <a:lnTo>
                    <a:pt x="2784333" y="61194"/>
                  </a:lnTo>
                  <a:lnTo>
                    <a:pt x="28114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756695" y="4318507"/>
            <a:ext cx="275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5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419" y="93979"/>
            <a:ext cx="43065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7.5</a:t>
            </a:r>
            <a:r>
              <a:rPr dirty="0" spc="-15"/>
              <a:t> </a:t>
            </a:r>
            <a:r>
              <a:rPr dirty="0" spc="-5"/>
              <a:t>Multidimensional</a:t>
            </a:r>
            <a:r>
              <a:rPr dirty="0" spc="-15"/>
              <a:t> </a:t>
            </a:r>
            <a:r>
              <a:rPr dirty="0" spc="-3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70590" y="6420611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1344" y="6421628"/>
            <a:ext cx="1350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Lecture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7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dirty="0" sz="1200" spc="-2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M-D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898989"/>
                </a:solidFill>
                <a:latin typeface="Calibri"/>
                <a:cs typeface="Calibri"/>
              </a:rPr>
              <a:t>Array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2516" y="894270"/>
            <a:ext cx="11111230" cy="5072380"/>
            <a:chOff x="552516" y="894270"/>
            <a:chExt cx="11111230" cy="50723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516" y="894270"/>
              <a:ext cx="8178593" cy="21890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7503" y="2735433"/>
              <a:ext cx="6965895" cy="32310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29660" y="3533787"/>
              <a:ext cx="1890395" cy="2224405"/>
            </a:xfrm>
            <a:custGeom>
              <a:avLst/>
              <a:gdLst/>
              <a:ahLst/>
              <a:cxnLst/>
              <a:rect l="l" t="t" r="r" b="b"/>
              <a:pathLst>
                <a:path w="1890395" h="2224404">
                  <a:moveTo>
                    <a:pt x="1842795" y="2174189"/>
                  </a:moveTo>
                  <a:lnTo>
                    <a:pt x="1762683" y="2174189"/>
                  </a:lnTo>
                  <a:lnTo>
                    <a:pt x="1737271" y="2174189"/>
                  </a:lnTo>
                  <a:lnTo>
                    <a:pt x="1736051" y="2224354"/>
                  </a:lnTo>
                  <a:lnTo>
                    <a:pt x="1842795" y="2174189"/>
                  </a:lnTo>
                  <a:close/>
                </a:path>
                <a:path w="1890395" h="2224404">
                  <a:moveTo>
                    <a:pt x="1842795" y="102184"/>
                  </a:moveTo>
                  <a:lnTo>
                    <a:pt x="1762683" y="102184"/>
                  </a:lnTo>
                  <a:lnTo>
                    <a:pt x="1737271" y="102184"/>
                  </a:lnTo>
                  <a:lnTo>
                    <a:pt x="1736051" y="152349"/>
                  </a:lnTo>
                  <a:lnTo>
                    <a:pt x="1842795" y="102184"/>
                  </a:lnTo>
                  <a:close/>
                </a:path>
                <a:path w="1890395" h="2224404">
                  <a:moveTo>
                    <a:pt x="1890255" y="2151888"/>
                  </a:moveTo>
                  <a:lnTo>
                    <a:pt x="1739760" y="2071992"/>
                  </a:lnTo>
                  <a:lnTo>
                    <a:pt x="1738515" y="2122779"/>
                  </a:lnTo>
                  <a:lnTo>
                    <a:pt x="1244" y="2080501"/>
                  </a:lnTo>
                  <a:lnTo>
                    <a:pt x="0" y="2131276"/>
                  </a:lnTo>
                  <a:lnTo>
                    <a:pt x="1737283" y="2173567"/>
                  </a:lnTo>
                  <a:lnTo>
                    <a:pt x="1762696" y="2173567"/>
                  </a:lnTo>
                  <a:lnTo>
                    <a:pt x="1844116" y="2173567"/>
                  </a:lnTo>
                  <a:lnTo>
                    <a:pt x="1890255" y="2151888"/>
                  </a:lnTo>
                  <a:close/>
                </a:path>
                <a:path w="1890395" h="2224404">
                  <a:moveTo>
                    <a:pt x="1890255" y="79883"/>
                  </a:moveTo>
                  <a:lnTo>
                    <a:pt x="1739760" y="0"/>
                  </a:lnTo>
                  <a:lnTo>
                    <a:pt x="1738515" y="50787"/>
                  </a:lnTo>
                  <a:lnTo>
                    <a:pt x="1244" y="8496"/>
                  </a:lnTo>
                  <a:lnTo>
                    <a:pt x="0" y="59283"/>
                  </a:lnTo>
                  <a:lnTo>
                    <a:pt x="1737283" y="101574"/>
                  </a:lnTo>
                  <a:lnTo>
                    <a:pt x="1762696" y="101574"/>
                  </a:lnTo>
                  <a:lnTo>
                    <a:pt x="1844116" y="101574"/>
                  </a:lnTo>
                  <a:lnTo>
                    <a:pt x="1890255" y="798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719760" y="3391916"/>
            <a:ext cx="1660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Prints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19760" y="5461508"/>
            <a:ext cx="1602740" cy="11290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latin typeface="Calibri"/>
                <a:cs typeface="Calibri"/>
              </a:rPr>
              <a:t>Sum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first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number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 each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003" y="1030278"/>
            <a:ext cx="8631987" cy="38263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895" y="139700"/>
            <a:ext cx="22923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7.0</a:t>
            </a:r>
            <a:r>
              <a:rPr dirty="0" spc="-9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419" y="148844"/>
            <a:ext cx="21234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7.1.</a:t>
            </a:r>
            <a:r>
              <a:rPr dirty="0" spc="-50"/>
              <a:t> </a:t>
            </a:r>
            <a:r>
              <a:rPr dirty="0" spc="-5"/>
              <a:t>2-D</a:t>
            </a:r>
            <a:r>
              <a:rPr dirty="0" spc="-40"/>
              <a:t> </a:t>
            </a:r>
            <a:r>
              <a:rPr dirty="0" spc="-25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064" y="1159764"/>
            <a:ext cx="7949565" cy="4432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71645">
              <a:lnSpc>
                <a:spcPct val="129000"/>
              </a:lnSpc>
              <a:spcBef>
                <a:spcPts val="100"/>
              </a:spcBef>
            </a:pPr>
            <a:r>
              <a:rPr dirty="0" sz="2000" spc="-5" b="1">
                <a:latin typeface="Courier New"/>
                <a:cs typeface="Courier New"/>
              </a:rPr>
              <a:t>// Declare array ref var </a:t>
            </a:r>
            <a:r>
              <a:rPr dirty="0" sz="2000" spc="-119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dataType[][]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refVar;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Courier New"/>
              <a:cs typeface="Courier New"/>
            </a:endParaRPr>
          </a:p>
          <a:p>
            <a:pPr marL="12700" marR="5080">
              <a:lnSpc>
                <a:spcPct val="129000"/>
              </a:lnSpc>
            </a:pPr>
            <a:r>
              <a:rPr dirty="0" sz="2000" spc="-5" b="1">
                <a:latin typeface="Courier New"/>
                <a:cs typeface="Courier New"/>
              </a:rPr>
              <a:t>// Create array and assign its reference to variable </a:t>
            </a:r>
            <a:r>
              <a:rPr dirty="0" sz="2000" spc="-119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refVar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new dataType[10][10];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ourier New"/>
              <a:cs typeface="Courier New"/>
            </a:endParaRPr>
          </a:p>
          <a:p>
            <a:pPr marL="12700" marR="5080">
              <a:lnSpc>
                <a:spcPct val="133000"/>
              </a:lnSpc>
            </a:pPr>
            <a:r>
              <a:rPr dirty="0" sz="2000" spc="-5" b="1">
                <a:latin typeface="Courier New"/>
                <a:cs typeface="Courier New"/>
              </a:rPr>
              <a:t>// Combine declaration and creation in one statement </a:t>
            </a:r>
            <a:r>
              <a:rPr dirty="0" sz="2000" spc="-119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dataType[][]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refVar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new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dataType[10][10];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000" spc="-5" b="1">
                <a:latin typeface="Courier New"/>
                <a:cs typeface="Courier New"/>
              </a:rPr>
              <a:t>//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Alternative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syntax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2000" spc="-5" b="1">
                <a:latin typeface="Courier New"/>
                <a:cs typeface="Courier New"/>
              </a:rPr>
              <a:t>dataType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refVar[][]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new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dataType[10][10];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98039" y="1398523"/>
            <a:ext cx="8606155" cy="398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int[][]</a:t>
            </a:r>
            <a:r>
              <a:rPr dirty="0" sz="2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matrix</a:t>
            </a:r>
            <a:r>
              <a:rPr dirty="0" sz="2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dirty="0" sz="2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dirty="0" sz="2400" spc="-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int[10][10];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Courier New"/>
              <a:cs typeface="Courier New"/>
            </a:endParaRPr>
          </a:p>
          <a:p>
            <a:pPr marL="12700" marR="2560955">
              <a:lnSpc>
                <a:spcPct val="125000"/>
              </a:lnSpc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int</a:t>
            </a:r>
            <a:r>
              <a:rPr dirty="0" sz="2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matrix[][]</a:t>
            </a:r>
            <a:r>
              <a:rPr dirty="0" sz="2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dirty="0" sz="2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dirty="0" sz="2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int[10][10]; </a:t>
            </a:r>
            <a:r>
              <a:rPr dirty="0" sz="2400" spc="-142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matrix[0][0]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dirty="0" sz="2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3;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Courier New"/>
              <a:cs typeface="Courier New"/>
            </a:endParaRPr>
          </a:p>
          <a:p>
            <a:pPr marL="12700">
              <a:lnSpc>
                <a:spcPts val="2700"/>
              </a:lnSpc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for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(int</a:t>
            </a:r>
            <a:r>
              <a:rPr dirty="0" sz="2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i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0;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i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&lt;</a:t>
            </a:r>
            <a:r>
              <a:rPr dirty="0" sz="2400" spc="-2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matrix.length;</a:t>
            </a:r>
            <a:r>
              <a:rPr dirty="0" sz="2400" spc="-1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742950" marR="5080" indent="-365125">
              <a:lnSpc>
                <a:spcPts val="2590"/>
              </a:lnSpc>
              <a:spcBef>
                <a:spcPts val="145"/>
              </a:spcBef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for (int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j =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0;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j &lt;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matrix[i].length; j++)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matrix[i][j]</a:t>
            </a:r>
            <a:r>
              <a:rPr dirty="0" sz="2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dirty="0" sz="2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(int)(Math.random()</a:t>
            </a:r>
            <a:r>
              <a:rPr dirty="0" sz="2400" spc="-3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44546A"/>
                </a:solidFill>
                <a:latin typeface="Courier New"/>
                <a:cs typeface="Courier New"/>
              </a:rPr>
              <a:t>*</a:t>
            </a:r>
            <a:r>
              <a:rPr dirty="0" sz="2400" spc="-30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1000);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double[][]</a:t>
            </a:r>
            <a:r>
              <a:rPr dirty="0" sz="2400" spc="-75" b="1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44546A"/>
                </a:solidFill>
                <a:latin typeface="Courier New"/>
                <a:cs typeface="Courier New"/>
              </a:rPr>
              <a:t>x;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4419" y="148844"/>
            <a:ext cx="21234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7.1.</a:t>
            </a:r>
            <a:r>
              <a:rPr dirty="0" spc="-50"/>
              <a:t> </a:t>
            </a:r>
            <a:r>
              <a:rPr dirty="0" spc="-5"/>
              <a:t>2-D</a:t>
            </a:r>
            <a:r>
              <a:rPr dirty="0" spc="-40"/>
              <a:t> </a:t>
            </a:r>
            <a:r>
              <a:rPr dirty="0" spc="-25"/>
              <a:t>Array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1440" y="5100827"/>
            <a:ext cx="184150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15">
                <a:latin typeface="Times New Roman"/>
                <a:cs typeface="Times New Roman"/>
              </a:rPr>
              <a:t>array.length?</a:t>
            </a:r>
            <a:r>
              <a:rPr dirty="0" sz="2000" spc="4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array[0].length?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2677" y="5064252"/>
            <a:ext cx="198120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5">
                <a:latin typeface="Times New Roman"/>
                <a:cs typeface="Times New Roman"/>
              </a:rPr>
              <a:t>matrix.length?</a:t>
            </a:r>
            <a:r>
              <a:rPr dirty="0" sz="2000" spc="43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matrix[0].length?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492" y="1257840"/>
            <a:ext cx="8719820" cy="38100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4419" y="148844"/>
            <a:ext cx="21234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7.1.</a:t>
            </a:r>
            <a:r>
              <a:rPr dirty="0" spc="-50"/>
              <a:t> </a:t>
            </a:r>
            <a:r>
              <a:rPr dirty="0" spc="-5"/>
              <a:t>2-D</a:t>
            </a:r>
            <a:r>
              <a:rPr dirty="0" spc="-40"/>
              <a:t> </a:t>
            </a:r>
            <a:r>
              <a:rPr dirty="0" spc="-25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68" y="1547154"/>
            <a:ext cx="3619500" cy="2774950"/>
          </a:xfrm>
          <a:custGeom>
            <a:avLst/>
            <a:gdLst/>
            <a:ahLst/>
            <a:cxnLst/>
            <a:rect l="l" t="t" r="r" b="b"/>
            <a:pathLst>
              <a:path w="3619500" h="2774950">
                <a:moveTo>
                  <a:pt x="0" y="0"/>
                </a:moveTo>
                <a:lnTo>
                  <a:pt x="3619500" y="0"/>
                </a:lnTo>
                <a:lnTo>
                  <a:pt x="3619500" y="2774939"/>
                </a:lnTo>
                <a:lnTo>
                  <a:pt x="0" y="277493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15343" y="692403"/>
            <a:ext cx="10542905" cy="343852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014730" marR="5080" indent="-228600">
              <a:lnSpc>
                <a:spcPts val="3000"/>
              </a:lnSpc>
              <a:spcBef>
                <a:spcPts val="500"/>
              </a:spcBef>
            </a:pPr>
            <a:r>
              <a:rPr dirty="0" sz="2800" spc="-75">
                <a:latin typeface="Calibri"/>
                <a:cs typeface="Calibri"/>
              </a:rPr>
              <a:t>You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also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array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initializer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declare,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create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initialize</a:t>
            </a:r>
            <a:r>
              <a:rPr dirty="0" sz="2800">
                <a:latin typeface="Calibri"/>
                <a:cs typeface="Calibri"/>
              </a:rPr>
              <a:t> a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two-dimensional </a:t>
            </a:r>
            <a:r>
              <a:rPr dirty="0" sz="2800" spc="-55">
                <a:latin typeface="Calibri"/>
                <a:cs typeface="Calibri"/>
              </a:rPr>
              <a:t>array.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 spc="-5" b="1">
                <a:latin typeface="Courier New"/>
                <a:cs typeface="Courier New"/>
              </a:rPr>
              <a:t>int[][]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array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625"/>
              </a:spcBef>
            </a:pPr>
            <a:r>
              <a:rPr dirty="0" sz="2400" spc="-5" b="1">
                <a:latin typeface="Courier New"/>
                <a:cs typeface="Courier New"/>
              </a:rPr>
              <a:t>{1,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2,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3},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30"/>
              </a:spcBef>
            </a:pPr>
            <a:r>
              <a:rPr dirty="0" sz="2400" spc="-5" b="1">
                <a:latin typeface="Courier New"/>
                <a:cs typeface="Courier New"/>
              </a:rPr>
              <a:t>{4,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5,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6},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625"/>
              </a:spcBef>
            </a:pPr>
            <a:r>
              <a:rPr dirty="0" sz="2400" spc="-5" b="1">
                <a:latin typeface="Courier New"/>
                <a:cs typeface="Courier New"/>
              </a:rPr>
              <a:t>{7,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8,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9},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00"/>
              </a:spcBef>
            </a:pPr>
            <a:r>
              <a:rPr dirty="0" sz="2400" spc="-5" b="1">
                <a:latin typeface="Courier New"/>
                <a:cs typeface="Courier New"/>
              </a:rPr>
              <a:t>{10,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11,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12}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spc="-5" b="1"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4419" y="148844"/>
            <a:ext cx="21234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7.1.</a:t>
            </a:r>
            <a:r>
              <a:rPr dirty="0" spc="-50"/>
              <a:t> </a:t>
            </a:r>
            <a:r>
              <a:rPr dirty="0" spc="-5"/>
              <a:t>2-D</a:t>
            </a:r>
            <a:r>
              <a:rPr dirty="0" spc="-40"/>
              <a:t> </a:t>
            </a:r>
            <a:r>
              <a:rPr dirty="0" spc="-25"/>
              <a:t>Array</a:t>
            </a:r>
          </a:p>
        </p:txBody>
      </p:sp>
      <p:sp>
        <p:nvSpPr>
          <p:cNvPr id="5" name="object 5"/>
          <p:cNvSpPr/>
          <p:nvPr/>
        </p:nvSpPr>
        <p:spPr>
          <a:xfrm>
            <a:off x="3023599" y="1160321"/>
            <a:ext cx="2424430" cy="547370"/>
          </a:xfrm>
          <a:custGeom>
            <a:avLst/>
            <a:gdLst/>
            <a:ahLst/>
            <a:cxnLst/>
            <a:rect l="l" t="t" r="r" b="b"/>
            <a:pathLst>
              <a:path w="2424429" h="547369">
                <a:moveTo>
                  <a:pt x="134777" y="397803"/>
                </a:moveTo>
                <a:lnTo>
                  <a:pt x="0" y="502048"/>
                </a:lnTo>
                <a:lnTo>
                  <a:pt x="164263" y="547323"/>
                </a:lnTo>
                <a:lnTo>
                  <a:pt x="155403" y="502398"/>
                </a:lnTo>
                <a:lnTo>
                  <a:pt x="129514" y="502398"/>
                </a:lnTo>
                <a:lnTo>
                  <a:pt x="119686" y="452556"/>
                </a:lnTo>
                <a:lnTo>
                  <a:pt x="144605" y="447642"/>
                </a:lnTo>
                <a:lnTo>
                  <a:pt x="134777" y="397803"/>
                </a:lnTo>
                <a:close/>
              </a:path>
              <a:path w="2424429" h="547369">
                <a:moveTo>
                  <a:pt x="144605" y="447642"/>
                </a:moveTo>
                <a:lnTo>
                  <a:pt x="119686" y="452556"/>
                </a:lnTo>
                <a:lnTo>
                  <a:pt x="129514" y="502398"/>
                </a:lnTo>
                <a:lnTo>
                  <a:pt x="154434" y="497483"/>
                </a:lnTo>
                <a:lnTo>
                  <a:pt x="144605" y="447642"/>
                </a:lnTo>
                <a:close/>
              </a:path>
              <a:path w="2424429" h="547369">
                <a:moveTo>
                  <a:pt x="154434" y="497483"/>
                </a:moveTo>
                <a:lnTo>
                  <a:pt x="129514" y="502398"/>
                </a:lnTo>
                <a:lnTo>
                  <a:pt x="155403" y="502398"/>
                </a:lnTo>
                <a:lnTo>
                  <a:pt x="154434" y="497483"/>
                </a:lnTo>
                <a:close/>
              </a:path>
              <a:path w="2424429" h="547369">
                <a:moveTo>
                  <a:pt x="2414601" y="0"/>
                </a:moveTo>
                <a:lnTo>
                  <a:pt x="144605" y="447642"/>
                </a:lnTo>
                <a:lnTo>
                  <a:pt x="154434" y="497483"/>
                </a:lnTo>
                <a:lnTo>
                  <a:pt x="2424430" y="49839"/>
                </a:lnTo>
                <a:lnTo>
                  <a:pt x="24146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98664" y="3988855"/>
            <a:ext cx="10093960" cy="2163445"/>
          </a:xfrm>
          <a:custGeom>
            <a:avLst/>
            <a:gdLst/>
            <a:ahLst/>
            <a:cxnLst/>
            <a:rect l="l" t="t" r="r" b="b"/>
            <a:pathLst>
              <a:path w="10093960" h="2163445">
                <a:moveTo>
                  <a:pt x="10093335" y="0"/>
                </a:moveTo>
                <a:lnTo>
                  <a:pt x="0" y="0"/>
                </a:lnTo>
                <a:lnTo>
                  <a:pt x="0" y="2162964"/>
                </a:lnTo>
                <a:lnTo>
                  <a:pt x="10093335" y="2162964"/>
                </a:lnTo>
                <a:lnTo>
                  <a:pt x="100933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5968" y="3988855"/>
          <a:ext cx="11861165" cy="2162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760"/>
                <a:gridCol w="2556510"/>
                <a:gridCol w="455929"/>
                <a:gridCol w="2646679"/>
                <a:gridCol w="546734"/>
                <a:gridCol w="2190114"/>
                <a:gridCol w="365125"/>
                <a:gridCol w="1329690"/>
              </a:tblGrid>
              <a:tr h="45275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int[][]</a:t>
                      </a:r>
                      <a:r>
                        <a:rPr dirty="0" sz="2400" spc="-7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0000"/>
                      </a:solidFill>
                      <a:prstDash val="solid"/>
                    </a:lnL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6985"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dirty="0" sz="2400" spc="-6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int[4][3];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6985"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878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8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array[0][0]</a:t>
                      </a:r>
                      <a:r>
                        <a:rPr dirty="0" sz="2400" spc="-7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1;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8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array[0][1]</a:t>
                      </a:r>
                      <a:r>
                        <a:rPr dirty="0" sz="2400" spc="-7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2;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array[0][2]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3;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43878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82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array[1][0]</a:t>
                      </a:r>
                      <a:r>
                        <a:rPr dirty="0" sz="2400" spc="-7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4;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82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array[1][1]</a:t>
                      </a:r>
                      <a:r>
                        <a:rPr dirty="0" sz="2400" spc="-7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5;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array[1][2]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6;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8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array[2][0]</a:t>
                      </a:r>
                      <a:r>
                        <a:rPr dirty="0" sz="2400" spc="-10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array[3][0]</a:t>
                      </a:r>
                      <a:r>
                        <a:rPr dirty="0" sz="2400" spc="-10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2700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7;</a:t>
                      </a:r>
                      <a:r>
                        <a:rPr dirty="0" sz="2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array[2][1]</a:t>
                      </a:r>
                      <a:r>
                        <a:rPr dirty="0" sz="2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8;</a:t>
                      </a:r>
                      <a:r>
                        <a:rPr dirty="0" sz="2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array[2][2]</a:t>
                      </a:r>
                      <a:r>
                        <a:rPr dirty="0" sz="2400" spc="-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10;</a:t>
                      </a:r>
                      <a:r>
                        <a:rPr dirty="0" sz="2400" spc="-3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array[3][1]</a:t>
                      </a:r>
                      <a:r>
                        <a:rPr dirty="0" sz="2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11;</a:t>
                      </a:r>
                      <a:r>
                        <a:rPr dirty="0" sz="2400" spc="-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array[3][2]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9;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400" spc="-7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b="1">
                          <a:latin typeface="Courier New"/>
                          <a:cs typeface="Courier New"/>
                        </a:rPr>
                        <a:t>12</a:t>
                      </a:r>
                      <a:r>
                        <a:rPr dirty="0" sz="2400" spc="-5" i="1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469" y="1015491"/>
            <a:ext cx="55562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latin typeface="Courier New"/>
                <a:cs typeface="Courier New"/>
              </a:rPr>
              <a:t>int[][]</a:t>
            </a:r>
            <a:r>
              <a:rPr dirty="0" sz="2800" spc="-3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x</a:t>
            </a:r>
            <a:r>
              <a:rPr dirty="0" sz="2800" spc="-35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=</a:t>
            </a:r>
            <a:r>
              <a:rPr dirty="0" sz="2800" spc="-3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new</a:t>
            </a:r>
            <a:r>
              <a:rPr dirty="0" sz="2800" spc="-3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int[3][4];</a:t>
            </a:r>
            <a:endParaRPr sz="28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930" y="2351999"/>
            <a:ext cx="10660378" cy="28504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4419" y="148844"/>
            <a:ext cx="21234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0">
                <a:latin typeface="Calibri Light"/>
                <a:cs typeface="Calibri Light"/>
              </a:rPr>
              <a:t>7.1.</a:t>
            </a:r>
            <a:r>
              <a:rPr dirty="0" sz="3000" spc="-50" b="0">
                <a:latin typeface="Calibri Light"/>
                <a:cs typeface="Calibri Light"/>
              </a:rPr>
              <a:t> </a:t>
            </a:r>
            <a:r>
              <a:rPr dirty="0" sz="3000" spc="-5" b="0">
                <a:latin typeface="Calibri Light"/>
                <a:cs typeface="Calibri Light"/>
              </a:rPr>
              <a:t>2-D</a:t>
            </a:r>
            <a:r>
              <a:rPr dirty="0" sz="3000" spc="-40" b="0">
                <a:latin typeface="Calibri Light"/>
                <a:cs typeface="Calibri Light"/>
              </a:rPr>
              <a:t> </a:t>
            </a:r>
            <a:r>
              <a:rPr dirty="0" sz="3000" spc="-25" b="0">
                <a:latin typeface="Calibri Light"/>
                <a:cs typeface="Calibri Light"/>
              </a:rPr>
              <a:t>Array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7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M-D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90064" y="1530604"/>
            <a:ext cx="3642360" cy="30886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800" spc="-10" b="1">
                <a:latin typeface="Courier New"/>
                <a:cs typeface="Courier New"/>
              </a:rPr>
              <a:t>int[][]</a:t>
            </a:r>
            <a:r>
              <a:rPr dirty="0" sz="2800" spc="-4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array</a:t>
            </a:r>
            <a:r>
              <a:rPr dirty="0" sz="2800" spc="-40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=</a:t>
            </a:r>
            <a:r>
              <a:rPr dirty="0" sz="2800" spc="-40" b="1">
                <a:latin typeface="Courier New"/>
                <a:cs typeface="Courier New"/>
              </a:rPr>
              <a:t> </a:t>
            </a:r>
            <a:r>
              <a:rPr dirty="0" sz="2800" b="1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650"/>
              </a:spcBef>
            </a:pPr>
            <a:r>
              <a:rPr dirty="0" sz="2800" spc="-10" b="1">
                <a:latin typeface="Courier New"/>
                <a:cs typeface="Courier New"/>
              </a:rPr>
              <a:t>{1,</a:t>
            </a:r>
            <a:r>
              <a:rPr dirty="0" sz="2800" spc="-60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2,</a:t>
            </a:r>
            <a:r>
              <a:rPr dirty="0" sz="2800" spc="-60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3},</a:t>
            </a:r>
            <a:endParaRPr sz="28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745"/>
              </a:spcBef>
            </a:pPr>
            <a:r>
              <a:rPr dirty="0" sz="2800" spc="-10" b="1">
                <a:latin typeface="Courier New"/>
                <a:cs typeface="Courier New"/>
              </a:rPr>
              <a:t>{4,</a:t>
            </a:r>
            <a:r>
              <a:rPr dirty="0" sz="2800" spc="-60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5,</a:t>
            </a:r>
            <a:r>
              <a:rPr dirty="0" sz="2800" spc="-60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6},</a:t>
            </a:r>
            <a:endParaRPr sz="28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645"/>
              </a:spcBef>
            </a:pPr>
            <a:r>
              <a:rPr dirty="0" sz="2800" spc="-10" b="1">
                <a:latin typeface="Courier New"/>
                <a:cs typeface="Courier New"/>
              </a:rPr>
              <a:t>{7,</a:t>
            </a:r>
            <a:r>
              <a:rPr dirty="0" sz="2800" spc="-60" b="1">
                <a:latin typeface="Courier New"/>
                <a:cs typeface="Courier New"/>
              </a:rPr>
              <a:t> </a:t>
            </a:r>
            <a:r>
              <a:rPr dirty="0" sz="2800" spc="-5" b="1">
                <a:latin typeface="Courier New"/>
                <a:cs typeface="Courier New"/>
              </a:rPr>
              <a:t>8,</a:t>
            </a:r>
            <a:r>
              <a:rPr dirty="0" sz="2800" spc="-60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9},</a:t>
            </a:r>
            <a:endParaRPr sz="28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625"/>
              </a:spcBef>
            </a:pPr>
            <a:r>
              <a:rPr dirty="0" sz="2800" spc="-10" b="1">
                <a:latin typeface="Courier New"/>
                <a:cs typeface="Courier New"/>
              </a:rPr>
              <a:t>{10,</a:t>
            </a:r>
            <a:r>
              <a:rPr dirty="0" sz="2800" spc="-50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11,</a:t>
            </a:r>
            <a:r>
              <a:rPr dirty="0" sz="2800" spc="-4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12}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 spc="-10" b="1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2575" y="1664715"/>
            <a:ext cx="3216275" cy="25800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80"/>
              </a:spcBef>
            </a:pPr>
            <a:r>
              <a:rPr dirty="0" sz="2800" spc="-10" b="1">
                <a:latin typeface="Courier New"/>
                <a:cs typeface="Courier New"/>
              </a:rPr>
              <a:t>array.length </a:t>
            </a:r>
            <a:r>
              <a:rPr dirty="0" sz="2800" spc="-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array[0].length  array[1].length  array[2].length  array[3].length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575" y="5203444"/>
            <a:ext cx="21482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array[4].length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7840" y="5203444"/>
            <a:ext cx="51009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Times New Roman"/>
                <a:cs typeface="Times New Roman"/>
              </a:rPr>
              <a:t>ArrayIndexOutOfBoundsException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4419" y="148844"/>
            <a:ext cx="21234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7.1.</a:t>
            </a:r>
            <a:r>
              <a:rPr dirty="0" spc="-50"/>
              <a:t> </a:t>
            </a:r>
            <a:r>
              <a:rPr dirty="0" spc="-5"/>
              <a:t>2-D</a:t>
            </a:r>
            <a:r>
              <a:rPr dirty="0" spc="-40"/>
              <a:t> </a:t>
            </a:r>
            <a:r>
              <a:rPr dirty="0" spc="-25"/>
              <a:t>Array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2025-02-01T16:11:31Z</dcterms:created>
  <dcterms:modified xsi:type="dcterms:W3CDTF">2025-02-01T16:11:31Z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2022-09-24T00:00:00Z</vt:filetime>
  </property>
  <property fmtid="{D5CDD505-2E9C-101B-9397-08002B2CF9AE}" pid="3" name="LastSaved">
    <vt:filetime>2025-02-01T00:00:00Z</vt:filetime>
  </property>
</Properties>
</file>