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5" r:id="rId11"/>
    <p:sldId id="264" r:id="rId12"/>
    <p:sldId id="262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60" y="16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D8154-40EF-6E46-06C8-61E3A8D23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D05177-C295-BE83-F166-64A586905A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F5D61-5CC2-BCB9-F70B-274EC9A38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929E7-6C86-4DA9-9534-13751F31C5A0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93DA1-D7DC-D4F0-12DF-510FAD7EA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0E5186-3F38-AA65-303D-FE6A0CD47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503E1-2B77-4B88-9847-2A49BCE0E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685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7E5CE-7D45-B87A-A0D5-FB86D045D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9CBC67-01CE-707C-DBA8-2848A6E96E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321F2-CC35-B4D7-2B3C-8B0667C47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929E7-6C86-4DA9-9534-13751F31C5A0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3E9DF-883B-4A29-01EC-1462D2368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AE31A-45C2-0B10-00F7-29870D73E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503E1-2B77-4B88-9847-2A49BCE0E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218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35C868-A9B8-0503-5DBE-743F575356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29B841-3BA5-4CAF-720F-D7E7419FF3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6ADD4E-F733-DA09-105A-A1293F923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929E7-6C86-4DA9-9534-13751F31C5A0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67E84-E4D6-AC4F-1A8E-3CBE0E8DE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9DFF7-C3AE-D2F8-A667-90C5F0B6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503E1-2B77-4B88-9847-2A49BCE0E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620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A5F6C-2CE1-DE5A-FB90-A2EFF16B7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A191A-9E00-A636-48F2-A90515A43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F64B4-013A-21F9-7E6E-4B4C9B546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929E7-6C86-4DA9-9534-13751F31C5A0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18D19-2750-2BC1-1551-8AA7845E7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EEF52B-48EB-D936-9C8A-0B048D966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503E1-2B77-4B88-9847-2A49BCE0E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332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411D0-E870-16E5-0AD9-6D7D3E147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2CB966-443D-FCE4-B979-D2FA5A959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AF9C99-CA9C-EDBC-13C2-F56589A68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929E7-6C86-4DA9-9534-13751F31C5A0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FBBF5-AEB5-E839-0B5D-3C6C83A78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3810B-D3F0-8EFF-8809-301229A76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503E1-2B77-4B88-9847-2A49BCE0E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322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33411-5A80-251A-46C7-0DBE4A6B1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13254-F1D8-4BAD-941A-30872DF316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89F39E-9A8D-7F48-FE31-6F41433C8E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EF10E1-A936-C4DA-DC35-85097916B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929E7-6C86-4DA9-9534-13751F31C5A0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241C7A-3761-2E3D-E156-681FC7D67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982E6B-80E3-02D3-2B82-FB3D624BC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503E1-2B77-4B88-9847-2A49BCE0E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90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0094E-5F75-16A4-EDB3-27170FB69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EE5271-0863-F377-E2C7-5D4AD5FAE7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1C84C2-9463-F0E7-E564-01A73B1A11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F708DB-12F6-3690-452F-5DEE13EC26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A6A252-FC1E-E79B-6E18-54C7345EBD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27BE36-7F5F-331B-0BBC-AF21988E3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929E7-6C86-4DA9-9534-13751F31C5A0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B98ABC-B86F-CD2C-8722-0EDD38516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ABFD5E-E944-2087-5E52-4038BC330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503E1-2B77-4B88-9847-2A49BCE0E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716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03E61-AF4B-3C6F-54EC-F69A90700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87F355-D6A3-DC7D-64D3-80E8F15C4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929E7-6C86-4DA9-9534-13751F31C5A0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B8780E-CF72-F659-D23B-CC48E28E0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90AE79-53C0-1DFB-44A1-7AF12D7BA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503E1-2B77-4B88-9847-2A49BCE0E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463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645A7A-4E87-DD4F-59A0-34BBCD7D5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929E7-6C86-4DA9-9534-13751F31C5A0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2E52A2-549C-F7DD-0309-B1449080A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59E1D7-5177-E94C-37EF-D20EEF338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503E1-2B77-4B88-9847-2A49BCE0E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749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9FDDA-4B38-ADA7-0FE1-28125F3FA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68E8A-65D3-0C12-F749-DEA51FD6D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EAE118-DAA5-E60E-F659-510FFEDEBB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A494F0-D168-1819-94B0-1A9B093CA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929E7-6C86-4DA9-9534-13751F31C5A0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B86F26-26D7-5523-EA37-015FA838F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BA49F-D0B8-B27D-E23D-B1AA9DCF7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503E1-2B77-4B88-9847-2A49BCE0E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925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B3A6F-C057-F813-2DC2-EC3D91C0C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DB421B-2056-9967-049B-D3E1FD945C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AB6AF0-7884-F964-7B2E-10F5B46582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196594-62F6-5B2F-A6BC-8ED8286DE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929E7-6C86-4DA9-9534-13751F31C5A0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7B2148-20C9-AF87-7C46-FF586665D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6D8C54-7EAF-D2A1-4B27-616E0E6F3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503E1-2B77-4B88-9847-2A49BCE0E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092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435FB6-9A1E-D11C-5878-F9E60CC1D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557A67-ECF1-E7E9-CCEC-71D04E144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B0410-7AE2-556D-B8EC-F87A487A21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C929E7-6C86-4DA9-9534-13751F31C5A0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5BFB4-6D71-617E-0CB3-6B1E04526C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CF8706-AAD6-D422-069E-FA60522137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2503E1-2B77-4B88-9847-2A49BCE0E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404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0DF8F-4E54-7C84-2EDA-12724F53EA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Trees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B2BBC6-44F6-8BBE-1982-D513547F02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Lecture 17</a:t>
            </a:r>
          </a:p>
        </p:txBody>
      </p:sp>
    </p:spTree>
    <p:extLst>
      <p:ext uri="{BB962C8B-B14F-4D97-AF65-F5344CB8AC3E}">
        <p14:creationId xmlns:p14="http://schemas.microsoft.com/office/powerpoint/2010/main" val="128156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1DA0D-04A4-CF6B-6C5E-2007A1D4F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Deleting A Node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7BE9A-095A-BD3B-AA35-E6DFF0EC4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If a node has 0 children, easy peasy set the node to null.</a:t>
            </a:r>
          </a:p>
          <a:p>
            <a:r>
              <a:rPr lang="en-US"/>
              <a:t>If a node has 1 child, replace the node with its child.</a:t>
            </a:r>
          </a:p>
          <a:p>
            <a:r>
              <a:rPr lang="en-US"/>
              <a:t>If a node has 2 children, replace it with its inorder successor (smallest node in the right subtree), and then try to delete the right child.</a:t>
            </a:r>
          </a:p>
          <a:p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DE773A9-BAA5-EB98-D994-6B0EA9C40361}"/>
              </a:ext>
            </a:extLst>
          </p:cNvPr>
          <p:cNvSpPr txBox="1"/>
          <p:nvPr/>
        </p:nvSpPr>
        <p:spPr>
          <a:xfrm>
            <a:off x="10840351" y="6377391"/>
            <a:ext cx="1210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AVLTree</a:t>
            </a:r>
          </a:p>
        </p:txBody>
      </p:sp>
    </p:spTree>
    <p:extLst>
      <p:ext uri="{BB962C8B-B14F-4D97-AF65-F5344CB8AC3E}">
        <p14:creationId xmlns:p14="http://schemas.microsoft.com/office/powerpoint/2010/main" val="3569487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68C0B-CD7B-358D-3ECC-D3085416B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Red-Black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709E1-602E-2808-9BA3-922B33917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Properties:</a:t>
            </a:r>
          </a:p>
          <a:p>
            <a:pPr lvl="1"/>
            <a:r>
              <a:rPr lang="en-US"/>
              <a:t>Each node is red or black</a:t>
            </a:r>
          </a:p>
          <a:p>
            <a:pPr lvl="1"/>
            <a:r>
              <a:rPr lang="en-US"/>
              <a:t>Root is always black.</a:t>
            </a:r>
          </a:p>
          <a:p>
            <a:pPr lvl="1"/>
            <a:r>
              <a:rPr lang="en-US"/>
              <a:t>No two red nodes can be adjacent</a:t>
            </a:r>
          </a:p>
          <a:p>
            <a:pPr lvl="2"/>
            <a:r>
              <a:rPr lang="en-US"/>
              <a:t>ie. a red node can have neither a red parent nor a red child.</a:t>
            </a:r>
          </a:p>
          <a:p>
            <a:pPr lvl="1"/>
            <a:r>
              <a:rPr lang="en-US"/>
              <a:t>Every path from a node to its descendant null leaves must have the same number of black nodes (called black height)</a:t>
            </a:r>
          </a:p>
          <a:p>
            <a:pPr lvl="1"/>
            <a:r>
              <a:rPr lang="en-US"/>
              <a:t>All null leaves are considered black.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DC2918-1501-A14E-C79B-5C9C1E079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7622" y="4237459"/>
            <a:ext cx="4721180" cy="22554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09E301-46B8-A3FE-E6CA-64D2D371B430}"/>
              </a:ext>
            </a:extLst>
          </p:cNvPr>
          <p:cNvSpPr txBox="1"/>
          <p:nvPr/>
        </p:nvSpPr>
        <p:spPr>
          <a:xfrm>
            <a:off x="6286499" y="6488668"/>
            <a:ext cx="6555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https://www.cs.usfca.edu/~galles/visualization/RedBlack.html</a:t>
            </a:r>
          </a:p>
        </p:txBody>
      </p:sp>
    </p:spTree>
    <p:extLst>
      <p:ext uri="{BB962C8B-B14F-4D97-AF65-F5344CB8AC3E}">
        <p14:creationId xmlns:p14="http://schemas.microsoft.com/office/powerpoint/2010/main" val="2798583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06474-BFF2-0A98-2231-BE79B095D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34EC2-03F5-B3F0-9595-1DC19DFFE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Insert like a BST</a:t>
            </a:r>
          </a:p>
          <a:p>
            <a:pPr lvl="1"/>
            <a:r>
              <a:rPr lang="en-US"/>
              <a:t>New nodes are always red to minimize potential violations</a:t>
            </a:r>
          </a:p>
          <a:p>
            <a:pPr lvl="1"/>
            <a:r>
              <a:rPr lang="en-US"/>
              <a:t>If the parent is black, no rules are broken</a:t>
            </a:r>
          </a:p>
          <a:p>
            <a:r>
              <a:rPr lang="en-US"/>
              <a:t>Fix Violations</a:t>
            </a:r>
          </a:p>
          <a:p>
            <a:pPr lvl="1"/>
            <a:r>
              <a:rPr lang="en-US"/>
              <a:t>Double-Red Violation: If the parent is red, we have a red adjacency. Fix based on uncle's color.</a:t>
            </a:r>
          </a:p>
          <a:p>
            <a:pPr lvl="1"/>
            <a:r>
              <a:rPr lang="en-US"/>
              <a:t>Root Violation: If from recoloring, the root becomes red, we set it black.</a:t>
            </a:r>
          </a:p>
          <a:p>
            <a:pPr lvl="1"/>
            <a:r>
              <a:rPr lang="en-US"/>
              <a:t>Black-Height Violation: Deletion of a black node disrupts the equal black-node count on paths.</a:t>
            </a:r>
          </a:p>
          <a:p>
            <a:r>
              <a:rPr lang="en-US"/>
              <a:t>Fixing these violations is a bit out of scope, but we can trace through</a:t>
            </a:r>
          </a:p>
          <a:p>
            <a:pPr lvl="1"/>
            <a:endParaRPr lang="en-US"/>
          </a:p>
          <a:p>
            <a:pPr lvl="1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E2CBF8-F621-0921-6AD6-CC9742541949}"/>
              </a:ext>
            </a:extLst>
          </p:cNvPr>
          <p:cNvSpPr txBox="1"/>
          <p:nvPr/>
        </p:nvSpPr>
        <p:spPr>
          <a:xfrm>
            <a:off x="10225824" y="6176963"/>
            <a:ext cx="2756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RedBlackTree</a:t>
            </a:r>
          </a:p>
        </p:txBody>
      </p:sp>
    </p:spTree>
    <p:extLst>
      <p:ext uri="{BB962C8B-B14F-4D97-AF65-F5344CB8AC3E}">
        <p14:creationId xmlns:p14="http://schemas.microsoft.com/office/powerpoint/2010/main" val="311427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17EBA-8328-262E-059B-1DC7BF0CE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CB75B-EC24-B9AE-3AC9-1939A679B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Binary Search Trees</a:t>
            </a:r>
          </a:p>
          <a:p>
            <a:r>
              <a:rPr lang="en-US"/>
              <a:t>AVL Trees</a:t>
            </a:r>
          </a:p>
          <a:p>
            <a:r>
              <a:rPr lang="en-US"/>
              <a:t>Red-Black Trees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004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ACB3E-B4F5-BA56-75CA-4A6F58429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Search Trees (BST)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F8D01-4690-8D6F-E8AA-72ADD721F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Defining property of BSTs is: left subtree &lt; root &lt; right subtree</a:t>
            </a:r>
          </a:p>
          <a:p>
            <a:pPr lvl="1"/>
            <a:r>
              <a:rPr lang="en-US"/>
              <a:t>In other words, left child's value must be less than the root's value and the root's value must be less than the right child's value</a:t>
            </a:r>
          </a:p>
          <a:p>
            <a:r>
              <a:rPr lang="en-US"/>
              <a:t>Doesn't allow duplicate values</a:t>
            </a:r>
          </a:p>
          <a:p>
            <a:pPr lvl="1"/>
            <a:r>
              <a:rPr lang="en-US"/>
              <a:t>To include duplicates, could use counters or force directional insertion rules</a:t>
            </a:r>
          </a:p>
          <a:p>
            <a:r>
              <a:rPr lang="en-US"/>
              <a:t>Insertion costs O(log n), O(n) if unbalanced</a:t>
            </a:r>
          </a:p>
          <a:p>
            <a:pPr lvl="1"/>
            <a:r>
              <a:rPr lang="en-US"/>
              <a:t>How can we ensure this doesn’t happen?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6710E5-F60A-4FBD-C189-A9C889B49274}"/>
              </a:ext>
            </a:extLst>
          </p:cNvPr>
          <p:cNvSpPr txBox="1"/>
          <p:nvPr/>
        </p:nvSpPr>
        <p:spPr>
          <a:xfrm>
            <a:off x="9491729" y="6123543"/>
            <a:ext cx="2575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BinarySearchTree</a:t>
            </a:r>
          </a:p>
        </p:txBody>
      </p:sp>
    </p:spTree>
    <p:extLst>
      <p:ext uri="{BB962C8B-B14F-4D97-AF65-F5344CB8AC3E}">
        <p14:creationId xmlns:p14="http://schemas.microsoft.com/office/powerpoint/2010/main" val="2953009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5DFE8-6423-608E-A69C-EF30D4C0C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AVL Trees (Adelson-Velsky &amp; Landis)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BCDBD-0989-E1BE-18B3-C4BBDBA3C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242183" cy="4351338"/>
          </a:xfrm>
        </p:spPr>
        <p:txBody>
          <a:bodyPr/>
          <a:lstStyle/>
          <a:p>
            <a:r>
              <a:rPr lang="en-US"/>
              <a:t>Self-balancing binary search tree!</a:t>
            </a:r>
          </a:p>
          <a:p>
            <a:pPr lvl="1"/>
            <a:r>
              <a:rPr lang="en-US"/>
              <a:t>Balanced by HEIGHT, not weight</a:t>
            </a:r>
          </a:p>
          <a:p>
            <a:pPr lvl="1"/>
            <a:r>
              <a:rPr lang="en-US"/>
              <a:t>The heights of the two subtrees of</a:t>
            </a:r>
            <a:br>
              <a:rPr lang="en-US"/>
            </a:br>
            <a:r>
              <a:rPr lang="en-US"/>
              <a:t>any node differ by at most one.</a:t>
            </a:r>
          </a:p>
          <a:p>
            <a:pPr lvl="1"/>
            <a:r>
              <a:rPr lang="en-US"/>
              <a:t>If at any time they differ by more</a:t>
            </a:r>
            <a:br>
              <a:rPr lang="en-US"/>
            </a:br>
            <a:r>
              <a:rPr lang="en-US"/>
              <a:t>than one, rebalancing is done.</a:t>
            </a:r>
          </a:p>
          <a:p>
            <a:r>
              <a:rPr lang="en-US"/>
              <a:t>Notice the right subtree looks much heavier, but the heights meet the requirements</a:t>
            </a:r>
          </a:p>
          <a:p>
            <a:r>
              <a:rPr lang="en-US"/>
              <a:t>Lookup, insertion, and deletion all take O(log n)</a:t>
            </a:r>
          </a:p>
          <a:p>
            <a:pPr lvl="1"/>
            <a:r>
              <a:rPr lang="en-US"/>
              <a:t>How do we keep this balanced?</a:t>
            </a:r>
          </a:p>
          <a:p>
            <a:pPr lvl="1"/>
            <a:r>
              <a:rPr lang="en-US"/>
              <a:t>Balancing Factor (BF): The height difference between left subtree and right subtree</a:t>
            </a:r>
          </a:p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72E7FAD-9B90-25E5-4811-A5267B84F6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4392" y="1690688"/>
            <a:ext cx="3143250" cy="202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4634C5-ABCF-73FF-6672-04C9917812D4}"/>
              </a:ext>
            </a:extLst>
          </p:cNvPr>
          <p:cNvSpPr txBox="1"/>
          <p:nvPr/>
        </p:nvSpPr>
        <p:spPr>
          <a:xfrm>
            <a:off x="6928832" y="3719513"/>
            <a:ext cx="4932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https://en.wikipedia.org/wiki/AVL_tree</a:t>
            </a:r>
          </a:p>
        </p:txBody>
      </p:sp>
    </p:spTree>
    <p:extLst>
      <p:ext uri="{BB962C8B-B14F-4D97-AF65-F5344CB8AC3E}">
        <p14:creationId xmlns:p14="http://schemas.microsoft.com/office/powerpoint/2010/main" val="1670298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A5680-E579-F474-6200-564DF1166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Rebalancing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36B66-CD05-56E4-3567-A5DFC7D20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84257"/>
          </a:xfrm>
        </p:spPr>
        <p:txBody>
          <a:bodyPr/>
          <a:lstStyle/>
          <a:p>
            <a:r>
              <a:rPr lang="en-US"/>
              <a:t>If some node X hits a BF of -2 or +2, then if we let Z be the root of the taller subtree, we have four tree structure variants to handle</a:t>
            </a:r>
          </a:p>
          <a:p>
            <a:r>
              <a:rPr lang="en-US"/>
              <a:t>Left Left: Z is the left child of X and BF(Z) &lt;= 0</a:t>
            </a:r>
          </a:p>
          <a:p>
            <a:r>
              <a:rPr lang="en-US"/>
              <a:t>Left Right: Z is the left child of X and BF(Z) &gt; 0</a:t>
            </a:r>
          </a:p>
          <a:p>
            <a:r>
              <a:rPr lang="en-US"/>
              <a:t>Right Left: Z is the right child of X and BF(Z) &lt; 0</a:t>
            </a:r>
          </a:p>
          <a:p>
            <a:r>
              <a:rPr lang="en-US"/>
              <a:t>Right Right: Z is the right child of X and BF(Z) &gt;= 0</a:t>
            </a:r>
          </a:p>
          <a:p>
            <a:endParaRPr lang="en-US"/>
          </a:p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5063B8-84CD-759B-A88F-B5BF8142B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686361"/>
            <a:ext cx="1895740" cy="203863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8978A15-13E8-C417-1D73-BE16343FBE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9791" y="4686361"/>
            <a:ext cx="1533739" cy="208626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B6A6782-DA71-8485-19F8-745AD12A81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6044" y="4667309"/>
            <a:ext cx="1324160" cy="205768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B2252F7-14D5-9527-5A0A-4191C99604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46582" y="4648255"/>
            <a:ext cx="1914792" cy="211484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75403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1E272-6665-17D8-78FE-0DC1A5861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 Fix Left Left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A77D9-9408-4E19-A282-8ED40EC8E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5976"/>
            <a:ext cx="6656745" cy="4351338"/>
          </a:xfrm>
        </p:spPr>
        <p:txBody>
          <a:bodyPr/>
          <a:lstStyle/>
          <a:p>
            <a:r>
              <a:rPr lang="en-US"/>
              <a:t>Problem: BF(C) = -2, BF(B) = -1</a:t>
            </a:r>
          </a:p>
          <a:p>
            <a:r>
              <a:rPr lang="en-US"/>
              <a:t>Solution: Simple rotate right.</a:t>
            </a:r>
          </a:p>
          <a:p>
            <a:pPr lvl="1"/>
            <a:r>
              <a:rPr lang="en-US" sz="2800"/>
              <a:t>Pull B to be the root,</a:t>
            </a:r>
          </a:p>
          <a:p>
            <a:pPr lvl="1"/>
            <a:r>
              <a:rPr lang="en-US" sz="2800"/>
              <a:t>C to be B's right child, and</a:t>
            </a:r>
          </a:p>
          <a:p>
            <a:pPr lvl="1"/>
            <a:r>
              <a:rPr lang="en-US" sz="2800"/>
              <a:t>B's old right child to be C's left child.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8FA882A-6725-DA17-3332-5A41C229E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1369" y="4559030"/>
            <a:ext cx="3715268" cy="193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469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E5CD92-F3D2-A3EB-B891-5509491E44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DDCA7-EF4D-0CE1-681F-7B39A1EBF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 Fix Right Right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AF327-B563-2BED-E399-5F465241A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5976"/>
            <a:ext cx="6656745" cy="4351338"/>
          </a:xfrm>
        </p:spPr>
        <p:txBody>
          <a:bodyPr/>
          <a:lstStyle/>
          <a:p>
            <a:r>
              <a:rPr lang="en-US"/>
              <a:t>Problem: BF(C) = +2, BF(B) = +1</a:t>
            </a:r>
          </a:p>
          <a:p>
            <a:r>
              <a:rPr lang="en-US"/>
              <a:t>Solution: Simple rotate left.</a:t>
            </a:r>
          </a:p>
          <a:p>
            <a:pPr lvl="1"/>
            <a:r>
              <a:rPr lang="en-US" sz="2800"/>
              <a:t>Pull B to be the root,</a:t>
            </a:r>
          </a:p>
          <a:p>
            <a:pPr lvl="1"/>
            <a:r>
              <a:rPr lang="en-US" sz="2800"/>
              <a:t>A to be B's left child, and</a:t>
            </a:r>
          </a:p>
          <a:p>
            <a:pPr lvl="1"/>
            <a:r>
              <a:rPr lang="en-US" sz="2800"/>
              <a:t>B's old left child to be A's right child.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3B5AB8-4C4B-9B6C-5A2E-7816607F9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6572" y="4522872"/>
            <a:ext cx="3467584" cy="210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463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14E223-9BCF-DBB0-E575-8F3A270595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51CE8-DEFA-C2DD-13E9-EC716C1A4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 Fix Left Right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96564-33EE-0150-0A27-88C46619F0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093" y="1690688"/>
            <a:ext cx="5257800" cy="801665"/>
          </a:xfrm>
        </p:spPr>
        <p:txBody>
          <a:bodyPr/>
          <a:lstStyle/>
          <a:p>
            <a:r>
              <a:rPr lang="en-US"/>
              <a:t>Problem: BF(C) = -2, BF(A) = +1</a:t>
            </a:r>
          </a:p>
          <a:p>
            <a:r>
              <a:rPr lang="en-US"/>
              <a:t>Solution: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913CE3-63F1-22B8-5B34-BE8396132F02}"/>
              </a:ext>
            </a:extLst>
          </p:cNvPr>
          <p:cNvSpPr txBox="1"/>
          <p:nvPr/>
        </p:nvSpPr>
        <p:spPr>
          <a:xfrm>
            <a:off x="309093" y="2627290"/>
            <a:ext cx="6001556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First, rotate the left subtree left.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Pull B to be the root,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A to be B's left child, and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B's old left child to be A's right child.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992DF5-2C01-7F0A-BF6F-2DA2E82D49C7}"/>
              </a:ext>
            </a:extLst>
          </p:cNvPr>
          <p:cNvSpPr txBox="1"/>
          <p:nvPr/>
        </p:nvSpPr>
        <p:spPr>
          <a:xfrm>
            <a:off x="6310648" y="2627290"/>
            <a:ext cx="5881351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Next, simple rotate right.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Pull B to be the root,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C to be B's right child, and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B's old right child to be C's left child.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DA16EB-A6C9-D0F8-5328-E275FE623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507" y="4561509"/>
            <a:ext cx="3096057" cy="19910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50718F3-4612-E084-372E-10CBD94BF4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4163" y="4527934"/>
            <a:ext cx="3734321" cy="200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858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D6CE0A-191C-D733-06BF-9DF50580B0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B3CD2-8ADB-9A92-97B0-45EA5BBB4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 Fix Right Left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26EF0-E23B-7EE1-79AE-94D025429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093" y="1690688"/>
            <a:ext cx="5257800" cy="801665"/>
          </a:xfrm>
        </p:spPr>
        <p:txBody>
          <a:bodyPr/>
          <a:lstStyle/>
          <a:p>
            <a:r>
              <a:rPr lang="en-US"/>
              <a:t>Problem: BF(A) = +2, BF(C) = -1</a:t>
            </a:r>
          </a:p>
          <a:p>
            <a:r>
              <a:rPr lang="en-US"/>
              <a:t>Solution: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933345-D912-5B05-EC6E-E49AEA49685C}"/>
              </a:ext>
            </a:extLst>
          </p:cNvPr>
          <p:cNvSpPr txBox="1"/>
          <p:nvPr/>
        </p:nvSpPr>
        <p:spPr>
          <a:xfrm>
            <a:off x="309093" y="2627290"/>
            <a:ext cx="6001556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First, rotate the right subtree right.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Pull B to be the root,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C to be B's right child, and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B's old right child to be C's left child.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A514FB-8060-6B89-D4F1-BD2D6E8B9E51}"/>
              </a:ext>
            </a:extLst>
          </p:cNvPr>
          <p:cNvSpPr txBox="1"/>
          <p:nvPr/>
        </p:nvSpPr>
        <p:spPr>
          <a:xfrm>
            <a:off x="6310648" y="2627290"/>
            <a:ext cx="5881351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Next, simple rotate left.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Pull B to be the root,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A to be B's left child, and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B's old left child to be A's right child.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0761CDE-138F-B06A-3D81-D1A910992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194" y="4397729"/>
            <a:ext cx="3696216" cy="224821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C73D9DC-3503-E9A1-70CD-05EE6B85B8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7592" y="4561509"/>
            <a:ext cx="3467584" cy="210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748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imes new roma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6D704534A03014EA0A765F523554C39" ma:contentTypeVersion="10" ma:contentTypeDescription="Create a new document." ma:contentTypeScope="" ma:versionID="f61d38ff54510af6d6f8a6aa458fb0c3">
  <xsd:schema xmlns:xsd="http://www.w3.org/2001/XMLSchema" xmlns:xs="http://www.w3.org/2001/XMLSchema" xmlns:p="http://schemas.microsoft.com/office/2006/metadata/properties" xmlns:ns3="b493cd53-86a4-4a5b-875f-8398292009c1" targetNamespace="http://schemas.microsoft.com/office/2006/metadata/properties" ma:root="true" ma:fieldsID="99a56cf7bbcc71f25c8a64f6348e942a" ns3:_="">
    <xsd:import namespace="b493cd53-86a4-4a5b-875f-8398292009c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93cd53-86a4-4a5b-875f-8398292009c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SearchProperties" ma:index="17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1C5EAB7-177A-4A0B-8961-27EC8CFFE07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493cd53-86a4-4a5b-875f-8398292009c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8BB50B7-BCEB-41AA-8AD9-E0F7A6F4FB2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5BD671B-B339-419D-A264-B3533F9BF028}">
  <ds:schemaRefs>
    <ds:schemaRef ds:uri="http://purl.org/dc/terms/"/>
    <ds:schemaRef ds:uri="http://schemas.microsoft.com/office/2006/documentManagement/types"/>
    <ds:schemaRef ds:uri="http://purl.org/dc/elements/1.1/"/>
    <ds:schemaRef ds:uri="http://purl.org/dc/dcmitype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b493cd53-86a4-4a5b-875f-8398292009c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831</Words>
  <Application>Microsoft Office PowerPoint</Application>
  <PresentationFormat>Widescreen</PresentationFormat>
  <Paragraphs>88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Times New Roman</vt:lpstr>
      <vt:lpstr>Office Theme</vt:lpstr>
      <vt:lpstr>Trees</vt:lpstr>
      <vt:lpstr>Overview</vt:lpstr>
      <vt:lpstr>Binary Search Trees (BST)</vt:lpstr>
      <vt:lpstr>AVL Trees (Adelson-Velsky &amp; Landis)</vt:lpstr>
      <vt:lpstr>Rebalancing</vt:lpstr>
      <vt:lpstr>To Fix Left Left</vt:lpstr>
      <vt:lpstr>To Fix Right Right</vt:lpstr>
      <vt:lpstr>To Fix Left Right</vt:lpstr>
      <vt:lpstr>To Fix Right Left</vt:lpstr>
      <vt:lpstr>Deleting A Node</vt:lpstr>
      <vt:lpstr>Red-Black Trees</vt:lpstr>
      <vt:lpstr>Insertion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Aughdon Breslin</dc:creator>
  <cp:lastModifiedBy>Aughdon Breslin</cp:lastModifiedBy>
  <cp:revision>2</cp:revision>
  <dcterms:created xsi:type="dcterms:W3CDTF">2025-04-12T19:39:14Z</dcterms:created>
  <dcterms:modified xsi:type="dcterms:W3CDTF">2025-04-13T00:45:56Z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73fd474-4f3c-44ed-88fb-5cc4bd2471bf_Enabled">
    <vt:lpwstr>true</vt:lpwstr>
  </property>
  <property fmtid="{D5CDD505-2E9C-101B-9397-08002B2CF9AE}" pid="3" name="MSIP_Label_a73fd474-4f3c-44ed-88fb-5cc4bd2471bf_SetDate">
    <vt:lpwstr>2025-04-12T19:39:22Z</vt:lpwstr>
  </property>
  <property fmtid="{D5CDD505-2E9C-101B-9397-08002B2CF9AE}" pid="4" name="MSIP_Label_a73fd474-4f3c-44ed-88fb-5cc4bd2471bf_Method">
    <vt:lpwstr>Standard</vt:lpwstr>
  </property>
  <property fmtid="{D5CDD505-2E9C-101B-9397-08002B2CF9AE}" pid="5" name="MSIP_Label_a73fd474-4f3c-44ed-88fb-5cc4bd2471bf_Name">
    <vt:lpwstr>defa4170-0d19-0005-0004-bc88714345d2</vt:lpwstr>
  </property>
  <property fmtid="{D5CDD505-2E9C-101B-9397-08002B2CF9AE}" pid="6" name="MSIP_Label_a73fd474-4f3c-44ed-88fb-5cc4bd2471bf_SiteId">
    <vt:lpwstr>8d1a69ec-03b5-4345-ae21-dad112f5fb4f</vt:lpwstr>
  </property>
  <property fmtid="{D5CDD505-2E9C-101B-9397-08002B2CF9AE}" pid="7" name="MSIP_Label_a73fd474-4f3c-44ed-88fb-5cc4bd2471bf_ActionId">
    <vt:lpwstr>15600eb6-e5c0-4681-abe5-4aba51027e53</vt:lpwstr>
  </property>
  <property fmtid="{D5CDD505-2E9C-101B-9397-08002B2CF9AE}" pid="8" name="MSIP_Label_a73fd474-4f3c-44ed-88fb-5cc4bd2471bf_ContentBits">
    <vt:lpwstr>0</vt:lpwstr>
  </property>
  <property fmtid="{D5CDD505-2E9C-101B-9397-08002B2CF9AE}" pid="9" name="MSIP_Label_a73fd474-4f3c-44ed-88fb-5cc4bd2471bf_Tag">
    <vt:lpwstr>10, 3, 0, 1</vt:lpwstr>
  </property>
  <property fmtid="{D5CDD505-2E9C-101B-9397-08002B2CF9AE}" pid="10" name="ContentTypeId">
    <vt:lpwstr>0x01010016D704534A03014EA0A765F523554C39</vt:lpwstr>
  </property>
</Properties>
</file>