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5" r:id="rId19"/>
    <p:sldId id="278" r:id="rId20"/>
    <p:sldId id="273" r:id="rId21"/>
    <p:sldId id="274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325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3D4A-134C-4722-B091-96828B6EFD88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3F7E-1CF4-46A2-8983-F3EB78DA6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9338-ACEA-5021-B63A-98D9455C7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991A6-3EC0-88DB-EC75-2A0FC9422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9951-FBE7-3E74-CF12-F0027C5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B2C1F-DFB8-2EB9-4DFC-ACD9767F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B5C5-0CA9-1675-EDDC-8A5FAE61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8467-41C0-6ED8-DF05-2A9C8497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E2C7B-AA5D-C531-92C9-B542BFF86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2243-7B20-8E45-193F-4DC2E63B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34834-3D94-03AE-D81F-128C644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C4CB4-3C51-54E9-B810-9CE9F918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47CDA-0825-880E-EE89-87EB4E69E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8ADBB-376B-10A7-6314-333A9A9D0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131D7-6499-7A46-CD73-91AA6ABE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0AEFE-CFCD-49B6-93B1-FC6DC8A7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2A6B-D5ED-7ABA-302D-BCFDA57F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3CCA-72A8-199D-CD23-5A09E368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1D6CD-8211-4025-4C6A-836129F0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6E20-5453-AFA4-9A0F-39883640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8E1A0-9173-D45C-EDE5-D4116303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E23E-8A1F-E2CE-AD1B-4C7B1081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281D-059D-87A5-D802-F0796B7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B5E6-4FBF-C086-72D2-63AFFADC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1BF5-8519-8D73-121D-2F2040A2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754A-700D-7542-210A-488CADAF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14022-3EB4-906E-B079-226CDB7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4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D60E-1834-1E23-F825-FEEA548B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6B2F-DBBA-140E-2DAD-C2487C891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ED5C-29E9-84FA-D45C-5900F2FB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A4D64-A040-1A47-2272-ADC283EC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F07EC-C1E7-33F4-02E1-013FD292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08F19-BDE6-AD55-B967-9DC2F920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55979-46C3-A95A-7F74-C2DAE823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3D88-0721-E530-919D-5363488C8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2810-DE80-DC15-039B-96031C75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6CEC8-2EF8-F915-F5A9-BFFA2869B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EA380-D15B-34E5-3DAC-86647516E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8BCCA-AA08-185C-51DC-4C1CE7FD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CB1E11-3AF7-1253-F78D-914A7D84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BF3A1-5853-9827-CED4-087785D4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BA02-382A-6FFB-C718-263F99EB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75804-387C-6DED-1332-2C70C644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4FECF-06C6-1929-CA90-30F2ACB8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6A2F2-4C1E-0C33-B964-0E197A2A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644EF-C6F0-ACFD-CB9C-D5BFEB5B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21F0E-20F9-F5D0-E04F-EB100974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C0F1B-5F74-0325-8284-329D73DF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6DC4-C450-A4D4-F1AB-452E5FDC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C677-C49F-2F22-EBAB-23F973D2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725D4-6F2F-0F7B-1C72-67E66CEEF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363A8-26FF-CE2B-1CC2-C48040B1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C17C-06A0-BC6D-01C0-4254EFE3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D6C26-83E9-35A0-DBD1-89E861C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27E9-936A-3561-8E7A-B5C2FCFF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11C7-5062-D94C-B74D-BE0E10174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3B268-B8AA-0E2A-1DD6-B6B7DAEC1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B8EFF-72E3-F328-909E-E4522FEA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B09E-B835-9D61-7DFB-3D22A2B2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7B8E-79C6-9658-497D-7D4DDB9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281CA-76F0-24D1-F6A6-4AF3D278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1DB0-AA91-D806-C9B3-955EC200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CC0F-C667-EB5F-AB50-64E2F227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F49FE-42BA-476A-91FC-EA0558E3DEF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4BA6-59D3-7D60-5234-FE224CCE6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5750-7021-3567-DB57-33710409F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DAAAF-011D-4DA3-A4DE-0087C90D7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cs.umich.edu/courses/eecs380/ALG/red_black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DFB0-8E14-8E61-88F8-DE8083FEB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15 Sets and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F354-1565-9E86-ACA4-3A07D6AA09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6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624B-E126-0124-AD2E-7963E206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29CE-0EEE-83F5-D4C8-3F86AB03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HashSet to work correctly, equals() and hashCode() methods must be properly implemented</a:t>
            </a:r>
          </a:p>
          <a:p>
            <a:r>
              <a:rPr lang="en-US"/>
              <a:t>If two objects are equivalent according to equals(), their hashCode() methods must return the same values</a:t>
            </a:r>
          </a:p>
          <a:p>
            <a:r>
              <a:rPr lang="en-US"/>
              <a:t>Hash functions can be anything</a:t>
            </a:r>
          </a:p>
          <a:p>
            <a:pPr lvl="1"/>
            <a:r>
              <a:rPr lang="en-US"/>
              <a:t>Once determined, the index must be within bounds, so mod the length of the table</a:t>
            </a:r>
          </a:p>
          <a:p>
            <a:pPr lvl="1"/>
            <a:r>
              <a:rPr lang="en-US"/>
              <a:t>Must be deterministic (same value must yield same result on repetition)</a:t>
            </a:r>
          </a:p>
          <a:p>
            <a:pPr lvl="1"/>
            <a:r>
              <a:rPr lang="en-US"/>
              <a:t>Common hash function: SHA-256 used for encryption</a:t>
            </a:r>
          </a:p>
        </p:txBody>
      </p:sp>
    </p:spTree>
    <p:extLst>
      <p:ext uri="{BB962C8B-B14F-4D97-AF65-F5344CB8AC3E}">
        <p14:creationId xmlns:p14="http://schemas.microsoft.com/office/powerpoint/2010/main" val="133058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5AB9-ECA8-524D-9015-CFB71820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E248-12B8-7F61-6C84-05D1BFE7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or more distinct elements can happen to produce the same hash code, resulting in a collision.</a:t>
            </a:r>
          </a:p>
          <a:p>
            <a:r>
              <a:rPr lang="en-US"/>
              <a:t>For example, say we've got a hash table with 4 slots, and we're storing a set of numbers. Our hash function is just f(x) = x % 4.</a:t>
            </a:r>
          </a:p>
          <a:p>
            <a:pPr lvl="1"/>
            <a:r>
              <a:rPr lang="en-US"/>
              <a:t>I store the number 3, then I store the number 7.</a:t>
            </a:r>
          </a:p>
          <a:p>
            <a:pPr lvl="1"/>
            <a:r>
              <a:rPr lang="en-US"/>
              <a:t>They both hash to the same index of 3, meaning they would both be fighting for the same storage location.</a:t>
            </a:r>
          </a:p>
          <a:p>
            <a:r>
              <a:rPr lang="en-US"/>
              <a:t>Buckets</a:t>
            </a:r>
          </a:p>
          <a:p>
            <a:pPr lvl="1"/>
            <a:r>
              <a:rPr lang="en-US"/>
              <a:t>If multiple distinct keys map to the same index, we use a LinkedList (among other possible approaches) that we'd need to search through to find our corresponding key.</a:t>
            </a:r>
          </a:p>
        </p:txBody>
      </p:sp>
    </p:spTree>
    <p:extLst>
      <p:ext uri="{BB962C8B-B14F-4D97-AF65-F5344CB8AC3E}">
        <p14:creationId xmlns:p14="http://schemas.microsoft.com/office/powerpoint/2010/main" val="2928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E006-B076-9E72-2839-8DFE95DF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27F4-9BBB-6A41-16CB-A750E761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structure where elements are not necessarily stored in contiguous memory locations</a:t>
            </a:r>
          </a:p>
          <a:p>
            <a:r>
              <a:rPr lang="en-US"/>
              <a:t>Instead, each Node contains:</a:t>
            </a:r>
          </a:p>
          <a:p>
            <a:pPr lvl="1"/>
            <a:r>
              <a:rPr lang="en-US"/>
              <a:t>Data: The actual information being stored</a:t>
            </a:r>
          </a:p>
          <a:p>
            <a:pPr lvl="1"/>
            <a:r>
              <a:rPr lang="en-US"/>
              <a:t>Pointer (Reference): The link to the next node in the sequence.</a:t>
            </a:r>
          </a:p>
          <a:p>
            <a:r>
              <a:rPr lang="en-US"/>
              <a:t>You may also hear about:</a:t>
            </a:r>
          </a:p>
          <a:p>
            <a:pPr lvl="1"/>
            <a:r>
              <a:rPr lang="en-US"/>
              <a:t>Doubly Linked Lists:</a:t>
            </a:r>
          </a:p>
          <a:p>
            <a:pPr lvl="2"/>
            <a:r>
              <a:rPr lang="en-US"/>
              <a:t>Data, Pointer to NEXT node, Pointer to PREV node</a:t>
            </a:r>
          </a:p>
          <a:p>
            <a:pPr lvl="1"/>
            <a:r>
              <a:rPr lang="en-US"/>
              <a:t>Circularly Linked Lists:</a:t>
            </a:r>
          </a:p>
          <a:p>
            <a:pPr lvl="2"/>
            <a:r>
              <a:rPr lang="en-US"/>
              <a:t>Final node points also back to head node.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8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7B25-0439-9B96-DE22-9BBAACD3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in Hash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DF709-45B6-1171-8A6D-3CEF29CD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Efficient Insertion/Deletion:</a:t>
            </a:r>
          </a:p>
          <a:p>
            <a:pPr lvl="1"/>
            <a:r>
              <a:rPr lang="en-US"/>
              <a:t>To remove the current node, move the previous node's pointer to the next node</a:t>
            </a:r>
          </a:p>
          <a:p>
            <a:pPr lvl="1"/>
            <a:r>
              <a:rPr lang="en-US"/>
              <a:t>To insert the current node, move the previous node's pointer to the current node, and the current node's pointer to the previous node's old location</a:t>
            </a:r>
          </a:p>
          <a:p>
            <a:r>
              <a:rPr lang="en-US"/>
              <a:t>No contiguous memory required:</a:t>
            </a:r>
          </a:p>
          <a:p>
            <a:pPr lvl="1"/>
            <a:r>
              <a:rPr lang="en-US"/>
              <a:t>Nodes can be stored anywhere, just need to store the head's location in memory to start the chain</a:t>
            </a:r>
          </a:p>
          <a:p>
            <a:r>
              <a:rPr lang="en-US"/>
              <a:t>Can dynamically handle theoretically infinite collisions</a:t>
            </a:r>
          </a:p>
          <a:p>
            <a:pPr lvl="1"/>
            <a:r>
              <a:rPr lang="en-US"/>
              <a:t>Many collisions is a sign of insufficient storage space or a bad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81112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BC6-B25A-5173-27A0-F7E08B0B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 Operation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830D-FAE0-2D72-F950-3F44118B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 data structures have the Big 4 Operations</a:t>
            </a:r>
          </a:p>
          <a:p>
            <a:r>
              <a:rPr lang="en-US"/>
              <a:t>Insertion</a:t>
            </a:r>
          </a:p>
          <a:p>
            <a:pPr lvl="1"/>
            <a:r>
              <a:rPr lang="en-US"/>
              <a:t>O(n): Must traverse through nodes to update their pointers accordingly</a:t>
            </a:r>
          </a:p>
          <a:p>
            <a:r>
              <a:rPr lang="en-US"/>
              <a:t>Removal</a:t>
            </a:r>
          </a:p>
          <a:p>
            <a:pPr lvl="1"/>
            <a:r>
              <a:rPr lang="en-US"/>
              <a:t>O(n): Must traverse through nodes to update their pointers accordingly</a:t>
            </a:r>
          </a:p>
          <a:p>
            <a:r>
              <a:rPr lang="en-US"/>
              <a:t>Traversal</a:t>
            </a:r>
          </a:p>
          <a:p>
            <a:pPr lvl="1"/>
            <a:r>
              <a:rPr lang="en-US"/>
              <a:t>O(n)</a:t>
            </a:r>
          </a:p>
          <a:p>
            <a:r>
              <a:rPr lang="en-US"/>
              <a:t>Searching/Contains</a:t>
            </a:r>
          </a:p>
          <a:p>
            <a:pPr lvl="1"/>
            <a:r>
              <a:rPr lang="en-US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77591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2758-910D-FD31-F4C9-299D6E1A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Operation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F758-446E-090C-4C14-C7CE0F9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Insertion</a:t>
            </a:r>
          </a:p>
          <a:p>
            <a:pPr lvl="1"/>
            <a:r>
              <a:rPr lang="en-US"/>
              <a:t>O(1): Key (in this case the element) gets hashed, key gets stored in location</a:t>
            </a:r>
          </a:p>
          <a:p>
            <a:pPr lvl="1"/>
            <a:r>
              <a:rPr lang="en-US"/>
              <a:t>Can fall to O(n) if all elements index to same linked list</a:t>
            </a:r>
          </a:p>
          <a:p>
            <a:pPr lvl="2"/>
            <a:r>
              <a:rPr lang="en-US"/>
              <a:t>Mechanisms in place to prevent this unless blocked by user</a:t>
            </a:r>
          </a:p>
          <a:p>
            <a:r>
              <a:rPr lang="en-US"/>
              <a:t>Removal</a:t>
            </a:r>
          </a:p>
          <a:p>
            <a:pPr lvl="1"/>
            <a:r>
              <a:rPr lang="en-US"/>
              <a:t>O(1): Hashed key brings you directly to removal location</a:t>
            </a:r>
          </a:p>
          <a:p>
            <a:pPr lvl="1"/>
            <a:r>
              <a:rPr lang="en-US"/>
              <a:t>Can fall to O(n) for same reason</a:t>
            </a:r>
          </a:p>
          <a:p>
            <a:r>
              <a:rPr lang="en-US"/>
              <a:t>Traversal</a:t>
            </a:r>
          </a:p>
          <a:p>
            <a:pPr lvl="1"/>
            <a:r>
              <a:rPr lang="en-US"/>
              <a:t>O(n), iterate through all elements</a:t>
            </a:r>
          </a:p>
          <a:p>
            <a:r>
              <a:rPr lang="en-US"/>
              <a:t>Searching</a:t>
            </a:r>
          </a:p>
          <a:p>
            <a:pPr lvl="1"/>
            <a:r>
              <a:rPr lang="en-US"/>
              <a:t>O(1): Knowing the key brings you directly to the storage location</a:t>
            </a:r>
          </a:p>
        </p:txBody>
      </p:sp>
    </p:spTree>
    <p:extLst>
      <p:ext uri="{BB962C8B-B14F-4D97-AF65-F5344CB8AC3E}">
        <p14:creationId xmlns:p14="http://schemas.microsoft.com/office/powerpoint/2010/main" val="124170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91BE-DBEB-6417-4465-023B0AC8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(not so secretly a Tree)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364-F93B-F31F-3D98-502B5A8D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Underlying data structure is a Red Black tree</a:t>
            </a:r>
          </a:p>
          <a:p>
            <a:pPr lvl="1"/>
            <a:r>
              <a:rPr lang="en-US"/>
              <a:t>A bit too involved for this class, we may discuss in future</a:t>
            </a:r>
          </a:p>
          <a:p>
            <a:pPr lvl="1"/>
            <a:r>
              <a:rPr lang="en-US"/>
              <a:t>Link to learn more: </a:t>
            </a:r>
            <a:r>
              <a:rPr lang="en-US">
                <a:hlinkClick r:id="rId2"/>
              </a:rPr>
              <a:t>https://www.eecs.umich.edu/courses/eecs380/ALG/red_black.html</a:t>
            </a:r>
            <a:endParaRPr lang="en-US"/>
          </a:p>
          <a:p>
            <a:r>
              <a:rPr lang="en-US"/>
              <a:t>Maintains the set in sorted order</a:t>
            </a:r>
          </a:p>
          <a:p>
            <a:pPr lvl="1"/>
            <a:r>
              <a:rPr lang="en-US"/>
              <a:t>Very nice if order is important to solve your problem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F14-9352-E9D0-91B1-6599C453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TreeSet Operation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628DF-C0EA-BE59-8943-3ABCCD00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Insertion</a:t>
            </a:r>
          </a:p>
          <a:p>
            <a:pPr lvl="1"/>
            <a:r>
              <a:rPr lang="en-US"/>
              <a:t>O(log n): Must traverse through the height of the tree to place properly</a:t>
            </a:r>
          </a:p>
          <a:p>
            <a:r>
              <a:rPr lang="en-US"/>
              <a:t>Removal</a:t>
            </a:r>
          </a:p>
          <a:p>
            <a:pPr lvl="1"/>
            <a:r>
              <a:rPr lang="en-US"/>
              <a:t>O(log n): Must traverse through the height of the tree to locate and remove, and potentially need to rebalance the tree as well</a:t>
            </a:r>
          </a:p>
          <a:p>
            <a:r>
              <a:rPr lang="en-US"/>
              <a:t>Traversal</a:t>
            </a:r>
          </a:p>
          <a:p>
            <a:pPr lvl="1"/>
            <a:r>
              <a:rPr lang="en-US"/>
              <a:t>O(n): Visit every node</a:t>
            </a:r>
          </a:p>
          <a:p>
            <a:r>
              <a:rPr lang="en-US"/>
              <a:t>Searching</a:t>
            </a:r>
          </a:p>
          <a:p>
            <a:pPr lvl="1"/>
            <a:r>
              <a:rPr lang="en-US"/>
              <a:t>O(log n): Must traverse through the height of the tree for correct node</a:t>
            </a:r>
          </a:p>
          <a:p>
            <a:pPr lvl="2"/>
            <a:r>
              <a:rPr lang="en-US"/>
              <a:t>Why is removal not more expensive? It is, just not significantly enough to reclassify</a:t>
            </a:r>
          </a:p>
          <a:p>
            <a:pPr lvl="2"/>
            <a:r>
              <a:rPr lang="en-US"/>
              <a:t>Rebalancing costs O(log n), O(log n) + O(log n) = O(2 log n) = O(log n)</a:t>
            </a:r>
          </a:p>
        </p:txBody>
      </p:sp>
    </p:spTree>
    <p:extLst>
      <p:ext uri="{BB962C8B-B14F-4D97-AF65-F5344CB8AC3E}">
        <p14:creationId xmlns:p14="http://schemas.microsoft.com/office/powerpoint/2010/main" val="73970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BE1E-D7C9-C131-328C-1DE6706F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Hierarchy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8A9EE1E6-3720-EAD7-127C-DD89E7D517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6477" y="327025"/>
            <a:ext cx="7044583" cy="626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7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BAF-613C-BC2A-494B-5ED728BCF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A0E8-A2EB-D804-43BD-171E2DCE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RemoveDuplicates</a:t>
            </a:r>
          </a:p>
          <a:p>
            <a:r>
              <a:rPr lang="en-US"/>
              <a:t>UniqueString</a:t>
            </a:r>
          </a:p>
          <a:p>
            <a:r>
              <a:rPr lang="en-US"/>
              <a:t>Intersection</a:t>
            </a:r>
          </a:p>
          <a:p>
            <a:r>
              <a:rPr lang="en-US"/>
              <a:t>MissingNumber</a:t>
            </a:r>
          </a:p>
          <a:p>
            <a:r>
              <a:rPr lang="en-US"/>
              <a:t>LongestUniqueSubstring</a:t>
            </a:r>
          </a:p>
        </p:txBody>
      </p:sp>
    </p:spTree>
    <p:extLst>
      <p:ext uri="{BB962C8B-B14F-4D97-AF65-F5344CB8AC3E}">
        <p14:creationId xmlns:p14="http://schemas.microsoft.com/office/powerpoint/2010/main" val="35246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7E4B-05BC-7F48-13FC-8962F979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8F92-4566-9840-3005-244821F27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Collections</a:t>
            </a:r>
          </a:p>
          <a:p>
            <a:r>
              <a:rPr lang="en-US"/>
              <a:t>Sets in Java (HashSet, TreeSet)</a:t>
            </a:r>
          </a:p>
          <a:p>
            <a:r>
              <a:rPr lang="en-US"/>
              <a:t>Maps in Java (HashMap, TreeMap)</a:t>
            </a:r>
          </a:p>
          <a:p>
            <a:r>
              <a:rPr lang="en-US"/>
              <a:t>Use Cases and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6963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5DAE-ACA9-5B42-410A-8A0052C2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51824-69C2-1060-58D1-76A7EC24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 from java.util.Map;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Each key is unique, and maps to exactly one value</a:t>
            </a:r>
          </a:p>
          <a:p>
            <a:pPr lvl="1"/>
            <a:r>
              <a:rPr lang="en-US"/>
              <a:t>Not part of the Collection interface, but part of the Java Collections Framework</a:t>
            </a:r>
          </a:p>
          <a:p>
            <a:r>
              <a:rPr lang="en-US"/>
              <a:t>Useful for storing associations, bucketing frequencies, as dictionaries</a:t>
            </a:r>
          </a:p>
          <a:p>
            <a:r>
              <a:rPr lang="en-US"/>
              <a:t>Order not guaranteed, key set may not be traversed as entered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AA55-D522-D0CF-38CB-681B4FF0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Map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4FA8-ED49-541B-8251-65803AC44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4"/>
            <a:ext cx="10515600" cy="5248275"/>
          </a:xfrm>
        </p:spPr>
        <p:txBody>
          <a:bodyPr/>
          <a:lstStyle/>
          <a:p>
            <a:r>
              <a:rPr lang="en-US"/>
              <a:t>HashMap</a:t>
            </a:r>
          </a:p>
          <a:p>
            <a:pPr lvl="1"/>
            <a:r>
              <a:rPr lang="en-US"/>
              <a:t>Most commonly used, this is largely what we talked about before, but with values included now</a:t>
            </a:r>
          </a:p>
          <a:p>
            <a:pPr lvl="1"/>
            <a:r>
              <a:rPr lang="en-US"/>
              <a:t>No ordering guarantee</a:t>
            </a:r>
          </a:p>
          <a:p>
            <a:pPr lvl="1"/>
            <a:r>
              <a:rPr lang="en-US"/>
              <a:t>Allows one null key and multiple null values</a:t>
            </a:r>
          </a:p>
          <a:p>
            <a:r>
              <a:rPr lang="en-US"/>
              <a:t>LinkedHashMap</a:t>
            </a:r>
          </a:p>
          <a:p>
            <a:pPr lvl="1"/>
            <a:r>
              <a:rPr lang="en-US"/>
              <a:t>Maintains insertion order</a:t>
            </a:r>
          </a:p>
          <a:p>
            <a:pPr lvl="1"/>
            <a:r>
              <a:rPr lang="en-US"/>
              <a:t>Slightly slower than HashMap due to ordering overhead</a:t>
            </a:r>
          </a:p>
          <a:p>
            <a:r>
              <a:rPr lang="en-US"/>
              <a:t>TreeMap</a:t>
            </a:r>
          </a:p>
          <a:p>
            <a:pPr lvl="1"/>
            <a:r>
              <a:rPr lang="en-US"/>
              <a:t>Stores keys in sorted order</a:t>
            </a:r>
          </a:p>
          <a:p>
            <a:pPr lvl="1"/>
            <a:r>
              <a:rPr lang="en-US"/>
              <a:t>O(log n) time complexity</a:t>
            </a:r>
          </a:p>
          <a:p>
            <a:pPr lvl="1"/>
            <a:r>
              <a:rPr lang="en-US"/>
              <a:t>No null keys allowed (null values are fine)</a:t>
            </a:r>
          </a:p>
        </p:txBody>
      </p:sp>
    </p:spTree>
    <p:extLst>
      <p:ext uri="{BB962C8B-B14F-4D97-AF65-F5344CB8AC3E}">
        <p14:creationId xmlns:p14="http://schemas.microsoft.com/office/powerpoint/2010/main" val="188208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3EE3-4973-30F4-0EE9-22A18637C84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Common Map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67FFD4-34FD-553A-02C9-495CE6FCC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82944"/>
              </p:ext>
            </p:extLst>
          </p:nvPr>
        </p:nvGraphicFramePr>
        <p:xfrm>
          <a:off x="838200" y="1690686"/>
          <a:ext cx="10515600" cy="377364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367699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45129067"/>
                    </a:ext>
                  </a:extLst>
                </a:gridCol>
              </a:tblGrid>
              <a:tr h="471706"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864179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put(K key, V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Adds/updates a key-value pair.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63166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get(K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Retrieves value by key (or null).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413588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remove(K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Removes a key-value pair.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688425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containsKey(K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Checks if key exists.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571759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keySet()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Returns all keys as a Set.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290203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values()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Returns all values as a Collection.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366429"/>
                  </a:ext>
                </a:extLst>
              </a:tr>
              <a:tr h="471706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entrySet()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Returns all entries (Set&lt;Map.Entry&gt;).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17435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A90C176-09AC-ECAB-4A00-6594AE1EB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42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AF2A-6554-0B33-4B52-A6CECD48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Hierarchy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C03A810-34F5-42F6-1DEF-C8A81241F1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5608" y="913134"/>
            <a:ext cx="6918192" cy="5579741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B7D832BF-690A-B5E5-BF7F-4A44FC5C795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018" y="4888522"/>
            <a:ext cx="7309705" cy="1712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2481D-619F-4EFF-5DA5-6008CD925E33}"/>
              </a:ext>
            </a:extLst>
          </p:cNvPr>
          <p:cNvSpPr txBox="1"/>
          <p:nvPr/>
        </p:nvSpPr>
        <p:spPr>
          <a:xfrm>
            <a:off x="520700" y="1690688"/>
            <a:ext cx="341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An Entry is the key-value pair you'll get when you call entrySet if you want to iterate through a map. Each implementation may have their own version of this.</a:t>
            </a:r>
          </a:p>
        </p:txBody>
      </p:sp>
    </p:spTree>
    <p:extLst>
      <p:ext uri="{BB962C8B-B14F-4D97-AF65-F5344CB8AC3E}">
        <p14:creationId xmlns:p14="http://schemas.microsoft.com/office/powerpoint/2010/main" val="42288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06A0-7B67-6B8F-5988-9C9F61A7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72C2-15C0-64E1-07E2-F86CE30AE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TwoSum</a:t>
            </a:r>
          </a:p>
          <a:p>
            <a:r>
              <a:rPr lang="en-US"/>
              <a:t>FindUniqueChars</a:t>
            </a:r>
          </a:p>
          <a:p>
            <a:r>
              <a:rPr lang="en-US"/>
              <a:t>FindSymmetricPairs</a:t>
            </a:r>
          </a:p>
          <a:p>
            <a:r>
              <a:rPr lang="en-US"/>
              <a:t>FindMajorityElement</a:t>
            </a:r>
          </a:p>
          <a:p>
            <a:r>
              <a:rPr lang="en-US"/>
              <a:t>EmployeeHierarchy</a:t>
            </a:r>
          </a:p>
        </p:txBody>
      </p:sp>
    </p:spTree>
    <p:extLst>
      <p:ext uri="{BB962C8B-B14F-4D97-AF65-F5344CB8AC3E}">
        <p14:creationId xmlns:p14="http://schemas.microsoft.com/office/powerpoint/2010/main" val="366223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4FB1-ACFB-3AC4-FEF4-37B8CCB6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3D24-3EEB-E66B-E887-EECAE229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they?</a:t>
            </a:r>
          </a:p>
          <a:p>
            <a:pPr lvl="1"/>
            <a:r>
              <a:rPr lang="en-US"/>
              <a:t>Data structures to store and manipulate groups of objects</a:t>
            </a:r>
          </a:p>
          <a:p>
            <a:pPr lvl="1"/>
            <a:r>
              <a:rPr lang="en-US"/>
              <a:t>Provide efficient ways to manage data</a:t>
            </a:r>
          </a:p>
          <a:p>
            <a:r>
              <a:rPr lang="en-US"/>
              <a:t>Why use them?</a:t>
            </a:r>
          </a:p>
          <a:p>
            <a:pPr lvl="1"/>
            <a:r>
              <a:rPr lang="en-US"/>
              <a:t>To represent an underlying structure to the problem</a:t>
            </a:r>
          </a:p>
          <a:p>
            <a:pPr lvl="1"/>
            <a:r>
              <a:rPr lang="en-US"/>
              <a:t>Store important data to aid the creation of fast algorithms and codebases</a:t>
            </a:r>
          </a:p>
          <a:p>
            <a:r>
              <a:rPr lang="en-US"/>
              <a:t>java.util.Collections framework</a:t>
            </a:r>
          </a:p>
          <a:p>
            <a:pPr lvl="1"/>
            <a:r>
              <a:rPr lang="en-US"/>
              <a:t>Root of most of our data structures</a:t>
            </a:r>
          </a:p>
          <a:p>
            <a:pPr lvl="1"/>
            <a:r>
              <a:rPr lang="en-US"/>
              <a:t>Groups of data like: Lists, Sets, Queues, Deques</a:t>
            </a:r>
          </a:p>
          <a:p>
            <a:pPr lvl="1"/>
            <a:r>
              <a:rPr lang="en-US"/>
              <a:t>More complex structures: Maps, lots of Trees</a:t>
            </a:r>
          </a:p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4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DD0A-13CD-5CE3-0531-108CC9DF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0B47-CD06-4F85-D6C9-80BA08A7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Iterator interface is a fundamental part of the Collections Framework</a:t>
            </a:r>
          </a:p>
          <a:p>
            <a:r>
              <a:rPr lang="en-US"/>
              <a:t>Provides a standard way to traverse the elements of a collection</a:t>
            </a:r>
          </a:p>
          <a:p>
            <a:pPr lvl="1"/>
            <a:r>
              <a:rPr lang="en-US"/>
              <a:t>Whether iterating through an ArrayList, HashSet, or LinkedList, you use the same Iterator methods</a:t>
            </a:r>
          </a:p>
          <a:p>
            <a:pPr lvl="1"/>
            <a:r>
              <a:rPr lang="en-US"/>
              <a:t>Sequential access to process the elements of a collection</a:t>
            </a:r>
          </a:p>
          <a:p>
            <a:pPr lvl="1"/>
            <a:r>
              <a:rPr lang="en-US"/>
              <a:t>Safe way to remove elements from a collection while traversing</a:t>
            </a:r>
          </a:p>
        </p:txBody>
      </p:sp>
    </p:spTree>
    <p:extLst>
      <p:ext uri="{BB962C8B-B14F-4D97-AF65-F5344CB8AC3E}">
        <p14:creationId xmlns:p14="http://schemas.microsoft.com/office/powerpoint/2010/main" val="3175313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49B5-0FF8-B726-D9C9-12F2C743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Iterator Core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BAB9-E062-3B1D-6801-1E6222C46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668"/>
            <a:ext cx="10515600" cy="4351338"/>
          </a:xfrm>
        </p:spPr>
        <p:txBody>
          <a:bodyPr/>
          <a:lstStyle/>
          <a:p>
            <a:r>
              <a:rPr lang="en-US"/>
              <a:t>hasNext(): boolean</a:t>
            </a:r>
          </a:p>
          <a:p>
            <a:pPr lvl="1"/>
            <a:r>
              <a:rPr lang="en-US"/>
              <a:t>Checks if there are more elements available in the collection that haven't been visited yet.</a:t>
            </a:r>
          </a:p>
          <a:p>
            <a:pPr lvl="1"/>
            <a:r>
              <a:rPr lang="en-US"/>
              <a:t>Must always call hasNext() before next() to avoid errors</a:t>
            </a:r>
          </a:p>
          <a:p>
            <a:r>
              <a:rPr lang="en-US"/>
              <a:t>next(): E</a:t>
            </a:r>
          </a:p>
          <a:p>
            <a:pPr lvl="1"/>
            <a:r>
              <a:rPr lang="en-US"/>
              <a:t>Returns the next element in the collection. Each time you call next(), the iterator advances its position.</a:t>
            </a:r>
          </a:p>
          <a:p>
            <a:pPr lvl="1"/>
            <a:r>
              <a:rPr lang="en-US"/>
              <a:t>Can throw a NoSuchElementException if used without hasNext()</a:t>
            </a:r>
          </a:p>
          <a:p>
            <a:r>
              <a:rPr lang="en-US"/>
              <a:t>remove(): void (Optional function)</a:t>
            </a:r>
          </a:p>
          <a:p>
            <a:pPr lvl="1"/>
            <a:r>
              <a:rPr lang="en-US"/>
              <a:t>Removes the last element that was returned by the next() method</a:t>
            </a:r>
          </a:p>
          <a:p>
            <a:pPr lvl="1"/>
            <a:r>
              <a:rPr lang="en-US"/>
              <a:t>Not always supported, so may throw UnsupportedOperationException</a:t>
            </a:r>
          </a:p>
          <a:p>
            <a:pPr lvl="1"/>
            <a:r>
              <a:rPr lang="en-US"/>
              <a:t>Can only call once per next() call</a:t>
            </a:r>
          </a:p>
        </p:txBody>
      </p:sp>
    </p:spTree>
    <p:extLst>
      <p:ext uri="{BB962C8B-B14F-4D97-AF65-F5344CB8AC3E}">
        <p14:creationId xmlns:p14="http://schemas.microsoft.com/office/powerpoint/2010/main" val="414919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CBB9-61E5-476E-3A5D-EEB0F613A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0879"/>
            <a:ext cx="3494454" cy="4751998"/>
          </a:xfrm>
        </p:spPr>
        <p:txBody>
          <a:bodyPr/>
          <a:lstStyle/>
          <a:p>
            <a:r>
              <a:rPr lang="en-US"/>
              <a:t>Concrete classes that implement the Collection interface are responsible for providing their own specific implementation of the Iterator interface</a:t>
            </a:r>
          </a:p>
          <a:p>
            <a:r>
              <a:rPr lang="en-US"/>
              <a:t>See internal iterators of ArrayList, HashMap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6BD9FC4-B66A-2A9B-878E-089607A371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365125"/>
            <a:ext cx="8623300" cy="62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BF8-681B-9D6B-5398-9C10ADD2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445C-6B4B-BD08-A7DB-E3007A91E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Interface from java.util.Set;</a:t>
            </a:r>
          </a:p>
          <a:p>
            <a:r>
              <a:rPr lang="en-US"/>
              <a:t>Collection of unique elements</a:t>
            </a:r>
          </a:p>
          <a:p>
            <a:pPr lvl="1"/>
            <a:r>
              <a:rPr lang="en-US"/>
              <a:t>Each element must be unique</a:t>
            </a:r>
          </a:p>
          <a:p>
            <a:pPr lvl="1"/>
            <a:r>
              <a:rPr lang="en-US"/>
              <a:t>Cannot add duplicates. If you try, it won't be added</a:t>
            </a:r>
          </a:p>
          <a:p>
            <a:r>
              <a:rPr lang="en-US"/>
              <a:t>Unordered (moreso order not guaranteed)</a:t>
            </a:r>
          </a:p>
          <a:p>
            <a:pPr lvl="1"/>
            <a:r>
              <a:rPr lang="en-US"/>
              <a:t>Most implementations do not guarantee the elements maintain order</a:t>
            </a:r>
          </a:p>
          <a:p>
            <a:pPr lvl="1"/>
            <a:r>
              <a:rPr lang="en-US"/>
              <a:t>Order in which elements are added may not be order in which elements are stored or retrieved</a:t>
            </a:r>
          </a:p>
          <a:p>
            <a:pPr lvl="1"/>
            <a:r>
              <a:rPr lang="en-US"/>
              <a:t>Cannot be indexed</a:t>
            </a:r>
          </a:p>
        </p:txBody>
      </p:sp>
    </p:spTree>
    <p:extLst>
      <p:ext uri="{BB962C8B-B14F-4D97-AF65-F5344CB8AC3E}">
        <p14:creationId xmlns:p14="http://schemas.microsoft.com/office/powerpoint/2010/main" val="425224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2335-249B-7785-CFAF-67A0D56F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Set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4B3E-2B49-E3D1-1C6F-20D37E07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HashSet</a:t>
            </a:r>
          </a:p>
          <a:p>
            <a:pPr lvl="1"/>
            <a:r>
              <a:rPr lang="en-US"/>
              <a:t>Most common one by far</a:t>
            </a:r>
          </a:p>
          <a:p>
            <a:pPr lvl="1"/>
            <a:r>
              <a:rPr lang="en-US"/>
              <a:t>Stores elements in a hash table (will discuss)</a:t>
            </a:r>
          </a:p>
          <a:p>
            <a:r>
              <a:rPr lang="en-US"/>
              <a:t>TreeSet</a:t>
            </a:r>
          </a:p>
          <a:p>
            <a:pPr lvl="1"/>
            <a:r>
              <a:rPr lang="en-US"/>
              <a:t>Stores elements in a sorted order</a:t>
            </a:r>
          </a:p>
          <a:p>
            <a:pPr lvl="1"/>
            <a:r>
              <a:rPr lang="en-US"/>
              <a:t>Uses a tree structure (elements must be Comparable)</a:t>
            </a:r>
          </a:p>
        </p:txBody>
      </p:sp>
    </p:spTree>
    <p:extLst>
      <p:ext uri="{BB962C8B-B14F-4D97-AF65-F5344CB8AC3E}">
        <p14:creationId xmlns:p14="http://schemas.microsoft.com/office/powerpoint/2010/main" val="74055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D85D-5AA1-5773-39C5-730F4ED2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HashSet (secretly a HashMap)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A1EC-62BC-52E7-1AEF-69DE9DF3B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Uses a hash table for storage</a:t>
            </a:r>
          </a:p>
          <a:p>
            <a:pPr lvl="1"/>
            <a:r>
              <a:rPr lang="en-US"/>
              <a:t>This is a collection of key-value pairs</a:t>
            </a:r>
          </a:p>
          <a:p>
            <a:pPr lvl="1"/>
            <a:r>
              <a:rPr lang="en-US"/>
              <a:t>You provide a key, and a hash function generates its hash code</a:t>
            </a:r>
          </a:p>
          <a:p>
            <a:pPr lvl="1"/>
            <a:r>
              <a:rPr lang="en-US"/>
              <a:t>This hash code is transformed into an index within the bounds of the hash table's array</a:t>
            </a:r>
          </a:p>
          <a:p>
            <a:pPr lvl="1"/>
            <a:r>
              <a:rPr lang="en-US"/>
              <a:t>The key-value pair is then stored at the calculated index</a:t>
            </a:r>
          </a:p>
          <a:p>
            <a:r>
              <a:rPr lang="en-US"/>
              <a:t>For HashSets, we don’t care about the value, just the key</a:t>
            </a:r>
          </a:p>
          <a:p>
            <a:pPr lvl="1"/>
            <a:r>
              <a:rPr lang="en-US"/>
              <a:t>When a key hashes to the same index, we can assume it is the same key and so a duplicate</a:t>
            </a:r>
          </a:p>
          <a:p>
            <a:pPr lvl="1"/>
            <a:r>
              <a:rPr lang="en-US"/>
              <a:t>More details: https://en.wikipedia.org/wiki/Hash_table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1468</Words>
  <Application>Microsoft Office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Times New Roman</vt:lpstr>
      <vt:lpstr>Office Theme</vt:lpstr>
      <vt:lpstr>Lecture 15 Sets and Maps</vt:lpstr>
      <vt:lpstr>Overview</vt:lpstr>
      <vt:lpstr>Collections</vt:lpstr>
      <vt:lpstr>Iterator Interface</vt:lpstr>
      <vt:lpstr>Iterator Core Methods</vt:lpstr>
      <vt:lpstr>PowerPoint Presentation</vt:lpstr>
      <vt:lpstr>Sets</vt:lpstr>
      <vt:lpstr>Common Set Implementations</vt:lpstr>
      <vt:lpstr>HashSet (secretly a HashMap)</vt:lpstr>
      <vt:lpstr>Hashing</vt:lpstr>
      <vt:lpstr>Collisions</vt:lpstr>
      <vt:lpstr>LinkedList</vt:lpstr>
      <vt:lpstr>Usage in Hash Maps</vt:lpstr>
      <vt:lpstr>Linked List Operation Complexity</vt:lpstr>
      <vt:lpstr>HashSet Operation Complexity</vt:lpstr>
      <vt:lpstr>TreeSet (not so secretly a Tree)</vt:lpstr>
      <vt:lpstr>TreeSet Operation Complexity</vt:lpstr>
      <vt:lpstr>Set Hierarchy</vt:lpstr>
      <vt:lpstr>Problems</vt:lpstr>
      <vt:lpstr>Maps</vt:lpstr>
      <vt:lpstr>Common Map Implementations</vt:lpstr>
      <vt:lpstr>Common Map Operations</vt:lpstr>
      <vt:lpstr>Map Hierarchy</vt:lpstr>
      <vt:lpstr>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2</cp:revision>
  <dcterms:created xsi:type="dcterms:W3CDTF">2025-03-29T15:52:23Z</dcterms:created>
  <dcterms:modified xsi:type="dcterms:W3CDTF">2025-03-30T03:02:44Z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2025-03-29T19:57:15Z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67d0c8ba-e840-427f-b0c6-603c935ecefc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