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Montserrat"/>
      <p:regular r:id="rId14"/>
      <p:bold r:id="rId15"/>
      <p:italic r:id="rId16"/>
      <p:boldItalic r:id="rId17"/>
    </p:embeddedFon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 Target="slides/slide1.xml"/><Relationship Id="rId19" Type="http://schemas.openxmlformats.org/officeDocument/2006/relationships/font" Target="fonts/Oswald-regular.fntdata"/><Relationship Id="rId6" Type="http://schemas.openxmlformats.org/officeDocument/2006/relationships/slide" Target="slides/slide2.xml"/><Relationship Id="rId18" Type="http://schemas.openxmlformats.org/officeDocument/2006/relationships/font" Target="fonts/Averag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4ea1d2ed9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ea1d2ed9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4ea1d2ed9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ea1d2ed9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4ea1d2ed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ea1d2ed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4ea1d2ed9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ea1d2ed9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4ea1d2ed9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ea1d2ed9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4ea1d2ed9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ea1d2ed9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4ea1d2ed9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ea1d2ed9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4eb1cb43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eb1cb43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reate.arduino.cc/projecthub/mjrobot/controlling-a-roomba-robot-with-arduino-and-android-device-56970d" TargetMode="External"/><Relationship Id="rId4" Type="http://schemas.openxmlformats.org/officeDocument/2006/relationships/hyperlink" Target="https://github.com/Mjrovai/Roomba_BT_Ctrl#readme" TargetMode="External"/><Relationship Id="rId5" Type="http://schemas.openxmlformats.org/officeDocument/2006/relationships/hyperlink" Target="https://boredomprojects.net/index.php/projects/controlling-roomba"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Roomba</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Audi Breslin and Sal Montero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did we do?</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Utilized the Roomba’s OI (Open Interface) to make it do what we want</a:t>
            </a:r>
            <a:endParaRPr/>
          </a:p>
          <a:p>
            <a:pPr indent="-342900" lvl="0" marL="457200" rtl="0" algn="l">
              <a:lnSpc>
                <a:spcPct val="200000"/>
              </a:lnSpc>
              <a:spcBef>
                <a:spcPts val="0"/>
              </a:spcBef>
              <a:spcAft>
                <a:spcPts val="0"/>
              </a:spcAft>
              <a:buSzPts val="1800"/>
              <a:buChar char="●"/>
            </a:pPr>
            <a:r>
              <a:rPr lang="en"/>
              <a:t>Added bluetooth control using Arduino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 there were a LOT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FFFFFF"/>
              </a:buClr>
              <a:buSzPts val="1800"/>
              <a:buAutoNum type="arabicPeriod"/>
            </a:pPr>
            <a:r>
              <a:rPr lang="en">
                <a:solidFill>
                  <a:srgbClr val="FFFFFF"/>
                </a:solidFill>
              </a:rPr>
              <a:t>Couldn’t find the port for the connection - Found diagram online :)</a:t>
            </a:r>
            <a:endParaRPr>
              <a:solidFill>
                <a:srgbClr val="FFFFFF"/>
              </a:solidFill>
            </a:endParaRPr>
          </a:p>
          <a:p>
            <a:pPr indent="-342900" lvl="0" marL="457200" rtl="0" algn="l">
              <a:lnSpc>
                <a:spcPct val="200000"/>
              </a:lnSpc>
              <a:spcBef>
                <a:spcPts val="0"/>
              </a:spcBef>
              <a:spcAft>
                <a:spcPts val="0"/>
              </a:spcAft>
              <a:buClr>
                <a:srgbClr val="FFFFFF"/>
              </a:buClr>
              <a:buSzPts val="1800"/>
              <a:buAutoNum type="arabicPeriod"/>
            </a:pPr>
            <a:r>
              <a:rPr lang="en">
                <a:solidFill>
                  <a:srgbClr val="FFFFFF"/>
                </a:solidFill>
              </a:rPr>
              <a:t>Roomba wasn’t turning on - wasn’t charged…</a:t>
            </a:r>
            <a:endParaRPr>
              <a:solidFill>
                <a:srgbClr val="FFFFFF"/>
              </a:solidFill>
            </a:endParaRPr>
          </a:p>
          <a:p>
            <a:pPr indent="-342900" lvl="0" marL="457200" rtl="0" algn="l">
              <a:lnSpc>
                <a:spcPct val="200000"/>
              </a:lnSpc>
              <a:spcBef>
                <a:spcPts val="0"/>
              </a:spcBef>
              <a:spcAft>
                <a:spcPts val="0"/>
              </a:spcAft>
              <a:buClr>
                <a:srgbClr val="FFFFFF"/>
              </a:buClr>
              <a:buSzPts val="1800"/>
              <a:buAutoNum type="arabicPeriod"/>
            </a:pPr>
            <a:r>
              <a:rPr lang="en">
                <a:solidFill>
                  <a:srgbClr val="FFFFFF"/>
                </a:solidFill>
              </a:rPr>
              <a:t>A LOT of little coding errors</a:t>
            </a:r>
            <a:endParaRPr>
              <a:solidFill>
                <a:srgbClr val="FFFFFF"/>
              </a:solidFill>
            </a:endParaRPr>
          </a:p>
          <a:p>
            <a:pPr indent="-342900" lvl="0" marL="457200" rtl="0" algn="l">
              <a:lnSpc>
                <a:spcPct val="200000"/>
              </a:lnSpc>
              <a:spcBef>
                <a:spcPts val="0"/>
              </a:spcBef>
              <a:spcAft>
                <a:spcPts val="0"/>
              </a:spcAft>
              <a:buClr>
                <a:srgbClr val="FFFFFF"/>
              </a:buClr>
              <a:buSzPts val="1800"/>
              <a:buAutoNum type="arabicPeriod"/>
            </a:pPr>
            <a:r>
              <a:rPr lang="en">
                <a:solidFill>
                  <a:srgbClr val="FFFFFF"/>
                </a:solidFill>
              </a:rPr>
              <a:t>Bluetooth troubles - bluetooth module apparently doesn’t work with iPhone :(</a:t>
            </a:r>
            <a:endParaRPr>
              <a:solidFill>
                <a:srgbClr val="FFFFFF"/>
              </a:solidFill>
            </a:endParaRPr>
          </a:p>
          <a:p>
            <a:pPr indent="0" lvl="0" marL="0" rtl="0" algn="l">
              <a:lnSpc>
                <a:spcPct val="200000"/>
              </a:lnSpc>
              <a:spcBef>
                <a:spcPts val="1600"/>
              </a:spcBef>
              <a:spcAft>
                <a:spcPts val="1600"/>
              </a:spcAft>
              <a:buNone/>
            </a:pPr>
            <a:r>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00"/>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1662525" y="240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y’all actually read this slide?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Should’ve been the shirt color...</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FF0000"/>
                </a:solidFill>
                <a:latin typeface="Impact"/>
                <a:ea typeface="Impact"/>
                <a:cs typeface="Impact"/>
                <a:sym typeface="Impact"/>
              </a:rPr>
              <a:t>DO YOUR EYES HURT YET?</a:t>
            </a:r>
            <a:r>
              <a:rPr b="1" lang="en">
                <a:solidFill>
                  <a:srgbClr val="FF0000"/>
                </a:solidFill>
                <a:latin typeface="Impact"/>
                <a:ea typeface="Impact"/>
                <a:cs typeface="Impact"/>
                <a:sym typeface="Impact"/>
              </a:rPr>
              <a: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YET?DO YOUR EYES HURT YET?</a:t>
            </a:r>
            <a:endParaRPr b="1">
              <a:solidFill>
                <a:srgbClr val="FF0000"/>
              </a:solidFill>
              <a:latin typeface="Impact"/>
              <a:ea typeface="Impact"/>
              <a:cs typeface="Impact"/>
              <a:sym typeface="Impac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3070000" y="2343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bright color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did we learn?</a:t>
            </a:r>
            <a:endParaRPr/>
          </a:p>
        </p:txBody>
      </p:sp>
      <p:sp>
        <p:nvSpPr>
          <p:cNvPr id="94" name="Google Shape;94;p19"/>
          <p:cNvSpPr txBox="1"/>
          <p:nvPr>
            <p:ph idx="1" type="body"/>
          </p:nvPr>
        </p:nvSpPr>
        <p:spPr>
          <a:xfrm>
            <a:off x="311700" y="1105250"/>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FFFFFF"/>
              </a:buClr>
              <a:buSzPts val="1800"/>
              <a:buChar char="●"/>
            </a:pPr>
            <a:r>
              <a:rPr lang="en">
                <a:solidFill>
                  <a:srgbClr val="FFFFFF"/>
                </a:solidFill>
              </a:rPr>
              <a:t>Lots of new arduino coding techniques</a:t>
            </a:r>
            <a:endParaRPr>
              <a:solidFill>
                <a:srgbClr val="FFFFFF"/>
              </a:solidFill>
            </a:endParaRPr>
          </a:p>
          <a:p>
            <a:pPr indent="-342900" lvl="0" marL="457200" rtl="0" algn="l">
              <a:lnSpc>
                <a:spcPct val="200000"/>
              </a:lnSpc>
              <a:spcBef>
                <a:spcPts val="0"/>
              </a:spcBef>
              <a:spcAft>
                <a:spcPts val="0"/>
              </a:spcAft>
              <a:buClr>
                <a:srgbClr val="FFFFFF"/>
              </a:buClr>
              <a:buSzPts val="1800"/>
              <a:buChar char="●"/>
            </a:pPr>
            <a:r>
              <a:rPr lang="en">
                <a:solidFill>
                  <a:srgbClr val="FFFFFF"/>
                </a:solidFill>
              </a:rPr>
              <a:t>How cool the roomba is, and how it’s surprisingly semi-open source</a:t>
            </a:r>
            <a:endParaRPr>
              <a:solidFill>
                <a:srgbClr val="FFFFFF"/>
              </a:solidFill>
            </a:endParaRPr>
          </a:p>
          <a:p>
            <a:pPr indent="-342900" lvl="0" marL="457200" rtl="0" algn="l">
              <a:lnSpc>
                <a:spcPct val="200000"/>
              </a:lnSpc>
              <a:spcBef>
                <a:spcPts val="0"/>
              </a:spcBef>
              <a:spcAft>
                <a:spcPts val="0"/>
              </a:spcAft>
              <a:buClr>
                <a:srgbClr val="FFFFFF"/>
              </a:buClr>
              <a:buSzPts val="1800"/>
              <a:buChar char="●"/>
            </a:pPr>
            <a:r>
              <a:rPr lang="en">
                <a:solidFill>
                  <a:srgbClr val="FFFFFF"/>
                </a:solidFill>
              </a:rPr>
              <a:t>P e r s i s t e n c e</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Anything more we can do?</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Different methods of controlling the roomba (Xbox controller, Kinect, ect.)</a:t>
            </a:r>
            <a:endParaRPr/>
          </a:p>
          <a:p>
            <a:pPr indent="-342900" lvl="0" marL="457200" rtl="0" algn="l">
              <a:lnSpc>
                <a:spcPct val="200000"/>
              </a:lnSpc>
              <a:spcBef>
                <a:spcPts val="0"/>
              </a:spcBef>
              <a:spcAft>
                <a:spcPts val="0"/>
              </a:spcAft>
              <a:buSzPts val="1800"/>
              <a:buChar char="●"/>
            </a:pPr>
            <a:r>
              <a:rPr lang="en"/>
              <a:t>Work with input from the Roomba’s sensors</a:t>
            </a:r>
            <a:endParaRPr/>
          </a:p>
          <a:p>
            <a:pPr indent="0" lvl="0" marL="0" rtl="0" algn="l">
              <a:lnSpc>
                <a:spcPct val="200000"/>
              </a:lnSpc>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106" name="Google Shape;106;p21"/>
          <p:cNvSpPr txBox="1"/>
          <p:nvPr>
            <p:ph idx="1" type="body"/>
          </p:nvPr>
        </p:nvSpPr>
        <p:spPr>
          <a:xfrm>
            <a:off x="311700" y="1152475"/>
            <a:ext cx="8520600" cy="293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Github code</a:t>
            </a:r>
            <a:endParaRPr/>
          </a:p>
          <a:p>
            <a:pPr indent="-317500" lvl="1" marL="914400" rtl="0" algn="l">
              <a:spcBef>
                <a:spcPts val="0"/>
              </a:spcBef>
              <a:spcAft>
                <a:spcPts val="0"/>
              </a:spcAft>
              <a:buSzPts val="1400"/>
              <a:buChar char="○"/>
            </a:pPr>
            <a:r>
              <a:rPr lang="en"/>
              <a:t>https://github.com/inlineskater720/Roomba-Project</a:t>
            </a:r>
            <a:endParaRPr/>
          </a:p>
          <a:p>
            <a:pPr indent="-342900" lvl="0" marL="457200" rtl="0" algn="l">
              <a:spcBef>
                <a:spcPts val="0"/>
              </a:spcBef>
              <a:spcAft>
                <a:spcPts val="0"/>
              </a:spcAft>
              <a:buSzPts val="1800"/>
              <a:buChar char="●"/>
            </a:pPr>
            <a:r>
              <a:rPr lang="en"/>
              <a:t>Initial tutorial</a:t>
            </a:r>
            <a:endParaRPr/>
          </a:p>
          <a:p>
            <a:pPr indent="-317500" lvl="1" marL="914400" rtl="0" algn="l">
              <a:spcBef>
                <a:spcPts val="0"/>
              </a:spcBef>
              <a:spcAft>
                <a:spcPts val="0"/>
              </a:spcAft>
              <a:buSzPts val="1400"/>
              <a:buChar char="○"/>
            </a:pPr>
            <a:r>
              <a:rPr lang="en"/>
              <a:t>https://www.hackster.io/mjrobot/controlling-a-roomba-robot-with-arduino-and-android-device-56970d</a:t>
            </a:r>
            <a:endParaRPr/>
          </a:p>
          <a:p>
            <a:pPr indent="-342900" lvl="0" marL="457200" rtl="0" algn="l">
              <a:spcBef>
                <a:spcPts val="0"/>
              </a:spcBef>
              <a:spcAft>
                <a:spcPts val="0"/>
              </a:spcAft>
              <a:buSzPts val="1800"/>
              <a:buChar char="●"/>
            </a:pPr>
            <a:r>
              <a:rPr lang="en"/>
              <a:t>Other coding resources</a:t>
            </a:r>
            <a:endParaRPr/>
          </a:p>
          <a:p>
            <a:pPr indent="-317500" lvl="1" marL="914400" rtl="0" algn="l">
              <a:spcBef>
                <a:spcPts val="0"/>
              </a:spcBef>
              <a:spcAft>
                <a:spcPts val="0"/>
              </a:spcAft>
              <a:buSzPts val="1400"/>
              <a:buChar char="○"/>
            </a:pPr>
            <a:r>
              <a:rPr lang="en" sz="1200" u="sng">
                <a:solidFill>
                  <a:srgbClr val="1155CC"/>
                </a:solidFill>
                <a:latin typeface="Montserrat"/>
                <a:ea typeface="Montserrat"/>
                <a:cs typeface="Montserrat"/>
                <a:sym typeface="Montserrat"/>
                <a:hlinkClick r:id="rId3">
                  <a:extLst>
                    <a:ext uri="{A12FA001-AC4F-418D-AE19-62706E023703}">
                      <ahyp:hlinkClr val="tx"/>
                    </a:ext>
                  </a:extLst>
                </a:hlinkClick>
              </a:rPr>
              <a:t>https://create.arduino.cc/projecthub/mjrobot/controlling-a-roomba-robot-with-arduino-and-android-device-56970d</a:t>
            </a:r>
            <a:endParaRPr/>
          </a:p>
          <a:p>
            <a:pPr indent="-317500" lvl="1" marL="914400" rtl="0" algn="l">
              <a:spcBef>
                <a:spcPts val="0"/>
              </a:spcBef>
              <a:spcAft>
                <a:spcPts val="0"/>
              </a:spcAft>
              <a:buSzPts val="1400"/>
              <a:buChar char="○"/>
            </a:pPr>
            <a:r>
              <a:rPr lang="en" sz="1200" u="sng">
                <a:solidFill>
                  <a:srgbClr val="1155CC"/>
                </a:solidFill>
                <a:latin typeface="Montserrat"/>
                <a:ea typeface="Montserrat"/>
                <a:cs typeface="Montserrat"/>
                <a:sym typeface="Montserrat"/>
                <a:hlinkClick r:id="rId4">
                  <a:extLst>
                    <a:ext uri="{A12FA001-AC4F-418D-AE19-62706E023703}">
                      <ahyp:hlinkClr val="tx"/>
                    </a:ext>
                  </a:extLst>
                </a:hlinkClick>
              </a:rPr>
              <a:t>https://github.com/Mjrovai/Roomba_BT_Ctrl#readme</a:t>
            </a:r>
            <a:endParaRPr/>
          </a:p>
          <a:p>
            <a:pPr indent="-317500" lvl="1" marL="914400" rtl="0" algn="l">
              <a:lnSpc>
                <a:spcPct val="200000"/>
              </a:lnSpc>
              <a:spcBef>
                <a:spcPts val="0"/>
              </a:spcBef>
              <a:spcAft>
                <a:spcPts val="0"/>
              </a:spcAft>
              <a:buSzPts val="1400"/>
              <a:buChar char="○"/>
            </a:pPr>
            <a:r>
              <a:rPr lang="en" sz="1200" u="sng">
                <a:solidFill>
                  <a:srgbClr val="1155CC"/>
                </a:solidFill>
                <a:latin typeface="Montserrat"/>
                <a:ea typeface="Montserrat"/>
                <a:cs typeface="Montserrat"/>
                <a:sym typeface="Montserrat"/>
                <a:hlinkClick r:id="rId5">
                  <a:extLst>
                    <a:ext uri="{A12FA001-AC4F-418D-AE19-62706E023703}">
                      <ahyp:hlinkClr val="tx"/>
                    </a:ext>
                  </a:extLst>
                </a:hlinkClick>
              </a:rPr>
              <a:t>https://boredomprojects.net/index.php/projects/controlling-roomba</a:t>
            </a:r>
            <a:endParaRPr/>
          </a:p>
          <a:p>
            <a:pPr indent="0" lvl="0" marL="0" rtl="0" algn="l">
              <a:lnSpc>
                <a:spcPct val="200000"/>
              </a:lnSpc>
              <a:spcBef>
                <a:spcPts val="0"/>
              </a:spcBef>
              <a:spcAft>
                <a:spcPts val="0"/>
              </a:spcAft>
              <a:buNone/>
            </a:pPr>
            <a:r>
              <a:t/>
            </a:r>
            <a:endParaRPr/>
          </a:p>
          <a:p>
            <a:pPr indent="0" lvl="0" marL="0" rtl="0" algn="l">
              <a:spcBef>
                <a:spcPts val="0"/>
              </a:spcBef>
              <a:spcAft>
                <a:spcPts val="1600"/>
              </a:spcAft>
              <a:buNone/>
            </a:pPr>
            <a:r>
              <a:rPr lang="en"/>
              <a:t>Thank you to Xander and Rob for letting us use their phones &lt;3</a:t>
            </a:r>
            <a:endParaRPr/>
          </a:p>
        </p:txBody>
      </p:sp>
      <p:pic>
        <p:nvPicPr>
          <p:cNvPr id="107" name="Google Shape;107;p21"/>
          <p:cNvPicPr preferRelativeResize="0"/>
          <p:nvPr/>
        </p:nvPicPr>
        <p:blipFill>
          <a:blip r:embed="rId6">
            <a:alphaModFix/>
          </a:blip>
          <a:stretch>
            <a:fillRect/>
          </a:stretch>
        </p:blipFill>
        <p:spPr>
          <a:xfrm>
            <a:off x="6974938" y="2703538"/>
            <a:ext cx="2009775" cy="2276475"/>
          </a:xfrm>
          <a:prstGeom prst="rect">
            <a:avLst/>
          </a:prstGeom>
          <a:noFill/>
          <a:ln>
            <a:noFill/>
          </a:ln>
        </p:spPr>
      </p:pic>
      <p:sp>
        <p:nvSpPr>
          <p:cNvPr id="108" name="Google Shape;108;p21"/>
          <p:cNvSpPr/>
          <p:nvPr/>
        </p:nvSpPr>
        <p:spPr>
          <a:xfrm>
            <a:off x="7037925" y="4751925"/>
            <a:ext cx="1907100" cy="180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