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7887-A1F0-4481-9CFA-766EC3B22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FC3864-8267-4A78-9DCE-169D867FC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4222F9-CABD-4A63-8475-19F0D15384B4}"/>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5" name="Footer Placeholder 4">
            <a:extLst>
              <a:ext uri="{FF2B5EF4-FFF2-40B4-BE49-F238E27FC236}">
                <a16:creationId xmlns:a16="http://schemas.microsoft.com/office/drawing/2014/main" id="{B60503E9-635A-4747-9DA2-805C5590D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5379D-054F-43E9-9D00-5BA82F58061B}"/>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73874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2839-F354-4811-9957-8DB3B3825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CBBE5C-9F31-476F-B3CB-AA1CA928A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ED494-1795-4723-929F-E4A6185BF403}"/>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5" name="Footer Placeholder 4">
            <a:extLst>
              <a:ext uri="{FF2B5EF4-FFF2-40B4-BE49-F238E27FC236}">
                <a16:creationId xmlns:a16="http://schemas.microsoft.com/office/drawing/2014/main" id="{05216F2F-8747-449A-AB57-850C2617A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287A1-0A2B-4283-A1D2-3B2447FAAE5C}"/>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52964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1CF4F-BF47-4B53-960A-7049B232D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0DD8A-1320-4865-8ECC-8B1CF4B85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1DF11-E391-45DE-B087-2BC8B061C257}"/>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5" name="Footer Placeholder 4">
            <a:extLst>
              <a:ext uri="{FF2B5EF4-FFF2-40B4-BE49-F238E27FC236}">
                <a16:creationId xmlns:a16="http://schemas.microsoft.com/office/drawing/2014/main" id="{10CBD0B5-4A37-459F-9C27-9AAB95ED3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F3DA-3817-4488-9EA1-141E7F498818}"/>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39379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719D-6D19-4508-88D2-E75198A138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709F9-687A-47B9-8813-996227BC0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5BB0E-3FA1-44C7-8C88-6CE945826A38}"/>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5" name="Footer Placeholder 4">
            <a:extLst>
              <a:ext uri="{FF2B5EF4-FFF2-40B4-BE49-F238E27FC236}">
                <a16:creationId xmlns:a16="http://schemas.microsoft.com/office/drawing/2014/main" id="{514DD77B-18A2-4330-8674-F9A4CADFD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C73C7-E994-42A9-9DFB-57CE3F078B2D}"/>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230624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DD43-E315-4107-A2E5-5B447101D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94949-76D2-4ADF-9F57-FCD9E491A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85287-7A06-4CAB-9FBF-FE2B05B11675}"/>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5" name="Footer Placeholder 4">
            <a:extLst>
              <a:ext uri="{FF2B5EF4-FFF2-40B4-BE49-F238E27FC236}">
                <a16:creationId xmlns:a16="http://schemas.microsoft.com/office/drawing/2014/main" id="{4970447A-1A05-49D6-804C-CA05C1D4B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E63B9-F971-4903-AA27-E3AA51119356}"/>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243013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7758-3252-4DC3-9129-EE9D84967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2EC9E-3A8F-49C9-AE61-A4B7E6B95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B20AC9-4D8D-454B-A7CC-1222BD451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EDEEAA-B28B-4412-8EC5-C4CC75EA9E16}"/>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6" name="Footer Placeholder 5">
            <a:extLst>
              <a:ext uri="{FF2B5EF4-FFF2-40B4-BE49-F238E27FC236}">
                <a16:creationId xmlns:a16="http://schemas.microsoft.com/office/drawing/2014/main" id="{5BCC5626-A895-456C-9257-BFF0E5224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8C3D7-361E-49E6-8020-2213DCB784FD}"/>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7729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22E5-DB86-4C27-9092-1F194B4E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52428F-1F91-433B-B689-8A4E8AC4D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539E4-1DA3-44EA-AB93-8861B1376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B06C1-FBB9-4D34-908F-D4FAA89FD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6E254-DE0A-436E-BEE4-C430DAA25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7EDAF-6CFD-42A3-BCC4-795CDF14AF8C}"/>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8" name="Footer Placeholder 7">
            <a:extLst>
              <a:ext uri="{FF2B5EF4-FFF2-40B4-BE49-F238E27FC236}">
                <a16:creationId xmlns:a16="http://schemas.microsoft.com/office/drawing/2014/main" id="{B532C0A7-9C3D-48D9-80AD-2E1505093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83A1D-944F-4895-9298-2ED9C02354D1}"/>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377728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4A89-11C6-4E83-9585-BD65C06818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B356B-49D1-4FEF-ADBD-2623E997FE97}"/>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4" name="Footer Placeholder 3">
            <a:extLst>
              <a:ext uri="{FF2B5EF4-FFF2-40B4-BE49-F238E27FC236}">
                <a16:creationId xmlns:a16="http://schemas.microsoft.com/office/drawing/2014/main" id="{80F02869-3A45-4621-BA7E-A25B69129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8A2CF1-6F3B-4334-85AC-F422C8C1EC85}"/>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15917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1BFE7-94B8-488E-A53C-F8F65EB2B6CD}"/>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3" name="Footer Placeholder 2">
            <a:extLst>
              <a:ext uri="{FF2B5EF4-FFF2-40B4-BE49-F238E27FC236}">
                <a16:creationId xmlns:a16="http://schemas.microsoft.com/office/drawing/2014/main" id="{D77C6C34-F14A-4130-AE76-6CA470258D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0A2B0A-00BD-475B-9E24-5E74EF7FF718}"/>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20379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BC2E-0AB7-4BA8-8044-7B1D92E86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E330C5-6E3D-47F0-ADAC-68AA47D02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2D4310-9DB8-4A7F-B407-6EE1B64F6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9CB6C-47CB-4FA6-9405-9C0FE51EA51D}"/>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6" name="Footer Placeholder 5">
            <a:extLst>
              <a:ext uri="{FF2B5EF4-FFF2-40B4-BE49-F238E27FC236}">
                <a16:creationId xmlns:a16="http://schemas.microsoft.com/office/drawing/2014/main" id="{482779B2-3C8C-4FFD-AC96-BD1D2FEC1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4F939-F8AC-4F64-AEB9-4B020B516B71}"/>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79734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3EFA-CDF5-49A1-8903-A28DC1B89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BEAE99-A488-46E6-BEE1-C678D5380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CDA2E3-2D5B-4AFB-8D61-1AE97A157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2797C-BED1-46C4-A96A-061240D419F9}"/>
              </a:ext>
            </a:extLst>
          </p:cNvPr>
          <p:cNvSpPr>
            <a:spLocks noGrp="1"/>
          </p:cNvSpPr>
          <p:nvPr>
            <p:ph type="dt" sz="half" idx="10"/>
          </p:nvPr>
        </p:nvSpPr>
        <p:spPr/>
        <p:txBody>
          <a:bodyPr/>
          <a:lstStyle/>
          <a:p>
            <a:fld id="{2F84E72A-8C75-4ACB-9E45-371DEDB03E6B}" type="datetimeFigureOut">
              <a:rPr lang="en-US" smtClean="0"/>
              <a:t>6/13/2021</a:t>
            </a:fld>
            <a:endParaRPr lang="en-US"/>
          </a:p>
        </p:txBody>
      </p:sp>
      <p:sp>
        <p:nvSpPr>
          <p:cNvPr id="6" name="Footer Placeholder 5">
            <a:extLst>
              <a:ext uri="{FF2B5EF4-FFF2-40B4-BE49-F238E27FC236}">
                <a16:creationId xmlns:a16="http://schemas.microsoft.com/office/drawing/2014/main" id="{A8167F31-16B6-4E7C-A507-5545BE836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C1B9B-CEBE-4BF0-AB49-B6209D94011E}"/>
              </a:ext>
            </a:extLst>
          </p:cNvPr>
          <p:cNvSpPr>
            <a:spLocks noGrp="1"/>
          </p:cNvSpPr>
          <p:nvPr>
            <p:ph type="sldNum" sz="quarter" idx="12"/>
          </p:nvPr>
        </p:nvSpPr>
        <p:spPr/>
        <p:txBody>
          <a:bodyPr/>
          <a:lstStyle/>
          <a:p>
            <a:fld id="{89EC9B9B-28AF-40CA-AFCA-5D2AD9A9D937}" type="slidenum">
              <a:rPr lang="en-US" smtClean="0"/>
              <a:t>‹#›</a:t>
            </a:fld>
            <a:endParaRPr lang="en-US"/>
          </a:p>
        </p:txBody>
      </p:sp>
    </p:spTree>
    <p:extLst>
      <p:ext uri="{BB962C8B-B14F-4D97-AF65-F5344CB8AC3E}">
        <p14:creationId xmlns:p14="http://schemas.microsoft.com/office/powerpoint/2010/main" val="143563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D6007-3657-4440-9E04-937C1E5BE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83497-71DD-4D59-BBFF-1590E99FD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0B3E5-A2F2-4DDB-9D4D-FF01D46BC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4E72A-8C75-4ACB-9E45-371DEDB03E6B}" type="datetimeFigureOut">
              <a:rPr lang="en-US" smtClean="0"/>
              <a:t>6/13/2021</a:t>
            </a:fld>
            <a:endParaRPr lang="en-US"/>
          </a:p>
        </p:txBody>
      </p:sp>
      <p:sp>
        <p:nvSpPr>
          <p:cNvPr id="5" name="Footer Placeholder 4">
            <a:extLst>
              <a:ext uri="{FF2B5EF4-FFF2-40B4-BE49-F238E27FC236}">
                <a16:creationId xmlns:a16="http://schemas.microsoft.com/office/drawing/2014/main" id="{8AF7B3E2-CF33-4B18-A495-931679087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8257D-AE98-4AB0-BB5D-897D46AB8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C9B9B-28AF-40CA-AFCA-5D2AD9A9D937}" type="slidenum">
              <a:rPr lang="en-US" smtClean="0"/>
              <a:t>‹#›</a:t>
            </a:fld>
            <a:endParaRPr lang="en-US"/>
          </a:p>
        </p:txBody>
      </p:sp>
    </p:spTree>
    <p:extLst>
      <p:ext uri="{BB962C8B-B14F-4D97-AF65-F5344CB8AC3E}">
        <p14:creationId xmlns:p14="http://schemas.microsoft.com/office/powerpoint/2010/main" val="2736523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2A5109C-A9DD-4C66-B783-9A7ACAA68B49}"/>
              </a:ext>
            </a:extLst>
          </p:cNvPr>
          <p:cNvSpPr>
            <a:spLocks noGrp="1"/>
          </p:cNvSpPr>
          <p:nvPr>
            <p:ph type="title"/>
          </p:nvPr>
        </p:nvSpPr>
        <p:spPr>
          <a:xfrm>
            <a:off x="861195" y="4178769"/>
            <a:ext cx="10640754" cy="775845"/>
          </a:xfrm>
        </p:spPr>
        <p:txBody>
          <a:bodyPr vert="horz" lIns="91440" tIns="45720" rIns="91440" bIns="45720" rtlCol="0" anchor="b">
            <a:normAutofit fontScale="90000"/>
          </a:bodyPr>
          <a:lstStyle/>
          <a:p>
            <a:pPr algn="ctr"/>
            <a:r>
              <a:rPr lang="en-US" sz="4000" kern="1200" dirty="0">
                <a:solidFill>
                  <a:schemeClr val="tx2"/>
                </a:solidFill>
                <a:latin typeface="+mj-lt"/>
                <a:ea typeface="+mj-ea"/>
                <a:cs typeface="+mj-cs"/>
              </a:rPr>
              <a:t>Airbnb – Washington DC </a:t>
            </a:r>
            <a:br>
              <a:rPr lang="en-US" sz="4000" kern="1200" dirty="0">
                <a:solidFill>
                  <a:schemeClr val="tx2"/>
                </a:solidFill>
                <a:latin typeface="+mj-lt"/>
                <a:ea typeface="+mj-ea"/>
                <a:cs typeface="+mj-cs"/>
              </a:rPr>
            </a:br>
            <a:r>
              <a:rPr lang="en-US" sz="4000" kern="1200" dirty="0">
                <a:solidFill>
                  <a:schemeClr val="tx2"/>
                </a:solidFill>
                <a:latin typeface="+mj-lt"/>
                <a:ea typeface="+mj-ea"/>
                <a:cs typeface="+mj-cs"/>
              </a:rPr>
              <a:t>Orkhon Boldbaatar</a:t>
            </a: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irbnb logo and symbol, meaning, history, PNG">
            <a:extLst>
              <a:ext uri="{FF2B5EF4-FFF2-40B4-BE49-F238E27FC236}">
                <a16:creationId xmlns:a16="http://schemas.microsoft.com/office/drawing/2014/main" id="{D6B7324F-FCAA-4341-9417-3211725663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72083" y="990506"/>
            <a:ext cx="5589294"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270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F59922-62A0-4A95-8E82-80FDF7FDDD8B}"/>
              </a:ext>
            </a:extLst>
          </p:cNvPr>
          <p:cNvSpPr>
            <a:spLocks noGrp="1"/>
          </p:cNvSpPr>
          <p:nvPr>
            <p:ph type="title"/>
          </p:nvPr>
        </p:nvSpPr>
        <p:spPr>
          <a:xfrm>
            <a:off x="371094" y="1161288"/>
            <a:ext cx="3438144" cy="1124712"/>
          </a:xfrm>
        </p:spPr>
        <p:txBody>
          <a:bodyPr anchor="b">
            <a:normAutofit/>
          </a:bodyPr>
          <a:lstStyle/>
          <a:p>
            <a:r>
              <a:rPr lang="en-US" sz="1500"/>
              <a:t>Let's see how much of the Market Size each Ward makes up - by multiplying the available days per year of each listing with its price and summing up by the ward: </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28064DF0-829B-4188-A547-701A4BFC3E05}"/>
              </a:ext>
            </a:extLst>
          </p:cNvPr>
          <p:cNvSpPr>
            <a:spLocks noGrp="1"/>
          </p:cNvSpPr>
          <p:nvPr>
            <p:ph idx="1"/>
          </p:nvPr>
        </p:nvSpPr>
        <p:spPr>
          <a:xfrm>
            <a:off x="371094" y="2718054"/>
            <a:ext cx="3438906" cy="3207258"/>
          </a:xfrm>
        </p:spPr>
        <p:txBody>
          <a:bodyPr anchor="t">
            <a:normAutofit/>
          </a:bodyPr>
          <a:lstStyle/>
          <a:p>
            <a:r>
              <a:rPr lang="en-US" sz="1400" dirty="0"/>
              <a:t>It's interesting to see from the Market Size % </a:t>
            </a:r>
            <a:r>
              <a:rPr lang="en-US" sz="1400" dirty="0" err="1"/>
              <a:t>Barchart</a:t>
            </a:r>
            <a:r>
              <a:rPr lang="en-US" sz="1400" dirty="0"/>
              <a:t> that the top 3 wards - Wards 2, 6, and 1 - contribute 75% of the total Market size.  These same 3 wards are located closest to the Downtown area of Washington D.C supporting the earlier trend seen in Average Price by Neighborhood Group </a:t>
            </a:r>
            <a:r>
              <a:rPr lang="en-US" sz="1400" dirty="0" err="1"/>
              <a:t>Barplot</a:t>
            </a:r>
            <a:r>
              <a:rPr lang="en-US" sz="1400" dirty="0"/>
              <a:t>.  </a:t>
            </a:r>
          </a:p>
          <a:p>
            <a:endParaRPr lang="en-US" sz="1400" dirty="0"/>
          </a:p>
          <a:p>
            <a:r>
              <a:rPr lang="en-US" sz="1400" dirty="0"/>
              <a:t>Let's see if this emerging trend is related to Reviews</a:t>
            </a:r>
          </a:p>
        </p:txBody>
      </p:sp>
      <p:pic>
        <p:nvPicPr>
          <p:cNvPr id="5" name="Content Placeholder 4" descr="Chart, bar chart&#10;&#10;Description automatically generated">
            <a:extLst>
              <a:ext uri="{FF2B5EF4-FFF2-40B4-BE49-F238E27FC236}">
                <a16:creationId xmlns:a16="http://schemas.microsoft.com/office/drawing/2014/main" id="{C0E448E1-0B01-4589-AA97-B0D1AD92E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spTree>
    <p:extLst>
      <p:ext uri="{BB962C8B-B14F-4D97-AF65-F5344CB8AC3E}">
        <p14:creationId xmlns:p14="http://schemas.microsoft.com/office/powerpoint/2010/main" val="24578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81B0B1E-0F79-4C73-A1D6-56AFB424B5D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dirty="0">
                <a:solidFill>
                  <a:schemeClr val="tx1"/>
                </a:solidFill>
                <a:latin typeface="+mj-lt"/>
                <a:ea typeface="+mj-ea"/>
                <a:cs typeface="+mj-cs"/>
              </a:rPr>
              <a:t>Reviews To Date</a:t>
            </a:r>
          </a:p>
        </p:txBody>
      </p:sp>
      <p:sp>
        <p:nvSpPr>
          <p:cNvPr id="17" name="Rectangle 1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7919F115-A4BF-4BED-B559-8E50A92759B1}"/>
              </a:ext>
            </a:extLst>
          </p:cNvPr>
          <p:cNvSpPr>
            <a:spLocks noGrp="1"/>
          </p:cNvSpPr>
          <p:nvPr>
            <p:ph sz="half" idx="1"/>
          </p:nvPr>
        </p:nvSpPr>
        <p:spPr>
          <a:xfrm>
            <a:off x="841248" y="2252870"/>
            <a:ext cx="3412219" cy="3560251"/>
          </a:xfrm>
        </p:spPr>
        <p:txBody>
          <a:bodyPr vert="horz" lIns="91440" tIns="45720" rIns="91440" bIns="45720" rtlCol="0">
            <a:normAutofit fontScale="92500" lnSpcReduction="20000"/>
          </a:bodyPr>
          <a:lstStyle/>
          <a:p>
            <a:r>
              <a:rPr lang="en-US" sz="1400" dirty="0"/>
              <a:t>The same top 3 wards(Wards 6,2,1) that made up 75% of the total Market Size also account for 67% of All Reviews to date.  This makes perfect sense as one would naturally expect most of the reviews to come from 3/4ths of the Market.</a:t>
            </a:r>
          </a:p>
          <a:p>
            <a:r>
              <a:rPr lang="en-US" sz="1400" dirty="0"/>
              <a:t>There are 2 kinds of review fields - 1st being number of reviews-to-date for the listing and the 2nd being reviews the listing has in the last 12 months. </a:t>
            </a:r>
          </a:p>
          <a:p>
            <a:r>
              <a:rPr lang="en-US" sz="1400" dirty="0"/>
              <a:t>This is actually quite important as the reviews-to-date field will represent how actively occupied and popular the listing has been ever since it has been active on the market which could be for years.  Whereas for the reviews-in-the-last-12-months field will be more indicative of how likely the listing is currently to be in demand for bookings.  Therefore the reviews field for the last 12 months will be used to compute the likelihood of listings to be in demand when compared to other listings. </a:t>
            </a:r>
          </a:p>
        </p:txBody>
      </p:sp>
      <p:pic>
        <p:nvPicPr>
          <p:cNvPr id="8" name="Content Placeholder 7" descr="Chart, bar chart, histogram&#10;&#10;Description automatically generated">
            <a:extLst>
              <a:ext uri="{FF2B5EF4-FFF2-40B4-BE49-F238E27FC236}">
                <a16:creationId xmlns:a16="http://schemas.microsoft.com/office/drawing/2014/main" id="{BBFC0941-F4BF-4451-8CCE-48A2C24816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0640" y="1324600"/>
            <a:ext cx="6656832" cy="4108215"/>
          </a:xfrm>
          <a:prstGeom prst="rect">
            <a:avLst/>
          </a:prstGeom>
        </p:spPr>
      </p:pic>
    </p:spTree>
    <p:extLst>
      <p:ext uri="{BB962C8B-B14F-4D97-AF65-F5344CB8AC3E}">
        <p14:creationId xmlns:p14="http://schemas.microsoft.com/office/powerpoint/2010/main" val="38387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7D9E97-39AA-4D74-BA4C-6B1B6511EFA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400" kern="1200">
                <a:solidFill>
                  <a:schemeClr val="tx1"/>
                </a:solidFill>
                <a:latin typeface="+mj-lt"/>
                <a:ea typeface="+mj-ea"/>
                <a:cs typeface="+mj-cs"/>
              </a:rPr>
              <a:t>Let's see the trend for the Reviews of last 12 months by Neighborhood Group:</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58D7D072-1EC2-4E55-BF93-D4ADB54D7181}"/>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700" dirty="0"/>
              <a:t>The last 12 months Review % shows that the most current reviews trends haven't changed much from the Reviews To Date as the top 4 wards have stayed the same contributing about the same % of the Reviews.  Ward 5 has gone up a place by owning 2% more reviews in the last year compared to Ward 1 so this is good to know from a potential host standpoint. </a:t>
            </a:r>
          </a:p>
        </p:txBody>
      </p:sp>
      <p:pic>
        <p:nvPicPr>
          <p:cNvPr id="6" name="Content Placeholder 5" descr="Chart, bar chart, histogram&#10;&#10;Description automatically generated">
            <a:extLst>
              <a:ext uri="{FF2B5EF4-FFF2-40B4-BE49-F238E27FC236}">
                <a16:creationId xmlns:a16="http://schemas.microsoft.com/office/drawing/2014/main" id="{43208D0E-1146-4F07-BE1C-70FDB10DC3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01184" y="1343358"/>
            <a:ext cx="6922008" cy="4271867"/>
          </a:xfrm>
          <a:prstGeom prst="rect">
            <a:avLst/>
          </a:prstGeom>
        </p:spPr>
      </p:pic>
    </p:spTree>
    <p:extLst>
      <p:ext uri="{BB962C8B-B14F-4D97-AF65-F5344CB8AC3E}">
        <p14:creationId xmlns:p14="http://schemas.microsoft.com/office/powerpoint/2010/main" val="216344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5B2F81-0F91-4159-ABEF-96147A1218F3}"/>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kern="1200" dirty="0">
                <a:solidFill>
                  <a:schemeClr val="tx1"/>
                </a:solidFill>
                <a:latin typeface="+mj-lt"/>
                <a:ea typeface="+mj-ea"/>
                <a:cs typeface="+mj-cs"/>
              </a:rPr>
              <a:t>Answer to Question #1</a:t>
            </a:r>
          </a:p>
        </p:txBody>
      </p:sp>
      <p:sp>
        <p:nvSpPr>
          <p:cNvPr id="21"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8C865E-17B9-4B8B-ACDC-A5636E0B1E0C}"/>
              </a:ext>
            </a:extLst>
          </p:cNvPr>
          <p:cNvSpPr>
            <a:spLocks noGrp="1"/>
          </p:cNvSpPr>
          <p:nvPr>
            <p:ph sz="half" idx="1"/>
          </p:nvPr>
        </p:nvSpPr>
        <p:spPr>
          <a:xfrm>
            <a:off x="371094" y="2718054"/>
            <a:ext cx="3438906" cy="3207258"/>
          </a:xfrm>
        </p:spPr>
        <p:txBody>
          <a:bodyPr vert="horz" lIns="91440" tIns="45720" rIns="91440" bIns="45720" rtlCol="0" anchor="t">
            <a:normAutofit/>
          </a:bodyPr>
          <a:lstStyle/>
          <a:p>
            <a:r>
              <a:rPr lang="en-US" sz="1300" dirty="0"/>
              <a:t>Now that we have looked at the trends in Reviews, I can finally answer my 1st question of interest: As a potential guest, Ward 1 and Ward 5 (as a second option) seems to offer the most affordable price on average (potential savings of $83 per day) while being considerably frequently reviewed and located closest to the ward with the downtown area with all the historic landmarks.  </a:t>
            </a:r>
          </a:p>
        </p:txBody>
      </p:sp>
      <p:pic>
        <p:nvPicPr>
          <p:cNvPr id="6" name="Content Placeholder 5" descr="Chart, bar chart&#10;&#10;Description automatically generated">
            <a:extLst>
              <a:ext uri="{FF2B5EF4-FFF2-40B4-BE49-F238E27FC236}">
                <a16:creationId xmlns:a16="http://schemas.microsoft.com/office/drawing/2014/main" id="{9A4D65B4-47EB-49AB-B07E-980782A36D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pic>
        <p:nvPicPr>
          <p:cNvPr id="8" name="Picture 7">
            <a:extLst>
              <a:ext uri="{FF2B5EF4-FFF2-40B4-BE49-F238E27FC236}">
                <a16:creationId xmlns:a16="http://schemas.microsoft.com/office/drawing/2014/main" id="{1E368510-EF0C-49B9-8209-F22580DCE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12383">
            <a:off x="3375382" y="3874974"/>
            <a:ext cx="2230356" cy="2801885"/>
          </a:xfrm>
          <a:prstGeom prst="rect">
            <a:avLst/>
          </a:prstGeom>
        </p:spPr>
      </p:pic>
    </p:spTree>
    <p:extLst>
      <p:ext uri="{BB962C8B-B14F-4D97-AF65-F5344CB8AC3E}">
        <p14:creationId xmlns:p14="http://schemas.microsoft.com/office/powerpoint/2010/main" val="3262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715C4-4478-4617-BA86-A16FF2A01FB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400" kern="1200">
                <a:solidFill>
                  <a:schemeClr val="tx1"/>
                </a:solidFill>
                <a:latin typeface="+mj-lt"/>
                <a:ea typeface="+mj-ea"/>
                <a:cs typeface="+mj-cs"/>
              </a:rPr>
              <a:t>Ward 5 (Alternative Better option for guest): </a:t>
            </a:r>
            <a:br>
              <a:rPr lang="en-US" sz="2400" kern="1200">
                <a:solidFill>
                  <a:schemeClr val="tx1"/>
                </a:solidFill>
                <a:latin typeface="+mj-lt"/>
                <a:ea typeface="+mj-ea"/>
                <a:cs typeface="+mj-cs"/>
              </a:rPr>
            </a:br>
            <a:endParaRPr lang="en-US" sz="2400" kern="120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5422EEC6-EEFE-43D1-A73F-5E8AA26F0CA7}"/>
              </a:ext>
            </a:extLst>
          </p:cNvPr>
          <p:cNvSpPr>
            <a:spLocks noGrp="1"/>
          </p:cNvSpPr>
          <p:nvPr>
            <p:ph sz="half" idx="2"/>
          </p:nvPr>
        </p:nvSpPr>
        <p:spPr>
          <a:xfrm>
            <a:off x="371094" y="2718054"/>
            <a:ext cx="3438906" cy="3207258"/>
          </a:xfrm>
        </p:spPr>
        <p:txBody>
          <a:bodyPr vert="horz" lIns="91440" tIns="45720" rIns="91440" bIns="45720" rtlCol="0" anchor="t">
            <a:normAutofit/>
          </a:bodyPr>
          <a:lstStyle/>
          <a:p>
            <a:r>
              <a:rPr lang="en-US" sz="1400" dirty="0"/>
              <a:t>Ward 1 and Ward 5 as a backup option also makes up a sizeable portion of the Market size which means potential guests will have enough variety listings to choose from.  So here are the Neighborhoods in Ward 1 and Ward 5 that you can search to get a sweet deal showing their average daily price:</a:t>
            </a:r>
          </a:p>
        </p:txBody>
      </p:sp>
      <p:pic>
        <p:nvPicPr>
          <p:cNvPr id="6" name="Content Placeholder 5" descr="Chart, bar chart&#10;&#10;Description automatically generated">
            <a:extLst>
              <a:ext uri="{FF2B5EF4-FFF2-40B4-BE49-F238E27FC236}">
                <a16:creationId xmlns:a16="http://schemas.microsoft.com/office/drawing/2014/main" id="{5BD41A73-9DFD-46A7-874D-3F5A16DE21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pic>
        <p:nvPicPr>
          <p:cNvPr id="8" name="Picture 7" descr="A silhouette of a person holding an umbrella&#10;&#10;Description automatically generated with low confidence">
            <a:extLst>
              <a:ext uri="{FF2B5EF4-FFF2-40B4-BE49-F238E27FC236}">
                <a16:creationId xmlns:a16="http://schemas.microsoft.com/office/drawing/2014/main" id="{46C98447-4D89-484B-ADC6-BD4B85FBE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623" y="3981449"/>
            <a:ext cx="2176059" cy="2733675"/>
          </a:xfrm>
          <a:prstGeom prst="rect">
            <a:avLst/>
          </a:prstGeom>
        </p:spPr>
      </p:pic>
    </p:spTree>
    <p:extLst>
      <p:ext uri="{BB962C8B-B14F-4D97-AF65-F5344CB8AC3E}">
        <p14:creationId xmlns:p14="http://schemas.microsoft.com/office/powerpoint/2010/main" val="289067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99F8A-E75F-4AC8-9982-04EB9C97631A}"/>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1400" dirty="0"/>
              <a:t>D</a:t>
            </a:r>
            <a:r>
              <a:rPr lang="en-US" sz="1400" kern="1200" dirty="0">
                <a:solidFill>
                  <a:schemeClr val="tx1"/>
                </a:solidFill>
                <a:latin typeface="+mj-lt"/>
                <a:ea typeface="+mj-ea"/>
                <a:cs typeface="+mj-cs"/>
              </a:rPr>
              <a:t>etermine the likelihood of a listing to be more in demand by taking the ratio between the last 12 month current Reviews and its availability by neighborhood group (ward).  </a:t>
            </a:r>
          </a:p>
        </p:txBody>
      </p:sp>
      <p:sp>
        <p:nvSpPr>
          <p:cNvPr id="29" name="Rectangle 2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0D4CE674-604F-4A74-B87D-B0F7D2B78006}"/>
              </a:ext>
            </a:extLst>
          </p:cNvPr>
          <p:cNvSpPr>
            <a:spLocks noGrp="1"/>
          </p:cNvSpPr>
          <p:nvPr>
            <p:ph sz="half" idx="2"/>
          </p:nvPr>
        </p:nvSpPr>
        <p:spPr>
          <a:xfrm>
            <a:off x="371094" y="2718054"/>
            <a:ext cx="3438906" cy="3207258"/>
          </a:xfrm>
        </p:spPr>
        <p:txBody>
          <a:bodyPr vert="horz" lIns="91440" tIns="45720" rIns="91440" bIns="45720" rtlCol="0" anchor="t">
            <a:noAutofit/>
          </a:bodyPr>
          <a:lstStyle/>
          <a:p>
            <a:pPr marL="0" indent="0">
              <a:spcBef>
                <a:spcPct val="0"/>
              </a:spcBef>
              <a:buNone/>
            </a:pPr>
            <a:r>
              <a:rPr lang="en-US" sz="1400" dirty="0">
                <a:latin typeface="+mj-lt"/>
                <a:ea typeface="+mj-ea"/>
                <a:cs typeface="+mj-cs"/>
              </a:rPr>
              <a:t>Using the last 12 month review count as an indicator of likelihood of occupancy and the listing available days as a factor of meeting the market demand:</a:t>
            </a:r>
          </a:p>
          <a:p>
            <a:pPr marL="0" indent="0">
              <a:spcBef>
                <a:spcPct val="0"/>
              </a:spcBef>
              <a:buNone/>
            </a:pPr>
            <a:endParaRPr lang="en-US" sz="1400" dirty="0">
              <a:latin typeface="+mj-lt"/>
              <a:ea typeface="+mj-ea"/>
              <a:cs typeface="+mj-cs"/>
            </a:endParaRPr>
          </a:p>
          <a:p>
            <a:pPr>
              <a:spcBef>
                <a:spcPct val="0"/>
              </a:spcBef>
            </a:pPr>
            <a:r>
              <a:rPr lang="en-US" sz="1400" dirty="0">
                <a:latin typeface="+mj-lt"/>
                <a:ea typeface="+mj-ea"/>
                <a:cs typeface="+mj-cs"/>
              </a:rPr>
              <a:t>Here I can address the 2nd Question of my interest: Ward 5 and 1 would be the wards I would look into potentially put a listing because they have the highest likelihood for demand currently and they are good pick for people who are looking for affordable options compared to Downtown area listings which are more expensive.  Ward 7 isn't recommended because it only makes up 3% of market size having less information to make an investment decision. However on the other hand I guess it could be an option due to less competition so we may keep an eye on it.</a:t>
            </a:r>
          </a:p>
        </p:txBody>
      </p:sp>
      <p:pic>
        <p:nvPicPr>
          <p:cNvPr id="6" name="Content Placeholder 5" descr="Chart, bar chart&#10;&#10;Description automatically generated">
            <a:extLst>
              <a:ext uri="{FF2B5EF4-FFF2-40B4-BE49-F238E27FC236}">
                <a16:creationId xmlns:a16="http://schemas.microsoft.com/office/drawing/2014/main" id="{DED1D309-94B4-4EA1-8C82-8CD5A195B0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01184" y="1343358"/>
            <a:ext cx="6922008" cy="4271867"/>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717FE5F4-9B16-4911-949D-D6EF5248F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548" y="5254946"/>
            <a:ext cx="1148192" cy="1444170"/>
          </a:xfrm>
          <a:prstGeom prst="rect">
            <a:avLst/>
          </a:prstGeom>
        </p:spPr>
      </p:pic>
      <p:pic>
        <p:nvPicPr>
          <p:cNvPr id="21" name="Picture 20" descr="A silhouette of a person holding an umbrella&#10;&#10;Description automatically generated with low confidence">
            <a:extLst>
              <a:ext uri="{FF2B5EF4-FFF2-40B4-BE49-F238E27FC236}">
                <a16:creationId xmlns:a16="http://schemas.microsoft.com/office/drawing/2014/main" id="{561EABE0-3736-412A-8443-2D8A6DA58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511" y="4330168"/>
            <a:ext cx="1885729" cy="2368948"/>
          </a:xfrm>
          <a:prstGeom prst="rect">
            <a:avLst/>
          </a:prstGeom>
        </p:spPr>
      </p:pic>
    </p:spTree>
    <p:extLst>
      <p:ext uri="{BB962C8B-B14F-4D97-AF65-F5344CB8AC3E}">
        <p14:creationId xmlns:p14="http://schemas.microsoft.com/office/powerpoint/2010/main" val="357032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33A07-EF49-4642-B8E2-683733D0CFD9}"/>
              </a:ext>
            </a:extLst>
          </p:cNvPr>
          <p:cNvSpPr>
            <a:spLocks noGrp="1"/>
          </p:cNvSpPr>
          <p:nvPr>
            <p:ph type="title"/>
          </p:nvPr>
        </p:nvSpPr>
        <p:spPr>
          <a:xfrm>
            <a:off x="838200" y="963507"/>
            <a:ext cx="3494362" cy="4930986"/>
          </a:xfrm>
        </p:spPr>
        <p:txBody>
          <a:bodyPr>
            <a:normAutofit/>
          </a:bodyPr>
          <a:lstStyle/>
          <a:p>
            <a:pPr algn="r"/>
            <a:r>
              <a:rPr lang="en-US" dirty="0">
                <a:solidFill>
                  <a:schemeClr val="accent1"/>
                </a:solidFill>
              </a:rPr>
              <a:t>Next steps</a:t>
            </a:r>
          </a:p>
        </p:txBody>
      </p:sp>
      <p:cxnSp>
        <p:nvCxnSpPr>
          <p:cNvPr id="23" name="Straight Connector 17">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ED8DD5-4DF2-4CE6-ABDB-074B21FC76DC}"/>
              </a:ext>
            </a:extLst>
          </p:cNvPr>
          <p:cNvSpPr>
            <a:spLocks noGrp="1"/>
          </p:cNvSpPr>
          <p:nvPr>
            <p:ph sz="half" idx="1"/>
          </p:nvPr>
        </p:nvSpPr>
        <p:spPr>
          <a:xfrm>
            <a:off x="4976030" y="1420707"/>
            <a:ext cx="6250940" cy="2304627"/>
          </a:xfrm>
        </p:spPr>
        <p:txBody>
          <a:bodyPr anchor="b">
            <a:normAutofit/>
          </a:bodyPr>
          <a:lstStyle/>
          <a:p>
            <a:pPr>
              <a:buFont typeface="Courier New" panose="02070309020205020404" pitchFamily="49" charset="0"/>
              <a:buChar char="o"/>
            </a:pPr>
            <a:r>
              <a:rPr lang="en-US" sz="2000" dirty="0"/>
              <a:t>Obtain data from previous years for better comparison and trends over the years</a:t>
            </a:r>
          </a:p>
          <a:p>
            <a:pPr>
              <a:buFont typeface="Courier New" panose="02070309020205020404" pitchFamily="49" charset="0"/>
              <a:buChar char="o"/>
            </a:pPr>
            <a:r>
              <a:rPr lang="en-US" sz="2000" dirty="0"/>
              <a:t>Build a predictive model to apply to new data </a:t>
            </a:r>
          </a:p>
          <a:p>
            <a:pPr>
              <a:buFont typeface="Courier New" panose="02070309020205020404" pitchFamily="49" charset="0"/>
              <a:buChar char="o"/>
            </a:pPr>
            <a:r>
              <a:rPr lang="en-US" sz="2000" dirty="0"/>
              <a:t>Complete the Shiny app with interactive Map features</a:t>
            </a:r>
          </a:p>
          <a:p>
            <a:pPr>
              <a:buFont typeface="Courier New" panose="02070309020205020404" pitchFamily="49" charset="0"/>
              <a:buChar char="o"/>
            </a:pPr>
            <a:endParaRPr lang="en-US" sz="2000" dirty="0"/>
          </a:p>
        </p:txBody>
      </p:sp>
      <p:sp>
        <p:nvSpPr>
          <p:cNvPr id="4" name="Content Placeholder 3">
            <a:extLst>
              <a:ext uri="{FF2B5EF4-FFF2-40B4-BE49-F238E27FC236}">
                <a16:creationId xmlns:a16="http://schemas.microsoft.com/office/drawing/2014/main" id="{8E6C3E7C-E830-4CB6-A8F4-1DFEC5A2E17D}"/>
              </a:ext>
            </a:extLst>
          </p:cNvPr>
          <p:cNvSpPr>
            <a:spLocks noGrp="1"/>
          </p:cNvSpPr>
          <p:nvPr>
            <p:ph sz="half" idx="2"/>
          </p:nvPr>
        </p:nvSpPr>
        <p:spPr>
          <a:xfrm>
            <a:off x="4976030" y="3589866"/>
            <a:ext cx="6250940" cy="2304628"/>
          </a:xfrm>
        </p:spPr>
        <p:txBody>
          <a:bodyPr>
            <a:normAutofit/>
          </a:bodyPr>
          <a:lstStyle/>
          <a:p>
            <a:pPr marL="0" indent="0">
              <a:buNone/>
            </a:pPr>
            <a:endParaRPr lang="en-US" sz="4000" dirty="0"/>
          </a:p>
          <a:p>
            <a:pPr marL="0" indent="0">
              <a:buNone/>
            </a:pPr>
            <a:r>
              <a:rPr lang="en-US" sz="4000" dirty="0"/>
              <a:t>Questions ?</a:t>
            </a:r>
          </a:p>
        </p:txBody>
      </p:sp>
    </p:spTree>
    <p:extLst>
      <p:ext uri="{BB962C8B-B14F-4D97-AF65-F5344CB8AC3E}">
        <p14:creationId xmlns:p14="http://schemas.microsoft.com/office/powerpoint/2010/main" val="404104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3"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50DF193F-E7D2-426A-AC16-EC3904C708CE}"/>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Intro</a:t>
            </a:r>
          </a:p>
        </p:txBody>
      </p:sp>
      <p:sp>
        <p:nvSpPr>
          <p:cNvPr id="5" name="Content Placeholder 4">
            <a:extLst>
              <a:ext uri="{FF2B5EF4-FFF2-40B4-BE49-F238E27FC236}">
                <a16:creationId xmlns:a16="http://schemas.microsoft.com/office/drawing/2014/main" id="{DBE5D9F1-A1A8-446F-8186-83A398E0E3D2}"/>
              </a:ext>
            </a:extLst>
          </p:cNvPr>
          <p:cNvSpPr>
            <a:spLocks noGrp="1"/>
          </p:cNvSpPr>
          <p:nvPr>
            <p:ph idx="1"/>
          </p:nvPr>
        </p:nvSpPr>
        <p:spPr>
          <a:xfrm>
            <a:off x="3275860" y="804672"/>
            <a:ext cx="8117564" cy="5230368"/>
          </a:xfrm>
        </p:spPr>
        <p:txBody>
          <a:bodyPr anchor="ctr">
            <a:normAutofit fontScale="85000" lnSpcReduction="10000"/>
          </a:bodyPr>
          <a:lstStyle/>
          <a:p>
            <a:r>
              <a:rPr lang="en-US" sz="1800" dirty="0">
                <a:solidFill>
                  <a:schemeClr val="tx2"/>
                </a:solidFill>
              </a:rPr>
              <a:t>Airbnb, more than just a vacation rental company, was one of the market disruptors that started in 2008 which destabilized the hotel industry and changed the way people traveled by offering more options in booking places to stay.  It got so popular that more and more people started using it as a business which eventually led to certain cities to put in place regulations on short term rentals.  </a:t>
            </a:r>
          </a:p>
          <a:p>
            <a:pPr marL="0" indent="0">
              <a:buNone/>
            </a:pPr>
            <a:r>
              <a:rPr lang="en-US" sz="1800" dirty="0">
                <a:solidFill>
                  <a:schemeClr val="tx2"/>
                </a:solidFill>
              </a:rPr>
              <a:t>Data: </a:t>
            </a:r>
          </a:p>
          <a:p>
            <a:r>
              <a:rPr lang="en-US" sz="1800" dirty="0">
                <a:solidFill>
                  <a:schemeClr val="tx2"/>
                </a:solidFill>
              </a:rPr>
              <a:t>One of those cities is Washington, D.C and I obtained my data from insideairbnb.com, an independent non-commercial project that gathers publicly available Airbnb information with the express purpose of promoting awareness on this issue of Airbnb adversely affecting local neighborhoods and established real-estate businesses.  The dataset only provided listings that were available for the last 12 months in Washington, D.C.  </a:t>
            </a:r>
          </a:p>
          <a:p>
            <a:r>
              <a:rPr lang="en-US" sz="1800" dirty="0">
                <a:solidFill>
                  <a:schemeClr val="tx2"/>
                </a:solidFill>
              </a:rPr>
              <a:t>The main dataset I will be working with is the listings data which includes fields like listings, coordinate location, neighborhood, price per night, room type, number of reviews, and availability days per year data on 39 neighborhoods that make up 8 Wards of Washington, D.C.</a:t>
            </a:r>
          </a:p>
          <a:p>
            <a:r>
              <a:rPr lang="en-US" sz="1800" dirty="0">
                <a:solidFill>
                  <a:schemeClr val="tx2"/>
                </a:solidFill>
              </a:rPr>
              <a:t>Image sources: https://en.wikipedia.org/wiki/Neighborhoods_in_Washington,_D.C.</a:t>
            </a:r>
          </a:p>
          <a:p>
            <a:pPr marL="0" indent="0">
              <a:buNone/>
            </a:pPr>
            <a:r>
              <a:rPr lang="en-US" sz="1800" dirty="0">
                <a:solidFill>
                  <a:schemeClr val="tx2"/>
                </a:solidFill>
              </a:rPr>
              <a:t>Objective:</a:t>
            </a:r>
          </a:p>
          <a:p>
            <a:r>
              <a:rPr lang="en-US" sz="1800" dirty="0">
                <a:solidFill>
                  <a:schemeClr val="tx2"/>
                </a:solidFill>
              </a:rPr>
              <a:t>With that in mind, through this project I wanted to explore 2 questions particularly in the current post Covid state:</a:t>
            </a:r>
          </a:p>
          <a:p>
            <a:r>
              <a:rPr lang="en-US" sz="1800" dirty="0">
                <a:solidFill>
                  <a:schemeClr val="tx2"/>
                </a:solidFill>
              </a:rPr>
              <a:t>1) As a potential guest, where are the more affordable yet well rated and reviewed listings? </a:t>
            </a:r>
          </a:p>
          <a:p>
            <a:r>
              <a:rPr lang="en-US" sz="1800" dirty="0">
                <a:solidFill>
                  <a:schemeClr val="tx2"/>
                </a:solidFill>
              </a:rPr>
              <a:t>2) As a potential host, which area has the most demand and likelihood of occupancy in the D.C market for listings? </a:t>
            </a:r>
          </a:p>
        </p:txBody>
      </p:sp>
    </p:spTree>
    <p:extLst>
      <p:ext uri="{BB962C8B-B14F-4D97-AF65-F5344CB8AC3E}">
        <p14:creationId xmlns:p14="http://schemas.microsoft.com/office/powerpoint/2010/main" val="46816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B4A4B773-4C2A-4317-9826-CF2C0F25F1A6}"/>
              </a:ext>
            </a:extLst>
          </p:cNvPr>
          <p:cNvPicPr>
            <a:picLocks noGrp="1" noChangeAspect="1"/>
          </p:cNvPicPr>
          <p:nvPr>
            <p:ph idx="1"/>
          </p:nvPr>
        </p:nvPicPr>
        <p:blipFill rotWithShape="1">
          <a:blip r:embed="rId2"/>
          <a:srcRect t="13871" r="59922" b="6250"/>
          <a:stretch/>
        </p:blipFill>
        <p:spPr>
          <a:xfrm>
            <a:off x="1954971" y="643466"/>
            <a:ext cx="8282057" cy="5571067"/>
          </a:xfrm>
          <a:prstGeom prst="rect">
            <a:avLst/>
          </a:prstGeom>
        </p:spPr>
      </p:pic>
    </p:spTree>
    <p:extLst>
      <p:ext uri="{BB962C8B-B14F-4D97-AF65-F5344CB8AC3E}">
        <p14:creationId xmlns:p14="http://schemas.microsoft.com/office/powerpoint/2010/main" val="33696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8149E6-085F-4D1E-8816-C825AA4B4897}"/>
              </a:ext>
            </a:extLst>
          </p:cNvPr>
          <p:cNvSpPr>
            <a:spLocks noGrp="1"/>
          </p:cNvSpPr>
          <p:nvPr>
            <p:ph type="title"/>
          </p:nvPr>
        </p:nvSpPr>
        <p:spPr>
          <a:xfrm>
            <a:off x="836311" y="1407243"/>
            <a:ext cx="3410712" cy="1764581"/>
          </a:xfrm>
        </p:spPr>
        <p:txBody>
          <a:bodyPr>
            <a:normAutofit/>
          </a:bodyPr>
          <a:lstStyle/>
          <a:p>
            <a:r>
              <a:rPr lang="en-US" sz="2800" dirty="0"/>
              <a:t>Challenge: </a:t>
            </a:r>
            <a:br>
              <a:rPr lang="en-US" sz="2800" dirty="0"/>
            </a:br>
            <a:br>
              <a:rPr lang="en-US" sz="2800" dirty="0"/>
            </a:br>
            <a:r>
              <a:rPr lang="en-US" sz="2800" dirty="0"/>
              <a:t>39 neighborhoods and no borough</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71E570C3-9786-463F-90F0-841E665431B7}"/>
              </a:ext>
            </a:extLst>
          </p:cNvPr>
          <p:cNvPicPr>
            <a:picLocks noChangeAspect="1"/>
          </p:cNvPicPr>
          <p:nvPr/>
        </p:nvPicPr>
        <p:blipFill rotWithShape="1">
          <a:blip r:embed="rId2"/>
          <a:srcRect l="29442" t="13405" r="29855" b="4428"/>
          <a:stretch/>
        </p:blipFill>
        <p:spPr>
          <a:xfrm>
            <a:off x="6029214" y="630936"/>
            <a:ext cx="4839684" cy="5495544"/>
          </a:xfrm>
          <a:prstGeom prst="rect">
            <a:avLst/>
          </a:prstGeom>
        </p:spPr>
      </p:pic>
    </p:spTree>
    <p:extLst>
      <p:ext uri="{BB962C8B-B14F-4D97-AF65-F5344CB8AC3E}">
        <p14:creationId xmlns:p14="http://schemas.microsoft.com/office/powerpoint/2010/main" val="66385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0A0A-544D-4B80-AD25-A6F75EE1B8ED}"/>
              </a:ext>
            </a:extLst>
          </p:cNvPr>
          <p:cNvSpPr>
            <a:spLocks noGrp="1"/>
          </p:cNvSpPr>
          <p:nvPr>
            <p:ph type="title"/>
          </p:nvPr>
        </p:nvSpPr>
        <p:spPr>
          <a:xfrm>
            <a:off x="648929" y="629266"/>
            <a:ext cx="3505495" cy="1622321"/>
          </a:xfrm>
        </p:spPr>
        <p:txBody>
          <a:bodyPr>
            <a:normAutofit/>
          </a:bodyPr>
          <a:lstStyle/>
          <a:p>
            <a:r>
              <a:rPr lang="en-US" dirty="0"/>
              <a:t>Wards </a:t>
            </a:r>
          </a:p>
        </p:txBody>
      </p:sp>
      <p:sp>
        <p:nvSpPr>
          <p:cNvPr id="3" name="Content Placeholder 2">
            <a:extLst>
              <a:ext uri="{FF2B5EF4-FFF2-40B4-BE49-F238E27FC236}">
                <a16:creationId xmlns:a16="http://schemas.microsoft.com/office/drawing/2014/main" id="{3381EB6D-EE5A-4DA5-A061-A38BB6B3348A}"/>
              </a:ext>
            </a:extLst>
          </p:cNvPr>
          <p:cNvSpPr>
            <a:spLocks noGrp="1"/>
          </p:cNvSpPr>
          <p:nvPr>
            <p:ph idx="1"/>
          </p:nvPr>
        </p:nvSpPr>
        <p:spPr>
          <a:xfrm>
            <a:off x="648931" y="2438400"/>
            <a:ext cx="3505494" cy="3785419"/>
          </a:xfrm>
        </p:spPr>
        <p:txBody>
          <a:bodyPr>
            <a:normAutofit/>
          </a:bodyPr>
          <a:lstStyle/>
          <a:p>
            <a:r>
              <a:rPr lang="en-US" sz="2000" dirty="0"/>
              <a:t>Historically, DC divides the neighborhoods into wards. </a:t>
            </a:r>
          </a:p>
          <a:p>
            <a:r>
              <a:rPr lang="en-US" sz="2000" dirty="0"/>
              <a:t>So added this info into my dataset to group the neighborhoods for trends. </a:t>
            </a:r>
          </a:p>
        </p:txBody>
      </p:sp>
      <p:sp>
        <p:nvSpPr>
          <p:cNvPr id="2052"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87514643-D4EA-4459-B949-CF34172D72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6953" y="807593"/>
            <a:ext cx="4257148"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5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03F5-0756-4199-AC47-517BE29849E3}"/>
              </a:ext>
            </a:extLst>
          </p:cNvPr>
          <p:cNvSpPr>
            <a:spLocks noGrp="1"/>
          </p:cNvSpPr>
          <p:nvPr>
            <p:ph type="title"/>
          </p:nvPr>
        </p:nvSpPr>
        <p:spPr/>
        <p:txBody>
          <a:bodyPr>
            <a:noAutofit/>
          </a:bodyPr>
          <a:lstStyle/>
          <a:p>
            <a:r>
              <a:rPr lang="en-US" sz="2000" dirty="0"/>
              <a:t>General Distribution of the Prices to get a feel for the pricing landscape:</a:t>
            </a:r>
            <a:br>
              <a:rPr lang="en-US" sz="2000" dirty="0"/>
            </a:br>
            <a:r>
              <a:rPr lang="en-US" sz="2000" dirty="0"/>
              <a:t>Because 94% of listings fall under $500 per night, I plotted the distribution within this range </a:t>
            </a:r>
            <a:br>
              <a:rPr lang="en-US" sz="2000" dirty="0"/>
            </a:br>
            <a:r>
              <a:rPr lang="en-US" sz="2000" dirty="0"/>
              <a:t>for better visibility.</a:t>
            </a:r>
          </a:p>
        </p:txBody>
      </p:sp>
      <p:pic>
        <p:nvPicPr>
          <p:cNvPr id="7" name="Content Placeholder 6" descr="Chart, histogram&#10;&#10;Description automatically generated">
            <a:extLst>
              <a:ext uri="{FF2B5EF4-FFF2-40B4-BE49-F238E27FC236}">
                <a16:creationId xmlns:a16="http://schemas.microsoft.com/office/drawing/2014/main" id="{EA50F1C6-4F50-43BF-B447-A2811E9D03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154698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A920C-B443-4677-8ADA-8E097DEA9C64}"/>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Which Room type has the most listings?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(Regulations)</a:t>
            </a:r>
          </a:p>
        </p:txBody>
      </p:sp>
      <p:pic>
        <p:nvPicPr>
          <p:cNvPr id="5" name="Content Placeholder 4" descr="Chart, bar chart&#10;&#10;Description automatically generated">
            <a:extLst>
              <a:ext uri="{FF2B5EF4-FFF2-40B4-BE49-F238E27FC236}">
                <a16:creationId xmlns:a16="http://schemas.microsoft.com/office/drawing/2014/main" id="{47D4C1AD-E74D-4E6E-8CAE-E3133B276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335505"/>
            <a:ext cx="6780700" cy="4184660"/>
          </a:xfrm>
          <a:prstGeom prst="rect">
            <a:avLst/>
          </a:prstGeom>
        </p:spPr>
      </p:pic>
    </p:spTree>
    <p:extLst>
      <p:ext uri="{BB962C8B-B14F-4D97-AF65-F5344CB8AC3E}">
        <p14:creationId xmlns:p14="http://schemas.microsoft.com/office/powerpoint/2010/main" val="368808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DDC85-BDB2-46FB-9E88-43B553F67BE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Let's look at the Property/Room Type and how it affects price distribution: </a:t>
            </a:r>
          </a:p>
        </p:txBody>
      </p:sp>
      <p:pic>
        <p:nvPicPr>
          <p:cNvPr id="5" name="Content Placeholder 4" descr="Chart&#10;&#10;Description automatically generated">
            <a:extLst>
              <a:ext uri="{FF2B5EF4-FFF2-40B4-BE49-F238E27FC236}">
                <a16:creationId xmlns:a16="http://schemas.microsoft.com/office/drawing/2014/main" id="{820D2929-16FB-4745-B497-20EAB19D6E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62248"/>
            <a:ext cx="7347537" cy="4534479"/>
          </a:xfrm>
          <a:prstGeom prst="rect">
            <a:avLst/>
          </a:prstGeom>
        </p:spPr>
      </p:pic>
    </p:spTree>
    <p:extLst>
      <p:ext uri="{BB962C8B-B14F-4D97-AF65-F5344CB8AC3E}">
        <p14:creationId xmlns:p14="http://schemas.microsoft.com/office/powerpoint/2010/main" val="86463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57A87A-63F0-4C21-AA42-F9509CD98209}"/>
              </a:ext>
            </a:extLst>
          </p:cNvPr>
          <p:cNvSpPr>
            <a:spLocks noGrp="1"/>
          </p:cNvSpPr>
          <p:nvPr>
            <p:ph type="title"/>
          </p:nvPr>
        </p:nvSpPr>
        <p:spPr>
          <a:xfrm>
            <a:off x="371094" y="1161288"/>
            <a:ext cx="3438144" cy="1124712"/>
          </a:xfrm>
        </p:spPr>
        <p:txBody>
          <a:bodyPr anchor="b">
            <a:normAutofit/>
          </a:bodyPr>
          <a:lstStyle/>
          <a:p>
            <a:r>
              <a:rPr lang="en-US" sz="1800"/>
              <a:t>Now that we have ward info - a way to group the neighborhoods, let's see the average price by the ward: </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8FE41EB-4C68-447F-98AF-FB52A368608A}"/>
              </a:ext>
            </a:extLst>
          </p:cNvPr>
          <p:cNvSpPr>
            <a:spLocks noGrp="1"/>
          </p:cNvSpPr>
          <p:nvPr>
            <p:ph idx="1"/>
          </p:nvPr>
        </p:nvSpPr>
        <p:spPr>
          <a:xfrm>
            <a:off x="371094" y="2718054"/>
            <a:ext cx="3438906" cy="3207258"/>
          </a:xfrm>
        </p:spPr>
        <p:txBody>
          <a:bodyPr anchor="t">
            <a:noAutofit/>
          </a:bodyPr>
          <a:lstStyle/>
          <a:p>
            <a:pPr marL="0" indent="0">
              <a:lnSpc>
                <a:spcPct val="120000"/>
              </a:lnSpc>
              <a:buNone/>
            </a:pPr>
            <a:r>
              <a:rPr lang="en-US" sz="1400" dirty="0"/>
              <a:t>From reading about D.C and knowing a little about certain parts of the city, this makes sense that the closer you get to the Downtown area(Ward 2) with the historic monuments and landmarks(Ward 2) along with affluent residential area(Ward 3) and government buildings(Ward 6) where most of the large events and public gatherings take place the pricier the listings get. On the other hand, Wards 5,7,8 are located furthest away from the Downtown area and can be shown to have the lowest average price per day from the graph above. </a:t>
            </a:r>
          </a:p>
          <a:p>
            <a:pPr marL="0" indent="0">
              <a:buNone/>
            </a:pPr>
            <a:endParaRPr lang="en-US" sz="1400" dirty="0"/>
          </a:p>
        </p:txBody>
      </p:sp>
      <p:pic>
        <p:nvPicPr>
          <p:cNvPr id="5" name="Content Placeholder 4" descr="Chart, bar chart&#10;&#10;Description automatically generated">
            <a:extLst>
              <a:ext uri="{FF2B5EF4-FFF2-40B4-BE49-F238E27FC236}">
                <a16:creationId xmlns:a16="http://schemas.microsoft.com/office/drawing/2014/main" id="{27712177-482E-47C6-8041-590F6CA40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347708"/>
            <a:ext cx="6921940" cy="4271825"/>
          </a:xfrm>
          <a:prstGeom prst="rect">
            <a:avLst/>
          </a:prstGeom>
        </p:spPr>
      </p:pic>
      <p:pic>
        <p:nvPicPr>
          <p:cNvPr id="7" name="Picture 6">
            <a:extLst>
              <a:ext uri="{FF2B5EF4-FFF2-40B4-BE49-F238E27FC236}">
                <a16:creationId xmlns:a16="http://schemas.microsoft.com/office/drawing/2014/main" id="{99FFFFA2-3E61-4843-936B-A1612EC46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75" y="4421947"/>
            <a:ext cx="1732688" cy="2176689"/>
          </a:xfrm>
          <a:prstGeom prst="rect">
            <a:avLst/>
          </a:prstGeom>
        </p:spPr>
      </p:pic>
    </p:spTree>
    <p:extLst>
      <p:ext uri="{BB962C8B-B14F-4D97-AF65-F5344CB8AC3E}">
        <p14:creationId xmlns:p14="http://schemas.microsoft.com/office/powerpoint/2010/main" val="148769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1241</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Airbnb – Washington DC  Orkhon Boldbaatar</vt:lpstr>
      <vt:lpstr>Intro</vt:lpstr>
      <vt:lpstr>PowerPoint Presentation</vt:lpstr>
      <vt:lpstr>Challenge:   39 neighborhoods and no borough</vt:lpstr>
      <vt:lpstr>Wards </vt:lpstr>
      <vt:lpstr>General Distribution of the Prices to get a feel for the pricing landscape: Because 94% of listings fall under $500 per night, I plotted the distribution within this range  for better visibility.</vt:lpstr>
      <vt:lpstr>Which Room type has the most listings?  (Regulations)</vt:lpstr>
      <vt:lpstr>Let's look at the Property/Room Type and how it affects price distribution: </vt:lpstr>
      <vt:lpstr>Now that we have ward info - a way to group the neighborhoods, let's see the average price by the ward: </vt:lpstr>
      <vt:lpstr>Let's see how much of the Market Size each Ward makes up - by multiplying the available days per year of each listing with its price and summing up by the ward: </vt:lpstr>
      <vt:lpstr>Reviews To Date</vt:lpstr>
      <vt:lpstr>Let's see the trend for the Reviews of last 12 months by Neighborhood Group:</vt:lpstr>
      <vt:lpstr>Answer to Question #1</vt:lpstr>
      <vt:lpstr>Ward 5 (Alternative Better option for guest):  </vt:lpstr>
      <vt:lpstr>Determine the likelihood of a listing to be more in demand by taking the ratio between the last 12 month current Reviews and its availability by neighborhood group (ward).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 Washington DC Analysis</dc:title>
  <dc:creator>Augi Bold</dc:creator>
  <cp:lastModifiedBy>Augi Bold</cp:lastModifiedBy>
  <cp:revision>53</cp:revision>
  <dcterms:created xsi:type="dcterms:W3CDTF">2021-06-09T18:31:05Z</dcterms:created>
  <dcterms:modified xsi:type="dcterms:W3CDTF">2021-06-14T02:02:41Z</dcterms:modified>
</cp:coreProperties>
</file>