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iriam Libre"/>
      <p:regular r:id="rId27"/>
      <p:bold r:id="rId28"/>
    </p:embeddedFont>
    <p:embeddedFont>
      <p:font typeface="Work Sans"/>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iriamLibre-bold.fntdata"/><Relationship Id="rId27" Type="http://schemas.openxmlformats.org/officeDocument/2006/relationships/font" Target="fonts/MiriamLibr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6.xml"/><Relationship Id="rId33" Type="http://schemas.openxmlformats.org/officeDocument/2006/relationships/font" Target="fonts/BarlowLight-regular.fntdata"/><Relationship Id="rId10" Type="http://schemas.openxmlformats.org/officeDocument/2006/relationships/slide" Target="slides/slide5.xml"/><Relationship Id="rId32" Type="http://schemas.openxmlformats.org/officeDocument/2006/relationships/font" Target="fonts/WorkSans-boldItalic.fntdata"/><Relationship Id="rId13" Type="http://schemas.openxmlformats.org/officeDocument/2006/relationships/slide" Target="slides/slide8.xml"/><Relationship Id="rId35" Type="http://schemas.openxmlformats.org/officeDocument/2006/relationships/font" Target="fonts/BarlowLight-italic.fntdata"/><Relationship Id="rId12" Type="http://schemas.openxmlformats.org/officeDocument/2006/relationships/slide" Target="slides/slide7.xml"/><Relationship Id="rId34" Type="http://schemas.openxmlformats.org/officeDocument/2006/relationships/font" Target="fonts/BarlowLight-bold.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BarlowLight-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b988332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b988332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the We Can Do It team and the project our team is working on for Senior D</a:t>
            </a:r>
            <a:r>
              <a:rPr lang="en"/>
              <a:t>esign</a:t>
            </a:r>
            <a:r>
              <a:rPr lang="en"/>
              <a:t> is a data management application for the Wichita Police Department.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6ddaef67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6ddaef67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6ddaef67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6ddaef67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6ddaef67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6ddaef67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6ddaef67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6ddaef67f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6ddaef67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6ddaef67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ba200063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ba200063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6ddaef6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6ddaef6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3b92c75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3b92c75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Hello! My name is Elina Do and I am majoring in Computer Science. As mentioned before, I am the scribe for the We Can Do It team and will also work on the database development for our project.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3b92c75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3b92c75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When the Wichita Police Department first approached us with this project, we were unsure of </a:t>
            </a:r>
            <a:r>
              <a:rPr lang="en">
                <a:solidFill>
                  <a:schemeClr val="dk1"/>
                </a:solidFill>
              </a:rPr>
              <a:t>what</a:t>
            </a:r>
            <a:r>
              <a:rPr lang="en">
                <a:solidFill>
                  <a:schemeClr val="dk1"/>
                </a:solidFill>
              </a:rPr>
              <a:t> they were really asking of us. After </a:t>
            </a:r>
            <a:r>
              <a:rPr lang="en">
                <a:solidFill>
                  <a:schemeClr val="dk1"/>
                </a:solidFill>
              </a:rPr>
              <a:t>meeting</a:t>
            </a:r>
            <a:r>
              <a:rPr lang="en">
                <a:solidFill>
                  <a:schemeClr val="dk1"/>
                </a:solidFill>
              </a:rPr>
              <a:t> with them and asking questions that we had, we began to understand that they were needing us to essentially create a data management app. On the screen right now are some examples that we were sent as to what data the WPD wants managed on this app amongst other things. They sent us links to brochures, forms, websites, contact information, and other important information. As you can see, all of these websites are packed with information that may be overwhelming to users who are unfamiliar with navigating the </a:t>
            </a:r>
            <a:r>
              <a:rPr lang="en">
                <a:solidFill>
                  <a:schemeClr val="dk1"/>
                </a:solidFill>
              </a:rPr>
              <a:t>internet</a:t>
            </a:r>
            <a:r>
              <a:rPr lang="en">
                <a:solidFill>
                  <a:schemeClr val="dk1"/>
                </a:solidFill>
              </a:rPr>
              <a:t>. The WPD </a:t>
            </a:r>
            <a:r>
              <a:rPr lang="en">
                <a:solidFill>
                  <a:schemeClr val="dk1"/>
                </a:solidFill>
              </a:rPr>
              <a:t>wants this information to be delivered in an easy-to-read and easy-to-access manner to victims via the application.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3b92c75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3b92c75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of the brochures and documents seen on the previous slide will be linked using our database. </a:t>
            </a:r>
            <a:r>
              <a:rPr lang="en">
                <a:solidFill>
                  <a:schemeClr val="dk1"/>
                </a:solidFill>
              </a:rPr>
              <a:t>The way our app will work is it will send requests to the server to get the most recently updated data, then the server will receive the request from the mobile app. After that, the server will communicate with the database to get the data. Which would be whatever resources or information the victim needs for the interaction at hand.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be syncing the data on the backend to help keep the phone synced to the web-based program as well as updatable. This will also help keep the data on the phone storage to keep the data offline. This will be useful when certain websites or pamphlets are modifed, that way the victims will get the most up-to-date resources possible.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our database development,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b988332a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b988332a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ad9188b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ad9188b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1"/>
                </a:solidFill>
              </a:rPr>
              <a:t>For our project, we needed to look for an appropriate database in order to store the latest data update. As stated before, the database will need to help us keep the data in the mobile application synchronized with the last update. The app will communicate with the data through the server that was developed by the node. To do all of this, we also need a database that is very fast and one that has easy scalability. Because of these reasons we researched many different databases for our project. After looking into a variety of databases and comparing them, we found that MongoDB is best suited for our project. This is because it fills the criteria of being an easy, scalable database. </a:t>
            </a:r>
            <a:r>
              <a:rPr lang="en">
                <a:solidFill>
                  <a:schemeClr val="dk1"/>
                </a:solidFill>
              </a:rPr>
              <a:t>MongoDB is also very flexible, the scalability inside of it is easier compared to other databases such as MySQL. In addition, MongoDB is significantly faster at inserting and updating a large number of records. Which will be useful when t</a:t>
            </a:r>
            <a:r>
              <a:rPr lang="en">
                <a:solidFill>
                  <a:schemeClr val="dk1"/>
                </a:solidFill>
              </a:rPr>
              <a:t>he mobile app updates the data continuously.</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b988332a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b988332a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b988332a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b988332a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earlier, we are working on a data management app for the Wichita Po</a:t>
            </a:r>
            <a:r>
              <a:rPr lang="en"/>
              <a:t>lice</a:t>
            </a:r>
            <a:r>
              <a:rPr lang="en"/>
              <a:t> Department. The issue at hand is that whenever the WPD is assisting or interacting with victims or citizens, they have resources that they need to give these citizens depending on what kind of case they are currently working on. Because there are so many different kinds of cases such as </a:t>
            </a:r>
            <a:r>
              <a:rPr lang="en"/>
              <a:t>traffic</a:t>
            </a:r>
            <a:r>
              <a:rPr lang="en"/>
              <a:t> incidents or theft, there is never a guarantee that the office on the case will have the enough paperwork available that day. And it is very common for people to lose track of papers that are given to them. As a way to combat this issue, the WPD thought of an idea to create a </a:t>
            </a:r>
            <a:r>
              <a:rPr lang="en"/>
              <a:t>digitized</a:t>
            </a:r>
            <a:r>
              <a:rPr lang="en"/>
              <a:t> way to still communicate these resources and information to the citizens</a:t>
            </a:r>
            <a:r>
              <a:rPr lang="en"/>
              <a:t>, but without the complications of paperwork, using their phones</a:t>
            </a:r>
            <a:r>
              <a:rPr lang="en"/>
              <a:t>. In today’s day and age, everyone has a mobile phone and when information is stored </a:t>
            </a:r>
            <a:r>
              <a:rPr lang="en"/>
              <a:t>digitally</a:t>
            </a:r>
            <a:r>
              <a:rPr lang="en"/>
              <a:t>, it is a lot easier to keep track of. This also eliminates the risk of officers not having enough of one pamphlet or paper during a time of need.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6ddaef67f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6ddaef67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Front-end development plays a big role in this project as there has to be an easy way to provide useful/helpful information through the web app. We have to condense down the information on the WPD pages since the websites are packed with information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can be overwhelming for users to navigate through. Instead of users having to navigate through dozens or even hundreds of webpages, the officers want to be able to send specific information catered towards the types of call or crime the users dealing with</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that minimizes the amount of work and amount of time that the user has to spend. It also decreases the likeliness that the user can’t find helpful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6ddaef6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6ddaef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diagram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chose to use the MERN stack since the team went with MongoDB because it is highly scalable and easy to manage. </a:t>
            </a:r>
            <a:endParaRPr/>
          </a:p>
          <a:p>
            <a:pPr indent="0" lvl="0" marL="0" rtl="0" algn="l">
              <a:spcBef>
                <a:spcPts val="0"/>
              </a:spcBef>
              <a:spcAft>
                <a:spcPts val="0"/>
              </a:spcAft>
              <a:buNone/>
            </a:pPr>
            <a:r>
              <a:rPr lang="en"/>
              <a:t>React is highly supported through FaceBook and used within a lot of the top companies</a:t>
            </a:r>
            <a:endParaRPr/>
          </a:p>
          <a:p>
            <a:pPr indent="0" lvl="0" marL="0" rtl="0" algn="l">
              <a:spcBef>
                <a:spcPts val="0"/>
              </a:spcBef>
              <a:spcAft>
                <a:spcPts val="0"/>
              </a:spcAft>
              <a:buNone/>
            </a:pPr>
            <a:r>
              <a:rPr lang="en"/>
              <a:t>Express and Node is what I went with for backend because it is easy to communicate not only with the front-end but also with mongoose and the mongodb in general.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6ddaef6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6ddaef6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ad9188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ad9188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6ddaef67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6ddaef67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6ddaef67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6ddaef67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236" name="Shape 236"/>
        <p:cNvGrpSpPr/>
        <p:nvPr/>
      </p:nvGrpSpPr>
      <p:grpSpPr>
        <a:xfrm>
          <a:off x="0" y="0"/>
          <a:ext cx="0" cy="0"/>
          <a:chOff x="0" y="0"/>
          <a:chExt cx="0" cy="0"/>
        </a:xfrm>
      </p:grpSpPr>
      <p:grpSp>
        <p:nvGrpSpPr>
          <p:cNvPr id="237" name="Google Shape;237;p13"/>
          <p:cNvGrpSpPr/>
          <p:nvPr/>
        </p:nvGrpSpPr>
        <p:grpSpPr>
          <a:xfrm>
            <a:off x="6098378" y="5"/>
            <a:ext cx="3045625" cy="2030570"/>
            <a:chOff x="6098378" y="5"/>
            <a:chExt cx="3045625" cy="2030570"/>
          </a:xfrm>
        </p:grpSpPr>
        <p:sp>
          <p:nvSpPr>
            <p:cNvPr id="238" name="Google Shape;238;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44" name="Google Shape;244;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245" name="Google Shape;245;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246" name="Shape 246"/>
        <p:cNvGrpSpPr/>
        <p:nvPr/>
      </p:nvGrpSpPr>
      <p:grpSpPr>
        <a:xfrm>
          <a:off x="0" y="0"/>
          <a:ext cx="0" cy="0"/>
          <a:chOff x="0" y="0"/>
          <a:chExt cx="0" cy="0"/>
        </a:xfrm>
      </p:grpSpPr>
      <p:sp>
        <p:nvSpPr>
          <p:cNvPr id="247" name="Google Shape;24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8" name="Google Shape;24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9" name="Google Shape;24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ctrTitle"/>
          </p:nvPr>
        </p:nvSpPr>
        <p:spPr>
          <a:xfrm>
            <a:off x="2122500" y="1587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WPD Data Management App</a:t>
            </a:r>
            <a:endParaRPr sz="4900"/>
          </a:p>
        </p:txBody>
      </p:sp>
      <p:sp>
        <p:nvSpPr>
          <p:cNvPr id="255" name="Google Shape;255;p15"/>
          <p:cNvSpPr txBox="1"/>
          <p:nvPr/>
        </p:nvSpPr>
        <p:spPr>
          <a:xfrm>
            <a:off x="3023900" y="3387175"/>
            <a:ext cx="3141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Barlow Light"/>
                <a:ea typeface="Barlow Light"/>
                <a:cs typeface="Barlow Light"/>
                <a:sym typeface="Barlow Light"/>
              </a:rPr>
              <a:t>Team:We Can Do It</a:t>
            </a:r>
            <a:endParaRPr sz="1900">
              <a:latin typeface="Barlow Light"/>
              <a:ea typeface="Barlow Light"/>
              <a:cs typeface="Barlow Light"/>
              <a:sym typeface="Barlow Light"/>
            </a:endParaRPr>
          </a:p>
        </p:txBody>
      </p:sp>
      <p:sp>
        <p:nvSpPr>
          <p:cNvPr id="256" name="Google Shape;256;p15"/>
          <p:cNvSpPr txBox="1"/>
          <p:nvPr/>
        </p:nvSpPr>
        <p:spPr>
          <a:xfrm>
            <a:off x="2852550" y="3907900"/>
            <a:ext cx="343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Light"/>
                <a:ea typeface="Barlow Light"/>
                <a:cs typeface="Barlow Light"/>
                <a:sym typeface="Barlow Light"/>
              </a:rPr>
              <a:t>Dhari, Abdulrahman, Elina, and Andrew</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312" name="Google Shape;312;p24"/>
          <p:cNvSpPr txBox="1"/>
          <p:nvPr/>
        </p:nvSpPr>
        <p:spPr>
          <a:xfrm>
            <a:off x="532450" y="1426525"/>
            <a:ext cx="36267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a:buChar char="●"/>
            </a:pPr>
            <a:r>
              <a:rPr b="1" lang="en" sz="1600">
                <a:latin typeface="Barlow"/>
                <a:ea typeface="Barlow"/>
                <a:cs typeface="Barlow"/>
                <a:sym typeface="Barlow"/>
              </a:rPr>
              <a:t>High </a:t>
            </a:r>
            <a:r>
              <a:rPr b="1" lang="en" sz="1600">
                <a:latin typeface="Barlow"/>
                <a:ea typeface="Barlow"/>
                <a:cs typeface="Barlow"/>
                <a:sym typeface="Barlow"/>
              </a:rPr>
              <a:t>Performance</a:t>
            </a:r>
            <a:endParaRPr b="1" sz="1600">
              <a:latin typeface="Barlow"/>
              <a:ea typeface="Barlow"/>
              <a:cs typeface="Barlow"/>
              <a:sym typeface="Barlow"/>
            </a:endParaRPr>
          </a:p>
          <a:p>
            <a:pPr indent="0" lvl="0" marL="0" rtl="0" algn="l">
              <a:spcBef>
                <a:spcPts val="0"/>
              </a:spcBef>
              <a:spcAft>
                <a:spcPts val="0"/>
              </a:spcAft>
              <a:buNone/>
            </a:pPr>
            <a:r>
              <a:t/>
            </a:r>
            <a:endParaRPr b="1" sz="1600">
              <a:latin typeface="Barlow"/>
              <a:ea typeface="Barlow"/>
              <a:cs typeface="Barlow"/>
              <a:sym typeface="Barlow"/>
            </a:endParaRPr>
          </a:p>
          <a:p>
            <a:pPr indent="-330200" lvl="0" marL="457200" rtl="0" algn="l">
              <a:spcBef>
                <a:spcPts val="0"/>
              </a:spcBef>
              <a:spcAft>
                <a:spcPts val="0"/>
              </a:spcAft>
              <a:buSzPts val="1600"/>
              <a:buFont typeface="Barlow"/>
              <a:buChar char="●"/>
            </a:pPr>
            <a:r>
              <a:rPr b="1" lang="en" sz="1600">
                <a:latin typeface="Barlow"/>
                <a:ea typeface="Barlow"/>
                <a:cs typeface="Barlow"/>
                <a:sym typeface="Barlow"/>
              </a:rPr>
              <a:t>Expressive and Flexible UI</a:t>
            </a:r>
            <a:endParaRPr b="1" sz="1600">
              <a:latin typeface="Barlow"/>
              <a:ea typeface="Barlow"/>
              <a:cs typeface="Barlow"/>
              <a:sym typeface="Barlow"/>
            </a:endParaRPr>
          </a:p>
          <a:p>
            <a:pPr indent="0" lvl="0" marL="0" rtl="0" algn="l">
              <a:spcBef>
                <a:spcPts val="0"/>
              </a:spcBef>
              <a:spcAft>
                <a:spcPts val="0"/>
              </a:spcAft>
              <a:buNone/>
            </a:pPr>
            <a:r>
              <a:t/>
            </a:r>
            <a:endParaRPr b="1" sz="1600">
              <a:latin typeface="Barlow"/>
              <a:ea typeface="Barlow"/>
              <a:cs typeface="Barlow"/>
              <a:sym typeface="Barlow"/>
            </a:endParaRPr>
          </a:p>
        </p:txBody>
      </p:sp>
      <p:sp>
        <p:nvSpPr>
          <p:cNvPr id="313" name="Google Shape;313;p24"/>
          <p:cNvSpPr txBox="1"/>
          <p:nvPr/>
        </p:nvSpPr>
        <p:spPr>
          <a:xfrm>
            <a:off x="609600" y="381000"/>
            <a:ext cx="4128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A5B0FE"/>
                </a:solidFill>
                <a:latin typeface="Miriam Libre"/>
                <a:ea typeface="Miriam Libre"/>
                <a:cs typeface="Miriam Libre"/>
                <a:sym typeface="Miriam Libre"/>
              </a:rPr>
              <a:t>Why Flutter?</a:t>
            </a:r>
            <a:endParaRPr sz="3000">
              <a:solidFill>
                <a:srgbClr val="A5B0FE"/>
              </a:solidFill>
              <a:latin typeface="Miriam Libre"/>
              <a:ea typeface="Miriam Libre"/>
              <a:cs typeface="Miriam Libre"/>
              <a:sym typeface="Miriam Libre"/>
            </a:endParaRPr>
          </a:p>
        </p:txBody>
      </p:sp>
      <p:sp>
        <p:nvSpPr>
          <p:cNvPr id="314" name="Google Shape;314;p24"/>
          <p:cNvSpPr txBox="1"/>
          <p:nvPr/>
        </p:nvSpPr>
        <p:spPr>
          <a:xfrm>
            <a:off x="532450" y="2471300"/>
            <a:ext cx="48054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a:buChar char="●"/>
            </a:pPr>
            <a:r>
              <a:rPr b="1" lang="en" sz="1600">
                <a:latin typeface="Barlow"/>
                <a:ea typeface="Barlow"/>
                <a:cs typeface="Barlow"/>
                <a:sym typeface="Barlow"/>
              </a:rPr>
              <a:t>One single codebase for many platforms</a:t>
            </a:r>
            <a:endParaRPr b="1" sz="1600">
              <a:latin typeface="Barlow"/>
              <a:ea typeface="Barlow"/>
              <a:cs typeface="Barlow"/>
              <a:sym typeface="Barlow"/>
            </a:endParaRPr>
          </a:p>
        </p:txBody>
      </p:sp>
      <p:pic>
        <p:nvPicPr>
          <p:cNvPr id="315" name="Google Shape;315;p24"/>
          <p:cNvPicPr preferRelativeResize="0"/>
          <p:nvPr/>
        </p:nvPicPr>
        <p:blipFill>
          <a:blip r:embed="rId3">
            <a:alphaModFix/>
          </a:blip>
          <a:stretch>
            <a:fillRect/>
          </a:stretch>
        </p:blipFill>
        <p:spPr>
          <a:xfrm>
            <a:off x="1108650" y="3416425"/>
            <a:ext cx="3992599" cy="132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457200" y="118972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 Side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pic>
        <p:nvPicPr>
          <p:cNvPr id="326" name="Google Shape;326;p26"/>
          <p:cNvPicPr preferRelativeResize="0"/>
          <p:nvPr/>
        </p:nvPicPr>
        <p:blipFill>
          <a:blip r:embed="rId3">
            <a:alphaModFix/>
          </a:blip>
          <a:stretch>
            <a:fillRect/>
          </a:stretch>
        </p:blipFill>
        <p:spPr>
          <a:xfrm>
            <a:off x="1147925" y="1267162"/>
            <a:ext cx="4265199" cy="260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332" name="Google Shape;332;p27"/>
          <p:cNvSpPr txBox="1"/>
          <p:nvPr/>
        </p:nvSpPr>
        <p:spPr>
          <a:xfrm>
            <a:off x="609600" y="381000"/>
            <a:ext cx="4128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5B0FE"/>
                </a:solidFill>
                <a:latin typeface="Miriam Libre"/>
                <a:ea typeface="Miriam Libre"/>
                <a:cs typeface="Miriam Libre"/>
                <a:sym typeface="Miriam Libre"/>
              </a:rPr>
              <a:t>Why do we need a server?</a:t>
            </a:r>
            <a:endParaRPr sz="2200">
              <a:solidFill>
                <a:srgbClr val="A5B0FE"/>
              </a:solidFill>
              <a:latin typeface="Miriam Libre"/>
              <a:ea typeface="Miriam Libre"/>
              <a:cs typeface="Miriam Libre"/>
              <a:sym typeface="Miriam Libre"/>
            </a:endParaRPr>
          </a:p>
        </p:txBody>
      </p:sp>
      <p:sp>
        <p:nvSpPr>
          <p:cNvPr id="333" name="Google Shape;333;p27"/>
          <p:cNvSpPr txBox="1"/>
          <p:nvPr/>
        </p:nvSpPr>
        <p:spPr>
          <a:xfrm>
            <a:off x="716025" y="1037475"/>
            <a:ext cx="28692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Barlow Light"/>
              <a:buChar char="●"/>
            </a:pPr>
            <a:r>
              <a:rPr lang="en" sz="1300">
                <a:latin typeface="Barlow Light"/>
                <a:ea typeface="Barlow Light"/>
                <a:cs typeface="Barlow Light"/>
                <a:sym typeface="Barlow Light"/>
              </a:rPr>
              <a:t>Update the data to the latest version of the database</a:t>
            </a:r>
            <a:endParaRPr sz="1300">
              <a:latin typeface="Barlow Light"/>
              <a:ea typeface="Barlow Light"/>
              <a:cs typeface="Barlow Light"/>
              <a:sym typeface="Barlow Light"/>
            </a:endParaRPr>
          </a:p>
          <a:p>
            <a:pPr indent="0" lvl="0" marL="0" rtl="0" algn="l">
              <a:spcBef>
                <a:spcPts val="0"/>
              </a:spcBef>
              <a:spcAft>
                <a:spcPts val="0"/>
              </a:spcAft>
              <a:buNone/>
            </a:pPr>
            <a:r>
              <a:t/>
            </a:r>
            <a:endParaRPr sz="1300">
              <a:latin typeface="Barlow Light"/>
              <a:ea typeface="Barlow Light"/>
              <a:cs typeface="Barlow Light"/>
              <a:sym typeface="Barlow Light"/>
            </a:endParaRPr>
          </a:p>
          <a:p>
            <a:pPr indent="-311150" lvl="0" marL="457200" rtl="0" algn="l">
              <a:spcBef>
                <a:spcPts val="0"/>
              </a:spcBef>
              <a:spcAft>
                <a:spcPts val="0"/>
              </a:spcAft>
              <a:buSzPts val="1300"/>
              <a:buFont typeface="Barlow Light"/>
              <a:buChar char="●"/>
            </a:pPr>
            <a:r>
              <a:rPr lang="en" sz="1300">
                <a:latin typeface="Barlow Light"/>
                <a:ea typeface="Barlow Light"/>
                <a:cs typeface="Barlow Light"/>
                <a:sym typeface="Barlow Light"/>
              </a:rPr>
              <a:t>authentication</a:t>
            </a:r>
            <a:endParaRPr sz="1300">
              <a:latin typeface="Barlow Light"/>
              <a:ea typeface="Barlow Light"/>
              <a:cs typeface="Barlow Light"/>
              <a:sym typeface="Barlow Light"/>
            </a:endParaRPr>
          </a:p>
        </p:txBody>
      </p:sp>
      <p:pic>
        <p:nvPicPr>
          <p:cNvPr id="334" name="Google Shape;334;p27"/>
          <p:cNvPicPr preferRelativeResize="0"/>
          <p:nvPr/>
        </p:nvPicPr>
        <p:blipFill>
          <a:blip r:embed="rId3">
            <a:alphaModFix/>
          </a:blip>
          <a:stretch>
            <a:fillRect/>
          </a:stretch>
        </p:blipFill>
        <p:spPr>
          <a:xfrm>
            <a:off x="421250" y="2601600"/>
            <a:ext cx="5344026" cy="183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b="1" lang="en">
                <a:latin typeface="Barlow"/>
                <a:ea typeface="Barlow"/>
                <a:cs typeface="Barlow"/>
                <a:sym typeface="Barlow"/>
              </a:rPr>
              <a:t>Communication method between the App and the Server</a:t>
            </a:r>
            <a:endParaRPr b="1">
              <a:latin typeface="Barlow"/>
              <a:ea typeface="Barlow"/>
              <a:cs typeface="Barlow"/>
              <a:sym typeface="Barlow"/>
            </a:endParaRPr>
          </a:p>
        </p:txBody>
      </p:sp>
      <p:pic>
        <p:nvPicPr>
          <p:cNvPr id="340" name="Google Shape;340;p28"/>
          <p:cNvPicPr preferRelativeResize="0"/>
          <p:nvPr/>
        </p:nvPicPr>
        <p:blipFill>
          <a:blip r:embed="rId3">
            <a:alphaModFix/>
          </a:blip>
          <a:stretch>
            <a:fillRect/>
          </a:stretch>
        </p:blipFill>
        <p:spPr>
          <a:xfrm>
            <a:off x="349390" y="0"/>
            <a:ext cx="3766321" cy="5143501"/>
          </a:xfrm>
          <a:prstGeom prst="rect">
            <a:avLst/>
          </a:prstGeom>
          <a:noFill/>
          <a:ln>
            <a:noFill/>
          </a:ln>
        </p:spPr>
      </p:pic>
      <p:sp>
        <p:nvSpPr>
          <p:cNvPr id="341" name="Google Shape;341;p28"/>
          <p:cNvSpPr txBox="1"/>
          <p:nvPr/>
        </p:nvSpPr>
        <p:spPr>
          <a:xfrm>
            <a:off x="241100" y="107250"/>
            <a:ext cx="246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solidFill>
                <a:srgbClr val="A5B0FE"/>
              </a:solidFill>
              <a:latin typeface="Miriam Libre"/>
              <a:ea typeface="Miriam Libre"/>
              <a:cs typeface="Miriam Libre"/>
              <a:sym typeface="Miriam Libre"/>
            </a:endParaRPr>
          </a:p>
          <a:p>
            <a:pPr indent="0" lvl="0" marL="0" rtl="0" algn="l">
              <a:spcBef>
                <a:spcPts val="0"/>
              </a:spcBef>
              <a:spcAft>
                <a:spcPts val="0"/>
              </a:spcAft>
              <a:buClr>
                <a:schemeClr val="dk1"/>
              </a:buClr>
              <a:buSzPts val="1100"/>
              <a:buFont typeface="Arial"/>
              <a:buNone/>
            </a:pPr>
            <a:r>
              <a:t/>
            </a:r>
            <a:endParaRPr sz="1200">
              <a:solidFill>
                <a:srgbClr val="A5B0FE"/>
              </a:solidFill>
              <a:latin typeface="Miriam Libre"/>
              <a:ea typeface="Miriam Libre"/>
              <a:cs typeface="Miriam Libre"/>
              <a:sym typeface="Miriam Libre"/>
            </a:endParaRPr>
          </a:p>
          <a:p>
            <a:pPr indent="0" lvl="0" marL="0" rtl="0" algn="l">
              <a:spcBef>
                <a:spcPts val="0"/>
              </a:spcBef>
              <a:spcAft>
                <a:spcPts val="0"/>
              </a:spcAft>
              <a:buNone/>
            </a:pPr>
            <a:r>
              <a:t/>
            </a:r>
            <a:endParaRPr sz="1200">
              <a:solidFill>
                <a:srgbClr val="A5B0FE"/>
              </a:solidFill>
              <a:latin typeface="Miriam Libre"/>
              <a:ea typeface="Miriam Libre"/>
              <a:cs typeface="Miriam Libre"/>
              <a:sym typeface="Miriam Libr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nvSpPr>
        <p:spPr>
          <a:xfrm>
            <a:off x="3818575" y="213877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47" name="Google Shape;347;p29"/>
          <p:cNvSpPr txBox="1"/>
          <p:nvPr>
            <p:ph idx="4294967295" type="title"/>
          </p:nvPr>
        </p:nvSpPr>
        <p:spPr>
          <a:xfrm>
            <a:off x="1677900" y="1550475"/>
            <a:ext cx="5788200" cy="12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dk1"/>
                </a:solidFill>
              </a:rPr>
              <a:t>UI/UX</a:t>
            </a:r>
            <a:endParaRPr sz="4000">
              <a:solidFill>
                <a:schemeClr val="dk1"/>
              </a:solidFill>
            </a:endParaRPr>
          </a:p>
          <a:p>
            <a:pPr indent="0" lvl="0" marL="0" rtl="0" algn="ctr">
              <a:spcBef>
                <a:spcPts val="0"/>
              </a:spcBef>
              <a:spcAft>
                <a:spcPts val="0"/>
              </a:spcAft>
              <a:buNone/>
            </a:pPr>
            <a:r>
              <a:rPr lang="en" sz="4000">
                <a:solidFill>
                  <a:schemeClr val="dk1"/>
                </a:solidFill>
              </a:rPr>
              <a:t>Design</a:t>
            </a:r>
            <a:endParaRPr sz="4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nvSpPr>
        <p:spPr>
          <a:xfrm>
            <a:off x="794950" y="50157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Barlow"/>
                <a:ea typeface="Barlow"/>
                <a:cs typeface="Barlow"/>
                <a:sym typeface="Barlow"/>
              </a:rPr>
              <a:t>UI &amp; UX Design</a:t>
            </a:r>
            <a:endParaRPr b="1" u="sng">
              <a:latin typeface="Barlow"/>
              <a:ea typeface="Barlow"/>
              <a:cs typeface="Barlow"/>
              <a:sym typeface="Barlow"/>
            </a:endParaRPr>
          </a:p>
        </p:txBody>
      </p:sp>
      <p:sp>
        <p:nvSpPr>
          <p:cNvPr id="353" name="Google Shape;353;p30"/>
          <p:cNvSpPr txBox="1"/>
          <p:nvPr/>
        </p:nvSpPr>
        <p:spPr>
          <a:xfrm>
            <a:off x="842250" y="1315450"/>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Initial</a:t>
            </a:r>
            <a:r>
              <a:rPr lang="en">
                <a:latin typeface="Barlow Light"/>
                <a:ea typeface="Barlow Light"/>
                <a:cs typeface="Barlow Light"/>
                <a:sym typeface="Barlow Light"/>
              </a:rPr>
              <a:t> Design</a:t>
            </a:r>
            <a:endParaRPr>
              <a:latin typeface="Barlow Light"/>
              <a:ea typeface="Barlow Light"/>
              <a:cs typeface="Barlow Light"/>
              <a:sym typeface="Barlow Light"/>
            </a:endParaRPr>
          </a:p>
        </p:txBody>
      </p:sp>
      <p:sp>
        <p:nvSpPr>
          <p:cNvPr id="354" name="Google Shape;354;p30"/>
          <p:cNvSpPr txBox="1"/>
          <p:nvPr/>
        </p:nvSpPr>
        <p:spPr>
          <a:xfrm>
            <a:off x="842250" y="1958975"/>
            <a:ext cx="27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Light"/>
                <a:ea typeface="Barlow Light"/>
                <a:cs typeface="Barlow Light"/>
                <a:sym typeface="Barlow Light"/>
              </a:rPr>
              <a:t>W</a:t>
            </a:r>
            <a:r>
              <a:rPr lang="en">
                <a:solidFill>
                  <a:schemeClr val="dk1"/>
                </a:solidFill>
                <a:latin typeface="Barlow Light"/>
                <a:ea typeface="Barlow Light"/>
                <a:cs typeface="Barlow Light"/>
                <a:sym typeface="Barlow Light"/>
              </a:rPr>
              <a:t>alkthrough the </a:t>
            </a:r>
            <a:r>
              <a:rPr lang="en">
                <a:latin typeface="Barlow Light"/>
                <a:ea typeface="Barlow Light"/>
                <a:cs typeface="Barlow Light"/>
                <a:sym typeface="Barlow Light"/>
              </a:rPr>
              <a:t>i</a:t>
            </a:r>
            <a:r>
              <a:rPr lang="en">
                <a:latin typeface="Barlow Light"/>
                <a:ea typeface="Barlow Light"/>
                <a:cs typeface="Barlow Light"/>
                <a:sym typeface="Barlow Light"/>
              </a:rPr>
              <a:t>nteractive Prototype on Adobe XD </a:t>
            </a:r>
            <a:endParaRPr>
              <a:latin typeface="Barlow Light"/>
              <a:ea typeface="Barlow Light"/>
              <a:cs typeface="Barlow Light"/>
              <a:sym typeface="Barlow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idx="4294967295" type="title"/>
          </p:nvPr>
        </p:nvSpPr>
        <p:spPr>
          <a:xfrm>
            <a:off x="1677900" y="1905750"/>
            <a:ext cx="5788200" cy="13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dk1"/>
                </a:solidFill>
              </a:rPr>
              <a:t>Database </a:t>
            </a:r>
            <a:endParaRPr sz="4000">
              <a:solidFill>
                <a:schemeClr val="dk1"/>
              </a:solidFill>
            </a:endParaRPr>
          </a:p>
          <a:p>
            <a:pPr indent="0" lvl="0" marL="0" rtl="0" algn="ctr">
              <a:spcBef>
                <a:spcPts val="0"/>
              </a:spcBef>
              <a:spcAft>
                <a:spcPts val="0"/>
              </a:spcAft>
              <a:buNone/>
            </a:pPr>
            <a:r>
              <a:rPr lang="en" sz="4000">
                <a:solidFill>
                  <a:schemeClr val="dk1"/>
                </a:solidFill>
              </a:rPr>
              <a:t>Development</a:t>
            </a:r>
            <a:endParaRPr sz="4000">
              <a:solidFill>
                <a:schemeClr val="dk1"/>
              </a:solidFill>
            </a:endParaRPr>
          </a:p>
        </p:txBody>
      </p:sp>
      <p:sp>
        <p:nvSpPr>
          <p:cNvPr id="360" name="Google Shape;360;p31"/>
          <p:cNvSpPr txBox="1"/>
          <p:nvPr/>
        </p:nvSpPr>
        <p:spPr>
          <a:xfrm>
            <a:off x="8325050" y="4618875"/>
            <a:ext cx="76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Barlow Light"/>
                <a:ea typeface="Barlow Light"/>
                <a:cs typeface="Barlow Light"/>
                <a:sym typeface="Barlow Light"/>
              </a:rPr>
              <a:t>Elina</a:t>
            </a:r>
            <a:endParaRPr sz="1900">
              <a:solidFill>
                <a:schemeClr val="lt1"/>
              </a:solidFill>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nvSpPr>
        <p:spPr>
          <a:xfrm>
            <a:off x="8325050" y="4618875"/>
            <a:ext cx="76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Barlow Light"/>
                <a:ea typeface="Barlow Light"/>
                <a:cs typeface="Barlow Light"/>
                <a:sym typeface="Barlow Light"/>
              </a:rPr>
              <a:t>Elina</a:t>
            </a:r>
            <a:endParaRPr sz="1900">
              <a:solidFill>
                <a:schemeClr val="lt1"/>
              </a:solidFill>
              <a:latin typeface="Barlow Light"/>
              <a:ea typeface="Barlow Light"/>
              <a:cs typeface="Barlow Light"/>
              <a:sym typeface="Barlow Light"/>
            </a:endParaRPr>
          </a:p>
        </p:txBody>
      </p:sp>
      <p:pic>
        <p:nvPicPr>
          <p:cNvPr id="366" name="Google Shape;366;p32"/>
          <p:cNvPicPr preferRelativeResize="0"/>
          <p:nvPr/>
        </p:nvPicPr>
        <p:blipFill>
          <a:blip r:embed="rId3">
            <a:alphaModFix/>
          </a:blip>
          <a:stretch>
            <a:fillRect/>
          </a:stretch>
        </p:blipFill>
        <p:spPr>
          <a:xfrm>
            <a:off x="5034475" y="83100"/>
            <a:ext cx="3989250" cy="2382475"/>
          </a:xfrm>
          <a:prstGeom prst="rect">
            <a:avLst/>
          </a:prstGeom>
          <a:noFill/>
          <a:ln>
            <a:noFill/>
          </a:ln>
        </p:spPr>
      </p:pic>
      <p:pic>
        <p:nvPicPr>
          <p:cNvPr id="367" name="Google Shape;367;p32"/>
          <p:cNvPicPr preferRelativeResize="0"/>
          <p:nvPr/>
        </p:nvPicPr>
        <p:blipFill>
          <a:blip r:embed="rId4">
            <a:alphaModFix/>
          </a:blip>
          <a:stretch>
            <a:fillRect/>
          </a:stretch>
        </p:blipFill>
        <p:spPr>
          <a:xfrm>
            <a:off x="132575" y="83100"/>
            <a:ext cx="4376866" cy="2533651"/>
          </a:xfrm>
          <a:prstGeom prst="rect">
            <a:avLst/>
          </a:prstGeom>
          <a:noFill/>
          <a:ln>
            <a:noFill/>
          </a:ln>
        </p:spPr>
      </p:pic>
      <p:pic>
        <p:nvPicPr>
          <p:cNvPr id="368" name="Google Shape;368;p32"/>
          <p:cNvPicPr preferRelativeResize="0"/>
          <p:nvPr/>
        </p:nvPicPr>
        <p:blipFill>
          <a:blip r:embed="rId5">
            <a:alphaModFix/>
          </a:blip>
          <a:stretch>
            <a:fillRect/>
          </a:stretch>
        </p:blipFill>
        <p:spPr>
          <a:xfrm>
            <a:off x="2649825" y="2733174"/>
            <a:ext cx="3989250" cy="23159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nvSpPr>
        <p:spPr>
          <a:xfrm>
            <a:off x="8325050" y="4618875"/>
            <a:ext cx="76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Barlow Light"/>
                <a:ea typeface="Barlow Light"/>
                <a:cs typeface="Barlow Light"/>
                <a:sym typeface="Barlow Light"/>
              </a:rPr>
              <a:t>Elina</a:t>
            </a:r>
            <a:endParaRPr sz="1900">
              <a:solidFill>
                <a:schemeClr val="lt1"/>
              </a:solidFill>
              <a:latin typeface="Barlow Light"/>
              <a:ea typeface="Barlow Light"/>
              <a:cs typeface="Barlow Light"/>
              <a:sym typeface="Barlow Light"/>
            </a:endParaRPr>
          </a:p>
        </p:txBody>
      </p:sp>
      <p:pic>
        <p:nvPicPr>
          <p:cNvPr id="374" name="Google Shape;374;p33"/>
          <p:cNvPicPr preferRelativeResize="0"/>
          <p:nvPr/>
        </p:nvPicPr>
        <p:blipFill>
          <a:blip r:embed="rId3">
            <a:alphaModFix/>
          </a:blip>
          <a:stretch>
            <a:fillRect/>
          </a:stretch>
        </p:blipFill>
        <p:spPr>
          <a:xfrm>
            <a:off x="1196775" y="140223"/>
            <a:ext cx="2152950" cy="4858549"/>
          </a:xfrm>
          <a:prstGeom prst="rect">
            <a:avLst/>
          </a:prstGeom>
          <a:noFill/>
          <a:ln>
            <a:noFill/>
          </a:ln>
        </p:spPr>
      </p:pic>
      <p:pic>
        <p:nvPicPr>
          <p:cNvPr id="375" name="Google Shape;375;p33"/>
          <p:cNvPicPr preferRelativeResize="0"/>
          <p:nvPr/>
        </p:nvPicPr>
        <p:blipFill>
          <a:blip r:embed="rId4">
            <a:alphaModFix/>
          </a:blip>
          <a:stretch>
            <a:fillRect/>
          </a:stretch>
        </p:blipFill>
        <p:spPr>
          <a:xfrm>
            <a:off x="5517725" y="145529"/>
            <a:ext cx="2152950" cy="48455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ph type="title"/>
          </p:nvPr>
        </p:nvSpPr>
        <p:spPr>
          <a:xfrm>
            <a:off x="457200" y="36035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We Can Do It</a:t>
            </a:r>
            <a:endParaRPr/>
          </a:p>
        </p:txBody>
      </p:sp>
      <p:sp>
        <p:nvSpPr>
          <p:cNvPr id="262" name="Google Shape;262;p16"/>
          <p:cNvSpPr txBox="1"/>
          <p:nvPr>
            <p:ph idx="1" type="body"/>
          </p:nvPr>
        </p:nvSpPr>
        <p:spPr>
          <a:xfrm>
            <a:off x="457200" y="143070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u="sng"/>
              <a:t>Dhari</a:t>
            </a:r>
            <a:r>
              <a:rPr lang="en" sz="2000"/>
              <a:t> (CE) - Team Lead</a:t>
            </a:r>
            <a:endParaRPr sz="2000"/>
          </a:p>
          <a:p>
            <a:pPr indent="-355600" lvl="0" marL="457200" rtl="0" algn="l">
              <a:spcBef>
                <a:spcPts val="600"/>
              </a:spcBef>
              <a:spcAft>
                <a:spcPts val="0"/>
              </a:spcAft>
              <a:buSzPts val="2000"/>
              <a:buChar char="▹"/>
            </a:pPr>
            <a:r>
              <a:rPr lang="en" sz="2000"/>
              <a:t>Mobile / Backend Development</a:t>
            </a:r>
            <a:endParaRPr sz="2000"/>
          </a:p>
          <a:p>
            <a:pPr indent="0" lvl="0" marL="0" rtl="0" algn="l">
              <a:spcBef>
                <a:spcPts val="600"/>
              </a:spcBef>
              <a:spcAft>
                <a:spcPts val="0"/>
              </a:spcAft>
              <a:buNone/>
            </a:pPr>
            <a:r>
              <a:rPr lang="en" sz="2000" u="sng"/>
              <a:t>Abdulrahman</a:t>
            </a:r>
            <a:r>
              <a:rPr lang="en" sz="2000"/>
              <a:t> (EE) - Project Manager</a:t>
            </a:r>
            <a:endParaRPr sz="2000"/>
          </a:p>
          <a:p>
            <a:pPr indent="-355600" lvl="0" marL="457200" rtl="0" algn="l">
              <a:spcBef>
                <a:spcPts val="600"/>
              </a:spcBef>
              <a:spcAft>
                <a:spcPts val="0"/>
              </a:spcAft>
              <a:buSzPts val="2000"/>
              <a:buChar char="▹"/>
            </a:pPr>
            <a:r>
              <a:rPr lang="en" sz="2000"/>
              <a:t>UI/UX</a:t>
            </a:r>
            <a:endParaRPr sz="2000"/>
          </a:p>
          <a:p>
            <a:pPr indent="0" lvl="0" marL="0" rtl="0" algn="l">
              <a:spcBef>
                <a:spcPts val="600"/>
              </a:spcBef>
              <a:spcAft>
                <a:spcPts val="0"/>
              </a:spcAft>
              <a:buNone/>
            </a:pPr>
            <a:r>
              <a:rPr lang="en" sz="2000" u="sng"/>
              <a:t>Elina</a:t>
            </a:r>
            <a:r>
              <a:rPr lang="en" sz="2000"/>
              <a:t> (CS) - Scribe</a:t>
            </a:r>
            <a:endParaRPr sz="2000"/>
          </a:p>
          <a:p>
            <a:pPr indent="-355600" lvl="0" marL="457200" rtl="0" algn="l">
              <a:spcBef>
                <a:spcPts val="600"/>
              </a:spcBef>
              <a:spcAft>
                <a:spcPts val="0"/>
              </a:spcAft>
              <a:buSzPts val="2000"/>
              <a:buChar char="▹"/>
            </a:pPr>
            <a:r>
              <a:rPr lang="en" sz="2000"/>
              <a:t>Database Development</a:t>
            </a:r>
            <a:endParaRPr sz="2000"/>
          </a:p>
          <a:p>
            <a:pPr indent="0" lvl="0" marL="0" rtl="0" algn="l">
              <a:spcBef>
                <a:spcPts val="600"/>
              </a:spcBef>
              <a:spcAft>
                <a:spcPts val="0"/>
              </a:spcAft>
              <a:buNone/>
            </a:pPr>
            <a:r>
              <a:rPr lang="en" sz="2000" u="sng"/>
              <a:t>Andrew</a:t>
            </a:r>
            <a:r>
              <a:rPr lang="en" sz="2000"/>
              <a:t> (CS) - Team Facilitator</a:t>
            </a:r>
            <a:endParaRPr sz="2000"/>
          </a:p>
          <a:p>
            <a:pPr indent="-355600" lvl="0" marL="457200" rtl="0" algn="l">
              <a:spcBef>
                <a:spcPts val="600"/>
              </a:spcBef>
              <a:spcAft>
                <a:spcPts val="0"/>
              </a:spcAft>
              <a:buSzPts val="2000"/>
              <a:buChar char="▹"/>
            </a:pPr>
            <a:r>
              <a:rPr lang="en" sz="2000"/>
              <a:t>Front end Development</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nvSpPr>
        <p:spPr>
          <a:xfrm>
            <a:off x="8325050" y="4618875"/>
            <a:ext cx="76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Barlow Light"/>
                <a:ea typeface="Barlow Light"/>
                <a:cs typeface="Barlow Light"/>
                <a:sym typeface="Barlow Light"/>
              </a:rPr>
              <a:t>Elina</a:t>
            </a:r>
            <a:endParaRPr sz="1900">
              <a:solidFill>
                <a:schemeClr val="lt1"/>
              </a:solidFill>
              <a:latin typeface="Barlow Light"/>
              <a:ea typeface="Barlow Light"/>
              <a:cs typeface="Barlow Light"/>
              <a:sym typeface="Barlow Light"/>
            </a:endParaRPr>
          </a:p>
        </p:txBody>
      </p:sp>
      <p:pic>
        <p:nvPicPr>
          <p:cNvPr id="381" name="Google Shape;381;p34"/>
          <p:cNvPicPr preferRelativeResize="0"/>
          <p:nvPr/>
        </p:nvPicPr>
        <p:blipFill>
          <a:blip r:embed="rId3">
            <a:alphaModFix/>
          </a:blip>
          <a:stretch>
            <a:fillRect/>
          </a:stretch>
        </p:blipFill>
        <p:spPr>
          <a:xfrm>
            <a:off x="513925" y="2109788"/>
            <a:ext cx="3514725" cy="923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nvSpPr>
        <p:spPr>
          <a:xfrm>
            <a:off x="2783550" y="2102250"/>
            <a:ext cx="35769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900">
                <a:latin typeface="Miriam Libre"/>
                <a:ea typeface="Miriam Libre"/>
                <a:cs typeface="Miriam Libre"/>
                <a:sym typeface="Miriam Libre"/>
              </a:rPr>
              <a:t>Thank you!</a:t>
            </a:r>
            <a:endParaRPr sz="4900">
              <a:latin typeface="Miriam Libre"/>
              <a:ea typeface="Miriam Libre"/>
              <a:cs typeface="Miriam Libre"/>
              <a:sym typeface="Miriam Libr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457200" y="3401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268" name="Google Shape;268;p17"/>
          <p:cNvSpPr txBox="1"/>
          <p:nvPr>
            <p:ph idx="4294967295" type="body"/>
          </p:nvPr>
        </p:nvSpPr>
        <p:spPr>
          <a:xfrm>
            <a:off x="457200" y="1472088"/>
            <a:ext cx="5138700" cy="16731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u="sng"/>
              <a:t>The Problem:</a:t>
            </a:r>
            <a:endParaRPr sz="1800" u="sng"/>
          </a:p>
          <a:p>
            <a:pPr indent="0" lvl="0" marL="0" rtl="0" algn="l">
              <a:lnSpc>
                <a:spcPct val="100000"/>
              </a:lnSpc>
              <a:spcBef>
                <a:spcPts val="600"/>
              </a:spcBef>
              <a:spcAft>
                <a:spcPts val="0"/>
              </a:spcAft>
              <a:buNone/>
            </a:pPr>
            <a:r>
              <a:rPr lang="en" sz="1800"/>
              <a:t>	The WPD is having trouble organizing and keeping track of their paperwork when </a:t>
            </a:r>
            <a:r>
              <a:rPr lang="en" sz="1800"/>
              <a:t>interacting</a:t>
            </a:r>
            <a:r>
              <a:rPr lang="en" sz="1800"/>
              <a:t> with victims of crimes.</a:t>
            </a:r>
            <a:endParaRPr sz="1800"/>
          </a:p>
        </p:txBody>
      </p:sp>
      <p:sp>
        <p:nvSpPr>
          <p:cNvPr id="269" name="Google Shape;269;p17"/>
          <p:cNvSpPr txBox="1"/>
          <p:nvPr/>
        </p:nvSpPr>
        <p:spPr>
          <a:xfrm>
            <a:off x="758725" y="3724600"/>
            <a:ext cx="4749300" cy="10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270" name="Google Shape;270;p17"/>
          <p:cNvSpPr txBox="1"/>
          <p:nvPr>
            <p:ph idx="4294967295" type="body"/>
          </p:nvPr>
        </p:nvSpPr>
        <p:spPr>
          <a:xfrm>
            <a:off x="457200" y="2879475"/>
            <a:ext cx="5138700" cy="167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u="sng"/>
              <a:t>The Solution:</a:t>
            </a:r>
            <a:endParaRPr sz="1800" u="sng"/>
          </a:p>
          <a:p>
            <a:pPr indent="0" lvl="0" marL="0" rtl="0" algn="l">
              <a:spcBef>
                <a:spcPts val="600"/>
              </a:spcBef>
              <a:spcAft>
                <a:spcPts val="0"/>
              </a:spcAft>
              <a:buClr>
                <a:schemeClr val="dk1"/>
              </a:buClr>
              <a:buSzPts val="1100"/>
              <a:buFont typeface="Arial"/>
              <a:buNone/>
            </a:pPr>
            <a:r>
              <a:rPr lang="en" sz="1800"/>
              <a:t>	We are making the interaction between police officers and victims easier by creating an app that will help manage data and allows citizens to be sent all the necessary documents and information through their phones.</a:t>
            </a:r>
            <a:endParaRPr sz="18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idx="4294967295" type="title"/>
          </p:nvPr>
        </p:nvSpPr>
        <p:spPr>
          <a:xfrm>
            <a:off x="1677900" y="1924350"/>
            <a:ext cx="5788200" cy="12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dk1"/>
                </a:solidFill>
              </a:rPr>
              <a:t>Front-End </a:t>
            </a:r>
            <a:endParaRPr sz="4000">
              <a:solidFill>
                <a:schemeClr val="dk1"/>
              </a:solidFill>
            </a:endParaRPr>
          </a:p>
          <a:p>
            <a:pPr indent="0" lvl="0" marL="0" rtl="0" algn="ctr">
              <a:spcBef>
                <a:spcPts val="0"/>
              </a:spcBef>
              <a:spcAft>
                <a:spcPts val="0"/>
              </a:spcAft>
              <a:buNone/>
            </a:pPr>
            <a:r>
              <a:rPr lang="en" sz="4000">
                <a:solidFill>
                  <a:schemeClr val="dk1"/>
                </a:solidFill>
              </a:rPr>
              <a:t>Development</a:t>
            </a:r>
            <a:endParaRPr sz="4000">
              <a:solidFill>
                <a:schemeClr val="dk1"/>
              </a:solidFill>
            </a:endParaRPr>
          </a:p>
        </p:txBody>
      </p:sp>
      <p:sp>
        <p:nvSpPr>
          <p:cNvPr id="276" name="Google Shape;276;p18"/>
          <p:cNvSpPr txBox="1"/>
          <p:nvPr/>
        </p:nvSpPr>
        <p:spPr>
          <a:xfrm>
            <a:off x="8029700" y="4618875"/>
            <a:ext cx="1065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Barlow Light"/>
                <a:ea typeface="Barlow Light"/>
                <a:cs typeface="Barlow Light"/>
                <a:sym typeface="Barlow Light"/>
              </a:rPr>
              <a:t>Andrew</a:t>
            </a:r>
            <a:endParaRPr sz="1900">
              <a:solidFill>
                <a:schemeClr val="lt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19"/>
          <p:cNvPicPr preferRelativeResize="0"/>
          <p:nvPr/>
        </p:nvPicPr>
        <p:blipFill>
          <a:blip r:embed="rId3">
            <a:alphaModFix/>
          </a:blip>
          <a:stretch>
            <a:fillRect/>
          </a:stretch>
        </p:blipFill>
        <p:spPr>
          <a:xfrm>
            <a:off x="700900" y="152400"/>
            <a:ext cx="7839075" cy="44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0"/>
          <p:cNvPicPr preferRelativeResize="0"/>
          <p:nvPr/>
        </p:nvPicPr>
        <p:blipFill>
          <a:blip r:embed="rId3">
            <a:alphaModFix/>
          </a:blip>
          <a:stretch>
            <a:fillRect/>
          </a:stretch>
        </p:blipFill>
        <p:spPr>
          <a:xfrm>
            <a:off x="586100" y="152400"/>
            <a:ext cx="7971804"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nvSpPr>
        <p:spPr>
          <a:xfrm>
            <a:off x="2270700" y="1863750"/>
            <a:ext cx="46026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latin typeface="Miriam Libre"/>
                <a:ea typeface="Miriam Libre"/>
                <a:cs typeface="Miriam Libre"/>
                <a:sym typeface="Miriam Libre"/>
              </a:rPr>
              <a:t>Mobile &amp; Backend </a:t>
            </a:r>
            <a:endParaRPr sz="4000">
              <a:solidFill>
                <a:schemeClr val="dk1"/>
              </a:solidFill>
              <a:latin typeface="Miriam Libre"/>
              <a:ea typeface="Miriam Libre"/>
              <a:cs typeface="Miriam Libre"/>
              <a:sym typeface="Miriam Libre"/>
            </a:endParaRPr>
          </a:p>
          <a:p>
            <a:pPr indent="0" lvl="0" marL="0" rtl="0" algn="ctr">
              <a:spcBef>
                <a:spcPts val="0"/>
              </a:spcBef>
              <a:spcAft>
                <a:spcPts val="0"/>
              </a:spcAft>
              <a:buNone/>
            </a:pPr>
            <a:r>
              <a:rPr lang="en" sz="4000">
                <a:solidFill>
                  <a:schemeClr val="dk1"/>
                </a:solidFill>
                <a:latin typeface="Miriam Libre"/>
                <a:ea typeface="Miriam Libre"/>
                <a:cs typeface="Miriam Libre"/>
                <a:sym typeface="Miriam Libre"/>
              </a:rPr>
              <a:t>Development</a:t>
            </a:r>
            <a:endParaRPr sz="4000">
              <a:solidFill>
                <a:schemeClr val="dk1"/>
              </a:solidFill>
              <a:latin typeface="Miriam Libre"/>
              <a:ea typeface="Miriam Libre"/>
              <a:cs typeface="Miriam Libre"/>
              <a:sym typeface="Miriam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2"/>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pic>
        <p:nvPicPr>
          <p:cNvPr id="297" name="Google Shape;297;p22"/>
          <p:cNvPicPr preferRelativeResize="0"/>
          <p:nvPr/>
        </p:nvPicPr>
        <p:blipFill>
          <a:blip r:embed="rId3">
            <a:alphaModFix/>
          </a:blip>
          <a:stretch>
            <a:fillRect/>
          </a:stretch>
        </p:blipFill>
        <p:spPr>
          <a:xfrm>
            <a:off x="6201225" y="715100"/>
            <a:ext cx="2918500" cy="3324150"/>
          </a:xfrm>
          <a:prstGeom prst="rect">
            <a:avLst/>
          </a:prstGeom>
          <a:noFill/>
          <a:ln>
            <a:noFill/>
          </a:ln>
        </p:spPr>
      </p:pic>
      <p:sp>
        <p:nvSpPr>
          <p:cNvPr id="298" name="Google Shape;298;p22"/>
          <p:cNvSpPr txBox="1"/>
          <p:nvPr/>
        </p:nvSpPr>
        <p:spPr>
          <a:xfrm>
            <a:off x="609600" y="381000"/>
            <a:ext cx="4128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A5B0FE"/>
                </a:solidFill>
                <a:latin typeface="Miriam Libre"/>
                <a:ea typeface="Miriam Libre"/>
                <a:cs typeface="Miriam Libre"/>
                <a:sym typeface="Miriam Libre"/>
              </a:rPr>
              <a:t>Mobile Development</a:t>
            </a:r>
            <a:endParaRPr sz="3000">
              <a:solidFill>
                <a:srgbClr val="A5B0FE"/>
              </a:solidFill>
              <a:latin typeface="Miriam Libre"/>
              <a:ea typeface="Miriam Libre"/>
              <a:cs typeface="Miriam Libre"/>
              <a:sym typeface="Miriam Libre"/>
            </a:endParaRPr>
          </a:p>
        </p:txBody>
      </p:sp>
      <p:sp>
        <p:nvSpPr>
          <p:cNvPr id="299" name="Google Shape;299;p22"/>
          <p:cNvSpPr txBox="1"/>
          <p:nvPr/>
        </p:nvSpPr>
        <p:spPr>
          <a:xfrm>
            <a:off x="644350" y="1288700"/>
            <a:ext cx="3854700" cy="939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00000"/>
              </a:buClr>
              <a:buSzPts val="1900"/>
              <a:buFont typeface="Barlow"/>
              <a:buChar char="●"/>
            </a:pPr>
            <a:r>
              <a:rPr lang="en" sz="1900">
                <a:solidFill>
                  <a:srgbClr val="000000"/>
                </a:solidFill>
                <a:highlight>
                  <a:srgbClr val="FFFFFF"/>
                </a:highlight>
                <a:latin typeface="Barlow"/>
                <a:ea typeface="Barlow"/>
                <a:cs typeface="Barlow"/>
                <a:sym typeface="Barlow"/>
              </a:rPr>
              <a:t>Software Development Kit</a:t>
            </a:r>
            <a:endParaRPr sz="1900">
              <a:solidFill>
                <a:srgbClr val="000000"/>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500">
              <a:solidFill>
                <a:srgbClr val="000000"/>
              </a:solidFill>
              <a:highlight>
                <a:srgbClr val="FFFFFF"/>
              </a:highlight>
            </a:endParaRPr>
          </a:p>
          <a:p>
            <a:pPr indent="0" lvl="0" marL="457200" rtl="0" algn="l">
              <a:spcBef>
                <a:spcPts val="0"/>
              </a:spcBef>
              <a:spcAft>
                <a:spcPts val="0"/>
              </a:spcAft>
              <a:buNone/>
            </a:pPr>
            <a:r>
              <a:t/>
            </a:r>
            <a:endParaRPr sz="1500">
              <a:solidFill>
                <a:srgbClr val="000000"/>
              </a:solidFill>
              <a:highlight>
                <a:srgbClr val="FFFFFF"/>
              </a:highlight>
            </a:endParaRPr>
          </a:p>
        </p:txBody>
      </p:sp>
      <p:pic>
        <p:nvPicPr>
          <p:cNvPr id="300" name="Google Shape;300;p22"/>
          <p:cNvPicPr preferRelativeResize="0"/>
          <p:nvPr/>
        </p:nvPicPr>
        <p:blipFill>
          <a:blip r:embed="rId4">
            <a:alphaModFix/>
          </a:blip>
          <a:stretch>
            <a:fillRect/>
          </a:stretch>
        </p:blipFill>
        <p:spPr>
          <a:xfrm>
            <a:off x="1596375" y="1969000"/>
            <a:ext cx="2300650" cy="180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pic>
        <p:nvPicPr>
          <p:cNvPr id="306" name="Google Shape;306;p23"/>
          <p:cNvPicPr preferRelativeResize="0"/>
          <p:nvPr/>
        </p:nvPicPr>
        <p:blipFill>
          <a:blip r:embed="rId3">
            <a:alphaModFix/>
          </a:blip>
          <a:stretch>
            <a:fillRect/>
          </a:stretch>
        </p:blipFill>
        <p:spPr>
          <a:xfrm>
            <a:off x="339150" y="1582925"/>
            <a:ext cx="5567350" cy="158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