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iriam Libre"/>
      <p:regular r:id="rId20"/>
      <p:bold r:id="rId21"/>
    </p:embeddedFont>
    <p:embeddedFont>
      <p:font typeface="Work Sans"/>
      <p:regular r:id="rId22"/>
      <p:bold r:id="rId23"/>
      <p:italic r:id="rId24"/>
      <p:boldItalic r:id="rId25"/>
    </p:embeddedFont>
    <p:embeddedFont>
      <p:font typeface="Barlow Medium"/>
      <p:regular r:id="rId26"/>
      <p:bold r:id="rId27"/>
      <p:italic r:id="rId28"/>
      <p:boldItalic r:id="rId29"/>
    </p:embeddedFont>
    <p:embeddedFont>
      <p:font typeface="Barlow Light"/>
      <p:regular r:id="rId30"/>
      <p:bold r:id="rId31"/>
      <p:italic r:id="rId32"/>
      <p:boldItalic r:id="rId33"/>
    </p:embeddedFont>
    <p:embeddedFont>
      <p:font typeface="Barl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iriamLibre-regular.fntdata"/><Relationship Id="rId22" Type="http://schemas.openxmlformats.org/officeDocument/2006/relationships/font" Target="fonts/WorkSans-regular.fntdata"/><Relationship Id="rId21" Type="http://schemas.openxmlformats.org/officeDocument/2006/relationships/font" Target="fonts/MiriamLibre-bold.fntdata"/><Relationship Id="rId24" Type="http://schemas.openxmlformats.org/officeDocument/2006/relationships/font" Target="fonts/WorkSans-italic.fntdata"/><Relationship Id="rId23" Type="http://schemas.openxmlformats.org/officeDocument/2006/relationships/font" Target="fonts/Work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Medium-regular.fntdata"/><Relationship Id="rId25" Type="http://schemas.openxmlformats.org/officeDocument/2006/relationships/font" Target="fonts/WorkSans-boldItalic.fntdata"/><Relationship Id="rId28" Type="http://schemas.openxmlformats.org/officeDocument/2006/relationships/font" Target="fonts/BarlowMedium-italic.fntdata"/><Relationship Id="rId27" Type="http://schemas.openxmlformats.org/officeDocument/2006/relationships/font" Target="fonts/Barlow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Light-bold.fntdata"/><Relationship Id="rId30" Type="http://schemas.openxmlformats.org/officeDocument/2006/relationships/font" Target="fonts/BarlowLight-regular.fntdata"/><Relationship Id="rId11" Type="http://schemas.openxmlformats.org/officeDocument/2006/relationships/slide" Target="slides/slide6.xml"/><Relationship Id="rId33" Type="http://schemas.openxmlformats.org/officeDocument/2006/relationships/font" Target="fonts/BarlowLight-boldItalic.fntdata"/><Relationship Id="rId10" Type="http://schemas.openxmlformats.org/officeDocument/2006/relationships/slide" Target="slides/slide5.xml"/><Relationship Id="rId32" Type="http://schemas.openxmlformats.org/officeDocument/2006/relationships/font" Target="fonts/BarlowLight-italic.fntdata"/><Relationship Id="rId13" Type="http://schemas.openxmlformats.org/officeDocument/2006/relationships/slide" Target="slides/slide8.xml"/><Relationship Id="rId35" Type="http://schemas.openxmlformats.org/officeDocument/2006/relationships/font" Target="fonts/Barlow-bold.fntdata"/><Relationship Id="rId12" Type="http://schemas.openxmlformats.org/officeDocument/2006/relationships/slide" Target="slides/slide7.xml"/><Relationship Id="rId34" Type="http://schemas.openxmlformats.org/officeDocument/2006/relationships/font" Target="fonts/Barlow-regular.fntdata"/><Relationship Id="rId15" Type="http://schemas.openxmlformats.org/officeDocument/2006/relationships/slide" Target="slides/slide10.xml"/><Relationship Id="rId37" Type="http://schemas.openxmlformats.org/officeDocument/2006/relationships/font" Target="fonts/Barlow-boldItalic.fntdata"/><Relationship Id="rId14" Type="http://schemas.openxmlformats.org/officeDocument/2006/relationships/slide" Target="slides/slide9.xml"/><Relationship Id="rId36" Type="http://schemas.openxmlformats.org/officeDocument/2006/relationships/font" Target="fonts/Barlow-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b988332a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b988332a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the We Can Do It team and the project our team is working on for Senior D</a:t>
            </a:r>
            <a:r>
              <a:rPr lang="en"/>
              <a:t>esign</a:t>
            </a:r>
            <a:r>
              <a:rPr lang="en"/>
              <a:t> is a data management application for the Wichita Police Department.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Participation Time of each Presenter (roughly equal) (10%)*</a:t>
            </a:r>
            <a:endParaRPr/>
          </a:p>
          <a:p>
            <a:pPr indent="0" lvl="0" marL="0" rtl="0" algn="l">
              <a:spcBef>
                <a:spcPts val="0"/>
              </a:spcBef>
              <a:spcAft>
                <a:spcPts val="0"/>
              </a:spcAft>
              <a:buNone/>
            </a:pPr>
            <a:r>
              <a:rPr lang="en"/>
              <a:t>*Presentation Clarity (simple language, easy to follow narrative) (20%)*</a:t>
            </a:r>
            <a:endParaRPr/>
          </a:p>
          <a:p>
            <a:pPr indent="0" lvl="0" marL="0" rtl="0" algn="l">
              <a:spcBef>
                <a:spcPts val="0"/>
              </a:spcBef>
              <a:spcAft>
                <a:spcPts val="0"/>
              </a:spcAft>
              <a:buNone/>
            </a:pPr>
            <a:r>
              <a:rPr lang="en"/>
              <a:t>*Presentation Delivery (eye contact, gestures, practiced) (20%)*</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ba2000635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ba2000635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ba200063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ba200063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b988332a5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b988332a5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 this project, the PD spoke about also wanting a web-</a:t>
            </a:r>
            <a:r>
              <a:rPr lang="en"/>
              <a:t>based</a:t>
            </a:r>
            <a:r>
              <a:rPr lang="en"/>
              <a:t> application so I will be </a:t>
            </a:r>
            <a:r>
              <a:rPr lang="en"/>
              <a:t>working</a:t>
            </a:r>
            <a:r>
              <a:rPr lang="en"/>
              <a:t> on the front-end</a:t>
            </a:r>
            <a:endParaRPr/>
          </a:p>
          <a:p>
            <a:pPr indent="-298450" lvl="0" marL="457200" rtl="0" algn="l">
              <a:spcBef>
                <a:spcPts val="0"/>
              </a:spcBef>
              <a:spcAft>
                <a:spcPts val="0"/>
              </a:spcAft>
              <a:buSzPts val="1100"/>
              <a:buChar char="-"/>
            </a:pPr>
            <a:r>
              <a:rPr lang="en"/>
              <a:t>Some regulatory requirements needed for the front-end would be:</a:t>
            </a:r>
            <a:endParaRPr/>
          </a:p>
          <a:p>
            <a:pPr indent="-298450" lvl="1" marL="914400" rtl="0" algn="l">
              <a:spcBef>
                <a:spcPts val="0"/>
              </a:spcBef>
              <a:spcAft>
                <a:spcPts val="0"/>
              </a:spcAft>
              <a:buSzPts val="1100"/>
              <a:buChar char="-"/>
            </a:pPr>
            <a:r>
              <a:rPr lang="en"/>
              <a:t>Data transport and data protection</a:t>
            </a:r>
            <a:endParaRPr/>
          </a:p>
          <a:p>
            <a:pPr indent="-298450" lvl="2" marL="1371600" rtl="0" algn="l">
              <a:spcBef>
                <a:spcPts val="0"/>
              </a:spcBef>
              <a:spcAft>
                <a:spcPts val="0"/>
              </a:spcAft>
              <a:buSzPts val="1100"/>
              <a:buChar char="-"/>
            </a:pPr>
            <a:r>
              <a:rPr lang="en"/>
              <a:t>There will be information on certain pages that should only be accessible by the victim and/or Officers</a:t>
            </a:r>
            <a:endParaRPr/>
          </a:p>
          <a:p>
            <a:pPr indent="-298450" lvl="2" marL="1371600" rtl="0" algn="l">
              <a:spcBef>
                <a:spcPts val="0"/>
              </a:spcBef>
              <a:spcAft>
                <a:spcPts val="0"/>
              </a:spcAft>
              <a:buSzPts val="1100"/>
              <a:buChar char="-"/>
            </a:pPr>
            <a:r>
              <a:rPr lang="en"/>
              <a:t>Has police officers </a:t>
            </a:r>
            <a:r>
              <a:rPr lang="en"/>
              <a:t>badge number and victims case number that they will want to be provided</a:t>
            </a:r>
            <a:endParaRPr/>
          </a:p>
          <a:p>
            <a:pPr indent="-298450" lvl="2" marL="1371600" rtl="0" algn="l">
              <a:spcBef>
                <a:spcPts val="0"/>
              </a:spcBef>
              <a:spcAft>
                <a:spcPts val="0"/>
              </a:spcAft>
              <a:buSzPts val="1100"/>
              <a:buChar char="-"/>
            </a:pPr>
            <a:r>
              <a:rPr lang="en"/>
              <a:t>It will also need to be able to safely transport data between the Front-end, Back-end, and Mobile App</a:t>
            </a:r>
            <a:endParaRPr/>
          </a:p>
          <a:p>
            <a:pPr indent="-298450" lvl="1" marL="914400" rtl="0" algn="l">
              <a:spcBef>
                <a:spcPts val="0"/>
              </a:spcBef>
              <a:spcAft>
                <a:spcPts val="0"/>
              </a:spcAft>
              <a:buSzPts val="1100"/>
              <a:buChar char="-"/>
            </a:pPr>
            <a:r>
              <a:rPr lang="en"/>
              <a:t>There has to be a type of Website Security since websites are becoming more prone to getting “hacked” and hackers obtaining information from the sites that they shouldn’t be able to obtain</a:t>
            </a:r>
            <a:endParaRPr/>
          </a:p>
          <a:p>
            <a:pPr indent="-298450" lvl="2" marL="1371600" rtl="0" algn="l">
              <a:spcBef>
                <a:spcPts val="0"/>
              </a:spcBef>
              <a:spcAft>
                <a:spcPts val="0"/>
              </a:spcAft>
              <a:buSzPts val="1100"/>
              <a:buChar char="-"/>
            </a:pPr>
            <a:r>
              <a:rPr lang="en"/>
              <a:t>Such as credential since officers will have a username and password, so there will need to be protection there</a:t>
            </a:r>
            <a:endParaRPr/>
          </a:p>
          <a:p>
            <a:pPr indent="-298450" lvl="0" marL="457200" rtl="0" algn="l">
              <a:spcBef>
                <a:spcPts val="0"/>
              </a:spcBef>
              <a:spcAft>
                <a:spcPts val="0"/>
              </a:spcAft>
              <a:buSzPts val="1100"/>
              <a:buChar char="-"/>
            </a:pPr>
            <a:r>
              <a:rPr lang="en">
                <a:solidFill>
                  <a:schemeClr val="dk1"/>
                </a:solidFill>
              </a:rPr>
              <a:t>Functionality and design requirements for this: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As the PD said, it has to be simple. They want the UI/UX design to be user friendly so usage for victim and officer would be easy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Has to be easy to navigate through and obtain information for specific needs and cases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Has to have helpful links to URL depending on the type of case the PD are dealing with for the victim to easily and quickly access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Customizable per Police Officer to provide information to their liking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b988332a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b988332a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my name is Elina and I will be working on the database development for this project and i am also the team scribe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will go over the operational Requirements which pertain to </a:t>
            </a:r>
            <a:r>
              <a:rPr lang="en" sz="1200">
                <a:solidFill>
                  <a:srgbClr val="111111"/>
                </a:solidFill>
                <a:highlight>
                  <a:srgbClr val="FFFFFF"/>
                </a:highlight>
              </a:rPr>
              <a:t>data storage and retrieval, interface preferences, and customization</a:t>
            </a:r>
            <a:endParaRPr sz="1200">
              <a:solidFill>
                <a:srgbClr val="111111"/>
              </a:solidFill>
              <a:highlight>
                <a:srgbClr val="FFFFFF"/>
              </a:highlight>
            </a:endParaRPr>
          </a:p>
          <a:p>
            <a:pPr indent="0" lvl="0" marL="0" rtl="0" algn="l">
              <a:spcBef>
                <a:spcPts val="0"/>
              </a:spcBef>
              <a:spcAft>
                <a:spcPts val="0"/>
              </a:spcAft>
              <a:buNone/>
            </a:pPr>
            <a:r>
              <a:t/>
            </a:r>
            <a:endParaRPr sz="1200">
              <a:solidFill>
                <a:srgbClr val="111111"/>
              </a:solidFill>
              <a:highlight>
                <a:srgbClr val="FFFFFF"/>
              </a:highlight>
            </a:endParaRPr>
          </a:p>
          <a:p>
            <a:pPr indent="0" lvl="0" marL="0" rtl="0" algn="l">
              <a:spcBef>
                <a:spcPts val="0"/>
              </a:spcBef>
              <a:spcAft>
                <a:spcPts val="0"/>
              </a:spcAft>
              <a:buNone/>
            </a:pPr>
            <a:r>
              <a:rPr lang="en"/>
              <a:t>The first requirement will be what information needs to be protected, which is the CHRI this stands Criminal History Record Information, the WPD will be helping us with this by send us a list of servers that are pre-certified and already has this protected such as the apple cloud 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Next, the d</a:t>
            </a:r>
            <a:r>
              <a:rPr lang="en">
                <a:solidFill>
                  <a:schemeClr val="dk1"/>
                </a:solidFill>
              </a:rPr>
              <a:t>atabase will need to access the different PDFs, pamphlets, contact information, etc. that WPD is wanting to be communicated to the citizen or victim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Our project will also need to be low maintenance. Different departments in the WPD need to be able to maintain and update the data such as web addresses, pdfs, or documents as necessary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requirement is database security: this links back to to the protected information but is also about making sure that our data is secure from other hazards such as NoSQL Injections. As is often the case in web application security, the best way to prevent NoSQL injection attacks is to avoid using unsanitized user inputs in application code, especially when building database queries.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requirement is data syncing. We will be syncing the data on the backend to help keep the phone synced to the web-based program as well as updatable. This will also help keep the data on the phone </a:t>
            </a:r>
            <a:r>
              <a:rPr lang="en"/>
              <a:t>storage</a:t>
            </a:r>
            <a:r>
              <a:rPr lang="en"/>
              <a:t> to keep the data offline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talking with the WPD some other requirements is that the application will only be </a:t>
            </a:r>
            <a:r>
              <a:rPr lang="en"/>
              <a:t>available</a:t>
            </a:r>
            <a:r>
              <a:rPr lang="en"/>
              <a:t> to the police and not the public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requirement is that it is compatible with the phones the police officers have. the phones that were issued to the officers are the iPhone SE 2nd generation and that have the latest update of IOS 14.4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b988332a5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b988332a5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is the end of the presentation we have prepared for you all today. Are there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b988332a5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b988332a5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bit about our team before we get started… -INTRODUCE YOURSELF- “Hello, my name is ____ and I am majoring in ____. I am the ____ and will be working on the _____”</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a:t>
            </a:r>
            <a:r>
              <a:rPr lang="en"/>
              <a:t>dentifies Team Members, Team Structure, Disciplines, and Roles (10%)*</a:t>
            </a:r>
            <a:endParaRPr/>
          </a:p>
          <a:p>
            <a:pPr indent="0" lvl="0" marL="0" rtl="0" algn="l">
              <a:spcBef>
                <a:spcPts val="0"/>
              </a:spcBef>
              <a:spcAft>
                <a:spcPts val="0"/>
              </a:spcAft>
              <a:buClr>
                <a:schemeClr val="dk1"/>
              </a:buClr>
              <a:buSzPts val="1100"/>
              <a:buFont typeface="Arial"/>
              <a:buNone/>
            </a:pPr>
            <a:r>
              <a:rPr lang="en"/>
              <a:t>*Personal Contributions Identified (and purpose of activity) (20%)*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b988332a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b988332a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earlier, we are working on a data management app for the Wichita Po</a:t>
            </a:r>
            <a:r>
              <a:rPr lang="en"/>
              <a:t>lice</a:t>
            </a:r>
            <a:r>
              <a:rPr lang="en"/>
              <a:t> Department. The issue at hand is that whenever the WPD is assisting or interacting with victims or citizens, they have resources that they need to give these citizens depending on what kind of case they are currently working on. Because there are so many different kinds of cases such as </a:t>
            </a:r>
            <a:r>
              <a:rPr lang="en"/>
              <a:t>traffic</a:t>
            </a:r>
            <a:r>
              <a:rPr lang="en"/>
              <a:t> incidents or theft, there is never a guarantee that the office on the case will have the enough paperwork available that day. And it is very common for people to lose track of papers that are given to them. As a way to combat this issue, the WPD thought of an idea to create a </a:t>
            </a:r>
            <a:r>
              <a:rPr lang="en"/>
              <a:t>digitized</a:t>
            </a:r>
            <a:r>
              <a:rPr lang="en"/>
              <a:t> way to still communicate these resources and information to the citizens</a:t>
            </a:r>
            <a:r>
              <a:rPr lang="en"/>
              <a:t>, but without the complications of paperwork, using their phones</a:t>
            </a:r>
            <a:r>
              <a:rPr lang="en"/>
              <a:t>. In today’s day and age, everyone has a mobile phone and when information is stored </a:t>
            </a:r>
            <a:r>
              <a:rPr lang="en"/>
              <a:t>digitally</a:t>
            </a:r>
            <a:r>
              <a:rPr lang="en"/>
              <a:t>, it is a lot easier to keep track of. This also eliminates the risk of officers not having enough of one pamphlet or paper during a time of need.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b988332a5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b988332a5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Content Clarity of Presentation Material (organized, summarizes findings) (20%)*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ba200063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ba20006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ba200063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ba200063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ba200063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ba200063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ba200063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ba200063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ba2000635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ba2000635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dk1"/>
        </a:solidFill>
      </p:bgPr>
    </p:bg>
    <p:spTree>
      <p:nvGrpSpPr>
        <p:cNvPr id="236" name="Shape 236"/>
        <p:cNvGrpSpPr/>
        <p:nvPr/>
      </p:nvGrpSpPr>
      <p:grpSpPr>
        <a:xfrm>
          <a:off x="0" y="0"/>
          <a:ext cx="0" cy="0"/>
          <a:chOff x="0" y="0"/>
          <a:chExt cx="0" cy="0"/>
        </a:xfrm>
      </p:grpSpPr>
      <p:grpSp>
        <p:nvGrpSpPr>
          <p:cNvPr id="237" name="Google Shape;237;p13"/>
          <p:cNvGrpSpPr/>
          <p:nvPr/>
        </p:nvGrpSpPr>
        <p:grpSpPr>
          <a:xfrm>
            <a:off x="6098378" y="5"/>
            <a:ext cx="3045625" cy="2030570"/>
            <a:chOff x="6098378" y="5"/>
            <a:chExt cx="3045625" cy="2030570"/>
          </a:xfrm>
        </p:grpSpPr>
        <p:sp>
          <p:nvSpPr>
            <p:cNvPr id="238" name="Google Shape;238;p1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44" name="Google Shape;244;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245" name="Google Shape;245;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4"/>
          <p:cNvSpPr txBox="1"/>
          <p:nvPr>
            <p:ph type="ctrTitle"/>
          </p:nvPr>
        </p:nvSpPr>
        <p:spPr>
          <a:xfrm>
            <a:off x="2122500" y="1587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WPD Data Management App</a:t>
            </a:r>
            <a:endParaRPr sz="4900"/>
          </a:p>
        </p:txBody>
      </p:sp>
      <p:sp>
        <p:nvSpPr>
          <p:cNvPr id="251" name="Google Shape;251;p14"/>
          <p:cNvSpPr txBox="1"/>
          <p:nvPr/>
        </p:nvSpPr>
        <p:spPr>
          <a:xfrm>
            <a:off x="3023900" y="3387175"/>
            <a:ext cx="3141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Barlow Light"/>
                <a:ea typeface="Barlow Light"/>
                <a:cs typeface="Barlow Light"/>
                <a:sym typeface="Barlow Light"/>
              </a:rPr>
              <a:t>Team:We Can Do It</a:t>
            </a:r>
            <a:endParaRPr sz="1900">
              <a:latin typeface="Barlow Light"/>
              <a:ea typeface="Barlow Light"/>
              <a:cs typeface="Barlow Light"/>
              <a:sym typeface="Barlow Light"/>
            </a:endParaRPr>
          </a:p>
        </p:txBody>
      </p:sp>
      <p:sp>
        <p:nvSpPr>
          <p:cNvPr id="252" name="Google Shape;252;p14"/>
          <p:cNvSpPr txBox="1"/>
          <p:nvPr/>
        </p:nvSpPr>
        <p:spPr>
          <a:xfrm>
            <a:off x="2852550" y="3907900"/>
            <a:ext cx="343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arlow Light"/>
                <a:ea typeface="Barlow Light"/>
                <a:cs typeface="Barlow Light"/>
                <a:sym typeface="Barlow Light"/>
              </a:rPr>
              <a:t>Dhari, Abdulrahman, Elina, and Andrew</a:t>
            </a:r>
            <a:endParaRPr>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3"/>
          <p:cNvSpPr txBox="1"/>
          <p:nvPr/>
        </p:nvSpPr>
        <p:spPr>
          <a:xfrm>
            <a:off x="522775" y="294700"/>
            <a:ext cx="475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iriam Libre"/>
                <a:ea typeface="Miriam Libre"/>
                <a:cs typeface="Miriam Libre"/>
                <a:sym typeface="Miriam Libre"/>
              </a:rPr>
              <a:t>Criteria</a:t>
            </a:r>
            <a:endParaRPr sz="3000">
              <a:solidFill>
                <a:schemeClr val="accent1"/>
              </a:solidFill>
              <a:latin typeface="Miriam Libre"/>
              <a:ea typeface="Miriam Libre"/>
              <a:cs typeface="Miriam Libre"/>
              <a:sym typeface="Miriam Libre"/>
            </a:endParaRPr>
          </a:p>
        </p:txBody>
      </p:sp>
      <p:sp>
        <p:nvSpPr>
          <p:cNvPr id="314" name="Google Shape;314;p23"/>
          <p:cNvSpPr txBox="1"/>
          <p:nvPr/>
        </p:nvSpPr>
        <p:spPr>
          <a:xfrm>
            <a:off x="689575" y="1051300"/>
            <a:ext cx="31194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Barlow Light"/>
              <a:buAutoNum type="arabicPeriod"/>
            </a:pPr>
            <a:r>
              <a:rPr lang="en" sz="1600">
                <a:latin typeface="Barlow Light"/>
                <a:ea typeface="Barlow Light"/>
                <a:cs typeface="Barlow Light"/>
                <a:sym typeface="Barlow Light"/>
              </a:rPr>
              <a:t>Native Performance</a:t>
            </a:r>
            <a:endParaRPr sz="1600">
              <a:latin typeface="Barlow Light"/>
              <a:ea typeface="Barlow Light"/>
              <a:cs typeface="Barlow Light"/>
              <a:sym typeface="Barlow Light"/>
            </a:endParaRPr>
          </a:p>
          <a:p>
            <a:pPr indent="-330200" lvl="0" marL="457200" rtl="0" algn="l">
              <a:spcBef>
                <a:spcPts val="0"/>
              </a:spcBef>
              <a:spcAft>
                <a:spcPts val="0"/>
              </a:spcAft>
              <a:buSzPts val="1600"/>
              <a:buFont typeface="Barlow Light"/>
              <a:buAutoNum type="arabicPeriod"/>
            </a:pPr>
            <a:r>
              <a:rPr lang="en" sz="1600">
                <a:latin typeface="Barlow Light"/>
                <a:ea typeface="Barlow Light"/>
                <a:cs typeface="Barlow Light"/>
                <a:sym typeface="Barlow Light"/>
              </a:rPr>
              <a:t>Open Source</a:t>
            </a:r>
            <a:endParaRPr sz="1600">
              <a:latin typeface="Barlow Light"/>
              <a:ea typeface="Barlow Light"/>
              <a:cs typeface="Barlow Light"/>
              <a:sym typeface="Barlow Light"/>
            </a:endParaRPr>
          </a:p>
          <a:p>
            <a:pPr indent="-330200" lvl="0" marL="457200" rtl="0" algn="l">
              <a:spcBef>
                <a:spcPts val="0"/>
              </a:spcBef>
              <a:spcAft>
                <a:spcPts val="0"/>
              </a:spcAft>
              <a:buSzPts val="1600"/>
              <a:buFont typeface="Barlow Light"/>
              <a:buAutoNum type="arabicPeriod"/>
            </a:pPr>
            <a:r>
              <a:rPr lang="en" sz="1600">
                <a:latin typeface="Barlow Light"/>
                <a:ea typeface="Barlow Light"/>
                <a:cs typeface="Barlow Light"/>
                <a:sym typeface="Barlow Light"/>
              </a:rPr>
              <a:t>Fast Development</a:t>
            </a:r>
            <a:endParaRPr sz="1600">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4"/>
          <p:cNvPicPr preferRelativeResize="0"/>
          <p:nvPr/>
        </p:nvPicPr>
        <p:blipFill>
          <a:blip r:embed="rId3">
            <a:alphaModFix/>
          </a:blip>
          <a:stretch>
            <a:fillRect/>
          </a:stretch>
        </p:blipFill>
        <p:spPr>
          <a:xfrm>
            <a:off x="2100687" y="1268675"/>
            <a:ext cx="4942624" cy="2780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txBox="1"/>
          <p:nvPr>
            <p:ph idx="4294967295" type="body"/>
          </p:nvPr>
        </p:nvSpPr>
        <p:spPr>
          <a:xfrm>
            <a:off x="5724375" y="1217925"/>
            <a:ext cx="3153900" cy="28092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Simple interface design</a:t>
            </a:r>
            <a:endParaRPr sz="1600">
              <a:solidFill>
                <a:srgbClr val="EFEFEF"/>
              </a:solidFill>
              <a:latin typeface="Barlow Medium"/>
              <a:ea typeface="Barlow Medium"/>
              <a:cs typeface="Barlow Medium"/>
              <a:sym typeface="Barlow Medium"/>
            </a:endParaRPr>
          </a:p>
          <a:p>
            <a:pPr indent="-330200" lvl="0" marL="457200" rtl="0" algn="l">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Data transport and data protection</a:t>
            </a:r>
            <a:endParaRPr sz="1600">
              <a:solidFill>
                <a:srgbClr val="EFEFEF"/>
              </a:solidFill>
              <a:latin typeface="Barlow Medium"/>
              <a:ea typeface="Barlow Medium"/>
              <a:cs typeface="Barlow Medium"/>
              <a:sym typeface="Barlow Medium"/>
            </a:endParaRPr>
          </a:p>
          <a:p>
            <a:pPr indent="-330200" lvl="0" marL="457200" rtl="0" algn="l">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Case number inputs</a:t>
            </a:r>
            <a:endParaRPr sz="1600">
              <a:solidFill>
                <a:srgbClr val="EFEFEF"/>
              </a:solidFill>
              <a:latin typeface="Barlow Medium"/>
              <a:ea typeface="Barlow Medium"/>
              <a:cs typeface="Barlow Medium"/>
              <a:sym typeface="Barlow Medium"/>
            </a:endParaRPr>
          </a:p>
          <a:p>
            <a:pPr indent="-330200" lvl="0" marL="457200" rtl="0" algn="l">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Website Security</a:t>
            </a:r>
            <a:endParaRPr sz="1600">
              <a:solidFill>
                <a:srgbClr val="EFEFEF"/>
              </a:solidFill>
              <a:latin typeface="Barlow Medium"/>
              <a:ea typeface="Barlow Medium"/>
              <a:cs typeface="Barlow Medium"/>
              <a:sym typeface="Barlow Medium"/>
            </a:endParaRPr>
          </a:p>
          <a:p>
            <a:pPr indent="-330200" lvl="0" marL="457200" rtl="0" algn="l">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Officers must use badge number as username to sign into the app</a:t>
            </a:r>
            <a:endParaRPr sz="1600">
              <a:solidFill>
                <a:srgbClr val="EFEFEF"/>
              </a:solidFill>
              <a:latin typeface="Barlow Medium"/>
              <a:ea typeface="Barlow Medium"/>
              <a:cs typeface="Barlow Medium"/>
              <a:sym typeface="Barlow Medium"/>
            </a:endParaRPr>
          </a:p>
          <a:p>
            <a:pPr indent="-330200" lvl="0" marL="457200" rtl="0" algn="l">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Credential protection</a:t>
            </a:r>
            <a:endParaRPr sz="1600">
              <a:solidFill>
                <a:srgbClr val="EFEFEF"/>
              </a:solidFill>
              <a:latin typeface="Barlow Medium"/>
              <a:ea typeface="Barlow Medium"/>
              <a:cs typeface="Barlow Medium"/>
              <a:sym typeface="Barlow Medium"/>
            </a:endParaRPr>
          </a:p>
          <a:p>
            <a:pPr indent="-330200" lvl="0" marL="457200" rtl="0" algn="l">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Links to URL</a:t>
            </a:r>
            <a:endParaRPr sz="1600">
              <a:solidFill>
                <a:srgbClr val="EFEFEF"/>
              </a:solidFill>
              <a:latin typeface="Barlow Medium"/>
              <a:ea typeface="Barlow Medium"/>
              <a:cs typeface="Barlow Medium"/>
              <a:sym typeface="Barlow Medium"/>
            </a:endParaRPr>
          </a:p>
          <a:p>
            <a:pPr indent="0" lvl="0" marL="0" rtl="0" algn="l">
              <a:spcBef>
                <a:spcPts val="600"/>
              </a:spcBef>
              <a:spcAft>
                <a:spcPts val="0"/>
              </a:spcAft>
              <a:buNone/>
            </a:pPr>
            <a:r>
              <a:t/>
            </a:r>
            <a:endParaRPr sz="1600">
              <a:solidFill>
                <a:srgbClr val="EFEFEF"/>
              </a:solidFill>
              <a:latin typeface="Barlow Medium"/>
              <a:ea typeface="Barlow Medium"/>
              <a:cs typeface="Barlow Medium"/>
              <a:sym typeface="Barlow Medium"/>
            </a:endParaRPr>
          </a:p>
        </p:txBody>
      </p:sp>
      <p:pic>
        <p:nvPicPr>
          <p:cNvPr id="325" name="Google Shape;325;p25"/>
          <p:cNvPicPr preferRelativeResize="0"/>
          <p:nvPr/>
        </p:nvPicPr>
        <p:blipFill>
          <a:blip r:embed="rId3">
            <a:alphaModFix/>
          </a:blip>
          <a:stretch>
            <a:fillRect/>
          </a:stretch>
        </p:blipFill>
        <p:spPr>
          <a:xfrm>
            <a:off x="166275" y="1097075"/>
            <a:ext cx="5398551" cy="269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idx="4294967295" type="title"/>
          </p:nvPr>
        </p:nvSpPr>
        <p:spPr>
          <a:xfrm>
            <a:off x="126450" y="2143050"/>
            <a:ext cx="2747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Operational</a:t>
            </a:r>
            <a:endParaRPr/>
          </a:p>
          <a:p>
            <a:pPr indent="0" lvl="0" marL="0" rtl="0" algn="l">
              <a:spcBef>
                <a:spcPts val="0"/>
              </a:spcBef>
              <a:spcAft>
                <a:spcPts val="0"/>
              </a:spcAft>
              <a:buNone/>
            </a:pPr>
            <a:r>
              <a:rPr lang="en"/>
              <a:t>Requirements</a:t>
            </a:r>
            <a:endParaRPr/>
          </a:p>
        </p:txBody>
      </p:sp>
      <p:sp>
        <p:nvSpPr>
          <p:cNvPr id="331" name="Google Shape;331;p26"/>
          <p:cNvSpPr txBox="1"/>
          <p:nvPr>
            <p:ph idx="4294967295" type="body"/>
          </p:nvPr>
        </p:nvSpPr>
        <p:spPr>
          <a:xfrm>
            <a:off x="3429800" y="1174950"/>
            <a:ext cx="5138700" cy="2793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Protected information:CHRI</a:t>
            </a:r>
            <a:endParaRPr sz="1600">
              <a:solidFill>
                <a:srgbClr val="EFEFEF"/>
              </a:solidFill>
              <a:latin typeface="Barlow Medium"/>
              <a:ea typeface="Barlow Medium"/>
              <a:cs typeface="Barlow Medium"/>
              <a:sym typeface="Barlow Medium"/>
            </a:endParaRPr>
          </a:p>
          <a:p>
            <a:pPr indent="-330200" lvl="0" marL="457200" rtl="0" algn="l">
              <a:lnSpc>
                <a:spcPct val="150000"/>
              </a:lnSpc>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Database will link to web addresses or documents </a:t>
            </a:r>
            <a:endParaRPr sz="1600">
              <a:solidFill>
                <a:srgbClr val="EFEFEF"/>
              </a:solidFill>
              <a:latin typeface="Barlow Medium"/>
              <a:ea typeface="Barlow Medium"/>
              <a:cs typeface="Barlow Medium"/>
              <a:sym typeface="Barlow Medium"/>
            </a:endParaRPr>
          </a:p>
          <a:p>
            <a:pPr indent="-330200" lvl="0" marL="457200" rtl="0" algn="l">
              <a:lnSpc>
                <a:spcPct val="150000"/>
              </a:lnSpc>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Low maintenance</a:t>
            </a:r>
            <a:endParaRPr sz="1600">
              <a:solidFill>
                <a:srgbClr val="EFEFEF"/>
              </a:solidFill>
              <a:latin typeface="Barlow Medium"/>
              <a:ea typeface="Barlow Medium"/>
              <a:cs typeface="Barlow Medium"/>
              <a:sym typeface="Barlow Medium"/>
            </a:endParaRPr>
          </a:p>
          <a:p>
            <a:pPr indent="-330200" lvl="0" marL="457200" rtl="0" algn="l">
              <a:lnSpc>
                <a:spcPct val="150000"/>
              </a:lnSpc>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Database security </a:t>
            </a:r>
            <a:endParaRPr sz="1600">
              <a:solidFill>
                <a:srgbClr val="EFEFEF"/>
              </a:solidFill>
              <a:latin typeface="Barlow Medium"/>
              <a:ea typeface="Barlow Medium"/>
              <a:cs typeface="Barlow Medium"/>
              <a:sym typeface="Barlow Medium"/>
            </a:endParaRPr>
          </a:p>
          <a:p>
            <a:pPr indent="-330200" lvl="0" marL="457200" rtl="0" algn="l">
              <a:lnSpc>
                <a:spcPct val="150000"/>
              </a:lnSpc>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Data syncing</a:t>
            </a:r>
            <a:endParaRPr sz="1600">
              <a:solidFill>
                <a:srgbClr val="EFEFEF"/>
              </a:solidFill>
              <a:latin typeface="Barlow Medium"/>
              <a:ea typeface="Barlow Medium"/>
              <a:cs typeface="Barlow Medium"/>
              <a:sym typeface="Barlow Medium"/>
            </a:endParaRPr>
          </a:p>
          <a:p>
            <a:pPr indent="-330200" lvl="0" marL="457200" rtl="0" algn="l">
              <a:lnSpc>
                <a:spcPct val="150000"/>
              </a:lnSpc>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Application will only be available to the police</a:t>
            </a:r>
            <a:endParaRPr sz="1600">
              <a:solidFill>
                <a:srgbClr val="EFEFEF"/>
              </a:solidFill>
              <a:latin typeface="Barlow Medium"/>
              <a:ea typeface="Barlow Medium"/>
              <a:cs typeface="Barlow Medium"/>
              <a:sym typeface="Barlow Medium"/>
            </a:endParaRPr>
          </a:p>
          <a:p>
            <a:pPr indent="-330200" lvl="0" marL="457200" rtl="0" algn="l">
              <a:lnSpc>
                <a:spcPct val="150000"/>
              </a:lnSpc>
              <a:spcBef>
                <a:spcPts val="0"/>
              </a:spcBef>
              <a:spcAft>
                <a:spcPts val="0"/>
              </a:spcAft>
              <a:buClr>
                <a:srgbClr val="EFEFEF"/>
              </a:buClr>
              <a:buSzPts val="1600"/>
              <a:buFont typeface="Barlow Medium"/>
              <a:buChar char="▹"/>
            </a:pPr>
            <a:r>
              <a:rPr lang="en" sz="1600">
                <a:solidFill>
                  <a:srgbClr val="EFEFEF"/>
                </a:solidFill>
                <a:latin typeface="Barlow Medium"/>
                <a:ea typeface="Barlow Medium"/>
                <a:cs typeface="Barlow Medium"/>
                <a:sym typeface="Barlow Medium"/>
              </a:rPr>
              <a:t>Compatible with IOS 14.4 - iPhone SE 2nd Gen</a:t>
            </a:r>
            <a:endParaRPr sz="1600">
              <a:solidFill>
                <a:srgbClr val="EFEFEF"/>
              </a:solidFill>
              <a:latin typeface="Barlow Medium"/>
              <a:ea typeface="Barlow Medium"/>
              <a:cs typeface="Barlow Medium"/>
              <a:sym typeface="Barlow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7"/>
          <p:cNvSpPr txBox="1"/>
          <p:nvPr/>
        </p:nvSpPr>
        <p:spPr>
          <a:xfrm>
            <a:off x="2783550" y="2102250"/>
            <a:ext cx="35769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900">
                <a:latin typeface="Miriam Libre"/>
                <a:ea typeface="Miriam Libre"/>
                <a:cs typeface="Miriam Libre"/>
                <a:sym typeface="Miriam Libre"/>
              </a:rPr>
              <a:t>Questions?</a:t>
            </a:r>
            <a:endParaRPr sz="4900">
              <a:latin typeface="Miriam Libre"/>
              <a:ea typeface="Miriam Libre"/>
              <a:cs typeface="Miriam Libre"/>
              <a:sym typeface="Miriam Libr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ph type="title"/>
          </p:nvPr>
        </p:nvSpPr>
        <p:spPr>
          <a:xfrm>
            <a:off x="457200" y="36035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We Can Do It</a:t>
            </a:r>
            <a:endParaRPr/>
          </a:p>
        </p:txBody>
      </p:sp>
      <p:sp>
        <p:nvSpPr>
          <p:cNvPr id="258" name="Google Shape;258;p15"/>
          <p:cNvSpPr txBox="1"/>
          <p:nvPr>
            <p:ph idx="1" type="body"/>
          </p:nvPr>
        </p:nvSpPr>
        <p:spPr>
          <a:xfrm>
            <a:off x="457200" y="1430700"/>
            <a:ext cx="5138700" cy="31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u="sng"/>
              <a:t>Dhari</a:t>
            </a:r>
            <a:r>
              <a:rPr lang="en" sz="2000"/>
              <a:t> (CE) - Team Lead</a:t>
            </a:r>
            <a:endParaRPr sz="2000"/>
          </a:p>
          <a:p>
            <a:pPr indent="-355600" lvl="0" marL="457200" rtl="0" algn="l">
              <a:spcBef>
                <a:spcPts val="600"/>
              </a:spcBef>
              <a:spcAft>
                <a:spcPts val="0"/>
              </a:spcAft>
              <a:buSzPts val="2000"/>
              <a:buChar char="▹"/>
            </a:pPr>
            <a:r>
              <a:rPr lang="en" sz="2000"/>
              <a:t>Mobile / Backend Development</a:t>
            </a:r>
            <a:endParaRPr sz="2000"/>
          </a:p>
          <a:p>
            <a:pPr indent="0" lvl="0" marL="0" rtl="0" algn="l">
              <a:spcBef>
                <a:spcPts val="600"/>
              </a:spcBef>
              <a:spcAft>
                <a:spcPts val="0"/>
              </a:spcAft>
              <a:buNone/>
            </a:pPr>
            <a:r>
              <a:rPr lang="en" sz="2000" u="sng"/>
              <a:t>Abdulrahman</a:t>
            </a:r>
            <a:r>
              <a:rPr lang="en" sz="2000"/>
              <a:t> (EE) - Project Manager</a:t>
            </a:r>
            <a:endParaRPr sz="2000"/>
          </a:p>
          <a:p>
            <a:pPr indent="-355600" lvl="0" marL="457200" rtl="0" algn="l">
              <a:spcBef>
                <a:spcPts val="600"/>
              </a:spcBef>
              <a:spcAft>
                <a:spcPts val="0"/>
              </a:spcAft>
              <a:buSzPts val="2000"/>
              <a:buChar char="▹"/>
            </a:pPr>
            <a:r>
              <a:rPr lang="en" sz="2000"/>
              <a:t>UI/UX</a:t>
            </a:r>
            <a:endParaRPr sz="2000"/>
          </a:p>
          <a:p>
            <a:pPr indent="0" lvl="0" marL="0" rtl="0" algn="l">
              <a:spcBef>
                <a:spcPts val="600"/>
              </a:spcBef>
              <a:spcAft>
                <a:spcPts val="0"/>
              </a:spcAft>
              <a:buNone/>
            </a:pPr>
            <a:r>
              <a:rPr lang="en" sz="2000" u="sng"/>
              <a:t>Elina</a:t>
            </a:r>
            <a:r>
              <a:rPr lang="en" sz="2000"/>
              <a:t> (CS) - Scribe</a:t>
            </a:r>
            <a:endParaRPr sz="2000"/>
          </a:p>
          <a:p>
            <a:pPr indent="-355600" lvl="0" marL="457200" rtl="0" algn="l">
              <a:spcBef>
                <a:spcPts val="600"/>
              </a:spcBef>
              <a:spcAft>
                <a:spcPts val="0"/>
              </a:spcAft>
              <a:buSzPts val="2000"/>
              <a:buChar char="▹"/>
            </a:pPr>
            <a:r>
              <a:rPr lang="en" sz="2000"/>
              <a:t>Database Development</a:t>
            </a:r>
            <a:endParaRPr sz="2000"/>
          </a:p>
          <a:p>
            <a:pPr indent="0" lvl="0" marL="0" rtl="0" algn="l">
              <a:spcBef>
                <a:spcPts val="600"/>
              </a:spcBef>
              <a:spcAft>
                <a:spcPts val="0"/>
              </a:spcAft>
              <a:buNone/>
            </a:pPr>
            <a:r>
              <a:rPr lang="en" sz="2000" u="sng"/>
              <a:t>Andrew</a:t>
            </a:r>
            <a:r>
              <a:rPr lang="en" sz="2000"/>
              <a:t> (CS) - Team Facilitator</a:t>
            </a:r>
            <a:endParaRPr sz="2000"/>
          </a:p>
          <a:p>
            <a:pPr indent="-355600" lvl="0" marL="457200" rtl="0" algn="l">
              <a:spcBef>
                <a:spcPts val="600"/>
              </a:spcBef>
              <a:spcAft>
                <a:spcPts val="0"/>
              </a:spcAft>
              <a:buSzPts val="2000"/>
              <a:buChar char="▹"/>
            </a:pPr>
            <a:r>
              <a:rPr lang="en" sz="2000"/>
              <a:t>Front end Development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type="title"/>
          </p:nvPr>
        </p:nvSpPr>
        <p:spPr>
          <a:xfrm>
            <a:off x="457200" y="3401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264" name="Google Shape;264;p16"/>
          <p:cNvSpPr txBox="1"/>
          <p:nvPr>
            <p:ph idx="4294967295" type="body"/>
          </p:nvPr>
        </p:nvSpPr>
        <p:spPr>
          <a:xfrm>
            <a:off x="457200" y="1624488"/>
            <a:ext cx="5138700" cy="16731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000" u="sng"/>
              <a:t>The Problem:</a:t>
            </a:r>
            <a:endParaRPr sz="2000" u="sng"/>
          </a:p>
          <a:p>
            <a:pPr indent="0" lvl="0" marL="0" rtl="0" algn="l">
              <a:lnSpc>
                <a:spcPct val="100000"/>
              </a:lnSpc>
              <a:spcBef>
                <a:spcPts val="600"/>
              </a:spcBef>
              <a:spcAft>
                <a:spcPts val="0"/>
              </a:spcAft>
              <a:buNone/>
            </a:pPr>
            <a:r>
              <a:rPr lang="en" sz="2000"/>
              <a:t>	The WPD was having a problem with organizing and keeping track of their paper work with citizens.</a:t>
            </a:r>
            <a:endParaRPr sz="2000"/>
          </a:p>
        </p:txBody>
      </p:sp>
      <p:sp>
        <p:nvSpPr>
          <p:cNvPr id="265" name="Google Shape;265;p16"/>
          <p:cNvSpPr txBox="1"/>
          <p:nvPr/>
        </p:nvSpPr>
        <p:spPr>
          <a:xfrm>
            <a:off x="758725" y="3724600"/>
            <a:ext cx="4749300" cy="10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266" name="Google Shape;266;p16"/>
          <p:cNvSpPr txBox="1"/>
          <p:nvPr>
            <p:ph idx="4294967295" type="body"/>
          </p:nvPr>
        </p:nvSpPr>
        <p:spPr>
          <a:xfrm>
            <a:off x="457200" y="3297600"/>
            <a:ext cx="5138700" cy="167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u="sng"/>
              <a:t>The Solution:</a:t>
            </a:r>
            <a:endParaRPr sz="2000" u="sng"/>
          </a:p>
          <a:p>
            <a:pPr indent="0" lvl="0" marL="0" rtl="0" algn="l">
              <a:spcBef>
                <a:spcPts val="600"/>
              </a:spcBef>
              <a:spcAft>
                <a:spcPts val="0"/>
              </a:spcAft>
              <a:buClr>
                <a:schemeClr val="dk1"/>
              </a:buClr>
              <a:buSzPts val="1100"/>
              <a:buFont typeface="Arial"/>
              <a:buNone/>
            </a:pPr>
            <a:r>
              <a:rPr lang="en" sz="2000"/>
              <a:t>	To help them to make a process that Policemen and citizens can use through their phones. </a:t>
            </a:r>
            <a:endParaRPr sz="2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p:nvPr/>
        </p:nvSpPr>
        <p:spPr>
          <a:xfrm>
            <a:off x="4048650" y="307925"/>
            <a:ext cx="1163400" cy="51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txBox="1"/>
          <p:nvPr>
            <p:ph idx="4294967295" type="title"/>
          </p:nvPr>
        </p:nvSpPr>
        <p:spPr>
          <a:xfrm>
            <a:off x="3135450" y="511150"/>
            <a:ext cx="2873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Requirements</a:t>
            </a:r>
            <a:endParaRPr/>
          </a:p>
        </p:txBody>
      </p:sp>
      <p:sp>
        <p:nvSpPr>
          <p:cNvPr id="273" name="Google Shape;273;p17"/>
          <p:cNvSpPr txBox="1"/>
          <p:nvPr>
            <p:ph idx="1" type="body"/>
          </p:nvPr>
        </p:nvSpPr>
        <p:spPr>
          <a:xfrm>
            <a:off x="2434200" y="1735200"/>
            <a:ext cx="4275600" cy="1673100"/>
          </a:xfrm>
          <a:prstGeom prst="rect">
            <a:avLst/>
          </a:prstGeom>
        </p:spPr>
        <p:txBody>
          <a:bodyPr anchorCtr="0" anchor="ctr" bIns="91425" lIns="91425" spcFirstLastPara="1" rIns="91425" wrap="square" tIns="91425">
            <a:noAutofit/>
          </a:bodyPr>
          <a:lstStyle/>
          <a:p>
            <a:pPr indent="-361950" lvl="0" marL="457200" rtl="0" algn="ctr">
              <a:lnSpc>
                <a:spcPct val="115000"/>
              </a:lnSpc>
              <a:spcBef>
                <a:spcPts val="600"/>
              </a:spcBef>
              <a:spcAft>
                <a:spcPts val="0"/>
              </a:spcAft>
              <a:buSzPts val="2100"/>
              <a:buChar char="▹"/>
            </a:pPr>
            <a:r>
              <a:rPr i="0" lang="en" sz="2100"/>
              <a:t>UI / UX </a:t>
            </a:r>
            <a:r>
              <a:rPr i="0" lang="en" sz="2100"/>
              <a:t>Requirements</a:t>
            </a:r>
            <a:endParaRPr i="0" sz="2100"/>
          </a:p>
          <a:p>
            <a:pPr indent="-361950" lvl="0" marL="457200" rtl="0" algn="ctr">
              <a:lnSpc>
                <a:spcPct val="115000"/>
              </a:lnSpc>
              <a:spcBef>
                <a:spcPts val="0"/>
              </a:spcBef>
              <a:spcAft>
                <a:spcPts val="0"/>
              </a:spcAft>
              <a:buSzPts val="2100"/>
              <a:buChar char="▹"/>
            </a:pPr>
            <a:r>
              <a:rPr i="0" lang="en" sz="2100"/>
              <a:t>Mobile Requirements</a:t>
            </a:r>
            <a:endParaRPr i="0" sz="2100"/>
          </a:p>
          <a:p>
            <a:pPr indent="-361950" lvl="0" marL="457200" rtl="0" algn="ctr">
              <a:lnSpc>
                <a:spcPct val="115000"/>
              </a:lnSpc>
              <a:spcBef>
                <a:spcPts val="0"/>
              </a:spcBef>
              <a:spcAft>
                <a:spcPts val="0"/>
              </a:spcAft>
              <a:buSzPts val="2100"/>
              <a:buChar char="▹"/>
            </a:pPr>
            <a:r>
              <a:rPr i="0" lang="en" sz="2100"/>
              <a:t>Front End Requirements</a:t>
            </a:r>
            <a:endParaRPr i="0" sz="2100"/>
          </a:p>
          <a:p>
            <a:pPr indent="-361950" lvl="0" marL="457200" rtl="0" algn="ctr">
              <a:lnSpc>
                <a:spcPct val="115000"/>
              </a:lnSpc>
              <a:spcBef>
                <a:spcPts val="0"/>
              </a:spcBef>
              <a:spcAft>
                <a:spcPts val="0"/>
              </a:spcAft>
              <a:buSzPts val="2100"/>
              <a:buChar char="▹"/>
            </a:pPr>
            <a:r>
              <a:rPr i="0" lang="en" sz="2100"/>
              <a:t>Operational Requirements</a:t>
            </a:r>
            <a:endParaRPr i="0"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nvSpPr>
        <p:spPr>
          <a:xfrm>
            <a:off x="619875" y="511050"/>
            <a:ext cx="272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Barlow Light"/>
                <a:ea typeface="Barlow Light"/>
                <a:cs typeface="Barlow Light"/>
                <a:sym typeface="Barlow Light"/>
              </a:rPr>
              <a:t>What are the UI / UX?</a:t>
            </a:r>
            <a:endParaRPr sz="1800">
              <a:latin typeface="Barlow Light"/>
              <a:ea typeface="Barlow Light"/>
              <a:cs typeface="Barlow Light"/>
              <a:sym typeface="Barlow Light"/>
            </a:endParaRPr>
          </a:p>
        </p:txBody>
      </p:sp>
      <p:pic>
        <p:nvPicPr>
          <p:cNvPr id="279" name="Google Shape;279;p18"/>
          <p:cNvPicPr preferRelativeResize="0"/>
          <p:nvPr/>
        </p:nvPicPr>
        <p:blipFill>
          <a:blip r:embed="rId3">
            <a:alphaModFix/>
          </a:blip>
          <a:stretch>
            <a:fillRect/>
          </a:stretch>
        </p:blipFill>
        <p:spPr>
          <a:xfrm>
            <a:off x="1063650" y="1396550"/>
            <a:ext cx="4509300" cy="339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285" name="Google Shape;285;p19"/>
          <p:cNvSpPr txBox="1"/>
          <p:nvPr/>
        </p:nvSpPr>
        <p:spPr>
          <a:xfrm>
            <a:off x="449450" y="334600"/>
            <a:ext cx="28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WireFrame design</a:t>
            </a:r>
            <a:endParaRPr>
              <a:latin typeface="Barlow Light"/>
              <a:ea typeface="Barlow Light"/>
              <a:cs typeface="Barlow Light"/>
              <a:sym typeface="Barlow Light"/>
            </a:endParaRPr>
          </a:p>
        </p:txBody>
      </p:sp>
      <p:pic>
        <p:nvPicPr>
          <p:cNvPr id="286" name="Google Shape;286;p19"/>
          <p:cNvPicPr preferRelativeResize="0"/>
          <p:nvPr/>
        </p:nvPicPr>
        <p:blipFill>
          <a:blip r:embed="rId3">
            <a:alphaModFix/>
          </a:blip>
          <a:stretch>
            <a:fillRect/>
          </a:stretch>
        </p:blipFill>
        <p:spPr>
          <a:xfrm>
            <a:off x="412050" y="897175"/>
            <a:ext cx="5545401" cy="304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a:p>
        </p:txBody>
      </p:sp>
      <p:sp>
        <p:nvSpPr>
          <p:cNvPr id="292" name="Google Shape;292;p20"/>
          <p:cNvSpPr txBox="1"/>
          <p:nvPr/>
        </p:nvSpPr>
        <p:spPr>
          <a:xfrm>
            <a:off x="249700" y="294600"/>
            <a:ext cx="28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Light"/>
                <a:ea typeface="Barlow Light"/>
                <a:cs typeface="Barlow Light"/>
                <a:sym typeface="Barlow Light"/>
              </a:rPr>
              <a:t>User experience </a:t>
            </a:r>
            <a:endParaRPr>
              <a:latin typeface="Barlow Light"/>
              <a:ea typeface="Barlow Light"/>
              <a:cs typeface="Barlow Light"/>
              <a:sym typeface="Barlow Light"/>
            </a:endParaRPr>
          </a:p>
        </p:txBody>
      </p:sp>
      <p:pic>
        <p:nvPicPr>
          <p:cNvPr id="293" name="Google Shape;293;p20"/>
          <p:cNvPicPr preferRelativeResize="0"/>
          <p:nvPr/>
        </p:nvPicPr>
        <p:blipFill>
          <a:blip r:embed="rId3">
            <a:alphaModFix/>
          </a:blip>
          <a:stretch>
            <a:fillRect/>
          </a:stretch>
        </p:blipFill>
        <p:spPr>
          <a:xfrm>
            <a:off x="152400" y="847200"/>
            <a:ext cx="5662385" cy="414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1"/>
          <p:cNvSpPr txBox="1"/>
          <p:nvPr/>
        </p:nvSpPr>
        <p:spPr>
          <a:xfrm>
            <a:off x="609600" y="381000"/>
            <a:ext cx="4128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iriam Libre"/>
                <a:ea typeface="Miriam Libre"/>
                <a:cs typeface="Miriam Libre"/>
                <a:sym typeface="Miriam Libre"/>
              </a:rPr>
              <a:t>Mobile Development</a:t>
            </a:r>
            <a:endParaRPr sz="3000">
              <a:solidFill>
                <a:schemeClr val="accent1"/>
              </a:solidFill>
              <a:latin typeface="Miriam Libre"/>
              <a:ea typeface="Miriam Libre"/>
              <a:cs typeface="Miriam Libre"/>
              <a:sym typeface="Miriam Libre"/>
            </a:endParaRPr>
          </a:p>
        </p:txBody>
      </p:sp>
      <p:pic>
        <p:nvPicPr>
          <p:cNvPr id="299" name="Google Shape;299;p21"/>
          <p:cNvPicPr preferRelativeResize="0"/>
          <p:nvPr/>
        </p:nvPicPr>
        <p:blipFill>
          <a:blip r:embed="rId3">
            <a:alphaModFix/>
          </a:blip>
          <a:stretch>
            <a:fillRect/>
          </a:stretch>
        </p:blipFill>
        <p:spPr>
          <a:xfrm>
            <a:off x="6201225" y="715100"/>
            <a:ext cx="2918500" cy="3324150"/>
          </a:xfrm>
          <a:prstGeom prst="rect">
            <a:avLst/>
          </a:prstGeom>
          <a:noFill/>
          <a:ln>
            <a:noFill/>
          </a:ln>
        </p:spPr>
      </p:pic>
      <p:sp>
        <p:nvSpPr>
          <p:cNvPr id="300" name="Google Shape;300;p21"/>
          <p:cNvSpPr txBox="1"/>
          <p:nvPr/>
        </p:nvSpPr>
        <p:spPr>
          <a:xfrm>
            <a:off x="644350" y="1288700"/>
            <a:ext cx="3854700" cy="939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Barlow"/>
              <a:buChar char="●"/>
            </a:pPr>
            <a:r>
              <a:rPr lang="en" sz="1900">
                <a:solidFill>
                  <a:schemeClr val="dk1"/>
                </a:solidFill>
                <a:highlight>
                  <a:srgbClr val="FFFFFF"/>
                </a:highlight>
                <a:latin typeface="Barlow"/>
                <a:ea typeface="Barlow"/>
                <a:cs typeface="Barlow"/>
                <a:sym typeface="Barlow"/>
              </a:rPr>
              <a:t>Software Development Kit</a:t>
            </a:r>
            <a:endParaRPr sz="1900">
              <a:solidFill>
                <a:schemeClr val="dk1"/>
              </a:solidFill>
              <a:highlight>
                <a:srgbClr val="FFFFFF"/>
              </a:highlight>
              <a:latin typeface="Barlow"/>
              <a:ea typeface="Barlow"/>
              <a:cs typeface="Barlow"/>
              <a:sym typeface="Barlow"/>
            </a:endParaRPr>
          </a:p>
          <a:p>
            <a:pPr indent="0" lvl="0" marL="457200" rtl="0" algn="l">
              <a:spcBef>
                <a:spcPts val="0"/>
              </a:spcBef>
              <a:spcAft>
                <a:spcPts val="0"/>
              </a:spcAft>
              <a:buNone/>
            </a:pPr>
            <a:r>
              <a:t/>
            </a:r>
            <a:endParaRPr sz="1500">
              <a:solidFill>
                <a:schemeClr val="dk1"/>
              </a:solidFill>
              <a:highlight>
                <a:srgbClr val="FFFFFF"/>
              </a:highlight>
            </a:endParaRPr>
          </a:p>
          <a:p>
            <a:pPr indent="0" lvl="0" marL="457200" rtl="0" algn="l">
              <a:spcBef>
                <a:spcPts val="0"/>
              </a:spcBef>
              <a:spcAft>
                <a:spcPts val="0"/>
              </a:spcAft>
              <a:buNone/>
            </a:pPr>
            <a:r>
              <a:t/>
            </a:r>
            <a:endParaRPr sz="1500">
              <a:solidFill>
                <a:schemeClr val="dk1"/>
              </a:solidFill>
              <a:highlight>
                <a:srgbClr val="FFFFFF"/>
              </a:highlight>
            </a:endParaRPr>
          </a:p>
        </p:txBody>
      </p:sp>
      <p:pic>
        <p:nvPicPr>
          <p:cNvPr id="301" name="Google Shape;301;p21"/>
          <p:cNvPicPr preferRelativeResize="0"/>
          <p:nvPr/>
        </p:nvPicPr>
        <p:blipFill>
          <a:blip r:embed="rId4">
            <a:alphaModFix/>
          </a:blip>
          <a:stretch>
            <a:fillRect/>
          </a:stretch>
        </p:blipFill>
        <p:spPr>
          <a:xfrm>
            <a:off x="2335500" y="1960750"/>
            <a:ext cx="2837325" cy="222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2"/>
          <p:cNvSpPr txBox="1"/>
          <p:nvPr/>
        </p:nvSpPr>
        <p:spPr>
          <a:xfrm>
            <a:off x="189050" y="161250"/>
            <a:ext cx="546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iriam Libre"/>
                <a:ea typeface="Miriam Libre"/>
                <a:cs typeface="Miriam Libre"/>
                <a:sym typeface="Miriam Libre"/>
              </a:rPr>
              <a:t>Software Development Kit</a:t>
            </a:r>
            <a:endParaRPr sz="3000">
              <a:solidFill>
                <a:schemeClr val="accent1"/>
              </a:solidFill>
              <a:latin typeface="Miriam Libre"/>
              <a:ea typeface="Miriam Libre"/>
              <a:cs typeface="Miriam Libre"/>
              <a:sym typeface="Miriam Libre"/>
            </a:endParaRPr>
          </a:p>
        </p:txBody>
      </p:sp>
      <p:sp>
        <p:nvSpPr>
          <p:cNvPr id="307" name="Google Shape;307;p22"/>
          <p:cNvSpPr txBox="1"/>
          <p:nvPr/>
        </p:nvSpPr>
        <p:spPr>
          <a:xfrm>
            <a:off x="383750" y="1067975"/>
            <a:ext cx="35865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Barlow"/>
              <a:buChar char="●"/>
            </a:pPr>
            <a:r>
              <a:rPr lang="en" sz="1500">
                <a:latin typeface="Barlow"/>
                <a:ea typeface="Barlow"/>
                <a:cs typeface="Barlow"/>
                <a:sym typeface="Barlow"/>
              </a:rPr>
              <a:t>Many Software development kit</a:t>
            </a:r>
            <a:endParaRPr sz="1500">
              <a:latin typeface="Barlow"/>
              <a:ea typeface="Barlow"/>
              <a:cs typeface="Barlow"/>
              <a:sym typeface="Barlow"/>
            </a:endParaRPr>
          </a:p>
          <a:p>
            <a:pPr indent="-323850" lvl="0" marL="457200" rtl="0" algn="l">
              <a:spcBef>
                <a:spcPts val="0"/>
              </a:spcBef>
              <a:spcAft>
                <a:spcPts val="0"/>
              </a:spcAft>
              <a:buSzPts val="1500"/>
              <a:buFont typeface="Barlow"/>
              <a:buChar char="●"/>
            </a:pPr>
            <a:r>
              <a:rPr lang="en" sz="1500">
                <a:latin typeface="Barlow"/>
                <a:ea typeface="Barlow"/>
                <a:cs typeface="Barlow"/>
                <a:sym typeface="Barlow"/>
              </a:rPr>
              <a:t>One </a:t>
            </a:r>
            <a:r>
              <a:rPr lang="en" sz="1500">
                <a:latin typeface="Barlow"/>
                <a:ea typeface="Barlow"/>
                <a:cs typeface="Barlow"/>
                <a:sym typeface="Barlow"/>
              </a:rPr>
              <a:t>platform</a:t>
            </a:r>
            <a:endParaRPr sz="1500">
              <a:latin typeface="Barlow"/>
              <a:ea typeface="Barlow"/>
              <a:cs typeface="Barlow"/>
              <a:sym typeface="Barlow"/>
            </a:endParaRPr>
          </a:p>
          <a:p>
            <a:pPr indent="-323850" lvl="0" marL="457200" rtl="0" algn="l">
              <a:spcBef>
                <a:spcPts val="0"/>
              </a:spcBef>
              <a:spcAft>
                <a:spcPts val="0"/>
              </a:spcAft>
              <a:buSzPts val="1500"/>
              <a:buFont typeface="Barlow"/>
              <a:buChar char="●"/>
            </a:pPr>
            <a:r>
              <a:rPr lang="en" sz="1500">
                <a:latin typeface="Barlow"/>
                <a:ea typeface="Barlow"/>
                <a:cs typeface="Barlow"/>
                <a:sym typeface="Barlow"/>
              </a:rPr>
              <a:t>Slow application</a:t>
            </a:r>
            <a:endParaRPr sz="1500">
              <a:latin typeface="Barlow"/>
              <a:ea typeface="Barlow"/>
              <a:cs typeface="Barlow"/>
              <a:sym typeface="Barlow"/>
            </a:endParaRPr>
          </a:p>
        </p:txBody>
      </p:sp>
      <p:pic>
        <p:nvPicPr>
          <p:cNvPr id="308" name="Google Shape;308;p22"/>
          <p:cNvPicPr preferRelativeResize="0"/>
          <p:nvPr/>
        </p:nvPicPr>
        <p:blipFill>
          <a:blip r:embed="rId3">
            <a:alphaModFix/>
          </a:blip>
          <a:stretch>
            <a:fillRect/>
          </a:stretch>
        </p:blipFill>
        <p:spPr>
          <a:xfrm>
            <a:off x="5716725" y="934150"/>
            <a:ext cx="3427275" cy="2682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