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F6F"/>
    <a:srgbClr val="BEB8DC"/>
    <a:srgbClr val="82B0D2"/>
    <a:srgbClr val="E7DAD2"/>
    <a:srgbClr val="8EC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98.957999999999998</c:v>
                </c:pt>
                <c:pt idx="2">
                  <c:v>88.542000000000002</c:v>
                </c:pt>
                <c:pt idx="3">
                  <c:v>100</c:v>
                </c:pt>
                <c:pt idx="4">
                  <c:v>99.478999999999999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4-4FA8-BD47-C95F32F032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Wi-Fi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90.103999999999999</c:v>
                </c:pt>
                <c:pt idx="1">
                  <c:v>95.832999999999998</c:v>
                </c:pt>
                <c:pt idx="2">
                  <c:v>92.707999999999998</c:v>
                </c:pt>
                <c:pt idx="3">
                  <c:v>91.146000000000001</c:v>
                </c:pt>
                <c:pt idx="4">
                  <c:v>92.707999999999998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74-4FA8-BD47-C95F32F032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Multi-modal</c:v>
                </c:pt>
              </c:strCache>
            </c:strRef>
          </c:tx>
          <c:spPr>
            <a:solidFill>
              <a:srgbClr val="8ECFC9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98.957999999999998</c:v>
                </c:pt>
                <c:pt idx="1">
                  <c:v>99.478999999999999</c:v>
                </c:pt>
                <c:pt idx="2">
                  <c:v>95.311999999999998</c:v>
                </c:pt>
                <c:pt idx="3">
                  <c:v>97.396000000000001</c:v>
                </c:pt>
                <c:pt idx="4">
                  <c:v>98.438000000000002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74-4FA8-BD47-C95F32F03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6189663"/>
        <c:axId val="916181983"/>
      </c:barChart>
      <c:catAx>
        <c:axId val="916189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测试场景（数据集种类）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181983"/>
        <c:crosses val="autoZero"/>
        <c:auto val="1"/>
        <c:lblAlgn val="ctr"/>
        <c:lblOffset val="100"/>
        <c:noMultiLvlLbl val="0"/>
      </c:catAx>
      <c:valAx>
        <c:axId val="91618198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18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7780820875649"/>
          <c:y val="0.86937558056855158"/>
          <c:w val="0.33384438358248697"/>
          <c:h val="8.1007497004369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测试准确率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96.353999999999999</c:v>
                </c:pt>
                <c:pt idx="1">
                  <c:v>100</c:v>
                </c:pt>
                <c:pt idx="2">
                  <c:v>93.75</c:v>
                </c:pt>
                <c:pt idx="3">
                  <c:v>95.832999999999998</c:v>
                </c:pt>
                <c:pt idx="4">
                  <c:v>95.832999999999998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1-41DD-83E1-6F17AF60E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950703"/>
        <c:axId val="311948783"/>
      </c:barChart>
      <c:catAx>
        <c:axId val="31195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测试场景（数据集类型）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48783"/>
        <c:crosses val="autoZero"/>
        <c:auto val="1"/>
        <c:lblAlgn val="ctr"/>
        <c:lblOffset val="100"/>
        <c:noMultiLvlLbl val="0"/>
      </c:catAx>
      <c:valAx>
        <c:axId val="311948783"/>
        <c:scaling>
          <c:orientation val="minMax"/>
          <c:max val="100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5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Wi-Fi单模态测试结果准确率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233</c:v>
                </c:pt>
                <c:pt idx="1">
                  <c:v>200</c:v>
                </c:pt>
                <c:pt idx="2">
                  <c:v>190</c:v>
                </c:pt>
                <c:pt idx="3">
                  <c:v>180</c:v>
                </c:pt>
                <c:pt idx="4">
                  <c:v>170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76.561999999999998</c:v>
                </c:pt>
                <c:pt idx="1">
                  <c:v>85.938000000000002</c:v>
                </c:pt>
                <c:pt idx="2">
                  <c:v>81.25</c:v>
                </c:pt>
                <c:pt idx="3">
                  <c:v>88.021000000000001</c:v>
                </c:pt>
                <c:pt idx="4">
                  <c:v>86.457999999999998</c:v>
                </c:pt>
                <c:pt idx="5">
                  <c:v>81.25</c:v>
                </c:pt>
                <c:pt idx="6">
                  <c:v>85.832999999999998</c:v>
                </c:pt>
                <c:pt idx="7">
                  <c:v>80.438000000000002</c:v>
                </c:pt>
                <c:pt idx="8">
                  <c:v>81.25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C-4DFF-8AFC-F1A4F9ECD1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多模态测试结果准确率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233</c:v>
                </c:pt>
                <c:pt idx="1">
                  <c:v>200</c:v>
                </c:pt>
                <c:pt idx="2">
                  <c:v>190</c:v>
                </c:pt>
                <c:pt idx="3">
                  <c:v>180</c:v>
                </c:pt>
                <c:pt idx="4">
                  <c:v>170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93.75</c:v>
                </c:pt>
                <c:pt idx="1">
                  <c:v>93.704999999999998</c:v>
                </c:pt>
                <c:pt idx="2">
                  <c:v>96.353999999999999</c:v>
                </c:pt>
                <c:pt idx="3">
                  <c:v>94.792000000000002</c:v>
                </c:pt>
                <c:pt idx="4">
                  <c:v>93.75</c:v>
                </c:pt>
                <c:pt idx="5">
                  <c:v>95.311999999999998</c:v>
                </c:pt>
                <c:pt idx="6">
                  <c:v>93.228999999999999</c:v>
                </c:pt>
                <c:pt idx="7">
                  <c:v>96.353999999999999</c:v>
                </c:pt>
                <c:pt idx="8">
                  <c:v>95.832999999999998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5C-4DFF-8AFC-F1A4F9ECD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55552"/>
        <c:axId val="74356032"/>
      </c:barChart>
      <c:catAx>
        <c:axId val="7435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随机种子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56032"/>
        <c:crosses val="autoZero"/>
        <c:auto val="1"/>
        <c:lblAlgn val="ctr"/>
        <c:lblOffset val="100"/>
        <c:noMultiLvlLbl val="0"/>
      </c:catAx>
      <c:valAx>
        <c:axId val="743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无预处理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95.832999999999998</c:v>
                </c:pt>
                <c:pt idx="1">
                  <c:v>97.396000000000001</c:v>
                </c:pt>
                <c:pt idx="2">
                  <c:v>85.938000000000002</c:v>
                </c:pt>
                <c:pt idx="3">
                  <c:v>95.311999999999998</c:v>
                </c:pt>
                <c:pt idx="4">
                  <c:v>92.188000000000002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A-4573-ADEC-AEC8308576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基于 YOLO 视觉目标检测和裁剪预处理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98.957999999999998</c:v>
                </c:pt>
                <c:pt idx="2">
                  <c:v>88.542000000000002</c:v>
                </c:pt>
                <c:pt idx="3">
                  <c:v>100</c:v>
                </c:pt>
                <c:pt idx="4">
                  <c:v>99.478999999999999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A-4573-ADEC-AEC830857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778031"/>
        <c:axId val="922778991"/>
      </c:barChart>
      <c:catAx>
        <c:axId val="922778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测试场景（数据集种类）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78991"/>
        <c:crosses val="autoZero"/>
        <c:auto val="1"/>
        <c:lblAlgn val="ctr"/>
        <c:lblOffset val="100"/>
        <c:noMultiLvlLbl val="0"/>
      </c:catAx>
      <c:valAx>
        <c:axId val="922778991"/>
        <c:scaling>
          <c:orientation val="minMax"/>
          <c:max val="10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7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999049031914"/>
          <c:y val="0.87521286555997257"/>
          <c:w val="0.59549992392255313"/>
          <c:h val="8.1007497004369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065793608861283E-2"/>
          <c:y val="0.12798069737763601"/>
          <c:w val="0.94348006770892767"/>
          <c:h val="0.68355848247136852"/>
        </c:manualLayout>
      </c:layout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最优权重测试结果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98.957999999999998</c:v>
                </c:pt>
                <c:pt idx="1">
                  <c:v>99.478999999999999</c:v>
                </c:pt>
                <c:pt idx="2">
                  <c:v>94.792000000000002</c:v>
                </c:pt>
                <c:pt idx="3">
                  <c:v>91.146000000000001</c:v>
                </c:pt>
                <c:pt idx="4">
                  <c:v>98.438000000000002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3-4978-80F4-DEF79394C8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最差权重测试结果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90.103999999999999</c:v>
                </c:pt>
                <c:pt idx="1">
                  <c:v>95.832999999999998</c:v>
                </c:pt>
                <c:pt idx="2">
                  <c:v>88.542000000000002</c:v>
                </c:pt>
                <c:pt idx="3">
                  <c:v>97.396000000000001</c:v>
                </c:pt>
                <c:pt idx="4">
                  <c:v>92.707999999999998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F3-4978-80F4-DEF79394C8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直接相联测试结果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82B0D2"/>
              </a:solidFill>
              <a:ln w="9525">
                <a:solidFill>
                  <a:srgbClr val="82B0D2"/>
                </a:solidFill>
              </a:ln>
              <a:effectLst/>
            </c:spPr>
          </c:marker>
          <c:dPt>
            <c:idx val="3"/>
            <c:marker>
              <c:symbol val="diamond"/>
              <c:size val="10"/>
              <c:spPr>
                <a:solidFill>
                  <a:srgbClr val="82B0D2"/>
                </a:solidFill>
                <a:ln w="9525">
                  <a:solidFill>
                    <a:srgbClr val="82B0D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DF3-4978-80F4-DEF79394C897}"/>
              </c:ext>
            </c:extLst>
          </c:dPt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97.396000000000001</c:v>
                </c:pt>
                <c:pt idx="1">
                  <c:v>99.478999999999999</c:v>
                </c:pt>
                <c:pt idx="2">
                  <c:v>96.353999999999999</c:v>
                </c:pt>
                <c:pt idx="3">
                  <c:v>95.832999999999998</c:v>
                </c:pt>
                <c:pt idx="4">
                  <c:v>97.917000000000002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F3-4978-80F4-DEF79394C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90500" cap="flat" cmpd="sng" algn="ctr">
              <a:solidFill>
                <a:srgbClr val="E7DAD2"/>
              </a:solidFill>
              <a:round/>
            </a:ln>
            <a:effectLst/>
          </c:spPr>
        </c:hiLowLines>
        <c:axId val="896485135"/>
        <c:axId val="311946383"/>
      </c:stockChart>
      <c:catAx>
        <c:axId val="896485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测试场景（数据集种类）</a:t>
                </a:r>
              </a:p>
            </c:rich>
          </c:tx>
          <c:layout>
            <c:manualLayout>
              <c:xMode val="edge"/>
              <c:yMode val="edge"/>
              <c:x val="0.81629771431355558"/>
              <c:y val="0.894843384573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46383"/>
        <c:crosses val="autoZero"/>
        <c:auto val="1"/>
        <c:lblAlgn val="ctr"/>
        <c:lblOffset val="100"/>
        <c:noMultiLvlLbl val="0"/>
      </c:catAx>
      <c:valAx>
        <c:axId val="311946383"/>
        <c:scaling>
          <c:orientation val="minMax"/>
          <c:max val="100"/>
          <c:min val="8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layout>
            <c:manualLayout>
              <c:xMode val="edge"/>
              <c:yMode val="edge"/>
              <c:x val="1.2061870366805278E-2"/>
              <c:y val="0.85265822828818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648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4003183763924701E-2"/>
          <c:y val="0.91899252271098064"/>
          <c:w val="0.71207596333067058"/>
          <c:h val="8.1007497004369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时空域卷积网络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90.103999999999999</c:v>
                </c:pt>
                <c:pt idx="1">
                  <c:v>95.832999999999998</c:v>
                </c:pt>
                <c:pt idx="2">
                  <c:v>92.707999999999998</c:v>
                </c:pt>
                <c:pt idx="3">
                  <c:v>91.146000000000001</c:v>
                </c:pt>
                <c:pt idx="4">
                  <c:v>92.707999999999998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F-4CF1-8EA5-D7B7FA67D1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86.457999999999998</c:v>
                </c:pt>
                <c:pt idx="1">
                  <c:v>88.542000000000002</c:v>
                </c:pt>
                <c:pt idx="2">
                  <c:v>86.457999999999998</c:v>
                </c:pt>
                <c:pt idx="3">
                  <c:v>86.978999999999999</c:v>
                </c:pt>
                <c:pt idx="4">
                  <c:v>81.25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1F-4CF1-8EA5-D7B7FA67D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932367"/>
        <c:axId val="311931407"/>
      </c:barChart>
      <c:catAx>
        <c:axId val="311932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测试场景（数据集种类）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31407"/>
        <c:crosses val="autoZero"/>
        <c:auto val="1"/>
        <c:lblAlgn val="ctr"/>
        <c:lblOffset val="100"/>
        <c:noMultiLvlLbl val="0"/>
      </c:catAx>
      <c:valAx>
        <c:axId val="31193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3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A7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760-4C49-8EEB-79AA6C378D1B}"/>
              </c:ext>
            </c:extLst>
          </c:dPt>
          <c:dPt>
            <c:idx val="1"/>
            <c:invertIfNegative val="0"/>
            <c:bubble3D val="0"/>
            <c:spPr>
              <a:solidFill>
                <a:srgbClr val="FA7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60-4C49-8EEB-79AA6C378D1B}"/>
              </c:ext>
            </c:extLst>
          </c:dPt>
          <c:cat>
            <c:strRef>
              <c:f>Sheet1!$A$2:$A$17</c:f>
              <c:strCache>
                <c:ptCount val="16"/>
                <c:pt idx="0">
                  <c:v>Video</c:v>
                </c:pt>
                <c:pt idx="1">
                  <c:v>Wi-Fi</c:v>
                </c:pt>
                <c:pt idx="2">
                  <c:v>1, 0.001</c:v>
                </c:pt>
                <c:pt idx="3">
                  <c:v>0.999, 0.001</c:v>
                </c:pt>
                <c:pt idx="4">
                  <c:v>1, 0.01</c:v>
                </c:pt>
                <c:pt idx="5">
                  <c:v>0.99, 0.01</c:v>
                </c:pt>
                <c:pt idx="6">
                  <c:v>1, 0.1</c:v>
                </c:pt>
                <c:pt idx="7">
                  <c:v>1, 0.2</c:v>
                </c:pt>
                <c:pt idx="8">
                  <c:v>1, 0.5</c:v>
                </c:pt>
                <c:pt idx="9">
                  <c:v>0.9, 0.1</c:v>
                </c:pt>
                <c:pt idx="10">
                  <c:v>0.85, 0.15</c:v>
                </c:pt>
                <c:pt idx="11">
                  <c:v>0.82, 0.18</c:v>
                </c:pt>
                <c:pt idx="12">
                  <c:v>0.8, 0.2</c:v>
                </c:pt>
                <c:pt idx="13">
                  <c:v>0.75, 0.25</c:v>
                </c:pt>
                <c:pt idx="14">
                  <c:v>0.7, 0.3</c:v>
                </c:pt>
                <c:pt idx="15">
                  <c:v>0.5, 0.5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99.478999999999999</c:v>
                </c:pt>
                <c:pt idx="1">
                  <c:v>92.707999999999998</c:v>
                </c:pt>
                <c:pt idx="2">
                  <c:v>97.917000000000002</c:v>
                </c:pt>
                <c:pt idx="3">
                  <c:v>98.438000000000002</c:v>
                </c:pt>
                <c:pt idx="4">
                  <c:v>97.396000000000001</c:v>
                </c:pt>
                <c:pt idx="5">
                  <c:v>97.917000000000002</c:v>
                </c:pt>
                <c:pt idx="6">
                  <c:v>97.396000000000001</c:v>
                </c:pt>
                <c:pt idx="7">
                  <c:v>97.396000000000001</c:v>
                </c:pt>
                <c:pt idx="8">
                  <c:v>97.917000000000002</c:v>
                </c:pt>
                <c:pt idx="9">
                  <c:v>97.396000000000001</c:v>
                </c:pt>
                <c:pt idx="10">
                  <c:v>97.917000000000002</c:v>
                </c:pt>
                <c:pt idx="11">
                  <c:v>97.396000000000001</c:v>
                </c:pt>
                <c:pt idx="12">
                  <c:v>98.438000000000002</c:v>
                </c:pt>
                <c:pt idx="13">
                  <c:v>97.917000000000002</c:v>
                </c:pt>
                <c:pt idx="14">
                  <c:v>97.917000000000002</c:v>
                </c:pt>
                <c:pt idx="15">
                  <c:v>97.917000000000002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0-4C49-8EEB-79AA6C378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16184863"/>
        <c:axId val="916189183"/>
      </c:barChart>
      <c:catAx>
        <c:axId val="916184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视觉和</a:t>
                </a:r>
                <a:r>
                  <a:rPr lang="en-US" altLang="zh-CN" dirty="0"/>
                  <a:t>Wi-Fi</a:t>
                </a:r>
                <a:r>
                  <a:rPr lang="zh-CN" altLang="en-US" dirty="0"/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189183"/>
        <c:crossesAt val="96"/>
        <c:auto val="1"/>
        <c:lblAlgn val="ctr"/>
        <c:lblOffset val="100"/>
        <c:noMultiLvlLbl val="0"/>
      </c:catAx>
      <c:valAx>
        <c:axId val="916189183"/>
        <c:scaling>
          <c:orientation val="minMax"/>
          <c:min val="9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2B0D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184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视频单模态</c:v>
                </c:pt>
                <c:pt idx="1">
                  <c:v>时空域卷积网络</c:v>
                </c:pt>
                <c:pt idx="2">
                  <c:v>CNN Wi-Fi 模型</c:v>
                </c:pt>
                <c:pt idx="3">
                  <c:v>多模态模型 ViFi</c:v>
                </c:pt>
                <c:pt idx="4">
                  <c:v>多模态模型 CRNN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30.5</c:v>
                </c:pt>
                <c:pt idx="2">
                  <c:v>30.4</c:v>
                </c:pt>
                <c:pt idx="3">
                  <c:v>33.5</c:v>
                </c:pt>
                <c:pt idx="4">
                  <c:v>33.1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5-4DAD-8728-1978889D1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视频单模态</c:v>
                </c:pt>
                <c:pt idx="1">
                  <c:v>时空域卷积网络</c:v>
                </c:pt>
                <c:pt idx="2">
                  <c:v>CNN Wi-Fi 模型</c:v>
                </c:pt>
                <c:pt idx="3">
                  <c:v>多模态模型 ViFi</c:v>
                </c:pt>
                <c:pt idx="4">
                  <c:v>多模态模型 CRNN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4.3</c:v>
                </c:pt>
                <c:pt idx="1">
                  <c:v>2</c:v>
                </c:pt>
                <c:pt idx="2">
                  <c:v>1.3</c:v>
                </c:pt>
                <c:pt idx="3">
                  <c:v>5.3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5-4DAD-8728-1978889D1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2778511"/>
        <c:axId val="922782351"/>
      </c:barChart>
      <c:catAx>
        <c:axId val="92277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测试模型和网络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82351"/>
        <c:crosses val="autoZero"/>
        <c:auto val="1"/>
        <c:lblAlgn val="ctr"/>
        <c:lblOffset val="100"/>
        <c:noMultiLvlLbl val="0"/>
      </c:catAx>
      <c:valAx>
        <c:axId val="922782351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测试所用时间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7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多模态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1-4979-8374-1C30EE9AD8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视觉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1-4979-8374-1C30EE9AD8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Wi-Fi</c:v>
                </c:pt>
              </c:strCache>
            </c:strRef>
          </c:tx>
          <c:spPr>
            <a:solidFill>
              <a:srgbClr val="E7DAD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1-4979-8374-1C30EE9AD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789551"/>
        <c:axId val="922790031"/>
      </c:barChart>
      <c:catAx>
        <c:axId val="922789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测试模态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90031"/>
        <c:crosses val="autoZero"/>
        <c:auto val="1"/>
        <c:lblAlgn val="ctr"/>
        <c:lblOffset val="100"/>
        <c:noMultiLvlLbl val="0"/>
      </c:catAx>
      <c:valAx>
        <c:axId val="92279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测试所用时间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89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多模态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1-4979-8374-1C30EE9AD8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视觉</c:v>
                </c:pt>
              </c:strCache>
            </c:strRef>
          </c:tx>
          <c:spPr>
            <a:solidFill>
              <a:srgbClr val="FA7F6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1-4979-8374-1C30EE9AD8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Wi-Fi</c:v>
                </c:pt>
              </c:strCache>
            </c:strRef>
          </c:tx>
          <c:spPr>
            <a:solidFill>
              <a:srgbClr val="E7DAD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1-4979-8374-1C30EE9AD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789551"/>
        <c:axId val="922790031"/>
      </c:barChart>
      <c:catAx>
        <c:axId val="922789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测试模态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90031"/>
        <c:crosses val="autoZero"/>
        <c:auto val="1"/>
        <c:lblAlgn val="ctr"/>
        <c:lblOffset val="100"/>
        <c:noMultiLvlLbl val="0"/>
      </c:catAx>
      <c:valAx>
        <c:axId val="92279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测试所用时间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2789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测试准确率</c:v>
                </c:pt>
              </c:strCache>
            </c:strRef>
          </c:tx>
          <c:spPr>
            <a:solidFill>
              <a:srgbClr val="82B0D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light/100</c:v>
                </c:pt>
                <c:pt idx="1">
                  <c:v>light/10</c:v>
                </c:pt>
                <c:pt idx="2">
                  <c:v>light/dark</c:v>
                </c:pt>
                <c:pt idx="3">
                  <c:v>occlusion/board</c:v>
                </c:pt>
                <c:pt idx="4">
                  <c:v>occlusion/desk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87.771000000000001</c:v>
                </c:pt>
                <c:pt idx="1">
                  <c:v>75.521000000000001</c:v>
                </c:pt>
                <c:pt idx="2">
                  <c:v>62.5</c:v>
                </c:pt>
                <c:pt idx="3">
                  <c:v>86.978999999999999</c:v>
                </c:pt>
                <c:pt idx="4">
                  <c:v>97.396000000000001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1-41DD-83E1-6F17AF60E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950703"/>
        <c:axId val="311948783"/>
      </c:barChart>
      <c:catAx>
        <c:axId val="31195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测试场景（数据集类型）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48783"/>
        <c:crosses val="autoZero"/>
        <c:auto val="1"/>
        <c:lblAlgn val="ctr"/>
        <c:lblOffset val="100"/>
        <c:noMultiLvlLbl val="0"/>
      </c:catAx>
      <c:valAx>
        <c:axId val="31194878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95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350923" y="2359136"/>
            <a:ext cx="2164995" cy="2139728"/>
            <a:chOff x="1364708" y="1833395"/>
            <a:chExt cx="2164995" cy="2139728"/>
          </a:xfrm>
          <a:scene3d>
            <a:camera prst="isometricRightUp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364708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06591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48474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90357" y="1833395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133006" y="1833395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64708" y="2270684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6591" y="2270684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48474" y="2270684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90357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33006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64708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06591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8474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90357" y="2707973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33006" y="2707973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64708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06591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48474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90357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133006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70833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12716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254599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96482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139131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665514" y="2995386"/>
            <a:ext cx="2049236" cy="451303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567214" y="2481943"/>
            <a:ext cx="1870075" cy="545646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665514" y="4022271"/>
            <a:ext cx="2047875" cy="257175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567214" y="3505200"/>
            <a:ext cx="1870075" cy="357868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562178" y="3144715"/>
            <a:ext cx="1027740" cy="1020330"/>
            <a:chOff x="3272388" y="2554422"/>
            <a:chExt cx="1274338" cy="1265150"/>
          </a:xfrm>
          <a:solidFill>
            <a:srgbClr val="FA7F6F"/>
          </a:solidFill>
          <a:scene3d>
            <a:camera prst="isometricRightUp"/>
            <a:lightRig rig="threePt" dir="t"/>
          </a:scene3d>
        </p:grpSpPr>
        <p:sp>
          <p:nvSpPr>
            <p:cNvPr id="31" name="矩形 30"/>
            <p:cNvSpPr/>
            <p:nvPr/>
          </p:nvSpPr>
          <p:spPr>
            <a:xfrm>
              <a:off x="3272388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14271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156154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72388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14271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56154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72388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14271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56154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 flipV="1">
            <a:off x="4433783" y="2886075"/>
            <a:ext cx="1517981" cy="141205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712029" y="3042557"/>
            <a:ext cx="1968953" cy="402772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3716111" y="3358243"/>
            <a:ext cx="1964871" cy="919843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4438458" y="3200400"/>
            <a:ext cx="1516028" cy="661307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493912" y="2669636"/>
            <a:ext cx="1274338" cy="1265150"/>
            <a:chOff x="3272388" y="2554422"/>
            <a:chExt cx="1274338" cy="1265150"/>
          </a:xfrm>
          <a:solidFill>
            <a:srgbClr val="8ECFC9"/>
          </a:solidFill>
          <a:scene3d>
            <a:camera prst="isometricRightUp"/>
            <a:lightRig rig="threePt" dir="t"/>
          </a:scene3d>
        </p:grpSpPr>
        <p:sp>
          <p:nvSpPr>
            <p:cNvPr id="59" name="矩形 58"/>
            <p:cNvSpPr/>
            <p:nvPr/>
          </p:nvSpPr>
          <p:spPr>
            <a:xfrm>
              <a:off x="3272388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714271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56154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272388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714271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4156154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272388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714271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156154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9B704D-C3B5-B160-D732-1BE633A3027C}"/>
              </a:ext>
            </a:extLst>
          </p:cNvPr>
          <p:cNvSpPr txBox="1"/>
          <p:nvPr/>
        </p:nvSpPr>
        <p:spPr>
          <a:xfrm>
            <a:off x="1733663" y="478795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输入特征图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B8233-1FBA-5C6A-0585-B41A20C88B01}"/>
              </a:ext>
            </a:extLst>
          </p:cNvPr>
          <p:cNvSpPr txBox="1"/>
          <p:nvPr/>
        </p:nvSpPr>
        <p:spPr>
          <a:xfrm>
            <a:off x="3067144" y="4787958"/>
            <a:ext cx="208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卷积核</a:t>
            </a:r>
            <a:endParaRPr lang="en-US" altLang="zh-CN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E17E9D-B83D-C653-84D7-B5292A0BC72F}"/>
              </a:ext>
            </a:extLst>
          </p:cNvPr>
          <p:cNvSpPr txBox="1"/>
          <p:nvPr/>
        </p:nvSpPr>
        <p:spPr>
          <a:xfrm>
            <a:off x="5378511" y="478795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输出特征图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71331FD-8ACE-850B-3858-B3AEF9AB0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00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2F3B383-53D2-2EAB-3701-3BE5400E3B10}"/>
              </a:ext>
            </a:extLst>
          </p:cNvPr>
          <p:cNvSpPr txBox="1"/>
          <p:nvPr/>
        </p:nvSpPr>
        <p:spPr>
          <a:xfrm>
            <a:off x="4132729" y="412376"/>
            <a:ext cx="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7751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4C38A41-B9C7-C98E-5066-7F180D9A2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712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028FE6B-683B-483F-9DDB-F3DC30C46C25}"/>
              </a:ext>
            </a:extLst>
          </p:cNvPr>
          <p:cNvSpPr txBox="1"/>
          <p:nvPr/>
        </p:nvSpPr>
        <p:spPr>
          <a:xfrm>
            <a:off x="4419600" y="609600"/>
            <a:ext cx="1676400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7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4C38A41-B9C7-C98E-5066-7F180D9A2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51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028FE6B-683B-483F-9DDB-F3DC30C46C25}"/>
              </a:ext>
            </a:extLst>
          </p:cNvPr>
          <p:cNvSpPr txBox="1"/>
          <p:nvPr/>
        </p:nvSpPr>
        <p:spPr>
          <a:xfrm>
            <a:off x="4419600" y="609600"/>
            <a:ext cx="1676400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 Test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07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B694E7D-4FB5-D6C5-5B2C-EEF2EA79B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99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A0C2AC-02B3-5B61-7290-ED183E408D25}"/>
              </a:ext>
            </a:extLst>
          </p:cNvPr>
          <p:cNvSpPr txBox="1"/>
          <p:nvPr/>
        </p:nvSpPr>
        <p:spPr>
          <a:xfrm>
            <a:off x="4536141" y="336176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LRM 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9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B694E7D-4FB5-D6C5-5B2C-EEF2EA79B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51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A0C2AC-02B3-5B61-7290-ED183E408D25}"/>
              </a:ext>
            </a:extLst>
          </p:cNvPr>
          <p:cNvSpPr txBox="1"/>
          <p:nvPr/>
        </p:nvSpPr>
        <p:spPr>
          <a:xfrm>
            <a:off x="4536141" y="336176"/>
            <a:ext cx="9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07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F66191-6F21-77AB-7DFC-FD3730D8057F}"/>
              </a:ext>
            </a:extLst>
          </p:cNvPr>
          <p:cNvSpPr txBox="1"/>
          <p:nvPr/>
        </p:nvSpPr>
        <p:spPr>
          <a:xfrm>
            <a:off x="4110824" y="169240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ED4439-16B1-8892-95A6-C9FD5AE7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4" y="1450710"/>
            <a:ext cx="1629024" cy="1278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C5991E-2897-755B-50AA-13D9905DF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9" y="3899080"/>
            <a:ext cx="1629024" cy="12217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49FF89-73D3-9FC4-CE09-2EBB0363A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7" y="4024244"/>
            <a:ext cx="974035" cy="97143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589AB6-72FC-C90D-BFD2-40CD877F376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176173" y="4509964"/>
            <a:ext cx="175998" cy="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718125A-76F4-5545-2BD9-0A74CEE4515E}"/>
              </a:ext>
            </a:extLst>
          </p:cNvPr>
          <p:cNvSpPr/>
          <p:nvPr/>
        </p:nvSpPr>
        <p:spPr>
          <a:xfrm>
            <a:off x="4534231" y="1081378"/>
            <a:ext cx="3027459" cy="1997987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305168-4CF4-F13C-E82F-FB0E3A5A51AD}"/>
              </a:ext>
            </a:extLst>
          </p:cNvPr>
          <p:cNvSpPr txBox="1"/>
          <p:nvPr/>
        </p:nvSpPr>
        <p:spPr>
          <a:xfrm>
            <a:off x="4532783" y="1076656"/>
            <a:ext cx="152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Wi-Fi </a:t>
            </a:r>
            <a:r>
              <a:rPr lang="zh-CN" altLang="en-US" sz="1600" dirty="0"/>
              <a:t>感知模块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2E7B16-3B65-A2CC-81AE-73DC384CF610}"/>
              </a:ext>
            </a:extLst>
          </p:cNvPr>
          <p:cNvSpPr/>
          <p:nvPr/>
        </p:nvSpPr>
        <p:spPr>
          <a:xfrm>
            <a:off x="4652515" y="1456215"/>
            <a:ext cx="1893496" cy="12785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时空域卷积网络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8CBDAB-5BFD-8F81-BDB9-C3690074461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186158" y="2087940"/>
            <a:ext cx="683174" cy="2709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7F5A8A-5924-8856-CE3C-DF4DD2954511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3693829" y="2087940"/>
            <a:ext cx="958686" cy="7571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2AC25A3-ADD3-FF7A-DB41-F8A9EEF4C6D7}"/>
              </a:ext>
            </a:extLst>
          </p:cNvPr>
          <p:cNvSpPr/>
          <p:nvPr/>
        </p:nvSpPr>
        <p:spPr>
          <a:xfrm>
            <a:off x="4534231" y="3503745"/>
            <a:ext cx="3027459" cy="1997987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31C0B4-D408-C204-5380-2854B31EAEC9}"/>
              </a:ext>
            </a:extLst>
          </p:cNvPr>
          <p:cNvSpPr txBox="1"/>
          <p:nvPr/>
        </p:nvSpPr>
        <p:spPr>
          <a:xfrm>
            <a:off x="4532783" y="3499023"/>
            <a:ext cx="1465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视觉感知模块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19A687-AA08-AFE9-2ABB-F9744271212B}"/>
              </a:ext>
            </a:extLst>
          </p:cNvPr>
          <p:cNvSpPr/>
          <p:nvPr/>
        </p:nvSpPr>
        <p:spPr>
          <a:xfrm>
            <a:off x="4724066" y="3878582"/>
            <a:ext cx="824497" cy="12785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91498E-0D56-70BA-1CD7-3C1FF5AA848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4319142" y="4509963"/>
            <a:ext cx="404924" cy="7915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602055B-CB0E-627E-31C4-206D3BD98921}"/>
              </a:ext>
            </a:extLst>
          </p:cNvPr>
          <p:cNvSpPr/>
          <p:nvPr/>
        </p:nvSpPr>
        <p:spPr>
          <a:xfrm>
            <a:off x="5793065" y="3873077"/>
            <a:ext cx="824497" cy="12785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RNN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D343791-6BD8-1030-144D-1093DA4A9F7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548563" y="4508243"/>
            <a:ext cx="244502" cy="413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47576A-A43C-7FB4-67D0-1D7A5BDA9F56}"/>
              </a:ext>
            </a:extLst>
          </p:cNvPr>
          <p:cNvSpPr/>
          <p:nvPr/>
        </p:nvSpPr>
        <p:spPr>
          <a:xfrm>
            <a:off x="6807023" y="1227649"/>
            <a:ext cx="653049" cy="173572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Wi-Fi</a:t>
            </a:r>
          </a:p>
          <a:p>
            <a:pPr algn="ctr"/>
            <a:r>
              <a:rPr lang="zh-CN" altLang="en-US" sz="1600" dirty="0"/>
              <a:t>特征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131A476-DC74-1B74-D2BF-76CA3232953A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 flipV="1">
            <a:off x="6546011" y="2095510"/>
            <a:ext cx="261012" cy="1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092A671-922F-5493-ADAB-B570CE52ED9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460072" y="2095510"/>
            <a:ext cx="562982" cy="0"/>
          </a:xfrm>
          <a:prstGeom prst="line">
            <a:avLst/>
          </a:prstGeom>
          <a:ln w="12700">
            <a:solidFill>
              <a:srgbClr val="BE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9A79351-91FA-BE05-38E2-17FF76CF1543}"/>
              </a:ext>
            </a:extLst>
          </p:cNvPr>
          <p:cNvCxnSpPr>
            <a:cxnSpLocks/>
          </p:cNvCxnSpPr>
          <p:nvPr/>
        </p:nvCxnSpPr>
        <p:spPr>
          <a:xfrm>
            <a:off x="7347997" y="4509965"/>
            <a:ext cx="662942" cy="0"/>
          </a:xfrm>
          <a:prstGeom prst="line">
            <a:avLst/>
          </a:prstGeom>
          <a:ln w="12700">
            <a:solidFill>
              <a:srgbClr val="BE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575FB36-EA6F-6A8B-9390-A12401D7499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010939" y="2087940"/>
            <a:ext cx="0" cy="1035226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95B0752-7955-EE65-28D9-B5E1EE23506A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8010938" y="3476805"/>
            <a:ext cx="1" cy="1025933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0B844-B61E-11D4-A61A-5E4B8A31131E}"/>
              </a:ext>
            </a:extLst>
          </p:cNvPr>
          <p:cNvGrpSpPr/>
          <p:nvPr/>
        </p:nvGrpSpPr>
        <p:grpSpPr>
          <a:xfrm>
            <a:off x="7834119" y="3123166"/>
            <a:ext cx="353639" cy="353639"/>
            <a:chOff x="7834119" y="3123166"/>
            <a:chExt cx="353639" cy="353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4F48661-13E5-F32F-5CBC-A86BF16776BE}"/>
                </a:ext>
              </a:extLst>
            </p:cNvPr>
            <p:cNvSpPr/>
            <p:nvPr/>
          </p:nvSpPr>
          <p:spPr>
            <a:xfrm>
              <a:off x="7834119" y="3123166"/>
              <a:ext cx="353639" cy="353639"/>
            </a:xfrm>
            <a:prstGeom prst="ellipse">
              <a:avLst/>
            </a:prstGeom>
            <a:noFill/>
            <a:ln w="28575">
              <a:solidFill>
                <a:srgbClr val="BEB8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3B28FFE-C00F-4AAC-92BC-49603C8E5114}"/>
                </a:ext>
              </a:extLst>
            </p:cNvPr>
            <p:cNvCxnSpPr>
              <a:cxnSpLocks/>
              <a:endCxn id="60" idx="6"/>
            </p:cNvCxnSpPr>
            <p:nvPr/>
          </p:nvCxnSpPr>
          <p:spPr>
            <a:xfrm>
              <a:off x="7834119" y="3299985"/>
              <a:ext cx="353639" cy="1"/>
            </a:xfrm>
            <a:prstGeom prst="line">
              <a:avLst/>
            </a:prstGeom>
            <a:ln w="28575">
              <a:solidFill>
                <a:srgbClr val="BEB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8590F2-0180-9BC3-1A22-2920C3F98EE0}"/>
                </a:ext>
              </a:extLst>
            </p:cNvPr>
            <p:cNvCxnSpPr>
              <a:cxnSpLocks/>
              <a:endCxn id="60" idx="4"/>
            </p:cNvCxnSpPr>
            <p:nvPr/>
          </p:nvCxnSpPr>
          <p:spPr>
            <a:xfrm>
              <a:off x="8010938" y="3134650"/>
              <a:ext cx="1" cy="342155"/>
            </a:xfrm>
            <a:prstGeom prst="line">
              <a:avLst/>
            </a:prstGeom>
            <a:ln w="28575">
              <a:solidFill>
                <a:srgbClr val="BEB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7E433-2102-B59F-A314-844F96508C4D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8183597" y="3299985"/>
            <a:ext cx="167804" cy="413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881E335-819F-32FE-F574-85CBEDDF929E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 flipV="1">
            <a:off x="9004450" y="3299985"/>
            <a:ext cx="273300" cy="413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3C137EB6-9FFB-841B-5132-0A538669A1CE}"/>
              </a:ext>
            </a:extLst>
          </p:cNvPr>
          <p:cNvSpPr/>
          <p:nvPr/>
        </p:nvSpPr>
        <p:spPr>
          <a:xfrm>
            <a:off x="10149674" y="2777645"/>
            <a:ext cx="365061" cy="1044680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/>
              <a:t>分类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D17DD25-1A7E-3E9E-608B-96C712FD57A1}"/>
              </a:ext>
            </a:extLst>
          </p:cNvPr>
          <p:cNvSpPr/>
          <p:nvPr/>
        </p:nvSpPr>
        <p:spPr>
          <a:xfrm>
            <a:off x="7690447" y="1880483"/>
            <a:ext cx="3027459" cy="2858494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B559DDC-3E34-D389-F895-44E5CB10962C}"/>
              </a:ext>
            </a:extLst>
          </p:cNvPr>
          <p:cNvSpPr/>
          <p:nvPr/>
        </p:nvSpPr>
        <p:spPr>
          <a:xfrm>
            <a:off x="9277750" y="2660688"/>
            <a:ext cx="604751" cy="1278594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全连接层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EAF2568-B54D-2A91-6936-CC4EAEFEFA71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9882501" y="3299985"/>
            <a:ext cx="267173" cy="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42F82A1-7C1F-E521-31F2-ADD8AD840D6B}"/>
              </a:ext>
            </a:extLst>
          </p:cNvPr>
          <p:cNvSpPr txBox="1"/>
          <p:nvPr/>
        </p:nvSpPr>
        <p:spPr>
          <a:xfrm>
            <a:off x="9277396" y="1889941"/>
            <a:ext cx="144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特征融合模块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F215F0-241E-9063-9767-995FF412D029}"/>
              </a:ext>
            </a:extLst>
          </p:cNvPr>
          <p:cNvSpPr/>
          <p:nvPr/>
        </p:nvSpPr>
        <p:spPr>
          <a:xfrm>
            <a:off x="421732" y="1222145"/>
            <a:ext cx="3982294" cy="4156714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631F8AB-7BA3-23B3-6F52-FD3B9FD230A1}"/>
              </a:ext>
            </a:extLst>
          </p:cNvPr>
          <p:cNvSpPr txBox="1"/>
          <p:nvPr/>
        </p:nvSpPr>
        <p:spPr>
          <a:xfrm>
            <a:off x="1472392" y="3131097"/>
            <a:ext cx="180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预处理模块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7D45E-9B37-8D82-DA53-4603CF49188C}"/>
              </a:ext>
            </a:extLst>
          </p:cNvPr>
          <p:cNvSpPr/>
          <p:nvPr/>
        </p:nvSpPr>
        <p:spPr>
          <a:xfrm>
            <a:off x="2869332" y="1448644"/>
            <a:ext cx="824497" cy="12785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FE8EB5-97EF-41BA-EC52-C0F0707647DF}"/>
              </a:ext>
            </a:extLst>
          </p:cNvPr>
          <p:cNvSpPr/>
          <p:nvPr/>
        </p:nvSpPr>
        <p:spPr>
          <a:xfrm>
            <a:off x="2352171" y="3870668"/>
            <a:ext cx="824497" cy="12785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基于</a:t>
            </a:r>
            <a:r>
              <a:rPr lang="en-US" altLang="zh-CN" sz="1600" dirty="0"/>
              <a:t>YOLO</a:t>
            </a:r>
          </a:p>
          <a:p>
            <a:pPr algn="ctr"/>
            <a:r>
              <a:rPr lang="zh-CN" altLang="en-US" sz="1600" dirty="0"/>
              <a:t>预处理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B6EB4A-09A8-A9D4-FD99-B2A9B1B8C33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176668" y="4509963"/>
            <a:ext cx="168439" cy="1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B15A387-4FAB-E728-372D-89F18D5A3D9D}"/>
              </a:ext>
            </a:extLst>
          </p:cNvPr>
          <p:cNvSpPr/>
          <p:nvPr/>
        </p:nvSpPr>
        <p:spPr>
          <a:xfrm>
            <a:off x="6809158" y="3643137"/>
            <a:ext cx="653049" cy="173572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/>
              <a:t>视觉</a:t>
            </a:r>
            <a:endParaRPr lang="en-US" altLang="zh-CN" sz="1600" dirty="0"/>
          </a:p>
          <a:p>
            <a:pPr algn="ctr"/>
            <a:r>
              <a:rPr lang="zh-CN" altLang="en-US" sz="1600" dirty="0"/>
              <a:t>特征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04EBB03-0488-E7F4-FFA3-BCC6E4EFFC9D}"/>
              </a:ext>
            </a:extLst>
          </p:cNvPr>
          <p:cNvCxnSpPr>
            <a:cxnSpLocks/>
            <a:stCxn id="33" idx="3"/>
            <a:endCxn id="59" idx="1"/>
          </p:cNvCxnSpPr>
          <p:nvPr/>
        </p:nvCxnSpPr>
        <p:spPr>
          <a:xfrm flipV="1">
            <a:off x="6617562" y="4510998"/>
            <a:ext cx="191596" cy="1375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CF80CD1-3697-828B-7FC3-D348FE9063AA}"/>
              </a:ext>
            </a:extLst>
          </p:cNvPr>
          <p:cNvSpPr/>
          <p:nvPr/>
        </p:nvSpPr>
        <p:spPr>
          <a:xfrm>
            <a:off x="8351401" y="2436254"/>
            <a:ext cx="653049" cy="173572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/>
              <a:t>特征融合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CA354F8-56A1-ADEC-5ADA-6C11E5D66F2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0514735" y="3299985"/>
            <a:ext cx="470344" cy="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B15AE8D5-880F-1C2D-5FCF-8FCCE7B04480}"/>
              </a:ext>
            </a:extLst>
          </p:cNvPr>
          <p:cNvSpPr/>
          <p:nvPr/>
        </p:nvSpPr>
        <p:spPr>
          <a:xfrm>
            <a:off x="10985079" y="1763486"/>
            <a:ext cx="860854" cy="3139440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28E2B15-37B2-E762-AE07-347F6A96AE0A}"/>
              </a:ext>
            </a:extLst>
          </p:cNvPr>
          <p:cNvSpPr txBox="1"/>
          <p:nvPr/>
        </p:nvSpPr>
        <p:spPr>
          <a:xfrm>
            <a:off x="11014661" y="1796176"/>
            <a:ext cx="801689" cy="300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步行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跑步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捡东西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踢腿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坐下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起立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拍手</a:t>
            </a:r>
            <a:endParaRPr lang="en-US" altLang="zh-CN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Times New Roman" panose="02020603050405020304" pitchFamily="18" charset="0"/>
              </a:rPr>
              <a:t>挥手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162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F66191-6F21-77AB-7DFC-FD3730D8057F}"/>
              </a:ext>
            </a:extLst>
          </p:cNvPr>
          <p:cNvSpPr txBox="1"/>
          <p:nvPr/>
        </p:nvSpPr>
        <p:spPr>
          <a:xfrm>
            <a:off x="4110824" y="169240"/>
            <a:ext cx="122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Wifi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8CBDAB-5BFD-8F81-BDB9-C3690074461C}"/>
              </a:ext>
            </a:extLst>
          </p:cNvPr>
          <p:cNvCxnSpPr>
            <a:cxnSpLocks/>
          </p:cNvCxnSpPr>
          <p:nvPr/>
        </p:nvCxnSpPr>
        <p:spPr>
          <a:xfrm>
            <a:off x="2836815" y="3018587"/>
            <a:ext cx="1283918" cy="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919A687-AA08-AFE9-2ABB-F9744271212B}"/>
              </a:ext>
            </a:extLst>
          </p:cNvPr>
          <p:cNvSpPr/>
          <p:nvPr/>
        </p:nvSpPr>
        <p:spPr>
          <a:xfrm>
            <a:off x="2116587" y="2686785"/>
            <a:ext cx="240076" cy="158704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A4D1D5C-2FAD-AAC6-D68A-0104F7525800}"/>
              </a:ext>
            </a:extLst>
          </p:cNvPr>
          <p:cNvSpPr/>
          <p:nvPr/>
        </p:nvSpPr>
        <p:spPr>
          <a:xfrm>
            <a:off x="2356663" y="2686785"/>
            <a:ext cx="240076" cy="158704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C137EB6-9FFB-841B-5132-0A538669A1CE}"/>
              </a:ext>
            </a:extLst>
          </p:cNvPr>
          <p:cNvSpPr/>
          <p:nvPr/>
        </p:nvSpPr>
        <p:spPr>
          <a:xfrm>
            <a:off x="2596739" y="2686785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F215F0-241E-9063-9767-995FF412D029}"/>
              </a:ext>
            </a:extLst>
          </p:cNvPr>
          <p:cNvSpPr/>
          <p:nvPr/>
        </p:nvSpPr>
        <p:spPr>
          <a:xfrm>
            <a:off x="1872532" y="1703335"/>
            <a:ext cx="7418567" cy="3766964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6BDA2-4857-8D35-5B3F-5DC278826802}"/>
              </a:ext>
            </a:extLst>
          </p:cNvPr>
          <p:cNvSpPr/>
          <p:nvPr/>
        </p:nvSpPr>
        <p:spPr>
          <a:xfrm>
            <a:off x="4120733" y="2686785"/>
            <a:ext cx="240076" cy="6633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85117-BE2C-5B85-25FC-BFAAF1C503FA}"/>
              </a:ext>
            </a:extLst>
          </p:cNvPr>
          <p:cNvSpPr/>
          <p:nvPr/>
        </p:nvSpPr>
        <p:spPr>
          <a:xfrm>
            <a:off x="4360809" y="2686785"/>
            <a:ext cx="240076" cy="663391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6E319F-51CA-4D65-EB18-6FB0F7F3CA2E}"/>
              </a:ext>
            </a:extLst>
          </p:cNvPr>
          <p:cNvSpPr/>
          <p:nvPr/>
        </p:nvSpPr>
        <p:spPr>
          <a:xfrm>
            <a:off x="4600885" y="2686785"/>
            <a:ext cx="240076" cy="663391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6EB1C7-5F81-5213-2311-5A5B23A8780B}"/>
              </a:ext>
            </a:extLst>
          </p:cNvPr>
          <p:cNvSpPr/>
          <p:nvPr/>
        </p:nvSpPr>
        <p:spPr>
          <a:xfrm>
            <a:off x="4120733" y="3610436"/>
            <a:ext cx="240076" cy="6633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E2F0C-66A4-84E1-8531-8A7D4ACC9516}"/>
              </a:ext>
            </a:extLst>
          </p:cNvPr>
          <p:cNvSpPr/>
          <p:nvPr/>
        </p:nvSpPr>
        <p:spPr>
          <a:xfrm>
            <a:off x="4360809" y="3610436"/>
            <a:ext cx="240076" cy="663391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DA97F8-1ED1-C508-9363-B4C068F4D609}"/>
              </a:ext>
            </a:extLst>
          </p:cNvPr>
          <p:cNvSpPr/>
          <p:nvPr/>
        </p:nvSpPr>
        <p:spPr>
          <a:xfrm>
            <a:off x="4600885" y="3610436"/>
            <a:ext cx="240076" cy="663391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CEAAB1-AA20-AA51-C431-D7E39689045B}"/>
              </a:ext>
            </a:extLst>
          </p:cNvPr>
          <p:cNvCxnSpPr>
            <a:cxnSpLocks/>
          </p:cNvCxnSpPr>
          <p:nvPr/>
        </p:nvCxnSpPr>
        <p:spPr>
          <a:xfrm>
            <a:off x="2836815" y="3946239"/>
            <a:ext cx="1283918" cy="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6AD47E9-81A4-73B2-43B2-0CD9918146A4}"/>
              </a:ext>
            </a:extLst>
          </p:cNvPr>
          <p:cNvSpPr txBox="1"/>
          <p:nvPr/>
        </p:nvSpPr>
        <p:spPr>
          <a:xfrm>
            <a:off x="1993659" y="2397414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3@HxW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BAEC52-E32E-8A54-9729-5A8CFAA1CBA9}"/>
              </a:ext>
            </a:extLst>
          </p:cNvPr>
          <p:cNvSpPr txBox="1"/>
          <p:nvPr/>
        </p:nvSpPr>
        <p:spPr>
          <a:xfrm>
            <a:off x="3997805" y="2375102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16@HxW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798601E-5871-C6E5-A0D1-6BDAD88E4DA5}"/>
              </a:ext>
            </a:extLst>
          </p:cNvPr>
          <p:cNvSpPr txBox="1"/>
          <p:nvPr/>
        </p:nvSpPr>
        <p:spPr>
          <a:xfrm>
            <a:off x="2832855" y="2754731"/>
            <a:ext cx="1291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Temporal Conv 3x1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48F83C-79FE-1148-ECA7-E1DFC601866E}"/>
              </a:ext>
            </a:extLst>
          </p:cNvPr>
          <p:cNvSpPr txBox="1"/>
          <p:nvPr/>
        </p:nvSpPr>
        <p:spPr>
          <a:xfrm>
            <a:off x="2812041" y="3680521"/>
            <a:ext cx="1291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Dilated Conv 1x3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A7C2A2-C65B-D302-B59C-148BD2ADA6E5}"/>
              </a:ext>
            </a:extLst>
          </p:cNvPr>
          <p:cNvSpPr/>
          <p:nvPr/>
        </p:nvSpPr>
        <p:spPr>
          <a:xfrm>
            <a:off x="5101663" y="2684645"/>
            <a:ext cx="240076" cy="6633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7975DF-3AC7-C54A-D691-DB8E4C9EAD00}"/>
              </a:ext>
            </a:extLst>
          </p:cNvPr>
          <p:cNvSpPr/>
          <p:nvPr/>
        </p:nvSpPr>
        <p:spPr>
          <a:xfrm>
            <a:off x="5341739" y="2684645"/>
            <a:ext cx="240076" cy="663391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D82901D-DD2A-35E0-C04A-54BF33FD7E69}"/>
              </a:ext>
            </a:extLst>
          </p:cNvPr>
          <p:cNvSpPr/>
          <p:nvPr/>
        </p:nvSpPr>
        <p:spPr>
          <a:xfrm>
            <a:off x="5581815" y="2684645"/>
            <a:ext cx="240076" cy="663391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43B22B-3128-C472-B3D3-4A96670F9935}"/>
              </a:ext>
            </a:extLst>
          </p:cNvPr>
          <p:cNvSpPr/>
          <p:nvPr/>
        </p:nvSpPr>
        <p:spPr>
          <a:xfrm>
            <a:off x="5101663" y="3608296"/>
            <a:ext cx="240076" cy="663391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F082DB4-EDD2-54F6-A1C1-5EAB98C2B97D}"/>
              </a:ext>
            </a:extLst>
          </p:cNvPr>
          <p:cNvSpPr/>
          <p:nvPr/>
        </p:nvSpPr>
        <p:spPr>
          <a:xfrm>
            <a:off x="5341739" y="3608296"/>
            <a:ext cx="240076" cy="663391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1C8367-D460-DEF3-C9B0-84F8499927B1}"/>
              </a:ext>
            </a:extLst>
          </p:cNvPr>
          <p:cNvSpPr/>
          <p:nvPr/>
        </p:nvSpPr>
        <p:spPr>
          <a:xfrm>
            <a:off x="5581815" y="3608296"/>
            <a:ext cx="240076" cy="663391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D07A19-05CA-987D-6192-AC5AD27A06FC}"/>
              </a:ext>
            </a:extLst>
          </p:cNvPr>
          <p:cNvSpPr txBox="1"/>
          <p:nvPr/>
        </p:nvSpPr>
        <p:spPr>
          <a:xfrm>
            <a:off x="4978735" y="2372962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32@HxW</a:t>
            </a:r>
            <a:endParaRPr lang="zh-CN" altLang="en-US" sz="1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7520D04-BE60-E58B-214F-2B214DF42425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4840961" y="3016341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2A86362-2012-8CC3-53EC-8B7A183C73B1}"/>
              </a:ext>
            </a:extLst>
          </p:cNvPr>
          <p:cNvCxnSpPr>
            <a:cxnSpLocks/>
          </p:cNvCxnSpPr>
          <p:nvPr/>
        </p:nvCxnSpPr>
        <p:spPr>
          <a:xfrm flipV="1">
            <a:off x="4840961" y="3922913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B6A9445-4380-51EC-BD8F-2F054E755060}"/>
              </a:ext>
            </a:extLst>
          </p:cNvPr>
          <p:cNvCxnSpPr>
            <a:cxnSpLocks/>
          </p:cNvCxnSpPr>
          <p:nvPr/>
        </p:nvCxnSpPr>
        <p:spPr>
          <a:xfrm>
            <a:off x="5821891" y="3019129"/>
            <a:ext cx="298595" cy="0"/>
          </a:xfrm>
          <a:prstGeom prst="line">
            <a:avLst/>
          </a:prstGeom>
          <a:ln w="12700">
            <a:solidFill>
              <a:srgbClr val="BE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8DB65D1-FDB9-CDC0-31A6-DFB91F82EC1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120693" y="3014801"/>
            <a:ext cx="0" cy="36129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FD956ED-C353-CB7F-0753-6F6AB9CE20D9}"/>
              </a:ext>
            </a:extLst>
          </p:cNvPr>
          <p:cNvGrpSpPr/>
          <p:nvPr/>
        </p:nvGrpSpPr>
        <p:grpSpPr>
          <a:xfrm>
            <a:off x="6016478" y="3376091"/>
            <a:ext cx="208430" cy="208430"/>
            <a:chOff x="7834119" y="3123166"/>
            <a:chExt cx="353639" cy="353639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B455427-46BF-9956-AEEE-2001CD75B6C8}"/>
                </a:ext>
              </a:extLst>
            </p:cNvPr>
            <p:cNvSpPr/>
            <p:nvPr/>
          </p:nvSpPr>
          <p:spPr>
            <a:xfrm>
              <a:off x="7834119" y="3123166"/>
              <a:ext cx="353639" cy="353639"/>
            </a:xfrm>
            <a:prstGeom prst="ellipse">
              <a:avLst/>
            </a:prstGeom>
            <a:noFill/>
            <a:ln w="28575">
              <a:solidFill>
                <a:srgbClr val="BEB8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371F118-5B07-105B-E8B9-6A0F56BF3525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>
              <a:off x="7834119" y="3299985"/>
              <a:ext cx="353639" cy="1"/>
            </a:xfrm>
            <a:prstGeom prst="line">
              <a:avLst/>
            </a:prstGeom>
            <a:ln w="28575">
              <a:solidFill>
                <a:srgbClr val="BEB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88BAF85-29BE-9A06-34BE-4711CFD6D924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>
              <a:off x="8010938" y="3134650"/>
              <a:ext cx="1" cy="342155"/>
            </a:xfrm>
            <a:prstGeom prst="line">
              <a:avLst/>
            </a:prstGeom>
            <a:ln w="28575">
              <a:solidFill>
                <a:srgbClr val="BEB8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D65EB6E-4D9B-337B-65ED-9B438A2993A3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6120486" y="3584521"/>
            <a:ext cx="207" cy="348617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8FDF795-07CD-B37A-4323-FA3E20359436}"/>
              </a:ext>
            </a:extLst>
          </p:cNvPr>
          <p:cNvCxnSpPr>
            <a:cxnSpLocks/>
          </p:cNvCxnSpPr>
          <p:nvPr/>
        </p:nvCxnSpPr>
        <p:spPr>
          <a:xfrm>
            <a:off x="5821891" y="3933138"/>
            <a:ext cx="298595" cy="0"/>
          </a:xfrm>
          <a:prstGeom prst="line">
            <a:avLst/>
          </a:prstGeom>
          <a:ln w="12700">
            <a:solidFill>
              <a:srgbClr val="BE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16FB7D5-061E-1AB0-E652-9641CEFE06AF}"/>
              </a:ext>
            </a:extLst>
          </p:cNvPr>
          <p:cNvCxnSpPr>
            <a:cxnSpLocks/>
          </p:cNvCxnSpPr>
          <p:nvPr/>
        </p:nvCxnSpPr>
        <p:spPr>
          <a:xfrm flipV="1">
            <a:off x="6224908" y="3483808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40BAB5DB-4D56-A060-DDF4-53CCF1D4B343}"/>
              </a:ext>
            </a:extLst>
          </p:cNvPr>
          <p:cNvSpPr/>
          <p:nvPr/>
        </p:nvSpPr>
        <p:spPr>
          <a:xfrm>
            <a:off x="6480600" y="2695612"/>
            <a:ext cx="240076" cy="158704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2AF26C6-32A0-FA70-F5BD-06ED0FEA035D}"/>
              </a:ext>
            </a:extLst>
          </p:cNvPr>
          <p:cNvSpPr/>
          <p:nvPr/>
        </p:nvSpPr>
        <p:spPr>
          <a:xfrm>
            <a:off x="6720676" y="2695612"/>
            <a:ext cx="240076" cy="158704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52C5B14-4B7C-F65A-F1E1-9B19E4FA3AD4}"/>
              </a:ext>
            </a:extLst>
          </p:cNvPr>
          <p:cNvSpPr/>
          <p:nvPr/>
        </p:nvSpPr>
        <p:spPr>
          <a:xfrm>
            <a:off x="6960752" y="2695612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9EDA04A-5047-A81B-1424-AB7F0E2A959E}"/>
              </a:ext>
            </a:extLst>
          </p:cNvPr>
          <p:cNvSpPr txBox="1"/>
          <p:nvPr/>
        </p:nvSpPr>
        <p:spPr>
          <a:xfrm>
            <a:off x="6348854" y="2380410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64@HxW</a:t>
            </a:r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0B91694-DE9C-1D59-2E28-044BD22EE556}"/>
              </a:ext>
            </a:extLst>
          </p:cNvPr>
          <p:cNvSpPr/>
          <p:nvPr/>
        </p:nvSpPr>
        <p:spPr>
          <a:xfrm>
            <a:off x="7199794" y="3146377"/>
            <a:ext cx="240076" cy="663391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FBAF562-13DF-34EA-B256-2E586A0F8EC0}"/>
              </a:ext>
            </a:extLst>
          </p:cNvPr>
          <p:cNvSpPr/>
          <p:nvPr/>
        </p:nvSpPr>
        <p:spPr>
          <a:xfrm>
            <a:off x="7688363" y="2809219"/>
            <a:ext cx="240076" cy="132281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0763306-1DEF-ECCE-E56B-CAC48673C734}"/>
              </a:ext>
            </a:extLst>
          </p:cNvPr>
          <p:cNvSpPr/>
          <p:nvPr/>
        </p:nvSpPr>
        <p:spPr>
          <a:xfrm>
            <a:off x="7928439" y="2809219"/>
            <a:ext cx="240076" cy="132281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F971371-2867-7C97-8266-265976DE85F6}"/>
              </a:ext>
            </a:extLst>
          </p:cNvPr>
          <p:cNvSpPr/>
          <p:nvPr/>
        </p:nvSpPr>
        <p:spPr>
          <a:xfrm>
            <a:off x="8168515" y="2809219"/>
            <a:ext cx="240076" cy="132281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F8F3559-43C7-CF72-C588-E5FC300B1F11}"/>
              </a:ext>
            </a:extLst>
          </p:cNvPr>
          <p:cNvSpPr txBox="1"/>
          <p:nvPr/>
        </p:nvSpPr>
        <p:spPr>
          <a:xfrm>
            <a:off x="7489026" y="2372962"/>
            <a:ext cx="133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32@H/2xW/2</a:t>
            </a:r>
            <a:endParaRPr lang="zh-CN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28F987B-EAF2-6804-14E0-AF01075CBCB1}"/>
              </a:ext>
            </a:extLst>
          </p:cNvPr>
          <p:cNvSpPr/>
          <p:nvPr/>
        </p:nvSpPr>
        <p:spPr>
          <a:xfrm>
            <a:off x="8408413" y="3138929"/>
            <a:ext cx="240076" cy="663391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45F088F-367B-AA90-298F-DE17AD2F91F4}"/>
              </a:ext>
            </a:extLst>
          </p:cNvPr>
          <p:cNvCxnSpPr>
            <a:cxnSpLocks/>
          </p:cNvCxnSpPr>
          <p:nvPr/>
        </p:nvCxnSpPr>
        <p:spPr>
          <a:xfrm flipV="1">
            <a:off x="7436180" y="3475932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6A843EAE-2607-4225-0ECC-CE888188FE9E}"/>
              </a:ext>
            </a:extLst>
          </p:cNvPr>
          <p:cNvSpPr/>
          <p:nvPr/>
        </p:nvSpPr>
        <p:spPr>
          <a:xfrm>
            <a:off x="2546384" y="4614061"/>
            <a:ext cx="240076" cy="66339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267408A-9BBC-91C3-E8B4-FA8A25C440EB}"/>
              </a:ext>
            </a:extLst>
          </p:cNvPr>
          <p:cNvSpPr/>
          <p:nvPr/>
        </p:nvSpPr>
        <p:spPr>
          <a:xfrm>
            <a:off x="4240694" y="4614061"/>
            <a:ext cx="240076" cy="66339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911EE51-5AE8-3BA2-AE7E-32214EC0868B}"/>
              </a:ext>
            </a:extLst>
          </p:cNvPr>
          <p:cNvSpPr/>
          <p:nvPr/>
        </p:nvSpPr>
        <p:spPr>
          <a:xfrm>
            <a:off x="6044560" y="4619225"/>
            <a:ext cx="240076" cy="66339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4DFDADD-0F29-6533-E504-E9C3050C0C97}"/>
              </a:ext>
            </a:extLst>
          </p:cNvPr>
          <p:cNvSpPr/>
          <p:nvPr/>
        </p:nvSpPr>
        <p:spPr>
          <a:xfrm>
            <a:off x="7199794" y="4614791"/>
            <a:ext cx="240076" cy="663391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1C04145-551E-5CFE-6C1D-CCC42710DAA6}"/>
              </a:ext>
            </a:extLst>
          </p:cNvPr>
          <p:cNvSpPr txBox="1"/>
          <p:nvPr/>
        </p:nvSpPr>
        <p:spPr>
          <a:xfrm>
            <a:off x="2585762" y="4776480"/>
            <a:ext cx="121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卷积层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3FD90FA-F93B-12F6-C59D-765CE7107772}"/>
              </a:ext>
            </a:extLst>
          </p:cNvPr>
          <p:cNvSpPr txBox="1"/>
          <p:nvPr/>
        </p:nvSpPr>
        <p:spPr>
          <a:xfrm>
            <a:off x="4304974" y="4776480"/>
            <a:ext cx="163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批量归一化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D68BCA4-C2DF-F166-C144-6A77FE8AF880}"/>
              </a:ext>
            </a:extLst>
          </p:cNvPr>
          <p:cNvSpPr txBox="1"/>
          <p:nvPr/>
        </p:nvSpPr>
        <p:spPr>
          <a:xfrm>
            <a:off x="6198380" y="4778911"/>
            <a:ext cx="7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ReLU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79E7B02-3F20-AAF5-14C1-B4B8450894A8}"/>
              </a:ext>
            </a:extLst>
          </p:cNvPr>
          <p:cNvSpPr txBox="1"/>
          <p:nvPr/>
        </p:nvSpPr>
        <p:spPr>
          <a:xfrm>
            <a:off x="7238510" y="4776480"/>
            <a:ext cx="121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池化层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8F41A4-9115-F63B-D884-83A02F49C36B}"/>
              </a:ext>
            </a:extLst>
          </p:cNvPr>
          <p:cNvSpPr/>
          <p:nvPr/>
        </p:nvSpPr>
        <p:spPr>
          <a:xfrm>
            <a:off x="4030215" y="2357058"/>
            <a:ext cx="1881634" cy="2016692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810BC66-E64D-F7DF-5FB0-FB68C1EA997E}"/>
              </a:ext>
            </a:extLst>
          </p:cNvPr>
          <p:cNvSpPr txBox="1"/>
          <p:nvPr/>
        </p:nvSpPr>
        <p:spPr>
          <a:xfrm>
            <a:off x="3363650" y="1886403"/>
            <a:ext cx="321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时空域卷积模块</a:t>
            </a:r>
          </a:p>
        </p:txBody>
      </p:sp>
    </p:spTree>
    <p:extLst>
      <p:ext uri="{BB962C8B-B14F-4D97-AF65-F5344CB8AC3E}">
        <p14:creationId xmlns:p14="http://schemas.microsoft.com/office/powerpoint/2010/main" val="383540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F66191-6F21-77AB-7DFC-FD3730D8057F}"/>
              </a:ext>
            </a:extLst>
          </p:cNvPr>
          <p:cNvSpPr txBox="1"/>
          <p:nvPr/>
        </p:nvSpPr>
        <p:spPr>
          <a:xfrm>
            <a:off x="4110823" y="169240"/>
            <a:ext cx="163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model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19A687-AA08-AFE9-2ABB-F9744271212B}"/>
              </a:ext>
            </a:extLst>
          </p:cNvPr>
          <p:cNvSpPr/>
          <p:nvPr/>
        </p:nvSpPr>
        <p:spPr>
          <a:xfrm>
            <a:off x="2116587" y="2686785"/>
            <a:ext cx="240076" cy="158704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A4D1D5C-2FAD-AAC6-D68A-0104F7525800}"/>
              </a:ext>
            </a:extLst>
          </p:cNvPr>
          <p:cNvSpPr/>
          <p:nvPr/>
        </p:nvSpPr>
        <p:spPr>
          <a:xfrm>
            <a:off x="2356663" y="2686785"/>
            <a:ext cx="240076" cy="158704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C137EB6-9FFB-841B-5132-0A538669A1CE}"/>
              </a:ext>
            </a:extLst>
          </p:cNvPr>
          <p:cNvSpPr/>
          <p:nvPr/>
        </p:nvSpPr>
        <p:spPr>
          <a:xfrm>
            <a:off x="2596739" y="2686785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F215F0-241E-9063-9767-995FF412D029}"/>
              </a:ext>
            </a:extLst>
          </p:cNvPr>
          <p:cNvSpPr/>
          <p:nvPr/>
        </p:nvSpPr>
        <p:spPr>
          <a:xfrm>
            <a:off x="1872532" y="1932169"/>
            <a:ext cx="5899868" cy="3538130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AD47E9-81A4-73B2-43B2-0CD9918146A4}"/>
              </a:ext>
            </a:extLst>
          </p:cNvPr>
          <p:cNvSpPr txBox="1"/>
          <p:nvPr/>
        </p:nvSpPr>
        <p:spPr>
          <a:xfrm>
            <a:off x="2112664" y="2379008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1@HxW</a:t>
            </a:r>
            <a:endParaRPr lang="zh-CN" altLang="en-US" sz="14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A843EAE-2607-4225-0ECC-CE888188FE9E}"/>
              </a:ext>
            </a:extLst>
          </p:cNvPr>
          <p:cNvSpPr/>
          <p:nvPr/>
        </p:nvSpPr>
        <p:spPr>
          <a:xfrm>
            <a:off x="1999438" y="4644560"/>
            <a:ext cx="240076" cy="66339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267408A-9BBC-91C3-E8B4-FA8A25C440EB}"/>
              </a:ext>
            </a:extLst>
          </p:cNvPr>
          <p:cNvSpPr/>
          <p:nvPr/>
        </p:nvSpPr>
        <p:spPr>
          <a:xfrm>
            <a:off x="3186865" y="4630753"/>
            <a:ext cx="240076" cy="66339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911EE51-5AE8-3BA2-AE7E-32214EC0868B}"/>
              </a:ext>
            </a:extLst>
          </p:cNvPr>
          <p:cNvSpPr/>
          <p:nvPr/>
        </p:nvSpPr>
        <p:spPr>
          <a:xfrm>
            <a:off x="4740319" y="4640023"/>
            <a:ext cx="240076" cy="66339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4DFDADD-0F29-6533-E504-E9C3050C0C97}"/>
              </a:ext>
            </a:extLst>
          </p:cNvPr>
          <p:cNvSpPr/>
          <p:nvPr/>
        </p:nvSpPr>
        <p:spPr>
          <a:xfrm>
            <a:off x="5688657" y="4640024"/>
            <a:ext cx="240076" cy="663391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1C04145-551E-5CFE-6C1D-CCC42710DAA6}"/>
              </a:ext>
            </a:extLst>
          </p:cNvPr>
          <p:cNvSpPr txBox="1"/>
          <p:nvPr/>
        </p:nvSpPr>
        <p:spPr>
          <a:xfrm>
            <a:off x="1961182" y="4805497"/>
            <a:ext cx="121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卷积层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3FD90FA-F93B-12F6-C59D-765CE7107772}"/>
              </a:ext>
            </a:extLst>
          </p:cNvPr>
          <p:cNvSpPr txBox="1"/>
          <p:nvPr/>
        </p:nvSpPr>
        <p:spPr>
          <a:xfrm>
            <a:off x="3149810" y="4798293"/>
            <a:ext cx="163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批量归一化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D68BCA4-C2DF-F166-C144-6A77FE8AF880}"/>
              </a:ext>
            </a:extLst>
          </p:cNvPr>
          <p:cNvSpPr txBox="1"/>
          <p:nvPr/>
        </p:nvSpPr>
        <p:spPr>
          <a:xfrm>
            <a:off x="4862964" y="4786593"/>
            <a:ext cx="7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ReLU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79E7B02-3F20-AAF5-14C1-B4B8450894A8}"/>
              </a:ext>
            </a:extLst>
          </p:cNvPr>
          <p:cNvSpPr txBox="1"/>
          <p:nvPr/>
        </p:nvSpPr>
        <p:spPr>
          <a:xfrm>
            <a:off x="5826681" y="4798293"/>
            <a:ext cx="87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残差层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8F41A4-9115-F63B-D884-83A02F49C36B}"/>
              </a:ext>
            </a:extLst>
          </p:cNvPr>
          <p:cNvSpPr/>
          <p:nvPr/>
        </p:nvSpPr>
        <p:spPr>
          <a:xfrm>
            <a:off x="2016531" y="2355846"/>
            <a:ext cx="3581386" cy="2016692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9270B8-94C1-9C2F-474D-44BB763C9F77}"/>
              </a:ext>
            </a:extLst>
          </p:cNvPr>
          <p:cNvSpPr/>
          <p:nvPr/>
        </p:nvSpPr>
        <p:spPr>
          <a:xfrm>
            <a:off x="2837310" y="2686785"/>
            <a:ext cx="240076" cy="1587042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872BED-171D-7705-307A-30DF33D9A627}"/>
              </a:ext>
            </a:extLst>
          </p:cNvPr>
          <p:cNvSpPr/>
          <p:nvPr/>
        </p:nvSpPr>
        <p:spPr>
          <a:xfrm>
            <a:off x="3323998" y="2692586"/>
            <a:ext cx="240076" cy="158704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6DF314-0915-9B93-B4A0-DC204A44C2A9}"/>
              </a:ext>
            </a:extLst>
          </p:cNvPr>
          <p:cNvSpPr/>
          <p:nvPr/>
        </p:nvSpPr>
        <p:spPr>
          <a:xfrm>
            <a:off x="3564074" y="2692586"/>
            <a:ext cx="240076" cy="158704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316844-D8F4-186A-CEB1-ABDA1D51D2F2}"/>
              </a:ext>
            </a:extLst>
          </p:cNvPr>
          <p:cNvSpPr/>
          <p:nvPr/>
        </p:nvSpPr>
        <p:spPr>
          <a:xfrm>
            <a:off x="3804150" y="2692586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E88D60-0595-F940-FDF8-4BA2CBD2150F}"/>
              </a:ext>
            </a:extLst>
          </p:cNvPr>
          <p:cNvSpPr txBox="1"/>
          <p:nvPr/>
        </p:nvSpPr>
        <p:spPr>
          <a:xfrm>
            <a:off x="3320075" y="2384809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8@HxW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C1A70E-323E-B3DA-D3BB-090550D289BB}"/>
              </a:ext>
            </a:extLst>
          </p:cNvPr>
          <p:cNvSpPr/>
          <p:nvPr/>
        </p:nvSpPr>
        <p:spPr>
          <a:xfrm>
            <a:off x="4044268" y="2692586"/>
            <a:ext cx="240076" cy="1587042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5A61D-E36B-435C-1854-936F42E8AE2C}"/>
              </a:ext>
            </a:extLst>
          </p:cNvPr>
          <p:cNvSpPr/>
          <p:nvPr/>
        </p:nvSpPr>
        <p:spPr>
          <a:xfrm>
            <a:off x="4536693" y="2686785"/>
            <a:ext cx="240076" cy="1587042"/>
          </a:xfrm>
          <a:prstGeom prst="rect">
            <a:avLst/>
          </a:prstGeom>
          <a:solidFill>
            <a:srgbClr val="82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238528-D355-6855-4ECB-27A1F07D3864}"/>
              </a:ext>
            </a:extLst>
          </p:cNvPr>
          <p:cNvSpPr/>
          <p:nvPr/>
        </p:nvSpPr>
        <p:spPr>
          <a:xfrm>
            <a:off x="4776769" y="2686785"/>
            <a:ext cx="240076" cy="1587042"/>
          </a:xfrm>
          <a:prstGeom prst="rect">
            <a:avLst/>
          </a:prstGeom>
          <a:solidFill>
            <a:srgbClr val="FA7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90DA4E-1B07-03A7-3CF1-5DCFA57A06F8}"/>
              </a:ext>
            </a:extLst>
          </p:cNvPr>
          <p:cNvSpPr/>
          <p:nvPr/>
        </p:nvSpPr>
        <p:spPr>
          <a:xfrm>
            <a:off x="5016845" y="2686785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E21B7-DA05-3DB7-4460-16EC95ECBDE3}"/>
              </a:ext>
            </a:extLst>
          </p:cNvPr>
          <p:cNvSpPr txBox="1"/>
          <p:nvPr/>
        </p:nvSpPr>
        <p:spPr>
          <a:xfrm>
            <a:off x="4532770" y="2379008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16@HxW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1F57F6-5C55-E458-EEEB-AD29977A7DE3}"/>
              </a:ext>
            </a:extLst>
          </p:cNvPr>
          <p:cNvSpPr/>
          <p:nvPr/>
        </p:nvSpPr>
        <p:spPr>
          <a:xfrm>
            <a:off x="5256963" y="2686785"/>
            <a:ext cx="240076" cy="1587042"/>
          </a:xfrm>
          <a:prstGeom prst="rect">
            <a:avLst/>
          </a:prstGeom>
          <a:solidFill>
            <a:srgbClr val="E7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7E1512-E047-7245-CF38-E1BAECE31A89}"/>
              </a:ext>
            </a:extLst>
          </p:cNvPr>
          <p:cNvSpPr txBox="1"/>
          <p:nvPr/>
        </p:nvSpPr>
        <p:spPr>
          <a:xfrm>
            <a:off x="2195734" y="2000763"/>
            <a:ext cx="321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CNN</a:t>
            </a:r>
            <a:endParaRPr lang="zh-CN" altLang="en-US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A43D79C-7CB7-02D6-04DA-6871697E1C02}"/>
              </a:ext>
            </a:extLst>
          </p:cNvPr>
          <p:cNvCxnSpPr>
            <a:cxnSpLocks/>
          </p:cNvCxnSpPr>
          <p:nvPr/>
        </p:nvCxnSpPr>
        <p:spPr>
          <a:xfrm flipV="1">
            <a:off x="3069033" y="3501715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92137A-8243-505A-188C-7D696205809A}"/>
              </a:ext>
            </a:extLst>
          </p:cNvPr>
          <p:cNvCxnSpPr>
            <a:cxnSpLocks/>
          </p:cNvCxnSpPr>
          <p:nvPr/>
        </p:nvCxnSpPr>
        <p:spPr>
          <a:xfrm flipV="1">
            <a:off x="4291490" y="3500645"/>
            <a:ext cx="26070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467266-3D06-D558-EEFA-A3F1318FE6BE}"/>
              </a:ext>
            </a:extLst>
          </p:cNvPr>
          <p:cNvCxnSpPr>
            <a:cxnSpLocks/>
          </p:cNvCxnSpPr>
          <p:nvPr/>
        </p:nvCxnSpPr>
        <p:spPr>
          <a:xfrm flipV="1">
            <a:off x="5494210" y="3494682"/>
            <a:ext cx="731532" cy="2140"/>
          </a:xfrm>
          <a:prstGeom prst="straightConnector1">
            <a:avLst/>
          </a:prstGeom>
          <a:ln w="12700">
            <a:solidFill>
              <a:srgbClr val="BE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374A4A9-962C-1726-2CEA-1BDCCE704083}"/>
              </a:ext>
            </a:extLst>
          </p:cNvPr>
          <p:cNvSpPr/>
          <p:nvPr/>
        </p:nvSpPr>
        <p:spPr>
          <a:xfrm>
            <a:off x="6225612" y="2692586"/>
            <a:ext cx="999423" cy="1587042"/>
          </a:xfrm>
          <a:prstGeom prst="rect">
            <a:avLst/>
          </a:prstGeom>
          <a:solidFill>
            <a:srgbClr val="BE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A6B3A9-4736-15D1-AD33-509ADB0D42D6}"/>
              </a:ext>
            </a:extLst>
          </p:cNvPr>
          <p:cNvSpPr txBox="1"/>
          <p:nvPr/>
        </p:nvSpPr>
        <p:spPr>
          <a:xfrm>
            <a:off x="6365581" y="2386496"/>
            <a:ext cx="96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32@HxW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C185F2-A8ED-7420-4C57-4D5F125B88AB}"/>
              </a:ext>
            </a:extLst>
          </p:cNvPr>
          <p:cNvSpPr/>
          <p:nvPr/>
        </p:nvSpPr>
        <p:spPr>
          <a:xfrm>
            <a:off x="6843273" y="4650169"/>
            <a:ext cx="240076" cy="663392"/>
          </a:xfrm>
          <a:prstGeom prst="rect">
            <a:avLst/>
          </a:prstGeom>
          <a:solidFill>
            <a:srgbClr val="BE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DE6DB4-EFAE-7408-E659-DFE89319CABE}"/>
              </a:ext>
            </a:extLst>
          </p:cNvPr>
          <p:cNvSpPr txBox="1"/>
          <p:nvPr/>
        </p:nvSpPr>
        <p:spPr>
          <a:xfrm>
            <a:off x="6958200" y="4793172"/>
            <a:ext cx="87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LSTM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10C221-C2EE-1392-1E1D-D4F8FF04500F}"/>
              </a:ext>
            </a:extLst>
          </p:cNvPr>
          <p:cNvSpPr/>
          <p:nvPr/>
        </p:nvSpPr>
        <p:spPr>
          <a:xfrm>
            <a:off x="6085100" y="2342685"/>
            <a:ext cx="1516347" cy="2016692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00265C-5D8E-FE04-29E3-19E7741869AD}"/>
              </a:ext>
            </a:extLst>
          </p:cNvPr>
          <p:cNvSpPr/>
          <p:nvPr/>
        </p:nvSpPr>
        <p:spPr>
          <a:xfrm>
            <a:off x="7225036" y="2690761"/>
            <a:ext cx="240076" cy="1587042"/>
          </a:xfrm>
          <a:prstGeom prst="rect">
            <a:avLst/>
          </a:prstGeom>
          <a:solidFill>
            <a:srgbClr val="8E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6B0247-ACA3-8323-0CFB-25BA045C39B0}"/>
              </a:ext>
            </a:extLst>
          </p:cNvPr>
          <p:cNvSpPr txBox="1"/>
          <p:nvPr/>
        </p:nvSpPr>
        <p:spPr>
          <a:xfrm>
            <a:off x="6454896" y="1994809"/>
            <a:ext cx="947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RNN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115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507DFC0-7C84-AB1D-7B75-72E6CE4E6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85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0B53E67-A054-1BAF-55C1-4E4D614EF85D}"/>
              </a:ext>
            </a:extLst>
          </p:cNvPr>
          <p:cNvSpPr txBox="1"/>
          <p:nvPr/>
        </p:nvSpPr>
        <p:spPr>
          <a:xfrm>
            <a:off x="3808675" y="286247"/>
            <a:ext cx="19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鲁棒性分析</a:t>
            </a:r>
          </a:p>
        </p:txBody>
      </p:sp>
    </p:spTree>
    <p:extLst>
      <p:ext uri="{BB962C8B-B14F-4D97-AF65-F5344CB8AC3E}">
        <p14:creationId xmlns:p14="http://schemas.microsoft.com/office/powerpoint/2010/main" val="129316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290709-BEEF-9DB5-3B42-3E9EF2C3B2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5298" r="17987" b="21656"/>
          <a:stretch/>
        </p:blipFill>
        <p:spPr>
          <a:xfrm>
            <a:off x="4556097" y="1991801"/>
            <a:ext cx="2544417" cy="28227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0404E-A29E-5B16-A3C6-888CE5307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47" y="2289975"/>
            <a:ext cx="970722" cy="97072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A488C3-A26F-0973-F39B-3E60D7992F05}"/>
              </a:ext>
            </a:extLst>
          </p:cNvPr>
          <p:cNvCxnSpPr>
            <a:cxnSpLocks/>
          </p:cNvCxnSpPr>
          <p:nvPr/>
        </p:nvCxnSpPr>
        <p:spPr>
          <a:xfrm flipH="1" flipV="1">
            <a:off x="5828305" y="2162755"/>
            <a:ext cx="1808923" cy="282271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31EC7E5-EBC3-11C2-4EE2-C7C557743C57}"/>
              </a:ext>
            </a:extLst>
          </p:cNvPr>
          <p:cNvCxnSpPr>
            <a:cxnSpLocks/>
          </p:cNvCxnSpPr>
          <p:nvPr/>
        </p:nvCxnSpPr>
        <p:spPr>
          <a:xfrm flipH="1">
            <a:off x="6361043" y="2572246"/>
            <a:ext cx="1276185" cy="1995778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C9856C-2BEA-5BF7-99E6-330585EC69A5}"/>
              </a:ext>
            </a:extLst>
          </p:cNvPr>
          <p:cNvGrpSpPr/>
          <p:nvPr/>
        </p:nvGrpSpPr>
        <p:grpSpPr>
          <a:xfrm>
            <a:off x="2700367" y="3230667"/>
            <a:ext cx="2237391" cy="2237391"/>
            <a:chOff x="2147752" y="3449328"/>
            <a:chExt cx="2237391" cy="223739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F8C7309-BA6D-20F2-419A-73B775927FF7}"/>
                </a:ext>
              </a:extLst>
            </p:cNvPr>
            <p:cNvGrpSpPr/>
            <p:nvPr/>
          </p:nvGrpSpPr>
          <p:grpSpPr>
            <a:xfrm>
              <a:off x="2147752" y="3449328"/>
              <a:ext cx="2237391" cy="2237391"/>
              <a:chOff x="1226137" y="2271546"/>
              <a:chExt cx="2237391" cy="223739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3B53AAB-1A5F-A93D-BC22-A942A8630843}"/>
                  </a:ext>
                </a:extLst>
              </p:cNvPr>
              <p:cNvSpPr/>
              <p:nvPr/>
            </p:nvSpPr>
            <p:spPr>
              <a:xfrm>
                <a:off x="2259493" y="2904876"/>
                <a:ext cx="628152" cy="628152"/>
              </a:xfrm>
              <a:prstGeom prst="ellipse">
                <a:avLst/>
              </a:prstGeom>
              <a:noFill/>
              <a:ln w="12700">
                <a:solidFill>
                  <a:srgbClr val="82B0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D7C0B14-089F-F257-5830-9F7024C40C42}"/>
                  </a:ext>
                </a:extLst>
              </p:cNvPr>
              <p:cNvSpPr/>
              <p:nvPr/>
            </p:nvSpPr>
            <p:spPr>
              <a:xfrm>
                <a:off x="2069987" y="2707419"/>
                <a:ext cx="1019093" cy="1019093"/>
              </a:xfrm>
              <a:prstGeom prst="ellipse">
                <a:avLst/>
              </a:prstGeom>
              <a:noFill/>
              <a:ln w="12700">
                <a:solidFill>
                  <a:srgbClr val="82B0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75FA06A-0A77-8FBB-2163-F696E17B92F8}"/>
                  </a:ext>
                </a:extLst>
              </p:cNvPr>
              <p:cNvSpPr/>
              <p:nvPr/>
            </p:nvSpPr>
            <p:spPr>
              <a:xfrm>
                <a:off x="1839394" y="2482792"/>
                <a:ext cx="1468350" cy="1468348"/>
              </a:xfrm>
              <a:prstGeom prst="ellipse">
                <a:avLst/>
              </a:prstGeom>
              <a:noFill/>
              <a:ln w="12700">
                <a:solidFill>
                  <a:srgbClr val="82B0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5BF135A-3C45-0905-709B-349EFCDFAF27}"/>
                  </a:ext>
                </a:extLst>
              </p:cNvPr>
              <p:cNvSpPr/>
              <p:nvPr/>
            </p:nvSpPr>
            <p:spPr>
              <a:xfrm rot="20152186">
                <a:off x="1808783" y="2271546"/>
                <a:ext cx="767300" cy="22373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657CC94-0B26-E1A8-75BE-024DA1B5CE73}"/>
                  </a:ext>
                </a:extLst>
              </p:cNvPr>
              <p:cNvSpPr/>
              <p:nvPr/>
            </p:nvSpPr>
            <p:spPr>
              <a:xfrm rot="17084495">
                <a:off x="1961183" y="2423946"/>
                <a:ext cx="767300" cy="22373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2629CF-E056-B755-77EE-9A5FAF5E2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856" y="4211785"/>
              <a:ext cx="1014896" cy="761172"/>
            </a:xfrm>
            <a:prstGeom prst="rect">
              <a:avLst/>
            </a:prstGeom>
          </p:spPr>
        </p:pic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E7F66DBE-A0D9-2164-DC5E-67712A62C8D5}"/>
              </a:ext>
            </a:extLst>
          </p:cNvPr>
          <p:cNvSpPr/>
          <p:nvPr/>
        </p:nvSpPr>
        <p:spPr>
          <a:xfrm>
            <a:off x="2961861" y="1884459"/>
            <a:ext cx="5379057" cy="3065228"/>
          </a:xfrm>
          <a:prstGeom prst="rect">
            <a:avLst/>
          </a:prstGeom>
          <a:noFill/>
          <a:ln>
            <a:solidFill>
              <a:srgbClr val="BEB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C48A67A-BD20-D8A6-4B42-EDA0CF66CC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52" y="1515353"/>
            <a:ext cx="379674" cy="37967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7231BB73-B867-F9DA-A089-A2ADC0BBFE03}"/>
              </a:ext>
            </a:extLst>
          </p:cNvPr>
          <p:cNvSpPr/>
          <p:nvPr/>
        </p:nvSpPr>
        <p:spPr>
          <a:xfrm>
            <a:off x="2961861" y="1446689"/>
            <a:ext cx="5379057" cy="437769"/>
          </a:xfrm>
          <a:prstGeom prst="rect">
            <a:avLst/>
          </a:prstGeom>
          <a:noFill/>
          <a:ln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350923" y="2359136"/>
            <a:ext cx="2164995" cy="2139728"/>
            <a:chOff x="1364708" y="1833395"/>
            <a:chExt cx="2164995" cy="2139728"/>
          </a:xfrm>
          <a:scene3d>
            <a:camera prst="isometricRightUp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364708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06591" y="1833395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48474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90357" y="1833395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133006" y="1833395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364708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6591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48474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90357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33006" y="2270684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64708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06591" y="2707973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8474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90357" y="2707973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33006" y="2707973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64708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06591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48474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90357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133006" y="3145262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70833" y="3582551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12716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254599" y="3582551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96482" y="3582551"/>
              <a:ext cx="390572" cy="390572"/>
            </a:xfrm>
            <a:prstGeom prst="rect">
              <a:avLst/>
            </a:prstGeom>
            <a:solidFill>
              <a:srgbClr val="E7D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139131" y="3582551"/>
              <a:ext cx="390572" cy="390572"/>
            </a:xfrm>
            <a:prstGeom prst="rect">
              <a:avLst/>
            </a:prstGeom>
            <a:solidFill>
              <a:srgbClr val="BEB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665514" y="2995386"/>
            <a:ext cx="2049236" cy="451303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192236" y="2122714"/>
            <a:ext cx="1245053" cy="904875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665514" y="4279446"/>
            <a:ext cx="2047875" cy="466725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197679" y="3858986"/>
            <a:ext cx="1239610" cy="4082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562178" y="3144715"/>
            <a:ext cx="1027740" cy="1020330"/>
            <a:chOff x="3272388" y="2554422"/>
            <a:chExt cx="1274338" cy="1265150"/>
          </a:xfrm>
          <a:solidFill>
            <a:srgbClr val="FA7F6F"/>
          </a:solidFill>
          <a:scene3d>
            <a:camera prst="isometricRightUp"/>
            <a:lightRig rig="threePt" dir="t"/>
          </a:scene3d>
        </p:grpSpPr>
        <p:sp>
          <p:nvSpPr>
            <p:cNvPr id="31" name="矩形 30"/>
            <p:cNvSpPr/>
            <p:nvPr/>
          </p:nvSpPr>
          <p:spPr>
            <a:xfrm>
              <a:off x="3272388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14271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156154" y="2554422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72388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14271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56154" y="2991711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72388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14271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56154" y="3429000"/>
              <a:ext cx="390572" cy="390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4433783" y="3027280"/>
            <a:ext cx="1889456" cy="469756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712029" y="3445329"/>
            <a:ext cx="2339067" cy="210910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3716111" y="3967843"/>
            <a:ext cx="2336346" cy="310243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4438458" y="3812721"/>
            <a:ext cx="1888863" cy="48986"/>
          </a:xfrm>
          <a:prstGeom prst="line">
            <a:avLst/>
          </a:prstGeom>
          <a:ln w="12700">
            <a:solidFill>
              <a:srgbClr val="82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95035" y="3538525"/>
            <a:ext cx="390572" cy="390572"/>
          </a:xfrm>
          <a:prstGeom prst="rect">
            <a:avLst/>
          </a:prstGeom>
          <a:solidFill>
            <a:srgbClr val="8ECFC9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1733663" y="478795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输入特征图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119221" y="4546569"/>
            <a:ext cx="208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卷积核</a:t>
            </a:r>
            <a:endParaRPr lang="en-US" altLang="zh-CN" sz="1600" dirty="0"/>
          </a:p>
          <a:p>
            <a:pPr algn="ctr"/>
            <a:r>
              <a:rPr lang="zh-CN" altLang="en-US" sz="1600" dirty="0"/>
              <a:t>扩张率</a:t>
            </a:r>
            <a:r>
              <a:rPr lang="en-US" altLang="zh-CN" sz="1600" dirty="0"/>
              <a:t> = 2</a:t>
            </a:r>
            <a:endParaRPr lang="zh-CN" altLang="en-US" sz="16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378511" y="478795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输出特征图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C39F79-AB89-9380-8B47-ED576B16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91" y="2163916"/>
            <a:ext cx="2717962" cy="2038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4B85ED-8D6F-C9AB-0785-8DD81F1BB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42" y="2611499"/>
            <a:ext cx="1143303" cy="11433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1FB3A3-801B-68F0-5EDF-F28DD4E05FD7}"/>
              </a:ext>
            </a:extLst>
          </p:cNvPr>
          <p:cNvSpPr txBox="1"/>
          <p:nvPr/>
        </p:nvSpPr>
        <p:spPr>
          <a:xfrm>
            <a:off x="7325138" y="2890762"/>
            <a:ext cx="46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2B0D2"/>
                </a:solidFill>
              </a:rPr>
              <a:t>&gt;</a:t>
            </a:r>
            <a:endParaRPr lang="zh-CN" altLang="en-US" sz="3200" dirty="0">
              <a:solidFill>
                <a:srgbClr val="82B0D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3CA8F3-CF16-EA3F-F311-CF689F26B917}"/>
              </a:ext>
            </a:extLst>
          </p:cNvPr>
          <p:cNvSpPr/>
          <p:nvPr/>
        </p:nvSpPr>
        <p:spPr>
          <a:xfrm>
            <a:off x="1156915" y="1971923"/>
            <a:ext cx="7923475" cy="2604053"/>
          </a:xfrm>
          <a:prstGeom prst="rect">
            <a:avLst/>
          </a:prstGeom>
          <a:noFill/>
          <a:ln>
            <a:solidFill>
              <a:srgbClr val="82B0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44837E-78A8-C2CF-518A-7E5D10B6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65" y="2163916"/>
            <a:ext cx="2717962" cy="203847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02891A-7110-1145-EDE3-AD11145D6383}"/>
              </a:ext>
            </a:extLst>
          </p:cNvPr>
          <p:cNvSpPr txBox="1"/>
          <p:nvPr/>
        </p:nvSpPr>
        <p:spPr>
          <a:xfrm>
            <a:off x="4139341" y="2890761"/>
            <a:ext cx="46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2B0D2"/>
                </a:solidFill>
              </a:rPr>
              <a:t>&gt;</a:t>
            </a:r>
            <a:endParaRPr lang="zh-CN" altLang="en-US" sz="3200" dirty="0">
              <a:solidFill>
                <a:srgbClr val="82B0D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A4E2DE-EAF5-6C67-0F57-7DBDE1002428}"/>
              </a:ext>
            </a:extLst>
          </p:cNvPr>
          <p:cNvSpPr txBox="1"/>
          <p:nvPr/>
        </p:nvSpPr>
        <p:spPr>
          <a:xfrm>
            <a:off x="1935524" y="420462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41FD10-7179-5A9E-D552-B993020CAA97}"/>
              </a:ext>
            </a:extLst>
          </p:cNvPr>
          <p:cNvSpPr txBox="1"/>
          <p:nvPr/>
        </p:nvSpPr>
        <p:spPr>
          <a:xfrm>
            <a:off x="5097350" y="420462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变换正方形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984E26-337D-40FD-B5AD-2A88A5B979E9}"/>
              </a:ext>
            </a:extLst>
          </p:cNvPr>
          <p:cNvSpPr txBox="1"/>
          <p:nvPr/>
        </p:nvSpPr>
        <p:spPr>
          <a:xfrm>
            <a:off x="7523471" y="4204628"/>
            <a:ext cx="15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4367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CFBBDFA-FD3C-3741-9E43-D6135D017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33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2C3FAB5-42BC-7ADA-0957-D9D3C0A2D270}"/>
              </a:ext>
            </a:extLst>
          </p:cNvPr>
          <p:cNvSpPr txBox="1"/>
          <p:nvPr/>
        </p:nvSpPr>
        <p:spPr>
          <a:xfrm>
            <a:off x="4635500" y="3556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9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53FC508-1D5A-516F-09CD-AE6EFEB78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580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4418ED0-C1DF-5724-3538-A8648A81FCFF}"/>
              </a:ext>
            </a:extLst>
          </p:cNvPr>
          <p:cNvSpPr txBox="1"/>
          <p:nvPr/>
        </p:nvSpPr>
        <p:spPr>
          <a:xfrm>
            <a:off x="3048000" y="55245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Preprocess or 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8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FF42659-7E77-F2F0-BDE7-CB60CA514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00620"/>
              </p:ext>
            </p:extLst>
          </p:nvPr>
        </p:nvGraphicFramePr>
        <p:xfrm>
          <a:off x="793376" y="1839071"/>
          <a:ext cx="10529047" cy="460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583E315-6C2B-330A-C27D-DC6FC34FED10}"/>
              </a:ext>
            </a:extLst>
          </p:cNvPr>
          <p:cNvSpPr txBox="1"/>
          <p:nvPr/>
        </p:nvSpPr>
        <p:spPr>
          <a:xfrm>
            <a:off x="4635500" y="3556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0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FE16BAC-4FCD-C269-C8FE-3695C820B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967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A84CFA2-7CC1-F81B-BAB3-CB91D4033748}"/>
              </a:ext>
            </a:extLst>
          </p:cNvPr>
          <p:cNvSpPr txBox="1"/>
          <p:nvPr/>
        </p:nvSpPr>
        <p:spPr>
          <a:xfrm>
            <a:off x="2743200" y="372035"/>
            <a:ext cx="17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42DF50D1-E7B6-026F-6110-627E25387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61874"/>
              </p:ext>
            </p:extLst>
          </p:nvPr>
        </p:nvGraphicFramePr>
        <p:xfrm>
          <a:off x="838200" y="1456765"/>
          <a:ext cx="10515600" cy="472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53ABAC-EA44-1190-2C2B-DFED6292010F}"/>
              </a:ext>
            </a:extLst>
          </p:cNvPr>
          <p:cNvSpPr txBox="1"/>
          <p:nvPr/>
        </p:nvSpPr>
        <p:spPr>
          <a:xfrm>
            <a:off x="3209365" y="640976"/>
            <a:ext cx="24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Occlusion desk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60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F463E7-9980-114F-BB33-F4E1C01B23D1}"/>
              </a:ext>
            </a:extLst>
          </p:cNvPr>
          <p:cNvSpPr txBox="1"/>
          <p:nvPr/>
        </p:nvSpPr>
        <p:spPr>
          <a:xfrm>
            <a:off x="3651250" y="965200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动作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CD0B66-BF67-7BB8-4913-E879CBB4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356100"/>
            <a:ext cx="1828800" cy="1371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392B2A-0ECC-C688-CA5C-2F66F1443A48}"/>
              </a:ext>
            </a:extLst>
          </p:cNvPr>
          <p:cNvSpPr txBox="1"/>
          <p:nvPr/>
        </p:nvSpPr>
        <p:spPr>
          <a:xfrm>
            <a:off x="2222500" y="5772150"/>
            <a:ext cx="6604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拍手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CFB84F-7C99-9912-BEE9-D3F683377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2341651"/>
            <a:ext cx="1828800" cy="1371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5CD1E1-02B3-F3B4-4CA7-40DFF4923220}"/>
              </a:ext>
            </a:extLst>
          </p:cNvPr>
          <p:cNvSpPr txBox="1"/>
          <p:nvPr/>
        </p:nvSpPr>
        <p:spPr>
          <a:xfrm>
            <a:off x="4184650" y="3757701"/>
            <a:ext cx="6604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踢腿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88EE88-5733-6446-6FB7-9CD70EBE9A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41651"/>
            <a:ext cx="1828800" cy="1371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E0CFFF-AA7A-9FEB-F7C1-17682BB4D856}"/>
              </a:ext>
            </a:extLst>
          </p:cNvPr>
          <p:cNvSpPr txBox="1"/>
          <p:nvPr/>
        </p:nvSpPr>
        <p:spPr>
          <a:xfrm>
            <a:off x="5908675" y="3763019"/>
            <a:ext cx="113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捡东西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05BF339-E75C-56ED-B089-3CE7B1F37F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341651"/>
            <a:ext cx="1828800" cy="13716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831F1E-FA1F-1835-E7FF-D4153E408B1D}"/>
              </a:ext>
            </a:extLst>
          </p:cNvPr>
          <p:cNvSpPr txBox="1"/>
          <p:nvPr/>
        </p:nvSpPr>
        <p:spPr>
          <a:xfrm>
            <a:off x="8108950" y="375770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跑步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927BFF6-CA62-D815-1AA3-61C4F3E784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356100"/>
            <a:ext cx="1828800" cy="13716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0D416F-FD1A-7B8B-DE24-8C50A370C1DD}"/>
              </a:ext>
            </a:extLst>
          </p:cNvPr>
          <p:cNvSpPr txBox="1"/>
          <p:nvPr/>
        </p:nvSpPr>
        <p:spPr>
          <a:xfrm>
            <a:off x="4184650" y="577215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坐下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5B89D8-971D-4A23-DC50-F157D73DA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6100"/>
            <a:ext cx="1828800" cy="1371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B3B921-9DE4-5268-EC07-4A78CCFAA353}"/>
              </a:ext>
            </a:extLst>
          </p:cNvPr>
          <p:cNvSpPr txBox="1"/>
          <p:nvPr/>
        </p:nvSpPr>
        <p:spPr>
          <a:xfrm>
            <a:off x="6146800" y="5772150"/>
            <a:ext cx="6604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起立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252E77F-D17B-249F-E0F7-500A56592E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341651"/>
            <a:ext cx="1828800" cy="13716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B0BFDB1-4E9E-C3A4-F6F9-126400FEB2DE}"/>
              </a:ext>
            </a:extLst>
          </p:cNvPr>
          <p:cNvSpPr txBox="1"/>
          <p:nvPr/>
        </p:nvSpPr>
        <p:spPr>
          <a:xfrm>
            <a:off x="2222500" y="375770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走路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1F2BF56-947E-340A-5290-BF8F953182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4356100"/>
            <a:ext cx="1828800" cy="13716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57A17B4-04F9-1CB2-CB33-53DBD2761337}"/>
              </a:ext>
            </a:extLst>
          </p:cNvPr>
          <p:cNvSpPr txBox="1"/>
          <p:nvPr/>
        </p:nvSpPr>
        <p:spPr>
          <a:xfrm>
            <a:off x="8108950" y="577215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挥手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B08010-DE0E-D983-19BD-C88262AAF11B}"/>
              </a:ext>
            </a:extLst>
          </p:cNvPr>
          <p:cNvSpPr/>
          <p:nvPr/>
        </p:nvSpPr>
        <p:spPr>
          <a:xfrm>
            <a:off x="1532965" y="2245659"/>
            <a:ext cx="9061076" cy="1887444"/>
          </a:xfrm>
          <a:prstGeom prst="rect">
            <a:avLst/>
          </a:prstGeom>
          <a:noFill/>
          <a:ln w="19050">
            <a:solidFill>
              <a:srgbClr val="82B0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AA343A-5F76-0428-4CC8-2CA64F6DB59E}"/>
              </a:ext>
            </a:extLst>
          </p:cNvPr>
          <p:cNvSpPr txBox="1"/>
          <p:nvPr/>
        </p:nvSpPr>
        <p:spPr>
          <a:xfrm>
            <a:off x="9486900" y="3004715"/>
            <a:ext cx="9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BEB8DC"/>
                </a:solidFill>
              </a:rPr>
              <a:t>粗粒度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508682-7081-E655-1C54-7136393CBEF0}"/>
              </a:ext>
            </a:extLst>
          </p:cNvPr>
          <p:cNvSpPr/>
          <p:nvPr/>
        </p:nvSpPr>
        <p:spPr>
          <a:xfrm>
            <a:off x="1532965" y="4254038"/>
            <a:ext cx="9061076" cy="1887444"/>
          </a:xfrm>
          <a:prstGeom prst="rect">
            <a:avLst/>
          </a:prstGeom>
          <a:noFill/>
          <a:ln w="19050">
            <a:solidFill>
              <a:srgbClr val="82B0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9784D21-E652-23BF-4F48-C46EB27B89B6}"/>
              </a:ext>
            </a:extLst>
          </p:cNvPr>
          <p:cNvSpPr txBox="1"/>
          <p:nvPr/>
        </p:nvSpPr>
        <p:spPr>
          <a:xfrm>
            <a:off x="9486900" y="5013094"/>
            <a:ext cx="9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BEB8DC"/>
                </a:solidFill>
              </a:rPr>
              <a:t>细粒度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8CFF78-5F42-2CA8-7913-1427197B7B2D}"/>
              </a:ext>
            </a:extLst>
          </p:cNvPr>
          <p:cNvSpPr/>
          <p:nvPr/>
        </p:nvSpPr>
        <p:spPr>
          <a:xfrm>
            <a:off x="1410821" y="2124635"/>
            <a:ext cx="9297520" cy="4141694"/>
          </a:xfrm>
          <a:prstGeom prst="rect">
            <a:avLst/>
          </a:prstGeom>
          <a:noFill/>
          <a:ln w="19050">
            <a:solidFill>
              <a:srgbClr val="FA7F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8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VhNDAyOWZiOWQzMWQ3OTI3OTQwMTdiNGQ0ZjdjO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244</Words>
  <Application>Microsoft Office PowerPoint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DVStudio2021</dc:creator>
  <cp:lastModifiedBy>Augists ZDCZ</cp:lastModifiedBy>
  <cp:revision>30</cp:revision>
  <dcterms:created xsi:type="dcterms:W3CDTF">2023-05-16T01:41:00Z</dcterms:created>
  <dcterms:modified xsi:type="dcterms:W3CDTF">2023-05-28T06:17:15Z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861A7A1DB652496CA11EA961AD867538_12</vt:lpwstr>
  </property>
  <property fmtid="{D5CDD505-2E9C-101B-9397-08002B2CF9AE}" pid="3" name="KSOProductBuildVer">
    <vt:lpwstr>2052-11.1.0.14309</vt:lpwstr>
  </property>
</Properties>
</file>