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706AE-F1BF-4376-A4DE-05C353AC4449}" v="2005" dt="2022-05-04T18:33:12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BEAFA-61E9-43DD-B342-D4170DCD62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37B7EC-29B0-442C-B2AA-88E6A826E9D3}">
      <dgm:prSet/>
      <dgm:spPr/>
      <dgm:t>
        <a:bodyPr/>
        <a:lstStyle/>
        <a:p>
          <a:r>
            <a:rPr lang="en-US"/>
            <a:t>Present</a:t>
          </a:r>
        </a:p>
      </dgm:t>
    </dgm:pt>
    <dgm:pt modelId="{C7CC59AD-94FC-48DF-AF01-DBCC236DE5CF}" type="parTrans" cxnId="{0092D18F-B424-438A-81B1-75ED88402F47}">
      <dgm:prSet/>
      <dgm:spPr/>
      <dgm:t>
        <a:bodyPr/>
        <a:lstStyle/>
        <a:p>
          <a:endParaRPr lang="en-US"/>
        </a:p>
      </dgm:t>
    </dgm:pt>
    <dgm:pt modelId="{1D457A36-F81C-49C6-B605-919569390C1C}" type="sibTrans" cxnId="{0092D18F-B424-438A-81B1-75ED88402F47}">
      <dgm:prSet/>
      <dgm:spPr/>
      <dgm:t>
        <a:bodyPr/>
        <a:lstStyle/>
        <a:p>
          <a:endParaRPr lang="en-US"/>
        </a:p>
      </dgm:t>
    </dgm:pt>
    <dgm:pt modelId="{59AA658B-DD7A-4230-A13C-7063E6C15AB7}">
      <dgm:prSet/>
      <dgm:spPr/>
      <dgm:t>
        <a:bodyPr/>
        <a:lstStyle/>
        <a:p>
          <a:r>
            <a:rPr lang="en-US"/>
            <a:t>Implement a network design that can support 6 departments and current employees.</a:t>
          </a:r>
        </a:p>
      </dgm:t>
    </dgm:pt>
    <dgm:pt modelId="{C7AEFD32-4260-406B-8558-FC353BBB3593}" type="parTrans" cxnId="{DFD698FC-E20A-4B3A-9421-BBC1F5B34FE0}">
      <dgm:prSet/>
      <dgm:spPr/>
      <dgm:t>
        <a:bodyPr/>
        <a:lstStyle/>
        <a:p>
          <a:endParaRPr lang="en-US"/>
        </a:p>
      </dgm:t>
    </dgm:pt>
    <dgm:pt modelId="{F785A13C-1159-4560-9158-30AE89CD998B}" type="sibTrans" cxnId="{DFD698FC-E20A-4B3A-9421-BBC1F5B34FE0}">
      <dgm:prSet/>
      <dgm:spPr/>
      <dgm:t>
        <a:bodyPr/>
        <a:lstStyle/>
        <a:p>
          <a:endParaRPr lang="en-US"/>
        </a:p>
      </dgm:t>
    </dgm:pt>
    <dgm:pt modelId="{C93A5122-066D-46F8-8693-A61D4D0A8474}">
      <dgm:prSet/>
      <dgm:spPr/>
      <dgm:t>
        <a:bodyPr/>
        <a:lstStyle/>
        <a:p>
          <a:r>
            <a:rPr lang="en-US"/>
            <a:t>Support IT operations</a:t>
          </a:r>
        </a:p>
      </dgm:t>
    </dgm:pt>
    <dgm:pt modelId="{4312E5E1-2E12-4C04-967D-8CC66641C81D}" type="parTrans" cxnId="{15AA33DF-765B-432B-A076-E152EF804C05}">
      <dgm:prSet/>
      <dgm:spPr/>
      <dgm:t>
        <a:bodyPr/>
        <a:lstStyle/>
        <a:p>
          <a:endParaRPr lang="en-US"/>
        </a:p>
      </dgm:t>
    </dgm:pt>
    <dgm:pt modelId="{81F49C0F-D695-4D48-B7A0-9E84A536AA8E}" type="sibTrans" cxnId="{15AA33DF-765B-432B-A076-E152EF804C05}">
      <dgm:prSet/>
      <dgm:spPr/>
      <dgm:t>
        <a:bodyPr/>
        <a:lstStyle/>
        <a:p>
          <a:endParaRPr lang="en-US"/>
        </a:p>
      </dgm:t>
    </dgm:pt>
    <dgm:pt modelId="{FBB8CA82-75B9-4D2F-9B49-C11C78151AD9}">
      <dgm:prSet/>
      <dgm:spPr/>
      <dgm:t>
        <a:bodyPr/>
        <a:lstStyle/>
        <a:p>
          <a:r>
            <a:rPr lang="en-US"/>
            <a:t>Increase network speed and reliability</a:t>
          </a:r>
        </a:p>
      </dgm:t>
    </dgm:pt>
    <dgm:pt modelId="{8CA43860-799F-4D86-A6E3-31FD7EE17CF5}" type="parTrans" cxnId="{51BB17AE-05C6-4E66-AA18-BC62BA019E9B}">
      <dgm:prSet/>
      <dgm:spPr/>
      <dgm:t>
        <a:bodyPr/>
        <a:lstStyle/>
        <a:p>
          <a:endParaRPr lang="en-US"/>
        </a:p>
      </dgm:t>
    </dgm:pt>
    <dgm:pt modelId="{3B22A114-A6F1-4984-9B4B-1860B0106259}" type="sibTrans" cxnId="{51BB17AE-05C6-4E66-AA18-BC62BA019E9B}">
      <dgm:prSet/>
      <dgm:spPr/>
      <dgm:t>
        <a:bodyPr/>
        <a:lstStyle/>
        <a:p>
          <a:endParaRPr lang="en-US"/>
        </a:p>
      </dgm:t>
    </dgm:pt>
    <dgm:pt modelId="{6E2F7B14-2D4E-4C1E-A747-8958D7E209DA}">
      <dgm:prSet/>
      <dgm:spPr/>
      <dgm:t>
        <a:bodyPr/>
        <a:lstStyle/>
        <a:p>
          <a:r>
            <a:rPr lang="en-US"/>
            <a:t>Future</a:t>
          </a:r>
        </a:p>
      </dgm:t>
    </dgm:pt>
    <dgm:pt modelId="{0B35D606-8C6D-4BD1-B35B-017D46E68FB8}" type="parTrans" cxnId="{E4582774-A24B-463C-8DB7-8DA4260B3C06}">
      <dgm:prSet/>
      <dgm:spPr/>
      <dgm:t>
        <a:bodyPr/>
        <a:lstStyle/>
        <a:p>
          <a:endParaRPr lang="en-US"/>
        </a:p>
      </dgm:t>
    </dgm:pt>
    <dgm:pt modelId="{BFF2B417-B373-4C06-B7D9-5762E603FB39}" type="sibTrans" cxnId="{E4582774-A24B-463C-8DB7-8DA4260B3C06}">
      <dgm:prSet/>
      <dgm:spPr/>
      <dgm:t>
        <a:bodyPr/>
        <a:lstStyle/>
        <a:p>
          <a:endParaRPr lang="en-US"/>
        </a:p>
      </dgm:t>
    </dgm:pt>
    <dgm:pt modelId="{E62FCEF9-438B-4D84-B23E-BD660D43E874}">
      <dgm:prSet/>
      <dgm:spPr/>
      <dgm:t>
        <a:bodyPr/>
        <a:lstStyle/>
        <a:p>
          <a:r>
            <a:rPr lang="en-US"/>
            <a:t>Implement a network design that allows for scalability</a:t>
          </a:r>
        </a:p>
      </dgm:t>
    </dgm:pt>
    <dgm:pt modelId="{EC3106EE-0F42-46D3-B2C2-490CDE6E27AB}" type="parTrans" cxnId="{72844DAC-179E-4D49-94D8-A1613AE8A7CC}">
      <dgm:prSet/>
      <dgm:spPr/>
      <dgm:t>
        <a:bodyPr/>
        <a:lstStyle/>
        <a:p>
          <a:endParaRPr lang="en-US"/>
        </a:p>
      </dgm:t>
    </dgm:pt>
    <dgm:pt modelId="{D867DA29-ECDC-4E7E-AE00-1FA1F472F598}" type="sibTrans" cxnId="{72844DAC-179E-4D49-94D8-A1613AE8A7CC}">
      <dgm:prSet/>
      <dgm:spPr/>
      <dgm:t>
        <a:bodyPr/>
        <a:lstStyle/>
        <a:p>
          <a:endParaRPr lang="en-US"/>
        </a:p>
      </dgm:t>
    </dgm:pt>
    <dgm:pt modelId="{C4838D85-2F29-4925-9309-F57786AE895E}">
      <dgm:prSet/>
      <dgm:spPr/>
      <dgm:t>
        <a:bodyPr/>
        <a:lstStyle/>
        <a:p>
          <a:r>
            <a:rPr lang="en-US"/>
            <a:t>Implement proper security measures to prevent/mitigate attacks</a:t>
          </a:r>
        </a:p>
      </dgm:t>
    </dgm:pt>
    <dgm:pt modelId="{7FA4FC26-E277-4655-891D-D63489B949AE}" type="parTrans" cxnId="{834CBB04-8827-4AE8-A10C-6313647A312B}">
      <dgm:prSet/>
      <dgm:spPr/>
      <dgm:t>
        <a:bodyPr/>
        <a:lstStyle/>
        <a:p>
          <a:endParaRPr lang="en-US"/>
        </a:p>
      </dgm:t>
    </dgm:pt>
    <dgm:pt modelId="{5BB254F1-4898-4A78-AE07-5F0AE0A2CA7E}" type="sibTrans" cxnId="{834CBB04-8827-4AE8-A10C-6313647A312B}">
      <dgm:prSet/>
      <dgm:spPr/>
      <dgm:t>
        <a:bodyPr/>
        <a:lstStyle/>
        <a:p>
          <a:endParaRPr lang="en-US"/>
        </a:p>
      </dgm:t>
    </dgm:pt>
    <dgm:pt modelId="{EFCE38F9-10B2-4656-AB68-23BCA8F8A7C2}" type="pres">
      <dgm:prSet presAssocID="{4B7BEAFA-61E9-43DD-B342-D4170DCD6287}" presName="linear" presStyleCnt="0">
        <dgm:presLayoutVars>
          <dgm:animLvl val="lvl"/>
          <dgm:resizeHandles val="exact"/>
        </dgm:presLayoutVars>
      </dgm:prSet>
      <dgm:spPr/>
    </dgm:pt>
    <dgm:pt modelId="{E6AA8E23-8C24-4394-9AF1-1FEA6B11F3C7}" type="pres">
      <dgm:prSet presAssocID="{AA37B7EC-29B0-442C-B2AA-88E6A826E9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2A373B-4B79-4DF1-B1B2-3430E49C9D35}" type="pres">
      <dgm:prSet presAssocID="{AA37B7EC-29B0-442C-B2AA-88E6A826E9D3}" presName="childText" presStyleLbl="revTx" presStyleIdx="0" presStyleCnt="2">
        <dgm:presLayoutVars>
          <dgm:bulletEnabled val="1"/>
        </dgm:presLayoutVars>
      </dgm:prSet>
      <dgm:spPr/>
    </dgm:pt>
    <dgm:pt modelId="{9D8DE23E-FB3F-47A6-8228-1D72C10F3F19}" type="pres">
      <dgm:prSet presAssocID="{6E2F7B14-2D4E-4C1E-A747-8958D7E209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63721F-99EF-4F1D-BBBD-9ADDBB843C44}" type="pres">
      <dgm:prSet presAssocID="{6E2F7B14-2D4E-4C1E-A747-8958D7E209D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4CBB04-8827-4AE8-A10C-6313647A312B}" srcId="{6E2F7B14-2D4E-4C1E-A747-8958D7E209DA}" destId="{C4838D85-2F29-4925-9309-F57786AE895E}" srcOrd="1" destOrd="0" parTransId="{7FA4FC26-E277-4655-891D-D63489B949AE}" sibTransId="{5BB254F1-4898-4A78-AE07-5F0AE0A2CA7E}"/>
    <dgm:cxn modelId="{B94BC20F-E2D2-4800-810C-0CA6A122421A}" type="presOf" srcId="{C93A5122-066D-46F8-8693-A61D4D0A8474}" destId="{A12A373B-4B79-4DF1-B1B2-3430E49C9D35}" srcOrd="0" destOrd="1" presId="urn:microsoft.com/office/officeart/2005/8/layout/vList2"/>
    <dgm:cxn modelId="{DFC09834-48D3-480A-8916-08882DAC3831}" type="presOf" srcId="{C4838D85-2F29-4925-9309-F57786AE895E}" destId="{0063721F-99EF-4F1D-BBBD-9ADDBB843C44}" srcOrd="0" destOrd="1" presId="urn:microsoft.com/office/officeart/2005/8/layout/vList2"/>
    <dgm:cxn modelId="{2F87283E-8F7A-472D-B91F-CCD0E89AC920}" type="presOf" srcId="{E62FCEF9-438B-4D84-B23E-BD660D43E874}" destId="{0063721F-99EF-4F1D-BBBD-9ADDBB843C44}" srcOrd="0" destOrd="0" presId="urn:microsoft.com/office/officeart/2005/8/layout/vList2"/>
    <dgm:cxn modelId="{40AA453F-D233-4062-A619-38945ABE82CE}" type="presOf" srcId="{FBB8CA82-75B9-4D2F-9B49-C11C78151AD9}" destId="{A12A373B-4B79-4DF1-B1B2-3430E49C9D35}" srcOrd="0" destOrd="2" presId="urn:microsoft.com/office/officeart/2005/8/layout/vList2"/>
    <dgm:cxn modelId="{090B2565-AB01-4DD6-9ADB-78305B2ABB90}" type="presOf" srcId="{59AA658B-DD7A-4230-A13C-7063E6C15AB7}" destId="{A12A373B-4B79-4DF1-B1B2-3430E49C9D35}" srcOrd="0" destOrd="0" presId="urn:microsoft.com/office/officeart/2005/8/layout/vList2"/>
    <dgm:cxn modelId="{E4582774-A24B-463C-8DB7-8DA4260B3C06}" srcId="{4B7BEAFA-61E9-43DD-B342-D4170DCD6287}" destId="{6E2F7B14-2D4E-4C1E-A747-8958D7E209DA}" srcOrd="1" destOrd="0" parTransId="{0B35D606-8C6D-4BD1-B35B-017D46E68FB8}" sibTransId="{BFF2B417-B373-4C06-B7D9-5762E603FB39}"/>
    <dgm:cxn modelId="{0092D18F-B424-438A-81B1-75ED88402F47}" srcId="{4B7BEAFA-61E9-43DD-B342-D4170DCD6287}" destId="{AA37B7EC-29B0-442C-B2AA-88E6A826E9D3}" srcOrd="0" destOrd="0" parTransId="{C7CC59AD-94FC-48DF-AF01-DBCC236DE5CF}" sibTransId="{1D457A36-F81C-49C6-B605-919569390C1C}"/>
    <dgm:cxn modelId="{980D89A8-B981-4546-8A0F-5991765D68A7}" type="presOf" srcId="{6E2F7B14-2D4E-4C1E-A747-8958D7E209DA}" destId="{9D8DE23E-FB3F-47A6-8228-1D72C10F3F19}" srcOrd="0" destOrd="0" presId="urn:microsoft.com/office/officeart/2005/8/layout/vList2"/>
    <dgm:cxn modelId="{72844DAC-179E-4D49-94D8-A1613AE8A7CC}" srcId="{6E2F7B14-2D4E-4C1E-A747-8958D7E209DA}" destId="{E62FCEF9-438B-4D84-B23E-BD660D43E874}" srcOrd="0" destOrd="0" parTransId="{EC3106EE-0F42-46D3-B2C2-490CDE6E27AB}" sibTransId="{D867DA29-ECDC-4E7E-AE00-1FA1F472F598}"/>
    <dgm:cxn modelId="{51BB17AE-05C6-4E66-AA18-BC62BA019E9B}" srcId="{AA37B7EC-29B0-442C-B2AA-88E6A826E9D3}" destId="{FBB8CA82-75B9-4D2F-9B49-C11C78151AD9}" srcOrd="2" destOrd="0" parTransId="{8CA43860-799F-4D86-A6E3-31FD7EE17CF5}" sibTransId="{3B22A114-A6F1-4984-9B4B-1860B0106259}"/>
    <dgm:cxn modelId="{15AA33DF-765B-432B-A076-E152EF804C05}" srcId="{AA37B7EC-29B0-442C-B2AA-88E6A826E9D3}" destId="{C93A5122-066D-46F8-8693-A61D4D0A8474}" srcOrd="1" destOrd="0" parTransId="{4312E5E1-2E12-4C04-967D-8CC66641C81D}" sibTransId="{81F49C0F-D695-4D48-B7A0-9E84A536AA8E}"/>
    <dgm:cxn modelId="{CACFC2FB-493E-495C-9FF2-1DCA8EC9068A}" type="presOf" srcId="{AA37B7EC-29B0-442C-B2AA-88E6A826E9D3}" destId="{E6AA8E23-8C24-4394-9AF1-1FEA6B11F3C7}" srcOrd="0" destOrd="0" presId="urn:microsoft.com/office/officeart/2005/8/layout/vList2"/>
    <dgm:cxn modelId="{DFD698FC-E20A-4B3A-9421-BBC1F5B34FE0}" srcId="{AA37B7EC-29B0-442C-B2AA-88E6A826E9D3}" destId="{59AA658B-DD7A-4230-A13C-7063E6C15AB7}" srcOrd="0" destOrd="0" parTransId="{C7AEFD32-4260-406B-8558-FC353BBB3593}" sibTransId="{F785A13C-1159-4560-9158-30AE89CD998B}"/>
    <dgm:cxn modelId="{A8C9E1FE-D74E-4487-A734-2453FAB08513}" type="presOf" srcId="{4B7BEAFA-61E9-43DD-B342-D4170DCD6287}" destId="{EFCE38F9-10B2-4656-AB68-23BCA8F8A7C2}" srcOrd="0" destOrd="0" presId="urn:microsoft.com/office/officeart/2005/8/layout/vList2"/>
    <dgm:cxn modelId="{0035F0D9-F18D-40A2-B6A0-DF95EC8B1C24}" type="presParOf" srcId="{EFCE38F9-10B2-4656-AB68-23BCA8F8A7C2}" destId="{E6AA8E23-8C24-4394-9AF1-1FEA6B11F3C7}" srcOrd="0" destOrd="0" presId="urn:microsoft.com/office/officeart/2005/8/layout/vList2"/>
    <dgm:cxn modelId="{2352B913-2A21-4E25-BC5D-7C13424552DF}" type="presParOf" srcId="{EFCE38F9-10B2-4656-AB68-23BCA8F8A7C2}" destId="{A12A373B-4B79-4DF1-B1B2-3430E49C9D35}" srcOrd="1" destOrd="0" presId="urn:microsoft.com/office/officeart/2005/8/layout/vList2"/>
    <dgm:cxn modelId="{44059F6C-FCBB-48A5-9ADF-70292454D350}" type="presParOf" srcId="{EFCE38F9-10B2-4656-AB68-23BCA8F8A7C2}" destId="{9D8DE23E-FB3F-47A6-8228-1D72C10F3F19}" srcOrd="2" destOrd="0" presId="urn:microsoft.com/office/officeart/2005/8/layout/vList2"/>
    <dgm:cxn modelId="{9C03DB33-7596-4917-A74C-CDC4BD0C52AF}" type="presParOf" srcId="{EFCE38F9-10B2-4656-AB68-23BCA8F8A7C2}" destId="{0063721F-99EF-4F1D-BBBD-9ADDBB843C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A8E23-8C24-4394-9AF1-1FEA6B11F3C7}">
      <dsp:nvSpPr>
        <dsp:cNvPr id="0" name=""/>
        <dsp:cNvSpPr/>
      </dsp:nvSpPr>
      <dsp:spPr>
        <a:xfrm>
          <a:off x="0" y="86840"/>
          <a:ext cx="648950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Present</a:t>
          </a:r>
        </a:p>
      </dsp:txBody>
      <dsp:txXfrm>
        <a:off x="37467" y="124307"/>
        <a:ext cx="6414575" cy="692586"/>
      </dsp:txXfrm>
    </dsp:sp>
    <dsp:sp modelId="{A12A373B-4B79-4DF1-B1B2-3430E49C9D35}">
      <dsp:nvSpPr>
        <dsp:cNvPr id="0" name=""/>
        <dsp:cNvSpPr/>
      </dsp:nvSpPr>
      <dsp:spPr>
        <a:xfrm>
          <a:off x="0" y="854360"/>
          <a:ext cx="6489509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Implement a network design that can support 6 departments and current employees.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Support IT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Increase network speed and reliability</a:t>
          </a:r>
        </a:p>
      </dsp:txBody>
      <dsp:txXfrm>
        <a:off x="0" y="854360"/>
        <a:ext cx="6489509" cy="1987200"/>
      </dsp:txXfrm>
    </dsp:sp>
    <dsp:sp modelId="{9D8DE23E-FB3F-47A6-8228-1D72C10F3F19}">
      <dsp:nvSpPr>
        <dsp:cNvPr id="0" name=""/>
        <dsp:cNvSpPr/>
      </dsp:nvSpPr>
      <dsp:spPr>
        <a:xfrm>
          <a:off x="0" y="2841560"/>
          <a:ext cx="6489509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Future</a:t>
          </a:r>
        </a:p>
      </dsp:txBody>
      <dsp:txXfrm>
        <a:off x="37467" y="2879027"/>
        <a:ext cx="6414575" cy="692586"/>
      </dsp:txXfrm>
    </dsp:sp>
    <dsp:sp modelId="{0063721F-99EF-4F1D-BBBD-9ADDBB843C44}">
      <dsp:nvSpPr>
        <dsp:cNvPr id="0" name=""/>
        <dsp:cNvSpPr/>
      </dsp:nvSpPr>
      <dsp:spPr>
        <a:xfrm>
          <a:off x="0" y="3609080"/>
          <a:ext cx="6489509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Implement a network design that allows for scalability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Implement proper security measures to prevent/mitigate attacks</a:t>
          </a:r>
        </a:p>
      </dsp:txBody>
      <dsp:txXfrm>
        <a:off x="0" y="3609080"/>
        <a:ext cx="6489509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ea typeface="Calibri"/>
                <a:cs typeface="Calibri"/>
              </a:rPr>
              <a:t>Presentation by Pasha Aksoy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ea typeface="Calibri Light"/>
                <a:cs typeface="Calibri Light"/>
              </a:rPr>
              <a:t>Project Proposal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C9166-D8E4-4890-BA7C-93C9109F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Customer: Mythic Quest HQ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05E428-2C80-303B-3F5F-07B88BF6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3858639"/>
            <a:ext cx="6579910" cy="12501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8F2A-92B4-B6C9-EBC2-74B1D5EC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Who is Mythic Quest HQ?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Renowned game developer</a:t>
            </a:r>
          </a:p>
          <a:p>
            <a:pPr lvl="1"/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Why is a network redesign required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Moving to new office building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Increase network security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Increase network reliability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Calibri"/>
                <a:cs typeface="Calibri"/>
              </a:rPr>
              <a:t>Future-proof network </a:t>
            </a:r>
          </a:p>
        </p:txBody>
      </p:sp>
    </p:spTree>
    <p:extLst>
      <p:ext uri="{BB962C8B-B14F-4D97-AF65-F5344CB8AC3E}">
        <p14:creationId xmlns:p14="http://schemas.microsoft.com/office/powerpoint/2010/main" val="39910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E07BA-FBA4-2007-00CC-3201EBF1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Who is Mythic Quest HQ?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4390-A496-2546-52DA-2C290E8B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Large renowned video game company</a:t>
            </a:r>
          </a:p>
          <a:p>
            <a:pPr lvl="1"/>
            <a:r>
              <a:rPr lang="en-US" dirty="0">
                <a:ea typeface="Calibri"/>
                <a:cs typeface="Calibri"/>
              </a:rPr>
              <a:t>6 individual departments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125 total laptop hosts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125 Employees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Every employee should have access to a laptop</a:t>
            </a:r>
          </a:p>
          <a:p>
            <a:pPr lvl="1"/>
            <a:r>
              <a:rPr lang="en-US" dirty="0">
                <a:ea typeface="Calibri"/>
                <a:cs typeface="Calibri"/>
              </a:rPr>
              <a:t>30 Game consoles</a:t>
            </a:r>
          </a:p>
        </p:txBody>
      </p:sp>
    </p:spTree>
    <p:extLst>
      <p:ext uri="{BB962C8B-B14F-4D97-AF65-F5344CB8AC3E}">
        <p14:creationId xmlns:p14="http://schemas.microsoft.com/office/powerpoint/2010/main" val="25139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79CCB-FF92-899B-D213-D8F31884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3019438" cy="360191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a typeface="Calibri Light"/>
                <a:cs typeface="Calibri Light"/>
              </a:rPr>
              <a:t>How can we meet the needs of Mythic Quest?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259033C-79F4-7B41-0E53-303ECF289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596841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0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BCE2F-F4DA-0AF5-46A2-261B2C42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Project 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135E-385B-0970-B299-9B163CEB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Scalability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Room for 8 individual subnets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Only 6 in use currently</a:t>
            </a:r>
          </a:p>
          <a:p>
            <a:pPr lvl="2"/>
            <a:r>
              <a:rPr lang="en-US" dirty="0">
                <a:ea typeface="Calibri"/>
                <a:cs typeface="Calibri"/>
              </a:rPr>
              <a:t>Room for growth, especially by splitting remaining subnets further and using VLAN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Room for scalability using VLAN connections if needed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Room for 8,190 usable hosts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Includes laptops and game consoles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Per subnet (department)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Allows for substantial growth</a:t>
            </a:r>
          </a:p>
          <a:p>
            <a:pPr lvl="1"/>
            <a:r>
              <a:rPr lang="en-US" dirty="0">
                <a:ea typeface="Calibri"/>
                <a:cs typeface="Calibri"/>
              </a:rPr>
              <a:t>Network Addressing</a:t>
            </a:r>
          </a:p>
          <a:p>
            <a:pPr lvl="2"/>
            <a:r>
              <a:rPr lang="en-US" dirty="0">
                <a:ea typeface="Calibri"/>
                <a:cs typeface="Calibri"/>
              </a:rPr>
              <a:t>DHCP automatic addressing on devices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Added IPv6 capability to future-proof network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EE7EA-F179-672D-8A12-D8A78C14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Project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F8F7-A813-A2B8-F494-10ADD97D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Calibri"/>
                <a:cs typeface="Calibri"/>
              </a:rPr>
              <a:t>Security</a:t>
            </a:r>
          </a:p>
          <a:p>
            <a:pPr lvl="1"/>
            <a:r>
              <a:rPr lang="en-US" sz="1400">
                <a:ea typeface="Calibri"/>
                <a:cs typeface="Calibri"/>
              </a:rPr>
              <a:t>Network Segmentation</a:t>
            </a:r>
          </a:p>
          <a:p>
            <a:pPr lvl="2"/>
            <a:r>
              <a:rPr lang="en-US" sz="1400">
                <a:ea typeface="Calibri"/>
                <a:cs typeface="Calibri"/>
              </a:rPr>
              <a:t>Each department subnet is connected via its own router</a:t>
            </a:r>
          </a:p>
          <a:p>
            <a:pPr lvl="2"/>
            <a:r>
              <a:rPr lang="en-US" sz="1400">
                <a:ea typeface="Calibri"/>
                <a:cs typeface="Calibri"/>
              </a:rPr>
              <a:t>Each department subnet uses a secure switch and has its own server connected</a:t>
            </a:r>
            <a:endParaRPr lang="en-US" sz="1400">
              <a:ea typeface="+mn-lt"/>
              <a:cs typeface="+mn-lt"/>
            </a:endParaRPr>
          </a:p>
          <a:p>
            <a:pPr lvl="2"/>
            <a:r>
              <a:rPr lang="en-US" sz="1400">
                <a:ea typeface="Calibri"/>
                <a:cs typeface="Calibri"/>
              </a:rPr>
              <a:t>Administration may connect remotely via SSH</a:t>
            </a:r>
          </a:p>
          <a:p>
            <a:pPr lvl="1"/>
            <a:r>
              <a:rPr lang="en-US" sz="1400">
                <a:ea typeface="Calibri"/>
                <a:cs typeface="Calibri"/>
              </a:rPr>
              <a:t>Securing Network Devices</a:t>
            </a:r>
          </a:p>
          <a:p>
            <a:pPr lvl="2"/>
            <a:r>
              <a:rPr lang="en-US" sz="1400">
                <a:ea typeface="Calibri"/>
                <a:cs typeface="Calibri"/>
              </a:rPr>
              <a:t>Enable and Console password implemented on every router &amp; switch</a:t>
            </a:r>
          </a:p>
          <a:p>
            <a:pPr lvl="2"/>
            <a:r>
              <a:rPr lang="en-US" sz="1400">
                <a:ea typeface="Calibri"/>
                <a:cs typeface="Calibri"/>
              </a:rPr>
              <a:t>Password policy enforcement on end-devices</a:t>
            </a:r>
          </a:p>
          <a:p>
            <a:pPr lvl="1"/>
            <a:r>
              <a:rPr lang="en-US" sz="1400">
                <a:ea typeface="Calibri"/>
                <a:cs typeface="Calibri"/>
              </a:rPr>
              <a:t>Secure unused ports</a:t>
            </a:r>
          </a:p>
          <a:p>
            <a:pPr lvl="2"/>
            <a:r>
              <a:rPr lang="en-US" sz="1400">
                <a:ea typeface="Calibri"/>
                <a:cs typeface="Calibri"/>
              </a:rPr>
              <a:t>Disabled VTY ports on routers</a:t>
            </a:r>
          </a:p>
          <a:p>
            <a:pPr lvl="2"/>
            <a:r>
              <a:rPr lang="en-US" sz="1400">
                <a:ea typeface="Calibri"/>
                <a:cs typeface="Calibri"/>
              </a:rPr>
              <a:t>Use of VLAN</a:t>
            </a:r>
          </a:p>
          <a:p>
            <a:pPr lvl="2"/>
            <a:r>
              <a:rPr lang="en-US" sz="1400">
                <a:ea typeface="Calibri"/>
                <a:cs typeface="Calibri"/>
              </a:rPr>
              <a:t>Blackhole unused ports on switches</a:t>
            </a:r>
          </a:p>
          <a:p>
            <a:pPr lvl="1"/>
            <a:endParaRPr lang="en-US" sz="1400">
              <a:ea typeface="Calibri"/>
              <a:cs typeface="Calibri"/>
            </a:endParaRPr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7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4B82B-55F4-5306-C13D-8AC0AEB5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C779-5D37-AAA5-1F8A-373706FF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Network Design</a:t>
            </a:r>
          </a:p>
        </p:txBody>
      </p:sp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F0B6CA7-5642-AF73-8EB4-D3E86EC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3" y="1580074"/>
            <a:ext cx="11080957" cy="6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D3DDF-E940-C45E-6719-1C1AEDC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Contingency Planning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89D26E-960A-BF4A-CB6B-FF3DE52A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" y="1250290"/>
            <a:ext cx="12062278" cy="1711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76F10-E3F7-8737-C321-146CD41DDCFC}"/>
              </a:ext>
            </a:extLst>
          </p:cNvPr>
          <p:cNvSpPr txBox="1"/>
          <p:nvPr/>
        </p:nvSpPr>
        <p:spPr>
          <a:xfrm>
            <a:off x="5118447" y="4757222"/>
            <a:ext cx="2837216" cy="17807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Likely Failures:</a:t>
            </a: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Fire at site</a:t>
            </a:r>
            <a:endParaRPr lang="en-US" dirty="0">
              <a:ea typeface="Calibri"/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  <a:endParaRPr lang="en-US" dirty="0">
              <a:ea typeface="Calibri"/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Loss of Device/Data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528C3-0C80-E77F-225C-A8DCE084B4AE}"/>
              </a:ext>
            </a:extLst>
          </p:cNvPr>
          <p:cNvSpPr txBox="1"/>
          <p:nvPr/>
        </p:nvSpPr>
        <p:spPr>
          <a:xfrm>
            <a:off x="8396090" y="4757221"/>
            <a:ext cx="2837216" cy="17807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Solutions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Proper cabling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Proper anti-fire measures</a:t>
            </a:r>
            <a:endParaRPr lang="en-US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Phishing training</a:t>
            </a:r>
            <a:endParaRPr lang="en-US" dirty="0">
              <a:ea typeface="Calibri"/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Remote access tools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50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8562D-96A3-F3BD-7585-C7D816D5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Conclusion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2365-4984-5926-4721-EE7C916C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Implement a network design that can support current requirements 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Support IT operations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Increase network speed and reliability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Allow for department segmentation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Additional Considerations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Implement a network design that allows for scalability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Implement proper security measures to prevent/mitigate attacks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Future-proof network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Proposal</vt:lpstr>
      <vt:lpstr>Customer: Mythic Quest HQ</vt:lpstr>
      <vt:lpstr>Who is Mythic Quest HQ?</vt:lpstr>
      <vt:lpstr>How can we meet the needs of Mythic Quest?</vt:lpstr>
      <vt:lpstr>Project Overview</vt:lpstr>
      <vt:lpstr>Project Overview</vt:lpstr>
      <vt:lpstr>Project Overview</vt:lpstr>
      <vt:lpstr>Contingency 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314</cp:revision>
  <dcterms:created xsi:type="dcterms:W3CDTF">2022-05-04T17:03:47Z</dcterms:created>
  <dcterms:modified xsi:type="dcterms:W3CDTF">2022-05-04T18:33:13Z</dcterms:modified>
</cp:coreProperties>
</file>