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90" r:id="rId9"/>
    <p:sldId id="262" r:id="rId10"/>
    <p:sldId id="263" r:id="rId11"/>
    <p:sldId id="264"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94" r:id="rId27"/>
    <p:sldId id="295" r:id="rId28"/>
    <p:sldId id="280" r:id="rId29"/>
    <p:sldId id="281" r:id="rId30"/>
    <p:sldId id="291" r:id="rId31"/>
    <p:sldId id="293" r:id="rId32"/>
    <p:sldId id="292" r:id="rId33"/>
    <p:sldId id="282" r:id="rId34"/>
    <p:sldId id="283" r:id="rId35"/>
    <p:sldId id="284" r:id="rId36"/>
    <p:sldId id="285" r:id="rId37"/>
    <p:sldId id="286" r:id="rId38"/>
    <p:sldId id="287" r:id="rId39"/>
    <p:sldId id="289" r:id="rId40"/>
    <p:sldId id="288"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0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2/22/2021</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2/22/2021</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2/22/2021</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2/22/2021</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2/22/2021</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2/22/2021</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2/22/2021</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2/22/2021</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2/22/2021</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2/22/2021</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2/22/2021</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2/22/2021</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E33D-A148-4F90-99BE-BA61D2D2B346}"/>
              </a:ext>
            </a:extLst>
          </p:cNvPr>
          <p:cNvSpPr>
            <a:spLocks noGrp="1"/>
          </p:cNvSpPr>
          <p:nvPr>
            <p:ph type="title"/>
          </p:nvPr>
        </p:nvSpPr>
        <p:spPr/>
        <p:txBody>
          <a:bodyPr/>
          <a:lstStyle/>
          <a:p>
            <a:r>
              <a:rPr lang="en-US" dirty="0"/>
              <a:t>19 Variable width lanes</a:t>
            </a:r>
          </a:p>
        </p:txBody>
      </p:sp>
      <p:sp>
        <p:nvSpPr>
          <p:cNvPr id="3" name="Content Placeholder 2">
            <a:extLst>
              <a:ext uri="{FF2B5EF4-FFF2-40B4-BE49-F238E27FC236}">
                <a16:creationId xmlns:a16="http://schemas.microsoft.com/office/drawing/2014/main" id="{0B686639-0A76-4C94-932B-7F5E65A77E0B}"/>
              </a:ext>
            </a:extLst>
          </p:cNvPr>
          <p:cNvSpPr>
            <a:spLocks noGrp="1"/>
          </p:cNvSpPr>
          <p:nvPr>
            <p:ph idx="1"/>
          </p:nvPr>
        </p:nvSpPr>
        <p:spPr/>
        <p:txBody>
          <a:bodyPr/>
          <a:lstStyle/>
          <a:p>
            <a:r>
              <a:rPr lang="en-US" dirty="0"/>
              <a:t>In case of curves, variable width lanes are desired for comfortable driving (STREETGEN) </a:t>
            </a:r>
          </a:p>
        </p:txBody>
      </p:sp>
    </p:spTree>
    <p:extLst>
      <p:ext uri="{BB962C8B-B14F-4D97-AF65-F5344CB8AC3E}">
        <p14:creationId xmlns:p14="http://schemas.microsoft.com/office/powerpoint/2010/main" val="423886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A5C-ADA4-4019-A2FC-1E1F746CC8E9}"/>
              </a:ext>
            </a:extLst>
          </p:cNvPr>
          <p:cNvSpPr>
            <a:spLocks noGrp="1"/>
          </p:cNvSpPr>
          <p:nvPr>
            <p:ph type="title"/>
          </p:nvPr>
        </p:nvSpPr>
        <p:spPr/>
        <p:txBody>
          <a:bodyPr/>
          <a:lstStyle/>
          <a:p>
            <a:r>
              <a:rPr lang="en-US" dirty="0"/>
              <a:t>20 Junction connection road curvature constraints</a:t>
            </a:r>
          </a:p>
        </p:txBody>
      </p:sp>
      <p:sp>
        <p:nvSpPr>
          <p:cNvPr id="3" name="Content Placeholder 2">
            <a:extLst>
              <a:ext uri="{FF2B5EF4-FFF2-40B4-BE49-F238E27FC236}">
                <a16:creationId xmlns:a16="http://schemas.microsoft.com/office/drawing/2014/main" id="{2086BDBD-B831-4FF7-9940-2F3A13EC4E08}"/>
              </a:ext>
            </a:extLst>
          </p:cNvPr>
          <p:cNvSpPr>
            <a:spLocks noGrp="1"/>
          </p:cNvSpPr>
          <p:nvPr>
            <p:ph idx="1"/>
          </p:nvPr>
        </p:nvSpPr>
        <p:spPr/>
        <p:txBody>
          <a:bodyPr/>
          <a:lstStyle/>
          <a:p>
            <a:r>
              <a:rPr lang="en-US" dirty="0"/>
              <a:t>Max curvature to prevent lane overlaps given an angle</a:t>
            </a:r>
          </a:p>
          <a:p>
            <a:r>
              <a:rPr lang="en-US" dirty="0"/>
              <a:t>Min curvature to prevent lane length going over a threshold given an angle</a:t>
            </a:r>
          </a:p>
        </p:txBody>
      </p:sp>
    </p:spTree>
    <p:extLst>
      <p:ext uri="{BB962C8B-B14F-4D97-AF65-F5344CB8AC3E}">
        <p14:creationId xmlns:p14="http://schemas.microsoft.com/office/powerpoint/2010/main" val="3130091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68E8-5D5C-496E-867A-768B9580A257}"/>
              </a:ext>
            </a:extLst>
          </p:cNvPr>
          <p:cNvSpPr>
            <a:spLocks noGrp="1"/>
          </p:cNvSpPr>
          <p:nvPr>
            <p:ph type="title"/>
          </p:nvPr>
        </p:nvSpPr>
        <p:spPr/>
        <p:txBody>
          <a:bodyPr/>
          <a:lstStyle/>
          <a:p>
            <a:r>
              <a:rPr lang="en-US" dirty="0"/>
              <a:t>21 Turn lanes that are not a part of the junction</a:t>
            </a:r>
          </a:p>
        </p:txBody>
      </p:sp>
      <p:sp>
        <p:nvSpPr>
          <p:cNvPr id="3" name="Content Placeholder 2">
            <a:extLst>
              <a:ext uri="{FF2B5EF4-FFF2-40B4-BE49-F238E27FC236}">
                <a16:creationId xmlns:a16="http://schemas.microsoft.com/office/drawing/2014/main" id="{25F73D0E-8B07-4C19-9EE0-1077EDF490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472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4" name="Straight Arrow Connector 3">
            <a:extLst>
              <a:ext uri="{FF2B5EF4-FFF2-40B4-BE49-F238E27FC236}">
                <a16:creationId xmlns:a16="http://schemas.microsoft.com/office/drawing/2014/main" id="{741D3535-E4A9-41FB-AB57-8877B765E94F}"/>
              </a:ext>
            </a:extLst>
          </p:cNvPr>
          <p:cNvCxnSpPr>
            <a:cxnSpLocks/>
          </p:cNvCxnSpPr>
          <p:nvPr/>
        </p:nvCxnSpPr>
        <p:spPr>
          <a:xfrm flipV="1">
            <a:off x="3337349" y="2494584"/>
            <a:ext cx="1234651"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A9BDEB-D532-49E8-982A-5E4A2108DE5D}"/>
              </a:ext>
            </a:extLst>
          </p:cNvPr>
          <p:cNvCxnSpPr>
            <a:cxnSpLocks/>
          </p:cNvCxnSpPr>
          <p:nvPr/>
        </p:nvCxnSpPr>
        <p:spPr>
          <a:xfrm flipH="1" flipV="1">
            <a:off x="2991816" y="2494584"/>
            <a:ext cx="345534"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A494EC-7B6D-4530-9D58-4F8B03068E34}"/>
              </a:ext>
            </a:extLst>
          </p:cNvPr>
          <p:cNvCxnSpPr>
            <a:cxnSpLocks/>
          </p:cNvCxnSpPr>
          <p:nvPr/>
        </p:nvCxnSpPr>
        <p:spPr>
          <a:xfrm>
            <a:off x="2178547" y="4314957"/>
            <a:ext cx="450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B1BFD0-2FED-4125-9EA6-97C79FA46D5F}"/>
              </a:ext>
            </a:extLst>
          </p:cNvPr>
          <p:cNvCxnSpPr>
            <a:cxnSpLocks/>
          </p:cNvCxnSpPr>
          <p:nvPr/>
        </p:nvCxnSpPr>
        <p:spPr>
          <a:xfrm flipV="1">
            <a:off x="2330947" y="1887794"/>
            <a:ext cx="0" cy="25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D16A36-9FB7-4084-B188-310D7F2689D1}"/>
              </a:ext>
            </a:extLst>
          </p:cNvPr>
          <p:cNvCxnSpPr>
            <a:cxnSpLocks/>
          </p:cNvCxnSpPr>
          <p:nvPr/>
        </p:nvCxnSpPr>
        <p:spPr>
          <a:xfrm>
            <a:off x="4336026" y="2642068"/>
            <a:ext cx="147484" cy="21911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8A12E8-D61F-4A98-9F81-90AB031C1C34}"/>
              </a:ext>
            </a:extLst>
          </p:cNvPr>
          <p:cNvSpPr txBox="1"/>
          <p:nvPr/>
        </p:nvSpPr>
        <p:spPr>
          <a:xfrm>
            <a:off x="3509719" y="3275111"/>
            <a:ext cx="238549"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FCF9323F-4CE0-4E24-8045-90E485B685D5}"/>
              </a:ext>
            </a:extLst>
          </p:cNvPr>
          <p:cNvSpPr txBox="1"/>
          <p:nvPr/>
        </p:nvSpPr>
        <p:spPr>
          <a:xfrm>
            <a:off x="2941219" y="3342378"/>
            <a:ext cx="238549" cy="307777"/>
          </a:xfrm>
          <a:prstGeom prst="rect">
            <a:avLst/>
          </a:prstGeom>
          <a:noFill/>
        </p:spPr>
        <p:txBody>
          <a:bodyPr wrap="square" rtlCol="0">
            <a:spAutoFit/>
          </a:bodyPr>
          <a:lstStyle/>
          <a:p>
            <a:r>
              <a:rPr lang="en-US" sz="1400" dirty="0"/>
              <a:t>1</a:t>
            </a:r>
          </a:p>
        </p:txBody>
      </p:sp>
      <p:cxnSp>
        <p:nvCxnSpPr>
          <p:cNvPr id="25" name="Straight Connector 24">
            <a:extLst>
              <a:ext uri="{FF2B5EF4-FFF2-40B4-BE49-F238E27FC236}">
                <a16:creationId xmlns:a16="http://schemas.microsoft.com/office/drawing/2014/main" id="{6DAB5C11-455F-480B-8605-8B94ECF23AC1}"/>
              </a:ext>
            </a:extLst>
          </p:cNvPr>
          <p:cNvCxnSpPr/>
          <p:nvPr/>
        </p:nvCxnSpPr>
        <p:spPr>
          <a:xfrm>
            <a:off x="4336026" y="2642068"/>
            <a:ext cx="0" cy="219119"/>
          </a:xfrm>
          <a:prstGeom prst="line">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9ACF2C-769A-4079-9B04-94DF0D53385E}"/>
              </a:ext>
            </a:extLst>
          </p:cNvPr>
          <p:cNvCxnSpPr>
            <a:cxnSpLocks/>
          </p:cNvCxnSpPr>
          <p:nvPr/>
        </p:nvCxnSpPr>
        <p:spPr>
          <a:xfrm flipH="1">
            <a:off x="4336026" y="2861187"/>
            <a:ext cx="152400" cy="0"/>
          </a:xfrm>
          <a:prstGeom prst="line">
            <a:avLst/>
          </a:prstGeom>
          <a:ln w="6350">
            <a:headEnd type="arrow"/>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507AE85-67D0-45D3-821A-0EA064ACF24E}"/>
              </a:ext>
            </a:extLst>
          </p:cNvPr>
          <p:cNvSpPr txBox="1"/>
          <p:nvPr/>
        </p:nvSpPr>
        <p:spPr>
          <a:xfrm>
            <a:off x="5434447" y="1822136"/>
            <a:ext cx="2632364" cy="584775"/>
          </a:xfrm>
          <a:prstGeom prst="rect">
            <a:avLst/>
          </a:prstGeom>
          <a:noFill/>
        </p:spPr>
        <p:txBody>
          <a:bodyPr wrap="square" rtlCol="0">
            <a:spAutoFit/>
          </a:bodyPr>
          <a:lstStyle/>
          <a:p>
            <a:r>
              <a:rPr lang="en-US" sz="1600" dirty="0"/>
              <a:t>Shift is along t axis which is at right angle of reference line </a:t>
            </a:r>
          </a:p>
        </p:txBody>
      </p:sp>
      <p:sp>
        <p:nvSpPr>
          <p:cNvPr id="34" name="TextBox 33">
            <a:extLst>
              <a:ext uri="{FF2B5EF4-FFF2-40B4-BE49-F238E27FC236}">
                <a16:creationId xmlns:a16="http://schemas.microsoft.com/office/drawing/2014/main" id="{584E38C2-20D7-4D82-9D88-96488B2B6C87}"/>
              </a:ext>
            </a:extLst>
          </p:cNvPr>
          <p:cNvSpPr txBox="1"/>
          <p:nvPr/>
        </p:nvSpPr>
        <p:spPr>
          <a:xfrm>
            <a:off x="3010465" y="4314957"/>
            <a:ext cx="238549" cy="307777"/>
          </a:xfrm>
          <a:prstGeom prst="rect">
            <a:avLst/>
          </a:prstGeom>
          <a:noFill/>
        </p:spPr>
        <p:txBody>
          <a:bodyPr wrap="square" rtlCol="0">
            <a:spAutoFit/>
          </a:bodyPr>
          <a:lstStyle/>
          <a:p>
            <a:r>
              <a:rPr lang="en-US" sz="1400" dirty="0"/>
              <a:t>x</a:t>
            </a:r>
          </a:p>
        </p:txBody>
      </p:sp>
      <p:sp>
        <p:nvSpPr>
          <p:cNvPr id="35" name="TextBox 34">
            <a:extLst>
              <a:ext uri="{FF2B5EF4-FFF2-40B4-BE49-F238E27FC236}">
                <a16:creationId xmlns:a16="http://schemas.microsoft.com/office/drawing/2014/main" id="{1C4E9CC2-EE76-4F6D-8B13-A2DEEE3F0795}"/>
              </a:ext>
            </a:extLst>
          </p:cNvPr>
          <p:cNvSpPr txBox="1"/>
          <p:nvPr/>
        </p:nvSpPr>
        <p:spPr>
          <a:xfrm>
            <a:off x="1978301" y="3674779"/>
            <a:ext cx="238549" cy="307777"/>
          </a:xfrm>
          <a:prstGeom prst="rect">
            <a:avLst/>
          </a:prstGeom>
          <a:noFill/>
        </p:spPr>
        <p:txBody>
          <a:bodyPr wrap="square" rtlCol="0">
            <a:spAutoFit/>
          </a:bodyPr>
          <a:lstStyle/>
          <a:p>
            <a:r>
              <a:rPr lang="en-US" sz="1400" dirty="0"/>
              <a:t>y</a:t>
            </a:r>
          </a:p>
        </p:txBody>
      </p:sp>
      <p:sp>
        <p:nvSpPr>
          <p:cNvPr id="36" name="TextBox 35">
            <a:extLst>
              <a:ext uri="{FF2B5EF4-FFF2-40B4-BE49-F238E27FC236}">
                <a16:creationId xmlns:a16="http://schemas.microsoft.com/office/drawing/2014/main" id="{68F8555D-23D5-45E0-A628-168F27F29F19}"/>
              </a:ext>
            </a:extLst>
          </p:cNvPr>
          <p:cNvSpPr txBox="1"/>
          <p:nvPr/>
        </p:nvSpPr>
        <p:spPr>
          <a:xfrm>
            <a:off x="3765000" y="2553410"/>
            <a:ext cx="238549" cy="307777"/>
          </a:xfrm>
          <a:prstGeom prst="rect">
            <a:avLst/>
          </a:prstGeom>
          <a:noFill/>
        </p:spPr>
        <p:txBody>
          <a:bodyPr wrap="square" rtlCol="0">
            <a:spAutoFit/>
          </a:bodyPr>
          <a:lstStyle/>
          <a:p>
            <a:r>
              <a:rPr lang="en-US" sz="1400" dirty="0"/>
              <a:t>s</a:t>
            </a:r>
          </a:p>
        </p:txBody>
      </p:sp>
      <p:sp>
        <p:nvSpPr>
          <p:cNvPr id="37" name="TextBox 36">
            <a:extLst>
              <a:ext uri="{FF2B5EF4-FFF2-40B4-BE49-F238E27FC236}">
                <a16:creationId xmlns:a16="http://schemas.microsoft.com/office/drawing/2014/main" id="{350B7ECD-A8E5-4857-AA1E-D41105AB951B}"/>
              </a:ext>
            </a:extLst>
          </p:cNvPr>
          <p:cNvSpPr txBox="1"/>
          <p:nvPr/>
        </p:nvSpPr>
        <p:spPr>
          <a:xfrm>
            <a:off x="3098801" y="2597738"/>
            <a:ext cx="238549" cy="307777"/>
          </a:xfrm>
          <a:prstGeom prst="rect">
            <a:avLst/>
          </a:prstGeom>
          <a:noFill/>
        </p:spPr>
        <p:txBody>
          <a:bodyPr wrap="square" rtlCol="0">
            <a:spAutoFit/>
          </a:bodyPr>
          <a:lstStyle/>
          <a:p>
            <a:r>
              <a:rPr lang="en-US" sz="1400" dirty="0"/>
              <a:t>t</a:t>
            </a:r>
          </a:p>
        </p:txBody>
      </p:sp>
    </p:spTree>
    <p:extLst>
      <p:ext uri="{BB962C8B-B14F-4D97-AF65-F5344CB8AC3E}">
        <p14:creationId xmlns:p14="http://schemas.microsoft.com/office/powerpoint/2010/main" val="19105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B90B04-126A-4049-BB58-E6E38AED80BA}"/>
              </a:ext>
            </a:extLst>
          </p:cNvPr>
          <p:cNvCxnSpPr/>
          <p:nvPr/>
        </p:nvCxnSpPr>
        <p:spPr>
          <a:xfrm>
            <a:off x="5627212" y="3178097"/>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4E775BE9-636D-4EF5-8D5D-DE4E66C6ABE8}"/>
              </a:ext>
            </a:extLst>
          </p:cNvPr>
          <p:cNvCxnSpPr/>
          <p:nvPr/>
        </p:nvCxnSpPr>
        <p:spPr>
          <a:xfrm>
            <a:off x="5631426" y="340564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155321C-C955-4827-85ED-95ACE50AD77E}"/>
              </a:ext>
            </a:extLst>
          </p:cNvPr>
          <p:cNvCxnSpPr/>
          <p:nvPr/>
        </p:nvCxnSpPr>
        <p:spPr>
          <a:xfrm>
            <a:off x="5631426" y="3621251"/>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8EEF0F-B34B-4FE4-9B9F-00BD98F4EEC6}"/>
              </a:ext>
            </a:extLst>
          </p:cNvPr>
          <p:cNvCxnSpPr/>
          <p:nvPr/>
        </p:nvCxnSpPr>
        <p:spPr>
          <a:xfrm>
            <a:off x="5631426" y="3832645"/>
            <a:ext cx="2536723"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Arc 2">
            <a:extLst>
              <a:ext uri="{FF2B5EF4-FFF2-40B4-BE49-F238E27FC236}">
                <a16:creationId xmlns:a16="http://schemas.microsoft.com/office/drawing/2014/main" id="{DFAEF3AA-E46B-4A9C-8279-5F557CBDFAB2}"/>
              </a:ext>
            </a:extLst>
          </p:cNvPr>
          <p:cNvSpPr/>
          <p:nvPr/>
        </p:nvSpPr>
        <p:spPr>
          <a:xfrm>
            <a:off x="6957026" y="3832645"/>
            <a:ext cx="720564" cy="1152227"/>
          </a:xfrm>
          <a:prstGeom prst="arc">
            <a:avLst>
              <a:gd name="adj1" fmla="val 16200000"/>
              <a:gd name="adj2" fmla="val 15135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9F46D269-FB67-459F-912B-0CDC0282C074}"/>
              </a:ext>
            </a:extLst>
          </p:cNvPr>
          <p:cNvSpPr/>
          <p:nvPr/>
        </p:nvSpPr>
        <p:spPr>
          <a:xfrm>
            <a:off x="6698315" y="3621250"/>
            <a:ext cx="1237985" cy="1152227"/>
          </a:xfrm>
          <a:prstGeom prst="arc">
            <a:avLst>
              <a:gd name="adj1" fmla="val 16200000"/>
              <a:gd name="adj2" fmla="val 1513539"/>
            </a:avLst>
          </a:prstGeom>
          <a:noFill/>
          <a:ln>
            <a:solidFill>
              <a:schemeClr val="accent2"/>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5716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6B55464-D6D1-4B90-9BE2-A01B744D146F}"/>
              </a:ext>
            </a:extLst>
          </p:cNvPr>
          <p:cNvSpPr/>
          <p:nvPr/>
        </p:nvSpPr>
        <p:spPr>
          <a:xfrm>
            <a:off x="3012885"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E0F82C8-A3E9-4C61-B103-73C2225FD20B}"/>
              </a:ext>
            </a:extLst>
          </p:cNvPr>
          <p:cNvGrpSpPr/>
          <p:nvPr/>
        </p:nvGrpSpPr>
        <p:grpSpPr>
          <a:xfrm rot="18900000">
            <a:off x="2928494" y="2095762"/>
            <a:ext cx="316037" cy="183301"/>
            <a:chOff x="1179871" y="3826153"/>
            <a:chExt cx="316037" cy="183301"/>
          </a:xfrm>
        </p:grpSpPr>
        <p:sp>
          <p:nvSpPr>
            <p:cNvPr id="9" name="Rectangle 8">
              <a:extLst>
                <a:ext uri="{FF2B5EF4-FFF2-40B4-BE49-F238E27FC236}">
                  <a16:creationId xmlns:a16="http://schemas.microsoft.com/office/drawing/2014/main" id="{69EDA65C-1133-4921-8E31-C72EE8C88373}"/>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3D8DCB-D16E-422B-B80B-0D17937F8C97}"/>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7DDC95-F2EE-48FD-9B25-C8C697CDC5D8}"/>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Isosceles Triangle 13">
            <a:extLst>
              <a:ext uri="{FF2B5EF4-FFF2-40B4-BE49-F238E27FC236}">
                <a16:creationId xmlns:a16="http://schemas.microsoft.com/office/drawing/2014/main" id="{20051487-834C-4922-8ECC-E0DFA29B1C57}"/>
              </a:ext>
            </a:extLst>
          </p:cNvPr>
          <p:cNvSpPr/>
          <p:nvPr/>
        </p:nvSpPr>
        <p:spPr>
          <a:xfrm rot="14000743">
            <a:off x="3288855" y="1310554"/>
            <a:ext cx="520517" cy="978717"/>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Free Green Frog Clipart, Download Free Clip Art, Free Clip Art on Clipart  Library">
            <a:extLst>
              <a:ext uri="{FF2B5EF4-FFF2-40B4-BE49-F238E27FC236}">
                <a16:creationId xmlns:a16="http://schemas.microsoft.com/office/drawing/2014/main" id="{3F69C1E0-7995-40A1-AFD7-005A2CB9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670" y="1739848"/>
            <a:ext cx="219777" cy="22778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2847BE8-CB22-452E-BE24-8B4FA91ACD71}"/>
              </a:ext>
            </a:extLst>
          </p:cNvPr>
          <p:cNvGrpSpPr/>
          <p:nvPr/>
        </p:nvGrpSpPr>
        <p:grpSpPr>
          <a:xfrm rot="1800000">
            <a:off x="8337184" y="1970698"/>
            <a:ext cx="316037" cy="183301"/>
            <a:chOff x="1179871" y="3826153"/>
            <a:chExt cx="316037" cy="183301"/>
          </a:xfrm>
        </p:grpSpPr>
        <p:sp>
          <p:nvSpPr>
            <p:cNvPr id="19" name="Rectangle 18">
              <a:extLst>
                <a:ext uri="{FF2B5EF4-FFF2-40B4-BE49-F238E27FC236}">
                  <a16:creationId xmlns:a16="http://schemas.microsoft.com/office/drawing/2014/main" id="{63B689FE-C8A3-4761-B2CD-7B51B8B40D11}"/>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6B940D6-23C0-4019-863B-1A262622D9A3}"/>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F0AAC-BC1E-41D1-A548-8035D5DC4AC7}"/>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Isosceles Triangle 21">
            <a:extLst>
              <a:ext uri="{FF2B5EF4-FFF2-40B4-BE49-F238E27FC236}">
                <a16:creationId xmlns:a16="http://schemas.microsoft.com/office/drawing/2014/main" id="{3D628BC6-5590-442A-827C-E34F938FE8B1}"/>
              </a:ext>
            </a:extLst>
          </p:cNvPr>
          <p:cNvSpPr/>
          <p:nvPr/>
        </p:nvSpPr>
        <p:spPr>
          <a:xfrm rot="17896549">
            <a:off x="8824013" y="1834798"/>
            <a:ext cx="520517" cy="1044465"/>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descr="Free Green Frog Clipart, Download Free Clip Art, Free Clip Art on Clipart  Library">
            <a:extLst>
              <a:ext uri="{FF2B5EF4-FFF2-40B4-BE49-F238E27FC236}">
                <a16:creationId xmlns:a16="http://schemas.microsoft.com/office/drawing/2014/main" id="{F6F40F81-A922-4457-836C-A5D9E5165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1841" y="2148609"/>
            <a:ext cx="219777" cy="227785"/>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Shape 16">
            <a:extLst>
              <a:ext uri="{FF2B5EF4-FFF2-40B4-BE49-F238E27FC236}">
                <a16:creationId xmlns:a16="http://schemas.microsoft.com/office/drawing/2014/main" id="{18D84E24-970D-48C4-BC63-D4879218721B}"/>
              </a:ext>
            </a:extLst>
          </p:cNvPr>
          <p:cNvSpPr/>
          <p:nvPr/>
        </p:nvSpPr>
        <p:spPr>
          <a:xfrm>
            <a:off x="6932444"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DA5E2E2-9B48-4AFD-9EAD-D81ABCCB2494}"/>
              </a:ext>
            </a:extLst>
          </p:cNvPr>
          <p:cNvSpPr/>
          <p:nvPr/>
        </p:nvSpPr>
        <p:spPr>
          <a:xfrm>
            <a:off x="6939735" y="190832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01143F-F7B1-4B9A-A6F5-2B2D6ADCC4B5}"/>
              </a:ext>
            </a:extLst>
          </p:cNvPr>
          <p:cNvSpPr/>
          <p:nvPr/>
        </p:nvSpPr>
        <p:spPr>
          <a:xfrm>
            <a:off x="8603077" y="2412910"/>
            <a:ext cx="1088764" cy="444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62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E0EA-4A46-4163-AC92-82DEE8095540}"/>
              </a:ext>
            </a:extLst>
          </p:cNvPr>
          <p:cNvSpPr>
            <a:spLocks noGrp="1"/>
          </p:cNvSpPr>
          <p:nvPr>
            <p:ph type="title"/>
          </p:nvPr>
        </p:nvSpPr>
        <p:spPr/>
        <p:txBody>
          <a:bodyPr/>
          <a:lstStyle/>
          <a:p>
            <a:r>
              <a:rPr lang="en-US" dirty="0"/>
              <a:t>23 Adjust lane widths after linking</a:t>
            </a:r>
          </a:p>
        </p:txBody>
      </p:sp>
      <p:sp>
        <p:nvSpPr>
          <p:cNvPr id="3" name="Content Placeholder 2">
            <a:extLst>
              <a:ext uri="{FF2B5EF4-FFF2-40B4-BE49-F238E27FC236}">
                <a16:creationId xmlns:a16="http://schemas.microsoft.com/office/drawing/2014/main" id="{195EEC90-E63F-4471-B064-F02367184C6B}"/>
              </a:ext>
            </a:extLst>
          </p:cNvPr>
          <p:cNvSpPr>
            <a:spLocks noGrp="1"/>
          </p:cNvSpPr>
          <p:nvPr>
            <p:ph idx="1"/>
          </p:nvPr>
        </p:nvSpPr>
        <p:spPr/>
        <p:txBody>
          <a:bodyPr/>
          <a:lstStyle/>
          <a:p>
            <a:r>
              <a:rPr lang="en-US" dirty="0"/>
              <a:t>Adjust according to the predecessor and successor lane widths. May need to create new lane section</a:t>
            </a:r>
          </a:p>
        </p:txBody>
      </p:sp>
    </p:spTree>
    <p:extLst>
      <p:ext uri="{BB962C8B-B14F-4D97-AF65-F5344CB8AC3E}">
        <p14:creationId xmlns:p14="http://schemas.microsoft.com/office/powerpoint/2010/main" val="178580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78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751833" y="3121715"/>
            <a:ext cx="789501" cy="1356706"/>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rgbClr val="7030A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981049" y="3961499"/>
            <a:ext cx="1751235" cy="51692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96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32426" y="3121715"/>
            <a:ext cx="608908" cy="1064369"/>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8"/>
            <a:ext cx="2003049" cy="36610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5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4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136285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304730" y="119217"/>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6953560" y="2830991"/>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2108862">
            <a:off x="2134013" y="3039050"/>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EF3CE46C-3D27-448E-9ED5-FD9DF7CB3B0D}"/>
              </a:ext>
            </a:extLst>
          </p:cNvPr>
          <p:cNvSpPr/>
          <p:nvPr/>
        </p:nvSpPr>
        <p:spPr>
          <a:xfrm flipV="1">
            <a:off x="5229498" y="4410159"/>
            <a:ext cx="2292050" cy="45719"/>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1105989" y="5159829"/>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2948483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8112-7439-42CE-B0C2-74150D9DDAF9}"/>
              </a:ext>
            </a:extLst>
          </p:cNvPr>
          <p:cNvSpPr>
            <a:spLocks noGrp="1"/>
          </p:cNvSpPr>
          <p:nvPr>
            <p:ph type="title"/>
          </p:nvPr>
        </p:nvSpPr>
        <p:spPr/>
        <p:txBody>
          <a:bodyPr/>
          <a:lstStyle/>
          <a:p>
            <a:r>
              <a:rPr lang="en-US" dirty="0"/>
              <a:t>25. Possible strategies for junction generation with different lane connections</a:t>
            </a:r>
          </a:p>
        </p:txBody>
      </p:sp>
      <p:sp>
        <p:nvSpPr>
          <p:cNvPr id="3" name="Content Placeholder 2">
            <a:extLst>
              <a:ext uri="{FF2B5EF4-FFF2-40B4-BE49-F238E27FC236}">
                <a16:creationId xmlns:a16="http://schemas.microsoft.com/office/drawing/2014/main" id="{2048C19F-100D-40B4-B490-4F66D21951C2}"/>
              </a:ext>
            </a:extLst>
          </p:cNvPr>
          <p:cNvSpPr>
            <a:spLocks noGrp="1"/>
          </p:cNvSpPr>
          <p:nvPr>
            <p:ph idx="1"/>
          </p:nvPr>
        </p:nvSpPr>
        <p:spPr/>
        <p:txBody>
          <a:bodyPr/>
          <a:lstStyle/>
          <a:p>
            <a:r>
              <a:rPr lang="en-US" dirty="0"/>
              <a:t>Turns depend on signals</a:t>
            </a:r>
          </a:p>
          <a:p>
            <a:r>
              <a:rPr lang="en-US" dirty="0"/>
              <a:t>Signals depend on turns</a:t>
            </a:r>
          </a:p>
          <a:p>
            <a:r>
              <a:rPr lang="en-US" dirty="0"/>
              <a:t>Turn-first strategy vs signal first strategy vs deletion strategy</a:t>
            </a:r>
          </a:p>
          <a:p>
            <a:r>
              <a:rPr lang="en-US" dirty="0"/>
              <a:t>Don’t allow merges inside junctions, but allow extensions.</a:t>
            </a:r>
          </a:p>
          <a:p>
            <a:r>
              <a:rPr lang="en-US" dirty="0"/>
              <a:t>Extensions allowed, but merge not</a:t>
            </a:r>
          </a:p>
          <a:p>
            <a:r>
              <a:rPr lang="en-US" dirty="0"/>
              <a:t>Sequential generation of connections </a:t>
            </a:r>
          </a:p>
          <a:p>
            <a:r>
              <a:rPr lang="en-US" dirty="0"/>
              <a:t>Road first strategy: From each road, find possible paths.</a:t>
            </a:r>
          </a:p>
          <a:p>
            <a:r>
              <a:rPr lang="en-US" dirty="0"/>
              <a:t>Right turns </a:t>
            </a:r>
            <a:r>
              <a:rPr lang="en-US"/>
              <a:t>always connected</a:t>
            </a:r>
            <a:endParaRPr lang="en-US" dirty="0"/>
          </a:p>
          <a:p>
            <a:endParaRPr lang="en-US" dirty="0"/>
          </a:p>
        </p:txBody>
      </p:sp>
    </p:spTree>
    <p:extLst>
      <p:ext uri="{BB962C8B-B14F-4D97-AF65-F5344CB8AC3E}">
        <p14:creationId xmlns:p14="http://schemas.microsoft.com/office/powerpoint/2010/main" val="288755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C7AB-5E01-4D42-A972-AE9BAFC2952B}"/>
              </a:ext>
            </a:extLst>
          </p:cNvPr>
          <p:cNvSpPr>
            <a:spLocks noGrp="1"/>
          </p:cNvSpPr>
          <p:nvPr>
            <p:ph type="title"/>
          </p:nvPr>
        </p:nvSpPr>
        <p:spPr/>
        <p:txBody>
          <a:bodyPr/>
          <a:lstStyle/>
          <a:p>
            <a:r>
              <a:rPr lang="en-US" dirty="0"/>
              <a:t>25.1 Deletion strategy</a:t>
            </a:r>
          </a:p>
        </p:txBody>
      </p:sp>
      <p:sp>
        <p:nvSpPr>
          <p:cNvPr id="3" name="Content Placeholder 2">
            <a:extLst>
              <a:ext uri="{FF2B5EF4-FFF2-40B4-BE49-F238E27FC236}">
                <a16:creationId xmlns:a16="http://schemas.microsoft.com/office/drawing/2014/main" id="{84E100EB-8E6B-4EFD-9EA1-586A00794CFD}"/>
              </a:ext>
            </a:extLst>
          </p:cNvPr>
          <p:cNvSpPr>
            <a:spLocks noGrp="1"/>
          </p:cNvSpPr>
          <p:nvPr>
            <p:ph idx="1"/>
          </p:nvPr>
        </p:nvSpPr>
        <p:spPr/>
        <p:txBody>
          <a:bodyPr/>
          <a:lstStyle/>
          <a:p>
            <a:r>
              <a:rPr lang="en-US" dirty="0"/>
              <a:t>Connect all lanes with each other with 1-lane connection roads. Based on signal rules or agent simulation, delete connection roads</a:t>
            </a:r>
          </a:p>
          <a:p>
            <a:r>
              <a:rPr lang="en-US" dirty="0"/>
              <a:t>Detect lane crossings for a given direction of traffic. Allow extensions, but not merges.</a:t>
            </a:r>
          </a:p>
        </p:txBody>
      </p:sp>
    </p:spTree>
    <p:extLst>
      <p:ext uri="{BB962C8B-B14F-4D97-AF65-F5344CB8AC3E}">
        <p14:creationId xmlns:p14="http://schemas.microsoft.com/office/powerpoint/2010/main" val="2785169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6BE7-3F09-4580-9A21-2A0E4FE82527}"/>
              </a:ext>
            </a:extLst>
          </p:cNvPr>
          <p:cNvSpPr>
            <a:spLocks noGrp="1"/>
          </p:cNvSpPr>
          <p:nvPr>
            <p:ph type="title"/>
          </p:nvPr>
        </p:nvSpPr>
        <p:spPr/>
        <p:txBody>
          <a:bodyPr/>
          <a:lstStyle/>
          <a:p>
            <a:r>
              <a:rPr lang="en-US" dirty="0"/>
              <a:t>25.2 Turn first strategy</a:t>
            </a:r>
          </a:p>
        </p:txBody>
      </p:sp>
      <p:sp>
        <p:nvSpPr>
          <p:cNvPr id="3" name="Content Placeholder 2">
            <a:extLst>
              <a:ext uri="{FF2B5EF4-FFF2-40B4-BE49-F238E27FC236}">
                <a16:creationId xmlns:a16="http://schemas.microsoft.com/office/drawing/2014/main" id="{EEE91578-EC5B-4024-BCDD-A08044AA2A01}"/>
              </a:ext>
            </a:extLst>
          </p:cNvPr>
          <p:cNvSpPr>
            <a:spLocks noGrp="1"/>
          </p:cNvSpPr>
          <p:nvPr>
            <p:ph idx="1"/>
          </p:nvPr>
        </p:nvSpPr>
        <p:spPr/>
        <p:txBody>
          <a:bodyPr/>
          <a:lstStyle/>
          <a:p>
            <a:r>
              <a:rPr lang="en-US" dirty="0"/>
              <a:t>Harvest roads with different types of turns</a:t>
            </a:r>
          </a:p>
          <a:p>
            <a:r>
              <a:rPr lang="en-US" dirty="0"/>
              <a:t>Connect without crossings (all possible valid junctions given a set of roads with different types of turns)</a:t>
            </a:r>
          </a:p>
          <a:p>
            <a:r>
              <a:rPr lang="en-US" dirty="0"/>
              <a:t>Left turn and right turns are connected to adjacent roads only.  Convert middle lanes as turn lanes and find more combinations.</a:t>
            </a:r>
          </a:p>
          <a:p>
            <a:endParaRPr lang="en-US" dirty="0"/>
          </a:p>
        </p:txBody>
      </p:sp>
    </p:spTree>
    <p:extLst>
      <p:ext uri="{BB962C8B-B14F-4D97-AF65-F5344CB8AC3E}">
        <p14:creationId xmlns:p14="http://schemas.microsoft.com/office/powerpoint/2010/main" val="854367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EA86-94C1-48E8-8D00-A643F1F9AD2A}"/>
              </a:ext>
            </a:extLst>
          </p:cNvPr>
          <p:cNvSpPr>
            <a:spLocks noGrp="1"/>
          </p:cNvSpPr>
          <p:nvPr>
            <p:ph type="title"/>
          </p:nvPr>
        </p:nvSpPr>
        <p:spPr/>
        <p:txBody>
          <a:bodyPr/>
          <a:lstStyle/>
          <a:p>
            <a:r>
              <a:rPr lang="en-US" dirty="0"/>
              <a:t>25.3 Signal first strategy</a:t>
            </a:r>
          </a:p>
        </p:txBody>
      </p:sp>
      <p:sp>
        <p:nvSpPr>
          <p:cNvPr id="3" name="Content Placeholder 2">
            <a:extLst>
              <a:ext uri="{FF2B5EF4-FFF2-40B4-BE49-F238E27FC236}">
                <a16:creationId xmlns:a16="http://schemas.microsoft.com/office/drawing/2014/main" id="{FDACD2EF-2EE4-4515-903B-6C5952C9100D}"/>
              </a:ext>
            </a:extLst>
          </p:cNvPr>
          <p:cNvSpPr>
            <a:spLocks noGrp="1"/>
          </p:cNvSpPr>
          <p:nvPr>
            <p:ph idx="1"/>
          </p:nvPr>
        </p:nvSpPr>
        <p:spPr/>
        <p:txBody>
          <a:bodyPr/>
          <a:lstStyle/>
          <a:p>
            <a:r>
              <a:rPr lang="en-US" dirty="0"/>
              <a:t>Based on road positions, signals, and direction of traffic, select pairs of roads to be connected</a:t>
            </a:r>
          </a:p>
          <a:p>
            <a:r>
              <a:rPr lang="en-US" dirty="0"/>
              <a:t>Create required lanes on the roads</a:t>
            </a:r>
          </a:p>
          <a:p>
            <a:r>
              <a:rPr lang="en-US" dirty="0"/>
              <a:t>Create connection roads.</a:t>
            </a:r>
          </a:p>
        </p:txBody>
      </p:sp>
    </p:spTree>
    <p:extLst>
      <p:ext uri="{BB962C8B-B14F-4D97-AF65-F5344CB8AC3E}">
        <p14:creationId xmlns:p14="http://schemas.microsoft.com/office/powerpoint/2010/main" val="3537106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A4AB-0AEF-4A78-83F0-BCD5B9262B1E}"/>
              </a:ext>
            </a:extLst>
          </p:cNvPr>
          <p:cNvSpPr>
            <a:spLocks noGrp="1"/>
          </p:cNvSpPr>
          <p:nvPr>
            <p:ph type="title"/>
          </p:nvPr>
        </p:nvSpPr>
        <p:spPr/>
        <p:txBody>
          <a:bodyPr/>
          <a:lstStyle/>
          <a:p>
            <a:r>
              <a:rPr lang="en-US" dirty="0"/>
              <a:t>25.4 Basic rules</a:t>
            </a:r>
          </a:p>
        </p:txBody>
      </p:sp>
      <p:sp>
        <p:nvSpPr>
          <p:cNvPr id="3" name="Content Placeholder 2">
            <a:extLst>
              <a:ext uri="{FF2B5EF4-FFF2-40B4-BE49-F238E27FC236}">
                <a16:creationId xmlns:a16="http://schemas.microsoft.com/office/drawing/2014/main" id="{C60DAFF6-21A2-415E-A1AC-96B754B20A61}"/>
              </a:ext>
            </a:extLst>
          </p:cNvPr>
          <p:cNvSpPr>
            <a:spLocks noGrp="1"/>
          </p:cNvSpPr>
          <p:nvPr>
            <p:ph idx="1"/>
          </p:nvPr>
        </p:nvSpPr>
        <p:spPr/>
        <p:txBody>
          <a:bodyPr/>
          <a:lstStyle/>
          <a:p>
            <a:r>
              <a:rPr lang="en-US" dirty="0"/>
              <a:t>A straight lane cannot exist on the left of a left</a:t>
            </a:r>
            <a:r>
              <a:rPr lang="en-US"/>
              <a:t>/left-straight </a:t>
            </a:r>
            <a:r>
              <a:rPr lang="en-US" dirty="0"/>
              <a:t>turn lane (lane crossing). Same for right.</a:t>
            </a:r>
          </a:p>
          <a:p>
            <a:r>
              <a:rPr lang="en-US" dirty="0"/>
              <a:t>No merge in a connection road inside junctions</a:t>
            </a:r>
          </a:p>
          <a:p>
            <a:r>
              <a:rPr lang="en-US" dirty="0"/>
              <a:t>2 separate connection roads can cross because they can be controlled by signaling.</a:t>
            </a:r>
          </a:p>
          <a:p>
            <a:endParaRPr lang="en-US" dirty="0"/>
          </a:p>
          <a:p>
            <a:endParaRPr lang="en-US" dirty="0"/>
          </a:p>
        </p:txBody>
      </p:sp>
    </p:spTree>
    <p:extLst>
      <p:ext uri="{BB962C8B-B14F-4D97-AF65-F5344CB8AC3E}">
        <p14:creationId xmlns:p14="http://schemas.microsoft.com/office/powerpoint/2010/main" val="168385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F3AF-F629-4E2A-A7F0-DCDCABB2EB93}"/>
              </a:ext>
            </a:extLst>
          </p:cNvPr>
          <p:cNvSpPr>
            <a:spLocks noGrp="1"/>
          </p:cNvSpPr>
          <p:nvPr>
            <p:ph type="title"/>
          </p:nvPr>
        </p:nvSpPr>
        <p:spPr/>
        <p:txBody>
          <a:bodyPr/>
          <a:lstStyle/>
          <a:p>
            <a:r>
              <a:rPr lang="en-US" dirty="0"/>
              <a:t>26. Geometric variations of existing junctions</a:t>
            </a:r>
          </a:p>
        </p:txBody>
      </p:sp>
      <p:sp>
        <p:nvSpPr>
          <p:cNvPr id="3" name="Content Placeholder 2">
            <a:extLst>
              <a:ext uri="{FF2B5EF4-FFF2-40B4-BE49-F238E27FC236}">
                <a16:creationId xmlns:a16="http://schemas.microsoft.com/office/drawing/2014/main" id="{1C5611D8-D9F8-4501-BA07-135A83A40632}"/>
              </a:ext>
            </a:extLst>
          </p:cNvPr>
          <p:cNvSpPr>
            <a:spLocks noGrp="1"/>
          </p:cNvSpPr>
          <p:nvPr>
            <p:ph idx="1"/>
          </p:nvPr>
        </p:nvSpPr>
        <p:spPr/>
        <p:txBody>
          <a:bodyPr/>
          <a:lstStyle/>
          <a:p>
            <a:r>
              <a:rPr lang="en-US" dirty="0"/>
              <a:t>Without changing the lane configurations, find variations by changing the reference line geometries.</a:t>
            </a:r>
          </a:p>
        </p:txBody>
      </p:sp>
    </p:spTree>
    <p:extLst>
      <p:ext uri="{BB962C8B-B14F-4D97-AF65-F5344CB8AC3E}">
        <p14:creationId xmlns:p14="http://schemas.microsoft.com/office/powerpoint/2010/main" val="2802181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41FC-B87D-4CB0-885D-4BD9A8C2C7DB}"/>
              </a:ext>
            </a:extLst>
          </p:cNvPr>
          <p:cNvSpPr>
            <a:spLocks noGrp="1"/>
          </p:cNvSpPr>
          <p:nvPr>
            <p:ph type="title"/>
          </p:nvPr>
        </p:nvSpPr>
        <p:spPr/>
        <p:txBody>
          <a:bodyPr/>
          <a:lstStyle/>
          <a:p>
            <a:r>
              <a:rPr lang="en-US" dirty="0"/>
              <a:t>Link Configurations Part 2</a:t>
            </a:r>
          </a:p>
        </p:txBody>
      </p:sp>
      <p:cxnSp>
        <p:nvCxnSpPr>
          <p:cNvPr id="5" name="Straight Connector 4">
            <a:extLst>
              <a:ext uri="{FF2B5EF4-FFF2-40B4-BE49-F238E27FC236}">
                <a16:creationId xmlns:a16="http://schemas.microsoft.com/office/drawing/2014/main" id="{C05A112C-C73E-455A-9114-7FAA133F32DD}"/>
              </a:ext>
            </a:extLst>
          </p:cNvPr>
          <p:cNvCxnSpPr/>
          <p:nvPr/>
        </p:nvCxnSpPr>
        <p:spPr>
          <a:xfrm>
            <a:off x="1849869" y="394835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9307D2-D1BC-4064-AE76-CFD2EC07A5FD}"/>
              </a:ext>
            </a:extLst>
          </p:cNvPr>
          <p:cNvCxnSpPr/>
          <p:nvPr/>
        </p:nvCxnSpPr>
        <p:spPr>
          <a:xfrm>
            <a:off x="1849869" y="418924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1C484E9-4F8A-4C24-A6F4-ABA57DAF8EB5}"/>
              </a:ext>
            </a:extLst>
          </p:cNvPr>
          <p:cNvCxnSpPr/>
          <p:nvPr/>
        </p:nvCxnSpPr>
        <p:spPr>
          <a:xfrm>
            <a:off x="6237163" y="302622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AA4061-4802-4D97-8723-F6941AFE9C22}"/>
              </a:ext>
            </a:extLst>
          </p:cNvPr>
          <p:cNvCxnSpPr/>
          <p:nvPr/>
        </p:nvCxnSpPr>
        <p:spPr>
          <a:xfrm>
            <a:off x="6237163" y="326711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B442A0-D39E-4CBE-8D5C-FFE50AE6117A}"/>
              </a:ext>
            </a:extLst>
          </p:cNvPr>
          <p:cNvCxnSpPr/>
          <p:nvPr/>
        </p:nvCxnSpPr>
        <p:spPr>
          <a:xfrm>
            <a:off x="6237163" y="353258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595D23-1438-4DD5-975E-FF0E66284A3D}"/>
              </a:ext>
            </a:extLst>
          </p:cNvPr>
          <p:cNvCxnSpPr/>
          <p:nvPr/>
        </p:nvCxnSpPr>
        <p:spPr>
          <a:xfrm>
            <a:off x="6237163" y="377347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45BF6C-6530-494F-9E49-69703A63550B}"/>
              </a:ext>
            </a:extLst>
          </p:cNvPr>
          <p:cNvCxnSpPr/>
          <p:nvPr/>
        </p:nvCxnSpPr>
        <p:spPr>
          <a:xfrm>
            <a:off x="6237163" y="405580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3AB4A2-7504-46A2-ADD0-F50C1FFD0811}"/>
              </a:ext>
            </a:extLst>
          </p:cNvPr>
          <p:cNvCxnSpPr/>
          <p:nvPr/>
        </p:nvCxnSpPr>
        <p:spPr>
          <a:xfrm>
            <a:off x="6237163" y="429669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6ED67D-8CF6-4551-B0C6-952A39CF3EB6}"/>
              </a:ext>
            </a:extLst>
          </p:cNvPr>
          <p:cNvCxnSpPr/>
          <p:nvPr/>
        </p:nvCxnSpPr>
        <p:spPr>
          <a:xfrm>
            <a:off x="1849869" y="3696226"/>
            <a:ext cx="208163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43F680-93DC-41E4-AF62-C62F13346B2D}"/>
              </a:ext>
            </a:extLst>
          </p:cNvPr>
          <p:cNvSpPr txBox="1"/>
          <p:nvPr/>
        </p:nvSpPr>
        <p:spPr>
          <a:xfrm>
            <a:off x="4395018" y="5098728"/>
            <a:ext cx="5477973" cy="1477328"/>
          </a:xfrm>
          <a:prstGeom prst="rect">
            <a:avLst/>
          </a:prstGeom>
          <a:noFill/>
        </p:spPr>
        <p:txBody>
          <a:bodyPr wrap="square" rtlCol="0">
            <a:spAutoFit/>
          </a:bodyPr>
          <a:lstStyle/>
          <a:p>
            <a:r>
              <a:rPr lang="en-US" dirty="0"/>
              <a:t>Link configurations for incoming lanes to outgoing lanes can be simplified if we order the outgoing lanes in such a way that leftmost outgoing lane is at the top and rightmost at the bottom. In addition, we can split, but </a:t>
            </a:r>
            <a:r>
              <a:rPr lang="en-US"/>
              <a:t>cannot merge.</a:t>
            </a:r>
            <a:endParaRPr lang="en-US" dirty="0"/>
          </a:p>
        </p:txBody>
      </p:sp>
    </p:spTree>
    <p:extLst>
      <p:ext uri="{BB962C8B-B14F-4D97-AF65-F5344CB8AC3E}">
        <p14:creationId xmlns:p14="http://schemas.microsoft.com/office/powerpoint/2010/main" val="269169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68BA5B-E697-4B26-BFDA-13F43935B7BD}"/>
              </a:ext>
            </a:extLst>
          </p:cNvPr>
          <p:cNvSpPr/>
          <p:nvPr/>
        </p:nvSpPr>
        <p:spPr>
          <a:xfrm>
            <a:off x="6867385" y="4345400"/>
            <a:ext cx="3341563" cy="9893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75CDAC-E26B-47D0-9DBF-43BD3D6A8B8A}"/>
              </a:ext>
            </a:extLst>
          </p:cNvPr>
          <p:cNvSpPr/>
          <p:nvPr/>
        </p:nvSpPr>
        <p:spPr>
          <a:xfrm>
            <a:off x="3463764" y="4338007"/>
            <a:ext cx="1462202"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5A7FF9-2BC0-4D7A-BC18-4F19E41B2E76}"/>
              </a:ext>
            </a:extLst>
          </p:cNvPr>
          <p:cNvSpPr/>
          <p:nvPr/>
        </p:nvSpPr>
        <p:spPr>
          <a:xfrm>
            <a:off x="1348439" y="4338007"/>
            <a:ext cx="927644"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E2411-BD6D-4935-A07E-8E8334F51EAB}"/>
              </a:ext>
            </a:extLst>
          </p:cNvPr>
          <p:cNvSpPr>
            <a:spLocks noGrp="1"/>
          </p:cNvSpPr>
          <p:nvPr>
            <p:ph type="title"/>
          </p:nvPr>
        </p:nvSpPr>
        <p:spPr/>
        <p:txBody>
          <a:bodyPr/>
          <a:lstStyle/>
          <a:p>
            <a:r>
              <a:rPr lang="en-US" dirty="0"/>
              <a:t>5. Detecting and Solving road overlaps</a:t>
            </a:r>
          </a:p>
        </p:txBody>
      </p:sp>
      <p:sp>
        <p:nvSpPr>
          <p:cNvPr id="3" name="Content Placeholder 2">
            <a:extLst>
              <a:ext uri="{FF2B5EF4-FFF2-40B4-BE49-F238E27FC236}">
                <a16:creationId xmlns:a16="http://schemas.microsoft.com/office/drawing/2014/main" id="{EDBCFC3A-0783-40C4-946C-922D280CA86B}"/>
              </a:ext>
            </a:extLst>
          </p:cNvPr>
          <p:cNvSpPr>
            <a:spLocks noGrp="1"/>
          </p:cNvSpPr>
          <p:nvPr>
            <p:ph idx="1"/>
          </p:nvPr>
        </p:nvSpPr>
        <p:spPr>
          <a:xfrm>
            <a:off x="838201" y="1825625"/>
            <a:ext cx="2078832" cy="4351338"/>
          </a:xfrm>
        </p:spPr>
        <p:txBody>
          <a:bodyPr>
            <a:normAutofit/>
          </a:bodyPr>
          <a:lstStyle/>
          <a:p>
            <a:r>
              <a:rPr lang="en-US" sz="1600" dirty="0"/>
              <a:t>Complicated by lane configurations of the roads and overlap areas</a:t>
            </a:r>
          </a:p>
        </p:txBody>
      </p:sp>
      <p:grpSp>
        <p:nvGrpSpPr>
          <p:cNvPr id="21" name="Group 20">
            <a:extLst>
              <a:ext uri="{FF2B5EF4-FFF2-40B4-BE49-F238E27FC236}">
                <a16:creationId xmlns:a16="http://schemas.microsoft.com/office/drawing/2014/main" id="{3AD0BEC4-0FBF-4DB1-9B9F-83816AE2911A}"/>
              </a:ext>
            </a:extLst>
          </p:cNvPr>
          <p:cNvGrpSpPr/>
          <p:nvPr/>
        </p:nvGrpSpPr>
        <p:grpSpPr>
          <a:xfrm>
            <a:off x="969021" y="3328922"/>
            <a:ext cx="5118630" cy="2832446"/>
            <a:chOff x="969021" y="3328922"/>
            <a:chExt cx="5118630" cy="2832446"/>
          </a:xfrm>
        </p:grpSpPr>
        <p:grpSp>
          <p:nvGrpSpPr>
            <p:cNvPr id="20" name="Group 19">
              <a:extLst>
                <a:ext uri="{FF2B5EF4-FFF2-40B4-BE49-F238E27FC236}">
                  <a16:creationId xmlns:a16="http://schemas.microsoft.com/office/drawing/2014/main" id="{9702C6F1-DC15-461F-B218-C2186088366F}"/>
                </a:ext>
              </a:extLst>
            </p:cNvPr>
            <p:cNvGrpSpPr/>
            <p:nvPr/>
          </p:nvGrpSpPr>
          <p:grpSpPr>
            <a:xfrm>
              <a:off x="969021" y="4488639"/>
              <a:ext cx="5118630" cy="660867"/>
              <a:chOff x="4449623" y="4488639"/>
              <a:chExt cx="5118630" cy="660867"/>
            </a:xfrm>
          </p:grpSpPr>
          <p:cxnSp>
            <p:nvCxnSpPr>
              <p:cNvPr id="12" name="Straight Connector 11">
                <a:extLst>
                  <a:ext uri="{FF2B5EF4-FFF2-40B4-BE49-F238E27FC236}">
                    <a16:creationId xmlns:a16="http://schemas.microsoft.com/office/drawing/2014/main" id="{8E74F00B-58A2-478F-9C3B-3693439E2D90}"/>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20AEC4EA-F7F8-40EF-87DA-9F6FDD6326C1}"/>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CB5DED-2E13-48E7-95E9-E34357FB2883}"/>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AEDA5D-EFF8-4E67-98D3-EFF9B8E4C53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5955C09-CFB2-4EE3-B978-67CDC30431CB}"/>
                </a:ext>
              </a:extLst>
            </p:cNvPr>
            <p:cNvGrpSpPr/>
            <p:nvPr/>
          </p:nvGrpSpPr>
          <p:grpSpPr>
            <a:xfrm>
              <a:off x="1479072" y="3328922"/>
              <a:ext cx="3885146" cy="2832446"/>
              <a:chOff x="4959674" y="3328922"/>
              <a:chExt cx="3885146" cy="2832446"/>
            </a:xfrm>
          </p:grpSpPr>
          <p:sp>
            <p:nvSpPr>
              <p:cNvPr id="16" name="Freeform: Shape 15">
                <a:extLst>
                  <a:ext uri="{FF2B5EF4-FFF2-40B4-BE49-F238E27FC236}">
                    <a16:creationId xmlns:a16="http://schemas.microsoft.com/office/drawing/2014/main" id="{998AB531-7316-49F3-B04D-891E35DDD318}"/>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Freeform: Shape 16">
                <a:extLst>
                  <a:ext uri="{FF2B5EF4-FFF2-40B4-BE49-F238E27FC236}">
                    <a16:creationId xmlns:a16="http://schemas.microsoft.com/office/drawing/2014/main" id="{D1C9DD10-1606-4798-9CDC-636C9B7F94D8}"/>
                  </a:ext>
                </a:extLst>
              </p:cNvPr>
              <p:cNvSpPr/>
              <p:nvPr/>
            </p:nvSpPr>
            <p:spPr>
              <a:xfrm>
                <a:off x="4959674" y="3386860"/>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8" name="Freeform: Shape 17">
                <a:extLst>
                  <a:ext uri="{FF2B5EF4-FFF2-40B4-BE49-F238E27FC236}">
                    <a16:creationId xmlns:a16="http://schemas.microsoft.com/office/drawing/2014/main" id="{43AA36E0-CAF0-4E1A-8EAD-7CC2290F79A9}"/>
                  </a:ext>
                </a:extLst>
              </p:cNvPr>
              <p:cNvSpPr/>
              <p:nvPr/>
            </p:nvSpPr>
            <p:spPr>
              <a:xfrm>
                <a:off x="5348070" y="3328922"/>
                <a:ext cx="2927865" cy="237659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21F915CE-16A3-453E-B28B-EF91F3846ECF}"/>
              </a:ext>
            </a:extLst>
          </p:cNvPr>
          <p:cNvGrpSpPr/>
          <p:nvPr/>
        </p:nvGrpSpPr>
        <p:grpSpPr>
          <a:xfrm>
            <a:off x="6393485" y="4479156"/>
            <a:ext cx="5118630" cy="660867"/>
            <a:chOff x="4449623" y="4488639"/>
            <a:chExt cx="5118630" cy="660867"/>
          </a:xfrm>
        </p:grpSpPr>
        <p:cxnSp>
          <p:nvCxnSpPr>
            <p:cNvPr id="29" name="Straight Connector 28">
              <a:extLst>
                <a:ext uri="{FF2B5EF4-FFF2-40B4-BE49-F238E27FC236}">
                  <a16:creationId xmlns:a16="http://schemas.microsoft.com/office/drawing/2014/main" id="{EFC73170-C1DD-4470-9E1A-59800B575A4F}"/>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3246588-2DA3-4E20-930A-729C0579FA94}"/>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265EBB-56F1-4A5F-9302-DA2D18CE17A8}"/>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EEDF7C5-E4B9-4685-880F-92A1FA17320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09B6B06-F21F-436C-A99F-79A362BCAA54}"/>
              </a:ext>
            </a:extLst>
          </p:cNvPr>
          <p:cNvGrpSpPr/>
          <p:nvPr/>
        </p:nvGrpSpPr>
        <p:grpSpPr>
          <a:xfrm>
            <a:off x="7173220" y="2712649"/>
            <a:ext cx="3885146" cy="2781878"/>
            <a:chOff x="4959674" y="3362634"/>
            <a:chExt cx="3885146" cy="2781878"/>
          </a:xfrm>
        </p:grpSpPr>
        <p:sp>
          <p:nvSpPr>
            <p:cNvPr id="26" name="Freeform: Shape 25">
              <a:extLst>
                <a:ext uri="{FF2B5EF4-FFF2-40B4-BE49-F238E27FC236}">
                  <a16:creationId xmlns:a16="http://schemas.microsoft.com/office/drawing/2014/main" id="{23A6A654-1A9C-4FB2-956D-BCCB4DC8074C}"/>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7" name="Freeform: Shape 26">
              <a:extLst>
                <a:ext uri="{FF2B5EF4-FFF2-40B4-BE49-F238E27FC236}">
                  <a16:creationId xmlns:a16="http://schemas.microsoft.com/office/drawing/2014/main" id="{86DA4180-FE78-47E8-AD37-BBE252CCDD92}"/>
                </a:ext>
              </a:extLst>
            </p:cNvPr>
            <p:cNvSpPr/>
            <p:nvPr/>
          </p:nvSpPr>
          <p:spPr>
            <a:xfrm>
              <a:off x="4959674" y="3370004"/>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67358719-BA4B-4B38-A78B-E0CB818E8D0B}"/>
                </a:ext>
              </a:extLst>
            </p:cNvPr>
            <p:cNvSpPr/>
            <p:nvPr/>
          </p:nvSpPr>
          <p:spPr>
            <a:xfrm>
              <a:off x="5367125" y="3362634"/>
              <a:ext cx="2848545" cy="2369226"/>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076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3061</TotalTime>
  <Words>977</Words>
  <Application>Microsoft Office PowerPoint</Application>
  <PresentationFormat>Widescreen</PresentationFormat>
  <Paragraphs>178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lpstr>19 Variable width lanes</vt:lpstr>
      <vt:lpstr>20 Junction connection road curvature constraints</vt:lpstr>
      <vt:lpstr>21 Turn lanes that are not a part of the junction</vt:lpstr>
      <vt:lpstr>22 Connection roads with different reference lines</vt:lpstr>
      <vt:lpstr>22 Connection roads with different reference lines</vt:lpstr>
      <vt:lpstr>PowerPoint Presentation</vt:lpstr>
      <vt:lpstr>23 Adjust lane widths after linking</vt:lpstr>
      <vt:lpstr>24. Lane Linkage possibilities</vt:lpstr>
      <vt:lpstr>24. Lane Linkage possibilities</vt:lpstr>
      <vt:lpstr>24. Lane Linkage possibilities</vt:lpstr>
      <vt:lpstr>24. Lane Linkage possibilities</vt:lpstr>
      <vt:lpstr>Lane configuration</vt:lpstr>
      <vt:lpstr>Lane configuration</vt:lpstr>
      <vt:lpstr>25. Possible strategies for junction generation with different lane connections</vt:lpstr>
      <vt:lpstr>25.1 Deletion strategy</vt:lpstr>
      <vt:lpstr>25.2 Turn first strategy</vt:lpstr>
      <vt:lpstr>25.3 Signal first strategy</vt:lpstr>
      <vt:lpstr>25.4 Basic rules</vt:lpstr>
      <vt:lpstr>26. Geometric variations of existing junctions</vt:lpstr>
      <vt:lpstr>Link Configurations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103</cp:revision>
  <dcterms:created xsi:type="dcterms:W3CDTF">2020-11-11T21:42:50Z</dcterms:created>
  <dcterms:modified xsi:type="dcterms:W3CDTF">2021-02-23T05:12:27Z</dcterms:modified>
</cp:coreProperties>
</file>