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84" d="100"/>
          <a:sy n="184" d="100"/>
        </p:scale>
        <p:origin x="-4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41126-26BC-43A2-ACF8-B9EBB64886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13564E-1979-46C2-9034-48E03AC5C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43CE50-2D84-4D64-A923-B6C3CADA9284}"/>
              </a:ext>
            </a:extLst>
          </p:cNvPr>
          <p:cNvSpPr>
            <a:spLocks noGrp="1"/>
          </p:cNvSpPr>
          <p:nvPr>
            <p:ph type="dt" sz="half" idx="10"/>
          </p:nvPr>
        </p:nvSpPr>
        <p:spPr/>
        <p:txBody>
          <a:bodyPr/>
          <a:lstStyle/>
          <a:p>
            <a:fld id="{76031F30-5868-4F85-A273-006B44ACFCE8}" type="datetimeFigureOut">
              <a:rPr lang="en-US" smtClean="0"/>
              <a:t>12/16/2020</a:t>
            </a:fld>
            <a:endParaRPr lang="en-US"/>
          </a:p>
        </p:txBody>
      </p:sp>
      <p:sp>
        <p:nvSpPr>
          <p:cNvPr id="5" name="Footer Placeholder 4">
            <a:extLst>
              <a:ext uri="{FF2B5EF4-FFF2-40B4-BE49-F238E27FC236}">
                <a16:creationId xmlns:a16="http://schemas.microsoft.com/office/drawing/2014/main" id="{01D9C64F-2CAF-4AEE-AF06-5843D9B41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59971-18A2-46A3-98E6-27237CEE039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78821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84BE-DD51-4B1C-A05C-525C6EF8D3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887E47-E4FA-4069-ADA7-65D3223CF1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80CD5-4984-4DB1-A308-005C2D992B54}"/>
              </a:ext>
            </a:extLst>
          </p:cNvPr>
          <p:cNvSpPr>
            <a:spLocks noGrp="1"/>
          </p:cNvSpPr>
          <p:nvPr>
            <p:ph type="dt" sz="half" idx="10"/>
          </p:nvPr>
        </p:nvSpPr>
        <p:spPr/>
        <p:txBody>
          <a:bodyPr/>
          <a:lstStyle/>
          <a:p>
            <a:fld id="{76031F30-5868-4F85-A273-006B44ACFCE8}" type="datetimeFigureOut">
              <a:rPr lang="en-US" smtClean="0"/>
              <a:t>12/16/2020</a:t>
            </a:fld>
            <a:endParaRPr lang="en-US"/>
          </a:p>
        </p:txBody>
      </p:sp>
      <p:sp>
        <p:nvSpPr>
          <p:cNvPr id="5" name="Footer Placeholder 4">
            <a:extLst>
              <a:ext uri="{FF2B5EF4-FFF2-40B4-BE49-F238E27FC236}">
                <a16:creationId xmlns:a16="http://schemas.microsoft.com/office/drawing/2014/main" id="{537859FE-989D-403E-9EE8-7B099332B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8EFB2-E340-4778-AF02-BF409FA9A4E4}"/>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24760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168D4-9994-4548-8081-F72D889DE3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FD30FF-4013-49BD-8FC9-5BE4FB900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AC5ECF-C4B6-4FE6-AE22-2CEB44FB7BBE}"/>
              </a:ext>
            </a:extLst>
          </p:cNvPr>
          <p:cNvSpPr>
            <a:spLocks noGrp="1"/>
          </p:cNvSpPr>
          <p:nvPr>
            <p:ph type="dt" sz="half" idx="10"/>
          </p:nvPr>
        </p:nvSpPr>
        <p:spPr/>
        <p:txBody>
          <a:bodyPr/>
          <a:lstStyle/>
          <a:p>
            <a:fld id="{76031F30-5868-4F85-A273-006B44ACFCE8}" type="datetimeFigureOut">
              <a:rPr lang="en-US" smtClean="0"/>
              <a:t>12/16/2020</a:t>
            </a:fld>
            <a:endParaRPr lang="en-US"/>
          </a:p>
        </p:txBody>
      </p:sp>
      <p:sp>
        <p:nvSpPr>
          <p:cNvPr id="5" name="Footer Placeholder 4">
            <a:extLst>
              <a:ext uri="{FF2B5EF4-FFF2-40B4-BE49-F238E27FC236}">
                <a16:creationId xmlns:a16="http://schemas.microsoft.com/office/drawing/2014/main" id="{74169585-B3F4-4368-9FC1-96DC25BD1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DE418-6B0A-4731-91D7-F1E2A52B5C4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073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48E6-D629-48F2-8E24-2BA2E52DEC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C627B1-E627-46EB-8AC0-88918910AC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711D2-A767-4CD6-8074-7310B09B25BB}"/>
              </a:ext>
            </a:extLst>
          </p:cNvPr>
          <p:cNvSpPr>
            <a:spLocks noGrp="1"/>
          </p:cNvSpPr>
          <p:nvPr>
            <p:ph type="dt" sz="half" idx="10"/>
          </p:nvPr>
        </p:nvSpPr>
        <p:spPr/>
        <p:txBody>
          <a:bodyPr/>
          <a:lstStyle/>
          <a:p>
            <a:fld id="{76031F30-5868-4F85-A273-006B44ACFCE8}" type="datetimeFigureOut">
              <a:rPr lang="en-US" smtClean="0"/>
              <a:t>12/16/2020</a:t>
            </a:fld>
            <a:endParaRPr lang="en-US"/>
          </a:p>
        </p:txBody>
      </p:sp>
      <p:sp>
        <p:nvSpPr>
          <p:cNvPr id="5" name="Footer Placeholder 4">
            <a:extLst>
              <a:ext uri="{FF2B5EF4-FFF2-40B4-BE49-F238E27FC236}">
                <a16:creationId xmlns:a16="http://schemas.microsoft.com/office/drawing/2014/main" id="{F534308C-7080-4A8D-8D54-D30A9378E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59A78-1DC2-43C2-9A66-86496DAD832D}"/>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421352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C95D-A436-4E39-836E-DCDD77B74E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E490C-6ADC-4E2C-AACC-C96B10D43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07E05C-4B12-4856-87E4-CF61AFDA06EC}"/>
              </a:ext>
            </a:extLst>
          </p:cNvPr>
          <p:cNvSpPr>
            <a:spLocks noGrp="1"/>
          </p:cNvSpPr>
          <p:nvPr>
            <p:ph type="dt" sz="half" idx="10"/>
          </p:nvPr>
        </p:nvSpPr>
        <p:spPr/>
        <p:txBody>
          <a:bodyPr/>
          <a:lstStyle/>
          <a:p>
            <a:fld id="{76031F30-5868-4F85-A273-006B44ACFCE8}" type="datetimeFigureOut">
              <a:rPr lang="en-US" smtClean="0"/>
              <a:t>12/16/2020</a:t>
            </a:fld>
            <a:endParaRPr lang="en-US"/>
          </a:p>
        </p:txBody>
      </p:sp>
      <p:sp>
        <p:nvSpPr>
          <p:cNvPr id="5" name="Footer Placeholder 4">
            <a:extLst>
              <a:ext uri="{FF2B5EF4-FFF2-40B4-BE49-F238E27FC236}">
                <a16:creationId xmlns:a16="http://schemas.microsoft.com/office/drawing/2014/main" id="{A4C69E89-9A42-42AB-82D6-D85CC4967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32237-6C17-422E-9F90-617B96F32BB2}"/>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886658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45EA-BB8D-4B76-8AAB-A999D3BE77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25D0A5-A5F6-42A1-98FC-E59AAB8BF4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DF06BD-D50D-4B15-8203-46DAEAD7BE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48C71D-2611-48F4-B6AC-4A6E368A23E6}"/>
              </a:ext>
            </a:extLst>
          </p:cNvPr>
          <p:cNvSpPr>
            <a:spLocks noGrp="1"/>
          </p:cNvSpPr>
          <p:nvPr>
            <p:ph type="dt" sz="half" idx="10"/>
          </p:nvPr>
        </p:nvSpPr>
        <p:spPr/>
        <p:txBody>
          <a:bodyPr/>
          <a:lstStyle/>
          <a:p>
            <a:fld id="{76031F30-5868-4F85-A273-006B44ACFCE8}" type="datetimeFigureOut">
              <a:rPr lang="en-US" smtClean="0"/>
              <a:t>12/16/2020</a:t>
            </a:fld>
            <a:endParaRPr lang="en-US"/>
          </a:p>
        </p:txBody>
      </p:sp>
      <p:sp>
        <p:nvSpPr>
          <p:cNvPr id="6" name="Footer Placeholder 5">
            <a:extLst>
              <a:ext uri="{FF2B5EF4-FFF2-40B4-BE49-F238E27FC236}">
                <a16:creationId xmlns:a16="http://schemas.microsoft.com/office/drawing/2014/main" id="{8ED25C31-F4CF-4E1C-B1A4-C2B445FC2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EB93B-88B7-4071-8AAD-83C4CEE70C2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08635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F0FF-C049-4CBD-B510-B10A68E21B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A6B2F1-B3F2-4A01-89AB-1BF3CD1EF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583568-877D-497D-8E90-922E375C9D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674842-862D-4BFC-A2B8-7DF5C62C1D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93155E-1546-40F0-ACAD-7FD51E08C3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49FD8A-19A0-4EE1-B6E4-B76B10032F71}"/>
              </a:ext>
            </a:extLst>
          </p:cNvPr>
          <p:cNvSpPr>
            <a:spLocks noGrp="1"/>
          </p:cNvSpPr>
          <p:nvPr>
            <p:ph type="dt" sz="half" idx="10"/>
          </p:nvPr>
        </p:nvSpPr>
        <p:spPr/>
        <p:txBody>
          <a:bodyPr/>
          <a:lstStyle/>
          <a:p>
            <a:fld id="{76031F30-5868-4F85-A273-006B44ACFCE8}" type="datetimeFigureOut">
              <a:rPr lang="en-US" smtClean="0"/>
              <a:t>12/16/2020</a:t>
            </a:fld>
            <a:endParaRPr lang="en-US"/>
          </a:p>
        </p:txBody>
      </p:sp>
      <p:sp>
        <p:nvSpPr>
          <p:cNvPr id="8" name="Footer Placeholder 7">
            <a:extLst>
              <a:ext uri="{FF2B5EF4-FFF2-40B4-BE49-F238E27FC236}">
                <a16:creationId xmlns:a16="http://schemas.microsoft.com/office/drawing/2014/main" id="{06D38D91-A1CB-4E9E-A3AA-9135E120AB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31C31C-0B02-4E40-9193-6BE15B5B4675}"/>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21379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2E5B-412B-4664-BD16-B10816A748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27E372-BE3D-4090-8761-6F9F3DA98837}"/>
              </a:ext>
            </a:extLst>
          </p:cNvPr>
          <p:cNvSpPr>
            <a:spLocks noGrp="1"/>
          </p:cNvSpPr>
          <p:nvPr>
            <p:ph type="dt" sz="half" idx="10"/>
          </p:nvPr>
        </p:nvSpPr>
        <p:spPr/>
        <p:txBody>
          <a:bodyPr/>
          <a:lstStyle/>
          <a:p>
            <a:fld id="{76031F30-5868-4F85-A273-006B44ACFCE8}" type="datetimeFigureOut">
              <a:rPr lang="en-US" smtClean="0"/>
              <a:t>12/16/2020</a:t>
            </a:fld>
            <a:endParaRPr lang="en-US"/>
          </a:p>
        </p:txBody>
      </p:sp>
      <p:sp>
        <p:nvSpPr>
          <p:cNvPr id="4" name="Footer Placeholder 3">
            <a:extLst>
              <a:ext uri="{FF2B5EF4-FFF2-40B4-BE49-F238E27FC236}">
                <a16:creationId xmlns:a16="http://schemas.microsoft.com/office/drawing/2014/main" id="{0CE9B4B4-C470-4769-B800-3DC6BCAD4F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49056C-122D-4F50-A5C3-6B68F76B0D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40770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564F0-8B72-4ADE-B315-ED3F5128E331}"/>
              </a:ext>
            </a:extLst>
          </p:cNvPr>
          <p:cNvSpPr>
            <a:spLocks noGrp="1"/>
          </p:cNvSpPr>
          <p:nvPr>
            <p:ph type="dt" sz="half" idx="10"/>
          </p:nvPr>
        </p:nvSpPr>
        <p:spPr/>
        <p:txBody>
          <a:bodyPr/>
          <a:lstStyle/>
          <a:p>
            <a:fld id="{76031F30-5868-4F85-A273-006B44ACFCE8}" type="datetimeFigureOut">
              <a:rPr lang="en-US" smtClean="0"/>
              <a:t>12/16/2020</a:t>
            </a:fld>
            <a:endParaRPr lang="en-US"/>
          </a:p>
        </p:txBody>
      </p:sp>
      <p:sp>
        <p:nvSpPr>
          <p:cNvPr id="3" name="Footer Placeholder 2">
            <a:extLst>
              <a:ext uri="{FF2B5EF4-FFF2-40B4-BE49-F238E27FC236}">
                <a16:creationId xmlns:a16="http://schemas.microsoft.com/office/drawing/2014/main" id="{8178F570-5021-40A0-966C-0E69B87C9A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0BAA42-C69F-44DC-B5A1-E4FD4FDF0C8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437731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DC32-8883-4133-B5EC-7588EE18E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BD9392-8F5F-42AC-B806-F7ABD88ECA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250FA6-B102-4155-90BE-F52D29C92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6A838-192B-4B93-BFF7-B00E5E364B03}"/>
              </a:ext>
            </a:extLst>
          </p:cNvPr>
          <p:cNvSpPr>
            <a:spLocks noGrp="1"/>
          </p:cNvSpPr>
          <p:nvPr>
            <p:ph type="dt" sz="half" idx="10"/>
          </p:nvPr>
        </p:nvSpPr>
        <p:spPr/>
        <p:txBody>
          <a:bodyPr/>
          <a:lstStyle/>
          <a:p>
            <a:fld id="{76031F30-5868-4F85-A273-006B44ACFCE8}" type="datetimeFigureOut">
              <a:rPr lang="en-US" smtClean="0"/>
              <a:t>12/16/2020</a:t>
            </a:fld>
            <a:endParaRPr lang="en-US"/>
          </a:p>
        </p:txBody>
      </p:sp>
      <p:sp>
        <p:nvSpPr>
          <p:cNvPr id="6" name="Footer Placeholder 5">
            <a:extLst>
              <a:ext uri="{FF2B5EF4-FFF2-40B4-BE49-F238E27FC236}">
                <a16:creationId xmlns:a16="http://schemas.microsoft.com/office/drawing/2014/main" id="{AC3220D4-217C-4515-9103-34F719F0AB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BD6B3-48E3-4018-B395-D7D7E993EC69}"/>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9916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FD49-DBDE-46DB-846C-25681FC487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548DA2-E986-4631-886E-18DB0686A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64505A-5A7F-47CC-86BD-F90394005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951F9-BACF-43EF-91D8-E0F7A3A3185C}"/>
              </a:ext>
            </a:extLst>
          </p:cNvPr>
          <p:cNvSpPr>
            <a:spLocks noGrp="1"/>
          </p:cNvSpPr>
          <p:nvPr>
            <p:ph type="dt" sz="half" idx="10"/>
          </p:nvPr>
        </p:nvSpPr>
        <p:spPr/>
        <p:txBody>
          <a:bodyPr/>
          <a:lstStyle/>
          <a:p>
            <a:fld id="{76031F30-5868-4F85-A273-006B44ACFCE8}" type="datetimeFigureOut">
              <a:rPr lang="en-US" smtClean="0"/>
              <a:t>12/16/2020</a:t>
            </a:fld>
            <a:endParaRPr lang="en-US"/>
          </a:p>
        </p:txBody>
      </p:sp>
      <p:sp>
        <p:nvSpPr>
          <p:cNvPr id="6" name="Footer Placeholder 5">
            <a:extLst>
              <a:ext uri="{FF2B5EF4-FFF2-40B4-BE49-F238E27FC236}">
                <a16:creationId xmlns:a16="http://schemas.microsoft.com/office/drawing/2014/main" id="{3337E4AC-E80A-4BCB-BE2B-6A79FFBAD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58EA6F-84AD-4926-BCCA-E51A2400B7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2022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2848B-9C96-47A3-8EC4-D5074F410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DE496-6827-409A-B97A-FD6E220DBB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7D7D3-B5B8-45FA-8391-5350A35B6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31F30-5868-4F85-A273-006B44ACFCE8}" type="datetimeFigureOut">
              <a:rPr lang="en-US" smtClean="0"/>
              <a:t>12/16/2020</a:t>
            </a:fld>
            <a:endParaRPr lang="en-US"/>
          </a:p>
        </p:txBody>
      </p:sp>
      <p:sp>
        <p:nvSpPr>
          <p:cNvPr id="5" name="Footer Placeholder 4">
            <a:extLst>
              <a:ext uri="{FF2B5EF4-FFF2-40B4-BE49-F238E27FC236}">
                <a16:creationId xmlns:a16="http://schemas.microsoft.com/office/drawing/2014/main" id="{CDBE7AFD-D358-442D-92E2-D934F4130B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01DA53-1294-48E4-BE57-242D61F0B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3B133-D941-4CE9-BFA4-B824A44B945C}" type="slidenum">
              <a:rPr lang="en-US" smtClean="0"/>
              <a:t>‹#›</a:t>
            </a:fld>
            <a:endParaRPr lang="en-US"/>
          </a:p>
        </p:txBody>
      </p:sp>
    </p:spTree>
    <p:extLst>
      <p:ext uri="{BB962C8B-B14F-4D97-AF65-F5344CB8AC3E}">
        <p14:creationId xmlns:p14="http://schemas.microsoft.com/office/powerpoint/2010/main" val="1236009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3A88-1874-4E1B-8564-7A2B12F89C7E}"/>
              </a:ext>
            </a:extLst>
          </p:cNvPr>
          <p:cNvSpPr>
            <a:spLocks noGrp="1"/>
          </p:cNvSpPr>
          <p:nvPr>
            <p:ph type="ctrTitle"/>
          </p:nvPr>
        </p:nvSpPr>
        <p:spPr/>
        <p:txBody>
          <a:bodyPr/>
          <a:lstStyle/>
          <a:p>
            <a:r>
              <a:rPr lang="en-US" dirty="0"/>
              <a:t>Scope </a:t>
            </a:r>
            <a:r>
              <a:rPr lang="en-US"/>
              <a:t>of work</a:t>
            </a:r>
          </a:p>
        </p:txBody>
      </p:sp>
      <p:sp>
        <p:nvSpPr>
          <p:cNvPr id="3" name="Subtitle 2">
            <a:extLst>
              <a:ext uri="{FF2B5EF4-FFF2-40B4-BE49-F238E27FC236}">
                <a16:creationId xmlns:a16="http://schemas.microsoft.com/office/drawing/2014/main" id="{066AF510-979F-482D-8FB9-52CEF72736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3865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8DB9-E162-481E-9D56-FD5ADC2B26FD}"/>
              </a:ext>
            </a:extLst>
          </p:cNvPr>
          <p:cNvSpPr>
            <a:spLocks noGrp="1"/>
          </p:cNvSpPr>
          <p:nvPr>
            <p:ph type="title"/>
          </p:nvPr>
        </p:nvSpPr>
        <p:spPr/>
        <p:txBody>
          <a:bodyPr/>
          <a:lstStyle/>
          <a:p>
            <a:r>
              <a:rPr lang="en-US" dirty="0"/>
              <a:t>8. Identify unique junctions and atomic roads and save them in a database</a:t>
            </a:r>
          </a:p>
        </p:txBody>
      </p:sp>
      <p:sp>
        <p:nvSpPr>
          <p:cNvPr id="3" name="Content Placeholder 2">
            <a:extLst>
              <a:ext uri="{FF2B5EF4-FFF2-40B4-BE49-F238E27FC236}">
                <a16:creationId xmlns:a16="http://schemas.microsoft.com/office/drawing/2014/main" id="{E68314E0-6ABA-4535-9E30-75A73DD28154}"/>
              </a:ext>
            </a:extLst>
          </p:cNvPr>
          <p:cNvSpPr>
            <a:spLocks noGrp="1"/>
          </p:cNvSpPr>
          <p:nvPr>
            <p:ph idx="1"/>
          </p:nvPr>
        </p:nvSpPr>
        <p:spPr/>
        <p:txBody>
          <a:bodyPr/>
          <a:lstStyle/>
          <a:p>
            <a:r>
              <a:rPr lang="en-US" dirty="0"/>
              <a:t>Atomic roads are those unique roads from which all other roads can be generated. They may have several road components, several lane sections. They need to be used as atomic units.</a:t>
            </a:r>
          </a:p>
        </p:txBody>
      </p:sp>
    </p:spTree>
    <p:extLst>
      <p:ext uri="{BB962C8B-B14F-4D97-AF65-F5344CB8AC3E}">
        <p14:creationId xmlns:p14="http://schemas.microsoft.com/office/powerpoint/2010/main" val="2058310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B157-6ECC-4219-B483-87A678FDC66B}"/>
              </a:ext>
            </a:extLst>
          </p:cNvPr>
          <p:cNvSpPr>
            <a:spLocks noGrp="1"/>
          </p:cNvSpPr>
          <p:nvPr>
            <p:ph type="title"/>
          </p:nvPr>
        </p:nvSpPr>
        <p:spPr/>
        <p:txBody>
          <a:bodyPr/>
          <a:lstStyle/>
          <a:p>
            <a:r>
              <a:rPr lang="en-US" dirty="0"/>
              <a:t>9. UE plugin to create roads from open drive xml files.</a:t>
            </a:r>
          </a:p>
        </p:txBody>
      </p:sp>
      <p:sp>
        <p:nvSpPr>
          <p:cNvPr id="3" name="Content Placeholder 2">
            <a:extLst>
              <a:ext uri="{FF2B5EF4-FFF2-40B4-BE49-F238E27FC236}">
                <a16:creationId xmlns:a16="http://schemas.microsoft.com/office/drawing/2014/main" id="{A5F03506-9354-485D-BD9D-835EB9BB9835}"/>
              </a:ext>
            </a:extLst>
          </p:cNvPr>
          <p:cNvSpPr>
            <a:spLocks noGrp="1"/>
          </p:cNvSpPr>
          <p:nvPr>
            <p:ph idx="1"/>
          </p:nvPr>
        </p:nvSpPr>
        <p:spPr/>
        <p:txBody>
          <a:bodyPr/>
          <a:lstStyle/>
          <a:p>
            <a:r>
              <a:rPr lang="en-US" dirty="0"/>
              <a:t>All third-party dependencies must be included in the package</a:t>
            </a:r>
          </a:p>
          <a:p>
            <a:r>
              <a:rPr lang="en-US" dirty="0"/>
              <a:t>All the objects must be saved in serializable formats or as </a:t>
            </a:r>
            <a:r>
              <a:rPr lang="en-US" dirty="0" err="1"/>
              <a:t>c++</a:t>
            </a:r>
            <a:r>
              <a:rPr lang="en-US" dirty="0"/>
              <a:t> classes which can be used to instantiate them, so that users do not need to create new objects or update references. Must have object and class version mappings.</a:t>
            </a:r>
          </a:p>
        </p:txBody>
      </p:sp>
    </p:spTree>
    <p:extLst>
      <p:ext uri="{BB962C8B-B14F-4D97-AF65-F5344CB8AC3E}">
        <p14:creationId xmlns:p14="http://schemas.microsoft.com/office/powerpoint/2010/main" val="364679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22B0-AAB5-4D04-99B9-F00543830BE9}"/>
              </a:ext>
            </a:extLst>
          </p:cNvPr>
          <p:cNvSpPr>
            <a:spLocks noGrp="1"/>
          </p:cNvSpPr>
          <p:nvPr>
            <p:ph type="title"/>
          </p:nvPr>
        </p:nvSpPr>
        <p:spPr/>
        <p:txBody>
          <a:bodyPr/>
          <a:lstStyle/>
          <a:p>
            <a:r>
              <a:rPr lang="en-US" dirty="0"/>
              <a:t>10. Arbitrary roundabout given an area and a set of obstacles</a:t>
            </a:r>
          </a:p>
        </p:txBody>
      </p:sp>
      <p:pic>
        <p:nvPicPr>
          <p:cNvPr id="10" name="Picture 9" descr="A picture containing diagram&#10;&#10;Description automatically generated">
            <a:extLst>
              <a:ext uri="{FF2B5EF4-FFF2-40B4-BE49-F238E27FC236}">
                <a16:creationId xmlns:a16="http://schemas.microsoft.com/office/drawing/2014/main" id="{D1DB5808-22C4-46DD-90EC-8DDE97FF5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65603"/>
            <a:ext cx="3212452" cy="4283269"/>
          </a:xfrm>
          <a:prstGeom prst="rect">
            <a:avLst/>
          </a:prstGeom>
        </p:spPr>
      </p:pic>
      <p:sp>
        <p:nvSpPr>
          <p:cNvPr id="3" name="TextBox 2">
            <a:extLst>
              <a:ext uri="{FF2B5EF4-FFF2-40B4-BE49-F238E27FC236}">
                <a16:creationId xmlns:a16="http://schemas.microsoft.com/office/drawing/2014/main" id="{91C824A7-4A3C-4126-82F3-B68925B385A4}"/>
              </a:ext>
            </a:extLst>
          </p:cNvPr>
          <p:cNvSpPr txBox="1"/>
          <p:nvPr/>
        </p:nvSpPr>
        <p:spPr>
          <a:xfrm>
            <a:off x="5999584" y="2192694"/>
            <a:ext cx="4049485" cy="646331"/>
          </a:xfrm>
          <a:prstGeom prst="rect">
            <a:avLst/>
          </a:prstGeom>
          <a:noFill/>
        </p:spPr>
        <p:txBody>
          <a:bodyPr wrap="square" rtlCol="0">
            <a:spAutoFit/>
          </a:bodyPr>
          <a:lstStyle/>
          <a:p>
            <a:r>
              <a:rPr lang="en-US" dirty="0"/>
              <a:t>Merge angle: 90 degrees or any?</a:t>
            </a:r>
          </a:p>
          <a:p>
            <a:endParaRPr lang="en-US" dirty="0"/>
          </a:p>
        </p:txBody>
      </p:sp>
    </p:spTree>
    <p:extLst>
      <p:ext uri="{BB962C8B-B14F-4D97-AF65-F5344CB8AC3E}">
        <p14:creationId xmlns:p14="http://schemas.microsoft.com/office/powerpoint/2010/main" val="3655714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3F25-D020-4881-9DD7-4925255AAF69}"/>
              </a:ext>
            </a:extLst>
          </p:cNvPr>
          <p:cNvSpPr>
            <a:spLocks noGrp="1"/>
          </p:cNvSpPr>
          <p:nvPr>
            <p:ph type="title"/>
          </p:nvPr>
        </p:nvSpPr>
        <p:spPr/>
        <p:txBody>
          <a:bodyPr/>
          <a:lstStyle/>
          <a:p>
            <a:r>
              <a:rPr lang="en-US" dirty="0"/>
              <a:t>11. Connection roads with obstacle constraints.</a:t>
            </a:r>
          </a:p>
        </p:txBody>
      </p:sp>
      <p:sp>
        <p:nvSpPr>
          <p:cNvPr id="3" name="Content Placeholder 2">
            <a:extLst>
              <a:ext uri="{FF2B5EF4-FFF2-40B4-BE49-F238E27FC236}">
                <a16:creationId xmlns:a16="http://schemas.microsoft.com/office/drawing/2014/main" id="{E0DCCD24-5731-4791-962C-E3B6CFB66DD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0991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1499-3C99-4865-A3F0-0E494199F890}"/>
              </a:ext>
            </a:extLst>
          </p:cNvPr>
          <p:cNvSpPr>
            <a:spLocks noGrp="1"/>
          </p:cNvSpPr>
          <p:nvPr>
            <p:ph type="title"/>
          </p:nvPr>
        </p:nvSpPr>
        <p:spPr/>
        <p:txBody>
          <a:bodyPr/>
          <a:lstStyle/>
          <a:p>
            <a:r>
              <a:rPr lang="en-US" dirty="0"/>
              <a:t>12 Important curve design features</a:t>
            </a:r>
          </a:p>
        </p:txBody>
      </p:sp>
      <p:sp>
        <p:nvSpPr>
          <p:cNvPr id="3" name="Content Placeholder 2">
            <a:extLst>
              <a:ext uri="{FF2B5EF4-FFF2-40B4-BE49-F238E27FC236}">
                <a16:creationId xmlns:a16="http://schemas.microsoft.com/office/drawing/2014/main" id="{D463A37F-9BBD-4BC1-A96D-83DFD534873C}"/>
              </a:ext>
            </a:extLst>
          </p:cNvPr>
          <p:cNvSpPr>
            <a:spLocks noGrp="1"/>
          </p:cNvSpPr>
          <p:nvPr>
            <p:ph idx="1"/>
          </p:nvPr>
        </p:nvSpPr>
        <p:spPr/>
        <p:txBody>
          <a:bodyPr/>
          <a:lstStyle/>
          <a:p>
            <a:r>
              <a:rPr lang="en-US" dirty="0"/>
              <a:t>Super elevation</a:t>
            </a:r>
          </a:p>
          <a:p>
            <a:r>
              <a:rPr lang="en-US" dirty="0"/>
              <a:t>Speed constraints (max speed to be enforced after curve is designed).</a:t>
            </a:r>
          </a:p>
          <a:p>
            <a:r>
              <a:rPr lang="en-US" dirty="0"/>
              <a:t>Lane width variations </a:t>
            </a:r>
          </a:p>
          <a:p>
            <a:r>
              <a:rPr lang="en-US" dirty="0"/>
              <a:t>Sight distance</a:t>
            </a:r>
          </a:p>
          <a:p>
            <a:endParaRPr lang="en-US" dirty="0"/>
          </a:p>
          <a:p>
            <a:endParaRPr lang="en-US" dirty="0"/>
          </a:p>
          <a:p>
            <a:endParaRPr lang="en-US" dirty="0"/>
          </a:p>
        </p:txBody>
      </p:sp>
    </p:spTree>
    <p:extLst>
      <p:ext uri="{BB962C8B-B14F-4D97-AF65-F5344CB8AC3E}">
        <p14:creationId xmlns:p14="http://schemas.microsoft.com/office/powerpoint/2010/main" val="1454236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3B45-21AC-4C34-AD06-9AA146932E04}"/>
              </a:ext>
            </a:extLst>
          </p:cNvPr>
          <p:cNvSpPr>
            <a:spLocks noGrp="1"/>
          </p:cNvSpPr>
          <p:nvPr>
            <p:ph type="title"/>
          </p:nvPr>
        </p:nvSpPr>
        <p:spPr/>
        <p:txBody>
          <a:bodyPr/>
          <a:lstStyle/>
          <a:p>
            <a:r>
              <a:rPr lang="en-US" dirty="0"/>
              <a:t>13. Modeling poor roads</a:t>
            </a:r>
          </a:p>
        </p:txBody>
      </p:sp>
      <p:sp>
        <p:nvSpPr>
          <p:cNvPr id="3" name="Content Placeholder 2">
            <a:extLst>
              <a:ext uri="{FF2B5EF4-FFF2-40B4-BE49-F238E27FC236}">
                <a16:creationId xmlns:a16="http://schemas.microsoft.com/office/drawing/2014/main" id="{BFE212B4-8DAC-4733-885F-BF8758F3088B}"/>
              </a:ext>
            </a:extLst>
          </p:cNvPr>
          <p:cNvSpPr>
            <a:spLocks noGrp="1"/>
          </p:cNvSpPr>
          <p:nvPr>
            <p:ph idx="1"/>
          </p:nvPr>
        </p:nvSpPr>
        <p:spPr/>
        <p:txBody>
          <a:bodyPr/>
          <a:lstStyle/>
          <a:p>
            <a:r>
              <a:rPr lang="en-US" dirty="0"/>
              <a:t>Poorly designed in terms </a:t>
            </a:r>
            <a:r>
              <a:rPr lang="en-US"/>
              <a:t>of safety</a:t>
            </a:r>
            <a:endParaRPr lang="en-US" dirty="0"/>
          </a:p>
        </p:txBody>
      </p:sp>
    </p:spTree>
    <p:extLst>
      <p:ext uri="{BB962C8B-B14F-4D97-AF65-F5344CB8AC3E}">
        <p14:creationId xmlns:p14="http://schemas.microsoft.com/office/powerpoint/2010/main" val="3856956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6D7AA-CF82-4C11-A8AB-9C90879FFD1C}"/>
              </a:ext>
            </a:extLst>
          </p:cNvPr>
          <p:cNvSpPr>
            <a:spLocks noGrp="1"/>
          </p:cNvSpPr>
          <p:nvPr>
            <p:ph type="title"/>
          </p:nvPr>
        </p:nvSpPr>
        <p:spPr/>
        <p:txBody>
          <a:bodyPr/>
          <a:lstStyle/>
          <a:p>
            <a:r>
              <a:rPr lang="en-US" dirty="0"/>
              <a:t>14. Ramp </a:t>
            </a:r>
          </a:p>
        </p:txBody>
      </p:sp>
      <p:sp>
        <p:nvSpPr>
          <p:cNvPr id="3" name="Content Placeholder 2">
            <a:extLst>
              <a:ext uri="{FF2B5EF4-FFF2-40B4-BE49-F238E27FC236}">
                <a16:creationId xmlns:a16="http://schemas.microsoft.com/office/drawing/2014/main" id="{569FDCA7-B875-4487-92C9-F44B0ABB619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1255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78BF-A1AB-407F-89BC-91620C163D13}"/>
              </a:ext>
            </a:extLst>
          </p:cNvPr>
          <p:cNvSpPr>
            <a:spLocks noGrp="1"/>
          </p:cNvSpPr>
          <p:nvPr>
            <p:ph type="title"/>
          </p:nvPr>
        </p:nvSpPr>
        <p:spPr/>
        <p:txBody>
          <a:bodyPr/>
          <a:lstStyle/>
          <a:p>
            <a:r>
              <a:rPr lang="en-US" dirty="0"/>
              <a:t>15. Creating roads from drawings</a:t>
            </a:r>
          </a:p>
        </p:txBody>
      </p:sp>
      <p:sp>
        <p:nvSpPr>
          <p:cNvPr id="4" name="Freeform: Shape 3">
            <a:extLst>
              <a:ext uri="{FF2B5EF4-FFF2-40B4-BE49-F238E27FC236}">
                <a16:creationId xmlns:a16="http://schemas.microsoft.com/office/drawing/2014/main" id="{808EB422-C53D-44CA-A03B-7941537CD3DE}"/>
              </a:ext>
            </a:extLst>
          </p:cNvPr>
          <p:cNvSpPr/>
          <p:nvPr/>
        </p:nvSpPr>
        <p:spPr>
          <a:xfrm>
            <a:off x="2092751" y="3054285"/>
            <a:ext cx="4977352" cy="2846894"/>
          </a:xfrm>
          <a:custGeom>
            <a:avLst/>
            <a:gdLst>
              <a:gd name="connsiteX0" fmla="*/ 0 w 4977352"/>
              <a:gd name="connsiteY0" fmla="*/ 1093509 h 2846894"/>
              <a:gd name="connsiteX1" fmla="*/ 160255 w 4977352"/>
              <a:gd name="connsiteY1" fmla="*/ 791851 h 2846894"/>
              <a:gd name="connsiteX2" fmla="*/ 179109 w 4977352"/>
              <a:gd name="connsiteY2" fmla="*/ 754144 h 2846894"/>
              <a:gd name="connsiteX3" fmla="*/ 301657 w 4977352"/>
              <a:gd name="connsiteY3" fmla="*/ 584461 h 2846894"/>
              <a:gd name="connsiteX4" fmla="*/ 320511 w 4977352"/>
              <a:gd name="connsiteY4" fmla="*/ 546754 h 2846894"/>
              <a:gd name="connsiteX5" fmla="*/ 348791 w 4977352"/>
              <a:gd name="connsiteY5" fmla="*/ 518474 h 2846894"/>
              <a:gd name="connsiteX6" fmla="*/ 490193 w 4977352"/>
              <a:gd name="connsiteY6" fmla="*/ 348791 h 2846894"/>
              <a:gd name="connsiteX7" fmla="*/ 509047 w 4977352"/>
              <a:gd name="connsiteY7" fmla="*/ 320511 h 2846894"/>
              <a:gd name="connsiteX8" fmla="*/ 725863 w 4977352"/>
              <a:gd name="connsiteY8" fmla="*/ 160255 h 2846894"/>
              <a:gd name="connsiteX9" fmla="*/ 876692 w 4977352"/>
              <a:gd name="connsiteY9" fmla="*/ 75414 h 2846894"/>
              <a:gd name="connsiteX10" fmla="*/ 914400 w 4977352"/>
              <a:gd name="connsiteY10" fmla="*/ 47134 h 2846894"/>
              <a:gd name="connsiteX11" fmla="*/ 980387 w 4977352"/>
              <a:gd name="connsiteY11" fmla="*/ 37707 h 2846894"/>
              <a:gd name="connsiteX12" fmla="*/ 1168923 w 4977352"/>
              <a:gd name="connsiteY12" fmla="*/ 160255 h 2846894"/>
              <a:gd name="connsiteX13" fmla="*/ 1178350 w 4977352"/>
              <a:gd name="connsiteY13" fmla="*/ 188536 h 2846894"/>
              <a:gd name="connsiteX14" fmla="*/ 1291472 w 4977352"/>
              <a:gd name="connsiteY14" fmla="*/ 301657 h 2846894"/>
              <a:gd name="connsiteX15" fmla="*/ 1366886 w 4977352"/>
              <a:gd name="connsiteY15" fmla="*/ 433633 h 2846894"/>
              <a:gd name="connsiteX16" fmla="*/ 1385740 w 4977352"/>
              <a:gd name="connsiteY16" fmla="*/ 471340 h 2846894"/>
              <a:gd name="connsiteX17" fmla="*/ 1451727 w 4977352"/>
              <a:gd name="connsiteY17" fmla="*/ 631595 h 2846894"/>
              <a:gd name="connsiteX18" fmla="*/ 1480008 w 4977352"/>
              <a:gd name="connsiteY18" fmla="*/ 820131 h 2846894"/>
              <a:gd name="connsiteX19" fmla="*/ 1489435 w 4977352"/>
              <a:gd name="connsiteY19" fmla="*/ 848412 h 2846894"/>
              <a:gd name="connsiteX20" fmla="*/ 1480008 w 4977352"/>
              <a:gd name="connsiteY20" fmla="*/ 1282045 h 2846894"/>
              <a:gd name="connsiteX21" fmla="*/ 1423447 w 4977352"/>
              <a:gd name="connsiteY21" fmla="*/ 1432874 h 2846894"/>
              <a:gd name="connsiteX22" fmla="*/ 1414020 w 4977352"/>
              <a:gd name="connsiteY22" fmla="*/ 1480008 h 2846894"/>
              <a:gd name="connsiteX23" fmla="*/ 1432874 w 4977352"/>
              <a:gd name="connsiteY23" fmla="*/ 1621410 h 2846894"/>
              <a:gd name="connsiteX24" fmla="*/ 1536569 w 4977352"/>
              <a:gd name="connsiteY24" fmla="*/ 1743958 h 2846894"/>
              <a:gd name="connsiteX25" fmla="*/ 1574276 w 4977352"/>
              <a:gd name="connsiteY25" fmla="*/ 1762812 h 2846894"/>
              <a:gd name="connsiteX26" fmla="*/ 2158738 w 4977352"/>
              <a:gd name="connsiteY26" fmla="*/ 1734531 h 2846894"/>
              <a:gd name="connsiteX27" fmla="*/ 2403835 w 4977352"/>
              <a:gd name="connsiteY27" fmla="*/ 1715678 h 2846894"/>
              <a:gd name="connsiteX28" fmla="*/ 2422688 w 4977352"/>
              <a:gd name="connsiteY28" fmla="*/ 1687397 h 2846894"/>
              <a:gd name="connsiteX29" fmla="*/ 2441542 w 4977352"/>
              <a:gd name="connsiteY29" fmla="*/ 1640263 h 2846894"/>
              <a:gd name="connsiteX30" fmla="*/ 2469822 w 4977352"/>
              <a:gd name="connsiteY30" fmla="*/ 1621410 h 2846894"/>
              <a:gd name="connsiteX31" fmla="*/ 2535810 w 4977352"/>
              <a:gd name="connsiteY31" fmla="*/ 1480008 h 2846894"/>
              <a:gd name="connsiteX32" fmla="*/ 2592371 w 4977352"/>
              <a:gd name="connsiteY32" fmla="*/ 1404593 h 2846894"/>
              <a:gd name="connsiteX33" fmla="*/ 2620651 w 4977352"/>
              <a:gd name="connsiteY33" fmla="*/ 1385740 h 2846894"/>
              <a:gd name="connsiteX34" fmla="*/ 2686639 w 4977352"/>
              <a:gd name="connsiteY34" fmla="*/ 1263191 h 2846894"/>
              <a:gd name="connsiteX35" fmla="*/ 2733773 w 4977352"/>
              <a:gd name="connsiteY35" fmla="*/ 1131216 h 2846894"/>
              <a:gd name="connsiteX36" fmla="*/ 2724346 w 4977352"/>
              <a:gd name="connsiteY36" fmla="*/ 754144 h 2846894"/>
              <a:gd name="connsiteX37" fmla="*/ 2677212 w 4977352"/>
              <a:gd name="connsiteY37" fmla="*/ 697583 h 2846894"/>
              <a:gd name="connsiteX38" fmla="*/ 2639505 w 4977352"/>
              <a:gd name="connsiteY38" fmla="*/ 688156 h 2846894"/>
              <a:gd name="connsiteX39" fmla="*/ 2488676 w 4977352"/>
              <a:gd name="connsiteY39" fmla="*/ 659876 h 2846894"/>
              <a:gd name="connsiteX40" fmla="*/ 2516956 w 4977352"/>
              <a:gd name="connsiteY40" fmla="*/ 546754 h 2846894"/>
              <a:gd name="connsiteX41" fmla="*/ 2535810 w 4977352"/>
              <a:gd name="connsiteY41" fmla="*/ 461913 h 2846894"/>
              <a:gd name="connsiteX42" fmla="*/ 2564090 w 4977352"/>
              <a:gd name="connsiteY42" fmla="*/ 395925 h 2846894"/>
              <a:gd name="connsiteX43" fmla="*/ 2573517 w 4977352"/>
              <a:gd name="connsiteY43" fmla="*/ 367645 h 2846894"/>
              <a:gd name="connsiteX44" fmla="*/ 2620651 w 4977352"/>
              <a:gd name="connsiteY44" fmla="*/ 311084 h 2846894"/>
              <a:gd name="connsiteX45" fmla="*/ 2639505 w 4977352"/>
              <a:gd name="connsiteY45" fmla="*/ 282804 h 2846894"/>
              <a:gd name="connsiteX46" fmla="*/ 2733773 w 4977352"/>
              <a:gd name="connsiteY46" fmla="*/ 207389 h 2846894"/>
              <a:gd name="connsiteX47" fmla="*/ 2752626 w 4977352"/>
              <a:gd name="connsiteY47" fmla="*/ 179109 h 2846894"/>
              <a:gd name="connsiteX48" fmla="*/ 2894028 w 4977352"/>
              <a:gd name="connsiteY48" fmla="*/ 94268 h 2846894"/>
              <a:gd name="connsiteX49" fmla="*/ 3016577 w 4977352"/>
              <a:gd name="connsiteY49" fmla="*/ 37707 h 2846894"/>
              <a:gd name="connsiteX50" fmla="*/ 3139125 w 4977352"/>
              <a:gd name="connsiteY50" fmla="*/ 18853 h 2846894"/>
              <a:gd name="connsiteX51" fmla="*/ 3223967 w 4977352"/>
              <a:gd name="connsiteY51" fmla="*/ 0 h 2846894"/>
              <a:gd name="connsiteX52" fmla="*/ 3431356 w 4977352"/>
              <a:gd name="connsiteY52" fmla="*/ 28280 h 2846894"/>
              <a:gd name="connsiteX53" fmla="*/ 3535051 w 4977352"/>
              <a:gd name="connsiteY53" fmla="*/ 103694 h 2846894"/>
              <a:gd name="connsiteX54" fmla="*/ 3572758 w 4977352"/>
              <a:gd name="connsiteY54" fmla="*/ 113121 h 2846894"/>
              <a:gd name="connsiteX55" fmla="*/ 3817855 w 4977352"/>
              <a:gd name="connsiteY55" fmla="*/ 254523 h 2846894"/>
              <a:gd name="connsiteX56" fmla="*/ 3883843 w 4977352"/>
              <a:gd name="connsiteY56" fmla="*/ 263950 h 2846894"/>
              <a:gd name="connsiteX57" fmla="*/ 3930977 w 4977352"/>
              <a:gd name="connsiteY57" fmla="*/ 235670 h 2846894"/>
              <a:gd name="connsiteX58" fmla="*/ 4006391 w 4977352"/>
              <a:gd name="connsiteY58" fmla="*/ 226243 h 2846894"/>
              <a:gd name="connsiteX59" fmla="*/ 4034672 w 4977352"/>
              <a:gd name="connsiteY59" fmla="*/ 216816 h 2846894"/>
              <a:gd name="connsiteX60" fmla="*/ 4270342 w 4977352"/>
              <a:gd name="connsiteY60" fmla="*/ 254523 h 2846894"/>
              <a:gd name="connsiteX61" fmla="*/ 4308049 w 4977352"/>
              <a:gd name="connsiteY61" fmla="*/ 263950 h 2846894"/>
              <a:gd name="connsiteX62" fmla="*/ 4336329 w 4977352"/>
              <a:gd name="connsiteY62" fmla="*/ 292230 h 2846894"/>
              <a:gd name="connsiteX63" fmla="*/ 4543719 w 4977352"/>
              <a:gd name="connsiteY63" fmla="*/ 405352 h 2846894"/>
              <a:gd name="connsiteX64" fmla="*/ 4656841 w 4977352"/>
              <a:gd name="connsiteY64" fmla="*/ 527901 h 2846894"/>
              <a:gd name="connsiteX65" fmla="*/ 4685121 w 4977352"/>
              <a:gd name="connsiteY65" fmla="*/ 537327 h 2846894"/>
              <a:gd name="connsiteX66" fmla="*/ 4920791 w 4977352"/>
              <a:gd name="connsiteY66" fmla="*/ 961534 h 2846894"/>
              <a:gd name="connsiteX67" fmla="*/ 4967925 w 4977352"/>
              <a:gd name="connsiteY67" fmla="*/ 1206630 h 2846894"/>
              <a:gd name="connsiteX68" fmla="*/ 4977352 w 4977352"/>
              <a:gd name="connsiteY68" fmla="*/ 1244338 h 2846894"/>
              <a:gd name="connsiteX69" fmla="*/ 4939645 w 4977352"/>
              <a:gd name="connsiteY69" fmla="*/ 1800519 h 2846894"/>
              <a:gd name="connsiteX70" fmla="*/ 4911364 w 4977352"/>
              <a:gd name="connsiteY70" fmla="*/ 1857080 h 2846894"/>
              <a:gd name="connsiteX71" fmla="*/ 4798243 w 4977352"/>
              <a:gd name="connsiteY71" fmla="*/ 2045616 h 2846894"/>
              <a:gd name="connsiteX72" fmla="*/ 4779389 w 4977352"/>
              <a:gd name="connsiteY72" fmla="*/ 2083323 h 2846894"/>
              <a:gd name="connsiteX73" fmla="*/ 4609707 w 4977352"/>
              <a:gd name="connsiteY73" fmla="*/ 2224725 h 2846894"/>
              <a:gd name="connsiteX74" fmla="*/ 4581426 w 4977352"/>
              <a:gd name="connsiteY74" fmla="*/ 2234152 h 2846894"/>
              <a:gd name="connsiteX75" fmla="*/ 4355183 w 4977352"/>
              <a:gd name="connsiteY75" fmla="*/ 2328420 h 2846894"/>
              <a:gd name="connsiteX76" fmla="*/ 4326903 w 4977352"/>
              <a:gd name="connsiteY76" fmla="*/ 2356701 h 2846894"/>
              <a:gd name="connsiteX77" fmla="*/ 4289195 w 4977352"/>
              <a:gd name="connsiteY77" fmla="*/ 2366127 h 2846894"/>
              <a:gd name="connsiteX78" fmla="*/ 4110086 w 4977352"/>
              <a:gd name="connsiteY78" fmla="*/ 2432115 h 2846894"/>
              <a:gd name="connsiteX79" fmla="*/ 4072379 w 4977352"/>
              <a:gd name="connsiteY79" fmla="*/ 2450969 h 2846894"/>
              <a:gd name="connsiteX80" fmla="*/ 3874416 w 4977352"/>
              <a:gd name="connsiteY80" fmla="*/ 2516956 h 2846894"/>
              <a:gd name="connsiteX81" fmla="*/ 3733014 w 4977352"/>
              <a:gd name="connsiteY81" fmla="*/ 2564090 h 2846894"/>
              <a:gd name="connsiteX82" fmla="*/ 3695307 w 4977352"/>
              <a:gd name="connsiteY82" fmla="*/ 2573517 h 2846894"/>
              <a:gd name="connsiteX83" fmla="*/ 3601039 w 4977352"/>
              <a:gd name="connsiteY83" fmla="*/ 2611224 h 2846894"/>
              <a:gd name="connsiteX84" fmla="*/ 3478490 w 4977352"/>
              <a:gd name="connsiteY84" fmla="*/ 2620651 h 2846894"/>
              <a:gd name="connsiteX85" fmla="*/ 3252247 w 4977352"/>
              <a:gd name="connsiteY85" fmla="*/ 2611224 h 2846894"/>
              <a:gd name="connsiteX86" fmla="*/ 3214540 w 4977352"/>
              <a:gd name="connsiteY86" fmla="*/ 2592371 h 2846894"/>
              <a:gd name="connsiteX87" fmla="*/ 3054284 w 4977352"/>
              <a:gd name="connsiteY87" fmla="*/ 2535810 h 2846894"/>
              <a:gd name="connsiteX88" fmla="*/ 2969443 w 4977352"/>
              <a:gd name="connsiteY88" fmla="*/ 2498103 h 2846894"/>
              <a:gd name="connsiteX89" fmla="*/ 2912882 w 4977352"/>
              <a:gd name="connsiteY89" fmla="*/ 2488676 h 2846894"/>
              <a:gd name="connsiteX90" fmla="*/ 2894028 w 4977352"/>
              <a:gd name="connsiteY90" fmla="*/ 2516956 h 2846894"/>
              <a:gd name="connsiteX91" fmla="*/ 2865748 w 4977352"/>
              <a:gd name="connsiteY91" fmla="*/ 2686639 h 2846894"/>
              <a:gd name="connsiteX92" fmla="*/ 2846894 w 4977352"/>
              <a:gd name="connsiteY92" fmla="*/ 2714919 h 2846894"/>
              <a:gd name="connsiteX93" fmla="*/ 2752626 w 4977352"/>
              <a:gd name="connsiteY93" fmla="*/ 2762053 h 2846894"/>
              <a:gd name="connsiteX94" fmla="*/ 2582944 w 4977352"/>
              <a:gd name="connsiteY94" fmla="*/ 2733773 h 2846894"/>
              <a:gd name="connsiteX95" fmla="*/ 2554663 w 4977352"/>
              <a:gd name="connsiteY95" fmla="*/ 2724346 h 2846894"/>
              <a:gd name="connsiteX96" fmla="*/ 2516956 w 4977352"/>
              <a:gd name="connsiteY96" fmla="*/ 2677212 h 2846894"/>
              <a:gd name="connsiteX97" fmla="*/ 2450969 w 4977352"/>
              <a:gd name="connsiteY97" fmla="*/ 2620651 h 2846894"/>
              <a:gd name="connsiteX98" fmla="*/ 2441542 w 4977352"/>
              <a:gd name="connsiteY98" fmla="*/ 2592371 h 2846894"/>
              <a:gd name="connsiteX99" fmla="*/ 2366127 w 4977352"/>
              <a:gd name="connsiteY99" fmla="*/ 2526383 h 2846894"/>
              <a:gd name="connsiteX100" fmla="*/ 2356701 w 4977352"/>
              <a:gd name="connsiteY100" fmla="*/ 2554663 h 2846894"/>
              <a:gd name="connsiteX101" fmla="*/ 2375554 w 4977352"/>
              <a:gd name="connsiteY101" fmla="*/ 2667785 h 2846894"/>
              <a:gd name="connsiteX102" fmla="*/ 2422688 w 4977352"/>
              <a:gd name="connsiteY102" fmla="*/ 2714919 h 2846894"/>
              <a:gd name="connsiteX103" fmla="*/ 2498103 w 4977352"/>
              <a:gd name="connsiteY103" fmla="*/ 2762053 h 2846894"/>
              <a:gd name="connsiteX104" fmla="*/ 2526383 w 4977352"/>
              <a:gd name="connsiteY104" fmla="*/ 2790334 h 2846894"/>
              <a:gd name="connsiteX105" fmla="*/ 2498103 w 4977352"/>
              <a:gd name="connsiteY105" fmla="*/ 2809187 h 2846894"/>
              <a:gd name="connsiteX106" fmla="*/ 2488676 w 4977352"/>
              <a:gd name="connsiteY106" fmla="*/ 2837468 h 2846894"/>
              <a:gd name="connsiteX107" fmla="*/ 2450969 w 4977352"/>
              <a:gd name="connsiteY107" fmla="*/ 2846894 h 2846894"/>
              <a:gd name="connsiteX108" fmla="*/ 1857080 w 4977352"/>
              <a:gd name="connsiteY108" fmla="*/ 2818614 h 2846894"/>
              <a:gd name="connsiteX109" fmla="*/ 1574276 w 4977352"/>
              <a:gd name="connsiteY109" fmla="*/ 2837468 h 2846894"/>
              <a:gd name="connsiteX110" fmla="*/ 1414020 w 4977352"/>
              <a:gd name="connsiteY110" fmla="*/ 2828041 h 2846894"/>
              <a:gd name="connsiteX111" fmla="*/ 1291472 w 4977352"/>
              <a:gd name="connsiteY111" fmla="*/ 2799760 h 2846894"/>
              <a:gd name="connsiteX112" fmla="*/ 1244338 w 4977352"/>
              <a:gd name="connsiteY112" fmla="*/ 2762053 h 2846894"/>
              <a:gd name="connsiteX113" fmla="*/ 1225484 w 4977352"/>
              <a:gd name="connsiteY113" fmla="*/ 2733773 h 2846894"/>
              <a:gd name="connsiteX114" fmla="*/ 1140643 w 4977352"/>
              <a:gd name="connsiteY114" fmla="*/ 2658358 h 2846894"/>
              <a:gd name="connsiteX115" fmla="*/ 1046375 w 4977352"/>
              <a:gd name="connsiteY115" fmla="*/ 2488676 h 2846894"/>
              <a:gd name="connsiteX116" fmla="*/ 1036948 w 4977352"/>
              <a:gd name="connsiteY116" fmla="*/ 2403835 h 2846894"/>
              <a:gd name="connsiteX117" fmla="*/ 1055802 w 4977352"/>
              <a:gd name="connsiteY117" fmla="*/ 2337847 h 2846894"/>
              <a:gd name="connsiteX118" fmla="*/ 1065228 w 4977352"/>
              <a:gd name="connsiteY118" fmla="*/ 2309567 h 2846894"/>
              <a:gd name="connsiteX119" fmla="*/ 1102936 w 4977352"/>
              <a:gd name="connsiteY119" fmla="*/ 2300140 h 2846894"/>
              <a:gd name="connsiteX120" fmla="*/ 1244338 w 4977352"/>
              <a:gd name="connsiteY120" fmla="*/ 2281286 h 2846894"/>
              <a:gd name="connsiteX121" fmla="*/ 1225484 w 4977352"/>
              <a:gd name="connsiteY121" fmla="*/ 2168164 h 2846894"/>
              <a:gd name="connsiteX122" fmla="*/ 1216057 w 4977352"/>
              <a:gd name="connsiteY122" fmla="*/ 2139884 h 2846894"/>
              <a:gd name="connsiteX123" fmla="*/ 1197204 w 4977352"/>
              <a:gd name="connsiteY123" fmla="*/ 2092750 h 2846894"/>
              <a:gd name="connsiteX124" fmla="*/ 1197204 w 4977352"/>
              <a:gd name="connsiteY124" fmla="*/ 1828800 h 2846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4977352" h="2846894">
                <a:moveTo>
                  <a:pt x="0" y="1093509"/>
                </a:moveTo>
                <a:cubicBezTo>
                  <a:pt x="80513" y="900276"/>
                  <a:pt x="16804" y="1037768"/>
                  <a:pt x="160255" y="791851"/>
                </a:cubicBezTo>
                <a:cubicBezTo>
                  <a:pt x="167336" y="779713"/>
                  <a:pt x="171193" y="765755"/>
                  <a:pt x="179109" y="754144"/>
                </a:cubicBezTo>
                <a:cubicBezTo>
                  <a:pt x="218413" y="696498"/>
                  <a:pt x="262353" y="642107"/>
                  <a:pt x="301657" y="584461"/>
                </a:cubicBezTo>
                <a:cubicBezTo>
                  <a:pt x="309573" y="572850"/>
                  <a:pt x="312343" y="558189"/>
                  <a:pt x="320511" y="546754"/>
                </a:cubicBezTo>
                <a:cubicBezTo>
                  <a:pt x="328260" y="535906"/>
                  <a:pt x="340115" y="528596"/>
                  <a:pt x="348791" y="518474"/>
                </a:cubicBezTo>
                <a:cubicBezTo>
                  <a:pt x="396706" y="462573"/>
                  <a:pt x="443868" y="406016"/>
                  <a:pt x="490193" y="348791"/>
                </a:cubicBezTo>
                <a:cubicBezTo>
                  <a:pt x="497322" y="339985"/>
                  <a:pt x="500445" y="327884"/>
                  <a:pt x="509047" y="320511"/>
                </a:cubicBezTo>
                <a:cubicBezTo>
                  <a:pt x="750453" y="113593"/>
                  <a:pt x="610650" y="223623"/>
                  <a:pt x="725863" y="160255"/>
                </a:cubicBezTo>
                <a:cubicBezTo>
                  <a:pt x="776407" y="132456"/>
                  <a:pt x="827228" y="105092"/>
                  <a:pt x="876692" y="75414"/>
                </a:cubicBezTo>
                <a:cubicBezTo>
                  <a:pt x="890165" y="67331"/>
                  <a:pt x="899634" y="52503"/>
                  <a:pt x="914400" y="47134"/>
                </a:cubicBezTo>
                <a:cubicBezTo>
                  <a:pt x="935281" y="39541"/>
                  <a:pt x="958391" y="40849"/>
                  <a:pt x="980387" y="37707"/>
                </a:cubicBezTo>
                <a:cubicBezTo>
                  <a:pt x="1099959" y="64278"/>
                  <a:pt x="1066657" y="40945"/>
                  <a:pt x="1168923" y="160255"/>
                </a:cubicBezTo>
                <a:cubicBezTo>
                  <a:pt x="1175390" y="167800"/>
                  <a:pt x="1171666" y="181183"/>
                  <a:pt x="1178350" y="188536"/>
                </a:cubicBezTo>
                <a:cubicBezTo>
                  <a:pt x="1243571" y="260279"/>
                  <a:pt x="1253511" y="239538"/>
                  <a:pt x="1291472" y="301657"/>
                </a:cubicBezTo>
                <a:cubicBezTo>
                  <a:pt x="1317893" y="344891"/>
                  <a:pt x="1342280" y="389341"/>
                  <a:pt x="1366886" y="433633"/>
                </a:cubicBezTo>
                <a:cubicBezTo>
                  <a:pt x="1373711" y="445917"/>
                  <a:pt x="1380389" y="458346"/>
                  <a:pt x="1385740" y="471340"/>
                </a:cubicBezTo>
                <a:cubicBezTo>
                  <a:pt x="1458796" y="648759"/>
                  <a:pt x="1406598" y="541335"/>
                  <a:pt x="1451727" y="631595"/>
                </a:cubicBezTo>
                <a:cubicBezTo>
                  <a:pt x="1461154" y="694440"/>
                  <a:pt x="1469119" y="757522"/>
                  <a:pt x="1480008" y="820131"/>
                </a:cubicBezTo>
                <a:cubicBezTo>
                  <a:pt x="1481711" y="829921"/>
                  <a:pt x="1489435" y="838475"/>
                  <a:pt x="1489435" y="848412"/>
                </a:cubicBezTo>
                <a:cubicBezTo>
                  <a:pt x="1489435" y="992990"/>
                  <a:pt x="1496228" y="1138379"/>
                  <a:pt x="1480008" y="1282045"/>
                </a:cubicBezTo>
                <a:cubicBezTo>
                  <a:pt x="1473984" y="1335401"/>
                  <a:pt x="1440427" y="1381934"/>
                  <a:pt x="1423447" y="1432874"/>
                </a:cubicBezTo>
                <a:cubicBezTo>
                  <a:pt x="1418380" y="1448074"/>
                  <a:pt x="1417162" y="1464297"/>
                  <a:pt x="1414020" y="1480008"/>
                </a:cubicBezTo>
                <a:cubicBezTo>
                  <a:pt x="1420305" y="1527142"/>
                  <a:pt x="1416178" y="1576886"/>
                  <a:pt x="1432874" y="1621410"/>
                </a:cubicBezTo>
                <a:cubicBezTo>
                  <a:pt x="1437796" y="1634536"/>
                  <a:pt x="1509238" y="1723460"/>
                  <a:pt x="1536569" y="1743958"/>
                </a:cubicBezTo>
                <a:cubicBezTo>
                  <a:pt x="1547811" y="1752390"/>
                  <a:pt x="1561707" y="1756527"/>
                  <a:pt x="1574276" y="1762812"/>
                </a:cubicBezTo>
                <a:lnTo>
                  <a:pt x="2158738" y="1734531"/>
                </a:lnTo>
                <a:cubicBezTo>
                  <a:pt x="2339284" y="1725504"/>
                  <a:pt x="2278663" y="1731325"/>
                  <a:pt x="2403835" y="1715678"/>
                </a:cubicBezTo>
                <a:cubicBezTo>
                  <a:pt x="2410119" y="1706251"/>
                  <a:pt x="2417621" y="1697531"/>
                  <a:pt x="2422688" y="1687397"/>
                </a:cubicBezTo>
                <a:cubicBezTo>
                  <a:pt x="2430256" y="1672262"/>
                  <a:pt x="2431706" y="1654033"/>
                  <a:pt x="2441542" y="1640263"/>
                </a:cubicBezTo>
                <a:cubicBezTo>
                  <a:pt x="2448127" y="1631044"/>
                  <a:pt x="2460395" y="1627694"/>
                  <a:pt x="2469822" y="1621410"/>
                </a:cubicBezTo>
                <a:cubicBezTo>
                  <a:pt x="2486690" y="1582052"/>
                  <a:pt x="2513807" y="1515213"/>
                  <a:pt x="2535810" y="1480008"/>
                </a:cubicBezTo>
                <a:cubicBezTo>
                  <a:pt x="2552464" y="1453361"/>
                  <a:pt x="2566225" y="1422023"/>
                  <a:pt x="2592371" y="1404593"/>
                </a:cubicBezTo>
                <a:lnTo>
                  <a:pt x="2620651" y="1385740"/>
                </a:lnTo>
                <a:cubicBezTo>
                  <a:pt x="2651510" y="1339451"/>
                  <a:pt x="2657638" y="1332792"/>
                  <a:pt x="2686639" y="1263191"/>
                </a:cubicBezTo>
                <a:cubicBezTo>
                  <a:pt x="2704606" y="1220071"/>
                  <a:pt x="2718062" y="1175208"/>
                  <a:pt x="2733773" y="1131216"/>
                </a:cubicBezTo>
                <a:cubicBezTo>
                  <a:pt x="2730631" y="1005525"/>
                  <a:pt x="2740608" y="878818"/>
                  <a:pt x="2724346" y="754144"/>
                </a:cubicBezTo>
                <a:cubicBezTo>
                  <a:pt x="2721172" y="729808"/>
                  <a:pt x="2696584" y="712650"/>
                  <a:pt x="2677212" y="697583"/>
                </a:cubicBezTo>
                <a:cubicBezTo>
                  <a:pt x="2666985" y="689629"/>
                  <a:pt x="2651962" y="691715"/>
                  <a:pt x="2639505" y="688156"/>
                </a:cubicBezTo>
                <a:cubicBezTo>
                  <a:pt x="2547647" y="661911"/>
                  <a:pt x="2722395" y="695832"/>
                  <a:pt x="2488676" y="659876"/>
                </a:cubicBezTo>
                <a:cubicBezTo>
                  <a:pt x="2498103" y="622169"/>
                  <a:pt x="2507953" y="584565"/>
                  <a:pt x="2516956" y="546754"/>
                </a:cubicBezTo>
                <a:cubicBezTo>
                  <a:pt x="2523666" y="518572"/>
                  <a:pt x="2527169" y="489565"/>
                  <a:pt x="2535810" y="461913"/>
                </a:cubicBezTo>
                <a:cubicBezTo>
                  <a:pt x="2542948" y="439071"/>
                  <a:pt x="2555202" y="418144"/>
                  <a:pt x="2564090" y="395925"/>
                </a:cubicBezTo>
                <a:cubicBezTo>
                  <a:pt x="2567780" y="386699"/>
                  <a:pt x="2568005" y="375913"/>
                  <a:pt x="2573517" y="367645"/>
                </a:cubicBezTo>
                <a:cubicBezTo>
                  <a:pt x="2587130" y="347225"/>
                  <a:pt x="2605584" y="330456"/>
                  <a:pt x="2620651" y="311084"/>
                </a:cubicBezTo>
                <a:cubicBezTo>
                  <a:pt x="2627607" y="302141"/>
                  <a:pt x="2631153" y="290460"/>
                  <a:pt x="2639505" y="282804"/>
                </a:cubicBezTo>
                <a:cubicBezTo>
                  <a:pt x="2669169" y="255612"/>
                  <a:pt x="2704109" y="234581"/>
                  <a:pt x="2733773" y="207389"/>
                </a:cubicBezTo>
                <a:cubicBezTo>
                  <a:pt x="2742124" y="199733"/>
                  <a:pt x="2743370" y="185642"/>
                  <a:pt x="2752626" y="179109"/>
                </a:cubicBezTo>
                <a:cubicBezTo>
                  <a:pt x="2797532" y="147410"/>
                  <a:pt x="2847125" y="122931"/>
                  <a:pt x="2894028" y="94268"/>
                </a:cubicBezTo>
                <a:cubicBezTo>
                  <a:pt x="2956895" y="55849"/>
                  <a:pt x="2892591" y="81988"/>
                  <a:pt x="3016577" y="37707"/>
                </a:cubicBezTo>
                <a:cubicBezTo>
                  <a:pt x="3058129" y="22867"/>
                  <a:pt x="3093590" y="26442"/>
                  <a:pt x="3139125" y="18853"/>
                </a:cubicBezTo>
                <a:cubicBezTo>
                  <a:pt x="3167701" y="14090"/>
                  <a:pt x="3195686" y="6284"/>
                  <a:pt x="3223967" y="0"/>
                </a:cubicBezTo>
                <a:cubicBezTo>
                  <a:pt x="3293097" y="9427"/>
                  <a:pt x="3365167" y="6217"/>
                  <a:pt x="3431356" y="28280"/>
                </a:cubicBezTo>
                <a:cubicBezTo>
                  <a:pt x="3471902" y="41795"/>
                  <a:pt x="3498402" y="81705"/>
                  <a:pt x="3535051" y="103694"/>
                </a:cubicBezTo>
                <a:cubicBezTo>
                  <a:pt x="3546161" y="110360"/>
                  <a:pt x="3560189" y="109979"/>
                  <a:pt x="3572758" y="113121"/>
                </a:cubicBezTo>
                <a:cubicBezTo>
                  <a:pt x="3619011" y="142029"/>
                  <a:pt x="3750178" y="230637"/>
                  <a:pt x="3817855" y="254523"/>
                </a:cubicBezTo>
                <a:cubicBezTo>
                  <a:pt x="3838808" y="261918"/>
                  <a:pt x="3861847" y="260808"/>
                  <a:pt x="3883843" y="263950"/>
                </a:cubicBezTo>
                <a:cubicBezTo>
                  <a:pt x="3899554" y="254523"/>
                  <a:pt x="3913465" y="241058"/>
                  <a:pt x="3930977" y="235670"/>
                </a:cubicBezTo>
                <a:cubicBezTo>
                  <a:pt x="3955190" y="228220"/>
                  <a:pt x="3981466" y="230775"/>
                  <a:pt x="4006391" y="226243"/>
                </a:cubicBezTo>
                <a:cubicBezTo>
                  <a:pt x="4016168" y="224465"/>
                  <a:pt x="4025245" y="219958"/>
                  <a:pt x="4034672" y="216816"/>
                </a:cubicBezTo>
                <a:lnTo>
                  <a:pt x="4270342" y="254523"/>
                </a:lnTo>
                <a:cubicBezTo>
                  <a:pt x="4283109" y="256724"/>
                  <a:pt x="4296800" y="257522"/>
                  <a:pt x="4308049" y="263950"/>
                </a:cubicBezTo>
                <a:cubicBezTo>
                  <a:pt x="4319624" y="270564"/>
                  <a:pt x="4325151" y="284965"/>
                  <a:pt x="4336329" y="292230"/>
                </a:cubicBezTo>
                <a:cubicBezTo>
                  <a:pt x="4467978" y="377802"/>
                  <a:pt x="4450835" y="368200"/>
                  <a:pt x="4543719" y="405352"/>
                </a:cubicBezTo>
                <a:cubicBezTo>
                  <a:pt x="4581426" y="446202"/>
                  <a:pt x="4616200" y="489969"/>
                  <a:pt x="4656841" y="527901"/>
                </a:cubicBezTo>
                <a:cubicBezTo>
                  <a:pt x="4664105" y="534681"/>
                  <a:pt x="4679099" y="529423"/>
                  <a:pt x="4685121" y="537327"/>
                </a:cubicBezTo>
                <a:cubicBezTo>
                  <a:pt x="4764382" y="641356"/>
                  <a:pt x="4880767" y="841467"/>
                  <a:pt x="4920791" y="961534"/>
                </a:cubicBezTo>
                <a:cubicBezTo>
                  <a:pt x="4954195" y="1061742"/>
                  <a:pt x="4922768" y="962784"/>
                  <a:pt x="4967925" y="1206630"/>
                </a:cubicBezTo>
                <a:cubicBezTo>
                  <a:pt x="4970284" y="1219370"/>
                  <a:pt x="4974210" y="1231769"/>
                  <a:pt x="4977352" y="1244338"/>
                </a:cubicBezTo>
                <a:cubicBezTo>
                  <a:pt x="4964783" y="1429732"/>
                  <a:pt x="4959541" y="1615768"/>
                  <a:pt x="4939645" y="1800519"/>
                </a:cubicBezTo>
                <a:cubicBezTo>
                  <a:pt x="4937388" y="1821477"/>
                  <a:pt x="4921898" y="1838822"/>
                  <a:pt x="4911364" y="1857080"/>
                </a:cubicBezTo>
                <a:cubicBezTo>
                  <a:pt x="4874740" y="1920562"/>
                  <a:pt x="4835171" y="1982310"/>
                  <a:pt x="4798243" y="2045616"/>
                </a:cubicBezTo>
                <a:cubicBezTo>
                  <a:pt x="4791162" y="2057754"/>
                  <a:pt x="4789577" y="2073644"/>
                  <a:pt x="4779389" y="2083323"/>
                </a:cubicBezTo>
                <a:cubicBezTo>
                  <a:pt x="4726010" y="2134033"/>
                  <a:pt x="4668271" y="2180105"/>
                  <a:pt x="4609707" y="2224725"/>
                </a:cubicBezTo>
                <a:cubicBezTo>
                  <a:pt x="4601803" y="2230747"/>
                  <a:pt x="4590629" y="2230403"/>
                  <a:pt x="4581426" y="2234152"/>
                </a:cubicBezTo>
                <a:lnTo>
                  <a:pt x="4355183" y="2328420"/>
                </a:lnTo>
                <a:cubicBezTo>
                  <a:pt x="4345756" y="2337847"/>
                  <a:pt x="4338478" y="2350087"/>
                  <a:pt x="4326903" y="2356701"/>
                </a:cubicBezTo>
                <a:cubicBezTo>
                  <a:pt x="4315654" y="2363129"/>
                  <a:pt x="4301432" y="2361871"/>
                  <a:pt x="4289195" y="2366127"/>
                </a:cubicBezTo>
                <a:cubicBezTo>
                  <a:pt x="4229100" y="2387029"/>
                  <a:pt x="4169337" y="2408929"/>
                  <a:pt x="4110086" y="2432115"/>
                </a:cubicBezTo>
                <a:cubicBezTo>
                  <a:pt x="4097000" y="2437236"/>
                  <a:pt x="4085601" y="2446209"/>
                  <a:pt x="4072379" y="2450969"/>
                </a:cubicBezTo>
                <a:cubicBezTo>
                  <a:pt x="4006934" y="2474529"/>
                  <a:pt x="3940404" y="2494960"/>
                  <a:pt x="3874416" y="2516956"/>
                </a:cubicBezTo>
                <a:cubicBezTo>
                  <a:pt x="3827282" y="2532667"/>
                  <a:pt x="3781214" y="2552040"/>
                  <a:pt x="3733014" y="2564090"/>
                </a:cubicBezTo>
                <a:cubicBezTo>
                  <a:pt x="3720445" y="2567232"/>
                  <a:pt x="3707508" y="2569159"/>
                  <a:pt x="3695307" y="2573517"/>
                </a:cubicBezTo>
                <a:cubicBezTo>
                  <a:pt x="3663435" y="2584900"/>
                  <a:pt x="3634110" y="2604035"/>
                  <a:pt x="3601039" y="2611224"/>
                </a:cubicBezTo>
                <a:cubicBezTo>
                  <a:pt x="3561004" y="2619927"/>
                  <a:pt x="3519340" y="2617509"/>
                  <a:pt x="3478490" y="2620651"/>
                </a:cubicBezTo>
                <a:cubicBezTo>
                  <a:pt x="3403076" y="2617509"/>
                  <a:pt x="3327297" y="2619265"/>
                  <a:pt x="3252247" y="2611224"/>
                </a:cubicBezTo>
                <a:cubicBezTo>
                  <a:pt x="3238274" y="2609727"/>
                  <a:pt x="3227656" y="2597416"/>
                  <a:pt x="3214540" y="2592371"/>
                </a:cubicBezTo>
                <a:cubicBezTo>
                  <a:pt x="3076923" y="2539442"/>
                  <a:pt x="3182202" y="2589109"/>
                  <a:pt x="3054284" y="2535810"/>
                </a:cubicBezTo>
                <a:cubicBezTo>
                  <a:pt x="3015033" y="2519455"/>
                  <a:pt x="3013259" y="2510053"/>
                  <a:pt x="2969443" y="2498103"/>
                </a:cubicBezTo>
                <a:cubicBezTo>
                  <a:pt x="2951003" y="2493074"/>
                  <a:pt x="2931736" y="2491818"/>
                  <a:pt x="2912882" y="2488676"/>
                </a:cubicBezTo>
                <a:cubicBezTo>
                  <a:pt x="2906597" y="2498103"/>
                  <a:pt x="2896576" y="2505917"/>
                  <a:pt x="2894028" y="2516956"/>
                </a:cubicBezTo>
                <a:cubicBezTo>
                  <a:pt x="2886523" y="2549479"/>
                  <a:pt x="2888570" y="2652408"/>
                  <a:pt x="2865748" y="2686639"/>
                </a:cubicBezTo>
                <a:cubicBezTo>
                  <a:pt x="2859463" y="2696066"/>
                  <a:pt x="2855496" y="2707546"/>
                  <a:pt x="2846894" y="2714919"/>
                </a:cubicBezTo>
                <a:cubicBezTo>
                  <a:pt x="2819922" y="2738038"/>
                  <a:pt x="2784751" y="2749203"/>
                  <a:pt x="2752626" y="2762053"/>
                </a:cubicBezTo>
                <a:cubicBezTo>
                  <a:pt x="2696065" y="2752626"/>
                  <a:pt x="2639272" y="2744502"/>
                  <a:pt x="2582944" y="2733773"/>
                </a:cubicBezTo>
                <a:cubicBezTo>
                  <a:pt x="2573183" y="2731914"/>
                  <a:pt x="2562208" y="2730813"/>
                  <a:pt x="2554663" y="2724346"/>
                </a:cubicBezTo>
                <a:cubicBezTo>
                  <a:pt x="2539387" y="2711252"/>
                  <a:pt x="2531183" y="2691439"/>
                  <a:pt x="2516956" y="2677212"/>
                </a:cubicBezTo>
                <a:cubicBezTo>
                  <a:pt x="2496471" y="2656727"/>
                  <a:pt x="2472965" y="2639505"/>
                  <a:pt x="2450969" y="2620651"/>
                </a:cubicBezTo>
                <a:cubicBezTo>
                  <a:pt x="2447827" y="2611224"/>
                  <a:pt x="2447504" y="2600320"/>
                  <a:pt x="2441542" y="2592371"/>
                </a:cubicBezTo>
                <a:cubicBezTo>
                  <a:pt x="2413969" y="2555607"/>
                  <a:pt x="2398836" y="2548189"/>
                  <a:pt x="2366127" y="2526383"/>
                </a:cubicBezTo>
                <a:cubicBezTo>
                  <a:pt x="2362985" y="2535810"/>
                  <a:pt x="2356040" y="2544748"/>
                  <a:pt x="2356701" y="2554663"/>
                </a:cubicBezTo>
                <a:cubicBezTo>
                  <a:pt x="2359244" y="2592806"/>
                  <a:pt x="2360999" y="2632437"/>
                  <a:pt x="2375554" y="2667785"/>
                </a:cubicBezTo>
                <a:cubicBezTo>
                  <a:pt x="2384014" y="2688331"/>
                  <a:pt x="2405338" y="2701039"/>
                  <a:pt x="2422688" y="2714919"/>
                </a:cubicBezTo>
                <a:cubicBezTo>
                  <a:pt x="2468590" y="2751641"/>
                  <a:pt x="2461345" y="2731422"/>
                  <a:pt x="2498103" y="2762053"/>
                </a:cubicBezTo>
                <a:cubicBezTo>
                  <a:pt x="2508345" y="2770588"/>
                  <a:pt x="2516956" y="2780907"/>
                  <a:pt x="2526383" y="2790334"/>
                </a:cubicBezTo>
                <a:cubicBezTo>
                  <a:pt x="2516956" y="2796618"/>
                  <a:pt x="2505180" y="2800340"/>
                  <a:pt x="2498103" y="2809187"/>
                </a:cubicBezTo>
                <a:cubicBezTo>
                  <a:pt x="2491895" y="2816946"/>
                  <a:pt x="2496435" y="2831260"/>
                  <a:pt x="2488676" y="2837468"/>
                </a:cubicBezTo>
                <a:cubicBezTo>
                  <a:pt x="2478559" y="2845561"/>
                  <a:pt x="2463538" y="2843752"/>
                  <a:pt x="2450969" y="2846894"/>
                </a:cubicBezTo>
                <a:cubicBezTo>
                  <a:pt x="2253006" y="2837467"/>
                  <a:pt x="2055216" y="2823117"/>
                  <a:pt x="1857080" y="2818614"/>
                </a:cubicBezTo>
                <a:cubicBezTo>
                  <a:pt x="1676281" y="2814505"/>
                  <a:pt x="1684057" y="2815511"/>
                  <a:pt x="1574276" y="2837468"/>
                </a:cubicBezTo>
                <a:cubicBezTo>
                  <a:pt x="1520857" y="2834326"/>
                  <a:pt x="1467204" y="2833950"/>
                  <a:pt x="1414020" y="2828041"/>
                </a:cubicBezTo>
                <a:cubicBezTo>
                  <a:pt x="1351612" y="2821107"/>
                  <a:pt x="1337252" y="2815020"/>
                  <a:pt x="1291472" y="2799760"/>
                </a:cubicBezTo>
                <a:cubicBezTo>
                  <a:pt x="1275761" y="2787191"/>
                  <a:pt x="1258565" y="2776280"/>
                  <a:pt x="1244338" y="2762053"/>
                </a:cubicBezTo>
                <a:cubicBezTo>
                  <a:pt x="1236327" y="2754042"/>
                  <a:pt x="1233011" y="2742241"/>
                  <a:pt x="1225484" y="2733773"/>
                </a:cubicBezTo>
                <a:cubicBezTo>
                  <a:pt x="1178522" y="2680941"/>
                  <a:pt x="1183625" y="2687014"/>
                  <a:pt x="1140643" y="2658358"/>
                </a:cubicBezTo>
                <a:cubicBezTo>
                  <a:pt x="1112836" y="2613868"/>
                  <a:pt x="1061794" y="2537504"/>
                  <a:pt x="1046375" y="2488676"/>
                </a:cubicBezTo>
                <a:cubicBezTo>
                  <a:pt x="1037806" y="2461542"/>
                  <a:pt x="1040090" y="2432115"/>
                  <a:pt x="1036948" y="2403835"/>
                </a:cubicBezTo>
                <a:cubicBezTo>
                  <a:pt x="1043233" y="2381839"/>
                  <a:pt x="1049229" y="2359758"/>
                  <a:pt x="1055802" y="2337847"/>
                </a:cubicBezTo>
                <a:cubicBezTo>
                  <a:pt x="1058657" y="2328330"/>
                  <a:pt x="1057469" y="2315774"/>
                  <a:pt x="1065228" y="2309567"/>
                </a:cubicBezTo>
                <a:cubicBezTo>
                  <a:pt x="1075345" y="2301473"/>
                  <a:pt x="1090478" y="2303699"/>
                  <a:pt x="1102936" y="2300140"/>
                </a:cubicBezTo>
                <a:cubicBezTo>
                  <a:pt x="1182215" y="2277489"/>
                  <a:pt x="1063805" y="2296331"/>
                  <a:pt x="1244338" y="2281286"/>
                </a:cubicBezTo>
                <a:cubicBezTo>
                  <a:pt x="1236687" y="2220083"/>
                  <a:pt x="1239325" y="2216606"/>
                  <a:pt x="1225484" y="2168164"/>
                </a:cubicBezTo>
                <a:cubicBezTo>
                  <a:pt x="1222754" y="2158610"/>
                  <a:pt x="1219546" y="2149188"/>
                  <a:pt x="1216057" y="2139884"/>
                </a:cubicBezTo>
                <a:cubicBezTo>
                  <a:pt x="1210115" y="2124040"/>
                  <a:pt x="1198228" y="2109641"/>
                  <a:pt x="1197204" y="2092750"/>
                </a:cubicBezTo>
                <a:cubicBezTo>
                  <a:pt x="1191882" y="2004928"/>
                  <a:pt x="1197204" y="1916783"/>
                  <a:pt x="1197204" y="18288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81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0476-E815-4188-BA55-E05A3D38C44B}"/>
              </a:ext>
            </a:extLst>
          </p:cNvPr>
          <p:cNvSpPr>
            <a:spLocks noGrp="1"/>
          </p:cNvSpPr>
          <p:nvPr>
            <p:ph type="title"/>
          </p:nvPr>
        </p:nvSpPr>
        <p:spPr/>
        <p:txBody>
          <a:bodyPr/>
          <a:lstStyle/>
          <a:p>
            <a:r>
              <a:rPr lang="en-US" dirty="0"/>
              <a:t>16. Constraint based road generator</a:t>
            </a:r>
          </a:p>
        </p:txBody>
      </p:sp>
      <p:sp>
        <p:nvSpPr>
          <p:cNvPr id="3" name="Content Placeholder 2">
            <a:extLst>
              <a:ext uri="{FF2B5EF4-FFF2-40B4-BE49-F238E27FC236}">
                <a16:creationId xmlns:a16="http://schemas.microsoft.com/office/drawing/2014/main" id="{F256B8E2-9E6D-4ABD-B100-4BC4F1DB4AC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06568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3F81-DFA6-4DAD-BE99-48878914473D}"/>
              </a:ext>
            </a:extLst>
          </p:cNvPr>
          <p:cNvSpPr>
            <a:spLocks noGrp="1"/>
          </p:cNvSpPr>
          <p:nvPr>
            <p:ph type="title"/>
          </p:nvPr>
        </p:nvSpPr>
        <p:spPr/>
        <p:txBody>
          <a:bodyPr/>
          <a:lstStyle/>
          <a:p>
            <a:r>
              <a:rPr lang="en-US" dirty="0"/>
              <a:t>17. Evolving roads</a:t>
            </a:r>
          </a:p>
        </p:txBody>
      </p:sp>
      <p:sp>
        <p:nvSpPr>
          <p:cNvPr id="3" name="Content Placeholder 2">
            <a:extLst>
              <a:ext uri="{FF2B5EF4-FFF2-40B4-BE49-F238E27FC236}">
                <a16:creationId xmlns:a16="http://schemas.microsoft.com/office/drawing/2014/main" id="{93FB8D4D-90E3-4576-894C-388207D4ADB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16808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64A3-E918-4121-83BD-D018A3E86D1E}"/>
              </a:ext>
            </a:extLst>
          </p:cNvPr>
          <p:cNvSpPr>
            <a:spLocks noGrp="1"/>
          </p:cNvSpPr>
          <p:nvPr>
            <p:ph type="title"/>
          </p:nvPr>
        </p:nvSpPr>
        <p:spPr/>
        <p:txBody>
          <a:bodyPr>
            <a:normAutofit fontScale="90000"/>
          </a:bodyPr>
          <a:lstStyle/>
          <a:p>
            <a:r>
              <a:rPr lang="en-US" dirty="0"/>
              <a:t>Connect two arbitrary roads with a connection road given the absolute positions of the roads</a:t>
            </a:r>
          </a:p>
        </p:txBody>
      </p:sp>
    </p:spTree>
    <p:extLst>
      <p:ext uri="{BB962C8B-B14F-4D97-AF65-F5344CB8AC3E}">
        <p14:creationId xmlns:p14="http://schemas.microsoft.com/office/powerpoint/2010/main" val="1787666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90A7-6EE5-4D75-864B-D4B33D5EAC87}"/>
              </a:ext>
            </a:extLst>
          </p:cNvPr>
          <p:cNvSpPr>
            <a:spLocks noGrp="1"/>
          </p:cNvSpPr>
          <p:nvPr>
            <p:ph type="title"/>
          </p:nvPr>
        </p:nvSpPr>
        <p:spPr/>
        <p:txBody>
          <a:bodyPr/>
          <a:lstStyle/>
          <a:p>
            <a:r>
              <a:rPr lang="en-US" dirty="0"/>
              <a:t>18 Interstate roads</a:t>
            </a:r>
          </a:p>
        </p:txBody>
      </p:sp>
      <p:sp>
        <p:nvSpPr>
          <p:cNvPr id="3" name="Content Placeholder 2">
            <a:extLst>
              <a:ext uri="{FF2B5EF4-FFF2-40B4-BE49-F238E27FC236}">
                <a16:creationId xmlns:a16="http://schemas.microsoft.com/office/drawing/2014/main" id="{68323540-2030-4432-B8F0-225887E861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9879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AE33D-A148-4F90-99BE-BA61D2D2B346}"/>
              </a:ext>
            </a:extLst>
          </p:cNvPr>
          <p:cNvSpPr>
            <a:spLocks noGrp="1"/>
          </p:cNvSpPr>
          <p:nvPr>
            <p:ph type="title"/>
          </p:nvPr>
        </p:nvSpPr>
        <p:spPr/>
        <p:txBody>
          <a:bodyPr/>
          <a:lstStyle/>
          <a:p>
            <a:r>
              <a:rPr lang="en-US" dirty="0"/>
              <a:t>19 Variable width lanes</a:t>
            </a:r>
          </a:p>
        </p:txBody>
      </p:sp>
      <p:sp>
        <p:nvSpPr>
          <p:cNvPr id="3" name="Content Placeholder 2">
            <a:extLst>
              <a:ext uri="{FF2B5EF4-FFF2-40B4-BE49-F238E27FC236}">
                <a16:creationId xmlns:a16="http://schemas.microsoft.com/office/drawing/2014/main" id="{0B686639-0A76-4C94-932B-7F5E65A77E0B}"/>
              </a:ext>
            </a:extLst>
          </p:cNvPr>
          <p:cNvSpPr>
            <a:spLocks noGrp="1"/>
          </p:cNvSpPr>
          <p:nvPr>
            <p:ph idx="1"/>
          </p:nvPr>
        </p:nvSpPr>
        <p:spPr/>
        <p:txBody>
          <a:bodyPr/>
          <a:lstStyle/>
          <a:p>
            <a:r>
              <a:rPr lang="en-US" dirty="0"/>
              <a:t>In case of curves, variable width lanes are desired for comfortable driving (STREETGEN) </a:t>
            </a:r>
          </a:p>
        </p:txBody>
      </p:sp>
    </p:spTree>
    <p:extLst>
      <p:ext uri="{BB962C8B-B14F-4D97-AF65-F5344CB8AC3E}">
        <p14:creationId xmlns:p14="http://schemas.microsoft.com/office/powerpoint/2010/main" val="4238862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9FA5C-ADA4-4019-A2FC-1E1F746CC8E9}"/>
              </a:ext>
            </a:extLst>
          </p:cNvPr>
          <p:cNvSpPr>
            <a:spLocks noGrp="1"/>
          </p:cNvSpPr>
          <p:nvPr>
            <p:ph type="title"/>
          </p:nvPr>
        </p:nvSpPr>
        <p:spPr/>
        <p:txBody>
          <a:bodyPr/>
          <a:lstStyle/>
          <a:p>
            <a:r>
              <a:rPr lang="en-US" dirty="0"/>
              <a:t>20 Junction connection road curvature constraints</a:t>
            </a:r>
          </a:p>
        </p:txBody>
      </p:sp>
      <p:sp>
        <p:nvSpPr>
          <p:cNvPr id="3" name="Content Placeholder 2">
            <a:extLst>
              <a:ext uri="{FF2B5EF4-FFF2-40B4-BE49-F238E27FC236}">
                <a16:creationId xmlns:a16="http://schemas.microsoft.com/office/drawing/2014/main" id="{2086BDBD-B831-4FF7-9940-2F3A13EC4E08}"/>
              </a:ext>
            </a:extLst>
          </p:cNvPr>
          <p:cNvSpPr>
            <a:spLocks noGrp="1"/>
          </p:cNvSpPr>
          <p:nvPr>
            <p:ph idx="1"/>
          </p:nvPr>
        </p:nvSpPr>
        <p:spPr/>
        <p:txBody>
          <a:bodyPr/>
          <a:lstStyle/>
          <a:p>
            <a:r>
              <a:rPr lang="en-US" dirty="0"/>
              <a:t>Max curvature to prevent lane overlaps given an angle</a:t>
            </a:r>
          </a:p>
          <a:p>
            <a:r>
              <a:rPr lang="en-US" dirty="0"/>
              <a:t>Min curvature to prevent lane length going over a threshold given an angle</a:t>
            </a:r>
          </a:p>
        </p:txBody>
      </p:sp>
    </p:spTree>
    <p:extLst>
      <p:ext uri="{BB962C8B-B14F-4D97-AF65-F5344CB8AC3E}">
        <p14:creationId xmlns:p14="http://schemas.microsoft.com/office/powerpoint/2010/main" val="3130091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68E8-5D5C-496E-867A-768B9580A257}"/>
              </a:ext>
            </a:extLst>
          </p:cNvPr>
          <p:cNvSpPr>
            <a:spLocks noGrp="1"/>
          </p:cNvSpPr>
          <p:nvPr>
            <p:ph type="title"/>
          </p:nvPr>
        </p:nvSpPr>
        <p:spPr/>
        <p:txBody>
          <a:bodyPr/>
          <a:lstStyle/>
          <a:p>
            <a:r>
              <a:rPr lang="en-US" dirty="0"/>
              <a:t>21 Turn lanes that are not a part of the junction</a:t>
            </a:r>
          </a:p>
        </p:txBody>
      </p:sp>
      <p:sp>
        <p:nvSpPr>
          <p:cNvPr id="3" name="Content Placeholder 2">
            <a:extLst>
              <a:ext uri="{FF2B5EF4-FFF2-40B4-BE49-F238E27FC236}">
                <a16:creationId xmlns:a16="http://schemas.microsoft.com/office/drawing/2014/main" id="{25F73D0E-8B07-4C19-9EE0-1077EDF490B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14726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49D6-CD45-45C0-804C-9867BDF101C9}"/>
              </a:ext>
            </a:extLst>
          </p:cNvPr>
          <p:cNvSpPr>
            <a:spLocks noGrp="1"/>
          </p:cNvSpPr>
          <p:nvPr>
            <p:ph type="title"/>
          </p:nvPr>
        </p:nvSpPr>
        <p:spPr/>
        <p:txBody>
          <a:bodyPr/>
          <a:lstStyle/>
          <a:p>
            <a:r>
              <a:rPr lang="en-US" dirty="0"/>
              <a:t>22 Connection roads with different reference lines</a:t>
            </a:r>
          </a:p>
        </p:txBody>
      </p:sp>
      <p:pic>
        <p:nvPicPr>
          <p:cNvPr id="6" name="Picture 5">
            <a:extLst>
              <a:ext uri="{FF2B5EF4-FFF2-40B4-BE49-F238E27FC236}">
                <a16:creationId xmlns:a16="http://schemas.microsoft.com/office/drawing/2014/main" id="{6A4D68FB-A7F4-497A-88DD-87EBB638A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953" y="2035013"/>
            <a:ext cx="4572000" cy="2571750"/>
          </a:xfrm>
          <a:prstGeom prst="rect">
            <a:avLst/>
          </a:prstGeom>
        </p:spPr>
      </p:pic>
      <p:cxnSp>
        <p:nvCxnSpPr>
          <p:cNvPr id="4" name="Straight Arrow Connector 3">
            <a:extLst>
              <a:ext uri="{FF2B5EF4-FFF2-40B4-BE49-F238E27FC236}">
                <a16:creationId xmlns:a16="http://schemas.microsoft.com/office/drawing/2014/main" id="{741D3535-E4A9-41FB-AB57-8877B765E94F}"/>
              </a:ext>
            </a:extLst>
          </p:cNvPr>
          <p:cNvCxnSpPr>
            <a:cxnSpLocks/>
          </p:cNvCxnSpPr>
          <p:nvPr/>
        </p:nvCxnSpPr>
        <p:spPr>
          <a:xfrm flipV="1">
            <a:off x="3337349" y="2494584"/>
            <a:ext cx="1234651" cy="65735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3A9BDEB-D532-49E8-982A-5E4A2108DE5D}"/>
              </a:ext>
            </a:extLst>
          </p:cNvPr>
          <p:cNvCxnSpPr>
            <a:cxnSpLocks/>
          </p:cNvCxnSpPr>
          <p:nvPr/>
        </p:nvCxnSpPr>
        <p:spPr>
          <a:xfrm flipH="1" flipV="1">
            <a:off x="2991816" y="2494584"/>
            <a:ext cx="345534" cy="65735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3A494EC-7B6D-4530-9D58-4F8B03068E34}"/>
              </a:ext>
            </a:extLst>
          </p:cNvPr>
          <p:cNvCxnSpPr>
            <a:cxnSpLocks/>
          </p:cNvCxnSpPr>
          <p:nvPr/>
        </p:nvCxnSpPr>
        <p:spPr>
          <a:xfrm>
            <a:off x="2178547" y="4314957"/>
            <a:ext cx="45087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FB1BFD0-2FED-4125-9EA6-97C79FA46D5F}"/>
              </a:ext>
            </a:extLst>
          </p:cNvPr>
          <p:cNvCxnSpPr>
            <a:cxnSpLocks/>
          </p:cNvCxnSpPr>
          <p:nvPr/>
        </p:nvCxnSpPr>
        <p:spPr>
          <a:xfrm flipV="1">
            <a:off x="2330947" y="1887794"/>
            <a:ext cx="0" cy="2579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8D16A36-9FB7-4084-B188-310D7F2689D1}"/>
              </a:ext>
            </a:extLst>
          </p:cNvPr>
          <p:cNvCxnSpPr>
            <a:cxnSpLocks/>
          </p:cNvCxnSpPr>
          <p:nvPr/>
        </p:nvCxnSpPr>
        <p:spPr>
          <a:xfrm>
            <a:off x="4336026" y="2642068"/>
            <a:ext cx="147484" cy="219119"/>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28A12E8-D61F-4A98-9F81-90AB031C1C34}"/>
              </a:ext>
            </a:extLst>
          </p:cNvPr>
          <p:cNvSpPr txBox="1"/>
          <p:nvPr/>
        </p:nvSpPr>
        <p:spPr>
          <a:xfrm>
            <a:off x="3509719" y="3275111"/>
            <a:ext cx="238549" cy="307777"/>
          </a:xfrm>
          <a:prstGeom prst="rect">
            <a:avLst/>
          </a:prstGeom>
          <a:noFill/>
        </p:spPr>
        <p:txBody>
          <a:bodyPr wrap="square" rtlCol="0">
            <a:spAutoFit/>
          </a:bodyPr>
          <a:lstStyle/>
          <a:p>
            <a:r>
              <a:rPr lang="en-US" sz="1400" dirty="0"/>
              <a:t>2</a:t>
            </a:r>
          </a:p>
        </p:txBody>
      </p:sp>
      <p:sp>
        <p:nvSpPr>
          <p:cNvPr id="22" name="TextBox 21">
            <a:extLst>
              <a:ext uri="{FF2B5EF4-FFF2-40B4-BE49-F238E27FC236}">
                <a16:creationId xmlns:a16="http://schemas.microsoft.com/office/drawing/2014/main" id="{FCF9323F-4CE0-4E24-8045-90E485B685D5}"/>
              </a:ext>
            </a:extLst>
          </p:cNvPr>
          <p:cNvSpPr txBox="1"/>
          <p:nvPr/>
        </p:nvSpPr>
        <p:spPr>
          <a:xfrm>
            <a:off x="2941219" y="3342378"/>
            <a:ext cx="238549" cy="307777"/>
          </a:xfrm>
          <a:prstGeom prst="rect">
            <a:avLst/>
          </a:prstGeom>
          <a:noFill/>
        </p:spPr>
        <p:txBody>
          <a:bodyPr wrap="square" rtlCol="0">
            <a:spAutoFit/>
          </a:bodyPr>
          <a:lstStyle/>
          <a:p>
            <a:r>
              <a:rPr lang="en-US" sz="1400" dirty="0"/>
              <a:t>1</a:t>
            </a:r>
          </a:p>
        </p:txBody>
      </p:sp>
      <p:cxnSp>
        <p:nvCxnSpPr>
          <p:cNvPr id="25" name="Straight Connector 24">
            <a:extLst>
              <a:ext uri="{FF2B5EF4-FFF2-40B4-BE49-F238E27FC236}">
                <a16:creationId xmlns:a16="http://schemas.microsoft.com/office/drawing/2014/main" id="{6DAB5C11-455F-480B-8605-8B94ECF23AC1}"/>
              </a:ext>
            </a:extLst>
          </p:cNvPr>
          <p:cNvCxnSpPr/>
          <p:nvPr/>
        </p:nvCxnSpPr>
        <p:spPr>
          <a:xfrm>
            <a:off x="4336026" y="2642068"/>
            <a:ext cx="0" cy="219119"/>
          </a:xfrm>
          <a:prstGeom prst="line">
            <a:avLst/>
          </a:prstGeom>
          <a:ln w="6350">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83D4107-47EB-49D8-949D-926AB081BA36}"/>
              </a:ext>
            </a:extLst>
          </p:cNvPr>
          <p:cNvCxnSpPr>
            <a:cxnSpLocks/>
          </p:cNvCxnSpPr>
          <p:nvPr/>
        </p:nvCxnSpPr>
        <p:spPr>
          <a:xfrm>
            <a:off x="4336026" y="286118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89ACF2C-769A-4079-9B04-94DF0D53385E}"/>
              </a:ext>
            </a:extLst>
          </p:cNvPr>
          <p:cNvCxnSpPr>
            <a:cxnSpLocks/>
          </p:cNvCxnSpPr>
          <p:nvPr/>
        </p:nvCxnSpPr>
        <p:spPr>
          <a:xfrm flipH="1">
            <a:off x="4336026" y="2861187"/>
            <a:ext cx="152400" cy="0"/>
          </a:xfrm>
          <a:prstGeom prst="line">
            <a:avLst/>
          </a:prstGeom>
          <a:ln w="6350">
            <a:headEnd type="arrow"/>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507AE85-67D0-45D3-821A-0EA064ACF24E}"/>
              </a:ext>
            </a:extLst>
          </p:cNvPr>
          <p:cNvSpPr txBox="1"/>
          <p:nvPr/>
        </p:nvSpPr>
        <p:spPr>
          <a:xfrm>
            <a:off x="5434447" y="1822136"/>
            <a:ext cx="2632364" cy="584775"/>
          </a:xfrm>
          <a:prstGeom prst="rect">
            <a:avLst/>
          </a:prstGeom>
          <a:noFill/>
        </p:spPr>
        <p:txBody>
          <a:bodyPr wrap="square" rtlCol="0">
            <a:spAutoFit/>
          </a:bodyPr>
          <a:lstStyle/>
          <a:p>
            <a:r>
              <a:rPr lang="en-US" sz="1600" dirty="0"/>
              <a:t>Shift is along t axis which is at right angle of reference line </a:t>
            </a:r>
          </a:p>
        </p:txBody>
      </p:sp>
      <p:sp>
        <p:nvSpPr>
          <p:cNvPr id="34" name="TextBox 33">
            <a:extLst>
              <a:ext uri="{FF2B5EF4-FFF2-40B4-BE49-F238E27FC236}">
                <a16:creationId xmlns:a16="http://schemas.microsoft.com/office/drawing/2014/main" id="{584E38C2-20D7-4D82-9D88-96488B2B6C87}"/>
              </a:ext>
            </a:extLst>
          </p:cNvPr>
          <p:cNvSpPr txBox="1"/>
          <p:nvPr/>
        </p:nvSpPr>
        <p:spPr>
          <a:xfrm>
            <a:off x="3010465" y="4314957"/>
            <a:ext cx="238549" cy="307777"/>
          </a:xfrm>
          <a:prstGeom prst="rect">
            <a:avLst/>
          </a:prstGeom>
          <a:noFill/>
        </p:spPr>
        <p:txBody>
          <a:bodyPr wrap="square" rtlCol="0">
            <a:spAutoFit/>
          </a:bodyPr>
          <a:lstStyle/>
          <a:p>
            <a:r>
              <a:rPr lang="en-US" sz="1400" dirty="0"/>
              <a:t>x</a:t>
            </a:r>
          </a:p>
        </p:txBody>
      </p:sp>
      <p:sp>
        <p:nvSpPr>
          <p:cNvPr id="35" name="TextBox 34">
            <a:extLst>
              <a:ext uri="{FF2B5EF4-FFF2-40B4-BE49-F238E27FC236}">
                <a16:creationId xmlns:a16="http://schemas.microsoft.com/office/drawing/2014/main" id="{1C4E9CC2-EE76-4F6D-8B13-A2DEEE3F0795}"/>
              </a:ext>
            </a:extLst>
          </p:cNvPr>
          <p:cNvSpPr txBox="1"/>
          <p:nvPr/>
        </p:nvSpPr>
        <p:spPr>
          <a:xfrm>
            <a:off x="1978301" y="3674779"/>
            <a:ext cx="238549" cy="307777"/>
          </a:xfrm>
          <a:prstGeom prst="rect">
            <a:avLst/>
          </a:prstGeom>
          <a:noFill/>
        </p:spPr>
        <p:txBody>
          <a:bodyPr wrap="square" rtlCol="0">
            <a:spAutoFit/>
          </a:bodyPr>
          <a:lstStyle/>
          <a:p>
            <a:r>
              <a:rPr lang="en-US" sz="1400" dirty="0"/>
              <a:t>y</a:t>
            </a:r>
          </a:p>
        </p:txBody>
      </p:sp>
      <p:sp>
        <p:nvSpPr>
          <p:cNvPr id="36" name="TextBox 35">
            <a:extLst>
              <a:ext uri="{FF2B5EF4-FFF2-40B4-BE49-F238E27FC236}">
                <a16:creationId xmlns:a16="http://schemas.microsoft.com/office/drawing/2014/main" id="{68F8555D-23D5-45E0-A628-168F27F29F19}"/>
              </a:ext>
            </a:extLst>
          </p:cNvPr>
          <p:cNvSpPr txBox="1"/>
          <p:nvPr/>
        </p:nvSpPr>
        <p:spPr>
          <a:xfrm>
            <a:off x="3765000" y="2553410"/>
            <a:ext cx="238549" cy="307777"/>
          </a:xfrm>
          <a:prstGeom prst="rect">
            <a:avLst/>
          </a:prstGeom>
          <a:noFill/>
        </p:spPr>
        <p:txBody>
          <a:bodyPr wrap="square" rtlCol="0">
            <a:spAutoFit/>
          </a:bodyPr>
          <a:lstStyle/>
          <a:p>
            <a:r>
              <a:rPr lang="en-US" sz="1400" dirty="0"/>
              <a:t>s</a:t>
            </a:r>
          </a:p>
        </p:txBody>
      </p:sp>
      <p:sp>
        <p:nvSpPr>
          <p:cNvPr id="37" name="TextBox 36">
            <a:extLst>
              <a:ext uri="{FF2B5EF4-FFF2-40B4-BE49-F238E27FC236}">
                <a16:creationId xmlns:a16="http://schemas.microsoft.com/office/drawing/2014/main" id="{350B7ECD-A8E5-4857-AA1E-D41105AB951B}"/>
              </a:ext>
            </a:extLst>
          </p:cNvPr>
          <p:cNvSpPr txBox="1"/>
          <p:nvPr/>
        </p:nvSpPr>
        <p:spPr>
          <a:xfrm>
            <a:off x="3098801" y="2597738"/>
            <a:ext cx="238549" cy="307777"/>
          </a:xfrm>
          <a:prstGeom prst="rect">
            <a:avLst/>
          </a:prstGeom>
          <a:noFill/>
        </p:spPr>
        <p:txBody>
          <a:bodyPr wrap="square" rtlCol="0">
            <a:spAutoFit/>
          </a:bodyPr>
          <a:lstStyle/>
          <a:p>
            <a:r>
              <a:rPr lang="en-US" sz="1400" dirty="0"/>
              <a:t>t</a:t>
            </a:r>
          </a:p>
        </p:txBody>
      </p:sp>
    </p:spTree>
    <p:extLst>
      <p:ext uri="{BB962C8B-B14F-4D97-AF65-F5344CB8AC3E}">
        <p14:creationId xmlns:p14="http://schemas.microsoft.com/office/powerpoint/2010/main" val="1910511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E0EA-4A46-4163-AC92-82DEE8095540}"/>
              </a:ext>
            </a:extLst>
          </p:cNvPr>
          <p:cNvSpPr>
            <a:spLocks noGrp="1"/>
          </p:cNvSpPr>
          <p:nvPr>
            <p:ph type="title"/>
          </p:nvPr>
        </p:nvSpPr>
        <p:spPr/>
        <p:txBody>
          <a:bodyPr/>
          <a:lstStyle/>
          <a:p>
            <a:r>
              <a:rPr lang="en-US" dirty="0"/>
              <a:t>23 Adjust lane widths after linking</a:t>
            </a:r>
          </a:p>
        </p:txBody>
      </p:sp>
      <p:sp>
        <p:nvSpPr>
          <p:cNvPr id="3" name="Content Placeholder 2">
            <a:extLst>
              <a:ext uri="{FF2B5EF4-FFF2-40B4-BE49-F238E27FC236}">
                <a16:creationId xmlns:a16="http://schemas.microsoft.com/office/drawing/2014/main" id="{195EEC90-E63F-4471-B064-F02367184C6B}"/>
              </a:ext>
            </a:extLst>
          </p:cNvPr>
          <p:cNvSpPr>
            <a:spLocks noGrp="1"/>
          </p:cNvSpPr>
          <p:nvPr>
            <p:ph idx="1"/>
          </p:nvPr>
        </p:nvSpPr>
        <p:spPr/>
        <p:txBody>
          <a:bodyPr/>
          <a:lstStyle/>
          <a:p>
            <a:r>
              <a:rPr lang="en-US" dirty="0"/>
              <a:t>Adjust according to the predecessor and successor lane widths. May need to create new lane section</a:t>
            </a:r>
          </a:p>
        </p:txBody>
      </p:sp>
    </p:spTree>
    <p:extLst>
      <p:ext uri="{BB962C8B-B14F-4D97-AF65-F5344CB8AC3E}">
        <p14:creationId xmlns:p14="http://schemas.microsoft.com/office/powerpoint/2010/main" val="1785809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FF0-394C-48EF-A9B4-1291441385BD}"/>
              </a:ext>
            </a:extLst>
          </p:cNvPr>
          <p:cNvSpPr>
            <a:spLocks noGrp="1"/>
          </p:cNvSpPr>
          <p:nvPr>
            <p:ph type="title"/>
          </p:nvPr>
        </p:nvSpPr>
        <p:spPr/>
        <p:txBody>
          <a:bodyPr/>
          <a:lstStyle/>
          <a:p>
            <a:r>
              <a:rPr lang="en-US" dirty="0"/>
              <a:t>24. Lane Linkage possibilities</a:t>
            </a:r>
          </a:p>
        </p:txBody>
      </p:sp>
      <p:grpSp>
        <p:nvGrpSpPr>
          <p:cNvPr id="11" name="Group 10">
            <a:extLst>
              <a:ext uri="{FF2B5EF4-FFF2-40B4-BE49-F238E27FC236}">
                <a16:creationId xmlns:a16="http://schemas.microsoft.com/office/drawing/2014/main" id="{DD5A1653-3DE3-41A1-958E-2C0A1BA7FFE6}"/>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46DE291-32D6-42EA-806A-9BE5BB29455C}"/>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1A2971D-787F-4E11-8E4C-33713BF844C6}"/>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F295A4-E426-41EE-8660-346F277ACE95}"/>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BFB70E-23B9-4B61-A4DB-B5B32F5B66C6}"/>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A3E9CCD6-D15C-4809-916A-7D156E9C6EA7}"/>
              </a:ext>
            </a:extLst>
          </p:cNvPr>
          <p:cNvCxnSpPr/>
          <p:nvPr/>
        </p:nvCxnSpPr>
        <p:spPr>
          <a:xfrm rot="16200000">
            <a:off x="3686114" y="2667156"/>
            <a:ext cx="9121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3A5B0293-5107-49AB-9408-1E2EB182CD3A}"/>
              </a:ext>
            </a:extLst>
          </p:cNvPr>
          <p:cNvCxnSpPr/>
          <p:nvPr/>
        </p:nvCxnSpPr>
        <p:spPr>
          <a:xfrm rot="16200000">
            <a:off x="3912902"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290318-497F-433C-95B4-516FF0E11E60}"/>
              </a:ext>
            </a:extLst>
          </p:cNvPr>
          <p:cNvCxnSpPr/>
          <p:nvPr/>
        </p:nvCxnSpPr>
        <p:spPr>
          <a:xfrm rot="16200000">
            <a:off x="4128509"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B4BCD3-9057-47F2-8E66-1039E9D7A2DF}"/>
              </a:ext>
            </a:extLst>
          </p:cNvPr>
          <p:cNvCxnSpPr/>
          <p:nvPr/>
        </p:nvCxnSpPr>
        <p:spPr>
          <a:xfrm rot="16200000">
            <a:off x="4575975" y="5774094"/>
            <a:ext cx="593506"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E1EDE5D-4498-4B14-AE1C-B1B54207ADFD}"/>
              </a:ext>
            </a:extLst>
          </p:cNvPr>
          <p:cNvCxnSpPr/>
          <p:nvPr/>
        </p:nvCxnSpPr>
        <p:spPr>
          <a:xfrm rot="16200000">
            <a:off x="4324339" y="5774588"/>
            <a:ext cx="59449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FB1AF89-C306-47D4-921C-09F456FC6F4C}"/>
              </a:ext>
            </a:extLst>
          </p:cNvPr>
          <p:cNvSpPr/>
          <p:nvPr/>
        </p:nvSpPr>
        <p:spPr>
          <a:xfrm>
            <a:off x="3729235" y="3173010"/>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8A227CE-EB57-4CA1-AAC1-DEB5B418B3B4}"/>
              </a:ext>
            </a:extLst>
          </p:cNvPr>
          <p:cNvSpPr/>
          <p:nvPr/>
        </p:nvSpPr>
        <p:spPr>
          <a:xfrm>
            <a:off x="3940628" y="3121714"/>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2E33A6ED-39C5-47B5-B35F-028874A5BFDA}"/>
              </a:ext>
            </a:extLst>
          </p:cNvPr>
          <p:cNvCxnSpPr>
            <a:cxnSpLocks/>
          </p:cNvCxnSpPr>
          <p:nvPr/>
        </p:nvCxnSpPr>
        <p:spPr>
          <a:xfrm flipV="1">
            <a:off x="3729235" y="3961495"/>
            <a:ext cx="2003049" cy="50726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F3107-9365-478D-A1AA-9C58ABC3DFF7}"/>
              </a:ext>
            </a:extLst>
          </p:cNvPr>
          <p:cNvCxnSpPr>
            <a:cxnSpLocks/>
          </p:cNvCxnSpPr>
          <p:nvPr/>
        </p:nvCxnSpPr>
        <p:spPr>
          <a:xfrm flipV="1">
            <a:off x="3759434" y="4186084"/>
            <a:ext cx="2009292" cy="28267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D61D8D-DEF6-4CD4-97E1-C7CD3B2CC5D8}"/>
              </a:ext>
            </a:extLst>
          </p:cNvPr>
          <p:cNvCxnSpPr>
            <a:cxnSpLocks/>
          </p:cNvCxnSpPr>
          <p:nvPr/>
        </p:nvCxnSpPr>
        <p:spPr>
          <a:xfrm flipV="1">
            <a:off x="3699036" y="4403244"/>
            <a:ext cx="2069690" cy="315889"/>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0AA0DF29-359E-4F36-92E8-4C584E5FF0A8}"/>
              </a:ext>
            </a:extLst>
          </p:cNvPr>
          <p:cNvSpPr/>
          <p:nvPr/>
        </p:nvSpPr>
        <p:spPr>
          <a:xfrm>
            <a:off x="3712380" y="4740553"/>
            <a:ext cx="1002890" cy="741633"/>
          </a:xfrm>
          <a:custGeom>
            <a:avLst/>
            <a:gdLst>
              <a:gd name="connsiteX0" fmla="*/ 0 w 1002890"/>
              <a:gd name="connsiteY0" fmla="*/ 0 h 741633"/>
              <a:gd name="connsiteX1" fmla="*/ 699495 w 1002890"/>
              <a:gd name="connsiteY1" fmla="*/ 185408 h 741633"/>
              <a:gd name="connsiteX2" fmla="*/ 1002890 w 1002890"/>
              <a:gd name="connsiteY2" fmla="*/ 741633 h 741633"/>
            </a:gdLst>
            <a:ahLst/>
            <a:cxnLst>
              <a:cxn ang="0">
                <a:pos x="connsiteX0" y="connsiteY0"/>
              </a:cxn>
              <a:cxn ang="0">
                <a:pos x="connsiteX1" y="connsiteY1"/>
              </a:cxn>
              <a:cxn ang="0">
                <a:pos x="connsiteX2" y="connsiteY2"/>
              </a:cxn>
            </a:cxnLst>
            <a:rect l="l" t="t" r="r" b="b"/>
            <a:pathLst>
              <a:path w="1002890" h="741633">
                <a:moveTo>
                  <a:pt x="0" y="0"/>
                </a:moveTo>
                <a:cubicBezTo>
                  <a:pt x="266173" y="30901"/>
                  <a:pt x="532347" y="61803"/>
                  <a:pt x="699495" y="185408"/>
                </a:cubicBezTo>
                <a:cubicBezTo>
                  <a:pt x="866643" y="309013"/>
                  <a:pt x="938980" y="651036"/>
                  <a:pt x="1002890" y="74163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85485B4-D23E-41F7-8496-4B0231FDF63E}"/>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53" name="TextBox 52">
            <a:extLst>
              <a:ext uri="{FF2B5EF4-FFF2-40B4-BE49-F238E27FC236}">
                <a16:creationId xmlns:a16="http://schemas.microsoft.com/office/drawing/2014/main" id="{497DCDEC-E618-459C-982E-CB1963047155}"/>
              </a:ext>
            </a:extLst>
          </p:cNvPr>
          <p:cNvSpPr txBox="1"/>
          <p:nvPr/>
        </p:nvSpPr>
        <p:spPr>
          <a:xfrm rot="16200000">
            <a:off x="4205829" y="2460398"/>
            <a:ext cx="516922" cy="738664"/>
          </a:xfrm>
          <a:prstGeom prst="rect">
            <a:avLst/>
          </a:prstGeom>
          <a:noFill/>
        </p:spPr>
        <p:txBody>
          <a:bodyPr wrap="square" rtlCol="0">
            <a:spAutoFit/>
          </a:bodyPr>
          <a:lstStyle/>
          <a:p>
            <a:r>
              <a:rPr lang="en-US" sz="1400" dirty="0"/>
              <a:t>1</a:t>
            </a:r>
          </a:p>
          <a:p>
            <a:r>
              <a:rPr lang="en-US" sz="1400" dirty="0"/>
              <a:t>2</a:t>
            </a:r>
          </a:p>
          <a:p>
            <a:endParaRPr lang="en-US" sz="1400" dirty="0"/>
          </a:p>
        </p:txBody>
      </p:sp>
      <p:sp>
        <p:nvSpPr>
          <p:cNvPr id="54" name="Rectangle 53">
            <a:extLst>
              <a:ext uri="{FF2B5EF4-FFF2-40B4-BE49-F238E27FC236}">
                <a16:creationId xmlns:a16="http://schemas.microsoft.com/office/drawing/2014/main" id="{6FADD9ED-2C65-4411-ACC7-85D47646211B}"/>
              </a:ext>
            </a:extLst>
          </p:cNvPr>
          <p:cNvSpPr/>
          <p:nvPr/>
        </p:nvSpPr>
        <p:spPr>
          <a:xfrm>
            <a:off x="3691311" y="2208044"/>
            <a:ext cx="371238" cy="9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5" name="Rectangle 54">
            <a:extLst>
              <a:ext uri="{FF2B5EF4-FFF2-40B4-BE49-F238E27FC236}">
                <a16:creationId xmlns:a16="http://schemas.microsoft.com/office/drawing/2014/main" id="{7FC668F9-DA7B-4465-9C78-56A05C1401A6}"/>
              </a:ext>
            </a:extLst>
          </p:cNvPr>
          <p:cNvSpPr/>
          <p:nvPr/>
        </p:nvSpPr>
        <p:spPr>
          <a:xfrm>
            <a:off x="1174487" y="3605349"/>
            <a:ext cx="2508429" cy="44250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6" name="Rectangle 55">
            <a:extLst>
              <a:ext uri="{FF2B5EF4-FFF2-40B4-BE49-F238E27FC236}">
                <a16:creationId xmlns:a16="http://schemas.microsoft.com/office/drawing/2014/main" id="{489228F6-5585-492A-A29F-3131EBA18706}"/>
              </a:ext>
            </a:extLst>
          </p:cNvPr>
          <p:cNvSpPr/>
          <p:nvPr/>
        </p:nvSpPr>
        <p:spPr>
          <a:xfrm>
            <a:off x="5030187" y="5490191"/>
            <a:ext cx="371238" cy="580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grpSp>
        <p:nvGrpSpPr>
          <p:cNvPr id="6" name="Group 5">
            <a:extLst>
              <a:ext uri="{FF2B5EF4-FFF2-40B4-BE49-F238E27FC236}">
                <a16:creationId xmlns:a16="http://schemas.microsoft.com/office/drawing/2014/main" id="{06D16B26-50D7-43F5-8626-F807D39F0003}"/>
              </a:ext>
            </a:extLst>
          </p:cNvPr>
          <p:cNvGrpSpPr/>
          <p:nvPr/>
        </p:nvGrpSpPr>
        <p:grpSpPr>
          <a:xfrm>
            <a:off x="5507217" y="2871429"/>
            <a:ext cx="2765617" cy="1522535"/>
            <a:chOff x="5507217" y="2871429"/>
            <a:chExt cx="2765617" cy="1522535"/>
          </a:xfrm>
        </p:grpSpPr>
        <p:grpSp>
          <p:nvGrpSpPr>
            <p:cNvPr id="17" name="Group 16">
              <a:extLst>
                <a:ext uri="{FF2B5EF4-FFF2-40B4-BE49-F238E27FC236}">
                  <a16:creationId xmlns:a16="http://schemas.microsoft.com/office/drawing/2014/main" id="{CF36B47D-9072-4EFD-A0F5-E10EFC7DCE35}"/>
                </a:ext>
              </a:extLst>
            </p:cNvPr>
            <p:cNvGrpSpPr/>
            <p:nvPr/>
          </p:nvGrpSpPr>
          <p:grpSpPr>
            <a:xfrm rot="20412698">
              <a:off x="5731897" y="3363935"/>
              <a:ext cx="2540937" cy="654548"/>
              <a:chOff x="1150374" y="4175900"/>
              <a:chExt cx="2540937" cy="654548"/>
            </a:xfrm>
          </p:grpSpPr>
          <p:cxnSp>
            <p:nvCxnSpPr>
              <p:cNvPr id="18" name="Straight Connector 17">
                <a:extLst>
                  <a:ext uri="{FF2B5EF4-FFF2-40B4-BE49-F238E27FC236}">
                    <a16:creationId xmlns:a16="http://schemas.microsoft.com/office/drawing/2014/main" id="{24F0AC15-9CCB-476C-B29B-415A8E69756D}"/>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A428933-2E68-4B05-9DF9-215AD2ED2FD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67280F-0697-4CE6-881B-566EF7F3B9DE}"/>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613AFE-8557-48EB-97C3-2776FDCB3DE5}"/>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B421530-0D49-483D-8474-5B9930556D6A}"/>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57" name="Rectangle 56">
              <a:extLst>
                <a:ext uri="{FF2B5EF4-FFF2-40B4-BE49-F238E27FC236}">
                  <a16:creationId xmlns:a16="http://schemas.microsoft.com/office/drawing/2014/main" id="{AD07EF17-B516-483A-9B50-A7C6DA183CF2}"/>
                </a:ext>
              </a:extLst>
            </p:cNvPr>
            <p:cNvSpPr/>
            <p:nvPr/>
          </p:nvSpPr>
          <p:spPr>
            <a:xfrm rot="20426854">
              <a:off x="5507217" y="2871429"/>
              <a:ext cx="2508429" cy="442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grpSp>
      <p:cxnSp>
        <p:nvCxnSpPr>
          <p:cNvPr id="58" name="Straight Arrow Connector 57">
            <a:extLst>
              <a:ext uri="{FF2B5EF4-FFF2-40B4-BE49-F238E27FC236}">
                <a16:creationId xmlns:a16="http://schemas.microsoft.com/office/drawing/2014/main" id="{A4728B3B-B4A0-4AC4-A151-FEA5C9803EBA}"/>
              </a:ext>
            </a:extLst>
          </p:cNvPr>
          <p:cNvCxnSpPr>
            <a:cxnSpLocks/>
          </p:cNvCxnSpPr>
          <p:nvPr/>
        </p:nvCxnSpPr>
        <p:spPr>
          <a:xfrm flipV="1">
            <a:off x="3696455" y="3884190"/>
            <a:ext cx="2007673" cy="415295"/>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2841C77-20EF-458C-8889-6CE340E16041}"/>
              </a:ext>
            </a:extLst>
          </p:cNvPr>
          <p:cNvSpPr txBox="1"/>
          <p:nvPr/>
        </p:nvSpPr>
        <p:spPr>
          <a:xfrm>
            <a:off x="9026434" y="1776549"/>
            <a:ext cx="2477589" cy="1200329"/>
          </a:xfrm>
          <a:prstGeom prst="rect">
            <a:avLst/>
          </a:prstGeom>
          <a:noFill/>
        </p:spPr>
        <p:txBody>
          <a:bodyPr wrap="square" rtlCol="0">
            <a:spAutoFit/>
          </a:bodyPr>
          <a:lstStyle/>
          <a:p>
            <a:r>
              <a:rPr lang="en-US" dirty="0"/>
              <a:t>Solid connections: the example configuration</a:t>
            </a:r>
          </a:p>
          <a:p>
            <a:r>
              <a:rPr lang="en-US" dirty="0"/>
              <a:t>Broken connections: alternative options </a:t>
            </a:r>
          </a:p>
        </p:txBody>
      </p:sp>
      <p:cxnSp>
        <p:nvCxnSpPr>
          <p:cNvPr id="69" name="Straight Arrow Connector 68">
            <a:extLst>
              <a:ext uri="{FF2B5EF4-FFF2-40B4-BE49-F238E27FC236}">
                <a16:creationId xmlns:a16="http://schemas.microsoft.com/office/drawing/2014/main" id="{371A8F44-999A-49AB-9AE9-2FD4436B643A}"/>
              </a:ext>
            </a:extLst>
          </p:cNvPr>
          <p:cNvCxnSpPr>
            <a:cxnSpLocks/>
            <a:stCxn id="51" idx="3"/>
          </p:cNvCxnSpPr>
          <p:nvPr/>
        </p:nvCxnSpPr>
        <p:spPr>
          <a:xfrm flipV="1">
            <a:off x="3744991" y="4324316"/>
            <a:ext cx="2053582" cy="196788"/>
          </a:xfrm>
          <a:prstGeom prst="straightConnector1">
            <a:avLst/>
          </a:prstGeom>
          <a:ln w="1270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Freeform: Shape 71">
            <a:extLst>
              <a:ext uri="{FF2B5EF4-FFF2-40B4-BE49-F238E27FC236}">
                <a16:creationId xmlns:a16="http://schemas.microsoft.com/office/drawing/2014/main" id="{8711EB62-2313-4145-BA8A-85F97B8CED30}"/>
              </a:ext>
            </a:extLst>
          </p:cNvPr>
          <p:cNvSpPr/>
          <p:nvPr/>
        </p:nvSpPr>
        <p:spPr>
          <a:xfrm>
            <a:off x="3818709" y="3139440"/>
            <a:ext cx="774158" cy="1284514"/>
          </a:xfrm>
          <a:custGeom>
            <a:avLst/>
            <a:gdLst>
              <a:gd name="connsiteX0" fmla="*/ 0 w 774158"/>
              <a:gd name="connsiteY0" fmla="*/ 1284514 h 1284514"/>
              <a:gd name="connsiteX1" fmla="*/ 718457 w 774158"/>
              <a:gd name="connsiteY1" fmla="*/ 840377 h 1284514"/>
              <a:gd name="connsiteX2" fmla="*/ 727165 w 774158"/>
              <a:gd name="connsiteY2" fmla="*/ 0 h 1284514"/>
            </a:gdLst>
            <a:ahLst/>
            <a:cxnLst>
              <a:cxn ang="0">
                <a:pos x="connsiteX0" y="connsiteY0"/>
              </a:cxn>
              <a:cxn ang="0">
                <a:pos x="connsiteX1" y="connsiteY1"/>
              </a:cxn>
              <a:cxn ang="0">
                <a:pos x="connsiteX2" y="connsiteY2"/>
              </a:cxn>
            </a:cxnLst>
            <a:rect l="l" t="t" r="r" b="b"/>
            <a:pathLst>
              <a:path w="774158" h="1284514">
                <a:moveTo>
                  <a:pt x="0" y="1284514"/>
                </a:moveTo>
                <a:cubicBezTo>
                  <a:pt x="298631" y="1169488"/>
                  <a:pt x="597263" y="1054463"/>
                  <a:pt x="718457" y="840377"/>
                </a:cubicBezTo>
                <a:cubicBezTo>
                  <a:pt x="839651" y="626291"/>
                  <a:pt x="724988" y="137160"/>
                  <a:pt x="727165" y="0"/>
                </a:cubicBezTo>
              </a:path>
            </a:pathLst>
          </a:custGeom>
          <a:noFill/>
          <a:ln>
            <a:solidFill>
              <a:srgbClr val="7030A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3F3B1F88-18BA-405B-88F9-DAAFE8534A5E}"/>
              </a:ext>
            </a:extLst>
          </p:cNvPr>
          <p:cNvCxnSpPr/>
          <p:nvPr/>
        </p:nvCxnSpPr>
        <p:spPr>
          <a:xfrm flipV="1">
            <a:off x="3744991" y="1368136"/>
            <a:ext cx="3490545" cy="28491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78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6"/>
                                        </p:tgtEl>
                                      </p:cBhvr>
                                    </p:animEffect>
                                    <p:set>
                                      <p:cBhvr>
                                        <p:cTn id="12" dur="1" fill="hold">
                                          <p:stCondLst>
                                            <p:cond delay="499"/>
                                          </p:stCondLst>
                                        </p:cTn>
                                        <p:tgtEl>
                                          <p:spTgt spid="3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3"/>
                                        </p:tgtEl>
                                      </p:cBhvr>
                                    </p:animEffect>
                                    <p:set>
                                      <p:cBhvr>
                                        <p:cTn id="32"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7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4723-27BB-4BDA-9314-AA69FB406D67}"/>
              </a:ext>
            </a:extLst>
          </p:cNvPr>
          <p:cNvSpPr>
            <a:spLocks noGrp="1"/>
          </p:cNvSpPr>
          <p:nvPr>
            <p:ph type="title"/>
          </p:nvPr>
        </p:nvSpPr>
        <p:spPr/>
        <p:txBody>
          <a:bodyPr/>
          <a:lstStyle/>
          <a:p>
            <a:r>
              <a:rPr lang="en-US" dirty="0"/>
              <a:t>2. Find feasible curvatures for a given curve angle</a:t>
            </a:r>
          </a:p>
        </p:txBody>
      </p:sp>
      <p:pic>
        <p:nvPicPr>
          <p:cNvPr id="5" name="Content Placeholder 4" descr="Diagram&#10;&#10;Description automatically generated">
            <a:extLst>
              <a:ext uri="{FF2B5EF4-FFF2-40B4-BE49-F238E27FC236}">
                <a16:creationId xmlns:a16="http://schemas.microsoft.com/office/drawing/2014/main" id="{238F4980-5B74-45B4-B63D-28540F0D3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52550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59A2-05FC-4CD7-8D84-C2F08FDE5B63}"/>
              </a:ext>
            </a:extLst>
          </p:cNvPr>
          <p:cNvSpPr>
            <a:spLocks noGrp="1"/>
          </p:cNvSpPr>
          <p:nvPr>
            <p:ph type="title"/>
          </p:nvPr>
        </p:nvSpPr>
        <p:spPr/>
        <p:txBody>
          <a:bodyPr/>
          <a:lstStyle/>
          <a:p>
            <a:r>
              <a:rPr lang="en-US" dirty="0"/>
              <a:t>3. Create roads with given lane configuration</a:t>
            </a:r>
          </a:p>
        </p:txBody>
      </p:sp>
      <p:sp>
        <p:nvSpPr>
          <p:cNvPr id="3" name="Content Placeholder 2">
            <a:extLst>
              <a:ext uri="{FF2B5EF4-FFF2-40B4-BE49-F238E27FC236}">
                <a16:creationId xmlns:a16="http://schemas.microsoft.com/office/drawing/2014/main" id="{43E02773-997D-4F4E-9C31-382B5FC22F17}"/>
              </a:ext>
            </a:extLst>
          </p:cNvPr>
          <p:cNvSpPr>
            <a:spLocks noGrp="1"/>
          </p:cNvSpPr>
          <p:nvPr>
            <p:ph idx="1"/>
          </p:nvPr>
        </p:nvSpPr>
        <p:spPr/>
        <p:txBody>
          <a:bodyPr/>
          <a:lstStyle/>
          <a:p>
            <a:r>
              <a:rPr lang="en-US" dirty="0"/>
              <a:t>We can define standard lane configurations ( like two right, one left ) with standard lane geometric variations.</a:t>
            </a:r>
          </a:p>
          <a:p>
            <a:r>
              <a:rPr lang="en-US" dirty="0"/>
              <a:t>Input lanes, output lanes.</a:t>
            </a:r>
          </a:p>
          <a:p>
            <a:endParaRPr lang="en-US" dirty="0"/>
          </a:p>
        </p:txBody>
      </p:sp>
    </p:spTree>
    <p:extLst>
      <p:ext uri="{BB962C8B-B14F-4D97-AF65-F5344CB8AC3E}">
        <p14:creationId xmlns:p14="http://schemas.microsoft.com/office/powerpoint/2010/main" val="193043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78E3-ED32-44A0-B8FC-07357B9B5C83}"/>
              </a:ext>
            </a:extLst>
          </p:cNvPr>
          <p:cNvSpPr>
            <a:spLocks noGrp="1"/>
          </p:cNvSpPr>
          <p:nvPr>
            <p:ph type="title"/>
          </p:nvPr>
        </p:nvSpPr>
        <p:spPr/>
        <p:txBody>
          <a:bodyPr/>
          <a:lstStyle/>
          <a:p>
            <a:r>
              <a:rPr lang="en-US" dirty="0"/>
              <a:t>3.1 Connect roads with different number of lanes</a:t>
            </a:r>
          </a:p>
        </p:txBody>
      </p:sp>
      <p:pic>
        <p:nvPicPr>
          <p:cNvPr id="5" name="Content Placeholder 4" descr="Diagram, text&#10;&#10;Description automatically generated">
            <a:extLst>
              <a:ext uri="{FF2B5EF4-FFF2-40B4-BE49-F238E27FC236}">
                <a16:creationId xmlns:a16="http://schemas.microsoft.com/office/drawing/2014/main" id="{3474D842-57F4-4707-9E6B-F049135ED2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91659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91D8-7BF4-4658-B4E1-5E4E89633515}"/>
              </a:ext>
            </a:extLst>
          </p:cNvPr>
          <p:cNvSpPr>
            <a:spLocks noGrp="1"/>
          </p:cNvSpPr>
          <p:nvPr>
            <p:ph type="title"/>
          </p:nvPr>
        </p:nvSpPr>
        <p:spPr/>
        <p:txBody>
          <a:bodyPr/>
          <a:lstStyle/>
          <a:p>
            <a:r>
              <a:rPr lang="en-US" dirty="0"/>
              <a:t>4. Merge any road into a given point of another road</a:t>
            </a:r>
          </a:p>
        </p:txBody>
      </p:sp>
      <p:pic>
        <p:nvPicPr>
          <p:cNvPr id="5" name="Content Placeholder 4" descr="Diagram&#10;&#10;Description automatically generated">
            <a:extLst>
              <a:ext uri="{FF2B5EF4-FFF2-40B4-BE49-F238E27FC236}">
                <a16:creationId xmlns:a16="http://schemas.microsoft.com/office/drawing/2014/main" id="{D029A94E-852F-41E5-A536-71995AA4C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4248" y="1825625"/>
            <a:ext cx="3263503" cy="4351338"/>
          </a:xfrm>
        </p:spPr>
      </p:pic>
      <p:sp>
        <p:nvSpPr>
          <p:cNvPr id="6" name="TextBox 5">
            <a:extLst>
              <a:ext uri="{FF2B5EF4-FFF2-40B4-BE49-F238E27FC236}">
                <a16:creationId xmlns:a16="http://schemas.microsoft.com/office/drawing/2014/main" id="{5531021D-5C7F-4C43-A1B3-804FF7221FD2}"/>
              </a:ext>
            </a:extLst>
          </p:cNvPr>
          <p:cNvSpPr txBox="1"/>
          <p:nvPr/>
        </p:nvSpPr>
        <p:spPr>
          <a:xfrm>
            <a:off x="8201608" y="2388637"/>
            <a:ext cx="1866123" cy="1477328"/>
          </a:xfrm>
          <a:prstGeom prst="rect">
            <a:avLst/>
          </a:prstGeom>
          <a:noFill/>
        </p:spPr>
        <p:txBody>
          <a:bodyPr wrap="square" rtlCol="0">
            <a:spAutoFit/>
          </a:bodyPr>
          <a:lstStyle/>
          <a:p>
            <a:r>
              <a:rPr lang="en-US" dirty="0"/>
              <a:t>Given point can be in inertial coordinate or in reference line coordinate</a:t>
            </a:r>
          </a:p>
        </p:txBody>
      </p:sp>
    </p:spTree>
    <p:extLst>
      <p:ext uri="{BB962C8B-B14F-4D97-AF65-F5344CB8AC3E}">
        <p14:creationId xmlns:p14="http://schemas.microsoft.com/office/powerpoint/2010/main" val="50473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E6E0-1563-4702-A319-C95A7DF41C86}"/>
              </a:ext>
            </a:extLst>
          </p:cNvPr>
          <p:cNvSpPr>
            <a:spLocks noGrp="1"/>
          </p:cNvSpPr>
          <p:nvPr>
            <p:ph type="title"/>
          </p:nvPr>
        </p:nvSpPr>
        <p:spPr/>
        <p:txBody>
          <a:bodyPr/>
          <a:lstStyle/>
          <a:p>
            <a:r>
              <a:rPr lang="en-US" dirty="0"/>
              <a:t>5. Detecting and Solving road overlaps</a:t>
            </a:r>
          </a:p>
        </p:txBody>
      </p:sp>
      <p:pic>
        <p:nvPicPr>
          <p:cNvPr id="5" name="Content Placeholder 4" descr="Chart, line chart&#10;&#10;Description automatically generated">
            <a:extLst>
              <a:ext uri="{FF2B5EF4-FFF2-40B4-BE49-F238E27FC236}">
                <a16:creationId xmlns:a16="http://schemas.microsoft.com/office/drawing/2014/main" id="{0A162659-E863-41A1-8E6F-C112DBCA4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155102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92E6-DD28-4146-8193-DC584B9F5EBB}"/>
              </a:ext>
            </a:extLst>
          </p:cNvPr>
          <p:cNvSpPr>
            <a:spLocks noGrp="1"/>
          </p:cNvSpPr>
          <p:nvPr>
            <p:ph type="title"/>
          </p:nvPr>
        </p:nvSpPr>
        <p:spPr/>
        <p:txBody>
          <a:bodyPr/>
          <a:lstStyle/>
          <a:p>
            <a:r>
              <a:rPr lang="en-US" dirty="0"/>
              <a:t>6. Add elevation</a:t>
            </a:r>
          </a:p>
        </p:txBody>
      </p:sp>
      <p:sp>
        <p:nvSpPr>
          <p:cNvPr id="3" name="Content Placeholder 2">
            <a:extLst>
              <a:ext uri="{FF2B5EF4-FFF2-40B4-BE49-F238E27FC236}">
                <a16:creationId xmlns:a16="http://schemas.microsoft.com/office/drawing/2014/main" id="{EEB8CDFB-FA2B-4CE6-945F-A73BF3C489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0753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CE33-7AF8-4AAA-AF5E-054C20BD2C5C}"/>
              </a:ext>
            </a:extLst>
          </p:cNvPr>
          <p:cNvSpPr>
            <a:spLocks noGrp="1"/>
          </p:cNvSpPr>
          <p:nvPr>
            <p:ph type="title"/>
          </p:nvPr>
        </p:nvSpPr>
        <p:spPr/>
        <p:txBody>
          <a:bodyPr/>
          <a:lstStyle/>
          <a:p>
            <a:r>
              <a:rPr lang="en-US" dirty="0"/>
              <a:t>7. Convert </a:t>
            </a:r>
            <a:r>
              <a:rPr lang="en-US" dirty="0" err="1"/>
              <a:t>opendrive</a:t>
            </a:r>
            <a:r>
              <a:rPr lang="en-US" dirty="0"/>
              <a:t> xml to </a:t>
            </a:r>
            <a:r>
              <a:rPr lang="en-US" dirty="0" err="1"/>
              <a:t>opendrive</a:t>
            </a:r>
            <a:r>
              <a:rPr lang="en-US" dirty="0"/>
              <a:t> objects in </a:t>
            </a:r>
            <a:r>
              <a:rPr lang="en-US" dirty="0" err="1"/>
              <a:t>pyodrx</a:t>
            </a:r>
            <a:endParaRPr lang="en-US" dirty="0"/>
          </a:p>
        </p:txBody>
      </p:sp>
      <p:sp>
        <p:nvSpPr>
          <p:cNvPr id="3" name="Content Placeholder 2">
            <a:extLst>
              <a:ext uri="{FF2B5EF4-FFF2-40B4-BE49-F238E27FC236}">
                <a16:creationId xmlns:a16="http://schemas.microsoft.com/office/drawing/2014/main" id="{7AB8488B-23CF-424C-9637-DD17F2842B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9271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1967</TotalTime>
  <Words>458</Words>
  <Application>Microsoft Office PowerPoint</Application>
  <PresentationFormat>Widescreen</PresentationFormat>
  <Paragraphs>64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Scope of work</vt:lpstr>
      <vt:lpstr>Connect two arbitrary roads with a connection road given the absolute positions of the roads</vt:lpstr>
      <vt:lpstr>2. Find feasible curvatures for a given curve angle</vt:lpstr>
      <vt:lpstr>3. Create roads with given lane configuration</vt:lpstr>
      <vt:lpstr>3.1 Connect roads with different number of lanes</vt:lpstr>
      <vt:lpstr>4. Merge any road into a given point of another road</vt:lpstr>
      <vt:lpstr>5. Detecting and Solving road overlaps</vt:lpstr>
      <vt:lpstr>6. Add elevation</vt:lpstr>
      <vt:lpstr>7. Convert opendrive xml to opendrive objects in pyodrx</vt:lpstr>
      <vt:lpstr>8. Identify unique junctions and atomic roads and save them in a database</vt:lpstr>
      <vt:lpstr>9. UE plugin to create roads from open drive xml files.</vt:lpstr>
      <vt:lpstr>10. Arbitrary roundabout given an area and a set of obstacles</vt:lpstr>
      <vt:lpstr>11. Connection roads with obstacle constraints.</vt:lpstr>
      <vt:lpstr>12 Important curve design features</vt:lpstr>
      <vt:lpstr>13. Modeling poor roads</vt:lpstr>
      <vt:lpstr>14. Ramp </vt:lpstr>
      <vt:lpstr>15. Creating roads from drawings</vt:lpstr>
      <vt:lpstr>16. Constraint based road generator</vt:lpstr>
      <vt:lpstr>17. Evolving roads</vt:lpstr>
      <vt:lpstr>18 Interstate roads</vt:lpstr>
      <vt:lpstr>19 Variable width lanes</vt:lpstr>
      <vt:lpstr>20 Junction connection road curvature constraints</vt:lpstr>
      <vt:lpstr>21 Turn lanes that are not a part of the junction</vt:lpstr>
      <vt:lpstr>22 Connection roads with different reference lines</vt:lpstr>
      <vt:lpstr>23 Adjust lane widths after linking</vt:lpstr>
      <vt:lpstr>24. Lane Linkage possibilities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Golam Md Muktadir</dc:creator>
  <cp:lastModifiedBy>Golam Md Muktadir</cp:lastModifiedBy>
  <cp:revision>63</cp:revision>
  <dcterms:created xsi:type="dcterms:W3CDTF">2020-11-11T21:42:50Z</dcterms:created>
  <dcterms:modified xsi:type="dcterms:W3CDTF">2020-12-16T21:55:58Z</dcterms:modified>
</cp:coreProperties>
</file>