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60" r:id="rId7"/>
    <p:sldId id="261" r:id="rId8"/>
    <p:sldId id="262" r:id="rId9"/>
    <p:sldId id="263" r:id="rId10"/>
    <p:sldId id="264" r:id="rId11"/>
    <p:sldId id="265" r:id="rId12"/>
    <p:sldId id="266" r:id="rId13"/>
    <p:sldId id="267"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41126-26BC-43A2-ACF8-B9EBB64886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13564E-1979-46C2-9034-48E03AC5C7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43CE50-2D84-4D64-A923-B6C3CADA9284}"/>
              </a:ext>
            </a:extLst>
          </p:cNvPr>
          <p:cNvSpPr>
            <a:spLocks noGrp="1"/>
          </p:cNvSpPr>
          <p:nvPr>
            <p:ph type="dt" sz="half" idx="10"/>
          </p:nvPr>
        </p:nvSpPr>
        <p:spPr/>
        <p:txBody>
          <a:bodyPr/>
          <a:lstStyle/>
          <a:p>
            <a:fld id="{76031F30-5868-4F85-A273-006B44ACFCE8}" type="datetimeFigureOut">
              <a:rPr lang="en-US" smtClean="0"/>
              <a:t>11/18/2020</a:t>
            </a:fld>
            <a:endParaRPr lang="en-US"/>
          </a:p>
        </p:txBody>
      </p:sp>
      <p:sp>
        <p:nvSpPr>
          <p:cNvPr id="5" name="Footer Placeholder 4">
            <a:extLst>
              <a:ext uri="{FF2B5EF4-FFF2-40B4-BE49-F238E27FC236}">
                <a16:creationId xmlns:a16="http://schemas.microsoft.com/office/drawing/2014/main" id="{01D9C64F-2CAF-4AEE-AF06-5843D9B41C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59971-18A2-46A3-98E6-27237CEE039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178821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584BE-DD51-4B1C-A05C-525C6EF8D3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887E47-E4FA-4069-ADA7-65D3223CF1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080CD5-4984-4DB1-A308-005C2D992B54}"/>
              </a:ext>
            </a:extLst>
          </p:cNvPr>
          <p:cNvSpPr>
            <a:spLocks noGrp="1"/>
          </p:cNvSpPr>
          <p:nvPr>
            <p:ph type="dt" sz="half" idx="10"/>
          </p:nvPr>
        </p:nvSpPr>
        <p:spPr/>
        <p:txBody>
          <a:bodyPr/>
          <a:lstStyle/>
          <a:p>
            <a:fld id="{76031F30-5868-4F85-A273-006B44ACFCE8}" type="datetimeFigureOut">
              <a:rPr lang="en-US" smtClean="0"/>
              <a:t>11/18/2020</a:t>
            </a:fld>
            <a:endParaRPr lang="en-US"/>
          </a:p>
        </p:txBody>
      </p:sp>
      <p:sp>
        <p:nvSpPr>
          <p:cNvPr id="5" name="Footer Placeholder 4">
            <a:extLst>
              <a:ext uri="{FF2B5EF4-FFF2-40B4-BE49-F238E27FC236}">
                <a16:creationId xmlns:a16="http://schemas.microsoft.com/office/drawing/2014/main" id="{537859FE-989D-403E-9EE8-7B099332B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8EFB2-E340-4778-AF02-BF409FA9A4E4}"/>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247600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8168D4-9994-4548-8081-F72D889DE3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FD30FF-4013-49BD-8FC9-5BE4FB900E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AC5ECF-C4B6-4FE6-AE22-2CEB44FB7BBE}"/>
              </a:ext>
            </a:extLst>
          </p:cNvPr>
          <p:cNvSpPr>
            <a:spLocks noGrp="1"/>
          </p:cNvSpPr>
          <p:nvPr>
            <p:ph type="dt" sz="half" idx="10"/>
          </p:nvPr>
        </p:nvSpPr>
        <p:spPr/>
        <p:txBody>
          <a:bodyPr/>
          <a:lstStyle/>
          <a:p>
            <a:fld id="{76031F30-5868-4F85-A273-006B44ACFCE8}" type="datetimeFigureOut">
              <a:rPr lang="en-US" smtClean="0"/>
              <a:t>11/18/2020</a:t>
            </a:fld>
            <a:endParaRPr lang="en-US"/>
          </a:p>
        </p:txBody>
      </p:sp>
      <p:sp>
        <p:nvSpPr>
          <p:cNvPr id="5" name="Footer Placeholder 4">
            <a:extLst>
              <a:ext uri="{FF2B5EF4-FFF2-40B4-BE49-F238E27FC236}">
                <a16:creationId xmlns:a16="http://schemas.microsoft.com/office/drawing/2014/main" id="{74169585-B3F4-4368-9FC1-96DC25BD1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DE418-6B0A-4731-91D7-F1E2A52B5C4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5073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848E6-D629-48F2-8E24-2BA2E52DEC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C627B1-E627-46EB-8AC0-88918910AC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0711D2-A767-4CD6-8074-7310B09B25BB}"/>
              </a:ext>
            </a:extLst>
          </p:cNvPr>
          <p:cNvSpPr>
            <a:spLocks noGrp="1"/>
          </p:cNvSpPr>
          <p:nvPr>
            <p:ph type="dt" sz="half" idx="10"/>
          </p:nvPr>
        </p:nvSpPr>
        <p:spPr/>
        <p:txBody>
          <a:bodyPr/>
          <a:lstStyle/>
          <a:p>
            <a:fld id="{76031F30-5868-4F85-A273-006B44ACFCE8}" type="datetimeFigureOut">
              <a:rPr lang="en-US" smtClean="0"/>
              <a:t>11/18/2020</a:t>
            </a:fld>
            <a:endParaRPr lang="en-US"/>
          </a:p>
        </p:txBody>
      </p:sp>
      <p:sp>
        <p:nvSpPr>
          <p:cNvPr id="5" name="Footer Placeholder 4">
            <a:extLst>
              <a:ext uri="{FF2B5EF4-FFF2-40B4-BE49-F238E27FC236}">
                <a16:creationId xmlns:a16="http://schemas.microsoft.com/office/drawing/2014/main" id="{F534308C-7080-4A8D-8D54-D30A9378EB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59A78-1DC2-43C2-9A66-86496DAD832D}"/>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4213525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FC95D-A436-4E39-836E-DCDD77B74E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E490C-6ADC-4E2C-AACC-C96B10D43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07E05C-4B12-4856-87E4-CF61AFDA06EC}"/>
              </a:ext>
            </a:extLst>
          </p:cNvPr>
          <p:cNvSpPr>
            <a:spLocks noGrp="1"/>
          </p:cNvSpPr>
          <p:nvPr>
            <p:ph type="dt" sz="half" idx="10"/>
          </p:nvPr>
        </p:nvSpPr>
        <p:spPr/>
        <p:txBody>
          <a:bodyPr/>
          <a:lstStyle/>
          <a:p>
            <a:fld id="{76031F30-5868-4F85-A273-006B44ACFCE8}" type="datetimeFigureOut">
              <a:rPr lang="en-US" smtClean="0"/>
              <a:t>11/18/2020</a:t>
            </a:fld>
            <a:endParaRPr lang="en-US"/>
          </a:p>
        </p:txBody>
      </p:sp>
      <p:sp>
        <p:nvSpPr>
          <p:cNvPr id="5" name="Footer Placeholder 4">
            <a:extLst>
              <a:ext uri="{FF2B5EF4-FFF2-40B4-BE49-F238E27FC236}">
                <a16:creationId xmlns:a16="http://schemas.microsoft.com/office/drawing/2014/main" id="{A4C69E89-9A42-42AB-82D6-D85CC4967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32237-6C17-422E-9F90-617B96F32BB2}"/>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886658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D45EA-BB8D-4B76-8AAB-A999D3BE77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25D0A5-A5F6-42A1-98FC-E59AAB8BF4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DF06BD-D50D-4B15-8203-46DAEAD7BE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48C71D-2611-48F4-B6AC-4A6E368A23E6}"/>
              </a:ext>
            </a:extLst>
          </p:cNvPr>
          <p:cNvSpPr>
            <a:spLocks noGrp="1"/>
          </p:cNvSpPr>
          <p:nvPr>
            <p:ph type="dt" sz="half" idx="10"/>
          </p:nvPr>
        </p:nvSpPr>
        <p:spPr/>
        <p:txBody>
          <a:bodyPr/>
          <a:lstStyle/>
          <a:p>
            <a:fld id="{76031F30-5868-4F85-A273-006B44ACFCE8}" type="datetimeFigureOut">
              <a:rPr lang="en-US" smtClean="0"/>
              <a:t>11/18/2020</a:t>
            </a:fld>
            <a:endParaRPr lang="en-US"/>
          </a:p>
        </p:txBody>
      </p:sp>
      <p:sp>
        <p:nvSpPr>
          <p:cNvPr id="6" name="Footer Placeholder 5">
            <a:extLst>
              <a:ext uri="{FF2B5EF4-FFF2-40B4-BE49-F238E27FC236}">
                <a16:creationId xmlns:a16="http://schemas.microsoft.com/office/drawing/2014/main" id="{8ED25C31-F4CF-4E1C-B1A4-C2B445FC24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EB93B-88B7-4071-8AAD-83C4CEE70C2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08635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F0FF-C049-4CBD-B510-B10A68E21B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A6B2F1-B3F2-4A01-89AB-1BF3CD1EF7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583568-877D-497D-8E90-922E375C9D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674842-862D-4BFC-A2B8-7DF5C62C1D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93155E-1546-40F0-ACAD-7FD51E08C3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49FD8A-19A0-4EE1-B6E4-B76B10032F71}"/>
              </a:ext>
            </a:extLst>
          </p:cNvPr>
          <p:cNvSpPr>
            <a:spLocks noGrp="1"/>
          </p:cNvSpPr>
          <p:nvPr>
            <p:ph type="dt" sz="half" idx="10"/>
          </p:nvPr>
        </p:nvSpPr>
        <p:spPr/>
        <p:txBody>
          <a:bodyPr/>
          <a:lstStyle/>
          <a:p>
            <a:fld id="{76031F30-5868-4F85-A273-006B44ACFCE8}" type="datetimeFigureOut">
              <a:rPr lang="en-US" smtClean="0"/>
              <a:t>11/18/2020</a:t>
            </a:fld>
            <a:endParaRPr lang="en-US"/>
          </a:p>
        </p:txBody>
      </p:sp>
      <p:sp>
        <p:nvSpPr>
          <p:cNvPr id="8" name="Footer Placeholder 7">
            <a:extLst>
              <a:ext uri="{FF2B5EF4-FFF2-40B4-BE49-F238E27FC236}">
                <a16:creationId xmlns:a16="http://schemas.microsoft.com/office/drawing/2014/main" id="{06D38D91-A1CB-4E9E-A3AA-9135E120AB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31C31C-0B02-4E40-9193-6BE15B5B4675}"/>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213797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2E5B-412B-4664-BD16-B10816A748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27E372-BE3D-4090-8761-6F9F3DA98837}"/>
              </a:ext>
            </a:extLst>
          </p:cNvPr>
          <p:cNvSpPr>
            <a:spLocks noGrp="1"/>
          </p:cNvSpPr>
          <p:nvPr>
            <p:ph type="dt" sz="half" idx="10"/>
          </p:nvPr>
        </p:nvSpPr>
        <p:spPr/>
        <p:txBody>
          <a:bodyPr/>
          <a:lstStyle/>
          <a:p>
            <a:fld id="{76031F30-5868-4F85-A273-006B44ACFCE8}" type="datetimeFigureOut">
              <a:rPr lang="en-US" smtClean="0"/>
              <a:t>11/18/2020</a:t>
            </a:fld>
            <a:endParaRPr lang="en-US"/>
          </a:p>
        </p:txBody>
      </p:sp>
      <p:sp>
        <p:nvSpPr>
          <p:cNvPr id="4" name="Footer Placeholder 3">
            <a:extLst>
              <a:ext uri="{FF2B5EF4-FFF2-40B4-BE49-F238E27FC236}">
                <a16:creationId xmlns:a16="http://schemas.microsoft.com/office/drawing/2014/main" id="{0CE9B4B4-C470-4769-B800-3DC6BCAD4F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49056C-122D-4F50-A5C3-6B68F76B0D7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407707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9564F0-8B72-4ADE-B315-ED3F5128E331}"/>
              </a:ext>
            </a:extLst>
          </p:cNvPr>
          <p:cNvSpPr>
            <a:spLocks noGrp="1"/>
          </p:cNvSpPr>
          <p:nvPr>
            <p:ph type="dt" sz="half" idx="10"/>
          </p:nvPr>
        </p:nvSpPr>
        <p:spPr/>
        <p:txBody>
          <a:bodyPr/>
          <a:lstStyle/>
          <a:p>
            <a:fld id="{76031F30-5868-4F85-A273-006B44ACFCE8}" type="datetimeFigureOut">
              <a:rPr lang="en-US" smtClean="0"/>
              <a:t>11/18/2020</a:t>
            </a:fld>
            <a:endParaRPr lang="en-US"/>
          </a:p>
        </p:txBody>
      </p:sp>
      <p:sp>
        <p:nvSpPr>
          <p:cNvPr id="3" name="Footer Placeholder 2">
            <a:extLst>
              <a:ext uri="{FF2B5EF4-FFF2-40B4-BE49-F238E27FC236}">
                <a16:creationId xmlns:a16="http://schemas.microsoft.com/office/drawing/2014/main" id="{8178F570-5021-40A0-966C-0E69B87C9A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0BAA42-C69F-44DC-B5A1-E4FD4FDF0C8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437731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0DC32-8883-4133-B5EC-7588EE18E4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BD9392-8F5F-42AC-B806-F7ABD88ECA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250FA6-B102-4155-90BE-F52D29C928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C6A838-192B-4B93-BFF7-B00E5E364B03}"/>
              </a:ext>
            </a:extLst>
          </p:cNvPr>
          <p:cNvSpPr>
            <a:spLocks noGrp="1"/>
          </p:cNvSpPr>
          <p:nvPr>
            <p:ph type="dt" sz="half" idx="10"/>
          </p:nvPr>
        </p:nvSpPr>
        <p:spPr/>
        <p:txBody>
          <a:bodyPr/>
          <a:lstStyle/>
          <a:p>
            <a:fld id="{76031F30-5868-4F85-A273-006B44ACFCE8}" type="datetimeFigureOut">
              <a:rPr lang="en-US" smtClean="0"/>
              <a:t>11/18/2020</a:t>
            </a:fld>
            <a:endParaRPr lang="en-US"/>
          </a:p>
        </p:txBody>
      </p:sp>
      <p:sp>
        <p:nvSpPr>
          <p:cNvPr id="6" name="Footer Placeholder 5">
            <a:extLst>
              <a:ext uri="{FF2B5EF4-FFF2-40B4-BE49-F238E27FC236}">
                <a16:creationId xmlns:a16="http://schemas.microsoft.com/office/drawing/2014/main" id="{AC3220D4-217C-4515-9103-34F719F0AB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BD6B3-48E3-4018-B395-D7D7E993EC69}"/>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19916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8FD49-DBDE-46DB-846C-25681FC487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548DA2-E986-4631-886E-18DB0686A4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64505A-5A7F-47CC-86BD-F90394005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9951F9-BACF-43EF-91D8-E0F7A3A3185C}"/>
              </a:ext>
            </a:extLst>
          </p:cNvPr>
          <p:cNvSpPr>
            <a:spLocks noGrp="1"/>
          </p:cNvSpPr>
          <p:nvPr>
            <p:ph type="dt" sz="half" idx="10"/>
          </p:nvPr>
        </p:nvSpPr>
        <p:spPr/>
        <p:txBody>
          <a:bodyPr/>
          <a:lstStyle/>
          <a:p>
            <a:fld id="{76031F30-5868-4F85-A273-006B44ACFCE8}" type="datetimeFigureOut">
              <a:rPr lang="en-US" smtClean="0"/>
              <a:t>11/18/2020</a:t>
            </a:fld>
            <a:endParaRPr lang="en-US"/>
          </a:p>
        </p:txBody>
      </p:sp>
      <p:sp>
        <p:nvSpPr>
          <p:cNvPr id="6" name="Footer Placeholder 5">
            <a:extLst>
              <a:ext uri="{FF2B5EF4-FFF2-40B4-BE49-F238E27FC236}">
                <a16:creationId xmlns:a16="http://schemas.microsoft.com/office/drawing/2014/main" id="{3337E4AC-E80A-4BCB-BE2B-6A79FFBAD3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58EA6F-84AD-4926-BCCA-E51A2400B77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52022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D2848B-9C96-47A3-8EC4-D5074F4102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3DE496-6827-409A-B97A-FD6E220DBB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67D7D3-B5B8-45FA-8391-5350A35B6E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31F30-5868-4F85-A273-006B44ACFCE8}" type="datetimeFigureOut">
              <a:rPr lang="en-US" smtClean="0"/>
              <a:t>11/18/2020</a:t>
            </a:fld>
            <a:endParaRPr lang="en-US"/>
          </a:p>
        </p:txBody>
      </p:sp>
      <p:sp>
        <p:nvSpPr>
          <p:cNvPr id="5" name="Footer Placeholder 4">
            <a:extLst>
              <a:ext uri="{FF2B5EF4-FFF2-40B4-BE49-F238E27FC236}">
                <a16:creationId xmlns:a16="http://schemas.microsoft.com/office/drawing/2014/main" id="{CDBE7AFD-D358-442D-92E2-D934F4130B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01DA53-1294-48E4-BE57-242D61F0B4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3B133-D941-4CE9-BFA4-B824A44B945C}" type="slidenum">
              <a:rPr lang="en-US" smtClean="0"/>
              <a:t>‹#›</a:t>
            </a:fld>
            <a:endParaRPr lang="en-US"/>
          </a:p>
        </p:txBody>
      </p:sp>
    </p:spTree>
    <p:extLst>
      <p:ext uri="{BB962C8B-B14F-4D97-AF65-F5344CB8AC3E}">
        <p14:creationId xmlns:p14="http://schemas.microsoft.com/office/powerpoint/2010/main" val="1236009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3A88-1874-4E1B-8564-7A2B12F89C7E}"/>
              </a:ext>
            </a:extLst>
          </p:cNvPr>
          <p:cNvSpPr>
            <a:spLocks noGrp="1"/>
          </p:cNvSpPr>
          <p:nvPr>
            <p:ph type="ctrTitle"/>
          </p:nvPr>
        </p:nvSpPr>
        <p:spPr/>
        <p:txBody>
          <a:bodyPr/>
          <a:lstStyle/>
          <a:p>
            <a:r>
              <a:rPr lang="en-US" dirty="0"/>
              <a:t>Scope </a:t>
            </a:r>
            <a:r>
              <a:rPr lang="en-US"/>
              <a:t>of work</a:t>
            </a:r>
          </a:p>
        </p:txBody>
      </p:sp>
      <p:sp>
        <p:nvSpPr>
          <p:cNvPr id="3" name="Subtitle 2">
            <a:extLst>
              <a:ext uri="{FF2B5EF4-FFF2-40B4-BE49-F238E27FC236}">
                <a16:creationId xmlns:a16="http://schemas.microsoft.com/office/drawing/2014/main" id="{066AF510-979F-482D-8FB9-52CEF727363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73865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78DB9-E162-481E-9D56-FD5ADC2B26FD}"/>
              </a:ext>
            </a:extLst>
          </p:cNvPr>
          <p:cNvSpPr>
            <a:spLocks noGrp="1"/>
          </p:cNvSpPr>
          <p:nvPr>
            <p:ph type="title"/>
          </p:nvPr>
        </p:nvSpPr>
        <p:spPr/>
        <p:txBody>
          <a:bodyPr/>
          <a:lstStyle/>
          <a:p>
            <a:r>
              <a:rPr lang="en-US" dirty="0"/>
              <a:t>8. Identify unique junctions and atomic roads and save them in a database</a:t>
            </a:r>
          </a:p>
        </p:txBody>
      </p:sp>
      <p:sp>
        <p:nvSpPr>
          <p:cNvPr id="3" name="Content Placeholder 2">
            <a:extLst>
              <a:ext uri="{FF2B5EF4-FFF2-40B4-BE49-F238E27FC236}">
                <a16:creationId xmlns:a16="http://schemas.microsoft.com/office/drawing/2014/main" id="{E68314E0-6ABA-4535-9E30-75A73DD28154}"/>
              </a:ext>
            </a:extLst>
          </p:cNvPr>
          <p:cNvSpPr>
            <a:spLocks noGrp="1"/>
          </p:cNvSpPr>
          <p:nvPr>
            <p:ph idx="1"/>
          </p:nvPr>
        </p:nvSpPr>
        <p:spPr/>
        <p:txBody>
          <a:bodyPr/>
          <a:lstStyle/>
          <a:p>
            <a:r>
              <a:rPr lang="en-US" dirty="0"/>
              <a:t>Atomic roads are those unique roads from which all other roads can be generated. They may have several road components, several lane sections. They need to be used as atomic units.</a:t>
            </a:r>
          </a:p>
        </p:txBody>
      </p:sp>
    </p:spTree>
    <p:extLst>
      <p:ext uri="{BB962C8B-B14F-4D97-AF65-F5344CB8AC3E}">
        <p14:creationId xmlns:p14="http://schemas.microsoft.com/office/powerpoint/2010/main" val="2058310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B157-6ECC-4219-B483-87A678FDC66B}"/>
              </a:ext>
            </a:extLst>
          </p:cNvPr>
          <p:cNvSpPr>
            <a:spLocks noGrp="1"/>
          </p:cNvSpPr>
          <p:nvPr>
            <p:ph type="title"/>
          </p:nvPr>
        </p:nvSpPr>
        <p:spPr/>
        <p:txBody>
          <a:bodyPr/>
          <a:lstStyle/>
          <a:p>
            <a:r>
              <a:rPr lang="en-US" dirty="0"/>
              <a:t>9. UE plugin to create roads from open drive xml files.</a:t>
            </a:r>
          </a:p>
        </p:txBody>
      </p:sp>
      <p:sp>
        <p:nvSpPr>
          <p:cNvPr id="3" name="Content Placeholder 2">
            <a:extLst>
              <a:ext uri="{FF2B5EF4-FFF2-40B4-BE49-F238E27FC236}">
                <a16:creationId xmlns:a16="http://schemas.microsoft.com/office/drawing/2014/main" id="{A5F03506-9354-485D-BD9D-835EB9BB9835}"/>
              </a:ext>
            </a:extLst>
          </p:cNvPr>
          <p:cNvSpPr>
            <a:spLocks noGrp="1"/>
          </p:cNvSpPr>
          <p:nvPr>
            <p:ph idx="1"/>
          </p:nvPr>
        </p:nvSpPr>
        <p:spPr/>
        <p:txBody>
          <a:bodyPr/>
          <a:lstStyle/>
          <a:p>
            <a:r>
              <a:rPr lang="en-US" dirty="0"/>
              <a:t>All third-party dependencies must be included in the package</a:t>
            </a:r>
          </a:p>
          <a:p>
            <a:r>
              <a:rPr lang="en-US" dirty="0"/>
              <a:t>All the objects must be saved in serializable formats or as </a:t>
            </a:r>
            <a:r>
              <a:rPr lang="en-US" dirty="0" err="1"/>
              <a:t>c++</a:t>
            </a:r>
            <a:r>
              <a:rPr lang="en-US" dirty="0"/>
              <a:t> classes which can be used to instantiate them, so that users do not need to create new objects or update references. Must have object and class version mappings.</a:t>
            </a:r>
          </a:p>
        </p:txBody>
      </p:sp>
    </p:spTree>
    <p:extLst>
      <p:ext uri="{BB962C8B-B14F-4D97-AF65-F5344CB8AC3E}">
        <p14:creationId xmlns:p14="http://schemas.microsoft.com/office/powerpoint/2010/main" val="364679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822B0-AAB5-4D04-99B9-F00543830BE9}"/>
              </a:ext>
            </a:extLst>
          </p:cNvPr>
          <p:cNvSpPr>
            <a:spLocks noGrp="1"/>
          </p:cNvSpPr>
          <p:nvPr>
            <p:ph type="title"/>
          </p:nvPr>
        </p:nvSpPr>
        <p:spPr/>
        <p:txBody>
          <a:bodyPr/>
          <a:lstStyle/>
          <a:p>
            <a:r>
              <a:rPr lang="en-US" dirty="0"/>
              <a:t>10. Arbitrary roundabout given an area and a set of obstacles</a:t>
            </a:r>
          </a:p>
        </p:txBody>
      </p:sp>
      <p:pic>
        <p:nvPicPr>
          <p:cNvPr id="10" name="Picture 9" descr="A picture containing diagram&#10;&#10;Description automatically generated">
            <a:extLst>
              <a:ext uri="{FF2B5EF4-FFF2-40B4-BE49-F238E27FC236}">
                <a16:creationId xmlns:a16="http://schemas.microsoft.com/office/drawing/2014/main" id="{D1DB5808-22C4-46DD-90EC-8DDE97FF5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65603"/>
            <a:ext cx="3212452" cy="4283269"/>
          </a:xfrm>
          <a:prstGeom prst="rect">
            <a:avLst/>
          </a:prstGeom>
        </p:spPr>
      </p:pic>
      <p:sp>
        <p:nvSpPr>
          <p:cNvPr id="3" name="TextBox 2">
            <a:extLst>
              <a:ext uri="{FF2B5EF4-FFF2-40B4-BE49-F238E27FC236}">
                <a16:creationId xmlns:a16="http://schemas.microsoft.com/office/drawing/2014/main" id="{91C824A7-4A3C-4126-82F3-B68925B385A4}"/>
              </a:ext>
            </a:extLst>
          </p:cNvPr>
          <p:cNvSpPr txBox="1"/>
          <p:nvPr/>
        </p:nvSpPr>
        <p:spPr>
          <a:xfrm>
            <a:off x="5999584" y="2192694"/>
            <a:ext cx="4049485" cy="646331"/>
          </a:xfrm>
          <a:prstGeom prst="rect">
            <a:avLst/>
          </a:prstGeom>
          <a:noFill/>
        </p:spPr>
        <p:txBody>
          <a:bodyPr wrap="square" rtlCol="0">
            <a:spAutoFit/>
          </a:bodyPr>
          <a:lstStyle/>
          <a:p>
            <a:r>
              <a:rPr lang="en-US" dirty="0"/>
              <a:t>Merge angle: 90 degrees or any?</a:t>
            </a:r>
          </a:p>
          <a:p>
            <a:endParaRPr lang="en-US" dirty="0"/>
          </a:p>
        </p:txBody>
      </p:sp>
    </p:spTree>
    <p:extLst>
      <p:ext uri="{BB962C8B-B14F-4D97-AF65-F5344CB8AC3E}">
        <p14:creationId xmlns:p14="http://schemas.microsoft.com/office/powerpoint/2010/main" val="3655714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A3F25-D020-4881-9DD7-4925255AAF69}"/>
              </a:ext>
            </a:extLst>
          </p:cNvPr>
          <p:cNvSpPr>
            <a:spLocks noGrp="1"/>
          </p:cNvSpPr>
          <p:nvPr>
            <p:ph type="title"/>
          </p:nvPr>
        </p:nvSpPr>
        <p:spPr/>
        <p:txBody>
          <a:bodyPr/>
          <a:lstStyle/>
          <a:p>
            <a:r>
              <a:rPr lang="en-US" dirty="0"/>
              <a:t>11. Connection roads with obstacle constraints.</a:t>
            </a:r>
          </a:p>
        </p:txBody>
      </p:sp>
      <p:sp>
        <p:nvSpPr>
          <p:cNvPr id="3" name="Content Placeholder 2">
            <a:extLst>
              <a:ext uri="{FF2B5EF4-FFF2-40B4-BE49-F238E27FC236}">
                <a16:creationId xmlns:a16="http://schemas.microsoft.com/office/drawing/2014/main" id="{E0DCCD24-5731-4791-962C-E3B6CFB66DD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40991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91499-3C99-4865-A3F0-0E494199F890}"/>
              </a:ext>
            </a:extLst>
          </p:cNvPr>
          <p:cNvSpPr>
            <a:spLocks noGrp="1"/>
          </p:cNvSpPr>
          <p:nvPr>
            <p:ph type="title"/>
          </p:nvPr>
        </p:nvSpPr>
        <p:spPr/>
        <p:txBody>
          <a:bodyPr/>
          <a:lstStyle/>
          <a:p>
            <a:r>
              <a:rPr lang="en-US" dirty="0"/>
              <a:t>12 Important curve design features</a:t>
            </a:r>
          </a:p>
        </p:txBody>
      </p:sp>
      <p:sp>
        <p:nvSpPr>
          <p:cNvPr id="3" name="Content Placeholder 2">
            <a:extLst>
              <a:ext uri="{FF2B5EF4-FFF2-40B4-BE49-F238E27FC236}">
                <a16:creationId xmlns:a16="http://schemas.microsoft.com/office/drawing/2014/main" id="{D463A37F-9BBD-4BC1-A96D-83DFD534873C}"/>
              </a:ext>
            </a:extLst>
          </p:cNvPr>
          <p:cNvSpPr>
            <a:spLocks noGrp="1"/>
          </p:cNvSpPr>
          <p:nvPr>
            <p:ph idx="1"/>
          </p:nvPr>
        </p:nvSpPr>
        <p:spPr/>
        <p:txBody>
          <a:bodyPr/>
          <a:lstStyle/>
          <a:p>
            <a:r>
              <a:rPr lang="en-US" dirty="0"/>
              <a:t>Super elevation</a:t>
            </a:r>
          </a:p>
          <a:p>
            <a:r>
              <a:rPr lang="en-US" dirty="0"/>
              <a:t>Speed constraints (max speed to be enforced after curve is designed).</a:t>
            </a:r>
          </a:p>
          <a:p>
            <a:r>
              <a:rPr lang="en-US" dirty="0"/>
              <a:t>Lane width variations </a:t>
            </a:r>
          </a:p>
          <a:p>
            <a:r>
              <a:rPr lang="en-US" dirty="0"/>
              <a:t>Sight distance</a:t>
            </a:r>
          </a:p>
          <a:p>
            <a:endParaRPr lang="en-US" dirty="0"/>
          </a:p>
          <a:p>
            <a:endParaRPr lang="en-US" dirty="0"/>
          </a:p>
          <a:p>
            <a:endParaRPr lang="en-US" dirty="0"/>
          </a:p>
        </p:txBody>
      </p:sp>
    </p:spTree>
    <p:extLst>
      <p:ext uri="{BB962C8B-B14F-4D97-AF65-F5344CB8AC3E}">
        <p14:creationId xmlns:p14="http://schemas.microsoft.com/office/powerpoint/2010/main" val="1454236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B3B45-21AC-4C34-AD06-9AA146932E04}"/>
              </a:ext>
            </a:extLst>
          </p:cNvPr>
          <p:cNvSpPr>
            <a:spLocks noGrp="1"/>
          </p:cNvSpPr>
          <p:nvPr>
            <p:ph type="title"/>
          </p:nvPr>
        </p:nvSpPr>
        <p:spPr/>
        <p:txBody>
          <a:bodyPr/>
          <a:lstStyle/>
          <a:p>
            <a:r>
              <a:rPr lang="en-US" dirty="0"/>
              <a:t>13. Modeling poor roads</a:t>
            </a:r>
          </a:p>
        </p:txBody>
      </p:sp>
      <p:sp>
        <p:nvSpPr>
          <p:cNvPr id="3" name="Content Placeholder 2">
            <a:extLst>
              <a:ext uri="{FF2B5EF4-FFF2-40B4-BE49-F238E27FC236}">
                <a16:creationId xmlns:a16="http://schemas.microsoft.com/office/drawing/2014/main" id="{BFE212B4-8DAC-4733-885F-BF8758F3088B}"/>
              </a:ext>
            </a:extLst>
          </p:cNvPr>
          <p:cNvSpPr>
            <a:spLocks noGrp="1"/>
          </p:cNvSpPr>
          <p:nvPr>
            <p:ph idx="1"/>
          </p:nvPr>
        </p:nvSpPr>
        <p:spPr/>
        <p:txBody>
          <a:bodyPr/>
          <a:lstStyle/>
          <a:p>
            <a:r>
              <a:rPr lang="en-US" dirty="0"/>
              <a:t>Poorly designed in terms </a:t>
            </a:r>
            <a:r>
              <a:rPr lang="en-US"/>
              <a:t>of safety</a:t>
            </a:r>
            <a:endParaRPr lang="en-US" dirty="0"/>
          </a:p>
        </p:txBody>
      </p:sp>
    </p:spTree>
    <p:extLst>
      <p:ext uri="{BB962C8B-B14F-4D97-AF65-F5344CB8AC3E}">
        <p14:creationId xmlns:p14="http://schemas.microsoft.com/office/powerpoint/2010/main" val="3856956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64A3-E918-4121-83BD-D018A3E86D1E}"/>
              </a:ext>
            </a:extLst>
          </p:cNvPr>
          <p:cNvSpPr>
            <a:spLocks noGrp="1"/>
          </p:cNvSpPr>
          <p:nvPr>
            <p:ph type="title"/>
          </p:nvPr>
        </p:nvSpPr>
        <p:spPr/>
        <p:txBody>
          <a:bodyPr>
            <a:normAutofit fontScale="90000"/>
          </a:bodyPr>
          <a:lstStyle/>
          <a:p>
            <a:r>
              <a:rPr lang="en-US" dirty="0"/>
              <a:t>Connect two arbitrary roads with a connection road given the absolute positions of the roads</a:t>
            </a:r>
          </a:p>
        </p:txBody>
      </p:sp>
    </p:spTree>
    <p:extLst>
      <p:ext uri="{BB962C8B-B14F-4D97-AF65-F5344CB8AC3E}">
        <p14:creationId xmlns:p14="http://schemas.microsoft.com/office/powerpoint/2010/main" val="1787666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4723-27BB-4BDA-9314-AA69FB406D67}"/>
              </a:ext>
            </a:extLst>
          </p:cNvPr>
          <p:cNvSpPr>
            <a:spLocks noGrp="1"/>
          </p:cNvSpPr>
          <p:nvPr>
            <p:ph type="title"/>
          </p:nvPr>
        </p:nvSpPr>
        <p:spPr/>
        <p:txBody>
          <a:bodyPr/>
          <a:lstStyle/>
          <a:p>
            <a:r>
              <a:rPr lang="en-US" dirty="0"/>
              <a:t>2. Find feasible curvatures for a given curve angle</a:t>
            </a:r>
          </a:p>
        </p:txBody>
      </p:sp>
      <p:pic>
        <p:nvPicPr>
          <p:cNvPr id="5" name="Content Placeholder 4" descr="Diagram&#10;&#10;Description automatically generated">
            <a:extLst>
              <a:ext uri="{FF2B5EF4-FFF2-40B4-BE49-F238E27FC236}">
                <a16:creationId xmlns:a16="http://schemas.microsoft.com/office/drawing/2014/main" id="{238F4980-5B74-45B4-B63D-28540F0D3D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352550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59A2-05FC-4CD7-8D84-C2F08FDE5B63}"/>
              </a:ext>
            </a:extLst>
          </p:cNvPr>
          <p:cNvSpPr>
            <a:spLocks noGrp="1"/>
          </p:cNvSpPr>
          <p:nvPr>
            <p:ph type="title"/>
          </p:nvPr>
        </p:nvSpPr>
        <p:spPr/>
        <p:txBody>
          <a:bodyPr/>
          <a:lstStyle/>
          <a:p>
            <a:r>
              <a:rPr lang="en-US" dirty="0"/>
              <a:t>3. Create roads with given lane configuration</a:t>
            </a:r>
          </a:p>
        </p:txBody>
      </p:sp>
      <p:sp>
        <p:nvSpPr>
          <p:cNvPr id="3" name="Content Placeholder 2">
            <a:extLst>
              <a:ext uri="{FF2B5EF4-FFF2-40B4-BE49-F238E27FC236}">
                <a16:creationId xmlns:a16="http://schemas.microsoft.com/office/drawing/2014/main" id="{43E02773-997D-4F4E-9C31-382B5FC22F17}"/>
              </a:ext>
            </a:extLst>
          </p:cNvPr>
          <p:cNvSpPr>
            <a:spLocks noGrp="1"/>
          </p:cNvSpPr>
          <p:nvPr>
            <p:ph idx="1"/>
          </p:nvPr>
        </p:nvSpPr>
        <p:spPr/>
        <p:txBody>
          <a:bodyPr/>
          <a:lstStyle/>
          <a:p>
            <a:r>
              <a:rPr lang="en-US" dirty="0"/>
              <a:t>We can define standard lane configurations ( like two right, one left ) with standard lane geometric variations.</a:t>
            </a:r>
          </a:p>
          <a:p>
            <a:r>
              <a:rPr lang="en-US" dirty="0"/>
              <a:t>Input lanes, output lanes.</a:t>
            </a:r>
          </a:p>
          <a:p>
            <a:endParaRPr lang="en-US" dirty="0"/>
          </a:p>
        </p:txBody>
      </p:sp>
    </p:spTree>
    <p:extLst>
      <p:ext uri="{BB962C8B-B14F-4D97-AF65-F5344CB8AC3E}">
        <p14:creationId xmlns:p14="http://schemas.microsoft.com/office/powerpoint/2010/main" val="1930437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78E3-ED32-44A0-B8FC-07357B9B5C83}"/>
              </a:ext>
            </a:extLst>
          </p:cNvPr>
          <p:cNvSpPr>
            <a:spLocks noGrp="1"/>
          </p:cNvSpPr>
          <p:nvPr>
            <p:ph type="title"/>
          </p:nvPr>
        </p:nvSpPr>
        <p:spPr/>
        <p:txBody>
          <a:bodyPr/>
          <a:lstStyle/>
          <a:p>
            <a:r>
              <a:rPr lang="en-US" dirty="0"/>
              <a:t>3.1 Connect roads with different number of lanes</a:t>
            </a:r>
          </a:p>
        </p:txBody>
      </p:sp>
      <p:pic>
        <p:nvPicPr>
          <p:cNvPr id="5" name="Content Placeholder 4" descr="Diagram, text&#10;&#10;Description automatically generated">
            <a:extLst>
              <a:ext uri="{FF2B5EF4-FFF2-40B4-BE49-F238E27FC236}">
                <a16:creationId xmlns:a16="http://schemas.microsoft.com/office/drawing/2014/main" id="{3474D842-57F4-4707-9E6B-F049135ED2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3916595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91D8-7BF4-4658-B4E1-5E4E89633515}"/>
              </a:ext>
            </a:extLst>
          </p:cNvPr>
          <p:cNvSpPr>
            <a:spLocks noGrp="1"/>
          </p:cNvSpPr>
          <p:nvPr>
            <p:ph type="title"/>
          </p:nvPr>
        </p:nvSpPr>
        <p:spPr/>
        <p:txBody>
          <a:bodyPr/>
          <a:lstStyle/>
          <a:p>
            <a:r>
              <a:rPr lang="en-US" dirty="0"/>
              <a:t>4. Merge any road into a given point of another road</a:t>
            </a:r>
          </a:p>
        </p:txBody>
      </p:sp>
      <p:pic>
        <p:nvPicPr>
          <p:cNvPr id="5" name="Content Placeholder 4" descr="Diagram&#10;&#10;Description automatically generated">
            <a:extLst>
              <a:ext uri="{FF2B5EF4-FFF2-40B4-BE49-F238E27FC236}">
                <a16:creationId xmlns:a16="http://schemas.microsoft.com/office/drawing/2014/main" id="{D029A94E-852F-41E5-A536-71995AA4CE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4248" y="1825625"/>
            <a:ext cx="3263503" cy="4351338"/>
          </a:xfrm>
        </p:spPr>
      </p:pic>
      <p:sp>
        <p:nvSpPr>
          <p:cNvPr id="6" name="TextBox 5">
            <a:extLst>
              <a:ext uri="{FF2B5EF4-FFF2-40B4-BE49-F238E27FC236}">
                <a16:creationId xmlns:a16="http://schemas.microsoft.com/office/drawing/2014/main" id="{5531021D-5C7F-4C43-A1B3-804FF7221FD2}"/>
              </a:ext>
            </a:extLst>
          </p:cNvPr>
          <p:cNvSpPr txBox="1"/>
          <p:nvPr/>
        </p:nvSpPr>
        <p:spPr>
          <a:xfrm>
            <a:off x="8201608" y="2388637"/>
            <a:ext cx="1866123" cy="1477328"/>
          </a:xfrm>
          <a:prstGeom prst="rect">
            <a:avLst/>
          </a:prstGeom>
          <a:noFill/>
        </p:spPr>
        <p:txBody>
          <a:bodyPr wrap="square" rtlCol="0">
            <a:spAutoFit/>
          </a:bodyPr>
          <a:lstStyle/>
          <a:p>
            <a:r>
              <a:rPr lang="en-US" dirty="0"/>
              <a:t>Given point can be in inertial coordinate or in reference line coordinate</a:t>
            </a:r>
          </a:p>
        </p:txBody>
      </p:sp>
    </p:spTree>
    <p:extLst>
      <p:ext uri="{BB962C8B-B14F-4D97-AF65-F5344CB8AC3E}">
        <p14:creationId xmlns:p14="http://schemas.microsoft.com/office/powerpoint/2010/main" val="504732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E6E0-1563-4702-A319-C95A7DF41C86}"/>
              </a:ext>
            </a:extLst>
          </p:cNvPr>
          <p:cNvSpPr>
            <a:spLocks noGrp="1"/>
          </p:cNvSpPr>
          <p:nvPr>
            <p:ph type="title"/>
          </p:nvPr>
        </p:nvSpPr>
        <p:spPr/>
        <p:txBody>
          <a:bodyPr/>
          <a:lstStyle/>
          <a:p>
            <a:r>
              <a:rPr lang="en-US" dirty="0"/>
              <a:t>5. Detecting and Solving road overlaps</a:t>
            </a:r>
          </a:p>
        </p:txBody>
      </p:sp>
      <p:pic>
        <p:nvPicPr>
          <p:cNvPr id="5" name="Content Placeholder 4" descr="Chart, line chart&#10;&#10;Description automatically generated">
            <a:extLst>
              <a:ext uri="{FF2B5EF4-FFF2-40B4-BE49-F238E27FC236}">
                <a16:creationId xmlns:a16="http://schemas.microsoft.com/office/drawing/2014/main" id="{0A162659-E863-41A1-8E6F-C112DBCA4B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1551029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92E6-DD28-4146-8193-DC584B9F5EBB}"/>
              </a:ext>
            </a:extLst>
          </p:cNvPr>
          <p:cNvSpPr>
            <a:spLocks noGrp="1"/>
          </p:cNvSpPr>
          <p:nvPr>
            <p:ph type="title"/>
          </p:nvPr>
        </p:nvSpPr>
        <p:spPr/>
        <p:txBody>
          <a:bodyPr/>
          <a:lstStyle/>
          <a:p>
            <a:r>
              <a:rPr lang="en-US" dirty="0"/>
              <a:t>6. Add elevation</a:t>
            </a:r>
          </a:p>
        </p:txBody>
      </p:sp>
      <p:sp>
        <p:nvSpPr>
          <p:cNvPr id="3" name="Content Placeholder 2">
            <a:extLst>
              <a:ext uri="{FF2B5EF4-FFF2-40B4-BE49-F238E27FC236}">
                <a16:creationId xmlns:a16="http://schemas.microsoft.com/office/drawing/2014/main" id="{EEB8CDFB-FA2B-4CE6-945F-A73BF3C489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30753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CE33-7AF8-4AAA-AF5E-054C20BD2C5C}"/>
              </a:ext>
            </a:extLst>
          </p:cNvPr>
          <p:cNvSpPr>
            <a:spLocks noGrp="1"/>
          </p:cNvSpPr>
          <p:nvPr>
            <p:ph type="title"/>
          </p:nvPr>
        </p:nvSpPr>
        <p:spPr/>
        <p:txBody>
          <a:bodyPr/>
          <a:lstStyle/>
          <a:p>
            <a:r>
              <a:rPr lang="en-US" dirty="0"/>
              <a:t>7. Convert </a:t>
            </a:r>
            <a:r>
              <a:rPr lang="en-US" dirty="0" err="1"/>
              <a:t>opendrive</a:t>
            </a:r>
            <a:r>
              <a:rPr lang="en-US" dirty="0"/>
              <a:t> xml to </a:t>
            </a:r>
            <a:r>
              <a:rPr lang="en-US" dirty="0" err="1"/>
              <a:t>opendrive</a:t>
            </a:r>
            <a:r>
              <a:rPr lang="en-US" dirty="0"/>
              <a:t> objects in </a:t>
            </a:r>
            <a:r>
              <a:rPr lang="en-US" dirty="0" err="1"/>
              <a:t>pyodrx</a:t>
            </a:r>
            <a:endParaRPr lang="en-US" dirty="0"/>
          </a:p>
        </p:txBody>
      </p:sp>
      <p:sp>
        <p:nvSpPr>
          <p:cNvPr id="3" name="Content Placeholder 2">
            <a:extLst>
              <a:ext uri="{FF2B5EF4-FFF2-40B4-BE49-F238E27FC236}">
                <a16:creationId xmlns:a16="http://schemas.microsoft.com/office/drawing/2014/main" id="{7AB8488B-23CF-424C-9637-DD17F2842BB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9271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647</TotalTime>
  <Words>294</Words>
  <Application>Microsoft Office PowerPoint</Application>
  <PresentationFormat>Widescreen</PresentationFormat>
  <Paragraphs>28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Scope of work</vt:lpstr>
      <vt:lpstr>Connect two arbitrary roads with a connection road given the absolute positions of the roads</vt:lpstr>
      <vt:lpstr>2. Find feasible curvatures for a given curve angle</vt:lpstr>
      <vt:lpstr>3. Create roads with given lane configuration</vt:lpstr>
      <vt:lpstr>3.1 Connect roads with different number of lanes</vt:lpstr>
      <vt:lpstr>4. Merge any road into a given point of another road</vt:lpstr>
      <vt:lpstr>5. Detecting and Solving road overlaps</vt:lpstr>
      <vt:lpstr>6. Add elevation</vt:lpstr>
      <vt:lpstr>7. Convert opendrive xml to opendrive objects in pyodrx</vt:lpstr>
      <vt:lpstr>8. Identify unique junctions and atomic roads and save them in a database</vt:lpstr>
      <vt:lpstr>9. UE plugin to create roads from open drive xml files.</vt:lpstr>
      <vt:lpstr>10. Arbitrary roundabout given an area and a set of obstacles</vt:lpstr>
      <vt:lpstr>11. Connection roads with obstacle constraints.</vt:lpstr>
      <vt:lpstr>12 Important curve design features</vt:lpstr>
      <vt:lpstr>13. Modeling poor roads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Golam Md Muktadir</dc:creator>
  <cp:lastModifiedBy>gmuktadi@ucsc.edu</cp:lastModifiedBy>
  <cp:revision>36</cp:revision>
  <dcterms:created xsi:type="dcterms:W3CDTF">2020-11-11T21:42:50Z</dcterms:created>
  <dcterms:modified xsi:type="dcterms:W3CDTF">2020-11-19T07:25:35Z</dcterms:modified>
</cp:coreProperties>
</file>