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D88"/>
    <a:srgbClr val="625952"/>
    <a:srgbClr val="21B24B"/>
    <a:srgbClr val="EB1C22"/>
    <a:srgbClr val="F6F6F6"/>
    <a:srgbClr val="B797CF"/>
    <a:srgbClr val="495057"/>
    <a:srgbClr val="716963"/>
    <a:srgbClr val="96B9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3" autoAdjust="0"/>
    <p:restoredTop sz="95020" autoAdjust="0"/>
  </p:normalViewPr>
  <p:slideViewPr>
    <p:cSldViewPr snapToGrid="0" showGuides="1">
      <p:cViewPr varScale="1">
        <p:scale>
          <a:sx n="78" d="100"/>
          <a:sy n="78" d="100"/>
        </p:scale>
        <p:origin x="36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A701D-95A2-4F0C-A778-BE262743844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8A493-0414-436A-90CC-ED5726EB6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448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8A493-0414-436A-90CC-ED5726EB66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2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21B6-4596-4177-ABAD-FFC158288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B880B-B996-4B0A-80E6-09D19546D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90E9D-CE71-4F97-88B1-A18BE4B1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94CBC-04C8-43FB-AE10-271C914C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5BBF4-2B7F-45E4-B149-CCF2F839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5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E9A19-7109-4E87-83F9-A691796E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8F78C-B051-41A1-AA7A-8361FFEB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6F779-D6D7-4B79-92A7-EDBE94A8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2EE67-FB5E-4DFB-95B3-9EEF16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3B898-EB4B-43F8-AAE6-C6FB0542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6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EB04F1-C9E1-4ADB-8317-4DD43628D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1F5FC-392A-40A9-B4D8-D9CDA59F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14114-658D-45CD-B09E-682E3629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54522-50B7-460E-B168-8710C12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AC0EB-EBEC-4B57-8FFD-41718484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1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3D5E2-22EE-4DCD-B582-DAA84510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29F27-4EA5-4C7A-BFAF-83DBEACD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630C5-4D29-4F87-A456-D92575BE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9ECF9-3EC6-4075-A985-FC4C1451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B9C3-0943-4293-A2BC-79BA59C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4FA24-6A0A-4912-B8FD-029FC00D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70830-148D-4134-801A-F7137EBE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7EE747-1C19-414D-A3B7-1008C5A5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8859C-153F-4A7F-8E00-1FB69987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8C6-D883-45A3-83D4-5B9AA928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7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8D53F-E169-4B4B-BAAB-40669F9D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0A5BE-C4AA-480E-B566-9294E8A9D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401BB-8F8B-4CA5-8F0F-10A16D2F7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71906-C146-4F8A-A30C-5D2F5B50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BDD32-C370-4549-9EE3-8FAA2955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3B4F1F-5C57-46FC-B3C3-0DB6F57F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1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540A5-5A60-46B3-A38A-6F41BCB5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F3A29-6D51-476D-88CF-69A7F0D29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1F2C1-B75D-440D-9E02-A4DF74DDA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69E599-B467-4879-A295-EBA97AC58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912A0-3AC6-45CD-A150-E132BA3FA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B26B6F-4F1E-4B4F-A2AB-AB1416FD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292803-345E-4631-9D10-1EA7BFAA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B52FBC-43BA-49F1-819D-F59535C1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11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F360-E627-4AF4-892E-B075DCB2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894AFE-22F7-4D17-8129-CA6437D6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19F033-E22E-4085-AA80-01E76D97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68641-A326-4B8E-BCCE-0E4DE398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5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721C1C-40AF-42C5-BCAC-F252F6B5F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5FC1D7-FB6F-4165-8894-32DF67E7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73FD45-62F7-4895-A3E3-B2010E94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8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C5803-4CFE-43D4-A92E-A5E1F2D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6A9667-5150-44FD-9CDD-59F327E8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9A983-0FE1-4F37-A6D9-6BD4090D0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33B7A-720D-48DD-BF61-CCD32CF2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13102-F1EA-4E5B-82C5-D379809A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5906B-6AF6-4F59-BC02-8A8CD1DD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8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32EF1-B4F9-48A5-ABCF-917B4077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22FC5E-A029-4C67-AED5-238890AED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245878-2ABD-49B6-8E00-E69F4708C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A543CC-0C71-4A34-9016-CC06FEED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5531E-FBC1-4031-AFCC-C7B6903A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F95B1-1BE0-410F-8A34-E24783E8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8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9C3041-F89D-4F1A-851F-F591075E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050D7-CD58-4CFB-B931-40C4C437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866B6-DB65-43DF-9804-2F7B27BB4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67D9-EB2E-49BC-BDFE-620E3A21FFC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75409-E700-4CBB-924E-6F49BA43A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AA3B3-2BE9-4F83-B34C-5D701C42E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1B3F-E3F7-4DF5-B1BC-B1DE49CAF7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2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18AC176-576B-4E93-812F-027A40073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40500"/>
          </a:xfrm>
          <a:prstGeom prst="rect">
            <a:avLst/>
          </a:prstGeom>
          <a:effectLst/>
        </p:spPr>
      </p:pic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D57936C-2875-4160-9AA5-576BE1EC55D5}"/>
              </a:ext>
            </a:extLst>
          </p:cNvPr>
          <p:cNvSpPr/>
          <p:nvPr/>
        </p:nvSpPr>
        <p:spPr>
          <a:xfrm>
            <a:off x="6774426" y="2553022"/>
            <a:ext cx="4742384" cy="3345280"/>
          </a:xfrm>
          <a:prstGeom prst="roundRect">
            <a:avLst>
              <a:gd name="adj" fmla="val 948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EC2E8C7-6952-4EC8-ADB3-C2A0DA912E83}"/>
              </a:ext>
            </a:extLst>
          </p:cNvPr>
          <p:cNvSpPr/>
          <p:nvPr/>
        </p:nvSpPr>
        <p:spPr>
          <a:xfrm>
            <a:off x="294721" y="2540951"/>
            <a:ext cx="6135061" cy="3357351"/>
          </a:xfrm>
          <a:prstGeom prst="roundRect">
            <a:avLst>
              <a:gd name="adj" fmla="val 948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B852019-72CB-4981-8373-66E078A2FB5E}"/>
              </a:ext>
            </a:extLst>
          </p:cNvPr>
          <p:cNvSpPr/>
          <p:nvPr/>
        </p:nvSpPr>
        <p:spPr>
          <a:xfrm>
            <a:off x="175073" y="1916939"/>
            <a:ext cx="11465425" cy="503576"/>
          </a:xfrm>
          <a:prstGeom prst="roundRect">
            <a:avLst>
              <a:gd name="adj" fmla="val 948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CF815B-0524-4F63-8312-BE932D104C00}"/>
              </a:ext>
            </a:extLst>
          </p:cNvPr>
          <p:cNvSpPr/>
          <p:nvPr/>
        </p:nvSpPr>
        <p:spPr>
          <a:xfrm>
            <a:off x="0" y="6540500"/>
            <a:ext cx="12192000" cy="158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355243A-D5A2-444F-A2E3-05F591EA8C07}"/>
              </a:ext>
            </a:extLst>
          </p:cNvPr>
          <p:cNvGrpSpPr/>
          <p:nvPr/>
        </p:nvGrpSpPr>
        <p:grpSpPr>
          <a:xfrm>
            <a:off x="0" y="591982"/>
            <a:ext cx="12192000" cy="469901"/>
            <a:chOff x="0" y="1457221"/>
            <a:chExt cx="12192000" cy="46990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752F241-5D8E-42B1-86C5-6AAE46283624}"/>
                </a:ext>
              </a:extLst>
            </p:cNvPr>
            <p:cNvSpPr/>
            <p:nvPr/>
          </p:nvSpPr>
          <p:spPr>
            <a:xfrm>
              <a:off x="0" y="1457221"/>
              <a:ext cx="12192000" cy="469901"/>
            </a:xfrm>
            <a:prstGeom prst="rect">
              <a:avLst/>
            </a:prstGeom>
            <a:solidFill>
              <a:srgbClr val="96B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6FDB5C-5700-43C9-86BC-94BAE01D8E53}"/>
                </a:ext>
              </a:extLst>
            </p:cNvPr>
            <p:cNvSpPr txBox="1"/>
            <p:nvPr/>
          </p:nvSpPr>
          <p:spPr>
            <a:xfrm>
              <a:off x="58994" y="1538283"/>
              <a:ext cx="1700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BF9ED"/>
                  </a:solidFill>
                </a:rPr>
                <a:t>正则调试工具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040AFFA-29E2-40AF-A347-335E0316985F}"/>
              </a:ext>
            </a:extLst>
          </p:cNvPr>
          <p:cNvGrpSpPr/>
          <p:nvPr/>
        </p:nvGrpSpPr>
        <p:grpSpPr>
          <a:xfrm>
            <a:off x="351154" y="1989224"/>
            <a:ext cx="7558405" cy="351489"/>
            <a:chOff x="328294" y="2395542"/>
            <a:chExt cx="7558405" cy="35148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218124-086D-40F5-AAEB-F285109AEF74}"/>
                </a:ext>
              </a:extLst>
            </p:cNvPr>
            <p:cNvSpPr/>
            <p:nvPr/>
          </p:nvSpPr>
          <p:spPr>
            <a:xfrm>
              <a:off x="328294" y="2395542"/>
              <a:ext cx="7558405" cy="351488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D3D9D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C048E69-E282-44AD-ACC3-CA6D4CEA9AE1}"/>
                </a:ext>
              </a:extLst>
            </p:cNvPr>
            <p:cNvGrpSpPr/>
            <p:nvPr/>
          </p:nvGrpSpPr>
          <p:grpSpPr>
            <a:xfrm>
              <a:off x="333616" y="2395542"/>
              <a:ext cx="359890" cy="351489"/>
              <a:chOff x="318376" y="2395542"/>
              <a:chExt cx="359890" cy="35148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DB0335C0-E17E-4A67-9FC6-56F1246B93B8}"/>
                  </a:ext>
                </a:extLst>
              </p:cNvPr>
              <p:cNvSpPr/>
              <p:nvPr/>
            </p:nvSpPr>
            <p:spPr>
              <a:xfrm>
                <a:off x="318376" y="2399353"/>
                <a:ext cx="354175" cy="34767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625952"/>
                    </a:solidFill>
                  </a:rPr>
                  <a:t>/</a:t>
                </a:r>
                <a:endParaRPr lang="zh-CN" altLang="en-US" b="1" dirty="0">
                  <a:solidFill>
                    <a:srgbClr val="625952"/>
                  </a:solidFill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60405CB-4E26-4ED1-8BFC-72AC9A6DD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266" y="2395542"/>
                <a:ext cx="0" cy="351488"/>
              </a:xfrm>
              <a:prstGeom prst="line">
                <a:avLst/>
              </a:prstGeom>
              <a:ln w="9525">
                <a:solidFill>
                  <a:srgbClr val="D3D9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53E2060-DE65-4DC0-8C43-85A3D3A13DFC}"/>
                </a:ext>
              </a:extLst>
            </p:cNvPr>
            <p:cNvGrpSpPr/>
            <p:nvPr/>
          </p:nvGrpSpPr>
          <p:grpSpPr>
            <a:xfrm>
              <a:off x="7191297" y="2395542"/>
              <a:ext cx="687783" cy="351489"/>
              <a:chOff x="3964227" y="2395542"/>
              <a:chExt cx="687783" cy="351489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C9171036-5B11-4852-933D-372C4DBB1C15}"/>
                  </a:ext>
                </a:extLst>
              </p:cNvPr>
              <p:cNvSpPr/>
              <p:nvPr/>
            </p:nvSpPr>
            <p:spPr>
              <a:xfrm>
                <a:off x="3964227" y="2399353"/>
                <a:ext cx="687783" cy="34767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625952"/>
                    </a:solidFill>
                  </a:rPr>
                  <a:t>/g</a:t>
                </a:r>
                <a:endParaRPr lang="zh-CN" altLang="en-US" b="1" dirty="0">
                  <a:solidFill>
                    <a:srgbClr val="625952"/>
                  </a:solidFill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202756D-DAE9-4370-A79C-BBC58DCA6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944" y="2395542"/>
                <a:ext cx="0" cy="351488"/>
              </a:xfrm>
              <a:prstGeom prst="line">
                <a:avLst/>
              </a:prstGeom>
              <a:ln w="9525">
                <a:solidFill>
                  <a:srgbClr val="D3D9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9C383D5-B08A-4D15-A175-40E16DA2E1B9}"/>
              </a:ext>
            </a:extLst>
          </p:cNvPr>
          <p:cNvGrpSpPr/>
          <p:nvPr/>
        </p:nvGrpSpPr>
        <p:grpSpPr>
          <a:xfrm>
            <a:off x="8055159" y="2016797"/>
            <a:ext cx="862143" cy="307771"/>
            <a:chOff x="8055159" y="2383994"/>
            <a:chExt cx="862143" cy="307771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269CF43-E496-466B-9C34-790F9E3378EC}"/>
                </a:ext>
              </a:extLst>
            </p:cNvPr>
            <p:cNvSpPr/>
            <p:nvPr/>
          </p:nvSpPr>
          <p:spPr>
            <a:xfrm>
              <a:off x="8055159" y="2383994"/>
              <a:ext cx="862143" cy="307771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434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F3E5180-2CF6-4CEE-A780-119712F81E1C}"/>
                </a:ext>
              </a:extLst>
            </p:cNvPr>
            <p:cNvSpPr/>
            <p:nvPr/>
          </p:nvSpPr>
          <p:spPr>
            <a:xfrm>
              <a:off x="8098155" y="2435962"/>
              <a:ext cx="800100" cy="18722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3E3F3A"/>
                  </a:solidFill>
                </a:rPr>
                <a:t>修饰符</a:t>
              </a: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DCF58F98-ED24-4DFC-B1F6-DB7AA03A6CD8}"/>
                </a:ext>
              </a:extLst>
            </p:cNvPr>
            <p:cNvSpPr/>
            <p:nvPr/>
          </p:nvSpPr>
          <p:spPr>
            <a:xfrm rot="10800000">
              <a:off x="8726804" y="2508884"/>
              <a:ext cx="78105" cy="45719"/>
            </a:xfrm>
            <a:prstGeom prst="triangle">
              <a:avLst/>
            </a:prstGeom>
            <a:solidFill>
              <a:srgbClr val="3E3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3A68172-F0A0-4465-B7BF-50BB5F4DDFD8}"/>
                </a:ext>
              </a:extLst>
            </p:cNvPr>
            <p:cNvGrpSpPr/>
            <p:nvPr/>
          </p:nvGrpSpPr>
          <p:grpSpPr>
            <a:xfrm>
              <a:off x="8150889" y="2455012"/>
              <a:ext cx="131239" cy="170078"/>
              <a:chOff x="8133744" y="2457184"/>
              <a:chExt cx="131239" cy="170078"/>
            </a:xfrm>
          </p:grpSpPr>
          <p:sp>
            <p:nvSpPr>
              <p:cNvPr id="37" name="流程图: 资料带 36">
                <a:extLst>
                  <a:ext uri="{FF2B5EF4-FFF2-40B4-BE49-F238E27FC236}">
                    <a16:creationId xmlns:a16="http://schemas.microsoft.com/office/drawing/2014/main" id="{9D9E83A8-112C-4929-907E-C70F9C3C4452}"/>
                  </a:ext>
                </a:extLst>
              </p:cNvPr>
              <p:cNvSpPr/>
              <p:nvPr/>
            </p:nvSpPr>
            <p:spPr>
              <a:xfrm>
                <a:off x="8160208" y="2467240"/>
                <a:ext cx="104775" cy="89535"/>
              </a:xfrm>
              <a:prstGeom prst="flowChartPunchedTape">
                <a:avLst/>
              </a:prstGeom>
              <a:solidFill>
                <a:srgbClr val="3E3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019573C-4DE6-4076-B79F-182893B83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08" y="2467242"/>
                <a:ext cx="0" cy="160020"/>
              </a:xfrm>
              <a:prstGeom prst="line">
                <a:avLst/>
              </a:prstGeom>
              <a:ln w="19050">
                <a:solidFill>
                  <a:srgbClr val="3E3F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菱形 39">
                <a:extLst>
                  <a:ext uri="{FF2B5EF4-FFF2-40B4-BE49-F238E27FC236}">
                    <a16:creationId xmlns:a16="http://schemas.microsoft.com/office/drawing/2014/main" id="{FF848A75-D7E1-45C6-8F29-6CE54A412645}"/>
                  </a:ext>
                </a:extLst>
              </p:cNvPr>
              <p:cNvSpPr/>
              <p:nvPr/>
            </p:nvSpPr>
            <p:spPr>
              <a:xfrm>
                <a:off x="8133744" y="2457184"/>
                <a:ext cx="45719" cy="45719"/>
              </a:xfrm>
              <a:prstGeom prst="diamond">
                <a:avLst/>
              </a:prstGeom>
              <a:solidFill>
                <a:srgbClr val="3E3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等腰三角形 109">
              <a:extLst>
                <a:ext uri="{FF2B5EF4-FFF2-40B4-BE49-F238E27FC236}">
                  <a16:creationId xmlns:a16="http://schemas.microsoft.com/office/drawing/2014/main" id="{935F2C33-8994-461F-B71E-A1DE1E9B7365}"/>
                </a:ext>
              </a:extLst>
            </p:cNvPr>
            <p:cNvSpPr/>
            <p:nvPr/>
          </p:nvSpPr>
          <p:spPr>
            <a:xfrm rot="10800000">
              <a:off x="8727927" y="2508884"/>
              <a:ext cx="78105" cy="45719"/>
            </a:xfrm>
            <a:prstGeom prst="triangle">
              <a:avLst/>
            </a:prstGeom>
            <a:solidFill>
              <a:srgbClr val="3E3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FE71B97C-91FD-49D2-8032-CC93308FD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21647" r="62721" b="72992"/>
          <a:stretch/>
        </p:blipFill>
        <p:spPr>
          <a:xfrm>
            <a:off x="294722" y="1426831"/>
            <a:ext cx="4247536" cy="351487"/>
          </a:xfrm>
          <a:prstGeom prst="rect">
            <a:avLst/>
          </a:prstGeom>
          <a:effectLst/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0484AF05-D2F7-472E-8B44-42E5D23C7516}"/>
              </a:ext>
            </a:extLst>
          </p:cNvPr>
          <p:cNvSpPr/>
          <p:nvPr/>
        </p:nvSpPr>
        <p:spPr>
          <a:xfrm>
            <a:off x="8977298" y="1964116"/>
            <a:ext cx="1320939" cy="469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96D549-B6ED-4DE4-BDE4-BDA368235130}"/>
              </a:ext>
            </a:extLst>
          </p:cNvPr>
          <p:cNvGrpSpPr/>
          <p:nvPr/>
        </p:nvGrpSpPr>
        <p:grpSpPr>
          <a:xfrm>
            <a:off x="502762" y="2788859"/>
            <a:ext cx="5750643" cy="968202"/>
            <a:chOff x="502762" y="2788859"/>
            <a:chExt cx="5750643" cy="96820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77FF1F8-DCF7-47ED-B2FB-D04FDFD47E2B}"/>
                </a:ext>
              </a:extLst>
            </p:cNvPr>
            <p:cNvGrpSpPr/>
            <p:nvPr/>
          </p:nvGrpSpPr>
          <p:grpSpPr>
            <a:xfrm>
              <a:off x="502762" y="2788859"/>
              <a:ext cx="5750643" cy="968202"/>
              <a:chOff x="502762" y="2813243"/>
              <a:chExt cx="5750643" cy="968202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8C808EF-30E5-48E0-9BA6-2761C5C5AD19}"/>
                  </a:ext>
                </a:extLst>
              </p:cNvPr>
              <p:cNvSpPr/>
              <p:nvPr/>
            </p:nvSpPr>
            <p:spPr>
              <a:xfrm>
                <a:off x="502762" y="3046137"/>
                <a:ext cx="5750643" cy="735308"/>
              </a:xfrm>
              <a:prstGeom prst="roundRect">
                <a:avLst>
                  <a:gd name="adj" fmla="val 4546"/>
                </a:avLst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6A39D2A-60A2-409C-81F9-7944BA4AEE66}"/>
                  </a:ext>
                </a:extLst>
              </p:cNvPr>
              <p:cNvGrpSpPr/>
              <p:nvPr/>
            </p:nvGrpSpPr>
            <p:grpSpPr>
              <a:xfrm>
                <a:off x="502762" y="2813243"/>
                <a:ext cx="5750643" cy="822250"/>
                <a:chOff x="502762" y="2813243"/>
                <a:chExt cx="5750643" cy="822250"/>
              </a:xfrm>
            </p:grpSpPr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1310A65-B65D-47B5-BD94-9A8DCD303250}"/>
                    </a:ext>
                  </a:extLst>
                </p:cNvPr>
                <p:cNvSpPr/>
                <p:nvPr/>
              </p:nvSpPr>
              <p:spPr>
                <a:xfrm>
                  <a:off x="502762" y="2813243"/>
                  <a:ext cx="5750643" cy="263374"/>
                </a:xfrm>
                <a:prstGeom prst="roundRect">
                  <a:avLst>
                    <a:gd name="adj" fmla="val 4546"/>
                  </a:avLst>
                </a:prstGeom>
                <a:solidFill>
                  <a:srgbClr val="FFFFFF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8B950E55-1111-4AA9-AC46-421BD2ED2F17}"/>
                    </a:ext>
                  </a:extLst>
                </p:cNvPr>
                <p:cNvSpPr/>
                <p:nvPr/>
              </p:nvSpPr>
              <p:spPr>
                <a:xfrm>
                  <a:off x="521022" y="2825733"/>
                  <a:ext cx="2368482" cy="263374"/>
                </a:xfrm>
                <a:prstGeom prst="roundRect">
                  <a:avLst>
                    <a:gd name="adj" fmla="val 454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1200" dirty="0">
                      <a:solidFill>
                        <a:srgbClr val="716963"/>
                      </a:solidFill>
                    </a:rPr>
                    <a:t>请输入需要匹配的字符串</a:t>
                  </a:r>
                </a:p>
              </p:txBody>
            </p:sp>
            <p:sp>
              <p:nvSpPr>
                <p:cNvPr id="84" name="矩形: 圆角 83">
                  <a:extLst>
                    <a:ext uri="{FF2B5EF4-FFF2-40B4-BE49-F238E27FC236}">
                      <a16:creationId xmlns:a16="http://schemas.microsoft.com/office/drawing/2014/main" id="{D2A3E4AA-B6B1-4BB8-A3EF-C5B0493490B9}"/>
                    </a:ext>
                  </a:extLst>
                </p:cNvPr>
                <p:cNvSpPr/>
                <p:nvPr/>
              </p:nvSpPr>
              <p:spPr>
                <a:xfrm>
                  <a:off x="1808226" y="3172875"/>
                  <a:ext cx="475488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EB1C22">
                    <a:alpha val="50000"/>
                  </a:srgbClr>
                </a:solidFill>
                <a:ln w="9525">
                  <a:solidFill>
                    <a:srgbClr val="EB1C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: 圆角 84">
                  <a:extLst>
                    <a:ext uri="{FF2B5EF4-FFF2-40B4-BE49-F238E27FC236}">
                      <a16:creationId xmlns:a16="http://schemas.microsoft.com/office/drawing/2014/main" id="{295189EE-890F-4237-8E45-FFE81CFFDF07}"/>
                    </a:ext>
                  </a:extLst>
                </p:cNvPr>
                <p:cNvSpPr/>
                <p:nvPr/>
              </p:nvSpPr>
              <p:spPr>
                <a:xfrm>
                  <a:off x="2318765" y="3172875"/>
                  <a:ext cx="658749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21B24B">
                    <a:alpha val="50000"/>
                  </a:srgbClr>
                </a:solidFill>
                <a:ln w="9525">
                  <a:solidFill>
                    <a:srgbClr val="21B2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05E63583-6C58-479B-AED6-0350F9A80E6A}"/>
                    </a:ext>
                  </a:extLst>
                </p:cNvPr>
                <p:cNvSpPr/>
                <p:nvPr/>
              </p:nvSpPr>
              <p:spPr>
                <a:xfrm>
                  <a:off x="4174723" y="3172875"/>
                  <a:ext cx="340128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7030A0">
                    <a:alpha val="50000"/>
                  </a:srgbClr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10ACF6C3-BA73-40F7-A89D-1A104EBE818C}"/>
                    </a:ext>
                  </a:extLst>
                </p:cNvPr>
                <p:cNvSpPr/>
                <p:nvPr/>
              </p:nvSpPr>
              <p:spPr>
                <a:xfrm>
                  <a:off x="4648842" y="3172875"/>
                  <a:ext cx="410837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chemeClr val="accent2">
                    <a:lumMod val="75000"/>
                    <a:alpha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9ECD76B9-5391-4473-8A5E-C5FB06E57F5C}"/>
                    </a:ext>
                  </a:extLst>
                </p:cNvPr>
                <p:cNvSpPr/>
                <p:nvPr/>
              </p:nvSpPr>
              <p:spPr>
                <a:xfrm>
                  <a:off x="5185498" y="3172875"/>
                  <a:ext cx="207251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2AD31E41-A8C5-468D-8A53-6074091E0ED1}"/>
                    </a:ext>
                  </a:extLst>
                </p:cNvPr>
                <p:cNvSpPr/>
                <p:nvPr/>
              </p:nvSpPr>
              <p:spPr>
                <a:xfrm>
                  <a:off x="3697134" y="3498857"/>
                  <a:ext cx="817717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FFFF00">
                    <a:alpha val="50000"/>
                  </a:srgbClr>
                </a:solidFill>
                <a:ln w="95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542DFF-3E02-4BAB-933A-1A92B096A228}"/>
                </a:ext>
              </a:extLst>
            </p:cNvPr>
            <p:cNvSpPr txBox="1"/>
            <p:nvPr/>
          </p:nvSpPr>
          <p:spPr>
            <a:xfrm>
              <a:off x="521021" y="3088880"/>
              <a:ext cx="5732384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正则表达式（英语：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Regular Expression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，在代码中常简写为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regex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、</a:t>
              </a:r>
              <a:r>
                <a:rPr lang="en-US" altLang="zh-CN" sz="1050" b="0" i="0" dirty="0" err="1">
                  <a:solidFill>
                    <a:srgbClr val="495057"/>
                  </a:solidFill>
                  <a:effectLst/>
                  <a:latin typeface="Helvetica Neue"/>
                </a:rPr>
                <a:t>regexp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或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）使用单个字符串来描述、匹配一系列符合某个句法规则的字符串搜索模式。</a:t>
              </a:r>
            </a:p>
            <a:p>
              <a:pPr algn="l" latinLnBrk="1"/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搜索模式可用于文本搜索和文本替换。匹配一些内容</a:t>
              </a:r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727177D-7BF2-4E72-84EF-7D6E041CBD34}"/>
              </a:ext>
            </a:extLst>
          </p:cNvPr>
          <p:cNvGrpSpPr/>
          <p:nvPr/>
        </p:nvGrpSpPr>
        <p:grpSpPr>
          <a:xfrm>
            <a:off x="502762" y="4718254"/>
            <a:ext cx="5750643" cy="968202"/>
            <a:chOff x="502762" y="2788859"/>
            <a:chExt cx="5750643" cy="968202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D1E076B-4E0D-486F-9AE4-E398D8F06D78}"/>
                </a:ext>
              </a:extLst>
            </p:cNvPr>
            <p:cNvGrpSpPr/>
            <p:nvPr/>
          </p:nvGrpSpPr>
          <p:grpSpPr>
            <a:xfrm>
              <a:off x="502762" y="2788859"/>
              <a:ext cx="5750643" cy="968202"/>
              <a:chOff x="502762" y="2813243"/>
              <a:chExt cx="5750643" cy="968202"/>
            </a:xfrm>
          </p:grpSpPr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EDB292E8-53E6-4CAA-BE35-BEBCADB2A3B4}"/>
                  </a:ext>
                </a:extLst>
              </p:cNvPr>
              <p:cNvSpPr/>
              <p:nvPr/>
            </p:nvSpPr>
            <p:spPr>
              <a:xfrm>
                <a:off x="502762" y="3046137"/>
                <a:ext cx="5750643" cy="735308"/>
              </a:xfrm>
              <a:prstGeom prst="roundRect">
                <a:avLst>
                  <a:gd name="adj" fmla="val 4546"/>
                </a:avLst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532CABC-97F7-4522-A1DE-FD16651D3788}"/>
                  </a:ext>
                </a:extLst>
              </p:cNvPr>
              <p:cNvGrpSpPr/>
              <p:nvPr/>
            </p:nvGrpSpPr>
            <p:grpSpPr>
              <a:xfrm>
                <a:off x="502762" y="2813243"/>
                <a:ext cx="5750643" cy="275864"/>
                <a:chOff x="502762" y="2813243"/>
                <a:chExt cx="5750643" cy="275864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43CEBEA5-6115-44B6-8398-8E27746EF7D1}"/>
                    </a:ext>
                  </a:extLst>
                </p:cNvPr>
                <p:cNvSpPr/>
                <p:nvPr/>
              </p:nvSpPr>
              <p:spPr>
                <a:xfrm>
                  <a:off x="502762" y="2813243"/>
                  <a:ext cx="5750643" cy="263374"/>
                </a:xfrm>
                <a:prstGeom prst="roundRect">
                  <a:avLst>
                    <a:gd name="adj" fmla="val 4546"/>
                  </a:avLst>
                </a:prstGeom>
                <a:solidFill>
                  <a:srgbClr val="FFFFFF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9DF7FE29-ACFF-43D6-B0D1-BB594BDC57A0}"/>
                    </a:ext>
                  </a:extLst>
                </p:cNvPr>
                <p:cNvSpPr/>
                <p:nvPr/>
              </p:nvSpPr>
              <p:spPr>
                <a:xfrm>
                  <a:off x="521022" y="2825733"/>
                  <a:ext cx="2295330" cy="263374"/>
                </a:xfrm>
                <a:prstGeom prst="roundRect">
                  <a:avLst>
                    <a:gd name="adj" fmla="val 454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1200" dirty="0">
                      <a:solidFill>
                        <a:srgbClr val="716963"/>
                      </a:solidFill>
                    </a:rPr>
                    <a:t>找到</a:t>
                  </a:r>
                  <a:r>
                    <a:rPr lang="en-US" altLang="zh-CN" sz="1200" dirty="0">
                      <a:solidFill>
                        <a:srgbClr val="716963"/>
                      </a:solidFill>
                    </a:rPr>
                    <a:t>5</a:t>
                  </a:r>
                  <a:r>
                    <a:rPr lang="zh-CN" altLang="en-US" sz="1200" dirty="0">
                      <a:solidFill>
                        <a:srgbClr val="716963"/>
                      </a:solidFill>
                    </a:rPr>
                    <a:t>处匹配</a:t>
                  </a:r>
                </a:p>
              </p:txBody>
            </p:sp>
          </p:grp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556DDB3-74C3-4FC6-A2E0-6C7CB9D7A969}"/>
                </a:ext>
              </a:extLst>
            </p:cNvPr>
            <p:cNvSpPr txBox="1"/>
            <p:nvPr/>
          </p:nvSpPr>
          <p:spPr>
            <a:xfrm>
              <a:off x="521021" y="3088880"/>
              <a:ext cx="5732384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正则表达式（英语：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Regular Expression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，在代码中常简写为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regex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、</a:t>
              </a:r>
              <a:r>
                <a:rPr lang="en-US" altLang="zh-CN" sz="1050" b="0" i="0" dirty="0" err="1">
                  <a:solidFill>
                    <a:srgbClr val="495057"/>
                  </a:solidFill>
                  <a:effectLst/>
                  <a:latin typeface="Helvetica Neue"/>
                </a:rPr>
                <a:t>regexp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或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）使用单个字符串来描述、匹配一系列符合某个句法规则的字符串搜索模式。</a:t>
              </a:r>
            </a:p>
            <a:p>
              <a:pPr algn="l" latinLnBrk="1"/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搜索模式可用于文本搜索和文本替换。匹配一些内容</a:t>
              </a:r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956BA24-BB03-4EEE-B552-48B269D050CF}"/>
              </a:ext>
            </a:extLst>
          </p:cNvPr>
          <p:cNvGrpSpPr/>
          <p:nvPr/>
        </p:nvGrpSpPr>
        <p:grpSpPr>
          <a:xfrm>
            <a:off x="444802" y="3800383"/>
            <a:ext cx="5864558" cy="851454"/>
            <a:chOff x="444802" y="3800383"/>
            <a:chExt cx="5864558" cy="851454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F284BCAC-2E0C-4339-AD52-CE7DDB63338E}"/>
                </a:ext>
              </a:extLst>
            </p:cNvPr>
            <p:cNvSpPr/>
            <p:nvPr/>
          </p:nvSpPr>
          <p:spPr>
            <a:xfrm>
              <a:off x="444802" y="3800383"/>
              <a:ext cx="5864558" cy="851454"/>
            </a:xfrm>
            <a:prstGeom prst="roundRect">
              <a:avLst>
                <a:gd name="adj" fmla="val 4546"/>
              </a:avLst>
            </a:pr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1A7315A-398E-46DF-A517-311A4D5BA331}"/>
                </a:ext>
              </a:extLst>
            </p:cNvPr>
            <p:cNvGrpSpPr/>
            <p:nvPr/>
          </p:nvGrpSpPr>
          <p:grpSpPr>
            <a:xfrm>
              <a:off x="502762" y="3853319"/>
              <a:ext cx="5750643" cy="735308"/>
              <a:chOff x="502762" y="3021753"/>
              <a:chExt cx="5750643" cy="735308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2C02D163-2986-4C8F-9B86-B7D70D8CF70F}"/>
                  </a:ext>
                </a:extLst>
              </p:cNvPr>
              <p:cNvSpPr/>
              <p:nvPr/>
            </p:nvSpPr>
            <p:spPr>
              <a:xfrm>
                <a:off x="502762" y="3021753"/>
                <a:ext cx="5750643" cy="735308"/>
              </a:xfrm>
              <a:prstGeom prst="roundRect">
                <a:avLst>
                  <a:gd name="adj" fmla="val 4546"/>
                </a:avLst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5821DFE-0B26-43D2-8756-E5A500767BA6}"/>
                  </a:ext>
                </a:extLst>
              </p:cNvPr>
              <p:cNvSpPr txBox="1"/>
              <p:nvPr/>
            </p:nvSpPr>
            <p:spPr>
              <a:xfrm>
                <a:off x="521021" y="3088880"/>
                <a:ext cx="5732384" cy="577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正则表达式（英语：</a:t>
                </a:r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Regular Expression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，在代码中常简写为</a:t>
                </a:r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regex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、</a:t>
                </a:r>
                <a:r>
                  <a:rPr lang="en-US" altLang="zh-CN" sz="1050" b="0" i="0" dirty="0" err="1">
                    <a:solidFill>
                      <a:srgbClr val="495057"/>
                    </a:solidFill>
                    <a:effectLst/>
                    <a:latin typeface="Helvetica Neue"/>
                  </a:rPr>
                  <a:t>regexp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或</a:t>
                </a:r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RE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）使用单个字符串来描述、匹配一系列符合某个句法规则的字符串搜索模式。</a:t>
                </a:r>
              </a:p>
              <a:p>
                <a:pPr algn="l" latinLnBrk="1"/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搜索模式可用于文本搜索和文本替换。匹配一些内容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3B7EC19-4761-4B90-BF2B-B1D2F7083F7A}"/>
              </a:ext>
            </a:extLst>
          </p:cNvPr>
          <p:cNvSpPr txBox="1"/>
          <p:nvPr/>
        </p:nvSpPr>
        <p:spPr>
          <a:xfrm>
            <a:off x="753647" y="2032323"/>
            <a:ext cx="6374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sz="1200" b="0" i="0" dirty="0">
                <a:solidFill>
                  <a:srgbClr val="325D88"/>
                </a:solidFill>
                <a:effectLst/>
                <a:latin typeface="Helvetica Neue"/>
              </a:rPr>
              <a:t>/[a-z]+|(1d)[a-z]+(2d)[a-z]+(3d)[a-z]+/gi</a:t>
            </a:r>
            <a:endParaRPr lang="zh-CN" altLang="en-US" sz="1200" dirty="0">
              <a:solidFill>
                <a:srgbClr val="325D88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F122C618-CC36-4210-B3CA-525188FEA287}"/>
              </a:ext>
            </a:extLst>
          </p:cNvPr>
          <p:cNvSpPr/>
          <p:nvPr/>
        </p:nvSpPr>
        <p:spPr>
          <a:xfrm>
            <a:off x="6868838" y="3021752"/>
            <a:ext cx="4553115" cy="1237732"/>
          </a:xfrm>
          <a:prstGeom prst="roundRect">
            <a:avLst>
              <a:gd name="adj" fmla="val 4546"/>
            </a:avLst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2D2B9E60-CEA5-44C3-8A50-BEBA8E5FF0B5}"/>
              </a:ext>
            </a:extLst>
          </p:cNvPr>
          <p:cNvSpPr/>
          <p:nvPr/>
        </p:nvSpPr>
        <p:spPr>
          <a:xfrm>
            <a:off x="6868838" y="2788859"/>
            <a:ext cx="4553115" cy="263374"/>
          </a:xfrm>
          <a:prstGeom prst="roundRect">
            <a:avLst>
              <a:gd name="adj" fmla="val 4546"/>
            </a:avLst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94EECB1-233A-4248-8D2C-7E0212501C94}"/>
              </a:ext>
            </a:extLst>
          </p:cNvPr>
          <p:cNvSpPr/>
          <p:nvPr/>
        </p:nvSpPr>
        <p:spPr>
          <a:xfrm>
            <a:off x="7689296" y="2861877"/>
            <a:ext cx="817717" cy="136636"/>
          </a:xfrm>
          <a:prstGeom prst="roundRect">
            <a:avLst>
              <a:gd name="adj" fmla="val 16119"/>
            </a:avLst>
          </a:prstGeom>
          <a:solidFill>
            <a:srgbClr val="FFFF00">
              <a:alpha val="50000"/>
            </a:srgbClr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5578086-6CEA-4D0B-81FE-C7BC95B5ED2E}"/>
              </a:ext>
            </a:extLst>
          </p:cNvPr>
          <p:cNvSpPr txBox="1"/>
          <p:nvPr/>
        </p:nvSpPr>
        <p:spPr>
          <a:xfrm>
            <a:off x="7593626" y="2803237"/>
            <a:ext cx="37296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sz="1050" dirty="0">
                <a:solidFill>
                  <a:srgbClr val="495057"/>
                </a:solidFill>
                <a:latin typeface="Helvetica Neue"/>
              </a:rPr>
              <a:t>1dpp2dp3dpp</a:t>
            </a:r>
            <a:endParaRPr lang="zh-CN" altLang="en-US" sz="1050" b="0" i="0" dirty="0">
              <a:solidFill>
                <a:srgbClr val="495057"/>
              </a:solidFill>
              <a:effectLst/>
              <a:latin typeface="Helvetica Neue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8A5234E-6D71-47D2-A901-2854E0BA6F05}"/>
              </a:ext>
            </a:extLst>
          </p:cNvPr>
          <p:cNvGrpSpPr/>
          <p:nvPr/>
        </p:nvGrpSpPr>
        <p:grpSpPr>
          <a:xfrm>
            <a:off x="6930093" y="2826070"/>
            <a:ext cx="602277" cy="187223"/>
            <a:chOff x="8098155" y="2435962"/>
            <a:chExt cx="602277" cy="187223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42481866-A3DF-42C3-9648-6A8799227940}"/>
                </a:ext>
              </a:extLst>
            </p:cNvPr>
            <p:cNvSpPr/>
            <p:nvPr/>
          </p:nvSpPr>
          <p:spPr>
            <a:xfrm>
              <a:off x="8098155" y="2435962"/>
              <a:ext cx="602277" cy="18722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900" dirty="0">
                  <a:solidFill>
                    <a:srgbClr val="3E3F3A"/>
                  </a:solidFill>
                </a:rPr>
                <a:t>匹配项</a:t>
              </a:r>
            </a:p>
          </p:txBody>
        </p:sp>
        <p:sp>
          <p:nvSpPr>
            <p:cNvPr id="117" name="等腰三角形 116">
              <a:extLst>
                <a:ext uri="{FF2B5EF4-FFF2-40B4-BE49-F238E27FC236}">
                  <a16:creationId xmlns:a16="http://schemas.microsoft.com/office/drawing/2014/main" id="{1BA95257-731B-40D7-9E57-E2F6B8D7327B}"/>
                </a:ext>
              </a:extLst>
            </p:cNvPr>
            <p:cNvSpPr/>
            <p:nvPr/>
          </p:nvSpPr>
          <p:spPr>
            <a:xfrm rot="10800000">
              <a:off x="8579673" y="2508884"/>
              <a:ext cx="78105" cy="45719"/>
            </a:xfrm>
            <a:prstGeom prst="triangle">
              <a:avLst/>
            </a:prstGeom>
            <a:solidFill>
              <a:srgbClr val="3E3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0986B769-4343-4B40-A1F2-74A9D081D7F5}"/>
              </a:ext>
            </a:extLst>
          </p:cNvPr>
          <p:cNvGrpSpPr/>
          <p:nvPr/>
        </p:nvGrpSpPr>
        <p:grpSpPr>
          <a:xfrm>
            <a:off x="6877739" y="3057782"/>
            <a:ext cx="2728156" cy="253916"/>
            <a:chOff x="6395523" y="3088880"/>
            <a:chExt cx="2728156" cy="253916"/>
          </a:xfrm>
        </p:grpSpPr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9937902-245E-44F0-A792-F80CFF5C4105}"/>
                </a:ext>
              </a:extLst>
            </p:cNvPr>
            <p:cNvSpPr txBox="1"/>
            <p:nvPr/>
          </p:nvSpPr>
          <p:spPr>
            <a:xfrm>
              <a:off x="6887096" y="3088880"/>
              <a:ext cx="223658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21CD8C96-45B8-49B2-9CD6-8A0FEFFDAE48}"/>
                </a:ext>
              </a:extLst>
            </p:cNvPr>
            <p:cNvSpPr/>
            <p:nvPr/>
          </p:nvSpPr>
          <p:spPr>
            <a:xfrm>
              <a:off x="6984730" y="314752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FF0000">
                <a:alpha val="50000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491EAB87-4D17-4915-A46F-0F7E826237C4}"/>
                </a:ext>
              </a:extLst>
            </p:cNvPr>
            <p:cNvSpPr/>
            <p:nvPr/>
          </p:nvSpPr>
          <p:spPr>
            <a:xfrm>
              <a:off x="7283501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B050">
                <a:alpha val="50000"/>
              </a:srgbClr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345E2FE8-3FD6-43F2-8069-B1CF1F0F40CA}"/>
                </a:ext>
              </a:extLst>
            </p:cNvPr>
            <p:cNvSpPr/>
            <p:nvPr/>
          </p:nvSpPr>
          <p:spPr>
            <a:xfrm>
              <a:off x="7510318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70C0">
                <a:alpha val="50000"/>
              </a:srgb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863A07E-65AC-435A-89CB-E9BFBC9F52D5}"/>
                </a:ext>
              </a:extLst>
            </p:cNvPr>
            <p:cNvSpPr txBox="1"/>
            <p:nvPr/>
          </p:nvSpPr>
          <p:spPr>
            <a:xfrm>
              <a:off x="6395523" y="3088880"/>
              <a:ext cx="66353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$&amp;</a:t>
              </a:r>
              <a:r>
                <a:rPr lang="en-US" altLang="zh-CN" sz="1050" dirty="0">
                  <a:solidFill>
                    <a:srgbClr val="495057"/>
                  </a:solidFill>
                  <a:latin typeface="Helvetica Neue"/>
                  <a:sym typeface="Wingdings" panose="05000000000000000000" pitchFamily="2" charset="2"/>
                </a:rPr>
                <a:t>p0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8A6565E8-F386-4DF0-B603-2ECE4DFDE375}"/>
              </a:ext>
            </a:extLst>
          </p:cNvPr>
          <p:cNvGrpSpPr/>
          <p:nvPr/>
        </p:nvGrpSpPr>
        <p:grpSpPr>
          <a:xfrm>
            <a:off x="6877739" y="3266799"/>
            <a:ext cx="2728156" cy="253916"/>
            <a:chOff x="6395523" y="3088880"/>
            <a:chExt cx="2728156" cy="253916"/>
          </a:xfrm>
        </p:grpSpPr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5B562571-98FE-46DD-917D-09A9A68B06CA}"/>
                </a:ext>
              </a:extLst>
            </p:cNvPr>
            <p:cNvSpPr txBox="1"/>
            <p:nvPr/>
          </p:nvSpPr>
          <p:spPr>
            <a:xfrm>
              <a:off x="6887096" y="3088880"/>
              <a:ext cx="223658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ED5557EB-59F5-4747-BC8A-52BE05C9D9CA}"/>
                </a:ext>
              </a:extLst>
            </p:cNvPr>
            <p:cNvSpPr/>
            <p:nvPr/>
          </p:nvSpPr>
          <p:spPr>
            <a:xfrm>
              <a:off x="6984730" y="314752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FF0000">
                <a:alpha val="50000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: 圆角 194">
              <a:extLst>
                <a:ext uri="{FF2B5EF4-FFF2-40B4-BE49-F238E27FC236}">
                  <a16:creationId xmlns:a16="http://schemas.microsoft.com/office/drawing/2014/main" id="{B62284A2-075B-4DAA-958B-04B929CE7060}"/>
                </a:ext>
              </a:extLst>
            </p:cNvPr>
            <p:cNvSpPr/>
            <p:nvPr/>
          </p:nvSpPr>
          <p:spPr>
            <a:xfrm>
              <a:off x="7283501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B050">
                <a:alpha val="50000"/>
              </a:srgbClr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: 圆角 195">
              <a:extLst>
                <a:ext uri="{FF2B5EF4-FFF2-40B4-BE49-F238E27FC236}">
                  <a16:creationId xmlns:a16="http://schemas.microsoft.com/office/drawing/2014/main" id="{D7872361-A72F-4234-8A86-D50978FF7683}"/>
                </a:ext>
              </a:extLst>
            </p:cNvPr>
            <p:cNvSpPr/>
            <p:nvPr/>
          </p:nvSpPr>
          <p:spPr>
            <a:xfrm>
              <a:off x="7510318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70C0">
                <a:alpha val="50000"/>
              </a:srgb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81D07DEB-BF43-4AC1-A883-28B8D15B9741}"/>
                </a:ext>
              </a:extLst>
            </p:cNvPr>
            <p:cNvSpPr txBox="1"/>
            <p:nvPr/>
          </p:nvSpPr>
          <p:spPr>
            <a:xfrm>
              <a:off x="6395523" y="3088880"/>
              <a:ext cx="66353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$&amp;</a:t>
              </a:r>
              <a:r>
                <a:rPr lang="en-US" altLang="zh-CN" sz="1050" dirty="0">
                  <a:solidFill>
                    <a:srgbClr val="495057"/>
                  </a:solidFill>
                  <a:latin typeface="Helvetica Neue"/>
                  <a:sym typeface="Wingdings" panose="05000000000000000000" pitchFamily="2" charset="2"/>
                </a:rPr>
                <a:t>p0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DFA743FF-0449-44A9-81C0-8ED6D6CBEE7E}"/>
              </a:ext>
            </a:extLst>
          </p:cNvPr>
          <p:cNvGrpSpPr/>
          <p:nvPr/>
        </p:nvGrpSpPr>
        <p:grpSpPr>
          <a:xfrm>
            <a:off x="6877739" y="3475816"/>
            <a:ext cx="2728156" cy="253916"/>
            <a:chOff x="6395523" y="3088880"/>
            <a:chExt cx="2728156" cy="253916"/>
          </a:xfrm>
        </p:grpSpPr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14E974A5-00EC-4C2A-BB82-1861178C7A9A}"/>
                </a:ext>
              </a:extLst>
            </p:cNvPr>
            <p:cNvSpPr txBox="1"/>
            <p:nvPr/>
          </p:nvSpPr>
          <p:spPr>
            <a:xfrm>
              <a:off x="6887096" y="3088880"/>
              <a:ext cx="223658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81DF0473-25E2-483F-BEC8-D1DE456BAD2A}"/>
                </a:ext>
              </a:extLst>
            </p:cNvPr>
            <p:cNvSpPr/>
            <p:nvPr/>
          </p:nvSpPr>
          <p:spPr>
            <a:xfrm>
              <a:off x="6984730" y="314752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FF0000">
                <a:alpha val="50000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7F6F37B0-E17B-4634-B45A-DBB29021799D}"/>
                </a:ext>
              </a:extLst>
            </p:cNvPr>
            <p:cNvSpPr/>
            <p:nvPr/>
          </p:nvSpPr>
          <p:spPr>
            <a:xfrm>
              <a:off x="7283501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B050">
                <a:alpha val="50000"/>
              </a:srgbClr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A3B3B701-8A9B-4DAD-94AD-2F91F208ACFE}"/>
                </a:ext>
              </a:extLst>
            </p:cNvPr>
            <p:cNvSpPr/>
            <p:nvPr/>
          </p:nvSpPr>
          <p:spPr>
            <a:xfrm>
              <a:off x="7510318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70C0">
                <a:alpha val="50000"/>
              </a:srgb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35ADC290-042B-4F0F-9B38-EDC552A7BD62}"/>
                </a:ext>
              </a:extLst>
            </p:cNvPr>
            <p:cNvSpPr txBox="1"/>
            <p:nvPr/>
          </p:nvSpPr>
          <p:spPr>
            <a:xfrm>
              <a:off x="6395523" y="3088880"/>
              <a:ext cx="66353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$&amp;</a:t>
              </a:r>
              <a:r>
                <a:rPr lang="en-US" altLang="zh-CN" sz="1050" dirty="0">
                  <a:solidFill>
                    <a:srgbClr val="495057"/>
                  </a:solidFill>
                  <a:latin typeface="Helvetica Neue"/>
                  <a:sym typeface="Wingdings" panose="05000000000000000000" pitchFamily="2" charset="2"/>
                </a:rPr>
                <a:t>p0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790C9503-B9EF-40D8-9047-8D31D6C0F431}"/>
              </a:ext>
            </a:extLst>
          </p:cNvPr>
          <p:cNvGrpSpPr/>
          <p:nvPr/>
        </p:nvGrpSpPr>
        <p:grpSpPr>
          <a:xfrm>
            <a:off x="6877739" y="3684833"/>
            <a:ext cx="2728156" cy="253916"/>
            <a:chOff x="6395523" y="3088880"/>
            <a:chExt cx="2728156" cy="253916"/>
          </a:xfrm>
        </p:grpSpPr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598B2E84-87D8-4CE7-98F0-C23867654FF2}"/>
                </a:ext>
              </a:extLst>
            </p:cNvPr>
            <p:cNvSpPr txBox="1"/>
            <p:nvPr/>
          </p:nvSpPr>
          <p:spPr>
            <a:xfrm>
              <a:off x="6887096" y="3088880"/>
              <a:ext cx="223658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CFCAF7E3-086B-45C9-8526-FE8AA47C075E}"/>
                </a:ext>
              </a:extLst>
            </p:cNvPr>
            <p:cNvSpPr/>
            <p:nvPr/>
          </p:nvSpPr>
          <p:spPr>
            <a:xfrm>
              <a:off x="6984730" y="314752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FF0000">
                <a:alpha val="50000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8B2C74B2-C26A-47DB-B0F4-B7E65BBA5DEB}"/>
                </a:ext>
              </a:extLst>
            </p:cNvPr>
            <p:cNvSpPr/>
            <p:nvPr/>
          </p:nvSpPr>
          <p:spPr>
            <a:xfrm>
              <a:off x="7283501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B050">
                <a:alpha val="50000"/>
              </a:srgbClr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6AF847EE-7F0E-487D-A2CA-CC0558132AD8}"/>
                </a:ext>
              </a:extLst>
            </p:cNvPr>
            <p:cNvSpPr/>
            <p:nvPr/>
          </p:nvSpPr>
          <p:spPr>
            <a:xfrm>
              <a:off x="7510318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70C0">
                <a:alpha val="50000"/>
              </a:srgb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E0B2291F-2AC1-42A3-BF6E-C564FBFC595D}"/>
                </a:ext>
              </a:extLst>
            </p:cNvPr>
            <p:cNvSpPr txBox="1"/>
            <p:nvPr/>
          </p:nvSpPr>
          <p:spPr>
            <a:xfrm>
              <a:off x="6395523" y="3088880"/>
              <a:ext cx="66353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$&amp;</a:t>
              </a:r>
              <a:r>
                <a:rPr lang="en-US" altLang="zh-CN" sz="1050" dirty="0">
                  <a:solidFill>
                    <a:srgbClr val="495057"/>
                  </a:solidFill>
                  <a:latin typeface="Helvetica Neue"/>
                  <a:sym typeface="Wingdings" panose="05000000000000000000" pitchFamily="2" charset="2"/>
                </a:rPr>
                <a:t>p0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39812D57-0819-4ACE-82C8-3F0027F53630}"/>
              </a:ext>
            </a:extLst>
          </p:cNvPr>
          <p:cNvGrpSpPr/>
          <p:nvPr/>
        </p:nvGrpSpPr>
        <p:grpSpPr>
          <a:xfrm>
            <a:off x="6877739" y="3893849"/>
            <a:ext cx="2728156" cy="253916"/>
            <a:chOff x="6395523" y="3088880"/>
            <a:chExt cx="2728156" cy="253916"/>
          </a:xfrm>
        </p:grpSpPr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A3AF9D40-169A-4A8B-97BC-8D2F7CFB14D5}"/>
                </a:ext>
              </a:extLst>
            </p:cNvPr>
            <p:cNvSpPr txBox="1"/>
            <p:nvPr/>
          </p:nvSpPr>
          <p:spPr>
            <a:xfrm>
              <a:off x="6887096" y="3088880"/>
              <a:ext cx="223658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22792C87-8B42-425E-B74F-34CD29FB7C28}"/>
                </a:ext>
              </a:extLst>
            </p:cNvPr>
            <p:cNvSpPr/>
            <p:nvPr/>
          </p:nvSpPr>
          <p:spPr>
            <a:xfrm>
              <a:off x="6984730" y="314752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FF0000">
                <a:alpha val="50000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56354B5E-43E3-4812-A606-1BC7B4894338}"/>
                </a:ext>
              </a:extLst>
            </p:cNvPr>
            <p:cNvSpPr/>
            <p:nvPr/>
          </p:nvSpPr>
          <p:spPr>
            <a:xfrm>
              <a:off x="7283501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B050">
                <a:alpha val="50000"/>
              </a:srgbClr>
            </a:solidFill>
            <a:ln w="95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: 圆角 213">
              <a:extLst>
                <a:ext uri="{FF2B5EF4-FFF2-40B4-BE49-F238E27FC236}">
                  <a16:creationId xmlns:a16="http://schemas.microsoft.com/office/drawing/2014/main" id="{A97570E8-C6CA-4A14-8E7E-8D2ECC7DCEDE}"/>
                </a:ext>
              </a:extLst>
            </p:cNvPr>
            <p:cNvSpPr/>
            <p:nvPr/>
          </p:nvSpPr>
          <p:spPr>
            <a:xfrm>
              <a:off x="7510318" y="3145800"/>
              <a:ext cx="143907" cy="136636"/>
            </a:xfrm>
            <a:prstGeom prst="roundRect">
              <a:avLst>
                <a:gd name="adj" fmla="val 16119"/>
              </a:avLst>
            </a:prstGeom>
            <a:solidFill>
              <a:srgbClr val="0070C0">
                <a:alpha val="50000"/>
              </a:srgbClr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12D1555C-41F2-4590-BD5F-B667836CBBB2}"/>
                </a:ext>
              </a:extLst>
            </p:cNvPr>
            <p:cNvSpPr txBox="1"/>
            <p:nvPr/>
          </p:nvSpPr>
          <p:spPr>
            <a:xfrm>
              <a:off x="6395523" y="3088880"/>
              <a:ext cx="66353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$&amp;</a:t>
              </a:r>
              <a:r>
                <a:rPr lang="en-US" altLang="zh-CN" sz="1050" dirty="0">
                  <a:solidFill>
                    <a:srgbClr val="495057"/>
                  </a:solidFill>
                  <a:latin typeface="Helvetica Neue"/>
                  <a:sym typeface="Wingdings" panose="05000000000000000000" pitchFamily="2" charset="2"/>
                </a:rPr>
                <a:t>p0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19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EC2E8C7-6952-4EC8-ADB3-C2A0DA912E83}"/>
              </a:ext>
            </a:extLst>
          </p:cNvPr>
          <p:cNvSpPr/>
          <p:nvPr/>
        </p:nvSpPr>
        <p:spPr>
          <a:xfrm>
            <a:off x="375885" y="1637093"/>
            <a:ext cx="11465425" cy="5046192"/>
          </a:xfrm>
          <a:prstGeom prst="roundRect">
            <a:avLst>
              <a:gd name="adj" fmla="val 948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B852019-72CB-4981-8373-66E078A2FB5E}"/>
              </a:ext>
            </a:extLst>
          </p:cNvPr>
          <p:cNvSpPr/>
          <p:nvPr/>
        </p:nvSpPr>
        <p:spPr>
          <a:xfrm>
            <a:off x="375885" y="1020157"/>
            <a:ext cx="11465425" cy="503576"/>
          </a:xfrm>
          <a:prstGeom prst="roundRect">
            <a:avLst>
              <a:gd name="adj" fmla="val 948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355243A-D5A2-444F-A2E3-05F591EA8C07}"/>
              </a:ext>
            </a:extLst>
          </p:cNvPr>
          <p:cNvGrpSpPr/>
          <p:nvPr/>
        </p:nvGrpSpPr>
        <p:grpSpPr>
          <a:xfrm>
            <a:off x="0" y="0"/>
            <a:ext cx="12192000" cy="469901"/>
            <a:chOff x="0" y="1457221"/>
            <a:chExt cx="12192000" cy="46990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752F241-5D8E-42B1-86C5-6AAE46283624}"/>
                </a:ext>
              </a:extLst>
            </p:cNvPr>
            <p:cNvSpPr/>
            <p:nvPr/>
          </p:nvSpPr>
          <p:spPr>
            <a:xfrm>
              <a:off x="0" y="1457221"/>
              <a:ext cx="12192000" cy="469901"/>
            </a:xfrm>
            <a:prstGeom prst="rect">
              <a:avLst/>
            </a:prstGeom>
            <a:solidFill>
              <a:srgbClr val="96B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6FDB5C-5700-43C9-86BC-94BAE01D8E53}"/>
                </a:ext>
              </a:extLst>
            </p:cNvPr>
            <p:cNvSpPr txBox="1"/>
            <p:nvPr/>
          </p:nvSpPr>
          <p:spPr>
            <a:xfrm>
              <a:off x="58994" y="1538283"/>
              <a:ext cx="1700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BF9ED"/>
                  </a:solidFill>
                </a:rPr>
                <a:t>正则调试工具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040AFFA-29E2-40AF-A347-335E0316985F}"/>
              </a:ext>
            </a:extLst>
          </p:cNvPr>
          <p:cNvGrpSpPr/>
          <p:nvPr/>
        </p:nvGrpSpPr>
        <p:grpSpPr>
          <a:xfrm>
            <a:off x="551966" y="1092442"/>
            <a:ext cx="7558405" cy="351489"/>
            <a:chOff x="328294" y="2395542"/>
            <a:chExt cx="7558405" cy="35148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218124-086D-40F5-AAEB-F285109AEF74}"/>
                </a:ext>
              </a:extLst>
            </p:cNvPr>
            <p:cNvSpPr/>
            <p:nvPr/>
          </p:nvSpPr>
          <p:spPr>
            <a:xfrm>
              <a:off x="328294" y="2395542"/>
              <a:ext cx="7558405" cy="351488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D3D9D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C048E69-E282-44AD-ACC3-CA6D4CEA9AE1}"/>
                </a:ext>
              </a:extLst>
            </p:cNvPr>
            <p:cNvGrpSpPr/>
            <p:nvPr/>
          </p:nvGrpSpPr>
          <p:grpSpPr>
            <a:xfrm>
              <a:off x="333616" y="2395542"/>
              <a:ext cx="359890" cy="351489"/>
              <a:chOff x="318376" y="2395542"/>
              <a:chExt cx="359890" cy="35148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DB0335C0-E17E-4A67-9FC6-56F1246B93B8}"/>
                  </a:ext>
                </a:extLst>
              </p:cNvPr>
              <p:cNvSpPr/>
              <p:nvPr/>
            </p:nvSpPr>
            <p:spPr>
              <a:xfrm>
                <a:off x="318376" y="2399353"/>
                <a:ext cx="354175" cy="34767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625952"/>
                    </a:solidFill>
                  </a:rPr>
                  <a:t>/</a:t>
                </a:r>
                <a:endParaRPr lang="zh-CN" altLang="en-US" b="1" dirty="0">
                  <a:solidFill>
                    <a:srgbClr val="625952"/>
                  </a:solidFill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60405CB-4E26-4ED1-8BFC-72AC9A6DD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266" y="2395542"/>
                <a:ext cx="0" cy="351488"/>
              </a:xfrm>
              <a:prstGeom prst="line">
                <a:avLst/>
              </a:prstGeom>
              <a:ln w="9525">
                <a:solidFill>
                  <a:srgbClr val="D3D9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53E2060-DE65-4DC0-8C43-85A3D3A13DFC}"/>
                </a:ext>
              </a:extLst>
            </p:cNvPr>
            <p:cNvGrpSpPr/>
            <p:nvPr/>
          </p:nvGrpSpPr>
          <p:grpSpPr>
            <a:xfrm>
              <a:off x="7191297" y="2395542"/>
              <a:ext cx="687783" cy="351489"/>
              <a:chOff x="3964227" y="2395542"/>
              <a:chExt cx="687783" cy="351489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C9171036-5B11-4852-933D-372C4DBB1C15}"/>
                  </a:ext>
                </a:extLst>
              </p:cNvPr>
              <p:cNvSpPr/>
              <p:nvPr/>
            </p:nvSpPr>
            <p:spPr>
              <a:xfrm>
                <a:off x="3964227" y="2399353"/>
                <a:ext cx="687783" cy="34767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625952"/>
                    </a:solidFill>
                  </a:rPr>
                  <a:t>/g</a:t>
                </a:r>
                <a:endParaRPr lang="zh-CN" altLang="en-US" b="1" dirty="0">
                  <a:solidFill>
                    <a:srgbClr val="625952"/>
                  </a:solidFill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202756D-DAE9-4370-A79C-BBC58DCA6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944" y="2395542"/>
                <a:ext cx="0" cy="351488"/>
              </a:xfrm>
              <a:prstGeom prst="line">
                <a:avLst/>
              </a:prstGeom>
              <a:ln w="9525">
                <a:solidFill>
                  <a:srgbClr val="D3D9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9C383D5-B08A-4D15-A175-40E16DA2E1B9}"/>
              </a:ext>
            </a:extLst>
          </p:cNvPr>
          <p:cNvGrpSpPr/>
          <p:nvPr/>
        </p:nvGrpSpPr>
        <p:grpSpPr>
          <a:xfrm>
            <a:off x="8255971" y="1120015"/>
            <a:ext cx="862143" cy="307771"/>
            <a:chOff x="8055159" y="2383994"/>
            <a:chExt cx="862143" cy="307771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269CF43-E496-466B-9C34-790F9E3378EC}"/>
                </a:ext>
              </a:extLst>
            </p:cNvPr>
            <p:cNvSpPr/>
            <p:nvPr/>
          </p:nvSpPr>
          <p:spPr>
            <a:xfrm>
              <a:off x="8055159" y="2383994"/>
              <a:ext cx="862143" cy="307771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4344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F3E5180-2CF6-4CEE-A780-119712F81E1C}"/>
                </a:ext>
              </a:extLst>
            </p:cNvPr>
            <p:cNvSpPr/>
            <p:nvPr/>
          </p:nvSpPr>
          <p:spPr>
            <a:xfrm>
              <a:off x="8098155" y="2435962"/>
              <a:ext cx="800100" cy="187223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rgbClr val="3E3F3A"/>
                  </a:solidFill>
                </a:rPr>
                <a:t>修饰符</a:t>
              </a: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DCF58F98-ED24-4DFC-B1F6-DB7AA03A6CD8}"/>
                </a:ext>
              </a:extLst>
            </p:cNvPr>
            <p:cNvSpPr/>
            <p:nvPr/>
          </p:nvSpPr>
          <p:spPr>
            <a:xfrm rot="10800000">
              <a:off x="8726804" y="2508884"/>
              <a:ext cx="78105" cy="45719"/>
            </a:xfrm>
            <a:prstGeom prst="triangle">
              <a:avLst/>
            </a:prstGeom>
            <a:solidFill>
              <a:srgbClr val="3E3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3A68172-F0A0-4465-B7BF-50BB5F4DDFD8}"/>
                </a:ext>
              </a:extLst>
            </p:cNvPr>
            <p:cNvGrpSpPr/>
            <p:nvPr/>
          </p:nvGrpSpPr>
          <p:grpSpPr>
            <a:xfrm>
              <a:off x="8150889" y="2455012"/>
              <a:ext cx="131239" cy="170078"/>
              <a:chOff x="8133744" y="2457184"/>
              <a:chExt cx="131239" cy="170078"/>
            </a:xfrm>
          </p:grpSpPr>
          <p:sp>
            <p:nvSpPr>
              <p:cNvPr id="37" name="流程图: 资料带 36">
                <a:extLst>
                  <a:ext uri="{FF2B5EF4-FFF2-40B4-BE49-F238E27FC236}">
                    <a16:creationId xmlns:a16="http://schemas.microsoft.com/office/drawing/2014/main" id="{9D9E83A8-112C-4929-907E-C70F9C3C4452}"/>
                  </a:ext>
                </a:extLst>
              </p:cNvPr>
              <p:cNvSpPr/>
              <p:nvPr/>
            </p:nvSpPr>
            <p:spPr>
              <a:xfrm>
                <a:off x="8160208" y="2467240"/>
                <a:ext cx="104775" cy="89535"/>
              </a:xfrm>
              <a:prstGeom prst="flowChartPunchedTape">
                <a:avLst/>
              </a:prstGeom>
              <a:solidFill>
                <a:srgbClr val="3E3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F019573C-4DE6-4076-B79F-182893B83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6808" y="2467242"/>
                <a:ext cx="0" cy="160020"/>
              </a:xfrm>
              <a:prstGeom prst="line">
                <a:avLst/>
              </a:prstGeom>
              <a:ln w="19050">
                <a:solidFill>
                  <a:srgbClr val="3E3F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菱形 39">
                <a:extLst>
                  <a:ext uri="{FF2B5EF4-FFF2-40B4-BE49-F238E27FC236}">
                    <a16:creationId xmlns:a16="http://schemas.microsoft.com/office/drawing/2014/main" id="{FF848A75-D7E1-45C6-8F29-6CE54A412645}"/>
                  </a:ext>
                </a:extLst>
              </p:cNvPr>
              <p:cNvSpPr/>
              <p:nvPr/>
            </p:nvSpPr>
            <p:spPr>
              <a:xfrm>
                <a:off x="8133744" y="2457184"/>
                <a:ext cx="45719" cy="45719"/>
              </a:xfrm>
              <a:prstGeom prst="diamond">
                <a:avLst/>
              </a:prstGeom>
              <a:solidFill>
                <a:srgbClr val="3E3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等腰三角形 109">
              <a:extLst>
                <a:ext uri="{FF2B5EF4-FFF2-40B4-BE49-F238E27FC236}">
                  <a16:creationId xmlns:a16="http://schemas.microsoft.com/office/drawing/2014/main" id="{935F2C33-8994-461F-B71E-A1DE1E9B7365}"/>
                </a:ext>
              </a:extLst>
            </p:cNvPr>
            <p:cNvSpPr/>
            <p:nvPr/>
          </p:nvSpPr>
          <p:spPr>
            <a:xfrm rot="10800000">
              <a:off x="8727927" y="2508884"/>
              <a:ext cx="78105" cy="45719"/>
            </a:xfrm>
            <a:prstGeom prst="triangle">
              <a:avLst/>
            </a:prstGeom>
            <a:solidFill>
              <a:srgbClr val="3E3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FE71B97C-91FD-49D2-8032-CC93308FD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21647" r="62721" b="72992"/>
          <a:stretch/>
        </p:blipFill>
        <p:spPr>
          <a:xfrm>
            <a:off x="294722" y="551752"/>
            <a:ext cx="4247536" cy="351487"/>
          </a:xfrm>
          <a:prstGeom prst="rect">
            <a:avLst/>
          </a:prstGeom>
          <a:effectLst/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0484AF05-D2F7-472E-8B44-42E5D23C7516}"/>
              </a:ext>
            </a:extLst>
          </p:cNvPr>
          <p:cNvSpPr/>
          <p:nvPr/>
        </p:nvSpPr>
        <p:spPr>
          <a:xfrm>
            <a:off x="9178110" y="1067334"/>
            <a:ext cx="1320939" cy="469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96D549-B6ED-4DE4-BDE4-BDA368235130}"/>
              </a:ext>
            </a:extLst>
          </p:cNvPr>
          <p:cNvGrpSpPr/>
          <p:nvPr/>
        </p:nvGrpSpPr>
        <p:grpSpPr>
          <a:xfrm>
            <a:off x="703574" y="1885002"/>
            <a:ext cx="10831609" cy="968202"/>
            <a:chOff x="502762" y="2788859"/>
            <a:chExt cx="10831609" cy="96820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77FF1F8-DCF7-47ED-B2FB-D04FDFD47E2B}"/>
                </a:ext>
              </a:extLst>
            </p:cNvPr>
            <p:cNvGrpSpPr/>
            <p:nvPr/>
          </p:nvGrpSpPr>
          <p:grpSpPr>
            <a:xfrm>
              <a:off x="502762" y="2788859"/>
              <a:ext cx="10831609" cy="968202"/>
              <a:chOff x="502762" y="2813243"/>
              <a:chExt cx="10831609" cy="968202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8C808EF-30E5-48E0-9BA6-2761C5C5AD19}"/>
                  </a:ext>
                </a:extLst>
              </p:cNvPr>
              <p:cNvSpPr/>
              <p:nvPr/>
            </p:nvSpPr>
            <p:spPr>
              <a:xfrm>
                <a:off x="502762" y="3046137"/>
                <a:ext cx="10831609" cy="735308"/>
              </a:xfrm>
              <a:prstGeom prst="roundRect">
                <a:avLst>
                  <a:gd name="adj" fmla="val 4546"/>
                </a:avLst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6A39D2A-60A2-409C-81F9-7944BA4AEE66}"/>
                  </a:ext>
                </a:extLst>
              </p:cNvPr>
              <p:cNvGrpSpPr/>
              <p:nvPr/>
            </p:nvGrpSpPr>
            <p:grpSpPr>
              <a:xfrm>
                <a:off x="502762" y="2813243"/>
                <a:ext cx="10831609" cy="646990"/>
                <a:chOff x="502762" y="2813243"/>
                <a:chExt cx="10831609" cy="646990"/>
              </a:xfrm>
            </p:grpSpPr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1310A65-B65D-47B5-BD94-9A8DCD303250}"/>
                    </a:ext>
                  </a:extLst>
                </p:cNvPr>
                <p:cNvSpPr/>
                <p:nvPr/>
              </p:nvSpPr>
              <p:spPr>
                <a:xfrm>
                  <a:off x="502762" y="2813243"/>
                  <a:ext cx="10831609" cy="263374"/>
                </a:xfrm>
                <a:prstGeom prst="roundRect">
                  <a:avLst>
                    <a:gd name="adj" fmla="val 4546"/>
                  </a:avLst>
                </a:prstGeom>
                <a:solidFill>
                  <a:srgbClr val="FFFFFF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8B950E55-1111-4AA9-AC46-421BD2ED2F17}"/>
                    </a:ext>
                  </a:extLst>
                </p:cNvPr>
                <p:cNvSpPr/>
                <p:nvPr/>
              </p:nvSpPr>
              <p:spPr>
                <a:xfrm>
                  <a:off x="521022" y="2825733"/>
                  <a:ext cx="2368482" cy="263374"/>
                </a:xfrm>
                <a:prstGeom prst="roundRect">
                  <a:avLst>
                    <a:gd name="adj" fmla="val 454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1200" dirty="0">
                      <a:solidFill>
                        <a:srgbClr val="716963"/>
                      </a:solidFill>
                    </a:rPr>
                    <a:t>请输入需要匹配的字符串</a:t>
                  </a:r>
                </a:p>
              </p:txBody>
            </p:sp>
            <p:sp>
              <p:nvSpPr>
                <p:cNvPr id="84" name="矩形: 圆角 83">
                  <a:extLst>
                    <a:ext uri="{FF2B5EF4-FFF2-40B4-BE49-F238E27FC236}">
                      <a16:creationId xmlns:a16="http://schemas.microsoft.com/office/drawing/2014/main" id="{D2A3E4AA-B6B1-4BB8-A3EF-C5B0493490B9}"/>
                    </a:ext>
                  </a:extLst>
                </p:cNvPr>
                <p:cNvSpPr/>
                <p:nvPr/>
              </p:nvSpPr>
              <p:spPr>
                <a:xfrm>
                  <a:off x="1808226" y="3172875"/>
                  <a:ext cx="475488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EB1C22">
                    <a:alpha val="50000"/>
                  </a:srgbClr>
                </a:solidFill>
                <a:ln w="9525">
                  <a:solidFill>
                    <a:srgbClr val="EB1C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: 圆角 84">
                  <a:extLst>
                    <a:ext uri="{FF2B5EF4-FFF2-40B4-BE49-F238E27FC236}">
                      <a16:creationId xmlns:a16="http://schemas.microsoft.com/office/drawing/2014/main" id="{295189EE-890F-4237-8E45-FFE81CFFDF07}"/>
                    </a:ext>
                  </a:extLst>
                </p:cNvPr>
                <p:cNvSpPr/>
                <p:nvPr/>
              </p:nvSpPr>
              <p:spPr>
                <a:xfrm>
                  <a:off x="2318765" y="3172875"/>
                  <a:ext cx="658749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21B24B">
                    <a:alpha val="50000"/>
                  </a:srgbClr>
                </a:solidFill>
                <a:ln w="9525">
                  <a:solidFill>
                    <a:srgbClr val="21B2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05E63583-6C58-479B-AED6-0350F9A80E6A}"/>
                    </a:ext>
                  </a:extLst>
                </p:cNvPr>
                <p:cNvSpPr/>
                <p:nvPr/>
              </p:nvSpPr>
              <p:spPr>
                <a:xfrm>
                  <a:off x="4174723" y="3172875"/>
                  <a:ext cx="340128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7030A0">
                    <a:alpha val="50000"/>
                  </a:srgbClr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10ACF6C3-BA73-40F7-A89D-1A104EBE818C}"/>
                    </a:ext>
                  </a:extLst>
                </p:cNvPr>
                <p:cNvSpPr/>
                <p:nvPr/>
              </p:nvSpPr>
              <p:spPr>
                <a:xfrm>
                  <a:off x="4648842" y="3172875"/>
                  <a:ext cx="410837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chemeClr val="accent2">
                    <a:lumMod val="75000"/>
                    <a:alpha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9ECD76B9-5391-4473-8A5E-C5FB06E57F5C}"/>
                    </a:ext>
                  </a:extLst>
                </p:cNvPr>
                <p:cNvSpPr/>
                <p:nvPr/>
              </p:nvSpPr>
              <p:spPr>
                <a:xfrm>
                  <a:off x="5185498" y="3172875"/>
                  <a:ext cx="207251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2AD31E41-A8C5-468D-8A53-6074091E0ED1}"/>
                    </a:ext>
                  </a:extLst>
                </p:cNvPr>
                <p:cNvSpPr/>
                <p:nvPr/>
              </p:nvSpPr>
              <p:spPr>
                <a:xfrm>
                  <a:off x="3697134" y="3323597"/>
                  <a:ext cx="817717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FFFF00">
                    <a:alpha val="50000"/>
                  </a:srgbClr>
                </a:solidFill>
                <a:ln w="95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542DFF-3E02-4BAB-933A-1A92B096A228}"/>
                </a:ext>
              </a:extLst>
            </p:cNvPr>
            <p:cNvSpPr txBox="1"/>
            <p:nvPr/>
          </p:nvSpPr>
          <p:spPr>
            <a:xfrm>
              <a:off x="521020" y="3088880"/>
              <a:ext cx="1079721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正则表达式（英语：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Regular Expression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，在代码中常简写为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regex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、</a:t>
              </a:r>
              <a:r>
                <a:rPr lang="en-US" altLang="zh-CN" sz="1050" b="0" i="0" dirty="0" err="1">
                  <a:solidFill>
                    <a:srgbClr val="495057"/>
                  </a:solidFill>
                  <a:effectLst/>
                  <a:latin typeface="Helvetica Neue"/>
                </a:rPr>
                <a:t>regexp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或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）使用单个字符串来描述、匹配一系列符合某个句法规则的字符串搜索模式。</a:t>
              </a:r>
            </a:p>
            <a:p>
              <a:pPr algn="l" latinLnBrk="1"/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搜索模式可用于文本搜索和文本替换。匹配一些内容</a:t>
              </a:r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727177D-7BF2-4E72-84EF-7D6E041CBD34}"/>
              </a:ext>
            </a:extLst>
          </p:cNvPr>
          <p:cNvGrpSpPr/>
          <p:nvPr/>
        </p:nvGrpSpPr>
        <p:grpSpPr>
          <a:xfrm>
            <a:off x="703574" y="3814397"/>
            <a:ext cx="10831609" cy="1229210"/>
            <a:chOff x="502762" y="2788859"/>
            <a:chExt cx="10831609" cy="122921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D1E076B-4E0D-486F-9AE4-E398D8F06D78}"/>
                </a:ext>
              </a:extLst>
            </p:cNvPr>
            <p:cNvGrpSpPr/>
            <p:nvPr/>
          </p:nvGrpSpPr>
          <p:grpSpPr>
            <a:xfrm>
              <a:off x="502762" y="2788859"/>
              <a:ext cx="10831609" cy="1229210"/>
              <a:chOff x="502762" y="2813243"/>
              <a:chExt cx="10831609" cy="1229210"/>
            </a:xfrm>
          </p:grpSpPr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EDB292E8-53E6-4CAA-BE35-BEBCADB2A3B4}"/>
                  </a:ext>
                </a:extLst>
              </p:cNvPr>
              <p:cNvSpPr/>
              <p:nvPr/>
            </p:nvSpPr>
            <p:spPr>
              <a:xfrm>
                <a:off x="502762" y="3046137"/>
                <a:ext cx="10831609" cy="996316"/>
              </a:xfrm>
              <a:prstGeom prst="roundRect">
                <a:avLst>
                  <a:gd name="adj" fmla="val 4546"/>
                </a:avLst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532CABC-97F7-4522-A1DE-FD16651D3788}"/>
                  </a:ext>
                </a:extLst>
              </p:cNvPr>
              <p:cNvGrpSpPr/>
              <p:nvPr/>
            </p:nvGrpSpPr>
            <p:grpSpPr>
              <a:xfrm>
                <a:off x="502762" y="2813243"/>
                <a:ext cx="10831609" cy="275864"/>
                <a:chOff x="502762" y="2813243"/>
                <a:chExt cx="10831609" cy="275864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43CEBEA5-6115-44B6-8398-8E27746EF7D1}"/>
                    </a:ext>
                  </a:extLst>
                </p:cNvPr>
                <p:cNvSpPr/>
                <p:nvPr/>
              </p:nvSpPr>
              <p:spPr>
                <a:xfrm>
                  <a:off x="502762" y="2813243"/>
                  <a:ext cx="10831609" cy="263374"/>
                </a:xfrm>
                <a:prstGeom prst="roundRect">
                  <a:avLst>
                    <a:gd name="adj" fmla="val 4546"/>
                  </a:avLst>
                </a:prstGeom>
                <a:solidFill>
                  <a:srgbClr val="FFFFFF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9DF7FE29-ACFF-43D6-B0D1-BB594BDC57A0}"/>
                    </a:ext>
                  </a:extLst>
                </p:cNvPr>
                <p:cNvSpPr/>
                <p:nvPr/>
              </p:nvSpPr>
              <p:spPr>
                <a:xfrm>
                  <a:off x="521022" y="2825733"/>
                  <a:ext cx="2295330" cy="263374"/>
                </a:xfrm>
                <a:prstGeom prst="roundRect">
                  <a:avLst>
                    <a:gd name="adj" fmla="val 454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1200" dirty="0">
                      <a:solidFill>
                        <a:srgbClr val="716963"/>
                      </a:solidFill>
                    </a:rPr>
                    <a:t>找到</a:t>
                  </a:r>
                  <a:r>
                    <a:rPr lang="en-US" altLang="zh-CN" sz="1200" dirty="0">
                      <a:solidFill>
                        <a:srgbClr val="716963"/>
                      </a:solidFill>
                    </a:rPr>
                    <a:t>5</a:t>
                  </a:r>
                  <a:r>
                    <a:rPr lang="zh-CN" altLang="en-US" sz="1200" dirty="0">
                      <a:solidFill>
                        <a:srgbClr val="716963"/>
                      </a:solidFill>
                    </a:rPr>
                    <a:t>处匹配</a:t>
                  </a:r>
                </a:p>
              </p:txBody>
            </p:sp>
          </p:grp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556DDB3-74C3-4FC6-A2E0-6C7CB9D7A969}"/>
                </a:ext>
              </a:extLst>
            </p:cNvPr>
            <p:cNvSpPr txBox="1"/>
            <p:nvPr/>
          </p:nvSpPr>
          <p:spPr>
            <a:xfrm>
              <a:off x="521020" y="3088880"/>
              <a:ext cx="10797217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Regular Expression</a:t>
              </a:r>
            </a:p>
            <a:p>
              <a:pPr algn="l" latinLnBrk="1"/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Regex</a:t>
              </a:r>
            </a:p>
            <a:p>
              <a:pPr algn="l" latinLnBrk="1"/>
              <a:r>
                <a:rPr lang="en-US" altLang="zh-CN" sz="1050" b="0" i="0" dirty="0" err="1">
                  <a:solidFill>
                    <a:srgbClr val="495057"/>
                  </a:solidFill>
                  <a:effectLst/>
                  <a:latin typeface="Helvetica Neue"/>
                </a:rPr>
                <a:t>Regexp</a:t>
              </a:r>
              <a:endParaRPr lang="en-US" altLang="zh-CN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  <a:p>
              <a:pPr algn="l" latinLnBrk="1"/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</a:t>
              </a:r>
            </a:p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956BA24-BB03-4EEE-B552-48B269D050CF}"/>
              </a:ext>
            </a:extLst>
          </p:cNvPr>
          <p:cNvGrpSpPr/>
          <p:nvPr/>
        </p:nvGrpSpPr>
        <p:grpSpPr>
          <a:xfrm>
            <a:off x="645613" y="2896526"/>
            <a:ext cx="10960617" cy="851454"/>
            <a:chOff x="444801" y="3800383"/>
            <a:chExt cx="10960617" cy="851454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F284BCAC-2E0C-4339-AD52-CE7DDB63338E}"/>
                </a:ext>
              </a:extLst>
            </p:cNvPr>
            <p:cNvSpPr/>
            <p:nvPr/>
          </p:nvSpPr>
          <p:spPr>
            <a:xfrm>
              <a:off x="444801" y="3800383"/>
              <a:ext cx="10960617" cy="851454"/>
            </a:xfrm>
            <a:prstGeom prst="roundRect">
              <a:avLst>
                <a:gd name="adj" fmla="val 4546"/>
              </a:avLst>
            </a:pr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1A7315A-398E-46DF-A517-311A4D5BA331}"/>
                </a:ext>
              </a:extLst>
            </p:cNvPr>
            <p:cNvGrpSpPr/>
            <p:nvPr/>
          </p:nvGrpSpPr>
          <p:grpSpPr>
            <a:xfrm>
              <a:off x="502762" y="3853319"/>
              <a:ext cx="10831609" cy="735308"/>
              <a:chOff x="502762" y="3021753"/>
              <a:chExt cx="10831609" cy="735308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2C02D163-2986-4C8F-9B86-B7D70D8CF70F}"/>
                  </a:ext>
                </a:extLst>
              </p:cNvPr>
              <p:cNvSpPr/>
              <p:nvPr/>
            </p:nvSpPr>
            <p:spPr>
              <a:xfrm>
                <a:off x="502762" y="3021753"/>
                <a:ext cx="10831609" cy="735308"/>
              </a:xfrm>
              <a:prstGeom prst="roundRect">
                <a:avLst>
                  <a:gd name="adj" fmla="val 4546"/>
                </a:avLst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5821DFE-0B26-43D2-8756-E5A500767BA6}"/>
                  </a:ext>
                </a:extLst>
              </p:cNvPr>
              <p:cNvSpPr txBox="1"/>
              <p:nvPr/>
            </p:nvSpPr>
            <p:spPr>
              <a:xfrm>
                <a:off x="521021" y="3088880"/>
                <a:ext cx="10797216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正则表达式（英语：</a:t>
                </a:r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Regular Expression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，在代码中常简写为</a:t>
                </a:r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regex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、</a:t>
                </a:r>
                <a:r>
                  <a:rPr lang="en-US" altLang="zh-CN" sz="1050" b="0" i="0" dirty="0" err="1">
                    <a:solidFill>
                      <a:srgbClr val="495057"/>
                    </a:solidFill>
                    <a:effectLst/>
                    <a:latin typeface="Helvetica Neue"/>
                  </a:rPr>
                  <a:t>regexp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或</a:t>
                </a:r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RE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）使用单个字符串来描述、匹配一系列符合某个句法规则的字符串搜索模式。</a:t>
                </a:r>
              </a:p>
              <a:p>
                <a:pPr algn="l" latinLnBrk="1"/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搜索模式可用于文本搜索和文本替换。匹配一些内容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3B7EC19-4761-4B90-BF2B-B1D2F7083F7A}"/>
              </a:ext>
            </a:extLst>
          </p:cNvPr>
          <p:cNvSpPr txBox="1"/>
          <p:nvPr/>
        </p:nvSpPr>
        <p:spPr>
          <a:xfrm>
            <a:off x="954459" y="1135541"/>
            <a:ext cx="6374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sz="1200" b="0" i="0" dirty="0">
                <a:solidFill>
                  <a:srgbClr val="325D88"/>
                </a:solidFill>
                <a:effectLst/>
                <a:latin typeface="Helvetica Neue"/>
              </a:rPr>
              <a:t>\w+|(1d)\w+(2d) )\w+(3d)\w+</a:t>
            </a:r>
            <a:endParaRPr lang="zh-CN" altLang="en-US" sz="1200" dirty="0">
              <a:solidFill>
                <a:srgbClr val="325D88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235C12-DFBD-40DA-901F-87A85A166EFC}"/>
              </a:ext>
            </a:extLst>
          </p:cNvPr>
          <p:cNvGrpSpPr/>
          <p:nvPr/>
        </p:nvGrpSpPr>
        <p:grpSpPr>
          <a:xfrm>
            <a:off x="707375" y="5180721"/>
            <a:ext cx="10811676" cy="1470625"/>
            <a:chOff x="6868837" y="2788859"/>
            <a:chExt cx="10811676" cy="1470625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122C618-CC36-4210-B3CA-525188FEA287}"/>
                </a:ext>
              </a:extLst>
            </p:cNvPr>
            <p:cNvSpPr/>
            <p:nvPr/>
          </p:nvSpPr>
          <p:spPr>
            <a:xfrm>
              <a:off x="6868838" y="3021752"/>
              <a:ext cx="10811675" cy="1237732"/>
            </a:xfrm>
            <a:prstGeom prst="roundRect">
              <a:avLst>
                <a:gd name="adj" fmla="val 4546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D2B9E60-CEA5-44C3-8A50-BEBA8E5FF0B5}"/>
                </a:ext>
              </a:extLst>
            </p:cNvPr>
            <p:cNvSpPr/>
            <p:nvPr/>
          </p:nvSpPr>
          <p:spPr>
            <a:xfrm>
              <a:off x="6868837" y="2788859"/>
              <a:ext cx="10811675" cy="263374"/>
            </a:xfrm>
            <a:prstGeom prst="roundRect">
              <a:avLst>
                <a:gd name="adj" fmla="val 4546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594EECB1-233A-4248-8D2C-7E0212501C94}"/>
                </a:ext>
              </a:extLst>
            </p:cNvPr>
            <p:cNvSpPr/>
            <p:nvPr/>
          </p:nvSpPr>
          <p:spPr>
            <a:xfrm>
              <a:off x="7689296" y="2861877"/>
              <a:ext cx="817717" cy="136636"/>
            </a:xfrm>
            <a:prstGeom prst="roundRect">
              <a:avLst>
                <a:gd name="adj" fmla="val 16119"/>
              </a:avLst>
            </a:prstGeom>
            <a:solidFill>
              <a:srgbClr val="FFFF00">
                <a:alpha val="50000"/>
              </a:srgbClr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5578086-6CEA-4D0B-81FE-C7BC95B5ED2E}"/>
                </a:ext>
              </a:extLst>
            </p:cNvPr>
            <p:cNvSpPr txBox="1"/>
            <p:nvPr/>
          </p:nvSpPr>
          <p:spPr>
            <a:xfrm>
              <a:off x="7593626" y="2803237"/>
              <a:ext cx="100868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8A5234E-6D71-47D2-A901-2854E0BA6F05}"/>
                </a:ext>
              </a:extLst>
            </p:cNvPr>
            <p:cNvGrpSpPr/>
            <p:nvPr/>
          </p:nvGrpSpPr>
          <p:grpSpPr>
            <a:xfrm>
              <a:off x="6930093" y="2826070"/>
              <a:ext cx="602277" cy="187223"/>
              <a:chOff x="8098155" y="2435962"/>
              <a:chExt cx="602277" cy="187223"/>
            </a:xfrm>
          </p:grpSpPr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42481866-A3DF-42C3-9648-6A8799227940}"/>
                  </a:ext>
                </a:extLst>
              </p:cNvPr>
              <p:cNvSpPr/>
              <p:nvPr/>
            </p:nvSpPr>
            <p:spPr>
              <a:xfrm>
                <a:off x="8098155" y="2435962"/>
                <a:ext cx="602277" cy="187223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900" dirty="0">
                    <a:solidFill>
                      <a:srgbClr val="3E3F3A"/>
                    </a:solidFill>
                  </a:rPr>
                  <a:t>匹配项</a:t>
                </a:r>
              </a:p>
            </p:txBody>
          </p:sp>
          <p:sp>
            <p:nvSpPr>
              <p:cNvPr id="117" name="等腰三角形 116">
                <a:extLst>
                  <a:ext uri="{FF2B5EF4-FFF2-40B4-BE49-F238E27FC236}">
                    <a16:creationId xmlns:a16="http://schemas.microsoft.com/office/drawing/2014/main" id="{1BA95257-731B-40D7-9E57-E2F6B8D7327B}"/>
                  </a:ext>
                </a:extLst>
              </p:cNvPr>
              <p:cNvSpPr/>
              <p:nvPr/>
            </p:nvSpPr>
            <p:spPr>
              <a:xfrm rot="10800000">
                <a:off x="8579673" y="2508884"/>
                <a:ext cx="78105" cy="45719"/>
              </a:xfrm>
              <a:prstGeom prst="triangle">
                <a:avLst/>
              </a:prstGeom>
              <a:solidFill>
                <a:srgbClr val="3E3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0986B769-4343-4B40-A1F2-74A9D081D7F5}"/>
                </a:ext>
              </a:extLst>
            </p:cNvPr>
            <p:cNvGrpSpPr/>
            <p:nvPr/>
          </p:nvGrpSpPr>
          <p:grpSpPr>
            <a:xfrm>
              <a:off x="6877739" y="3057782"/>
              <a:ext cx="2728156" cy="253916"/>
              <a:chOff x="6395523" y="3088880"/>
              <a:chExt cx="2728156" cy="253916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9937902-245E-44F0-A792-F80CFF5C4105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863A07E-65AC-435A-89CB-E9BFBC9F52D5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$&amp;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p0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8A6565E8-F386-4DF0-B603-2ECE4DFDE375}"/>
                </a:ext>
              </a:extLst>
            </p:cNvPr>
            <p:cNvGrpSpPr/>
            <p:nvPr/>
          </p:nvGrpSpPr>
          <p:grpSpPr>
            <a:xfrm>
              <a:off x="6877739" y="3266799"/>
              <a:ext cx="2728156" cy="253916"/>
              <a:chOff x="6395523" y="3088880"/>
              <a:chExt cx="2728156" cy="253916"/>
            </a:xfrm>
          </p:grpSpPr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B562571-98FE-46DD-917D-09A9A68B06CA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5557EB-59F5-4747-BC8A-52BE05C9D9CA}"/>
                  </a:ext>
                </a:extLst>
              </p:cNvPr>
              <p:cNvSpPr/>
              <p:nvPr/>
            </p:nvSpPr>
            <p:spPr>
              <a:xfrm>
                <a:off x="6984730" y="3147520"/>
                <a:ext cx="143907" cy="136636"/>
              </a:xfrm>
              <a:prstGeom prst="roundRect">
                <a:avLst>
                  <a:gd name="adj" fmla="val 16119"/>
                </a:avLst>
              </a:prstGeom>
              <a:solidFill>
                <a:srgbClr val="FF0000">
                  <a:alpha val="50000"/>
                </a:srgbClr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1D07DEB-BF43-4AC1-A883-28B8D15B9741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$1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p1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DFA743FF-0449-44A9-81C0-8ED6D6CBEE7E}"/>
                </a:ext>
              </a:extLst>
            </p:cNvPr>
            <p:cNvGrpSpPr/>
            <p:nvPr/>
          </p:nvGrpSpPr>
          <p:grpSpPr>
            <a:xfrm>
              <a:off x="6877739" y="3475816"/>
              <a:ext cx="2728156" cy="253916"/>
              <a:chOff x="6395523" y="3088880"/>
              <a:chExt cx="2728156" cy="253916"/>
            </a:xfrm>
          </p:grpSpPr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4E974A5-00EC-4C2A-BB82-1861178C7A9A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7F6F37B0-E17B-4634-B45A-DBB29021799D}"/>
                  </a:ext>
                </a:extLst>
              </p:cNvPr>
              <p:cNvSpPr/>
              <p:nvPr/>
            </p:nvSpPr>
            <p:spPr>
              <a:xfrm>
                <a:off x="7283501" y="3145800"/>
                <a:ext cx="143907" cy="136636"/>
              </a:xfrm>
              <a:prstGeom prst="roundRect">
                <a:avLst>
                  <a:gd name="adj" fmla="val 16119"/>
                </a:avLst>
              </a:prstGeom>
              <a:solidFill>
                <a:srgbClr val="00B050">
                  <a:alpha val="50000"/>
                </a:srgbClr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35ADC290-042B-4F0F-9B38-EDC552A7BD62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$2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p2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790C9503-B9EF-40D8-9047-8D31D6C0F431}"/>
                </a:ext>
              </a:extLst>
            </p:cNvPr>
            <p:cNvGrpSpPr/>
            <p:nvPr/>
          </p:nvGrpSpPr>
          <p:grpSpPr>
            <a:xfrm>
              <a:off x="6877739" y="3684833"/>
              <a:ext cx="2728156" cy="253916"/>
              <a:chOff x="6395523" y="3088880"/>
              <a:chExt cx="2728156" cy="253916"/>
            </a:xfrm>
          </p:grpSpPr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98B2E84-87D8-4CE7-98F0-C23867654FF2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208" name="矩形: 圆角 207">
                <a:extLst>
                  <a:ext uri="{FF2B5EF4-FFF2-40B4-BE49-F238E27FC236}">
                    <a16:creationId xmlns:a16="http://schemas.microsoft.com/office/drawing/2014/main" id="{6AF847EE-7F0E-487D-A2CA-CC0558132AD8}"/>
                  </a:ext>
                </a:extLst>
              </p:cNvPr>
              <p:cNvSpPr/>
              <p:nvPr/>
            </p:nvSpPr>
            <p:spPr>
              <a:xfrm>
                <a:off x="7510318" y="3145800"/>
                <a:ext cx="143907" cy="136636"/>
              </a:xfrm>
              <a:prstGeom prst="roundRect">
                <a:avLst>
                  <a:gd name="adj" fmla="val 16119"/>
                </a:avLst>
              </a:prstGeom>
              <a:solidFill>
                <a:srgbClr val="0070C0">
                  <a:alpha val="50000"/>
                </a:srgbClr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0B2291F-2AC1-42A3-BF6E-C564FBFC595D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$3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p3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39812D57-0819-4ACE-82C8-3F0027F53630}"/>
                </a:ext>
              </a:extLst>
            </p:cNvPr>
            <p:cNvGrpSpPr/>
            <p:nvPr/>
          </p:nvGrpSpPr>
          <p:grpSpPr>
            <a:xfrm>
              <a:off x="6877739" y="3893849"/>
              <a:ext cx="2728156" cy="253916"/>
              <a:chOff x="6395523" y="3088880"/>
              <a:chExt cx="2728156" cy="253916"/>
            </a:xfrm>
          </p:grpSpPr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A3AF9D40-169A-4A8B-97BC-8D2F7CFB14D5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255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2D1555C-41F2-4590-BD5F-B667836CBBB2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$4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p4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</p:grp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23B8A815-438C-479E-9CD1-E9FF5F3A5DE1}"/>
              </a:ext>
            </a:extLst>
          </p:cNvPr>
          <p:cNvSpPr/>
          <p:nvPr/>
        </p:nvSpPr>
        <p:spPr>
          <a:xfrm>
            <a:off x="2009038" y="3066476"/>
            <a:ext cx="475488" cy="136636"/>
          </a:xfrm>
          <a:prstGeom prst="roundRect">
            <a:avLst>
              <a:gd name="adj" fmla="val 16119"/>
            </a:avLst>
          </a:prstGeom>
          <a:solidFill>
            <a:srgbClr val="EB1C22">
              <a:alpha val="50000"/>
            </a:srgbClr>
          </a:solidFill>
          <a:ln w="9525">
            <a:solidFill>
              <a:srgbClr val="EB1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DC83D0EB-ACE8-48BC-9A1F-694D643CE063}"/>
              </a:ext>
            </a:extLst>
          </p:cNvPr>
          <p:cNvSpPr/>
          <p:nvPr/>
        </p:nvSpPr>
        <p:spPr>
          <a:xfrm>
            <a:off x="2519577" y="3066476"/>
            <a:ext cx="658749" cy="136636"/>
          </a:xfrm>
          <a:prstGeom prst="roundRect">
            <a:avLst>
              <a:gd name="adj" fmla="val 16119"/>
            </a:avLst>
          </a:prstGeom>
          <a:solidFill>
            <a:srgbClr val="21B24B">
              <a:alpha val="50000"/>
            </a:srgbClr>
          </a:solidFill>
          <a:ln w="9525">
            <a:solidFill>
              <a:srgbClr val="21B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E106E837-3129-4115-9A21-D7431B35FD48}"/>
              </a:ext>
            </a:extLst>
          </p:cNvPr>
          <p:cNvSpPr/>
          <p:nvPr/>
        </p:nvSpPr>
        <p:spPr>
          <a:xfrm>
            <a:off x="4375535" y="3066476"/>
            <a:ext cx="340128" cy="136636"/>
          </a:xfrm>
          <a:prstGeom prst="roundRect">
            <a:avLst>
              <a:gd name="adj" fmla="val 16119"/>
            </a:avLst>
          </a:prstGeom>
          <a:solidFill>
            <a:srgbClr val="7030A0">
              <a:alpha val="50000"/>
            </a:srgb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49CA86E-2FDD-48F0-9143-61DA359DFA1B}"/>
              </a:ext>
            </a:extLst>
          </p:cNvPr>
          <p:cNvSpPr/>
          <p:nvPr/>
        </p:nvSpPr>
        <p:spPr>
          <a:xfrm>
            <a:off x="4849654" y="3066476"/>
            <a:ext cx="410837" cy="136636"/>
          </a:xfrm>
          <a:prstGeom prst="roundRect">
            <a:avLst>
              <a:gd name="adj" fmla="val 16119"/>
            </a:avLst>
          </a:prstGeom>
          <a:solidFill>
            <a:schemeClr val="accent2">
              <a:lumMod val="75000"/>
              <a:alpha val="5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9368E13-A3E0-4068-9379-FC2DB6311137}"/>
              </a:ext>
            </a:extLst>
          </p:cNvPr>
          <p:cNvSpPr/>
          <p:nvPr/>
        </p:nvSpPr>
        <p:spPr>
          <a:xfrm>
            <a:off x="5386310" y="3066476"/>
            <a:ext cx="207251" cy="136636"/>
          </a:xfrm>
          <a:prstGeom prst="roundRect">
            <a:avLst>
              <a:gd name="adj" fmla="val 16119"/>
            </a:avLst>
          </a:prstGeom>
          <a:solidFill>
            <a:schemeClr val="accent6">
              <a:lumMod val="75000"/>
              <a:alpha val="5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C4DBE8E-1EB5-46B5-B419-3FC5CAEE20E2}"/>
              </a:ext>
            </a:extLst>
          </p:cNvPr>
          <p:cNvSpPr/>
          <p:nvPr/>
        </p:nvSpPr>
        <p:spPr>
          <a:xfrm>
            <a:off x="3897946" y="3217198"/>
            <a:ext cx="817717" cy="136636"/>
          </a:xfrm>
          <a:prstGeom prst="roundRect">
            <a:avLst>
              <a:gd name="adj" fmla="val 16119"/>
            </a:avLst>
          </a:prstGeom>
          <a:solidFill>
            <a:srgbClr val="FFFF00">
              <a:alpha val="50000"/>
            </a:srgbClr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651FDF18-642F-4312-B6E3-F205178A7779}"/>
              </a:ext>
            </a:extLst>
          </p:cNvPr>
          <p:cNvSpPr/>
          <p:nvPr/>
        </p:nvSpPr>
        <p:spPr>
          <a:xfrm>
            <a:off x="1302698" y="5515155"/>
            <a:ext cx="817717" cy="136636"/>
          </a:xfrm>
          <a:prstGeom prst="roundRect">
            <a:avLst>
              <a:gd name="adj" fmla="val 16119"/>
            </a:avLst>
          </a:prstGeom>
          <a:solidFill>
            <a:srgbClr val="FFFF00">
              <a:alpha val="50000"/>
            </a:srgbClr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EC2E8C7-6952-4EC8-ADB3-C2A0DA912E83}"/>
              </a:ext>
            </a:extLst>
          </p:cNvPr>
          <p:cNvSpPr/>
          <p:nvPr/>
        </p:nvSpPr>
        <p:spPr>
          <a:xfrm>
            <a:off x="375885" y="1637093"/>
            <a:ext cx="11465425" cy="5046192"/>
          </a:xfrm>
          <a:prstGeom prst="roundRect">
            <a:avLst>
              <a:gd name="adj" fmla="val 948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B852019-72CB-4981-8373-66E078A2FB5E}"/>
              </a:ext>
            </a:extLst>
          </p:cNvPr>
          <p:cNvSpPr/>
          <p:nvPr/>
        </p:nvSpPr>
        <p:spPr>
          <a:xfrm>
            <a:off x="375885" y="1020157"/>
            <a:ext cx="11465425" cy="503576"/>
          </a:xfrm>
          <a:prstGeom prst="roundRect">
            <a:avLst>
              <a:gd name="adj" fmla="val 948"/>
            </a:avLst>
          </a:prstGeom>
          <a:solidFill>
            <a:schemeClr val="bg1"/>
          </a:solidFill>
          <a:ln w="9525">
            <a:noFill/>
          </a:ln>
          <a:effectLst>
            <a:outerShdw blurRad="63500" sx="101000" sy="101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355243A-D5A2-444F-A2E3-05F591EA8C07}"/>
              </a:ext>
            </a:extLst>
          </p:cNvPr>
          <p:cNvGrpSpPr/>
          <p:nvPr/>
        </p:nvGrpSpPr>
        <p:grpSpPr>
          <a:xfrm>
            <a:off x="0" y="0"/>
            <a:ext cx="12192000" cy="469901"/>
            <a:chOff x="0" y="1457221"/>
            <a:chExt cx="12192000" cy="46990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752F241-5D8E-42B1-86C5-6AAE46283624}"/>
                </a:ext>
              </a:extLst>
            </p:cNvPr>
            <p:cNvSpPr/>
            <p:nvPr/>
          </p:nvSpPr>
          <p:spPr>
            <a:xfrm>
              <a:off x="0" y="1457221"/>
              <a:ext cx="12192000" cy="469901"/>
            </a:xfrm>
            <a:prstGeom prst="rect">
              <a:avLst/>
            </a:prstGeom>
            <a:solidFill>
              <a:srgbClr val="325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6FDB5C-5700-43C9-86BC-94BAE01D8E53}"/>
                </a:ext>
              </a:extLst>
            </p:cNvPr>
            <p:cNvSpPr txBox="1"/>
            <p:nvPr/>
          </p:nvSpPr>
          <p:spPr>
            <a:xfrm>
              <a:off x="58994" y="1538283"/>
              <a:ext cx="1700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BF9ED"/>
                  </a:solidFill>
                </a:rPr>
                <a:t>正则调试工具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040AFFA-29E2-40AF-A347-335E0316985F}"/>
              </a:ext>
            </a:extLst>
          </p:cNvPr>
          <p:cNvGrpSpPr/>
          <p:nvPr/>
        </p:nvGrpSpPr>
        <p:grpSpPr>
          <a:xfrm>
            <a:off x="551966" y="1092442"/>
            <a:ext cx="7558405" cy="351489"/>
            <a:chOff x="328294" y="2395542"/>
            <a:chExt cx="7558405" cy="35148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5218124-086D-40F5-AAEB-F285109AEF74}"/>
                </a:ext>
              </a:extLst>
            </p:cNvPr>
            <p:cNvSpPr/>
            <p:nvPr/>
          </p:nvSpPr>
          <p:spPr>
            <a:xfrm>
              <a:off x="328294" y="2395542"/>
              <a:ext cx="7558405" cy="351488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D3D9DE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C048E69-E282-44AD-ACC3-CA6D4CEA9AE1}"/>
                </a:ext>
              </a:extLst>
            </p:cNvPr>
            <p:cNvGrpSpPr/>
            <p:nvPr/>
          </p:nvGrpSpPr>
          <p:grpSpPr>
            <a:xfrm>
              <a:off x="333616" y="2395542"/>
              <a:ext cx="359890" cy="351489"/>
              <a:chOff x="318376" y="2395542"/>
              <a:chExt cx="359890" cy="351489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DB0335C0-E17E-4A67-9FC6-56F1246B93B8}"/>
                  </a:ext>
                </a:extLst>
              </p:cNvPr>
              <p:cNvSpPr/>
              <p:nvPr/>
            </p:nvSpPr>
            <p:spPr>
              <a:xfrm>
                <a:off x="318376" y="2399353"/>
                <a:ext cx="354175" cy="34767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625952"/>
                    </a:solidFill>
                  </a:rPr>
                  <a:t>/</a:t>
                </a:r>
                <a:endParaRPr lang="zh-CN" altLang="en-US" b="1" dirty="0">
                  <a:solidFill>
                    <a:srgbClr val="625952"/>
                  </a:solidFill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060405CB-4E26-4ED1-8BFC-72AC9A6DD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266" y="2395542"/>
                <a:ext cx="0" cy="351488"/>
              </a:xfrm>
              <a:prstGeom prst="line">
                <a:avLst/>
              </a:prstGeom>
              <a:ln w="9525">
                <a:solidFill>
                  <a:srgbClr val="D3D9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53E2060-DE65-4DC0-8C43-85A3D3A13DFC}"/>
                </a:ext>
              </a:extLst>
            </p:cNvPr>
            <p:cNvGrpSpPr/>
            <p:nvPr/>
          </p:nvGrpSpPr>
          <p:grpSpPr>
            <a:xfrm>
              <a:off x="7191297" y="2395542"/>
              <a:ext cx="687783" cy="351489"/>
              <a:chOff x="3964227" y="2395542"/>
              <a:chExt cx="687783" cy="351489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C9171036-5B11-4852-933D-372C4DBB1C15}"/>
                  </a:ext>
                </a:extLst>
              </p:cNvPr>
              <p:cNvSpPr/>
              <p:nvPr/>
            </p:nvSpPr>
            <p:spPr>
              <a:xfrm>
                <a:off x="3964227" y="2399353"/>
                <a:ext cx="687783" cy="34767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625952"/>
                    </a:solidFill>
                  </a:rPr>
                  <a:t>/g</a:t>
                </a:r>
                <a:endParaRPr lang="zh-CN" altLang="en-US" b="1" dirty="0">
                  <a:solidFill>
                    <a:srgbClr val="625952"/>
                  </a:solidFill>
                </a:endParaRP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D202756D-DAE9-4370-A79C-BBC58DCA6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944" y="2395542"/>
                <a:ext cx="0" cy="351488"/>
              </a:xfrm>
              <a:prstGeom prst="line">
                <a:avLst/>
              </a:prstGeom>
              <a:ln w="9525">
                <a:solidFill>
                  <a:srgbClr val="D3D9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FE71B97C-91FD-49D2-8032-CC93308FD9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21647" r="62721" b="72992"/>
          <a:stretch/>
        </p:blipFill>
        <p:spPr>
          <a:xfrm>
            <a:off x="294722" y="551752"/>
            <a:ext cx="4247536" cy="351487"/>
          </a:xfrm>
          <a:prstGeom prst="rect">
            <a:avLst/>
          </a:prstGeom>
          <a:effectLst/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0484AF05-D2F7-472E-8B44-42E5D23C7516}"/>
              </a:ext>
            </a:extLst>
          </p:cNvPr>
          <p:cNvSpPr/>
          <p:nvPr/>
        </p:nvSpPr>
        <p:spPr>
          <a:xfrm>
            <a:off x="9178110" y="1067334"/>
            <a:ext cx="1320939" cy="4699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196D549-B6ED-4DE4-BDE4-BDA368235130}"/>
              </a:ext>
            </a:extLst>
          </p:cNvPr>
          <p:cNvGrpSpPr/>
          <p:nvPr/>
        </p:nvGrpSpPr>
        <p:grpSpPr>
          <a:xfrm>
            <a:off x="703574" y="1885002"/>
            <a:ext cx="10831609" cy="968202"/>
            <a:chOff x="502762" y="2788859"/>
            <a:chExt cx="10831609" cy="96820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77FF1F8-DCF7-47ED-B2FB-D04FDFD47E2B}"/>
                </a:ext>
              </a:extLst>
            </p:cNvPr>
            <p:cNvGrpSpPr/>
            <p:nvPr/>
          </p:nvGrpSpPr>
          <p:grpSpPr>
            <a:xfrm>
              <a:off x="502762" y="2788859"/>
              <a:ext cx="10831609" cy="968202"/>
              <a:chOff x="502762" y="2813243"/>
              <a:chExt cx="10831609" cy="968202"/>
            </a:xfrm>
          </p:grpSpPr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D8C808EF-30E5-48E0-9BA6-2761C5C5AD19}"/>
                  </a:ext>
                </a:extLst>
              </p:cNvPr>
              <p:cNvSpPr/>
              <p:nvPr/>
            </p:nvSpPr>
            <p:spPr>
              <a:xfrm>
                <a:off x="502762" y="3046137"/>
                <a:ext cx="10831609" cy="735308"/>
              </a:xfrm>
              <a:prstGeom prst="roundRect">
                <a:avLst>
                  <a:gd name="adj" fmla="val 4546"/>
                </a:avLst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6A39D2A-60A2-409C-81F9-7944BA4AEE66}"/>
                  </a:ext>
                </a:extLst>
              </p:cNvPr>
              <p:cNvGrpSpPr/>
              <p:nvPr/>
            </p:nvGrpSpPr>
            <p:grpSpPr>
              <a:xfrm>
                <a:off x="502762" y="2813243"/>
                <a:ext cx="10831609" cy="646990"/>
                <a:chOff x="502762" y="2813243"/>
                <a:chExt cx="10831609" cy="646990"/>
              </a:xfrm>
            </p:grpSpPr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1310A65-B65D-47B5-BD94-9A8DCD303250}"/>
                    </a:ext>
                  </a:extLst>
                </p:cNvPr>
                <p:cNvSpPr/>
                <p:nvPr/>
              </p:nvSpPr>
              <p:spPr>
                <a:xfrm>
                  <a:off x="502762" y="2813243"/>
                  <a:ext cx="10831609" cy="263374"/>
                </a:xfrm>
                <a:prstGeom prst="roundRect">
                  <a:avLst>
                    <a:gd name="adj" fmla="val 4546"/>
                  </a:avLst>
                </a:prstGeom>
                <a:solidFill>
                  <a:srgbClr val="FFFFFF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8B950E55-1111-4AA9-AC46-421BD2ED2F17}"/>
                    </a:ext>
                  </a:extLst>
                </p:cNvPr>
                <p:cNvSpPr/>
                <p:nvPr/>
              </p:nvSpPr>
              <p:spPr>
                <a:xfrm>
                  <a:off x="521022" y="2825733"/>
                  <a:ext cx="2368482" cy="263374"/>
                </a:xfrm>
                <a:prstGeom prst="roundRect">
                  <a:avLst>
                    <a:gd name="adj" fmla="val 454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1200" dirty="0">
                      <a:solidFill>
                        <a:srgbClr val="716963"/>
                      </a:solidFill>
                    </a:rPr>
                    <a:t>请输入需要匹配的字符串</a:t>
                  </a:r>
                </a:p>
              </p:txBody>
            </p:sp>
            <p:sp>
              <p:nvSpPr>
                <p:cNvPr id="84" name="矩形: 圆角 83">
                  <a:extLst>
                    <a:ext uri="{FF2B5EF4-FFF2-40B4-BE49-F238E27FC236}">
                      <a16:creationId xmlns:a16="http://schemas.microsoft.com/office/drawing/2014/main" id="{D2A3E4AA-B6B1-4BB8-A3EF-C5B0493490B9}"/>
                    </a:ext>
                  </a:extLst>
                </p:cNvPr>
                <p:cNvSpPr/>
                <p:nvPr/>
              </p:nvSpPr>
              <p:spPr>
                <a:xfrm>
                  <a:off x="1808226" y="3172875"/>
                  <a:ext cx="475488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EB1C22">
                    <a:alpha val="50000"/>
                  </a:srgbClr>
                </a:solidFill>
                <a:ln w="9525">
                  <a:solidFill>
                    <a:srgbClr val="EB1C2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: 圆角 84">
                  <a:extLst>
                    <a:ext uri="{FF2B5EF4-FFF2-40B4-BE49-F238E27FC236}">
                      <a16:creationId xmlns:a16="http://schemas.microsoft.com/office/drawing/2014/main" id="{295189EE-890F-4237-8E45-FFE81CFFDF07}"/>
                    </a:ext>
                  </a:extLst>
                </p:cNvPr>
                <p:cNvSpPr/>
                <p:nvPr/>
              </p:nvSpPr>
              <p:spPr>
                <a:xfrm>
                  <a:off x="2318765" y="3172875"/>
                  <a:ext cx="658749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21B24B">
                    <a:alpha val="50000"/>
                  </a:srgbClr>
                </a:solidFill>
                <a:ln w="9525">
                  <a:solidFill>
                    <a:srgbClr val="21B2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: 圆角 87">
                  <a:extLst>
                    <a:ext uri="{FF2B5EF4-FFF2-40B4-BE49-F238E27FC236}">
                      <a16:creationId xmlns:a16="http://schemas.microsoft.com/office/drawing/2014/main" id="{05E63583-6C58-479B-AED6-0350F9A80E6A}"/>
                    </a:ext>
                  </a:extLst>
                </p:cNvPr>
                <p:cNvSpPr/>
                <p:nvPr/>
              </p:nvSpPr>
              <p:spPr>
                <a:xfrm>
                  <a:off x="4174723" y="3172875"/>
                  <a:ext cx="340128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7030A0">
                    <a:alpha val="50000"/>
                  </a:srgbClr>
                </a:solidFill>
                <a:ln w="952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10ACF6C3-BA73-40F7-A89D-1A104EBE818C}"/>
                    </a:ext>
                  </a:extLst>
                </p:cNvPr>
                <p:cNvSpPr/>
                <p:nvPr/>
              </p:nvSpPr>
              <p:spPr>
                <a:xfrm>
                  <a:off x="4648842" y="3172875"/>
                  <a:ext cx="410837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chemeClr val="accent2">
                    <a:lumMod val="75000"/>
                    <a:alpha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9ECD76B9-5391-4473-8A5E-C5FB06E57F5C}"/>
                    </a:ext>
                  </a:extLst>
                </p:cNvPr>
                <p:cNvSpPr/>
                <p:nvPr/>
              </p:nvSpPr>
              <p:spPr>
                <a:xfrm>
                  <a:off x="5185498" y="3172875"/>
                  <a:ext cx="207251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952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2AD31E41-A8C5-468D-8A53-6074091E0ED1}"/>
                    </a:ext>
                  </a:extLst>
                </p:cNvPr>
                <p:cNvSpPr/>
                <p:nvPr/>
              </p:nvSpPr>
              <p:spPr>
                <a:xfrm>
                  <a:off x="3697134" y="3323597"/>
                  <a:ext cx="817717" cy="136636"/>
                </a:xfrm>
                <a:prstGeom prst="roundRect">
                  <a:avLst>
                    <a:gd name="adj" fmla="val 16119"/>
                  </a:avLst>
                </a:prstGeom>
                <a:solidFill>
                  <a:srgbClr val="FFFF00">
                    <a:alpha val="50000"/>
                  </a:srgbClr>
                </a:solidFill>
                <a:ln w="95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542DFF-3E02-4BAB-933A-1A92B096A228}"/>
                </a:ext>
              </a:extLst>
            </p:cNvPr>
            <p:cNvSpPr txBox="1"/>
            <p:nvPr/>
          </p:nvSpPr>
          <p:spPr>
            <a:xfrm>
              <a:off x="521020" y="3088880"/>
              <a:ext cx="1079721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正则表达式（英语：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Regular Expression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，在代码中常简写为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regex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、</a:t>
              </a:r>
              <a:r>
                <a:rPr lang="en-US" altLang="zh-CN" sz="1050" b="0" i="0" dirty="0" err="1">
                  <a:solidFill>
                    <a:srgbClr val="495057"/>
                  </a:solidFill>
                  <a:effectLst/>
                  <a:latin typeface="Helvetica Neue"/>
                </a:rPr>
                <a:t>regexp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或</a:t>
              </a:r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</a:t>
              </a:r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）使用单个字符串来描述、匹配一系列符合某个句法规则的字符串搜索模式。</a:t>
              </a:r>
            </a:p>
            <a:p>
              <a:pPr algn="l" latinLnBrk="1"/>
              <a:r>
                <a: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搜索模式可用于文本搜索和文本替换。匹配一些内容</a:t>
              </a:r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727177D-7BF2-4E72-84EF-7D6E041CBD34}"/>
              </a:ext>
            </a:extLst>
          </p:cNvPr>
          <p:cNvGrpSpPr/>
          <p:nvPr/>
        </p:nvGrpSpPr>
        <p:grpSpPr>
          <a:xfrm>
            <a:off x="703574" y="3814397"/>
            <a:ext cx="10831609" cy="1229210"/>
            <a:chOff x="502762" y="2788859"/>
            <a:chExt cx="10831609" cy="122921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D1E076B-4E0D-486F-9AE4-E398D8F06D78}"/>
                </a:ext>
              </a:extLst>
            </p:cNvPr>
            <p:cNvGrpSpPr/>
            <p:nvPr/>
          </p:nvGrpSpPr>
          <p:grpSpPr>
            <a:xfrm>
              <a:off x="502762" y="2788859"/>
              <a:ext cx="10831609" cy="1229210"/>
              <a:chOff x="502762" y="2813243"/>
              <a:chExt cx="10831609" cy="1229210"/>
            </a:xfrm>
          </p:grpSpPr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EDB292E8-53E6-4CAA-BE35-BEBCADB2A3B4}"/>
                  </a:ext>
                </a:extLst>
              </p:cNvPr>
              <p:cNvSpPr/>
              <p:nvPr/>
            </p:nvSpPr>
            <p:spPr>
              <a:xfrm>
                <a:off x="502762" y="3046137"/>
                <a:ext cx="10831609" cy="996316"/>
              </a:xfrm>
              <a:prstGeom prst="roundRect">
                <a:avLst>
                  <a:gd name="adj" fmla="val 4546"/>
                </a:avLst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532CABC-97F7-4522-A1DE-FD16651D3788}"/>
                  </a:ext>
                </a:extLst>
              </p:cNvPr>
              <p:cNvGrpSpPr/>
              <p:nvPr/>
            </p:nvGrpSpPr>
            <p:grpSpPr>
              <a:xfrm>
                <a:off x="502762" y="2813243"/>
                <a:ext cx="10831609" cy="275864"/>
                <a:chOff x="502762" y="2813243"/>
                <a:chExt cx="10831609" cy="275864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43CEBEA5-6115-44B6-8398-8E27746EF7D1}"/>
                    </a:ext>
                  </a:extLst>
                </p:cNvPr>
                <p:cNvSpPr/>
                <p:nvPr/>
              </p:nvSpPr>
              <p:spPr>
                <a:xfrm>
                  <a:off x="502762" y="2813243"/>
                  <a:ext cx="10831609" cy="263374"/>
                </a:xfrm>
                <a:prstGeom prst="roundRect">
                  <a:avLst>
                    <a:gd name="adj" fmla="val 4546"/>
                  </a:avLst>
                </a:prstGeom>
                <a:solidFill>
                  <a:srgbClr val="FFFFFF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9DF7FE29-ACFF-43D6-B0D1-BB594BDC57A0}"/>
                    </a:ext>
                  </a:extLst>
                </p:cNvPr>
                <p:cNvSpPr/>
                <p:nvPr/>
              </p:nvSpPr>
              <p:spPr>
                <a:xfrm>
                  <a:off x="521022" y="2825733"/>
                  <a:ext cx="2295330" cy="263374"/>
                </a:xfrm>
                <a:prstGeom prst="roundRect">
                  <a:avLst>
                    <a:gd name="adj" fmla="val 4546"/>
                  </a:avLst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CN" altLang="en-US" sz="1200" dirty="0">
                      <a:solidFill>
                        <a:srgbClr val="716963"/>
                      </a:solidFill>
                    </a:rPr>
                    <a:t>找到</a:t>
                  </a:r>
                  <a:r>
                    <a:rPr lang="en-US" altLang="zh-CN" sz="1200" dirty="0">
                      <a:solidFill>
                        <a:srgbClr val="716963"/>
                      </a:solidFill>
                    </a:rPr>
                    <a:t>5</a:t>
                  </a:r>
                  <a:r>
                    <a:rPr lang="zh-CN" altLang="en-US" sz="1200" dirty="0">
                      <a:solidFill>
                        <a:srgbClr val="716963"/>
                      </a:solidFill>
                    </a:rPr>
                    <a:t>处匹配</a:t>
                  </a:r>
                </a:p>
              </p:txBody>
            </p:sp>
          </p:grp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556DDB3-74C3-4FC6-A2E0-6C7CB9D7A969}"/>
                </a:ext>
              </a:extLst>
            </p:cNvPr>
            <p:cNvSpPr txBox="1"/>
            <p:nvPr/>
          </p:nvSpPr>
          <p:spPr>
            <a:xfrm>
              <a:off x="521020" y="3088880"/>
              <a:ext cx="10797217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Regular Expression</a:t>
              </a:r>
            </a:p>
            <a:p>
              <a:pPr algn="l" latinLnBrk="1"/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Regex</a:t>
              </a:r>
            </a:p>
            <a:p>
              <a:pPr algn="l" latinLnBrk="1"/>
              <a:r>
                <a:rPr lang="en-US" altLang="zh-CN" sz="1050" b="0" i="0" dirty="0" err="1">
                  <a:solidFill>
                    <a:srgbClr val="495057"/>
                  </a:solidFill>
                  <a:effectLst/>
                  <a:latin typeface="Helvetica Neue"/>
                </a:rPr>
                <a:t>Regexp</a:t>
              </a:r>
              <a:endParaRPr lang="en-US" altLang="zh-CN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  <a:p>
              <a:pPr algn="l" latinLnBrk="1"/>
              <a:r>
                <a:rPr lang="en-US" altLang="zh-CN" sz="1050" b="0" i="0" dirty="0">
                  <a:solidFill>
                    <a:srgbClr val="495057"/>
                  </a:solidFill>
                  <a:effectLst/>
                  <a:latin typeface="Helvetica Neue"/>
                </a:rPr>
                <a:t>RE</a:t>
              </a:r>
            </a:p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6956BA24-BB03-4EEE-B552-48B269D050CF}"/>
              </a:ext>
            </a:extLst>
          </p:cNvPr>
          <p:cNvGrpSpPr/>
          <p:nvPr/>
        </p:nvGrpSpPr>
        <p:grpSpPr>
          <a:xfrm>
            <a:off x="645613" y="2896526"/>
            <a:ext cx="10960617" cy="851454"/>
            <a:chOff x="444801" y="3800383"/>
            <a:chExt cx="10960617" cy="851454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F284BCAC-2E0C-4339-AD52-CE7DDB63338E}"/>
                </a:ext>
              </a:extLst>
            </p:cNvPr>
            <p:cNvSpPr/>
            <p:nvPr/>
          </p:nvSpPr>
          <p:spPr>
            <a:xfrm>
              <a:off x="444801" y="3800383"/>
              <a:ext cx="10960617" cy="851454"/>
            </a:xfrm>
            <a:prstGeom prst="roundRect">
              <a:avLst>
                <a:gd name="adj" fmla="val 4546"/>
              </a:avLst>
            </a:pr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1A7315A-398E-46DF-A517-311A4D5BA331}"/>
                </a:ext>
              </a:extLst>
            </p:cNvPr>
            <p:cNvGrpSpPr/>
            <p:nvPr/>
          </p:nvGrpSpPr>
          <p:grpSpPr>
            <a:xfrm>
              <a:off x="502762" y="3853319"/>
              <a:ext cx="10831609" cy="735308"/>
              <a:chOff x="502762" y="3021753"/>
              <a:chExt cx="10831609" cy="735308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2C02D163-2986-4C8F-9B86-B7D70D8CF70F}"/>
                  </a:ext>
                </a:extLst>
              </p:cNvPr>
              <p:cNvSpPr/>
              <p:nvPr/>
            </p:nvSpPr>
            <p:spPr>
              <a:xfrm>
                <a:off x="502762" y="3021753"/>
                <a:ext cx="10831609" cy="735308"/>
              </a:xfrm>
              <a:prstGeom prst="roundRect">
                <a:avLst>
                  <a:gd name="adj" fmla="val 4546"/>
                </a:avLst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5821DFE-0B26-43D2-8756-E5A500767BA6}"/>
                  </a:ext>
                </a:extLst>
              </p:cNvPr>
              <p:cNvSpPr txBox="1"/>
              <p:nvPr/>
            </p:nvSpPr>
            <p:spPr>
              <a:xfrm>
                <a:off x="521021" y="3088880"/>
                <a:ext cx="10797216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正则表达式（英语：</a:t>
                </a:r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Regular Expression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，在代码中常简写为</a:t>
                </a:r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regex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、</a:t>
                </a:r>
                <a:r>
                  <a:rPr lang="en-US" altLang="zh-CN" sz="1050" b="0" i="0" dirty="0" err="1">
                    <a:solidFill>
                      <a:srgbClr val="495057"/>
                    </a:solidFill>
                    <a:effectLst/>
                    <a:latin typeface="Helvetica Neue"/>
                  </a:rPr>
                  <a:t>regexp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或</a:t>
                </a:r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RE</a:t>
                </a:r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）使用单个字符串来描述、匹配一系列符合某个句法规则的字符串搜索模式。</a:t>
                </a:r>
              </a:p>
              <a:p>
                <a:pPr algn="l" latinLnBrk="1"/>
                <a:r>
                  <a:rPr lang="zh-CN" altLang="en-US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搜索模式可用于文本搜索和文本替换。匹配一些内容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63B7EC19-4761-4B90-BF2B-B1D2F7083F7A}"/>
              </a:ext>
            </a:extLst>
          </p:cNvPr>
          <p:cNvSpPr txBox="1"/>
          <p:nvPr/>
        </p:nvSpPr>
        <p:spPr>
          <a:xfrm>
            <a:off x="954459" y="1135541"/>
            <a:ext cx="6374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sz="1200" b="0" i="0" dirty="0">
                <a:solidFill>
                  <a:srgbClr val="325D88"/>
                </a:solidFill>
                <a:effectLst/>
                <a:latin typeface="Helvetica Neue"/>
              </a:rPr>
              <a:t>/[a-z]+|(1d)[a-z]+(2d)[a-z]+(3d)[a-z]+/gi</a:t>
            </a:r>
            <a:endParaRPr lang="zh-CN" altLang="en-US" sz="1200" dirty="0">
              <a:solidFill>
                <a:srgbClr val="325D88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3235C12-DFBD-40DA-901F-87A85A166EFC}"/>
              </a:ext>
            </a:extLst>
          </p:cNvPr>
          <p:cNvGrpSpPr/>
          <p:nvPr/>
        </p:nvGrpSpPr>
        <p:grpSpPr>
          <a:xfrm>
            <a:off x="707375" y="5180721"/>
            <a:ext cx="10811676" cy="1470625"/>
            <a:chOff x="6868837" y="2788859"/>
            <a:chExt cx="10811676" cy="1470625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F122C618-CC36-4210-B3CA-525188FEA287}"/>
                </a:ext>
              </a:extLst>
            </p:cNvPr>
            <p:cNvSpPr/>
            <p:nvPr/>
          </p:nvSpPr>
          <p:spPr>
            <a:xfrm>
              <a:off x="6868838" y="3021752"/>
              <a:ext cx="10811675" cy="1237732"/>
            </a:xfrm>
            <a:prstGeom prst="roundRect">
              <a:avLst>
                <a:gd name="adj" fmla="val 4546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D2B9E60-CEA5-44C3-8A50-BEBA8E5FF0B5}"/>
                </a:ext>
              </a:extLst>
            </p:cNvPr>
            <p:cNvSpPr/>
            <p:nvPr/>
          </p:nvSpPr>
          <p:spPr>
            <a:xfrm>
              <a:off x="6868837" y="2788859"/>
              <a:ext cx="10811675" cy="263374"/>
            </a:xfrm>
            <a:prstGeom prst="roundRect">
              <a:avLst>
                <a:gd name="adj" fmla="val 4546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594EECB1-233A-4248-8D2C-7E0212501C94}"/>
                </a:ext>
              </a:extLst>
            </p:cNvPr>
            <p:cNvSpPr/>
            <p:nvPr/>
          </p:nvSpPr>
          <p:spPr>
            <a:xfrm>
              <a:off x="7689296" y="2861877"/>
              <a:ext cx="817717" cy="136636"/>
            </a:xfrm>
            <a:prstGeom prst="roundRect">
              <a:avLst>
                <a:gd name="adj" fmla="val 16119"/>
              </a:avLst>
            </a:prstGeom>
            <a:solidFill>
              <a:srgbClr val="FFFF00">
                <a:alpha val="50000"/>
              </a:srgbClr>
            </a:solidFill>
            <a:ln w="95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F5578086-6CEA-4D0B-81FE-C7BC95B5ED2E}"/>
                </a:ext>
              </a:extLst>
            </p:cNvPr>
            <p:cNvSpPr txBox="1"/>
            <p:nvPr/>
          </p:nvSpPr>
          <p:spPr>
            <a:xfrm>
              <a:off x="7593626" y="2803237"/>
              <a:ext cx="100868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zh-CN" sz="1050" dirty="0">
                  <a:solidFill>
                    <a:srgbClr val="495057"/>
                  </a:solidFill>
                  <a:latin typeface="Helvetica Neue"/>
                </a:rPr>
                <a:t>1dpp2dp3dpp</a:t>
              </a:r>
              <a:endParaRPr lang="zh-CN" altLang="en-US" sz="1050" b="0" i="0" dirty="0">
                <a:solidFill>
                  <a:srgbClr val="495057"/>
                </a:solidFill>
                <a:effectLst/>
                <a:latin typeface="Helvetica Neue"/>
              </a:endParaRPr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8A5234E-6D71-47D2-A901-2854E0BA6F05}"/>
                </a:ext>
              </a:extLst>
            </p:cNvPr>
            <p:cNvGrpSpPr/>
            <p:nvPr/>
          </p:nvGrpSpPr>
          <p:grpSpPr>
            <a:xfrm>
              <a:off x="6930093" y="2826070"/>
              <a:ext cx="602277" cy="187223"/>
              <a:chOff x="8098155" y="2435962"/>
              <a:chExt cx="602277" cy="187223"/>
            </a:xfrm>
          </p:grpSpPr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42481866-A3DF-42C3-9648-6A8799227940}"/>
                  </a:ext>
                </a:extLst>
              </p:cNvPr>
              <p:cNvSpPr/>
              <p:nvPr/>
            </p:nvSpPr>
            <p:spPr>
              <a:xfrm>
                <a:off x="8098155" y="2435962"/>
                <a:ext cx="602277" cy="187223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900" dirty="0">
                    <a:solidFill>
                      <a:srgbClr val="3E3F3A"/>
                    </a:solidFill>
                  </a:rPr>
                  <a:t>匹配项</a:t>
                </a:r>
              </a:p>
            </p:txBody>
          </p:sp>
          <p:sp>
            <p:nvSpPr>
              <p:cNvPr id="117" name="等腰三角形 116">
                <a:extLst>
                  <a:ext uri="{FF2B5EF4-FFF2-40B4-BE49-F238E27FC236}">
                    <a16:creationId xmlns:a16="http://schemas.microsoft.com/office/drawing/2014/main" id="{1BA95257-731B-40D7-9E57-E2F6B8D7327B}"/>
                  </a:ext>
                </a:extLst>
              </p:cNvPr>
              <p:cNvSpPr/>
              <p:nvPr/>
            </p:nvSpPr>
            <p:spPr>
              <a:xfrm rot="10800000">
                <a:off x="8579673" y="2508884"/>
                <a:ext cx="78105" cy="45719"/>
              </a:xfrm>
              <a:prstGeom prst="triangle">
                <a:avLst/>
              </a:prstGeom>
              <a:solidFill>
                <a:srgbClr val="3E3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0986B769-4343-4B40-A1F2-74A9D081D7F5}"/>
                </a:ext>
              </a:extLst>
            </p:cNvPr>
            <p:cNvGrpSpPr/>
            <p:nvPr/>
          </p:nvGrpSpPr>
          <p:grpSpPr>
            <a:xfrm>
              <a:off x="6877739" y="3057782"/>
              <a:ext cx="2728156" cy="253916"/>
              <a:chOff x="6395523" y="3088880"/>
              <a:chExt cx="2728156" cy="253916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9937902-245E-44F0-A792-F80CFF5C4105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863A07E-65AC-435A-89CB-E9BFBC9F52D5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$&amp;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p0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8A6565E8-F386-4DF0-B603-2ECE4DFDE375}"/>
                </a:ext>
              </a:extLst>
            </p:cNvPr>
            <p:cNvGrpSpPr/>
            <p:nvPr/>
          </p:nvGrpSpPr>
          <p:grpSpPr>
            <a:xfrm>
              <a:off x="6877739" y="3266799"/>
              <a:ext cx="2728156" cy="253916"/>
              <a:chOff x="6395523" y="3088880"/>
              <a:chExt cx="2728156" cy="253916"/>
            </a:xfrm>
          </p:grpSpPr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B562571-98FE-46DD-917D-09A9A68B06CA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5557EB-59F5-4747-BC8A-52BE05C9D9CA}"/>
                  </a:ext>
                </a:extLst>
              </p:cNvPr>
              <p:cNvSpPr/>
              <p:nvPr/>
            </p:nvSpPr>
            <p:spPr>
              <a:xfrm>
                <a:off x="6984730" y="3147520"/>
                <a:ext cx="143907" cy="136636"/>
              </a:xfrm>
              <a:prstGeom prst="roundRect">
                <a:avLst>
                  <a:gd name="adj" fmla="val 16119"/>
                </a:avLst>
              </a:prstGeom>
              <a:solidFill>
                <a:srgbClr val="FF0000">
                  <a:alpha val="50000"/>
                </a:srgbClr>
              </a:solidFill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1D07DEB-BF43-4AC1-A883-28B8D15B9741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$1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p1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DFA743FF-0449-44A9-81C0-8ED6D6CBEE7E}"/>
                </a:ext>
              </a:extLst>
            </p:cNvPr>
            <p:cNvGrpSpPr/>
            <p:nvPr/>
          </p:nvGrpSpPr>
          <p:grpSpPr>
            <a:xfrm>
              <a:off x="6877739" y="3475816"/>
              <a:ext cx="2728156" cy="253916"/>
              <a:chOff x="6395523" y="3088880"/>
              <a:chExt cx="2728156" cy="253916"/>
            </a:xfrm>
          </p:grpSpPr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14E974A5-00EC-4C2A-BB82-1861178C7A9A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201" name="矩形: 圆角 200">
                <a:extLst>
                  <a:ext uri="{FF2B5EF4-FFF2-40B4-BE49-F238E27FC236}">
                    <a16:creationId xmlns:a16="http://schemas.microsoft.com/office/drawing/2014/main" id="{7F6F37B0-E17B-4634-B45A-DBB29021799D}"/>
                  </a:ext>
                </a:extLst>
              </p:cNvPr>
              <p:cNvSpPr/>
              <p:nvPr/>
            </p:nvSpPr>
            <p:spPr>
              <a:xfrm>
                <a:off x="7283501" y="3145800"/>
                <a:ext cx="143907" cy="136636"/>
              </a:xfrm>
              <a:prstGeom prst="roundRect">
                <a:avLst>
                  <a:gd name="adj" fmla="val 16119"/>
                </a:avLst>
              </a:prstGeom>
              <a:solidFill>
                <a:srgbClr val="00B050">
                  <a:alpha val="50000"/>
                </a:srgbClr>
              </a:solidFill>
              <a:ln w="95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35ADC290-042B-4F0F-9B38-EDC552A7BD62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$2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p2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790C9503-B9EF-40D8-9047-8D31D6C0F431}"/>
                </a:ext>
              </a:extLst>
            </p:cNvPr>
            <p:cNvGrpSpPr/>
            <p:nvPr/>
          </p:nvGrpSpPr>
          <p:grpSpPr>
            <a:xfrm>
              <a:off x="6877739" y="3684833"/>
              <a:ext cx="2728156" cy="253916"/>
              <a:chOff x="6395523" y="3088880"/>
              <a:chExt cx="2728156" cy="253916"/>
            </a:xfrm>
          </p:grpSpPr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598B2E84-87D8-4CE7-98F0-C23867654FF2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1dpp2dp3dpp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208" name="矩形: 圆角 207">
                <a:extLst>
                  <a:ext uri="{FF2B5EF4-FFF2-40B4-BE49-F238E27FC236}">
                    <a16:creationId xmlns:a16="http://schemas.microsoft.com/office/drawing/2014/main" id="{6AF847EE-7F0E-487D-A2CA-CC0558132AD8}"/>
                  </a:ext>
                </a:extLst>
              </p:cNvPr>
              <p:cNvSpPr/>
              <p:nvPr/>
            </p:nvSpPr>
            <p:spPr>
              <a:xfrm>
                <a:off x="7510318" y="3145800"/>
                <a:ext cx="143907" cy="136636"/>
              </a:xfrm>
              <a:prstGeom prst="roundRect">
                <a:avLst>
                  <a:gd name="adj" fmla="val 16119"/>
                </a:avLst>
              </a:prstGeom>
              <a:solidFill>
                <a:srgbClr val="0070C0">
                  <a:alpha val="50000"/>
                </a:srgbClr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E0B2291F-2AC1-42A3-BF6E-C564FBFC595D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$3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p3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39812D57-0819-4ACE-82C8-3F0027F53630}"/>
                </a:ext>
              </a:extLst>
            </p:cNvPr>
            <p:cNvGrpSpPr/>
            <p:nvPr/>
          </p:nvGrpSpPr>
          <p:grpSpPr>
            <a:xfrm>
              <a:off x="6877739" y="3893849"/>
              <a:ext cx="2728156" cy="253916"/>
              <a:chOff x="6395523" y="3088880"/>
              <a:chExt cx="2728156" cy="253916"/>
            </a:xfrm>
          </p:grpSpPr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A3AF9D40-169A-4A8B-97BC-8D2F7CFB14D5}"/>
                  </a:ext>
                </a:extLst>
              </p:cNvPr>
              <p:cNvSpPr txBox="1"/>
              <p:nvPr/>
            </p:nvSpPr>
            <p:spPr>
              <a:xfrm>
                <a:off x="6887096" y="3088880"/>
                <a:ext cx="223658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b="0" i="0" dirty="0">
                    <a:solidFill>
                      <a:srgbClr val="495057"/>
                    </a:solidFill>
                    <a:effectLst/>
                    <a:latin typeface="Helvetica Neue"/>
                  </a:rPr>
                  <a:t>255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12D1555C-41F2-4590-BD5F-B667836CBBB2}"/>
                  </a:ext>
                </a:extLst>
              </p:cNvPr>
              <p:cNvSpPr txBox="1"/>
              <p:nvPr/>
            </p:nvSpPr>
            <p:spPr>
              <a:xfrm>
                <a:off x="6395523" y="3088880"/>
                <a:ext cx="66353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1"/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</a:rPr>
                  <a:t>$4</a:t>
                </a:r>
                <a:r>
                  <a:rPr lang="en-US" altLang="zh-CN" sz="1050" dirty="0">
                    <a:solidFill>
                      <a:srgbClr val="495057"/>
                    </a:solidFill>
                    <a:latin typeface="Helvetica Neue"/>
                    <a:sym typeface="Wingdings" panose="05000000000000000000" pitchFamily="2" charset="2"/>
                  </a:rPr>
                  <a:t>p4</a:t>
                </a:r>
                <a:endParaRPr lang="zh-CN" altLang="en-US" sz="1050" b="0" i="0" dirty="0">
                  <a:solidFill>
                    <a:srgbClr val="495057"/>
                  </a:solidFill>
                  <a:effectLst/>
                  <a:latin typeface="Helvetica Neue"/>
                </a:endParaRPr>
              </a:p>
            </p:txBody>
          </p:sp>
        </p:grpSp>
      </p:grp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23B8A815-438C-479E-9CD1-E9FF5F3A5DE1}"/>
              </a:ext>
            </a:extLst>
          </p:cNvPr>
          <p:cNvSpPr/>
          <p:nvPr/>
        </p:nvSpPr>
        <p:spPr>
          <a:xfrm>
            <a:off x="2009038" y="3066476"/>
            <a:ext cx="475488" cy="136636"/>
          </a:xfrm>
          <a:prstGeom prst="roundRect">
            <a:avLst>
              <a:gd name="adj" fmla="val 16119"/>
            </a:avLst>
          </a:prstGeom>
          <a:solidFill>
            <a:srgbClr val="EB1C22">
              <a:alpha val="50000"/>
            </a:srgbClr>
          </a:solidFill>
          <a:ln w="9525">
            <a:solidFill>
              <a:srgbClr val="EB1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DC83D0EB-ACE8-48BC-9A1F-694D643CE063}"/>
              </a:ext>
            </a:extLst>
          </p:cNvPr>
          <p:cNvSpPr/>
          <p:nvPr/>
        </p:nvSpPr>
        <p:spPr>
          <a:xfrm>
            <a:off x="2519577" y="3066476"/>
            <a:ext cx="658749" cy="136636"/>
          </a:xfrm>
          <a:prstGeom prst="roundRect">
            <a:avLst>
              <a:gd name="adj" fmla="val 16119"/>
            </a:avLst>
          </a:prstGeom>
          <a:solidFill>
            <a:srgbClr val="21B24B">
              <a:alpha val="50000"/>
            </a:srgbClr>
          </a:solidFill>
          <a:ln w="9525">
            <a:solidFill>
              <a:srgbClr val="21B2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E106E837-3129-4115-9A21-D7431B35FD48}"/>
              </a:ext>
            </a:extLst>
          </p:cNvPr>
          <p:cNvSpPr/>
          <p:nvPr/>
        </p:nvSpPr>
        <p:spPr>
          <a:xfrm>
            <a:off x="4375535" y="3066476"/>
            <a:ext cx="340128" cy="136636"/>
          </a:xfrm>
          <a:prstGeom prst="roundRect">
            <a:avLst>
              <a:gd name="adj" fmla="val 16119"/>
            </a:avLst>
          </a:prstGeom>
          <a:solidFill>
            <a:srgbClr val="7030A0">
              <a:alpha val="50000"/>
            </a:srgbClr>
          </a:solidFill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49CA86E-2FDD-48F0-9143-61DA359DFA1B}"/>
              </a:ext>
            </a:extLst>
          </p:cNvPr>
          <p:cNvSpPr/>
          <p:nvPr/>
        </p:nvSpPr>
        <p:spPr>
          <a:xfrm>
            <a:off x="4849654" y="3066476"/>
            <a:ext cx="410837" cy="136636"/>
          </a:xfrm>
          <a:prstGeom prst="roundRect">
            <a:avLst>
              <a:gd name="adj" fmla="val 16119"/>
            </a:avLst>
          </a:prstGeom>
          <a:solidFill>
            <a:schemeClr val="accent2">
              <a:lumMod val="75000"/>
              <a:alpha val="50000"/>
            </a:schemeClr>
          </a:solidFill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9368E13-A3E0-4068-9379-FC2DB6311137}"/>
              </a:ext>
            </a:extLst>
          </p:cNvPr>
          <p:cNvSpPr/>
          <p:nvPr/>
        </p:nvSpPr>
        <p:spPr>
          <a:xfrm>
            <a:off x="5386310" y="3066476"/>
            <a:ext cx="207251" cy="136636"/>
          </a:xfrm>
          <a:prstGeom prst="roundRect">
            <a:avLst>
              <a:gd name="adj" fmla="val 16119"/>
            </a:avLst>
          </a:prstGeom>
          <a:solidFill>
            <a:schemeClr val="accent6">
              <a:lumMod val="75000"/>
              <a:alpha val="5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C4DBE8E-1EB5-46B5-B419-3FC5CAEE20E2}"/>
              </a:ext>
            </a:extLst>
          </p:cNvPr>
          <p:cNvSpPr/>
          <p:nvPr/>
        </p:nvSpPr>
        <p:spPr>
          <a:xfrm>
            <a:off x="3897946" y="3217198"/>
            <a:ext cx="817717" cy="136636"/>
          </a:xfrm>
          <a:prstGeom prst="roundRect">
            <a:avLst>
              <a:gd name="adj" fmla="val 16119"/>
            </a:avLst>
          </a:prstGeom>
          <a:solidFill>
            <a:srgbClr val="FFFF00">
              <a:alpha val="50000"/>
            </a:srgbClr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651FDF18-642F-4312-B6E3-F205178A7779}"/>
              </a:ext>
            </a:extLst>
          </p:cNvPr>
          <p:cNvSpPr/>
          <p:nvPr/>
        </p:nvSpPr>
        <p:spPr>
          <a:xfrm>
            <a:off x="1302698" y="5515155"/>
            <a:ext cx="817717" cy="136636"/>
          </a:xfrm>
          <a:prstGeom prst="roundRect">
            <a:avLst>
              <a:gd name="adj" fmla="val 16119"/>
            </a:avLst>
          </a:prstGeom>
          <a:solidFill>
            <a:srgbClr val="FFFF00">
              <a:alpha val="50000"/>
            </a:srgbClr>
          </a:solidFill>
          <a:ln w="95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757E363-16D9-4328-9E70-F810F12D79E4}"/>
              </a:ext>
            </a:extLst>
          </p:cNvPr>
          <p:cNvGrpSpPr/>
          <p:nvPr/>
        </p:nvGrpSpPr>
        <p:grpSpPr>
          <a:xfrm>
            <a:off x="8116641" y="1049691"/>
            <a:ext cx="654636" cy="410028"/>
            <a:chOff x="8223321" y="1027113"/>
            <a:chExt cx="654636" cy="410028"/>
          </a:xfrm>
        </p:grpSpPr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id="{E7B0B5C7-3378-4F55-B06F-F1032A2F421F}"/>
                </a:ext>
              </a:extLst>
            </p:cNvPr>
            <p:cNvSpPr/>
            <p:nvPr/>
          </p:nvSpPr>
          <p:spPr>
            <a:xfrm>
              <a:off x="8306824" y="1162391"/>
              <a:ext cx="203596" cy="222377"/>
            </a:xfrm>
            <a:prstGeom prst="frame">
              <a:avLst/>
            </a:prstGeom>
            <a:solidFill>
              <a:srgbClr val="625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A8104A0-C11B-4485-847D-C73C7AC71C77}"/>
                </a:ext>
              </a:extLst>
            </p:cNvPr>
            <p:cNvSpPr txBox="1"/>
            <p:nvPr/>
          </p:nvSpPr>
          <p:spPr>
            <a:xfrm rot="1054060">
              <a:off x="8223321" y="1160142"/>
              <a:ext cx="488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25952"/>
                  </a:solidFill>
                </a:rPr>
                <a:t>√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816854B6-BAA9-405B-A718-C11251D6E319}"/>
                </a:ext>
              </a:extLst>
            </p:cNvPr>
            <p:cNvSpPr txBox="1"/>
            <p:nvPr/>
          </p:nvSpPr>
          <p:spPr>
            <a:xfrm>
              <a:off x="8510420" y="1027113"/>
              <a:ext cx="36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25952"/>
                  </a:solidFill>
                </a:rPr>
                <a:t>g</a:t>
              </a:r>
              <a:endParaRPr lang="zh-CN" altLang="en-US" sz="2000" b="1" dirty="0">
                <a:solidFill>
                  <a:srgbClr val="625952"/>
                </a:solidFill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C9F754F-505B-4644-B783-2A689EDE0EEF}"/>
              </a:ext>
            </a:extLst>
          </p:cNvPr>
          <p:cNvGrpSpPr/>
          <p:nvPr/>
        </p:nvGrpSpPr>
        <p:grpSpPr>
          <a:xfrm>
            <a:off x="8788414" y="1049691"/>
            <a:ext cx="654636" cy="410028"/>
            <a:chOff x="8223321" y="1027113"/>
            <a:chExt cx="654636" cy="410028"/>
          </a:xfrm>
        </p:grpSpPr>
        <p:sp>
          <p:nvSpPr>
            <p:cNvPr id="111" name="图文框 110">
              <a:extLst>
                <a:ext uri="{FF2B5EF4-FFF2-40B4-BE49-F238E27FC236}">
                  <a16:creationId xmlns:a16="http://schemas.microsoft.com/office/drawing/2014/main" id="{E8CA3C5D-98EB-4168-8621-C068C0F2799F}"/>
                </a:ext>
              </a:extLst>
            </p:cNvPr>
            <p:cNvSpPr/>
            <p:nvPr/>
          </p:nvSpPr>
          <p:spPr>
            <a:xfrm>
              <a:off x="8306824" y="1162391"/>
              <a:ext cx="203596" cy="222377"/>
            </a:xfrm>
            <a:prstGeom prst="frame">
              <a:avLst/>
            </a:prstGeom>
            <a:solidFill>
              <a:srgbClr val="625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835DD813-1A46-47FB-A504-267CB0280D64}"/>
                </a:ext>
              </a:extLst>
            </p:cNvPr>
            <p:cNvSpPr txBox="1"/>
            <p:nvPr/>
          </p:nvSpPr>
          <p:spPr>
            <a:xfrm rot="1054060">
              <a:off x="8223321" y="1160142"/>
              <a:ext cx="488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25952"/>
                  </a:solidFill>
                </a:rPr>
                <a:t>√</a:t>
              </a: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4B6AE8B3-D0D0-4BF8-A5C0-3D36170C3F6C}"/>
                </a:ext>
              </a:extLst>
            </p:cNvPr>
            <p:cNvSpPr txBox="1"/>
            <p:nvPr/>
          </p:nvSpPr>
          <p:spPr>
            <a:xfrm>
              <a:off x="8510420" y="1027113"/>
              <a:ext cx="36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625952"/>
                  </a:solidFill>
                </a:rPr>
                <a:t>i</a:t>
              </a:r>
              <a:endParaRPr lang="zh-CN" altLang="en-US" sz="2000" b="1" dirty="0">
                <a:solidFill>
                  <a:srgbClr val="625952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18186C91-9F6C-479F-BD37-94F0A8E03AFB}"/>
              </a:ext>
            </a:extLst>
          </p:cNvPr>
          <p:cNvGrpSpPr/>
          <p:nvPr/>
        </p:nvGrpSpPr>
        <p:grpSpPr>
          <a:xfrm>
            <a:off x="9460187" y="1049691"/>
            <a:ext cx="654636" cy="410028"/>
            <a:chOff x="8223321" y="1027113"/>
            <a:chExt cx="654636" cy="410028"/>
          </a:xfrm>
        </p:grpSpPr>
        <p:sp>
          <p:nvSpPr>
            <p:cNvPr id="118" name="图文框 117">
              <a:extLst>
                <a:ext uri="{FF2B5EF4-FFF2-40B4-BE49-F238E27FC236}">
                  <a16:creationId xmlns:a16="http://schemas.microsoft.com/office/drawing/2014/main" id="{49946F05-35B8-47F9-ADCF-8185DBB83D36}"/>
                </a:ext>
              </a:extLst>
            </p:cNvPr>
            <p:cNvSpPr/>
            <p:nvPr/>
          </p:nvSpPr>
          <p:spPr>
            <a:xfrm>
              <a:off x="8306824" y="1162391"/>
              <a:ext cx="203596" cy="222377"/>
            </a:xfrm>
            <a:prstGeom prst="frame">
              <a:avLst/>
            </a:prstGeom>
            <a:solidFill>
              <a:srgbClr val="625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4A66654C-8611-45D2-964D-3DDAF9AAC2A7}"/>
                </a:ext>
              </a:extLst>
            </p:cNvPr>
            <p:cNvSpPr txBox="1"/>
            <p:nvPr/>
          </p:nvSpPr>
          <p:spPr>
            <a:xfrm rot="1054060">
              <a:off x="8223321" y="1160142"/>
              <a:ext cx="488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25952"/>
                  </a:solidFill>
                </a:rPr>
                <a:t>√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E9B5F4A-A1CF-4828-9DA7-DE0081C7FD3D}"/>
                </a:ext>
              </a:extLst>
            </p:cNvPr>
            <p:cNvSpPr txBox="1"/>
            <p:nvPr/>
          </p:nvSpPr>
          <p:spPr>
            <a:xfrm>
              <a:off x="8510420" y="1027113"/>
              <a:ext cx="36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25952"/>
                  </a:solidFill>
                </a:rPr>
                <a:t>m</a:t>
              </a:r>
              <a:endParaRPr lang="zh-CN" altLang="en-US" sz="2000" b="1" dirty="0">
                <a:solidFill>
                  <a:srgbClr val="625952"/>
                </a:solidFill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D206BC0F-70FA-46C6-BE8D-DD888A94922B}"/>
              </a:ext>
            </a:extLst>
          </p:cNvPr>
          <p:cNvGrpSpPr/>
          <p:nvPr/>
        </p:nvGrpSpPr>
        <p:grpSpPr>
          <a:xfrm>
            <a:off x="10131960" y="1049691"/>
            <a:ext cx="654636" cy="410028"/>
            <a:chOff x="8223321" y="1027113"/>
            <a:chExt cx="654636" cy="410028"/>
          </a:xfrm>
        </p:grpSpPr>
        <p:sp>
          <p:nvSpPr>
            <p:cNvPr id="122" name="图文框 121">
              <a:extLst>
                <a:ext uri="{FF2B5EF4-FFF2-40B4-BE49-F238E27FC236}">
                  <a16:creationId xmlns:a16="http://schemas.microsoft.com/office/drawing/2014/main" id="{268CCF1A-0B9F-4AFE-8932-97C837B8D9C6}"/>
                </a:ext>
              </a:extLst>
            </p:cNvPr>
            <p:cNvSpPr/>
            <p:nvPr/>
          </p:nvSpPr>
          <p:spPr>
            <a:xfrm>
              <a:off x="8306824" y="1162391"/>
              <a:ext cx="203596" cy="222377"/>
            </a:xfrm>
            <a:prstGeom prst="frame">
              <a:avLst/>
            </a:prstGeom>
            <a:solidFill>
              <a:srgbClr val="625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4862EF8-2715-4C96-A4FF-74EDEB2029F5}"/>
                </a:ext>
              </a:extLst>
            </p:cNvPr>
            <p:cNvSpPr txBox="1"/>
            <p:nvPr/>
          </p:nvSpPr>
          <p:spPr>
            <a:xfrm rot="1054060">
              <a:off x="8223321" y="1160142"/>
              <a:ext cx="488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25952"/>
                  </a:solidFill>
                </a:rPr>
                <a:t>√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E660432-B956-47F4-9E68-38389E1B9A0B}"/>
                </a:ext>
              </a:extLst>
            </p:cNvPr>
            <p:cNvSpPr txBox="1"/>
            <p:nvPr/>
          </p:nvSpPr>
          <p:spPr>
            <a:xfrm>
              <a:off x="8510420" y="1027113"/>
              <a:ext cx="36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25952"/>
                  </a:solidFill>
                </a:rPr>
                <a:t>s</a:t>
              </a:r>
              <a:endParaRPr lang="zh-CN" altLang="en-US" sz="2000" b="1" dirty="0">
                <a:solidFill>
                  <a:srgbClr val="625952"/>
                </a:solidFill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0A2074D-8E63-4B18-8227-C4A1CE374846}"/>
              </a:ext>
            </a:extLst>
          </p:cNvPr>
          <p:cNvGrpSpPr/>
          <p:nvPr/>
        </p:nvGrpSpPr>
        <p:grpSpPr>
          <a:xfrm>
            <a:off x="10803734" y="1049691"/>
            <a:ext cx="654636" cy="410028"/>
            <a:chOff x="8223321" y="1027113"/>
            <a:chExt cx="654636" cy="410028"/>
          </a:xfrm>
        </p:grpSpPr>
        <p:sp>
          <p:nvSpPr>
            <p:cNvPr id="128" name="图文框 127">
              <a:extLst>
                <a:ext uri="{FF2B5EF4-FFF2-40B4-BE49-F238E27FC236}">
                  <a16:creationId xmlns:a16="http://schemas.microsoft.com/office/drawing/2014/main" id="{C7968000-E7ED-4147-AD35-CE88BF8E5824}"/>
                </a:ext>
              </a:extLst>
            </p:cNvPr>
            <p:cNvSpPr/>
            <p:nvPr/>
          </p:nvSpPr>
          <p:spPr>
            <a:xfrm>
              <a:off x="8306824" y="1162391"/>
              <a:ext cx="203596" cy="222377"/>
            </a:xfrm>
            <a:prstGeom prst="frame">
              <a:avLst/>
            </a:prstGeom>
            <a:solidFill>
              <a:srgbClr val="6259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C07CF44F-F5C2-4FC2-8F2A-F2EF8AC8773C}"/>
                </a:ext>
              </a:extLst>
            </p:cNvPr>
            <p:cNvSpPr txBox="1"/>
            <p:nvPr/>
          </p:nvSpPr>
          <p:spPr>
            <a:xfrm rot="1054060">
              <a:off x="8223321" y="1160142"/>
              <a:ext cx="488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625952"/>
                  </a:solidFill>
                </a:rPr>
                <a:t>√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006A9BD9-321E-430A-9D12-348825A7FB1C}"/>
                </a:ext>
              </a:extLst>
            </p:cNvPr>
            <p:cNvSpPr txBox="1"/>
            <p:nvPr/>
          </p:nvSpPr>
          <p:spPr>
            <a:xfrm>
              <a:off x="8510420" y="1027113"/>
              <a:ext cx="367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625952"/>
                  </a:solidFill>
                </a:rPr>
                <a:t>u</a:t>
              </a:r>
              <a:endParaRPr lang="zh-CN" altLang="en-US" sz="2000" b="1" dirty="0">
                <a:solidFill>
                  <a:srgbClr val="62595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61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7A2DA2-3509-4EC0-B226-490CCBD0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7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544</Words>
  <Application>Microsoft Office PowerPoint</Application>
  <PresentationFormat>宽屏</PresentationFormat>
  <Paragraphs>91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英康</dc:creator>
  <cp:lastModifiedBy>赵 英康</cp:lastModifiedBy>
  <cp:revision>11</cp:revision>
  <dcterms:created xsi:type="dcterms:W3CDTF">2022-04-05T05:14:59Z</dcterms:created>
  <dcterms:modified xsi:type="dcterms:W3CDTF">2022-04-05T15:56:46Z</dcterms:modified>
</cp:coreProperties>
</file>