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74" r:id="rId14"/>
    <p:sldId id="275" r:id="rId15"/>
    <p:sldId id="276" r:id="rId16"/>
    <p:sldId id="271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5082-0657-4D5D-7D55-C3C6F6E26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329D9-8922-214D-564D-7A590E49C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CE31A-0C82-8B6D-5487-9930AFAC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0993-E03A-4A82-ADD6-A48BC4068B1A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C018B-4758-4212-35ED-635DC120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47789-0704-02BA-EA13-1ABF3778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DA1-FE13-4999-826F-3296E92A1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04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5877-985D-6B68-9728-30C72EEB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0F8CC-7A4C-D19D-F0B4-0BCF06B36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82C9C-77D6-F011-3378-F5499B30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0993-E03A-4A82-ADD6-A48BC4068B1A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450BE-B933-EFE0-8E21-5EE5A564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4352-C1FF-9CA1-960C-107EBFFD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DA1-FE13-4999-826F-3296E92A1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80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F30FD-531F-6C56-39F3-669CAA509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353DA-20DD-3737-FCF4-7AA704E24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A61B-0A22-DE02-6940-5E40FA0F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0993-E03A-4A82-ADD6-A48BC4068B1A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F51D6-069F-ED4F-B731-3DD7E59D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516DA-0741-C615-5C66-D961985C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DA1-FE13-4999-826F-3296E92A1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46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DE74-12F2-36AB-9048-9F65D65E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3A967-12FD-DBBE-13ED-91ED3C325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BCA1D-A551-3F99-E28D-B59A0F0D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0993-E03A-4A82-ADD6-A48BC4068B1A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943FB-F4A4-AE78-0A25-FE329285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794D8-B195-B4A4-C5AA-0FAFC198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DA1-FE13-4999-826F-3296E92A1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36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49A1-99A9-9681-CBBE-6B07644B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C5DFB-8129-5304-35C3-3688FBD92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B8AF3-1FF0-7C7E-7602-5800BEE3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0993-E03A-4A82-ADD6-A48BC4068B1A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CACEA-AFAB-529B-103C-4764A2D3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7475C-63B0-0FFE-A121-0FBD2912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DA1-FE13-4999-826F-3296E92A1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7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3076-DF54-33A0-6258-FD8126ED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F3E31-2FA2-2ABF-6DD8-C64A8DB37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4AF8A-FAC7-EB7C-FD32-F105B8359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D2D32-1B9E-2715-22E4-6A55C84A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0993-E03A-4A82-ADD6-A48BC4068B1A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63521-120E-4C05-6634-95DD84C9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18305-42CB-90DD-D2A2-22BA6B66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DA1-FE13-4999-826F-3296E92A1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30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8320-2585-3BB9-B07C-77548B97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E3AB0-2B44-3C18-F003-F78B205AE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6D41D-F8E0-9A83-E874-4E9D64F5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AC500-EA0A-6F8C-5671-D6E5CC0DD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564D1-48EB-3EB2-A818-5CDCCBD62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6C461-BE66-27A2-A355-41D59FAC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0993-E03A-4A82-ADD6-A48BC4068B1A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1067B-225A-860D-03B6-88A3DDA3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BF7E1-43A7-3848-DCE2-8C612F67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DA1-FE13-4999-826F-3296E92A1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99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6C5A-CA99-89A6-025B-E924997E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AF2E8-AB3E-6CBF-6F53-143800B1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0993-E03A-4A82-ADD6-A48BC4068B1A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074BB-307A-4526-2BE9-7FC893E5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26C07-4E10-0ED9-55C0-258DC6B5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DA1-FE13-4999-826F-3296E92A1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07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FAE42-48D7-2570-7B28-CE07C01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0993-E03A-4A82-ADD6-A48BC4068B1A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442A6-41CE-63FF-6022-59AA02F4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2CEF0-E796-B91D-CECC-74FC96F8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DA1-FE13-4999-826F-3296E92A1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14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EEB3-8083-313D-AC50-C59CED4E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C87B-7994-0F32-B70A-162C57EC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F3355-52DA-945A-5ABC-3E819C41E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67BFF-1608-636C-D737-0909502C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0993-E03A-4A82-ADD6-A48BC4068B1A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2B80B-1E77-8F57-D5BB-6DBEDDB8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5DA04-7043-F573-4157-23F89411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DA1-FE13-4999-826F-3296E92A1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95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3BDA-A4B1-5CF9-5901-4F978D09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45E49-C454-0680-E71C-473EAD4BA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DDF18-4B96-D2D3-5219-D5E41B5E3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6C66F-E1FF-E429-2BD0-8C3E09E5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0993-E03A-4A82-ADD6-A48BC4068B1A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3A823-AC82-B9A0-C792-87DC93A5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83DD7-AF26-6E01-3837-917C42C2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7DA1-FE13-4999-826F-3296E92A1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59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48223-5C65-0893-9F17-C4A3BE6C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F6666-6D65-8E38-9590-C273C3242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3CBE-A742-E481-9D46-AC112B2B2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0993-E03A-4A82-ADD6-A48BC4068B1A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20880-95DF-A700-56D5-FB30DF787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5D93E-5D6A-44AD-908B-03D01F1B1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37DA1-FE13-4999-826F-3296E92A1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12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0FD0-E929-1E5C-F627-509C1F161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16" y="1195106"/>
            <a:ext cx="11533238" cy="2347452"/>
          </a:xfrm>
        </p:spPr>
        <p:txBody>
          <a:bodyPr>
            <a:noAutofit/>
          </a:bodyPr>
          <a:lstStyle/>
          <a:p>
            <a:r>
              <a:rPr lang="en-US" sz="3600" b="1" i="0" u="none" strike="noStrike" dirty="0">
                <a:effectLst/>
                <a:latin typeface="Poppins" panose="00000500000000000000" pitchFamily="2" charset="0"/>
              </a:rPr>
              <a:t>Fifth International Conference on Sustainable Communication Networks and Application</a:t>
            </a:r>
            <a:br>
              <a:rPr lang="en-US" sz="3600" b="1" i="0" u="none" strike="noStrike" dirty="0">
                <a:effectLst/>
                <a:latin typeface="Poppins" panose="00000500000000000000" pitchFamily="2" charset="0"/>
              </a:rPr>
            </a:br>
            <a:r>
              <a:rPr lang="en-US" sz="3600" b="1" i="0" u="none" strike="noStrike" dirty="0">
                <a:effectLst/>
                <a:latin typeface="Poppins" panose="00000500000000000000" pitchFamily="2" charset="0"/>
              </a:rPr>
              <a:t>ICSCNA 2024</a:t>
            </a:r>
            <a:br>
              <a:rPr lang="en-US" sz="3600" dirty="0"/>
            </a:br>
            <a:endParaRPr lang="en-IN" sz="3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F7089-6270-B8C0-D65F-5ECF26A94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8446" y="3313470"/>
            <a:ext cx="12241161" cy="3395349"/>
          </a:xfrm>
        </p:spPr>
        <p:txBody>
          <a:bodyPr>
            <a:normAutofit/>
          </a:bodyPr>
          <a:lstStyle/>
          <a:p>
            <a:pPr marL="560070" marR="582930" algn="ctr">
              <a:lnSpc>
                <a:spcPct val="110000"/>
              </a:lnSpc>
              <a:spcBef>
                <a:spcPts val="305"/>
              </a:spcBef>
            </a:pPr>
            <a:r>
              <a:rPr lang="en-US" sz="20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ICSCNA-0281 - AI-Driven</a:t>
            </a:r>
            <a:r>
              <a:rPr lang="en-US" sz="2000" b="1" spc="-6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20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Symptom</a:t>
            </a:r>
            <a:r>
              <a:rPr lang="en-US" sz="2000" b="1" spc="-65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20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Checker:</a:t>
            </a:r>
            <a:r>
              <a:rPr lang="en-US" sz="2000" b="1" spc="-65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20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Leveraging Big Data Technologies for Real-Time</a:t>
            </a:r>
          </a:p>
          <a:p>
            <a:pPr marL="560070" marR="582930" algn="ctr">
              <a:lnSpc>
                <a:spcPct val="110000"/>
              </a:lnSpc>
              <a:spcBef>
                <a:spcPts val="305"/>
              </a:spcBef>
            </a:pPr>
            <a:r>
              <a:rPr lang="en-US" sz="20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Healthcare</a:t>
            </a:r>
            <a:r>
              <a:rPr lang="en-US" sz="2000" b="1" spc="-1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20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Triage</a:t>
            </a:r>
            <a:r>
              <a:rPr lang="en-US" sz="2000" b="1" spc="-5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20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and</a:t>
            </a:r>
            <a:r>
              <a:rPr lang="en-US" sz="2000" b="1" spc="-4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US" sz="2000" b="1" spc="-1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Diagnostics</a:t>
            </a:r>
          </a:p>
          <a:p>
            <a:pPr marL="560070" marR="582930" algn="ctr">
              <a:lnSpc>
                <a:spcPct val="110000"/>
              </a:lnSpc>
              <a:spcBef>
                <a:spcPts val="305"/>
              </a:spcBef>
            </a:pPr>
            <a:endParaRPr lang="en-US" sz="2000" b="1" spc="-1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560070" marR="582930">
              <a:lnSpc>
                <a:spcPct val="110000"/>
              </a:lnSpc>
              <a:spcBef>
                <a:spcPts val="305"/>
              </a:spcBef>
            </a:pPr>
            <a:r>
              <a:rPr lang="en-US" sz="2000" spc="-10" dirty="0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Authors: Augnik Banerjee, Piyush </a:t>
            </a:r>
            <a:r>
              <a:rPr lang="en-US" sz="2000" spc="-10" dirty="0" err="1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Baibhav</a:t>
            </a:r>
            <a:r>
              <a:rPr lang="en-US" sz="2000" spc="-10" dirty="0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, Nitin Kumar, Aniket Singh, Dr. </a:t>
            </a:r>
            <a:r>
              <a:rPr lang="en-US" sz="2000" spc="-10" dirty="0" err="1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Gouthaman</a:t>
            </a:r>
            <a:r>
              <a:rPr lang="en-US" sz="2000" spc="-10" dirty="0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. P</a:t>
            </a:r>
          </a:p>
          <a:p>
            <a:pPr marL="560070" marR="582930">
              <a:lnSpc>
                <a:spcPct val="110000"/>
              </a:lnSpc>
              <a:spcBef>
                <a:spcPts val="305"/>
              </a:spcBef>
            </a:pPr>
            <a:r>
              <a:rPr lang="en-US" sz="2000" spc="-10" dirty="0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Date of presentation: 12/12/2024</a:t>
            </a:r>
          </a:p>
          <a:p>
            <a:pPr marL="560070" marR="582930">
              <a:lnSpc>
                <a:spcPct val="110000"/>
              </a:lnSpc>
              <a:spcBef>
                <a:spcPts val="305"/>
              </a:spcBef>
            </a:pPr>
            <a:r>
              <a:rPr lang="en-US" sz="2000" spc="-10" dirty="0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Affiliation: SRM Institute of Science and Technology</a:t>
            </a:r>
            <a:endParaRPr lang="en-IN" sz="16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B4948F-CD7F-F200-226E-FDF3ECE8BD94}"/>
              </a:ext>
            </a:extLst>
          </p:cNvPr>
          <p:cNvSpPr txBox="1"/>
          <p:nvPr/>
        </p:nvSpPr>
        <p:spPr>
          <a:xfrm>
            <a:off x="10432025" y="0"/>
            <a:ext cx="99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Organized 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820B3-AAA8-6273-0E11-35441279B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38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63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8CE5B-65EB-C3BF-4805-7216F5A27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8C84-E3FA-96C5-5EE0-E2EFFC89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C746F03-12E4-F8E7-5B57-08E25429F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564876"/>
              </p:ext>
            </p:extLst>
          </p:nvPr>
        </p:nvGraphicFramePr>
        <p:xfrm>
          <a:off x="175516" y="1484307"/>
          <a:ext cx="11908328" cy="509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541">
                  <a:extLst>
                    <a:ext uri="{9D8B030D-6E8A-4147-A177-3AD203B41FA5}">
                      <a16:colId xmlns:a16="http://schemas.microsoft.com/office/drawing/2014/main" val="475813605"/>
                    </a:ext>
                  </a:extLst>
                </a:gridCol>
                <a:gridCol w="1488541">
                  <a:extLst>
                    <a:ext uri="{9D8B030D-6E8A-4147-A177-3AD203B41FA5}">
                      <a16:colId xmlns:a16="http://schemas.microsoft.com/office/drawing/2014/main" val="243521208"/>
                    </a:ext>
                  </a:extLst>
                </a:gridCol>
                <a:gridCol w="1488541">
                  <a:extLst>
                    <a:ext uri="{9D8B030D-6E8A-4147-A177-3AD203B41FA5}">
                      <a16:colId xmlns:a16="http://schemas.microsoft.com/office/drawing/2014/main" val="2485082372"/>
                    </a:ext>
                  </a:extLst>
                </a:gridCol>
                <a:gridCol w="1488541">
                  <a:extLst>
                    <a:ext uri="{9D8B030D-6E8A-4147-A177-3AD203B41FA5}">
                      <a16:colId xmlns:a16="http://schemas.microsoft.com/office/drawing/2014/main" val="2452354090"/>
                    </a:ext>
                  </a:extLst>
                </a:gridCol>
                <a:gridCol w="1488541">
                  <a:extLst>
                    <a:ext uri="{9D8B030D-6E8A-4147-A177-3AD203B41FA5}">
                      <a16:colId xmlns:a16="http://schemas.microsoft.com/office/drawing/2014/main" val="3075787394"/>
                    </a:ext>
                  </a:extLst>
                </a:gridCol>
                <a:gridCol w="1488541">
                  <a:extLst>
                    <a:ext uri="{9D8B030D-6E8A-4147-A177-3AD203B41FA5}">
                      <a16:colId xmlns:a16="http://schemas.microsoft.com/office/drawing/2014/main" val="3556214282"/>
                    </a:ext>
                  </a:extLst>
                </a:gridCol>
                <a:gridCol w="1488541">
                  <a:extLst>
                    <a:ext uri="{9D8B030D-6E8A-4147-A177-3AD203B41FA5}">
                      <a16:colId xmlns:a16="http://schemas.microsoft.com/office/drawing/2014/main" val="3708344042"/>
                    </a:ext>
                  </a:extLst>
                </a:gridCol>
                <a:gridCol w="1488541">
                  <a:extLst>
                    <a:ext uri="{9D8B030D-6E8A-4147-A177-3AD203B41FA5}">
                      <a16:colId xmlns:a16="http://schemas.microsoft.com/office/drawing/2014/main" val="1702067714"/>
                    </a:ext>
                  </a:extLst>
                </a:gridCol>
              </a:tblGrid>
              <a:tr h="681971"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AUC-ROC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Training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Benefits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141091"/>
                  </a:ext>
                </a:extLst>
              </a:tr>
              <a:tr h="948035"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85.0%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87.0%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83.0%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85.0%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0.879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Simple, interpretable, good for binary classification.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022832"/>
                  </a:ext>
                </a:extLst>
              </a:tr>
              <a:tr h="1155563"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97.5%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96.3%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94.7%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97.5%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0.974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25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High accuracy, robust to overfitting, handles large datasets well.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75234"/>
                  </a:ext>
                </a:extLst>
              </a:tr>
              <a:tr h="1155563"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 err="1"/>
                        <a:t>XGBoost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98.1%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96.9%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96.3%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96.9%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50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nb-NO" sz="1400" dirty="0"/>
                        <a:t>Fast, handles imbalanced data, superior for large datasets.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7827"/>
                  </a:ext>
                </a:extLst>
              </a:tr>
              <a:tr h="1155563"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94.5%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92.8%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91.5%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92.8%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0.940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2+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Learns complex patterns, requires more resources and time.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2684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70A4839-BF9C-1D7E-7559-E92674AD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38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4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68A40-FB01-D7F8-B3D4-CE87917A0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F50E-28F8-7F78-DD95-2A135F20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323304-E457-CC27-8E89-D9814DD3E838}"/>
              </a:ext>
            </a:extLst>
          </p:cNvPr>
          <p:cNvSpPr txBox="1"/>
          <p:nvPr/>
        </p:nvSpPr>
        <p:spPr>
          <a:xfrm>
            <a:off x="412955" y="1532592"/>
            <a:ext cx="38406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dirty="0"/>
              <a:t>Interactive User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836AC8-20F3-C1FD-0488-D80E83B54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4" y="2137752"/>
            <a:ext cx="10992464" cy="46678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4194A0-4E24-C935-8D6D-4751FBBE5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38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37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2B60F-5692-622E-1C75-724003360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1D83-DB21-774F-A091-88CBEDF4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BF88E4-24D1-F755-6E6F-985DDE2BE7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42" y="2055813"/>
            <a:ext cx="10596715" cy="46247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A22F68-D777-32F7-28F9-BA3CFC6F849F}"/>
              </a:ext>
            </a:extLst>
          </p:cNvPr>
          <p:cNvSpPr txBox="1"/>
          <p:nvPr/>
        </p:nvSpPr>
        <p:spPr>
          <a:xfrm>
            <a:off x="977908" y="1532593"/>
            <a:ext cx="6388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Scatter plot using Random Forest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83191-72C5-07AB-4652-8ACB90729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38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93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0B665-5544-86CC-A3FB-87A5EDF27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6893-EC7B-C510-6C1A-3846FCA2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C4129-CC20-B321-1EAA-16BA52BF9327}"/>
              </a:ext>
            </a:extLst>
          </p:cNvPr>
          <p:cNvSpPr txBox="1"/>
          <p:nvPr/>
        </p:nvSpPr>
        <p:spPr>
          <a:xfrm>
            <a:off x="265471" y="1484307"/>
            <a:ext cx="11729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Interactive visualization using Bar chart and Line chart with real time processed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934223-4443-E9B5-AB96-D0F823CD7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1" y="2322503"/>
            <a:ext cx="5830529" cy="4298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F3C4F3-17B4-A191-E080-C8CED0A4B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979" y="2322503"/>
            <a:ext cx="5830530" cy="42981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42F36D-48D4-02CE-0701-DFCE6E1F3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38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60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98181-D71A-E93F-2943-B37CFF71E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C406-6A6D-B444-FC8E-776D9473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A193B-EE63-6109-F275-55AD7AC12107}"/>
              </a:ext>
            </a:extLst>
          </p:cNvPr>
          <p:cNvSpPr txBox="1"/>
          <p:nvPr/>
        </p:nvSpPr>
        <p:spPr>
          <a:xfrm>
            <a:off x="462116" y="1986988"/>
            <a:ext cx="117298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/>
              <a:t>High Accuracy</a:t>
            </a:r>
            <a:r>
              <a:rPr lang="en-IN" sz="2800" dirty="0"/>
              <a:t>: </a:t>
            </a:r>
            <a:r>
              <a:rPr lang="en-IN" sz="2800" dirty="0" err="1"/>
              <a:t>XGBoost</a:t>
            </a:r>
            <a:r>
              <a:rPr lang="en-IN" sz="2800" dirty="0"/>
              <a:t> (98.1%) and Random Forest (97.5%) achieved top accuracy, ensuring reliable predictions.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/>
              <a:t>Best Precision &amp; Recall</a:t>
            </a:r>
            <a:r>
              <a:rPr lang="en-IN" sz="2800" dirty="0"/>
              <a:t>: </a:t>
            </a:r>
            <a:r>
              <a:rPr lang="en-IN" sz="2800" dirty="0" err="1"/>
              <a:t>XGBoost</a:t>
            </a:r>
            <a:r>
              <a:rPr lang="en-IN" sz="2800" dirty="0"/>
              <a:t> outperformed with 96.9% precision and 96.3% recall, effectively identifying critical symptoms.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/>
              <a:t>Efficient Training</a:t>
            </a:r>
            <a:r>
              <a:rPr lang="en-IN" sz="2800" dirty="0"/>
              <a:t>: Random Forest and </a:t>
            </a:r>
            <a:r>
              <a:rPr lang="en-IN" sz="2800" dirty="0" err="1"/>
              <a:t>XGBoost</a:t>
            </a:r>
            <a:r>
              <a:rPr lang="en-IN" sz="2800" dirty="0"/>
              <a:t> were trained in 25-50 minutes, suitable for real-time processing.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/>
              <a:t>Scalable System</a:t>
            </a:r>
            <a:r>
              <a:rPr lang="en-IN" sz="2800" dirty="0"/>
              <a:t>: </a:t>
            </a:r>
            <a:r>
              <a:rPr lang="en-IN" sz="2800" dirty="0" err="1"/>
              <a:t>PySpark</a:t>
            </a:r>
            <a:r>
              <a:rPr lang="en-IN" sz="2800" dirty="0"/>
              <a:t> and Hadoop enabled efficient handling of large datasets, ensuring scalability.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77BE05-6610-0EBE-EBDC-E85C98F60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38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9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D632E-F62E-8035-6872-587A5C316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3167-C9DF-60D8-4D3B-2167EA56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FC8553-8206-C98A-F2C5-4C9BA569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09" y="1484308"/>
            <a:ext cx="10826781" cy="50085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312309-C1DA-D8BE-2834-9E12934EE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38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83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55DDC-E790-C182-D8E8-4FCBD42B9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8894-CFF3-60B9-A33A-A9E05FEF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C0174-C8E1-4F98-1120-2759F4786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5" y="1631028"/>
            <a:ext cx="10515600" cy="4861847"/>
          </a:xfrm>
        </p:spPr>
        <p:txBody>
          <a:bodyPr>
            <a:normAutofit fontScale="92500" lnSpcReduction="20000"/>
          </a:bodyPr>
          <a:lstStyle/>
          <a:p>
            <a:pPr marL="342900" marR="241935" lvl="0" indent="-342900">
              <a:lnSpc>
                <a:spcPct val="97000"/>
              </a:lnSpc>
              <a:spcBef>
                <a:spcPts val="1015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269240" algn="l"/>
              </a:tabLst>
            </a:pP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D, M. M, P.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T. M, P. S. Sherin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N. E. R, "Revolutionizing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Rural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Healthcare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India: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AI-Powered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Chatbots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Affordable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Symptom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 and Medical Guidance," 2024 International Conference on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Inventive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Computation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Technologies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(ICICT),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Lalitpur,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Nepal,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2024,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pp.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181-187,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10.1109/ICICT60155.2024.10544758</a:t>
            </a:r>
            <a:endParaRPr lang="en-IN" sz="18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48920" lvl="0" indent="-342900">
              <a:lnSpc>
                <a:spcPct val="97000"/>
              </a:lnSpc>
              <a:buSzPts val="800"/>
              <a:buFont typeface="Times New Roman" panose="02020603050405020304" pitchFamily="18" charset="0"/>
              <a:buAutoNum type="arabicPeriod"/>
              <a:tabLst>
                <a:tab pos="274955" algn="l"/>
              </a:tabLst>
            </a:pP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Kumar,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Y.,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Koul,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A.,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Singla,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al.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Artificial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intelligence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disease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diagnosis: a systematic literature review, synthesizing framework and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future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agenda.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Ambient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8459–8486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(2023).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https://doi.org/10.1007/s12652-021-03612-z</a:t>
            </a:r>
            <a:endParaRPr lang="en-IN" sz="18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56235" lvl="0" indent="-342900" algn="just">
              <a:lnSpc>
                <a:spcPct val="97000"/>
              </a:lnSpc>
              <a:buSzPts val="800"/>
              <a:buFont typeface="Times New Roman" panose="02020603050405020304" pitchFamily="18" charset="0"/>
              <a:buAutoNum type="arabicPeriod"/>
              <a:tabLst>
                <a:tab pos="274955" algn="l"/>
              </a:tabLst>
            </a:pP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Rajkomar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A.,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Oren,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E.,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Chen,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K.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al.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Scalable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accurate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 with electronic health records.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npj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Digital Med 1, 18 (2018).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https://doi.org/10.1038/s41746-018-0029-1</a:t>
            </a:r>
            <a:endParaRPr lang="en-IN" sz="18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12420" lvl="0" indent="-342900">
              <a:lnSpc>
                <a:spcPct val="97000"/>
              </a:lnSpc>
              <a:buSzPts val="800"/>
              <a:buFont typeface="Times New Roman" panose="02020603050405020304" pitchFamily="18" charset="0"/>
              <a:buAutoNum type="arabicPeriod"/>
              <a:tabLst>
                <a:tab pos="273050" algn="l"/>
              </a:tabLst>
            </a:pP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Topol,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E.J.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High-performance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medicine: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convergence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artificial intelligence. Nat Med 25, 44–56 (2019). https://doi.org/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10.1038/s41591-018-0300-7</a:t>
            </a:r>
            <a:endParaRPr lang="en-IN" sz="18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43535" lvl="0" indent="-342900">
              <a:lnSpc>
                <a:spcPct val="97000"/>
              </a:lnSpc>
              <a:buSzPts val="800"/>
              <a:buFont typeface="Times New Roman" panose="02020603050405020304" pitchFamily="18" charset="0"/>
              <a:buAutoNum type="arabicPeriod"/>
              <a:tabLst>
                <a:tab pos="274955" algn="l"/>
              </a:tabLst>
            </a:pP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Mohammad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Hammoud,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Shahd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Douglas,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Mohamad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Darmach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Sara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Alawneh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Swapnendu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Sanyal, Youssef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Kanbour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”Avey: An Accurate AI Algorithm for Self-Diagnosis”,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https://doi.org/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10.1101/2022.03.08.22272076</a:t>
            </a:r>
            <a:endParaRPr lang="en-IN" sz="18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58445" lvl="0" indent="-342900">
              <a:lnSpc>
                <a:spcPct val="97000"/>
              </a:lnSpc>
              <a:buSzPts val="800"/>
              <a:buFont typeface="Times New Roman" panose="02020603050405020304" pitchFamily="18" charset="0"/>
              <a:buAutoNum type="arabicPeriod"/>
              <a:tabLst>
                <a:tab pos="274955" algn="l"/>
              </a:tabLst>
            </a:pP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Y,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R,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Gui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X.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Experience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Symptom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Checkers: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Systematic Review. AMIA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Annu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Symp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Proc. 2023 Apr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29;2022:1198-1207. PMID: 37128443; PMCID: PMC10148318.</a:t>
            </a:r>
            <a:endParaRPr lang="en-IN" sz="18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19735" lvl="0" indent="-342900">
              <a:lnSpc>
                <a:spcPct val="97000"/>
              </a:lnSpc>
              <a:buSzPts val="800"/>
              <a:buFont typeface="Times New Roman" panose="02020603050405020304" pitchFamily="18" charset="0"/>
              <a:buAutoNum type="arabicPeriod"/>
              <a:tabLst>
                <a:tab pos="274955" algn="l"/>
              </a:tabLst>
            </a:pP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Gräf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M.,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Knitza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J.,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Leipe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J.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al.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Comparison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physician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artificial intelligence-based symptom checker diagnostic accuracy.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Rheumatol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 42, 2167–2176 (2022). https://doi.org/10.1007/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s00296-022-05202-4</a:t>
            </a:r>
            <a:endParaRPr lang="en-IN" sz="18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34134-C56E-9EDB-D607-06ED46AC3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38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86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4703C-5E12-8D86-D972-F2D303EA1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D082-EC40-8A62-26D9-DEA235A6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0234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BEE79-FD39-092A-7B38-649BD0C58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38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2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2A5F-7CAF-792B-DB16-555BB57C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0517D-2564-C58C-55B1-910329CCA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4" y="1631028"/>
            <a:ext cx="11592232" cy="4861847"/>
          </a:xfrm>
        </p:spPr>
        <p:txBody>
          <a:bodyPr>
            <a:normAutofit/>
          </a:bodyPr>
          <a:lstStyle/>
          <a:p>
            <a:r>
              <a:rPr lang="en-US" sz="2400" dirty="0"/>
              <a:t>Remote and underserved regions face significant delays in diagnosis due to limited access to medical professionals, worsening patient outcomes.</a:t>
            </a:r>
          </a:p>
          <a:p>
            <a:r>
              <a:rPr lang="en-US" sz="2400" dirty="0"/>
              <a:t>The increasing prevalence of chronic illnesses adds to the challenge, overburdening healthcare systems with large patient populations.</a:t>
            </a:r>
          </a:p>
          <a:p>
            <a:r>
              <a:rPr lang="en-US" sz="2400" dirty="0"/>
              <a:t>Timely medical intervention can reduce costs, enhance patient outcomes, and alleviate strain on healthcare infrastructure.</a:t>
            </a:r>
          </a:p>
          <a:p>
            <a:r>
              <a:rPr lang="en-US" sz="2400" dirty="0"/>
              <a:t>Artificial intelligence offers solutions by analyzing vast and diverse patient data for early diagnosis and personalized treatment recommendations.</a:t>
            </a:r>
          </a:p>
          <a:p>
            <a:r>
              <a:rPr lang="en-US" sz="2400" dirty="0"/>
              <a:t>Real-time processing of continuous data from EHRs, wearables, and remote monitoring systems remains a hurdle in deploying AI effectively.</a:t>
            </a:r>
          </a:p>
          <a:p>
            <a:r>
              <a:rPr lang="en-US" sz="2400" dirty="0"/>
              <a:t>The work is focused on developing a scalable AI-driven system to enable faster diagnoses, optimize triage, and improve healthcare delivery in resource-constrained areas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C1FC3-D8B8-FB7B-7719-C17B5789E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38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1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F28AB-5078-C6EB-3D7D-6E78A012B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77E9-3A71-11BB-0D09-D87F3CA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8111-E2A4-9C55-187B-108BDFA7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5" y="205581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Developing a scalable AI-driven system for real-time symptom analysis and patient triage.</a:t>
            </a:r>
          </a:p>
          <a:p>
            <a:r>
              <a:rPr lang="en-IN" dirty="0"/>
              <a:t>Integrating diverse healthcare datasets, including EHRs and demographic data, for comprehensive analysis.</a:t>
            </a:r>
          </a:p>
          <a:p>
            <a:r>
              <a:rPr lang="en-IN" dirty="0"/>
              <a:t>Employing big data technologies like Hadoop, Hive, and Spark for efficient data storage and processing.</a:t>
            </a:r>
          </a:p>
          <a:p>
            <a:r>
              <a:rPr lang="en-IN" dirty="0"/>
              <a:t>Implementing machine learning models such as Random Forest and </a:t>
            </a:r>
            <a:r>
              <a:rPr lang="en-IN" dirty="0" err="1"/>
              <a:t>XGBoost</a:t>
            </a:r>
            <a:r>
              <a:rPr lang="en-IN" dirty="0"/>
              <a:t> for accurate symptom prediction.</a:t>
            </a:r>
          </a:p>
          <a:p>
            <a:r>
              <a:rPr lang="en-IN" dirty="0"/>
              <a:t>Providing real-time insights to healthcare professionals through interactive Tableau dashboards.</a:t>
            </a:r>
          </a:p>
          <a:p>
            <a:r>
              <a:rPr lang="en-IN" dirty="0"/>
              <a:t>Enhancing healthcare accessibility and diagnostic speed, especially in remote and underserved areas.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D6CB5-6C73-28DD-CE0C-FF3778157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38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6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EC6B5-7763-AE72-880B-38DC80C72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BD8C-D114-F19E-6AE4-30D4CD25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99" y="173808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4E69C3-FE2D-8951-31EF-EBF3DD309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321650"/>
              </p:ext>
            </p:extLst>
          </p:nvPr>
        </p:nvGraphicFramePr>
        <p:xfrm>
          <a:off x="344129" y="1305864"/>
          <a:ext cx="11680724" cy="537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929">
                  <a:extLst>
                    <a:ext uri="{9D8B030D-6E8A-4147-A177-3AD203B41FA5}">
                      <a16:colId xmlns:a16="http://schemas.microsoft.com/office/drawing/2014/main" val="1470798547"/>
                    </a:ext>
                  </a:extLst>
                </a:gridCol>
                <a:gridCol w="2981929">
                  <a:extLst>
                    <a:ext uri="{9D8B030D-6E8A-4147-A177-3AD203B41FA5}">
                      <a16:colId xmlns:a16="http://schemas.microsoft.com/office/drawing/2014/main" val="456956400"/>
                    </a:ext>
                  </a:extLst>
                </a:gridCol>
                <a:gridCol w="2981929">
                  <a:extLst>
                    <a:ext uri="{9D8B030D-6E8A-4147-A177-3AD203B41FA5}">
                      <a16:colId xmlns:a16="http://schemas.microsoft.com/office/drawing/2014/main" val="2683950068"/>
                    </a:ext>
                  </a:extLst>
                </a:gridCol>
                <a:gridCol w="2734937">
                  <a:extLst>
                    <a:ext uri="{9D8B030D-6E8A-4147-A177-3AD203B41FA5}">
                      <a16:colId xmlns:a16="http://schemas.microsoft.com/office/drawing/2014/main" val="2166854390"/>
                    </a:ext>
                  </a:extLst>
                </a:gridCol>
              </a:tblGrid>
              <a:tr h="714888">
                <a:tc>
                  <a:txBody>
                    <a:bodyPr/>
                    <a:lstStyle/>
                    <a:p>
                      <a:pPr algn="just"/>
                      <a:endParaRPr lang="en-IN" sz="1600" dirty="0"/>
                    </a:p>
                    <a:p>
                      <a:pPr algn="just"/>
                      <a:r>
                        <a:rPr lang="en-IN" sz="1600" dirty="0"/>
                        <a:t>            Year &amp; 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sz="1600" dirty="0"/>
                    </a:p>
                    <a:p>
                      <a:pPr algn="just"/>
                      <a:r>
                        <a:rPr lang="en-IN" sz="1600" dirty="0"/>
                        <a:t>                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sz="1600" dirty="0"/>
                    </a:p>
                    <a:p>
                      <a:pPr algn="just"/>
                      <a:r>
                        <a:rPr lang="en-IN" sz="1600" dirty="0"/>
                        <a:t>           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sz="1600" dirty="0"/>
                    </a:p>
                    <a:p>
                      <a:pPr algn="l"/>
                      <a:r>
                        <a:rPr lang="en-IN" sz="1600" dirty="0"/>
                        <a:t>  Benefits &amp; Challenges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72986"/>
                  </a:ext>
                </a:extLst>
              </a:tr>
              <a:tr h="1484656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2023, J. Ambient </a:t>
                      </a:r>
                      <a:r>
                        <a:rPr lang="en-IN" sz="1600" dirty="0" err="1"/>
                        <a:t>Intell</a:t>
                      </a:r>
                      <a:r>
                        <a:rPr lang="en-IN" sz="1600" dirty="0"/>
                        <a:t> &amp; Hum </a:t>
                      </a:r>
                      <a:r>
                        <a:rPr lang="en-IN" sz="1600" dirty="0" err="1"/>
                        <a:t>Comput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a-DK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Kumar, Y., Koul, A., Singla, R. </a:t>
                      </a:r>
                      <a:r>
                        <a:rPr lang="da-DK" sz="16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AI applied to disease diagnosis using EHRs.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Benefits</a:t>
                      </a:r>
                      <a:r>
                        <a:rPr lang="en-US" sz="1600" dirty="0"/>
                        <a:t>: Enhanced diagnostic accuracy, reduced human errors. </a:t>
                      </a:r>
                      <a:br>
                        <a:rPr lang="en-US" sz="1600" dirty="0"/>
                      </a:br>
                      <a:r>
                        <a:rPr lang="en-US" sz="1600" b="1" dirty="0"/>
                        <a:t>Challenges</a:t>
                      </a:r>
                      <a:r>
                        <a:rPr lang="en-US" sz="1600" dirty="0"/>
                        <a:t>: Requires high-quality EHR data; data privacy concerns.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278664"/>
                  </a:ext>
                </a:extLst>
              </a:tr>
              <a:tr h="1484656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2018, </a:t>
                      </a:r>
                      <a:r>
                        <a:rPr lang="en-IN" sz="1600" dirty="0" err="1"/>
                        <a:t>npj</a:t>
                      </a:r>
                      <a:r>
                        <a:rPr lang="en-IN" sz="1600" dirty="0"/>
                        <a:t> Digital Medicine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a-DK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Rajkomar, A., Oren, E., Chen, K. </a:t>
                      </a:r>
                      <a:r>
                        <a:rPr lang="da-DK" sz="16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Deep learning for diagnostic accuracy on EHRs.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/>
                        <a:t>Benefits</a:t>
                      </a:r>
                      <a:r>
                        <a:rPr lang="en-US" sz="1600" dirty="0"/>
                        <a:t>: Improved decision-making; scalable for large datasets. </a:t>
                      </a:r>
                      <a:br>
                        <a:rPr lang="en-US" sz="1600" dirty="0"/>
                      </a:br>
                      <a:r>
                        <a:rPr lang="en-US" sz="1600" b="1" dirty="0"/>
                        <a:t>Challenges</a:t>
                      </a:r>
                      <a:r>
                        <a:rPr lang="en-US" sz="1600" dirty="0"/>
                        <a:t>: Computationally expensive; prone to overfitting.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1960"/>
                  </a:ext>
                </a:extLst>
              </a:tr>
              <a:tr h="1500620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2019, Nature Medicine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Eric J. Topol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AI in scalable healthcare applications.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/>
                        <a:t>Benefits</a:t>
                      </a:r>
                      <a:r>
                        <a:rPr lang="en-US" sz="1600" dirty="0"/>
                        <a:t>: Real-time response capability; automation of repetitive tasks. </a:t>
                      </a:r>
                      <a:br>
                        <a:rPr lang="en-US" sz="1600" dirty="0"/>
                      </a:br>
                      <a:r>
                        <a:rPr lang="en-US" sz="1600" b="1" dirty="0"/>
                        <a:t>Challenges</a:t>
                      </a:r>
                      <a:r>
                        <a:rPr lang="en-US" sz="1600" dirty="0"/>
                        <a:t>: High dependency on infrastructure and reliable data.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5581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BB5BECF-B8C2-9670-EC6A-B31136DF8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38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4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6829D-BE43-189C-9108-F6D9063A0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F79C-CC1D-185F-290E-A8464736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680" y="114681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AD8709-50A4-DC3D-7958-44D53FC29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840875"/>
              </p:ext>
            </p:extLst>
          </p:nvPr>
        </p:nvGraphicFramePr>
        <p:xfrm>
          <a:off x="353961" y="1396181"/>
          <a:ext cx="11543071" cy="5264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788">
                  <a:extLst>
                    <a:ext uri="{9D8B030D-6E8A-4147-A177-3AD203B41FA5}">
                      <a16:colId xmlns:a16="http://schemas.microsoft.com/office/drawing/2014/main" val="1470798547"/>
                    </a:ext>
                  </a:extLst>
                </a:gridCol>
                <a:gridCol w="2946788">
                  <a:extLst>
                    <a:ext uri="{9D8B030D-6E8A-4147-A177-3AD203B41FA5}">
                      <a16:colId xmlns:a16="http://schemas.microsoft.com/office/drawing/2014/main" val="456956400"/>
                    </a:ext>
                  </a:extLst>
                </a:gridCol>
                <a:gridCol w="2946788">
                  <a:extLst>
                    <a:ext uri="{9D8B030D-6E8A-4147-A177-3AD203B41FA5}">
                      <a16:colId xmlns:a16="http://schemas.microsoft.com/office/drawing/2014/main" val="2683950068"/>
                    </a:ext>
                  </a:extLst>
                </a:gridCol>
                <a:gridCol w="2702707">
                  <a:extLst>
                    <a:ext uri="{9D8B030D-6E8A-4147-A177-3AD203B41FA5}">
                      <a16:colId xmlns:a16="http://schemas.microsoft.com/office/drawing/2014/main" val="2166854390"/>
                    </a:ext>
                  </a:extLst>
                </a:gridCol>
              </a:tblGrid>
              <a:tr h="1089038">
                <a:tc>
                  <a:txBody>
                    <a:bodyPr/>
                    <a:lstStyle/>
                    <a:p>
                      <a:pPr algn="just"/>
                      <a:endParaRPr lang="en-IN" sz="1600" dirty="0"/>
                    </a:p>
                    <a:p>
                      <a:pPr algn="just"/>
                      <a:r>
                        <a:rPr lang="en-IN" sz="1600" dirty="0"/>
                        <a:t>            Year &amp; 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sz="1600" dirty="0"/>
                    </a:p>
                    <a:p>
                      <a:pPr algn="just"/>
                      <a:r>
                        <a:rPr lang="en-IN" sz="1600" dirty="0"/>
                        <a:t>                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sz="1600" dirty="0"/>
                    </a:p>
                    <a:p>
                      <a:pPr algn="just"/>
                      <a:r>
                        <a:rPr lang="en-IN" sz="1600" dirty="0"/>
                        <a:t>           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sz="1600" dirty="0"/>
                    </a:p>
                    <a:p>
                      <a:pPr algn="just"/>
                      <a:r>
                        <a:rPr lang="en-IN" sz="1600" dirty="0"/>
                        <a:t>              Benefits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72986"/>
                  </a:ext>
                </a:extLst>
              </a:tr>
              <a:tr h="1089038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2022, Rheumatology International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Gräf</a:t>
                      </a: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M., </a:t>
                      </a:r>
                      <a:r>
                        <a:rPr lang="en-I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Knitza</a:t>
                      </a: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J., </a:t>
                      </a:r>
                      <a:r>
                        <a:rPr lang="en-I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Leipe</a:t>
                      </a: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J. </a:t>
                      </a:r>
                      <a:r>
                        <a:rPr lang="en-IN" sz="16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Comparison of AI-based symptom checkers and physicians.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/>
                        <a:t>Benefits</a:t>
                      </a:r>
                      <a:r>
                        <a:rPr lang="en-US" sz="1600" dirty="0"/>
                        <a:t>: Validated diagnostic accuracy of AI tools. </a:t>
                      </a:r>
                      <a:br>
                        <a:rPr lang="en-US" sz="1600" dirty="0"/>
                      </a:br>
                      <a:r>
                        <a:rPr lang="en-US" sz="1600" b="1" dirty="0"/>
                        <a:t>Challenges</a:t>
                      </a:r>
                      <a:r>
                        <a:rPr lang="en-US" sz="1600" dirty="0"/>
                        <a:t>: Limited generalizability to diverse patient demographics..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278664"/>
                  </a:ext>
                </a:extLst>
              </a:tr>
              <a:tr h="1089038">
                <a:tc>
                  <a:txBody>
                    <a:bodyPr/>
                    <a:lstStyle/>
                    <a:p>
                      <a:r>
                        <a:rPr lang="en-IN" sz="1600" dirty="0"/>
                        <a:t>2022, Int. J. Med. Informatics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a-DK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Ben-Shabat, Niv &amp; Sharvit, Gal </a:t>
                      </a:r>
                      <a:r>
                        <a:rPr lang="en-IN" sz="16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Chatbot-based symptom checkers for clinical vignettes.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/>
                        <a:t>Benefits</a:t>
                      </a:r>
                      <a:r>
                        <a:rPr lang="en-US" sz="1600" dirty="0"/>
                        <a:t>: Automated triage, reduced waiting times. </a:t>
                      </a:r>
                      <a:br>
                        <a:rPr lang="en-US" sz="1600" dirty="0"/>
                      </a:br>
                      <a:r>
                        <a:rPr lang="en-US" sz="1600" b="1" dirty="0"/>
                        <a:t>Challenges</a:t>
                      </a:r>
                      <a:r>
                        <a:rPr lang="en-US" sz="1600" dirty="0"/>
                        <a:t>: Struggles with complex or ambiguous symptoms.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1960"/>
                  </a:ext>
                </a:extLst>
              </a:tr>
              <a:tr h="1089038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2024, ICICT Proceedings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Sherin Zafar, Md Afshar Alam </a:t>
                      </a:r>
                      <a:r>
                        <a:rPr lang="en-IN" sz="16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AI-powered chatbots for rural healthcare.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Benefits</a:t>
                      </a:r>
                      <a:r>
                        <a:rPr lang="en-US" sz="1600" dirty="0"/>
                        <a:t>: Improved accessibility in remote regions. </a:t>
                      </a:r>
                      <a:br>
                        <a:rPr lang="en-US" sz="1600" dirty="0"/>
                      </a:br>
                      <a:r>
                        <a:rPr lang="en-US" sz="1600" b="1" dirty="0"/>
                        <a:t>Challenges</a:t>
                      </a:r>
                      <a:r>
                        <a:rPr lang="en-US" sz="1600" dirty="0"/>
                        <a:t>: Limited by internet availability and technical literacy.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175581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7DA5F18-7D64-8B62-B8F4-CF5526C83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38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3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63ECD-1DA3-5A78-94E8-9C28B6D10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7893-E410-BACB-B60C-60B27859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105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F18EB2-E5F7-86D4-6F20-82AAACDC3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217869"/>
              </p:ext>
            </p:extLst>
          </p:nvPr>
        </p:nvGraphicFramePr>
        <p:xfrm>
          <a:off x="471948" y="1484307"/>
          <a:ext cx="11198940" cy="5264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36">
                  <a:extLst>
                    <a:ext uri="{9D8B030D-6E8A-4147-A177-3AD203B41FA5}">
                      <a16:colId xmlns:a16="http://schemas.microsoft.com/office/drawing/2014/main" val="1470798547"/>
                    </a:ext>
                  </a:extLst>
                </a:gridCol>
                <a:gridCol w="2858936">
                  <a:extLst>
                    <a:ext uri="{9D8B030D-6E8A-4147-A177-3AD203B41FA5}">
                      <a16:colId xmlns:a16="http://schemas.microsoft.com/office/drawing/2014/main" val="456956400"/>
                    </a:ext>
                  </a:extLst>
                </a:gridCol>
                <a:gridCol w="2858936">
                  <a:extLst>
                    <a:ext uri="{9D8B030D-6E8A-4147-A177-3AD203B41FA5}">
                      <a16:colId xmlns:a16="http://schemas.microsoft.com/office/drawing/2014/main" val="2683950068"/>
                    </a:ext>
                  </a:extLst>
                </a:gridCol>
                <a:gridCol w="2622132">
                  <a:extLst>
                    <a:ext uri="{9D8B030D-6E8A-4147-A177-3AD203B41FA5}">
                      <a16:colId xmlns:a16="http://schemas.microsoft.com/office/drawing/2014/main" val="2166854390"/>
                    </a:ext>
                  </a:extLst>
                </a:gridCol>
              </a:tblGrid>
              <a:tr h="1089038">
                <a:tc>
                  <a:txBody>
                    <a:bodyPr/>
                    <a:lstStyle/>
                    <a:p>
                      <a:pPr algn="just"/>
                      <a:endParaRPr lang="en-IN" sz="1600" dirty="0"/>
                    </a:p>
                    <a:p>
                      <a:pPr algn="just"/>
                      <a:r>
                        <a:rPr lang="en-IN" sz="1600" dirty="0"/>
                        <a:t>            Year &amp; 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sz="1600" dirty="0"/>
                    </a:p>
                    <a:p>
                      <a:pPr algn="just"/>
                      <a:r>
                        <a:rPr lang="en-IN" sz="1600" dirty="0"/>
                        <a:t>                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sz="1600" dirty="0"/>
                    </a:p>
                    <a:p>
                      <a:pPr algn="just"/>
                      <a:r>
                        <a:rPr lang="en-IN" sz="1600" dirty="0"/>
                        <a:t>           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sz="1600" dirty="0"/>
                    </a:p>
                    <a:p>
                      <a:pPr algn="just"/>
                      <a:r>
                        <a:rPr lang="en-IN" sz="1600" dirty="0"/>
                        <a:t>              Benefits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72986"/>
                  </a:ext>
                </a:extLst>
              </a:tr>
              <a:tr h="1089038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2023, BMC 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Mahlknecht</a:t>
                      </a:r>
                      <a:r>
                        <a:rPr lang="en-IN" sz="1600" dirty="0"/>
                        <a:t>, 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Adolf Engl, G. </a:t>
                      </a:r>
                      <a:r>
                        <a:rPr lang="en-IN" sz="16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Patient and physician attitudes toward AI symptom tools.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/>
                        <a:t>Benefits</a:t>
                      </a:r>
                      <a:r>
                        <a:rPr lang="en-US" sz="1600" dirty="0"/>
                        <a:t>: Supported AI adoption in primary care. </a:t>
                      </a:r>
                      <a:br>
                        <a:rPr lang="en-US" sz="1600" dirty="0"/>
                      </a:br>
                      <a:r>
                        <a:rPr lang="en-US" sz="1600" b="1" dirty="0"/>
                        <a:t>Challenges</a:t>
                      </a:r>
                      <a:r>
                        <a:rPr lang="en-US" sz="1600" dirty="0"/>
                        <a:t>: Resistance to trust AI tools for critical cases.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278664"/>
                  </a:ext>
                </a:extLst>
              </a:tr>
              <a:tr h="1089038">
                <a:tc>
                  <a:txBody>
                    <a:bodyPr/>
                    <a:lstStyle/>
                    <a:p>
                      <a:r>
                        <a:rPr lang="en-IN" sz="1600" dirty="0"/>
                        <a:t>2020, JMIR Human Factors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Stephen Miller, Stephen Gilbert, </a:t>
                      </a:r>
                      <a:r>
                        <a:rPr lang="en-US" sz="16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 </a:t>
                      </a:r>
                      <a:r>
                        <a:rPr lang="en-IN" sz="16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AI-based symptom analysis in primary care.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/>
                        <a:t>Benefits</a:t>
                      </a:r>
                      <a:r>
                        <a:rPr lang="en-US" sz="1600" dirty="0"/>
                        <a:t>: Increased patient satisfaction with AI integration. </a:t>
                      </a:r>
                      <a:br>
                        <a:rPr lang="en-US" sz="1600" dirty="0"/>
                      </a:br>
                      <a:r>
                        <a:rPr lang="en-US" sz="1600" b="1" dirty="0"/>
                        <a:t>Challenges</a:t>
                      </a:r>
                      <a:r>
                        <a:rPr lang="en-US" sz="1600" dirty="0"/>
                        <a:t>: Limited availability in resource-constrained clinics.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1960"/>
                  </a:ext>
                </a:extLst>
              </a:tr>
              <a:tr h="1089038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2021, CHI Conference Proceedings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i-FI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Chun-Hua Tsai, Yue You,</a:t>
                      </a:r>
                    </a:p>
                    <a:p>
                      <a:pPr fontAlgn="base"/>
                      <a:r>
                        <a:rPr lang="fi-FI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X. </a:t>
                      </a:r>
                      <a:r>
                        <a:rPr lang="en-IN" sz="16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Promoting diagnostic transparency in AI tools.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Benefits</a:t>
                      </a:r>
                      <a:r>
                        <a:rPr lang="en-US" sz="1600" dirty="0"/>
                        <a:t>: Increased trust through explainability. </a:t>
                      </a:r>
                      <a:br>
                        <a:rPr lang="en-US" sz="1600" dirty="0"/>
                      </a:br>
                      <a:r>
                        <a:rPr lang="en-US" sz="1600" b="1" dirty="0"/>
                        <a:t>Challenges</a:t>
                      </a:r>
                      <a:r>
                        <a:rPr lang="en-US" sz="1600" dirty="0"/>
                        <a:t>: Explainability trade-offs may reduce model efficiency.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175581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3D4A1DB-BC02-5C4D-7EA2-30EC7F73D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38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7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1DB31-8CA0-B5DB-090B-499F650EC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C083-FF47-37B2-FBA0-A9B5595E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E6E2A-04E8-D4D2-168A-B20FB0B37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5" y="205581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Distributed File System</a:t>
            </a:r>
            <a:r>
              <a:rPr lang="en-IN" dirty="0"/>
              <a:t>: Hadoop ensures scalable and reliable file storage.</a:t>
            </a:r>
          </a:p>
          <a:p>
            <a:r>
              <a:rPr lang="en-IN" b="1" dirty="0"/>
              <a:t>Data Storage</a:t>
            </a:r>
            <a:r>
              <a:rPr lang="en-IN" dirty="0"/>
              <a:t>: PostgreSQL is used for structured storage and efficient querying of healthcare data.</a:t>
            </a:r>
          </a:p>
          <a:p>
            <a:r>
              <a:rPr lang="en-IN" b="1" dirty="0"/>
              <a:t>Real-Time Processing</a:t>
            </a:r>
            <a:r>
              <a:rPr lang="en-IN" dirty="0"/>
              <a:t>: Apache Spark enables fast and distributed data analysis with low latency.</a:t>
            </a:r>
          </a:p>
          <a:p>
            <a:r>
              <a:rPr lang="en-IN" b="1" dirty="0"/>
              <a:t>Machine Learning</a:t>
            </a:r>
            <a:r>
              <a:rPr lang="en-IN" dirty="0"/>
              <a:t>: Implementing Random Forest and </a:t>
            </a:r>
            <a:r>
              <a:rPr lang="en-IN" dirty="0" err="1"/>
              <a:t>XGBoost</a:t>
            </a:r>
            <a:r>
              <a:rPr lang="en-IN" dirty="0"/>
              <a:t> for accurate symptom analysis.</a:t>
            </a:r>
          </a:p>
          <a:p>
            <a:r>
              <a:rPr lang="en-IN" b="1" dirty="0"/>
              <a:t>Visualization</a:t>
            </a:r>
            <a:r>
              <a:rPr lang="en-IN" dirty="0"/>
              <a:t>: Tableau dashboards provide actionable insights for healthcare professionals.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A98F9-DBBD-A330-1F72-5A5F06445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38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2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7EFFC-EA62-424A-9AE7-03F95A158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7E03-128B-C6EB-062D-0926FACF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AE4C40-C2E3-D25B-4ECD-ED735F20F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10515600" cy="44643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40B004-50BA-7548-ED8C-20052EDFF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38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5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E3F4B-3AA5-9840-CD70-5C2A5D4BD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784C-87C8-D946-6C5B-0DD58257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93E0-C46C-80A5-61E8-5BE186EDD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5" y="1631028"/>
            <a:ext cx="10515600" cy="4861847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Dataset</a:t>
            </a:r>
            <a:r>
              <a:rPr lang="en-IN" dirty="0"/>
              <a:t>: Utilizing the MIMIC-III dataset, a large and complex clinical dataset containing detailed patient records.</a:t>
            </a:r>
          </a:p>
          <a:p>
            <a:r>
              <a:rPr lang="en-IN" b="1" dirty="0"/>
              <a:t>Data Division</a:t>
            </a:r>
            <a:r>
              <a:rPr lang="en-IN" dirty="0"/>
              <a:t>: Using Python and </a:t>
            </a:r>
            <a:r>
              <a:rPr lang="en-IN" dirty="0" err="1"/>
              <a:t>PySpark</a:t>
            </a:r>
            <a:r>
              <a:rPr lang="en-IN" dirty="0"/>
              <a:t> with Hadoop’s HDFS to divide the large dataset into smaller, manageable parts, ensuring efficient processing and accuracy.</a:t>
            </a:r>
          </a:p>
          <a:p>
            <a:r>
              <a:rPr lang="en-IN" b="1" dirty="0"/>
              <a:t>Raw Data Cleaning</a:t>
            </a:r>
            <a:r>
              <a:rPr lang="en-IN" dirty="0"/>
              <a:t>: Handling missing values, removing duplicates, and resolving inconsistencies to prepare high-quality data for analysis.</a:t>
            </a:r>
          </a:p>
          <a:p>
            <a:r>
              <a:rPr lang="en-IN" b="1" dirty="0"/>
              <a:t>Dataset Balancing</a:t>
            </a:r>
            <a:r>
              <a:rPr lang="en-IN" dirty="0"/>
              <a:t>: Applying SMOTE (Synthetic Minority Oversampling Technique) to address class imbalance and improve model predictions.</a:t>
            </a:r>
          </a:p>
          <a:p>
            <a:r>
              <a:rPr lang="en-IN" b="1" dirty="0"/>
              <a:t>Data Transformation</a:t>
            </a:r>
            <a:r>
              <a:rPr lang="en-IN" dirty="0"/>
              <a:t>: Using feature scaling to normalize numerical data and one-hot encoding for categorical variables to make the data machine-readable.</a:t>
            </a:r>
          </a:p>
          <a:p>
            <a:r>
              <a:rPr lang="en-IN" b="1" dirty="0"/>
              <a:t>Feature Engineering</a:t>
            </a:r>
            <a:r>
              <a:rPr lang="en-IN" dirty="0"/>
              <a:t>: Extracting relevant features and discarding redundant information to optimize the dataset for machine learning applications.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418C6-3842-5656-F037-F3A382B82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38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1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1435</Words>
  <Application>Microsoft Office PowerPoint</Application>
  <PresentationFormat>Widescreen</PresentationFormat>
  <Paragraphs>162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Poppins</vt:lpstr>
      <vt:lpstr>Times New Roman</vt:lpstr>
      <vt:lpstr>Office Theme</vt:lpstr>
      <vt:lpstr>Fifth International Conference on Sustainable Communication Networks and Application ICSCNA 2024 </vt:lpstr>
      <vt:lpstr>Introduction</vt:lpstr>
      <vt:lpstr>Objectives</vt:lpstr>
      <vt:lpstr>Literature Review</vt:lpstr>
      <vt:lpstr>Literature Review</vt:lpstr>
      <vt:lpstr>Literature Review</vt:lpstr>
      <vt:lpstr>Proposed Methodology</vt:lpstr>
      <vt:lpstr>Architecture Diagram</vt:lpstr>
      <vt:lpstr>Data Preprocessing</vt:lpstr>
      <vt:lpstr>Model Selection</vt:lpstr>
      <vt:lpstr>Implementation</vt:lpstr>
      <vt:lpstr>Implementation</vt:lpstr>
      <vt:lpstr>Visualization</vt:lpstr>
      <vt:lpstr>Results</vt:lpstr>
      <vt:lpstr>Results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Augnik Banerjee</dc:creator>
  <cp:lastModifiedBy>Augnik Banerjee</cp:lastModifiedBy>
  <cp:revision>6</cp:revision>
  <dcterms:created xsi:type="dcterms:W3CDTF">2024-12-11T10:56:51Z</dcterms:created>
  <dcterms:modified xsi:type="dcterms:W3CDTF">2025-04-16T00:44:36Z</dcterms:modified>
</cp:coreProperties>
</file>