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0" r:id="rId8"/>
    <p:sldId id="264" r:id="rId9"/>
    <p:sldId id="265" r:id="rId10"/>
    <p:sldId id="266"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568E0-AA94-54A0-7ACE-0D05534BFF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C1F9BA-64FD-3E5C-8BF6-80DF56E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EE48DC-0ED8-3DE8-0922-E25B05416E04}"/>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5" name="Footer Placeholder 4">
            <a:extLst>
              <a:ext uri="{FF2B5EF4-FFF2-40B4-BE49-F238E27FC236}">
                <a16:creationId xmlns:a16="http://schemas.microsoft.com/office/drawing/2014/main" id="{40D7DBD2-0392-A5FE-386A-B5C843C0BF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2B40E-F7B1-49F0-36FF-BB4C04EC372C}"/>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404735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22978-29DB-3F0C-C493-8DC70F6F37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74DED1-B67A-2AA5-8719-488B5B24B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716C29-6273-61EA-B4E6-6DF52635C81E}"/>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5" name="Footer Placeholder 4">
            <a:extLst>
              <a:ext uri="{FF2B5EF4-FFF2-40B4-BE49-F238E27FC236}">
                <a16:creationId xmlns:a16="http://schemas.microsoft.com/office/drawing/2014/main" id="{32526289-150E-F9E2-673E-FE62BEE2E4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DBC389-D8EC-7F77-020B-407F52FE03AE}"/>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1120681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AA91E-DE6F-A842-A7A2-5937B3FC8A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8CECB2-9EB5-DFDD-467F-60AECA10E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19A177-6014-A92A-CE14-4A368995C866}"/>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5" name="Footer Placeholder 4">
            <a:extLst>
              <a:ext uri="{FF2B5EF4-FFF2-40B4-BE49-F238E27FC236}">
                <a16:creationId xmlns:a16="http://schemas.microsoft.com/office/drawing/2014/main" id="{2BEFBEA9-3BBD-0279-723C-2BC21849C1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8D744-FDD1-B5D0-7711-51EB7D3E11E1}"/>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1616765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5BA6-8761-3DA0-4515-4D67030BB7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9D6C3D-8D7D-1E51-E04A-F3F7618D72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677C6-92D3-C764-4AEB-C61B013B14D1}"/>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5" name="Footer Placeholder 4">
            <a:extLst>
              <a:ext uri="{FF2B5EF4-FFF2-40B4-BE49-F238E27FC236}">
                <a16:creationId xmlns:a16="http://schemas.microsoft.com/office/drawing/2014/main" id="{AC69215C-FD43-5B79-F2A9-B86C0151A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3F597-8FA2-3F6C-24D8-84AF221119FD}"/>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4209621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D1183-E95A-BA71-8175-455C6AB6F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029A5D-81B3-FAF7-028D-5C7AA587AB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7B1388-E6FE-5BE0-A6CA-96761A47DBC8}"/>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5" name="Footer Placeholder 4">
            <a:extLst>
              <a:ext uri="{FF2B5EF4-FFF2-40B4-BE49-F238E27FC236}">
                <a16:creationId xmlns:a16="http://schemas.microsoft.com/office/drawing/2014/main" id="{EA3D5B9C-6360-3818-37F1-DD5F01147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06C3A-2BC3-97A3-29C9-931EB35CFA1F}"/>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3847792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1BA10-2B56-C340-3B79-0A19AA5132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EDD11-6938-5CA2-EC7F-5A45E1E152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CFEBB3-4246-8170-4FF9-6E927EC2B1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43AF9B-EEF8-E52F-3571-8E835CEBA45F}"/>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6" name="Footer Placeholder 5">
            <a:extLst>
              <a:ext uri="{FF2B5EF4-FFF2-40B4-BE49-F238E27FC236}">
                <a16:creationId xmlns:a16="http://schemas.microsoft.com/office/drawing/2014/main" id="{45B78899-934A-0E67-82A5-D70FF40C4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FD1A6-9D0F-66AE-7469-0EF258AB34A3}"/>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161581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05CD-DB24-9AFF-9DB3-4E310BC79C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4ACA97-6EAF-C2AF-BFF1-A0C9936AC4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25D301-7523-7A71-5D9A-5FC27B5F6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E6B768-C22B-8559-CFA9-373BB87256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5C185F-D549-81B4-B440-F8E09AE6B0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F53A37-4071-45F5-07FE-F5F61D192A7F}"/>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8" name="Footer Placeholder 7">
            <a:extLst>
              <a:ext uri="{FF2B5EF4-FFF2-40B4-BE49-F238E27FC236}">
                <a16:creationId xmlns:a16="http://schemas.microsoft.com/office/drawing/2014/main" id="{5D35CCE9-937C-D933-D53F-6A282B78B2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6F4ECE-F668-C94F-A0E7-30C74F088D6C}"/>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38152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77D70-C4EB-1745-42C4-28B65C991D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8C606F-C8D3-0C37-6CE2-91EC2A063D46}"/>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4" name="Footer Placeholder 3">
            <a:extLst>
              <a:ext uri="{FF2B5EF4-FFF2-40B4-BE49-F238E27FC236}">
                <a16:creationId xmlns:a16="http://schemas.microsoft.com/office/drawing/2014/main" id="{12D2ADC1-CBF8-C94F-694C-89624E6243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D8DD09-1B43-5997-F236-40AC9A2E7176}"/>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657819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AA869-83FB-9603-D364-32CAD385D04C}"/>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3" name="Footer Placeholder 2">
            <a:extLst>
              <a:ext uri="{FF2B5EF4-FFF2-40B4-BE49-F238E27FC236}">
                <a16:creationId xmlns:a16="http://schemas.microsoft.com/office/drawing/2014/main" id="{F2A45E85-7301-5D96-E385-DF36BF9101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2B9E7F-F148-1AE8-7177-0F470CB0DC6A}"/>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418760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A384-2EBE-61EB-ADE4-3247CEA6F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C9EF41-43D2-A956-D636-6E3355460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B6EE25-D120-2865-D712-53CC2B4E6F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F41C7B-AF51-8D9F-D511-B2A2AB37E214}"/>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6" name="Footer Placeholder 5">
            <a:extLst>
              <a:ext uri="{FF2B5EF4-FFF2-40B4-BE49-F238E27FC236}">
                <a16:creationId xmlns:a16="http://schemas.microsoft.com/office/drawing/2014/main" id="{3767F588-791F-C744-6213-44016170C9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2C446E-FED1-A9C6-FEFA-A1572F881469}"/>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205770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874E-FCD3-3F9E-F51D-6E3106E196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8864AF-23C3-8CE6-F39B-BC20455BB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6DEDE4-262F-60F1-3820-013C921A0C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43418-F1B2-3572-8D44-CE9E9443DFBC}"/>
              </a:ext>
            </a:extLst>
          </p:cNvPr>
          <p:cNvSpPr>
            <a:spLocks noGrp="1"/>
          </p:cNvSpPr>
          <p:nvPr>
            <p:ph type="dt" sz="half" idx="10"/>
          </p:nvPr>
        </p:nvSpPr>
        <p:spPr/>
        <p:txBody>
          <a:bodyPr/>
          <a:lstStyle/>
          <a:p>
            <a:fld id="{50D15BBE-C8E6-4F0A-BE09-65A5A159E211}" type="datetimeFigureOut">
              <a:rPr lang="en-IN" smtClean="0"/>
              <a:t>28-04-2025</a:t>
            </a:fld>
            <a:endParaRPr lang="en-IN"/>
          </a:p>
        </p:txBody>
      </p:sp>
      <p:sp>
        <p:nvSpPr>
          <p:cNvPr id="6" name="Footer Placeholder 5">
            <a:extLst>
              <a:ext uri="{FF2B5EF4-FFF2-40B4-BE49-F238E27FC236}">
                <a16:creationId xmlns:a16="http://schemas.microsoft.com/office/drawing/2014/main" id="{3FCB0A47-B7B6-C80A-C7FB-7E3412168D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6FA850-CCAB-000A-9C7D-7CBBF790F9EC}"/>
              </a:ext>
            </a:extLst>
          </p:cNvPr>
          <p:cNvSpPr>
            <a:spLocks noGrp="1"/>
          </p:cNvSpPr>
          <p:nvPr>
            <p:ph type="sldNum" sz="quarter" idx="12"/>
          </p:nvPr>
        </p:nvSpPr>
        <p:spPr/>
        <p:txBody>
          <a:bodyPr/>
          <a:lstStyle/>
          <a:p>
            <a:fld id="{E00E88CB-7808-4B3A-B24F-435DA73AD175}" type="slidenum">
              <a:rPr lang="en-IN" smtClean="0"/>
              <a:t>‹#›</a:t>
            </a:fld>
            <a:endParaRPr lang="en-IN"/>
          </a:p>
        </p:txBody>
      </p:sp>
    </p:spTree>
    <p:extLst>
      <p:ext uri="{BB962C8B-B14F-4D97-AF65-F5344CB8AC3E}">
        <p14:creationId xmlns:p14="http://schemas.microsoft.com/office/powerpoint/2010/main" val="186626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586EF0-8A98-A1F7-A3C4-501DC6E60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8C690-F584-DDB6-0FAC-BB813D8D5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DB50C-7DA9-7269-3A48-61BD4FAAE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D15BBE-C8E6-4F0A-BE09-65A5A159E211}" type="datetimeFigureOut">
              <a:rPr lang="en-IN" smtClean="0"/>
              <a:t>28-04-2025</a:t>
            </a:fld>
            <a:endParaRPr lang="en-IN"/>
          </a:p>
        </p:txBody>
      </p:sp>
      <p:sp>
        <p:nvSpPr>
          <p:cNvPr id="5" name="Footer Placeholder 4">
            <a:extLst>
              <a:ext uri="{FF2B5EF4-FFF2-40B4-BE49-F238E27FC236}">
                <a16:creationId xmlns:a16="http://schemas.microsoft.com/office/drawing/2014/main" id="{8ADA574F-B07C-8553-1717-017F17D63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66EA43-09F3-ED04-4D7B-B1EAC9F66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E88CB-7808-4B3A-B24F-435DA73AD175}" type="slidenum">
              <a:rPr lang="en-IN" smtClean="0"/>
              <a:t>‹#›</a:t>
            </a:fld>
            <a:endParaRPr lang="en-IN"/>
          </a:p>
        </p:txBody>
      </p:sp>
    </p:spTree>
    <p:extLst>
      <p:ext uri="{BB962C8B-B14F-4D97-AF65-F5344CB8AC3E}">
        <p14:creationId xmlns:p14="http://schemas.microsoft.com/office/powerpoint/2010/main" val="4010038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748C-C675-0D4C-8359-CA831AF91CCB}"/>
              </a:ext>
            </a:extLst>
          </p:cNvPr>
          <p:cNvSpPr>
            <a:spLocks noGrp="1"/>
          </p:cNvSpPr>
          <p:nvPr>
            <p:ph type="ctrTitle"/>
          </p:nvPr>
        </p:nvSpPr>
        <p:spPr>
          <a:xfrm>
            <a:off x="283464" y="557785"/>
            <a:ext cx="11731752" cy="4096512"/>
          </a:xfrm>
        </p:spPr>
        <p:txBody>
          <a:bodyPr>
            <a:noAutofit/>
          </a:bodyPr>
          <a:lstStyle/>
          <a:p>
            <a:pPr>
              <a:lnSpc>
                <a:spcPts val="5100"/>
              </a:lnSpc>
              <a:buNone/>
            </a:pPr>
            <a:r>
              <a:rPr lang="en-US" sz="2400" b="1" i="0" dirty="0">
                <a:solidFill>
                  <a:srgbClr val="1A1A1A"/>
                </a:solidFill>
                <a:effectLst/>
                <a:latin typeface="Poppins" panose="00000500000000000000" pitchFamily="2" charset="0"/>
                <a:cs typeface="Poppins" panose="00000500000000000000" pitchFamily="2" charset="0"/>
              </a:rPr>
              <a:t>Review 1</a:t>
            </a:r>
            <a:br>
              <a:rPr lang="en-US" sz="3600" dirty="0">
                <a:solidFill>
                  <a:srgbClr val="1A1A1A"/>
                </a:solidFill>
                <a:effectLst/>
                <a:latin typeface="Poppins" panose="00000500000000000000" pitchFamily="2" charset="0"/>
                <a:cs typeface="Poppins" panose="00000500000000000000" pitchFamily="2" charset="0"/>
              </a:rPr>
            </a:br>
            <a:r>
              <a:rPr lang="en-US" sz="3600" b="1" i="0" dirty="0">
                <a:solidFill>
                  <a:srgbClr val="5271FF"/>
                </a:solidFill>
                <a:effectLst/>
                <a:latin typeface="Poppins" panose="00000500000000000000" pitchFamily="2" charset="0"/>
                <a:cs typeface="Poppins" panose="00000500000000000000" pitchFamily="2" charset="0"/>
              </a:rPr>
              <a:t>NUCLEOLINK: </a:t>
            </a:r>
            <a:br>
              <a:rPr lang="en-US" sz="3600" dirty="0">
                <a:solidFill>
                  <a:srgbClr val="5271FF"/>
                </a:solidFill>
                <a:effectLst/>
                <a:latin typeface="Poppins" panose="00000500000000000000" pitchFamily="2" charset="0"/>
                <a:cs typeface="Poppins" panose="00000500000000000000" pitchFamily="2" charset="0"/>
              </a:rPr>
            </a:br>
            <a:r>
              <a:rPr lang="en-US" sz="2800" b="1" i="0" dirty="0">
                <a:solidFill>
                  <a:srgbClr val="1A1A1A"/>
                </a:solidFill>
                <a:effectLst/>
                <a:latin typeface="Poppins" panose="00000500000000000000" pitchFamily="2" charset="0"/>
                <a:cs typeface="Poppins" panose="00000500000000000000" pitchFamily="2" charset="0"/>
              </a:rPr>
              <a:t>A Collaborative Platform for Molecular Visualization and AI-Driven Molecule Generation Using SMILES Notation</a:t>
            </a:r>
            <a:br>
              <a:rPr lang="en-US" sz="2800" dirty="0">
                <a:solidFill>
                  <a:srgbClr val="1A1A1A"/>
                </a:solidFill>
                <a:effectLst/>
                <a:latin typeface="Poppins" panose="00000500000000000000" pitchFamily="2" charset="0"/>
                <a:cs typeface="Poppins" panose="00000500000000000000" pitchFamily="2" charset="0"/>
              </a:rPr>
            </a:br>
            <a:r>
              <a:rPr lang="en-US" sz="2800" b="1" i="0" dirty="0">
                <a:solidFill>
                  <a:srgbClr val="1A1A1A"/>
                </a:solidFill>
                <a:effectLst/>
                <a:latin typeface="Poppins" panose="00000500000000000000" pitchFamily="2" charset="0"/>
                <a:cs typeface="Poppins" panose="00000500000000000000" pitchFamily="2" charset="0"/>
              </a:rPr>
              <a:t>Project Category: PRODUCT</a:t>
            </a:r>
            <a:endParaRPr lang="en-US" sz="3600" dirty="0">
              <a:solidFill>
                <a:srgbClr val="1A1A1A"/>
              </a:solidFill>
              <a:effectLst/>
              <a:latin typeface="Poppins" panose="00000500000000000000" pitchFamily="2" charset="0"/>
              <a:cs typeface="Poppins" panose="00000500000000000000" pitchFamily="2" charset="0"/>
            </a:endParaRPr>
          </a:p>
        </p:txBody>
      </p:sp>
      <p:sp>
        <p:nvSpPr>
          <p:cNvPr id="3" name="Subtitle 2">
            <a:extLst>
              <a:ext uri="{FF2B5EF4-FFF2-40B4-BE49-F238E27FC236}">
                <a16:creationId xmlns:a16="http://schemas.microsoft.com/office/drawing/2014/main" id="{02EC3C35-AB16-DEE0-50A7-8103FB7FDAA5}"/>
              </a:ext>
            </a:extLst>
          </p:cNvPr>
          <p:cNvSpPr>
            <a:spLocks noGrp="1"/>
          </p:cNvSpPr>
          <p:nvPr>
            <p:ph type="subTitle" idx="1"/>
          </p:nvPr>
        </p:nvSpPr>
        <p:spPr>
          <a:xfrm>
            <a:off x="449432" y="4799902"/>
            <a:ext cx="11585448" cy="1655762"/>
          </a:xfrm>
        </p:spPr>
        <p:txBody>
          <a:bodyPr>
            <a:normAutofit/>
          </a:bodyPr>
          <a:lstStyle/>
          <a:p>
            <a:pPr algn="l"/>
            <a:r>
              <a:rPr lang="en-IN" dirty="0"/>
              <a:t>Guide Name: 						Student Name &amp; Registration Number:</a:t>
            </a:r>
          </a:p>
          <a:p>
            <a:pPr algn="l"/>
            <a:r>
              <a:rPr lang="en-IN" dirty="0"/>
              <a:t> Dr. Nivedhitha M. (103219) 				Augnik Banerjee(RA2211028010006) </a:t>
            </a:r>
          </a:p>
          <a:p>
            <a:pPr algn="l"/>
            <a:r>
              <a:rPr lang="en-IN" dirty="0"/>
              <a:t>							Aniket </a:t>
            </a:r>
            <a:r>
              <a:rPr lang="en-IN" dirty="0" err="1"/>
              <a:t>singh</a:t>
            </a:r>
            <a:r>
              <a:rPr lang="en-IN" dirty="0"/>
              <a:t>(RA2211028010014)</a:t>
            </a:r>
          </a:p>
        </p:txBody>
      </p:sp>
      <p:pic>
        <p:nvPicPr>
          <p:cNvPr id="4" name="Picture 3">
            <a:extLst>
              <a:ext uri="{FF2B5EF4-FFF2-40B4-BE49-F238E27FC236}">
                <a16:creationId xmlns:a16="http://schemas.microsoft.com/office/drawing/2014/main" id="{35A66EB6-3A70-E963-CABB-185ED7CB2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4246829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DDE1B-C40F-7A70-5E34-60687B293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FF251-FF57-144A-6235-032A08B240B2}"/>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Architecture Diagram</a:t>
            </a:r>
          </a:p>
        </p:txBody>
      </p:sp>
      <p:pic>
        <p:nvPicPr>
          <p:cNvPr id="6" name="Content Placeholder 5">
            <a:extLst>
              <a:ext uri="{FF2B5EF4-FFF2-40B4-BE49-F238E27FC236}">
                <a16:creationId xmlns:a16="http://schemas.microsoft.com/office/drawing/2014/main" id="{B546C986-3199-BC59-1DC2-D1CE9302B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3059" y="1825625"/>
            <a:ext cx="9724102" cy="4351338"/>
          </a:xfrm>
        </p:spPr>
      </p:pic>
      <p:pic>
        <p:nvPicPr>
          <p:cNvPr id="4" name="Picture 3">
            <a:extLst>
              <a:ext uri="{FF2B5EF4-FFF2-40B4-BE49-F238E27FC236}">
                <a16:creationId xmlns:a16="http://schemas.microsoft.com/office/drawing/2014/main" id="{9022BD24-9608-F390-9194-50090D72D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3003963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9C1D4-981A-183E-AFC9-6942AE06F2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63BCCB-5BF3-12EB-2724-89A3C15B49F4}"/>
              </a:ext>
            </a:extLst>
          </p:cNvPr>
          <p:cNvSpPr>
            <a:spLocks noGrp="1"/>
          </p:cNvSpPr>
          <p:nvPr>
            <p:ph type="title"/>
          </p:nvPr>
        </p:nvSpPr>
        <p:spPr>
          <a:xfrm>
            <a:off x="838200" y="666750"/>
            <a:ext cx="10515600" cy="1325563"/>
          </a:xfrm>
        </p:spPr>
        <p:txBody>
          <a:bodyPr/>
          <a:lstStyle/>
          <a:p>
            <a:pPr algn="ctr"/>
            <a:r>
              <a:rPr lang="en-IN" b="1" u="sng" dirty="0">
                <a:latin typeface="Times New Roman" panose="02020603050405020304" pitchFamily="18" charset="0"/>
                <a:cs typeface="Times New Roman" panose="02020603050405020304" pitchFamily="18" charset="0"/>
              </a:rPr>
              <a:t>Justification For Project SDG</a:t>
            </a:r>
          </a:p>
        </p:txBody>
      </p:sp>
      <p:pic>
        <p:nvPicPr>
          <p:cNvPr id="4" name="Picture 3">
            <a:extLst>
              <a:ext uri="{FF2B5EF4-FFF2-40B4-BE49-F238E27FC236}">
                <a16:creationId xmlns:a16="http://schemas.microsoft.com/office/drawing/2014/main" id="{6736C3A2-54EA-0175-DAD1-171EC748C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
        <p:nvSpPr>
          <p:cNvPr id="5" name="Content Placeholder 4">
            <a:extLst>
              <a:ext uri="{FF2B5EF4-FFF2-40B4-BE49-F238E27FC236}">
                <a16:creationId xmlns:a16="http://schemas.microsoft.com/office/drawing/2014/main" id="{77E7AE0E-C85F-7BE0-3369-95F87455CBCF}"/>
              </a:ext>
            </a:extLst>
          </p:cNvPr>
          <p:cNvSpPr>
            <a:spLocks noGrp="1"/>
          </p:cNvSpPr>
          <p:nvPr>
            <p:ph idx="1"/>
          </p:nvPr>
        </p:nvSpPr>
        <p:spPr/>
        <p:txBody>
          <a:bodyPr>
            <a:normAutofit lnSpcReduction="10000"/>
          </a:bodyPr>
          <a:lstStyle/>
          <a:p>
            <a:pPr>
              <a:buNone/>
            </a:pPr>
            <a:r>
              <a:rPr lang="en-US" b="1" dirty="0"/>
              <a:t>SDG 4: Quality Education</a:t>
            </a:r>
          </a:p>
          <a:p>
            <a:pPr>
              <a:buFont typeface="Arial" panose="020B0604020202020204" pitchFamily="34" charset="0"/>
              <a:buChar char="•"/>
            </a:pPr>
            <a:r>
              <a:rPr lang="en-US" b="1" dirty="0"/>
              <a:t>Promoting Education and Research</a:t>
            </a:r>
            <a:r>
              <a:rPr lang="en-US" dirty="0"/>
              <a:t>: Your project serves as a </a:t>
            </a:r>
            <a:r>
              <a:rPr lang="en-US" b="1" dirty="0"/>
              <a:t>platform for learning</a:t>
            </a:r>
            <a:r>
              <a:rPr lang="en-US" dirty="0"/>
              <a:t> and </a:t>
            </a:r>
            <a:r>
              <a:rPr lang="en-US" b="1" dirty="0"/>
              <a:t>advancing knowledge</a:t>
            </a:r>
            <a:r>
              <a:rPr lang="en-US" dirty="0"/>
              <a:t> in molecular science, AI, and drug discovery. It provides an opportunity for students, researchers, and professionals to </a:t>
            </a:r>
            <a:r>
              <a:rPr lang="en-US" b="1" dirty="0"/>
              <a:t>gain new skills</a:t>
            </a:r>
            <a:r>
              <a:rPr lang="en-US" dirty="0"/>
              <a:t> in cutting-edge technologies such as </a:t>
            </a:r>
            <a:r>
              <a:rPr lang="en-US" b="1" dirty="0"/>
              <a:t>machine learning, molecular biology</a:t>
            </a:r>
            <a:r>
              <a:rPr lang="en-US" dirty="0"/>
              <a:t>, and </a:t>
            </a:r>
            <a:r>
              <a:rPr lang="en-US" b="1" dirty="0"/>
              <a:t>data science</a:t>
            </a:r>
            <a:r>
              <a:rPr lang="en-US" dirty="0"/>
              <a:t>.</a:t>
            </a:r>
          </a:p>
          <a:p>
            <a:pPr>
              <a:buFont typeface="Arial" panose="020B0604020202020204" pitchFamily="34" charset="0"/>
              <a:buChar char="•"/>
            </a:pPr>
            <a:r>
              <a:rPr lang="en-US" b="1" dirty="0"/>
              <a:t>Access to Information</a:t>
            </a:r>
            <a:r>
              <a:rPr lang="en-US" dirty="0"/>
              <a:t>: By democratizing access to advanced molecular discovery tools, your platform can provide educational content, tutorials, and training materials, enabling students and researchers globally to learn about molecular design, AI applications in healthcare, and </a:t>
            </a:r>
            <a:r>
              <a:rPr lang="en-US" b="1" dirty="0"/>
              <a:t>sustainable innovations</a:t>
            </a:r>
            <a:r>
              <a:rPr lang="en-US" dirty="0"/>
              <a:t>.</a:t>
            </a:r>
          </a:p>
          <a:p>
            <a:endParaRPr lang="en-IN" dirty="0"/>
          </a:p>
        </p:txBody>
      </p:sp>
    </p:spTree>
    <p:extLst>
      <p:ext uri="{BB962C8B-B14F-4D97-AF65-F5344CB8AC3E}">
        <p14:creationId xmlns:p14="http://schemas.microsoft.com/office/powerpoint/2010/main" val="93819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D90EB-0884-5243-29F4-9D8665048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00FBD-D937-5B90-63ED-A0CF882CA057}"/>
              </a:ext>
            </a:extLst>
          </p:cNvPr>
          <p:cNvSpPr>
            <a:spLocks noGrp="1"/>
          </p:cNvSpPr>
          <p:nvPr>
            <p:ph type="title"/>
          </p:nvPr>
        </p:nvSpPr>
        <p:spPr>
          <a:xfrm>
            <a:off x="838200" y="666750"/>
            <a:ext cx="10515600" cy="1325563"/>
          </a:xfrm>
        </p:spPr>
        <p:txBody>
          <a:bodyPr/>
          <a:lstStyle/>
          <a:p>
            <a:pPr algn="ctr"/>
            <a:r>
              <a:rPr lang="en-IN" b="1" u="sng" dirty="0">
                <a:latin typeface="Times New Roman" panose="02020603050405020304" pitchFamily="18"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B5B4219F-8477-C7AC-7FB7-267182293A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
        <p:nvSpPr>
          <p:cNvPr id="5" name="Content Placeholder 4">
            <a:extLst>
              <a:ext uri="{FF2B5EF4-FFF2-40B4-BE49-F238E27FC236}">
                <a16:creationId xmlns:a16="http://schemas.microsoft.com/office/drawing/2014/main" id="{27D13680-2C3F-9420-7460-6941B2F4E17A}"/>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b="0" i="0" dirty="0">
                <a:solidFill>
                  <a:srgbClr val="000000"/>
                </a:solidFill>
                <a:effectLst/>
              </a:rPr>
              <a:t>Zhou, Z., Kearnes, S., Li, L., et al. (2019). Optimization of molecules via deep reinforcement learning. Scientific Reports, 9, 10752. https://doi.org/10.1038/s41598-019-47148-x</a:t>
            </a:r>
            <a:endParaRPr lang="en-IN" dirty="0"/>
          </a:p>
          <a:p>
            <a:pPr>
              <a:buFont typeface="Arial" panose="020B0604020202020204" pitchFamily="34" charset="0"/>
              <a:buChar char="•"/>
            </a:pPr>
            <a:r>
              <a:rPr lang="en-IN" b="0" i="0" dirty="0">
                <a:solidFill>
                  <a:srgbClr val="000000"/>
                </a:solidFill>
                <a:effectLst/>
              </a:rPr>
              <a:t>Li, H., &amp; Wei, X. (2022). A concise review of biomolecule visualization. Current Issues in Molecular Biology, 24, 1318-1334. https://doi.org/10.3390/cimb46020084</a:t>
            </a:r>
            <a:endParaRPr lang="en-IN" dirty="0"/>
          </a:p>
          <a:p>
            <a:pPr>
              <a:buFont typeface="Arial" panose="020B0604020202020204" pitchFamily="34" charset="0"/>
              <a:buChar char="•"/>
            </a:pPr>
            <a:r>
              <a:rPr lang="en-IN" b="0" i="0" dirty="0">
                <a:solidFill>
                  <a:srgbClr val="000000"/>
                </a:solidFill>
                <a:effectLst/>
              </a:rPr>
              <a:t>Hanwell, M. D., Curtis, D. E., Lonie, D. C., et al. (2012). Avogadro: An advanced semantic chemical editor, visualization, and analysis platform. Journal of Cheminformatics, 4(17). https://doi.org/10.1186/1758-2946-4-17</a:t>
            </a:r>
            <a:endParaRPr lang="en-IN" dirty="0"/>
          </a:p>
          <a:p>
            <a:pPr>
              <a:buFont typeface="Arial" panose="020B0604020202020204" pitchFamily="34" charset="0"/>
              <a:buChar char="•"/>
            </a:pPr>
            <a:r>
              <a:rPr lang="en-IN" b="0" i="0" dirty="0">
                <a:solidFill>
                  <a:srgbClr val="000000"/>
                </a:solidFill>
                <a:effectLst/>
              </a:rPr>
              <a:t>Gui, S., Khan, D., Wang, Q., et al. (2018). Frontiers in biomolecular mesh generation and molecular visualization systems. Visual Computing for Industry, Biomedicine, and Art, 1(7). https://doi.org/10.1186/s42492-018-0007-0</a:t>
            </a:r>
            <a:endParaRPr lang="en-IN" dirty="0"/>
          </a:p>
          <a:p>
            <a:pPr>
              <a:buFont typeface="Arial" panose="020B0604020202020204" pitchFamily="34" charset="0"/>
              <a:buChar char="•"/>
            </a:pPr>
            <a:r>
              <a:rPr lang="en-IN" b="0" i="0" dirty="0">
                <a:solidFill>
                  <a:srgbClr val="000000"/>
                </a:solidFill>
                <a:effectLst/>
              </a:rPr>
              <a:t>Sicho, M., Liu, X., </a:t>
            </a:r>
            <a:r>
              <a:rPr lang="en-IN" b="0" i="0" dirty="0" err="1">
                <a:solidFill>
                  <a:srgbClr val="000000"/>
                </a:solidFill>
                <a:effectLst/>
              </a:rPr>
              <a:t>Svozil</a:t>
            </a:r>
            <a:r>
              <a:rPr lang="en-IN" b="0" i="0" dirty="0">
                <a:solidFill>
                  <a:srgbClr val="000000"/>
                </a:solidFill>
                <a:effectLst/>
              </a:rPr>
              <a:t>, D., et al. (2021). </a:t>
            </a:r>
            <a:r>
              <a:rPr lang="en-IN" b="0" i="0" dirty="0" err="1">
                <a:solidFill>
                  <a:srgbClr val="000000"/>
                </a:solidFill>
                <a:effectLst/>
              </a:rPr>
              <a:t>GenUI</a:t>
            </a:r>
            <a:r>
              <a:rPr lang="en-IN" b="0" i="0" dirty="0">
                <a:solidFill>
                  <a:srgbClr val="000000"/>
                </a:solidFill>
                <a:effectLst/>
              </a:rPr>
              <a:t>: Interactive and extensible open-source software platform for de novo molecular generation and cheminformatics. Journal of Cheminformatics, 13, 73. https://doi.org/10.1186/s13321-021-00550-y</a:t>
            </a:r>
            <a:endParaRPr lang="en-IN" dirty="0"/>
          </a:p>
          <a:p>
            <a:endParaRPr lang="en-IN" dirty="0"/>
          </a:p>
        </p:txBody>
      </p:sp>
    </p:spTree>
    <p:extLst>
      <p:ext uri="{BB962C8B-B14F-4D97-AF65-F5344CB8AC3E}">
        <p14:creationId xmlns:p14="http://schemas.microsoft.com/office/powerpoint/2010/main" val="373630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C1521-ED9A-D61B-E2C2-D74F7830D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AE723-E708-BCD2-817C-4D204564812E}"/>
              </a:ext>
            </a:extLst>
          </p:cNvPr>
          <p:cNvSpPr>
            <a:spLocks noGrp="1"/>
          </p:cNvSpPr>
          <p:nvPr>
            <p:ph type="title"/>
          </p:nvPr>
        </p:nvSpPr>
        <p:spPr>
          <a:xfrm>
            <a:off x="838200" y="666750"/>
            <a:ext cx="10515600" cy="1325563"/>
          </a:xfrm>
        </p:spPr>
        <p:txBody>
          <a:bodyPr/>
          <a:lstStyle/>
          <a:p>
            <a:pPr algn="ctr"/>
            <a:r>
              <a:rPr lang="en-IN" b="1" u="sng" dirty="0">
                <a:latin typeface="Times New Roman" panose="02020603050405020304" pitchFamily="18" charset="0"/>
                <a:cs typeface="Times New Roman" panose="02020603050405020304" pitchFamily="18" charset="0"/>
              </a:rPr>
              <a:t>References</a:t>
            </a:r>
          </a:p>
        </p:txBody>
      </p:sp>
      <p:pic>
        <p:nvPicPr>
          <p:cNvPr id="4" name="Picture 3">
            <a:extLst>
              <a:ext uri="{FF2B5EF4-FFF2-40B4-BE49-F238E27FC236}">
                <a16:creationId xmlns:a16="http://schemas.microsoft.com/office/drawing/2014/main" id="{21A7B9E9-0CFA-5B6C-DEDA-D1ACB6811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
        <p:nvSpPr>
          <p:cNvPr id="5" name="Content Placeholder 4">
            <a:extLst>
              <a:ext uri="{FF2B5EF4-FFF2-40B4-BE49-F238E27FC236}">
                <a16:creationId xmlns:a16="http://schemas.microsoft.com/office/drawing/2014/main" id="{29CAB97C-2B4C-DF51-461A-17A8FF8F5895}"/>
              </a:ext>
            </a:extLst>
          </p:cNvPr>
          <p:cNvSpPr>
            <a:spLocks noGrp="1"/>
          </p:cNvSpPr>
          <p:nvPr>
            <p:ph idx="1"/>
          </p:nvPr>
        </p:nvSpPr>
        <p:spPr/>
        <p:txBody>
          <a:bodyPr>
            <a:noAutofit/>
          </a:bodyPr>
          <a:lstStyle/>
          <a:p>
            <a:pPr>
              <a:lnSpc>
                <a:spcPct val="70000"/>
              </a:lnSpc>
            </a:pPr>
            <a:r>
              <a:rPr lang="en-IN" sz="2200" dirty="0">
                <a:solidFill>
                  <a:srgbClr val="000000"/>
                </a:solidFill>
              </a:rPr>
              <a:t> Lu, S., Yao, L., Chen, X., Zheng, H., He, D., &amp; Ke, G. (2023). 3D molecular generation via virtual dynamics. </a:t>
            </a:r>
            <a:r>
              <a:rPr lang="en-IN" sz="2200" dirty="0" err="1">
                <a:solidFill>
                  <a:srgbClr val="000000"/>
                </a:solidFill>
              </a:rPr>
              <a:t>arXiv</a:t>
            </a:r>
            <a:r>
              <a:rPr lang="en-IN" sz="2200" dirty="0">
                <a:solidFill>
                  <a:srgbClr val="000000"/>
                </a:solidFill>
              </a:rPr>
              <a:t> Preprint. https://doi.org/10.48550/arXiv.2302.05847</a:t>
            </a:r>
          </a:p>
          <a:p>
            <a:pPr>
              <a:lnSpc>
                <a:spcPct val="70000"/>
              </a:lnSpc>
            </a:pPr>
            <a:r>
              <a:rPr lang="en-IN" sz="2200" dirty="0">
                <a:solidFill>
                  <a:srgbClr val="000000"/>
                </a:solidFill>
              </a:rPr>
              <a:t> Nahal, Y., Menke, J., Martinelli, J., et al. (2024). Human-in-the-loop active learning for goal-oriented molecule generation. Journal of Cheminformatics, 16, 138. https://doi.org/10.1186/s13321-024-00924-y</a:t>
            </a:r>
          </a:p>
          <a:p>
            <a:pPr>
              <a:lnSpc>
                <a:spcPct val="70000"/>
              </a:lnSpc>
            </a:pPr>
            <a:r>
              <a:rPr lang="en-IN" sz="2200" dirty="0">
                <a:solidFill>
                  <a:srgbClr val="000000"/>
                </a:solidFill>
              </a:rPr>
              <a:t> Heberle, H., Zhao, L., Schmidt, S., et al. (2023). XSMILES: Interactive visualization for molecules, SMILES and XAI attribution scores. Journal of Cheminformatics, 15(2). https://doi.org/10.1186/s13321-022-00673-y</a:t>
            </a:r>
          </a:p>
          <a:p>
            <a:pPr>
              <a:lnSpc>
                <a:spcPct val="70000"/>
              </a:lnSpc>
            </a:pPr>
            <a:r>
              <a:rPr lang="en-IN" sz="2200" dirty="0">
                <a:solidFill>
                  <a:srgbClr val="000000"/>
                </a:solidFill>
              </a:rPr>
              <a:t> Wang, Q., Wei, X., Hu, X., Wang, Z., &amp; Dong, Y. (2023). Molecular generation strategy and optimization based on ACC reinforcement learning in the de novo drug design. Bioinformatics, 39(11).</a:t>
            </a:r>
          </a:p>
          <a:p>
            <a:pPr>
              <a:lnSpc>
                <a:spcPct val="70000"/>
              </a:lnSpc>
            </a:pPr>
            <a:r>
              <a:rPr lang="en-IN" sz="2200" dirty="0">
                <a:solidFill>
                  <a:srgbClr val="000000"/>
                </a:solidFill>
              </a:rPr>
              <a:t> Eriksen, K., Nielsen, B. E., &amp; Pittelkow, M. (2020). Visualizing 3D molecular structures using an augmented reality app. Journal of Chemical Education, 97(5), 1487-1490. https://doi.org/10.1021/acs.jchemed.9b01033</a:t>
            </a:r>
          </a:p>
          <a:p>
            <a:pPr>
              <a:lnSpc>
                <a:spcPts val="5625"/>
              </a:lnSpc>
            </a:pPr>
            <a:endParaRPr lang="en-IN" sz="2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74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AF892-7321-D0A3-91F2-A1177B60F85F}"/>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EA143D0C-B217-842C-70C8-0E99FC7B2389}"/>
              </a:ext>
            </a:extLst>
          </p:cNvPr>
          <p:cNvSpPr>
            <a:spLocks noGrp="1"/>
          </p:cNvSpPr>
          <p:nvPr>
            <p:ph idx="1"/>
          </p:nvPr>
        </p:nvSpPr>
        <p:spPr/>
        <p:txBody>
          <a:bodyPr>
            <a:normAutofit/>
          </a:bodyPr>
          <a:lstStyle/>
          <a:p>
            <a:r>
              <a:rPr lang="en-US" sz="2000" b="0" i="0" dirty="0">
                <a:solidFill>
                  <a:srgbClr val="000000"/>
                </a:solidFill>
                <a:effectLst/>
              </a:rPr>
              <a:t>The rapid advancements in computational chemistry and artificial intelligence (AI) have significantly transformed molecular research and drug discovery. Traditional molecular modeling and analysis methods often require extensive computational resources and are limited by manual processing inefficiencies. To address these challenges, this project introduces a web-based molecular research platform that integrates molecular visualization, AI-driven molecule generation, and real-time collaboration, providing a seamless and interactive environment for researchers and developers.</a:t>
            </a:r>
          </a:p>
          <a:p>
            <a:r>
              <a:rPr lang="en-US" sz="2000" dirty="0"/>
              <a:t>One of the key features of the platform is molecular visualization, allowing users to render and analyze molecular structures in 2D and 3D. The platform also supports custom molecule generation using SMILES (Simplified Molecular Input Line Entry System) notation, enabling researchers to create and study novel molecular structures efficiently. Additionally, machine learning models are integrated to predict molecular properties such as toxicity, solubility, and binding affinity, aiding in early-stage drug discovery.</a:t>
            </a:r>
            <a:endParaRPr lang="en-IN" sz="2000" dirty="0"/>
          </a:p>
        </p:txBody>
      </p:sp>
      <p:pic>
        <p:nvPicPr>
          <p:cNvPr id="4" name="Picture 3">
            <a:extLst>
              <a:ext uri="{FF2B5EF4-FFF2-40B4-BE49-F238E27FC236}">
                <a16:creationId xmlns:a16="http://schemas.microsoft.com/office/drawing/2014/main" id="{82FBEE21-57AE-289D-A646-8FA8204EEC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365216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D7568-A55E-A4BA-A077-F80347D95D20}"/>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Objectives</a:t>
            </a:r>
            <a:endParaRPr lang="en-IN" dirty="0"/>
          </a:p>
        </p:txBody>
      </p:sp>
      <p:sp>
        <p:nvSpPr>
          <p:cNvPr id="3" name="Content Placeholder 2">
            <a:extLst>
              <a:ext uri="{FF2B5EF4-FFF2-40B4-BE49-F238E27FC236}">
                <a16:creationId xmlns:a16="http://schemas.microsoft.com/office/drawing/2014/main" id="{85E1CA4F-48C9-2FDB-0EF8-A14F495BBC8C}"/>
              </a:ext>
            </a:extLst>
          </p:cNvPr>
          <p:cNvSpPr>
            <a:spLocks noGrp="1"/>
          </p:cNvSpPr>
          <p:nvPr>
            <p:ph idx="1"/>
          </p:nvPr>
        </p:nvSpPr>
        <p:spPr/>
        <p:txBody>
          <a:bodyPr>
            <a:normAutofit/>
          </a:bodyPr>
          <a:lstStyle/>
          <a:p>
            <a:r>
              <a:rPr lang="en-US" sz="3200" dirty="0"/>
              <a:t>Accelerate AI-driven drug discovery by enabling custom molecule generation, property prediction, and optimization.</a:t>
            </a:r>
          </a:p>
          <a:p>
            <a:r>
              <a:rPr lang="en-US" sz="3200" dirty="0"/>
              <a:t>Empower researchers with intuitive tools for 2D/3D molecular visualization, SMILES-based editing, and real-time collaboration.</a:t>
            </a:r>
          </a:p>
          <a:p>
            <a:r>
              <a:rPr lang="en-US" sz="3200" dirty="0"/>
              <a:t>Leverage public datasets and ML models to enhance accuracy, reproducibility, and transparency in early-stage drug development.</a:t>
            </a:r>
            <a:endParaRPr lang="en-IN" sz="3200" dirty="0"/>
          </a:p>
        </p:txBody>
      </p:sp>
      <p:pic>
        <p:nvPicPr>
          <p:cNvPr id="4" name="Picture 3">
            <a:extLst>
              <a:ext uri="{FF2B5EF4-FFF2-40B4-BE49-F238E27FC236}">
                <a16:creationId xmlns:a16="http://schemas.microsoft.com/office/drawing/2014/main" id="{7CC7DC90-3B51-16B6-1F2B-1295EF8D1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147935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E3B80-A63D-8B0B-7006-DBF78CE3B01E}"/>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Literature Review</a:t>
            </a:r>
            <a:endParaRPr lang="en-IN" dirty="0"/>
          </a:p>
        </p:txBody>
      </p:sp>
      <p:pic>
        <p:nvPicPr>
          <p:cNvPr id="4" name="Picture 3">
            <a:extLst>
              <a:ext uri="{FF2B5EF4-FFF2-40B4-BE49-F238E27FC236}">
                <a16:creationId xmlns:a16="http://schemas.microsoft.com/office/drawing/2014/main" id="{BFA4A7B0-65E4-5102-5B90-4C3F1E5254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graphicFrame>
        <p:nvGraphicFramePr>
          <p:cNvPr id="5" name="Table 4">
            <a:extLst>
              <a:ext uri="{FF2B5EF4-FFF2-40B4-BE49-F238E27FC236}">
                <a16:creationId xmlns:a16="http://schemas.microsoft.com/office/drawing/2014/main" id="{8ED93307-0B5E-F81F-A081-7CDD0094EAFB}"/>
              </a:ext>
            </a:extLst>
          </p:cNvPr>
          <p:cNvGraphicFramePr>
            <a:graphicFrameLocks noGrp="1"/>
          </p:cNvGraphicFramePr>
          <p:nvPr>
            <p:extLst>
              <p:ext uri="{D42A27DB-BD31-4B8C-83A1-F6EECF244321}">
                <p14:modId xmlns:p14="http://schemas.microsoft.com/office/powerpoint/2010/main" val="561057154"/>
              </p:ext>
            </p:extLst>
          </p:nvPr>
        </p:nvGraphicFramePr>
        <p:xfrm>
          <a:off x="245806" y="1443787"/>
          <a:ext cx="11642621" cy="5003191"/>
        </p:xfrm>
        <a:graphic>
          <a:graphicData uri="http://schemas.openxmlformats.org/drawingml/2006/table">
            <a:tbl>
              <a:tblPr firstRow="1" bandRow="1">
                <a:tableStyleId>{5C22544A-7EE6-4342-B048-85BDC9FD1C3A}</a:tableStyleId>
              </a:tblPr>
              <a:tblGrid>
                <a:gridCol w="2959655">
                  <a:extLst>
                    <a:ext uri="{9D8B030D-6E8A-4147-A177-3AD203B41FA5}">
                      <a16:colId xmlns:a16="http://schemas.microsoft.com/office/drawing/2014/main" val="1470798547"/>
                    </a:ext>
                  </a:extLst>
                </a:gridCol>
                <a:gridCol w="2984748">
                  <a:extLst>
                    <a:ext uri="{9D8B030D-6E8A-4147-A177-3AD203B41FA5}">
                      <a16:colId xmlns:a16="http://schemas.microsoft.com/office/drawing/2014/main" val="456956400"/>
                    </a:ext>
                  </a:extLst>
                </a:gridCol>
                <a:gridCol w="2972202">
                  <a:extLst>
                    <a:ext uri="{9D8B030D-6E8A-4147-A177-3AD203B41FA5}">
                      <a16:colId xmlns:a16="http://schemas.microsoft.com/office/drawing/2014/main" val="2683950068"/>
                    </a:ext>
                  </a:extLst>
                </a:gridCol>
                <a:gridCol w="2726016">
                  <a:extLst>
                    <a:ext uri="{9D8B030D-6E8A-4147-A177-3AD203B41FA5}">
                      <a16:colId xmlns:a16="http://schemas.microsoft.com/office/drawing/2014/main" val="2166854390"/>
                    </a:ext>
                  </a:extLst>
                </a:gridCol>
              </a:tblGrid>
              <a:tr h="478475">
                <a:tc>
                  <a:txBody>
                    <a:bodyPr/>
                    <a:lstStyle/>
                    <a:p>
                      <a:r>
                        <a:rPr lang="en-IN" b="1"/>
                        <a:t>Year &amp; Journal</a:t>
                      </a:r>
                      <a:endParaRPr lang="en-IN"/>
                    </a:p>
                  </a:txBody>
                  <a:tcPr anchor="ctr"/>
                </a:tc>
                <a:tc>
                  <a:txBody>
                    <a:bodyPr/>
                    <a:lstStyle/>
                    <a:p>
                      <a:r>
                        <a:rPr lang="en-IN" b="1"/>
                        <a:t>Authors</a:t>
                      </a:r>
                      <a:endParaRPr lang="en-IN"/>
                    </a:p>
                  </a:txBody>
                  <a:tcPr anchor="ctr"/>
                </a:tc>
                <a:tc>
                  <a:txBody>
                    <a:bodyPr/>
                    <a:lstStyle/>
                    <a:p>
                      <a:r>
                        <a:rPr lang="en-IN" b="1" dirty="0"/>
                        <a:t>Methodology</a:t>
                      </a:r>
                      <a:endParaRPr lang="en-IN" dirty="0"/>
                    </a:p>
                  </a:txBody>
                  <a:tcPr anchor="ctr"/>
                </a:tc>
                <a:tc>
                  <a:txBody>
                    <a:bodyPr/>
                    <a:lstStyle/>
                    <a:p>
                      <a:r>
                        <a:rPr lang="en-IN" b="1"/>
                        <a:t>Benefits &amp; Challenges</a:t>
                      </a:r>
                      <a:endParaRPr lang="en-IN"/>
                    </a:p>
                  </a:txBody>
                  <a:tcPr anchor="ctr"/>
                </a:tc>
                <a:extLst>
                  <a:ext uri="{0D108BD9-81ED-4DB2-BD59-A6C34878D82A}">
                    <a16:rowId xmlns:a16="http://schemas.microsoft.com/office/drawing/2014/main" val="2834772986"/>
                  </a:ext>
                </a:extLst>
              </a:tr>
              <a:tr h="1676657">
                <a:tc>
                  <a:txBody>
                    <a:bodyPr/>
                    <a:lstStyle/>
                    <a:p>
                      <a:r>
                        <a:rPr lang="en-US" dirty="0"/>
                        <a:t>1988, </a:t>
                      </a:r>
                      <a:r>
                        <a:rPr lang="en-US" i="1" dirty="0"/>
                        <a:t>J. Chem. Inf. </a:t>
                      </a:r>
                      <a:r>
                        <a:rPr lang="en-US" i="1" dirty="0" err="1"/>
                        <a:t>Comput</a:t>
                      </a:r>
                      <a:r>
                        <a:rPr lang="en-US" i="1" dirty="0"/>
                        <a:t>. Sci.</a:t>
                      </a:r>
                      <a:endParaRPr lang="en-US" dirty="0"/>
                    </a:p>
                  </a:txBody>
                  <a:tcPr anchor="ctr"/>
                </a:tc>
                <a:tc>
                  <a:txBody>
                    <a:bodyPr/>
                    <a:lstStyle/>
                    <a:p>
                      <a:r>
                        <a:rPr lang="en-IN"/>
                        <a:t>Weininger, D.</a:t>
                      </a:r>
                    </a:p>
                  </a:txBody>
                  <a:tcPr anchor="ctr"/>
                </a:tc>
                <a:tc>
                  <a:txBody>
                    <a:bodyPr/>
                    <a:lstStyle/>
                    <a:p>
                      <a:r>
                        <a:rPr lang="en-US" dirty="0"/>
                        <a:t>Introduced SMILES notation to encode molecular structures as ASCII strings.</a:t>
                      </a:r>
                    </a:p>
                  </a:txBody>
                  <a:tcPr anchor="ctr"/>
                </a:tc>
                <a:tc>
                  <a:txBody>
                    <a:bodyPr/>
                    <a:lstStyle/>
                    <a:p>
                      <a:r>
                        <a:rPr lang="en-US" sz="1400" b="1" dirty="0"/>
                        <a:t>Benefits:</a:t>
                      </a:r>
                      <a:r>
                        <a:rPr lang="en-US" sz="1400" dirty="0"/>
                        <a:t> Simplifies chemical structure representation; widely adopted in cheminformatics. </a:t>
                      </a:r>
                      <a:br>
                        <a:rPr lang="en-US" sz="1400" dirty="0"/>
                      </a:br>
                      <a:r>
                        <a:rPr lang="en-US" sz="1400" b="1" dirty="0"/>
                        <a:t>Challenges:</a:t>
                      </a:r>
                      <a:r>
                        <a:rPr lang="en-US" sz="1400" dirty="0"/>
                        <a:t> Cannot represent 3D structure; may be ambiguous without canonicalization.</a:t>
                      </a:r>
                    </a:p>
                  </a:txBody>
                  <a:tcPr anchor="ctr"/>
                </a:tc>
                <a:extLst>
                  <a:ext uri="{0D108BD9-81ED-4DB2-BD59-A6C34878D82A}">
                    <a16:rowId xmlns:a16="http://schemas.microsoft.com/office/drawing/2014/main" val="3119278664"/>
                  </a:ext>
                </a:extLst>
              </a:tr>
              <a:tr h="1276261">
                <a:tc>
                  <a:txBody>
                    <a:bodyPr/>
                    <a:lstStyle/>
                    <a:p>
                      <a:r>
                        <a:rPr lang="en-IN"/>
                        <a:t>2019, </a:t>
                      </a:r>
                      <a:r>
                        <a:rPr lang="en-IN" i="1"/>
                        <a:t>Nature Machine Intelligence</a:t>
                      </a:r>
                      <a:endParaRPr lang="en-IN"/>
                    </a:p>
                  </a:txBody>
                  <a:tcPr anchor="ctr"/>
                </a:tc>
                <a:tc>
                  <a:txBody>
                    <a:bodyPr/>
                    <a:lstStyle/>
                    <a:p>
                      <a:r>
                        <a:rPr lang="da-DK" dirty="0"/>
                        <a:t>Zhou, Z., Kearnes, S., Li, L., et al.</a:t>
                      </a:r>
                    </a:p>
                  </a:txBody>
                  <a:tcPr anchor="ctr"/>
                </a:tc>
                <a:tc>
                  <a:txBody>
                    <a:bodyPr/>
                    <a:lstStyle/>
                    <a:p>
                      <a:r>
                        <a:rPr lang="en-US"/>
                        <a:t>Used reinforcement learning for molecular optimization in drug discovery.</a:t>
                      </a:r>
                    </a:p>
                  </a:txBody>
                  <a:tcPr anchor="ctr"/>
                </a:tc>
                <a:tc>
                  <a:txBody>
                    <a:bodyPr/>
                    <a:lstStyle/>
                    <a:p>
                      <a:r>
                        <a:rPr lang="en-US" sz="1400" b="1" dirty="0"/>
                        <a:t>Benefits:</a:t>
                      </a:r>
                      <a:r>
                        <a:rPr lang="en-US" sz="1400" dirty="0"/>
                        <a:t> Generates novel compounds with desirable properties. </a:t>
                      </a:r>
                      <a:br>
                        <a:rPr lang="en-US" sz="1400" dirty="0"/>
                      </a:br>
                      <a:r>
                        <a:rPr lang="en-US" sz="1400" b="1" dirty="0"/>
                        <a:t>Challenges:</a:t>
                      </a:r>
                      <a:r>
                        <a:rPr lang="en-US" sz="1400" dirty="0"/>
                        <a:t> Requires reward shaping; computationally intensive.</a:t>
                      </a:r>
                    </a:p>
                  </a:txBody>
                  <a:tcPr anchor="ctr"/>
                </a:tc>
                <a:extLst>
                  <a:ext uri="{0D108BD9-81ED-4DB2-BD59-A6C34878D82A}">
                    <a16:rowId xmlns:a16="http://schemas.microsoft.com/office/drawing/2014/main" val="281581960"/>
                  </a:ext>
                </a:extLst>
              </a:tr>
              <a:tr h="1476459">
                <a:tc>
                  <a:txBody>
                    <a:bodyPr/>
                    <a:lstStyle/>
                    <a:p>
                      <a:r>
                        <a:rPr lang="en-IN"/>
                        <a:t>2022, </a:t>
                      </a:r>
                      <a:r>
                        <a:rPr lang="en-IN" i="1"/>
                        <a:t>Briefings in Bioinformatics</a:t>
                      </a:r>
                      <a:endParaRPr lang="en-IN"/>
                    </a:p>
                  </a:txBody>
                  <a:tcPr anchor="ctr"/>
                </a:tc>
                <a:tc>
                  <a:txBody>
                    <a:bodyPr/>
                    <a:lstStyle/>
                    <a:p>
                      <a:r>
                        <a:rPr lang="en-IN" dirty="0"/>
                        <a:t>Li, Q., Wei, Y.</a:t>
                      </a:r>
                    </a:p>
                  </a:txBody>
                  <a:tcPr anchor="ctr"/>
                </a:tc>
                <a:tc>
                  <a:txBody>
                    <a:bodyPr/>
                    <a:lstStyle/>
                    <a:p>
                      <a:r>
                        <a:rPr lang="en-US"/>
                        <a:t>Review of biomolecular visualization tools for analysis and communication.</a:t>
                      </a:r>
                    </a:p>
                  </a:txBody>
                  <a:tcPr anchor="ctr"/>
                </a:tc>
                <a:tc>
                  <a:txBody>
                    <a:bodyPr/>
                    <a:lstStyle/>
                    <a:p>
                      <a:r>
                        <a:rPr lang="en-US" sz="1400" b="1" dirty="0"/>
                        <a:t>Benefits:</a:t>
                      </a:r>
                      <a:r>
                        <a:rPr lang="en-US" sz="1400" dirty="0"/>
                        <a:t> Enhances understanding of complex biomolecular interactions. </a:t>
                      </a:r>
                      <a:br>
                        <a:rPr lang="en-US" sz="1400" dirty="0"/>
                      </a:br>
                      <a:r>
                        <a:rPr lang="en-US" sz="1400" b="1" dirty="0"/>
                        <a:t>Challenges:</a:t>
                      </a:r>
                      <a:r>
                        <a:rPr lang="en-US" sz="1400" dirty="0"/>
                        <a:t> Visualization depends on accurate structure data; performance varies by tool.</a:t>
                      </a:r>
                    </a:p>
                  </a:txBody>
                  <a:tcPr anchor="ctr"/>
                </a:tc>
                <a:extLst>
                  <a:ext uri="{0D108BD9-81ED-4DB2-BD59-A6C34878D82A}">
                    <a16:rowId xmlns:a16="http://schemas.microsoft.com/office/drawing/2014/main" val="941755815"/>
                  </a:ext>
                </a:extLst>
              </a:tr>
            </a:tbl>
          </a:graphicData>
        </a:graphic>
      </p:graphicFrame>
    </p:spTree>
    <p:extLst>
      <p:ext uri="{BB962C8B-B14F-4D97-AF65-F5344CB8AC3E}">
        <p14:creationId xmlns:p14="http://schemas.microsoft.com/office/powerpoint/2010/main" val="2664902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F7573-6476-3733-80AB-C985920E4E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F00D1-1737-040A-5514-405A892500CA}"/>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Literature Review</a:t>
            </a:r>
            <a:endParaRPr lang="en-IN" dirty="0"/>
          </a:p>
        </p:txBody>
      </p:sp>
      <p:pic>
        <p:nvPicPr>
          <p:cNvPr id="4" name="Picture 3">
            <a:extLst>
              <a:ext uri="{FF2B5EF4-FFF2-40B4-BE49-F238E27FC236}">
                <a16:creationId xmlns:a16="http://schemas.microsoft.com/office/drawing/2014/main" id="{B9A8DBDE-DCA9-475F-A744-64E0E16C9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graphicFrame>
        <p:nvGraphicFramePr>
          <p:cNvPr id="5" name="Table 4">
            <a:extLst>
              <a:ext uri="{FF2B5EF4-FFF2-40B4-BE49-F238E27FC236}">
                <a16:creationId xmlns:a16="http://schemas.microsoft.com/office/drawing/2014/main" id="{D8C7F38F-2D9F-CCC0-D7BA-A1F8ADABF118}"/>
              </a:ext>
            </a:extLst>
          </p:cNvPr>
          <p:cNvGraphicFramePr>
            <a:graphicFrameLocks noGrp="1"/>
          </p:cNvGraphicFramePr>
          <p:nvPr>
            <p:extLst>
              <p:ext uri="{D42A27DB-BD31-4B8C-83A1-F6EECF244321}">
                <p14:modId xmlns:p14="http://schemas.microsoft.com/office/powerpoint/2010/main" val="2020056924"/>
              </p:ext>
            </p:extLst>
          </p:nvPr>
        </p:nvGraphicFramePr>
        <p:xfrm>
          <a:off x="344129" y="1368552"/>
          <a:ext cx="11680724" cy="5378328"/>
        </p:xfrm>
        <a:graphic>
          <a:graphicData uri="http://schemas.openxmlformats.org/drawingml/2006/table">
            <a:tbl>
              <a:tblPr firstRow="1" bandRow="1">
                <a:tableStyleId>{5C22544A-7EE6-4342-B048-85BDC9FD1C3A}</a:tableStyleId>
              </a:tblPr>
              <a:tblGrid>
                <a:gridCol w="2981929">
                  <a:extLst>
                    <a:ext uri="{9D8B030D-6E8A-4147-A177-3AD203B41FA5}">
                      <a16:colId xmlns:a16="http://schemas.microsoft.com/office/drawing/2014/main" val="1470798547"/>
                    </a:ext>
                  </a:extLst>
                </a:gridCol>
                <a:gridCol w="2981929">
                  <a:extLst>
                    <a:ext uri="{9D8B030D-6E8A-4147-A177-3AD203B41FA5}">
                      <a16:colId xmlns:a16="http://schemas.microsoft.com/office/drawing/2014/main" val="456956400"/>
                    </a:ext>
                  </a:extLst>
                </a:gridCol>
                <a:gridCol w="2981929">
                  <a:extLst>
                    <a:ext uri="{9D8B030D-6E8A-4147-A177-3AD203B41FA5}">
                      <a16:colId xmlns:a16="http://schemas.microsoft.com/office/drawing/2014/main" val="2683950068"/>
                    </a:ext>
                  </a:extLst>
                </a:gridCol>
                <a:gridCol w="2734937">
                  <a:extLst>
                    <a:ext uri="{9D8B030D-6E8A-4147-A177-3AD203B41FA5}">
                      <a16:colId xmlns:a16="http://schemas.microsoft.com/office/drawing/2014/main" val="2166854390"/>
                    </a:ext>
                  </a:extLst>
                </a:gridCol>
              </a:tblGrid>
              <a:tr h="714888">
                <a:tc>
                  <a:txBody>
                    <a:bodyPr/>
                    <a:lstStyle/>
                    <a:p>
                      <a:r>
                        <a:rPr lang="en-IN" b="1"/>
                        <a:t>Year &amp; Journal</a:t>
                      </a:r>
                      <a:endParaRPr lang="en-IN"/>
                    </a:p>
                  </a:txBody>
                  <a:tcPr anchor="ctr"/>
                </a:tc>
                <a:tc>
                  <a:txBody>
                    <a:bodyPr/>
                    <a:lstStyle/>
                    <a:p>
                      <a:r>
                        <a:rPr lang="en-IN" b="1"/>
                        <a:t>Authors</a:t>
                      </a:r>
                      <a:endParaRPr lang="en-IN"/>
                    </a:p>
                  </a:txBody>
                  <a:tcPr anchor="ctr"/>
                </a:tc>
                <a:tc>
                  <a:txBody>
                    <a:bodyPr/>
                    <a:lstStyle/>
                    <a:p>
                      <a:r>
                        <a:rPr lang="en-IN" b="1"/>
                        <a:t>Methodology</a:t>
                      </a:r>
                      <a:endParaRPr lang="en-IN"/>
                    </a:p>
                  </a:txBody>
                  <a:tcPr anchor="ctr"/>
                </a:tc>
                <a:tc>
                  <a:txBody>
                    <a:bodyPr/>
                    <a:lstStyle/>
                    <a:p>
                      <a:r>
                        <a:rPr lang="en-IN" b="1"/>
                        <a:t>Benefits &amp; Challenges</a:t>
                      </a:r>
                      <a:endParaRPr lang="en-IN"/>
                    </a:p>
                  </a:txBody>
                  <a:tcPr anchor="ctr"/>
                </a:tc>
                <a:extLst>
                  <a:ext uri="{0D108BD9-81ED-4DB2-BD59-A6C34878D82A}">
                    <a16:rowId xmlns:a16="http://schemas.microsoft.com/office/drawing/2014/main" val="2834772986"/>
                  </a:ext>
                </a:extLst>
              </a:tr>
              <a:tr h="1484656">
                <a:tc>
                  <a:txBody>
                    <a:bodyPr/>
                    <a:lstStyle/>
                    <a:p>
                      <a:r>
                        <a:rPr lang="en-IN"/>
                        <a:t>2012, </a:t>
                      </a:r>
                      <a:r>
                        <a:rPr lang="en-IN" i="1"/>
                        <a:t>J. Cheminformatics</a:t>
                      </a:r>
                      <a:endParaRPr lang="en-IN"/>
                    </a:p>
                  </a:txBody>
                  <a:tcPr anchor="ctr"/>
                </a:tc>
                <a:tc>
                  <a:txBody>
                    <a:bodyPr/>
                    <a:lstStyle/>
                    <a:p>
                      <a:r>
                        <a:rPr lang="en-IN"/>
                        <a:t>Hanwell, M. D., et al.</a:t>
                      </a:r>
                    </a:p>
                  </a:txBody>
                  <a:tcPr anchor="ctr"/>
                </a:tc>
                <a:tc>
                  <a:txBody>
                    <a:bodyPr/>
                    <a:lstStyle/>
                    <a:p>
                      <a:r>
                        <a:rPr lang="en-US"/>
                        <a:t>Developed Avogadro, a 3D molecule editor and visualization tool.</a:t>
                      </a:r>
                    </a:p>
                  </a:txBody>
                  <a:tcPr anchor="ctr"/>
                </a:tc>
                <a:tc>
                  <a:txBody>
                    <a:bodyPr/>
                    <a:lstStyle/>
                    <a:p>
                      <a:r>
                        <a:rPr lang="en-US" sz="1600" b="1"/>
                        <a:t>Benefits:</a:t>
                      </a:r>
                      <a:r>
                        <a:rPr lang="en-US" sz="1600"/>
                        <a:t> Open-source; supports plugin architecture and 3D rendering. </a:t>
                      </a:r>
                      <a:br>
                        <a:rPr lang="en-US" sz="1600"/>
                      </a:br>
                      <a:r>
                        <a:rPr lang="en-US" sz="1600" b="1"/>
                        <a:t>Challenges:</a:t>
                      </a:r>
                      <a:r>
                        <a:rPr lang="en-US" sz="1600"/>
                        <a:t> Limited advanced cheminformatics features natively.</a:t>
                      </a:r>
                    </a:p>
                  </a:txBody>
                  <a:tcPr anchor="ctr"/>
                </a:tc>
                <a:extLst>
                  <a:ext uri="{0D108BD9-81ED-4DB2-BD59-A6C34878D82A}">
                    <a16:rowId xmlns:a16="http://schemas.microsoft.com/office/drawing/2014/main" val="3119278664"/>
                  </a:ext>
                </a:extLst>
              </a:tr>
              <a:tr h="1484656">
                <a:tc>
                  <a:txBody>
                    <a:bodyPr/>
                    <a:lstStyle/>
                    <a:p>
                      <a:r>
                        <a:rPr lang="en-IN"/>
                        <a:t>2018, </a:t>
                      </a:r>
                      <a:r>
                        <a:rPr lang="en-IN" i="1"/>
                        <a:t>J. Cheminformatics</a:t>
                      </a:r>
                      <a:endParaRPr lang="en-IN"/>
                    </a:p>
                  </a:txBody>
                  <a:tcPr anchor="ctr"/>
                </a:tc>
                <a:tc>
                  <a:txBody>
                    <a:bodyPr/>
                    <a:lstStyle/>
                    <a:p>
                      <a:r>
                        <a:rPr lang="en-IN"/>
                        <a:t>Gui, Y., et al.</a:t>
                      </a:r>
                    </a:p>
                  </a:txBody>
                  <a:tcPr anchor="ctr"/>
                </a:tc>
                <a:tc>
                  <a:txBody>
                    <a:bodyPr/>
                    <a:lstStyle/>
                    <a:p>
                      <a:r>
                        <a:rPr lang="en-US"/>
                        <a:t>Reviewed molecular visualization systems and their interoperability.</a:t>
                      </a:r>
                    </a:p>
                  </a:txBody>
                  <a:tcPr anchor="ctr"/>
                </a:tc>
                <a:tc>
                  <a:txBody>
                    <a:bodyPr/>
                    <a:lstStyle/>
                    <a:p>
                      <a:r>
                        <a:rPr lang="en-US" sz="1600" b="1"/>
                        <a:t>Benefits:</a:t>
                      </a:r>
                      <a:r>
                        <a:rPr lang="en-US" sz="1600"/>
                        <a:t> Promotes standardization and integration across platforms. </a:t>
                      </a:r>
                      <a:br>
                        <a:rPr lang="en-US" sz="1600"/>
                      </a:br>
                      <a:r>
                        <a:rPr lang="en-US" sz="1600" b="1"/>
                        <a:t>Challenges:</a:t>
                      </a:r>
                      <a:r>
                        <a:rPr lang="en-US" sz="1600"/>
                        <a:t> Limited compatibility across data formats.</a:t>
                      </a:r>
                    </a:p>
                  </a:txBody>
                  <a:tcPr anchor="ctr"/>
                </a:tc>
                <a:extLst>
                  <a:ext uri="{0D108BD9-81ED-4DB2-BD59-A6C34878D82A}">
                    <a16:rowId xmlns:a16="http://schemas.microsoft.com/office/drawing/2014/main" val="281581960"/>
                  </a:ext>
                </a:extLst>
              </a:tr>
              <a:tr h="1500620">
                <a:tc>
                  <a:txBody>
                    <a:bodyPr/>
                    <a:lstStyle/>
                    <a:p>
                      <a:r>
                        <a:rPr lang="en-IN"/>
                        <a:t>2021, </a:t>
                      </a:r>
                      <a:r>
                        <a:rPr lang="en-IN" i="1"/>
                        <a:t>J. Cheminformatics</a:t>
                      </a:r>
                      <a:endParaRPr lang="en-IN"/>
                    </a:p>
                  </a:txBody>
                  <a:tcPr anchor="ctr"/>
                </a:tc>
                <a:tc>
                  <a:txBody>
                    <a:bodyPr/>
                    <a:lstStyle/>
                    <a:p>
                      <a:r>
                        <a:rPr lang="en-IN"/>
                        <a:t>Sicho, M., et al.</a:t>
                      </a:r>
                    </a:p>
                  </a:txBody>
                  <a:tcPr anchor="ctr"/>
                </a:tc>
                <a:tc>
                  <a:txBody>
                    <a:bodyPr/>
                    <a:lstStyle/>
                    <a:p>
                      <a:r>
                        <a:rPr lang="en-US"/>
                        <a:t>Introduced GenUI, a GUI-based drug design platform.</a:t>
                      </a:r>
                    </a:p>
                  </a:txBody>
                  <a:tcPr anchor="ctr"/>
                </a:tc>
                <a:tc>
                  <a:txBody>
                    <a:bodyPr/>
                    <a:lstStyle/>
                    <a:p>
                      <a:r>
                        <a:rPr lang="en-US" sz="1600" b="1" dirty="0"/>
                        <a:t>Benefits:</a:t>
                      </a:r>
                      <a:r>
                        <a:rPr lang="en-US" sz="1600" dirty="0"/>
                        <a:t> User-friendly interface; integrates multiple generation models. </a:t>
                      </a:r>
                      <a:br>
                        <a:rPr lang="en-US" sz="1600" dirty="0"/>
                      </a:br>
                      <a:r>
                        <a:rPr lang="en-US" sz="1600" b="1" dirty="0"/>
                        <a:t>Challenges:</a:t>
                      </a:r>
                      <a:r>
                        <a:rPr lang="en-US" sz="1600" dirty="0"/>
                        <a:t> Heavy UI framework may limit scalability.</a:t>
                      </a:r>
                    </a:p>
                  </a:txBody>
                  <a:tcPr anchor="ctr"/>
                </a:tc>
                <a:extLst>
                  <a:ext uri="{0D108BD9-81ED-4DB2-BD59-A6C34878D82A}">
                    <a16:rowId xmlns:a16="http://schemas.microsoft.com/office/drawing/2014/main" val="941755815"/>
                  </a:ext>
                </a:extLst>
              </a:tr>
            </a:tbl>
          </a:graphicData>
        </a:graphic>
      </p:graphicFrame>
    </p:spTree>
    <p:extLst>
      <p:ext uri="{BB962C8B-B14F-4D97-AF65-F5344CB8AC3E}">
        <p14:creationId xmlns:p14="http://schemas.microsoft.com/office/powerpoint/2010/main" val="116285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396B8-6ACC-48FE-76C2-B2F294DE7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1C1EE9-46A7-596A-7256-C851746E5109}"/>
              </a:ext>
            </a:extLst>
          </p:cNvPr>
          <p:cNvSpPr>
            <a:spLocks noGrp="1"/>
          </p:cNvSpPr>
          <p:nvPr>
            <p:ph type="title"/>
          </p:nvPr>
        </p:nvSpPr>
        <p:spPr>
          <a:xfrm>
            <a:off x="838200" y="227474"/>
            <a:ext cx="10515600" cy="1325563"/>
          </a:xfrm>
        </p:spPr>
        <p:txBody>
          <a:bodyPr/>
          <a:lstStyle/>
          <a:p>
            <a:pPr algn="ctr"/>
            <a:r>
              <a:rPr lang="en-IN" b="1" u="sng" dirty="0">
                <a:latin typeface="Times New Roman" panose="02020603050405020304" pitchFamily="18" charset="0"/>
                <a:cs typeface="Times New Roman" panose="02020603050405020304" pitchFamily="18" charset="0"/>
              </a:rPr>
              <a:t>Literature Review</a:t>
            </a:r>
            <a:endParaRPr lang="en-IN" dirty="0"/>
          </a:p>
        </p:txBody>
      </p:sp>
      <p:pic>
        <p:nvPicPr>
          <p:cNvPr id="4" name="Picture 3">
            <a:extLst>
              <a:ext uri="{FF2B5EF4-FFF2-40B4-BE49-F238E27FC236}">
                <a16:creationId xmlns:a16="http://schemas.microsoft.com/office/drawing/2014/main" id="{C24AD799-50AD-3217-9320-32E0C6AB23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graphicFrame>
        <p:nvGraphicFramePr>
          <p:cNvPr id="5" name="Table 4">
            <a:extLst>
              <a:ext uri="{FF2B5EF4-FFF2-40B4-BE49-F238E27FC236}">
                <a16:creationId xmlns:a16="http://schemas.microsoft.com/office/drawing/2014/main" id="{18BDFDD6-A8B6-4E03-8937-9EDADD460304}"/>
              </a:ext>
            </a:extLst>
          </p:cNvPr>
          <p:cNvGraphicFramePr>
            <a:graphicFrameLocks noGrp="1"/>
          </p:cNvGraphicFramePr>
          <p:nvPr>
            <p:extLst>
              <p:ext uri="{D42A27DB-BD31-4B8C-83A1-F6EECF244321}">
                <p14:modId xmlns:p14="http://schemas.microsoft.com/office/powerpoint/2010/main" val="559910765"/>
              </p:ext>
            </p:extLst>
          </p:nvPr>
        </p:nvGraphicFramePr>
        <p:xfrm>
          <a:off x="344129" y="1280652"/>
          <a:ext cx="11680724" cy="5552344"/>
        </p:xfrm>
        <a:graphic>
          <a:graphicData uri="http://schemas.openxmlformats.org/drawingml/2006/table">
            <a:tbl>
              <a:tblPr firstRow="1" bandRow="1">
                <a:tableStyleId>{5C22544A-7EE6-4342-B048-85BDC9FD1C3A}</a:tableStyleId>
              </a:tblPr>
              <a:tblGrid>
                <a:gridCol w="2981929">
                  <a:extLst>
                    <a:ext uri="{9D8B030D-6E8A-4147-A177-3AD203B41FA5}">
                      <a16:colId xmlns:a16="http://schemas.microsoft.com/office/drawing/2014/main" val="1470798547"/>
                    </a:ext>
                  </a:extLst>
                </a:gridCol>
                <a:gridCol w="2981929">
                  <a:extLst>
                    <a:ext uri="{9D8B030D-6E8A-4147-A177-3AD203B41FA5}">
                      <a16:colId xmlns:a16="http://schemas.microsoft.com/office/drawing/2014/main" val="456956400"/>
                    </a:ext>
                  </a:extLst>
                </a:gridCol>
                <a:gridCol w="2973665">
                  <a:extLst>
                    <a:ext uri="{9D8B030D-6E8A-4147-A177-3AD203B41FA5}">
                      <a16:colId xmlns:a16="http://schemas.microsoft.com/office/drawing/2014/main" val="2683950068"/>
                    </a:ext>
                  </a:extLst>
                </a:gridCol>
                <a:gridCol w="2743201">
                  <a:extLst>
                    <a:ext uri="{9D8B030D-6E8A-4147-A177-3AD203B41FA5}">
                      <a16:colId xmlns:a16="http://schemas.microsoft.com/office/drawing/2014/main" val="2166854390"/>
                    </a:ext>
                  </a:extLst>
                </a:gridCol>
              </a:tblGrid>
              <a:tr h="714888">
                <a:tc>
                  <a:txBody>
                    <a:bodyPr/>
                    <a:lstStyle/>
                    <a:p>
                      <a:r>
                        <a:rPr lang="en-IN" b="1"/>
                        <a:t>Year &amp; Journal</a:t>
                      </a:r>
                      <a:endParaRPr lang="en-IN"/>
                    </a:p>
                  </a:txBody>
                  <a:tcPr anchor="ctr"/>
                </a:tc>
                <a:tc>
                  <a:txBody>
                    <a:bodyPr/>
                    <a:lstStyle/>
                    <a:p>
                      <a:r>
                        <a:rPr lang="en-IN" b="1"/>
                        <a:t>Authors</a:t>
                      </a:r>
                      <a:endParaRPr lang="en-IN"/>
                    </a:p>
                  </a:txBody>
                  <a:tcPr anchor="ctr"/>
                </a:tc>
                <a:tc>
                  <a:txBody>
                    <a:bodyPr/>
                    <a:lstStyle/>
                    <a:p>
                      <a:r>
                        <a:rPr lang="en-IN" b="1"/>
                        <a:t>Methodology</a:t>
                      </a:r>
                      <a:endParaRPr lang="en-IN"/>
                    </a:p>
                  </a:txBody>
                  <a:tcPr anchor="ctr"/>
                </a:tc>
                <a:tc>
                  <a:txBody>
                    <a:bodyPr/>
                    <a:lstStyle/>
                    <a:p>
                      <a:r>
                        <a:rPr lang="en-IN" b="1"/>
                        <a:t>Benefits &amp; Challenges</a:t>
                      </a:r>
                      <a:endParaRPr lang="en-IN"/>
                    </a:p>
                  </a:txBody>
                  <a:tcPr anchor="ctr"/>
                </a:tc>
                <a:extLst>
                  <a:ext uri="{0D108BD9-81ED-4DB2-BD59-A6C34878D82A}">
                    <a16:rowId xmlns:a16="http://schemas.microsoft.com/office/drawing/2014/main" val="2834772986"/>
                  </a:ext>
                </a:extLst>
              </a:tr>
              <a:tr h="1484656">
                <a:tc>
                  <a:txBody>
                    <a:bodyPr/>
                    <a:lstStyle/>
                    <a:p>
                      <a:r>
                        <a:rPr lang="en-IN"/>
                        <a:t>2023, </a:t>
                      </a:r>
                      <a:r>
                        <a:rPr lang="en-IN" i="1"/>
                        <a:t>Nature Communications</a:t>
                      </a:r>
                      <a:endParaRPr lang="en-IN"/>
                    </a:p>
                  </a:txBody>
                  <a:tcPr anchor="ctr"/>
                </a:tc>
                <a:tc>
                  <a:txBody>
                    <a:bodyPr/>
                    <a:lstStyle/>
                    <a:p>
                      <a:r>
                        <a:rPr lang="en-IN" dirty="0"/>
                        <a:t>Lu, Z., et al.</a:t>
                      </a:r>
                    </a:p>
                  </a:txBody>
                  <a:tcPr anchor="ctr"/>
                </a:tc>
                <a:tc>
                  <a:txBody>
                    <a:bodyPr/>
                    <a:lstStyle/>
                    <a:p>
                      <a:r>
                        <a:rPr lang="en-US"/>
                        <a:t>Proposed 3D molecular generation with dynamics using neural networks.</a:t>
                      </a:r>
                    </a:p>
                  </a:txBody>
                  <a:tcPr anchor="ctr"/>
                </a:tc>
                <a:tc>
                  <a:txBody>
                    <a:bodyPr/>
                    <a:lstStyle/>
                    <a:p>
                      <a:r>
                        <a:rPr lang="en-US" sz="1600" b="1" dirty="0"/>
                        <a:t>Benefits:</a:t>
                      </a:r>
                      <a:r>
                        <a:rPr lang="en-US" sz="1600" dirty="0"/>
                        <a:t> Captures structural flexibility; useful for docking simulations. </a:t>
                      </a:r>
                      <a:br>
                        <a:rPr lang="en-US" sz="1600" dirty="0"/>
                      </a:br>
                      <a:r>
                        <a:rPr lang="en-US" sz="1600" b="1" dirty="0"/>
                        <a:t>Challenges:</a:t>
                      </a:r>
                      <a:r>
                        <a:rPr lang="en-US" sz="1600" dirty="0"/>
                        <a:t> Requires high-quality 3D training data.</a:t>
                      </a:r>
                    </a:p>
                  </a:txBody>
                  <a:tcPr anchor="ctr"/>
                </a:tc>
                <a:extLst>
                  <a:ext uri="{0D108BD9-81ED-4DB2-BD59-A6C34878D82A}">
                    <a16:rowId xmlns:a16="http://schemas.microsoft.com/office/drawing/2014/main" val="3119278664"/>
                  </a:ext>
                </a:extLst>
              </a:tr>
              <a:tr h="1484656">
                <a:tc>
                  <a:txBody>
                    <a:bodyPr/>
                    <a:lstStyle/>
                    <a:p>
                      <a:r>
                        <a:rPr lang="en-US"/>
                        <a:t>2024, </a:t>
                      </a:r>
                      <a:r>
                        <a:rPr lang="en-US" i="1"/>
                        <a:t>Artificial Intelligence in the Life Sciences</a:t>
                      </a:r>
                      <a:endParaRPr lang="en-US"/>
                    </a:p>
                  </a:txBody>
                  <a:tcPr anchor="ctr"/>
                </a:tc>
                <a:tc>
                  <a:txBody>
                    <a:bodyPr/>
                    <a:lstStyle/>
                    <a:p>
                      <a:r>
                        <a:rPr lang="en-IN"/>
                        <a:t>Nahal, S., et al.</a:t>
                      </a:r>
                    </a:p>
                  </a:txBody>
                  <a:tcPr anchor="ctr"/>
                </a:tc>
                <a:tc>
                  <a:txBody>
                    <a:bodyPr/>
                    <a:lstStyle/>
                    <a:p>
                      <a:r>
                        <a:rPr lang="en-US"/>
                        <a:t>Active learning framework involving human-in-the-loop feedback.</a:t>
                      </a:r>
                    </a:p>
                  </a:txBody>
                  <a:tcPr anchor="ctr"/>
                </a:tc>
                <a:tc>
                  <a:txBody>
                    <a:bodyPr/>
                    <a:lstStyle/>
                    <a:p>
                      <a:r>
                        <a:rPr lang="en-US" sz="1600" b="1" dirty="0"/>
                        <a:t>Benefits:</a:t>
                      </a:r>
                      <a:r>
                        <a:rPr lang="en-US" sz="1600" dirty="0"/>
                        <a:t> Improves model performance with fewer labels. </a:t>
                      </a:r>
                      <a:br>
                        <a:rPr lang="en-US" sz="1600" dirty="0"/>
                      </a:br>
                      <a:r>
                        <a:rPr lang="en-US" sz="1600" b="1" dirty="0"/>
                        <a:t>Challenges:</a:t>
                      </a:r>
                      <a:r>
                        <a:rPr lang="en-US" sz="1600" dirty="0"/>
                        <a:t> Needs expert involvement; time-consuming labeling.</a:t>
                      </a:r>
                    </a:p>
                  </a:txBody>
                  <a:tcPr anchor="ctr"/>
                </a:tc>
                <a:extLst>
                  <a:ext uri="{0D108BD9-81ED-4DB2-BD59-A6C34878D82A}">
                    <a16:rowId xmlns:a16="http://schemas.microsoft.com/office/drawing/2014/main" val="281581960"/>
                  </a:ext>
                </a:extLst>
              </a:tr>
              <a:tr h="1500620">
                <a:tc>
                  <a:txBody>
                    <a:bodyPr/>
                    <a:lstStyle/>
                    <a:p>
                      <a:r>
                        <a:rPr lang="en-IN"/>
                        <a:t>2023, </a:t>
                      </a:r>
                      <a:r>
                        <a:rPr lang="en-IN" i="1"/>
                        <a:t>Patterns</a:t>
                      </a:r>
                      <a:endParaRPr lang="en-IN"/>
                    </a:p>
                  </a:txBody>
                  <a:tcPr anchor="ctr"/>
                </a:tc>
                <a:tc>
                  <a:txBody>
                    <a:bodyPr/>
                    <a:lstStyle/>
                    <a:p>
                      <a:r>
                        <a:rPr lang="en-IN"/>
                        <a:t>Heberle, H., et al.</a:t>
                      </a:r>
                    </a:p>
                  </a:txBody>
                  <a:tcPr anchor="ctr"/>
                </a:tc>
                <a:tc>
                  <a:txBody>
                    <a:bodyPr/>
                    <a:lstStyle/>
                    <a:p>
                      <a:r>
                        <a:rPr lang="en-US"/>
                        <a:t>Developed XSMILES for molecular visualization with explainable AI.</a:t>
                      </a:r>
                    </a:p>
                  </a:txBody>
                  <a:tcPr anchor="ctr"/>
                </a:tc>
                <a:tc>
                  <a:txBody>
                    <a:bodyPr/>
                    <a:lstStyle/>
                    <a:p>
                      <a:r>
                        <a:rPr lang="en-US" sz="1600" b="1" dirty="0"/>
                        <a:t>Benefits:</a:t>
                      </a:r>
                      <a:r>
                        <a:rPr lang="en-US" sz="1600" dirty="0"/>
                        <a:t> Enhances interpretability of model predictions. </a:t>
                      </a:r>
                      <a:br>
                        <a:rPr lang="en-US" sz="1600" dirty="0"/>
                      </a:br>
                      <a:r>
                        <a:rPr lang="en-US" sz="1600" b="1" dirty="0"/>
                        <a:t>Challenges:</a:t>
                      </a:r>
                      <a:r>
                        <a:rPr lang="en-US" sz="1600" dirty="0"/>
                        <a:t> Visualization quality depends on explainability model robustness.</a:t>
                      </a:r>
                    </a:p>
                  </a:txBody>
                  <a:tcPr anchor="ctr"/>
                </a:tc>
                <a:extLst>
                  <a:ext uri="{0D108BD9-81ED-4DB2-BD59-A6C34878D82A}">
                    <a16:rowId xmlns:a16="http://schemas.microsoft.com/office/drawing/2014/main" val="941755815"/>
                  </a:ext>
                </a:extLst>
              </a:tr>
            </a:tbl>
          </a:graphicData>
        </a:graphic>
      </p:graphicFrame>
    </p:spTree>
    <p:extLst>
      <p:ext uri="{BB962C8B-B14F-4D97-AF65-F5344CB8AC3E}">
        <p14:creationId xmlns:p14="http://schemas.microsoft.com/office/powerpoint/2010/main" val="85135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78AA-B984-79D8-B61A-05B8783FD2FA}"/>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Research Gap</a:t>
            </a:r>
          </a:p>
        </p:txBody>
      </p:sp>
      <p:sp>
        <p:nvSpPr>
          <p:cNvPr id="3" name="Content Placeholder 2">
            <a:extLst>
              <a:ext uri="{FF2B5EF4-FFF2-40B4-BE49-F238E27FC236}">
                <a16:creationId xmlns:a16="http://schemas.microsoft.com/office/drawing/2014/main" id="{CB3FE7D6-4FAA-B671-A605-086B28F8E802}"/>
              </a:ext>
            </a:extLst>
          </p:cNvPr>
          <p:cNvSpPr>
            <a:spLocks noGrp="1"/>
          </p:cNvSpPr>
          <p:nvPr>
            <p:ph idx="1"/>
          </p:nvPr>
        </p:nvSpPr>
        <p:spPr/>
        <p:txBody>
          <a:bodyPr>
            <a:normAutofit fontScale="92500" lnSpcReduction="10000"/>
          </a:bodyPr>
          <a:lstStyle/>
          <a:p>
            <a:r>
              <a:rPr lang="en-US" sz="3200" dirty="0">
                <a:solidFill>
                  <a:schemeClr val="dk1"/>
                </a:solidFill>
              </a:rPr>
              <a:t>Most existing platforms focus either on molecule generation or visualization — lacking a unified, interactive solution.</a:t>
            </a:r>
          </a:p>
          <a:p>
            <a:r>
              <a:rPr lang="en-US" sz="3200" dirty="0">
                <a:solidFill>
                  <a:schemeClr val="dk1"/>
                </a:solidFill>
              </a:rPr>
              <a:t>Limited integration of real-time collaboration tools and human-in-the-loop learning in current drug discovery systems.</a:t>
            </a:r>
          </a:p>
          <a:p>
            <a:r>
              <a:rPr lang="en-US" sz="3200" dirty="0">
                <a:solidFill>
                  <a:schemeClr val="dk1"/>
                </a:solidFill>
              </a:rPr>
              <a:t>Few studies provide an end-to-end framework that combines SMILES editing, 2D/3D visualization, property prediction, and explainable AI.</a:t>
            </a:r>
          </a:p>
          <a:p>
            <a:r>
              <a:rPr lang="en-US" sz="3200" dirty="0">
                <a:solidFill>
                  <a:schemeClr val="dk1"/>
                </a:solidFill>
              </a:rPr>
              <a:t>Lack of scalable, web-based platforms that enable seamless transition from molecular design to evaluation using public datasets.</a:t>
            </a:r>
            <a:endParaRPr lang="en-IN" sz="3200" dirty="0">
              <a:solidFill>
                <a:schemeClr val="dk1"/>
              </a:solidFill>
            </a:endParaRPr>
          </a:p>
        </p:txBody>
      </p:sp>
      <p:pic>
        <p:nvPicPr>
          <p:cNvPr id="4" name="Picture 3">
            <a:extLst>
              <a:ext uri="{FF2B5EF4-FFF2-40B4-BE49-F238E27FC236}">
                <a16:creationId xmlns:a16="http://schemas.microsoft.com/office/drawing/2014/main" id="{35D5021B-C8E5-7E18-F0B9-77DC2E73F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151549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88741-0047-E0E7-9F6F-136FCCDC4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537D8-4B7C-26D4-59DC-6084709E52AA}"/>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Research objectives </a:t>
            </a:r>
          </a:p>
        </p:txBody>
      </p:sp>
      <p:sp>
        <p:nvSpPr>
          <p:cNvPr id="3" name="Content Placeholder 2">
            <a:extLst>
              <a:ext uri="{FF2B5EF4-FFF2-40B4-BE49-F238E27FC236}">
                <a16:creationId xmlns:a16="http://schemas.microsoft.com/office/drawing/2014/main" id="{D59C8B30-DFD2-9AC9-8734-DF0E55BB6996}"/>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Develop a unified web-based platform for </a:t>
            </a:r>
            <a:r>
              <a:rPr lang="en-US" b="1" dirty="0"/>
              <a:t>molecular generation, visualization, and property prediction</a:t>
            </a:r>
            <a:r>
              <a:rPr lang="en-US" dirty="0"/>
              <a:t>.</a:t>
            </a:r>
          </a:p>
          <a:p>
            <a:pPr>
              <a:buFont typeface="Arial" panose="020B0604020202020204" pitchFamily="34" charset="0"/>
              <a:buChar char="•"/>
            </a:pPr>
            <a:r>
              <a:rPr lang="en-US" dirty="0"/>
              <a:t>Integrate </a:t>
            </a:r>
            <a:r>
              <a:rPr lang="en-US" b="1" dirty="0"/>
              <a:t>SMILES-based editing</a:t>
            </a:r>
            <a:r>
              <a:rPr lang="en-US" dirty="0"/>
              <a:t> with interactive </a:t>
            </a:r>
            <a:r>
              <a:rPr lang="en-US" b="1" dirty="0"/>
              <a:t>2D/3D structure visualization</a:t>
            </a:r>
            <a:r>
              <a:rPr lang="en-US" dirty="0"/>
              <a:t> for enhanced usability.</a:t>
            </a:r>
          </a:p>
          <a:p>
            <a:pPr>
              <a:buFont typeface="Arial" panose="020B0604020202020204" pitchFamily="34" charset="0"/>
              <a:buChar char="•"/>
            </a:pPr>
            <a:r>
              <a:rPr lang="en-US" dirty="0"/>
              <a:t>Implement </a:t>
            </a:r>
            <a:r>
              <a:rPr lang="en-US" b="1" dirty="0"/>
              <a:t>machine learning models</a:t>
            </a:r>
            <a:r>
              <a:rPr lang="en-US" dirty="0"/>
              <a:t> (e.g., GNNs, </a:t>
            </a:r>
            <a:r>
              <a:rPr lang="en-US" dirty="0" err="1"/>
              <a:t>XGBoost</a:t>
            </a:r>
            <a:r>
              <a:rPr lang="en-US" dirty="0"/>
              <a:t>) for accurate molecular property prediction.</a:t>
            </a:r>
          </a:p>
          <a:p>
            <a:pPr>
              <a:buFont typeface="Arial" panose="020B0604020202020204" pitchFamily="34" charset="0"/>
              <a:buChar char="•"/>
            </a:pPr>
            <a:r>
              <a:rPr lang="en-US" dirty="0"/>
              <a:t>Enable </a:t>
            </a:r>
            <a:r>
              <a:rPr lang="en-US" b="1" dirty="0"/>
              <a:t>real-time collaboration and messaging features</a:t>
            </a:r>
            <a:r>
              <a:rPr lang="en-US" dirty="0"/>
              <a:t> to support teamwork among researchers.</a:t>
            </a:r>
          </a:p>
          <a:p>
            <a:pPr>
              <a:buFont typeface="Arial" panose="020B0604020202020204" pitchFamily="34" charset="0"/>
              <a:buChar char="•"/>
            </a:pPr>
            <a:r>
              <a:rPr lang="en-US" dirty="0"/>
              <a:t>Ensure </a:t>
            </a:r>
            <a:r>
              <a:rPr lang="en-US" b="1" dirty="0"/>
              <a:t>scalability, transparency, and reproducibility</a:t>
            </a:r>
            <a:r>
              <a:rPr lang="en-US" dirty="0"/>
              <a:t> in the drug discovery workflow using open datasets and explainable AI.</a:t>
            </a:r>
          </a:p>
          <a:p>
            <a:endParaRPr lang="en-IN" dirty="0"/>
          </a:p>
        </p:txBody>
      </p:sp>
      <p:pic>
        <p:nvPicPr>
          <p:cNvPr id="4" name="Picture 3">
            <a:extLst>
              <a:ext uri="{FF2B5EF4-FFF2-40B4-BE49-F238E27FC236}">
                <a16:creationId xmlns:a16="http://schemas.microsoft.com/office/drawing/2014/main" id="{E49C8A2C-49E4-C0A3-B2B8-6817469C2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936258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0887-1131-DE1C-CAE2-388754D4B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DC20A7-6329-04E9-EF13-CB211B0D6FD3}"/>
              </a:ext>
            </a:extLst>
          </p:cNvPr>
          <p:cNvSpPr>
            <a:spLocks noGrp="1"/>
          </p:cNvSpPr>
          <p:nvPr>
            <p:ph type="title"/>
          </p:nvPr>
        </p:nvSpPr>
        <p:spPr/>
        <p:txBody>
          <a:bodyPr/>
          <a:lstStyle/>
          <a:p>
            <a:pPr algn="ctr"/>
            <a:r>
              <a:rPr lang="en-IN" b="1" u="sng" dirty="0">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B8886AF7-5D4D-3826-9889-8CB2FFCA50C9}"/>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sz="2000" b="1" dirty="0"/>
              <a:t>Molecule Input &amp; Editing</a:t>
            </a:r>
            <a:endParaRPr lang="en-IN" sz="2000" dirty="0"/>
          </a:p>
          <a:p>
            <a:pPr marL="742950" lvl="1" indent="-285750">
              <a:buFont typeface="Arial" panose="020B0604020202020204" pitchFamily="34" charset="0"/>
              <a:buChar char="•"/>
            </a:pPr>
            <a:r>
              <a:rPr lang="en-IN" sz="1600" dirty="0"/>
              <a:t>Accept SMILES notation from users and convert it into 2D/3D molecular structures using RDKit.js.</a:t>
            </a:r>
          </a:p>
          <a:p>
            <a:pPr>
              <a:buFont typeface="Arial" panose="020B0604020202020204" pitchFamily="34" charset="0"/>
              <a:buChar char="•"/>
            </a:pPr>
            <a:r>
              <a:rPr lang="en-IN" sz="2000" b="1" dirty="0"/>
              <a:t>Molecular Visualization</a:t>
            </a:r>
            <a:endParaRPr lang="en-IN" sz="2000" dirty="0"/>
          </a:p>
          <a:p>
            <a:pPr marL="742950" lvl="1" indent="-285750">
              <a:buFont typeface="Arial" panose="020B0604020202020204" pitchFamily="34" charset="0"/>
              <a:buChar char="•"/>
            </a:pPr>
            <a:r>
              <a:rPr lang="en-IN" sz="1600" dirty="0"/>
              <a:t>Render molecules in interactive 2D/3D views using web-based visualization libraries integrated with PubChem data.</a:t>
            </a:r>
          </a:p>
          <a:p>
            <a:pPr>
              <a:buFont typeface="Arial" panose="020B0604020202020204" pitchFamily="34" charset="0"/>
              <a:buChar char="•"/>
            </a:pPr>
            <a:r>
              <a:rPr lang="en-IN" sz="2000" b="1" dirty="0"/>
              <a:t>Property Prediction</a:t>
            </a:r>
            <a:endParaRPr lang="en-IN" sz="2000" dirty="0"/>
          </a:p>
          <a:p>
            <a:pPr marL="742950" lvl="1" indent="-285750">
              <a:buFont typeface="Arial" panose="020B0604020202020204" pitchFamily="34" charset="0"/>
              <a:buChar char="•"/>
            </a:pPr>
            <a:r>
              <a:rPr lang="en-IN" sz="1600" dirty="0"/>
              <a:t>Use ML models (GNNs, </a:t>
            </a:r>
            <a:r>
              <a:rPr lang="en-IN" sz="1600" dirty="0" err="1"/>
              <a:t>XGBoost</a:t>
            </a:r>
            <a:r>
              <a:rPr lang="en-IN" sz="1600" dirty="0"/>
              <a:t>, etc.) trained on datasets like Tox21 to predict properties (e.g., toxicity, solubility).</a:t>
            </a:r>
          </a:p>
          <a:p>
            <a:pPr>
              <a:buFont typeface="Arial" panose="020B0604020202020204" pitchFamily="34" charset="0"/>
              <a:buChar char="•"/>
            </a:pPr>
            <a:r>
              <a:rPr lang="en-IN" sz="2000" b="1" dirty="0"/>
              <a:t>Molecule Generation</a:t>
            </a:r>
            <a:endParaRPr lang="en-IN" sz="2000" dirty="0"/>
          </a:p>
          <a:p>
            <a:pPr marL="742950" lvl="1" indent="-285750">
              <a:buFont typeface="Arial" panose="020B0604020202020204" pitchFamily="34" charset="0"/>
              <a:buChar char="•"/>
            </a:pPr>
            <a:r>
              <a:rPr lang="en-IN" sz="1600" dirty="0"/>
              <a:t>Integrate pre-trained deep learning models (e.g., from NVIDIA AI) for novel molecule generation and optimization.</a:t>
            </a:r>
          </a:p>
          <a:p>
            <a:pPr>
              <a:buFont typeface="Arial" panose="020B0604020202020204" pitchFamily="34" charset="0"/>
              <a:buChar char="•"/>
            </a:pPr>
            <a:r>
              <a:rPr lang="en-IN" sz="2000" b="1" dirty="0"/>
              <a:t>Explainability &amp; Interpretation</a:t>
            </a:r>
            <a:endParaRPr lang="en-IN" sz="2000" dirty="0"/>
          </a:p>
          <a:p>
            <a:pPr marL="742950" lvl="1" indent="-285750">
              <a:buFont typeface="Arial" panose="020B0604020202020204" pitchFamily="34" charset="0"/>
              <a:buChar char="•"/>
            </a:pPr>
            <a:r>
              <a:rPr lang="en-IN" sz="1600" dirty="0"/>
              <a:t>Visualize model outputs with tools like XSMILES to highlight molecular substructures influencing predictions.</a:t>
            </a:r>
          </a:p>
          <a:p>
            <a:pPr>
              <a:buFont typeface="Arial" panose="020B0604020202020204" pitchFamily="34" charset="0"/>
              <a:buChar char="•"/>
            </a:pPr>
            <a:r>
              <a:rPr lang="en-IN" sz="2000" b="1" dirty="0"/>
              <a:t>Real-Time Collaboration</a:t>
            </a:r>
            <a:endParaRPr lang="en-IN" sz="2000" dirty="0"/>
          </a:p>
          <a:p>
            <a:pPr marL="742950" lvl="1" indent="-285750">
              <a:buFont typeface="Arial" panose="020B0604020202020204" pitchFamily="34" charset="0"/>
              <a:buChar char="•"/>
            </a:pPr>
            <a:r>
              <a:rPr lang="en-IN" sz="1600" dirty="0"/>
              <a:t>Implement Ably-powered group messaging for live collaboration, feedback, and experiment sharing.</a:t>
            </a:r>
          </a:p>
          <a:p>
            <a:pPr>
              <a:buFont typeface="Arial" panose="020B0604020202020204" pitchFamily="34" charset="0"/>
              <a:buChar char="•"/>
            </a:pPr>
            <a:r>
              <a:rPr lang="en-IN" sz="2000" b="1" dirty="0"/>
              <a:t>Platform Deployment</a:t>
            </a:r>
            <a:endParaRPr lang="en-IN" sz="2000" dirty="0"/>
          </a:p>
          <a:p>
            <a:pPr marL="742950" lvl="1" indent="-285750">
              <a:buFont typeface="Arial" panose="020B0604020202020204" pitchFamily="34" charset="0"/>
              <a:buChar char="•"/>
            </a:pPr>
            <a:r>
              <a:rPr lang="en-IN" sz="1600" dirty="0"/>
              <a:t>Host the application using Next.js and AWS (EC2, S3, Cognito) for secure, scalable access.</a:t>
            </a:r>
          </a:p>
          <a:p>
            <a:endParaRPr lang="en-IN" sz="2000" dirty="0"/>
          </a:p>
        </p:txBody>
      </p:sp>
      <p:pic>
        <p:nvPicPr>
          <p:cNvPr id="4" name="Picture 3">
            <a:extLst>
              <a:ext uri="{FF2B5EF4-FFF2-40B4-BE49-F238E27FC236}">
                <a16:creationId xmlns:a16="http://schemas.microsoft.com/office/drawing/2014/main" id="{022A4E57-0EC3-FDE9-C850-42B26E103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438525" cy="1333500"/>
          </a:xfrm>
          <a:prstGeom prst="rect">
            <a:avLst/>
          </a:prstGeom>
        </p:spPr>
      </p:pic>
    </p:spTree>
    <p:extLst>
      <p:ext uri="{BB962C8B-B14F-4D97-AF65-F5344CB8AC3E}">
        <p14:creationId xmlns:p14="http://schemas.microsoft.com/office/powerpoint/2010/main" val="18808216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1602</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Poppins</vt:lpstr>
      <vt:lpstr>Times New Roman</vt:lpstr>
      <vt:lpstr>Office Theme</vt:lpstr>
      <vt:lpstr>Review 1 NUCLEOLINK:  A Collaborative Platform for Molecular Visualization and AI-Driven Molecule Generation Using SMILES Notation Project Category: PRODUCT</vt:lpstr>
      <vt:lpstr>Introduction</vt:lpstr>
      <vt:lpstr>Objectives</vt:lpstr>
      <vt:lpstr>Literature Review</vt:lpstr>
      <vt:lpstr>Literature Review</vt:lpstr>
      <vt:lpstr>Literature Review</vt:lpstr>
      <vt:lpstr>Research Gap</vt:lpstr>
      <vt:lpstr>Research objectives </vt:lpstr>
      <vt:lpstr>Proposed Methodology</vt:lpstr>
      <vt:lpstr>Architecture Diagram</vt:lpstr>
      <vt:lpstr>Justification For Project SDG</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Augnik Banerjee</dc:creator>
  <cp:lastModifiedBy>Augnik Banerjee</cp:lastModifiedBy>
  <cp:revision>3</cp:revision>
  <dcterms:created xsi:type="dcterms:W3CDTF">2025-04-16T00:34:12Z</dcterms:created>
  <dcterms:modified xsi:type="dcterms:W3CDTF">2025-04-28T10:45:32Z</dcterms:modified>
</cp:coreProperties>
</file>