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Date Placeholder 2"/>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1537856"/>
            <a:ext cx="8001000" cy="685800"/>
          </a:xfrm>
        </p:spPr>
        <p:txBody>
          <a:bodyPr>
            <a:normAutofit fontScale="90000"/>
          </a:bodyPr>
          <a:lstStyle/>
          <a:p>
            <a:r>
              <a:rPr lang="pt-BR" dirty="0" smtClean="0"/>
              <a:t>    Aplicações </a:t>
            </a:r>
            <a:r>
              <a:rPr lang="pt-BR" dirty="0"/>
              <a:t>de </a:t>
            </a:r>
            <a:r>
              <a:rPr lang="pt-BR" dirty="0" err="1"/>
              <a:t>Cloud</a:t>
            </a:r>
            <a:r>
              <a:rPr lang="pt-BR" dirty="0"/>
              <a:t>.</a:t>
            </a:r>
          </a:p>
        </p:txBody>
      </p:sp>
      <p:sp>
        <p:nvSpPr>
          <p:cNvPr id="3" name="Subtítulo 2"/>
          <p:cNvSpPr>
            <a:spLocks noGrp="1"/>
          </p:cNvSpPr>
          <p:nvPr>
            <p:ph type="subTitle" idx="1"/>
          </p:nvPr>
        </p:nvSpPr>
        <p:spPr>
          <a:xfrm>
            <a:off x="684212" y="3843867"/>
            <a:ext cx="6400800" cy="2530807"/>
          </a:xfrm>
        </p:spPr>
        <p:txBody>
          <a:bodyPr>
            <a:normAutofit lnSpcReduction="10000"/>
          </a:bodyPr>
          <a:lstStyle/>
          <a:p>
            <a:r>
              <a:rPr lang="pt-BR" dirty="0">
                <a:latin typeface="Arial Black" panose="020B0A04020102020204" pitchFamily="34" charset="0"/>
              </a:rPr>
              <a:t>Aplicações de </a:t>
            </a:r>
            <a:r>
              <a:rPr lang="pt-BR" dirty="0" err="1">
                <a:latin typeface="Arial Black" panose="020B0A04020102020204" pitchFamily="34" charset="0"/>
              </a:rPr>
              <a:t>Cloud</a:t>
            </a:r>
            <a:r>
              <a:rPr lang="pt-BR" dirty="0">
                <a:latin typeface="Arial Black" panose="020B0A04020102020204" pitchFamily="34" charset="0"/>
              </a:rPr>
              <a:t>: Explorando as Possibilidades </a:t>
            </a:r>
            <a:r>
              <a:rPr lang="pt-BR" dirty="0" smtClean="0">
                <a:latin typeface="Arial Black" panose="020B0A04020102020204" pitchFamily="34" charset="0"/>
              </a:rPr>
              <a:t>Modernas</a:t>
            </a:r>
          </a:p>
          <a:p>
            <a:endParaRPr lang="pt-BR" dirty="0">
              <a:latin typeface="Arial Black" panose="020B0A04020102020204" pitchFamily="34" charset="0"/>
            </a:endParaRPr>
          </a:p>
          <a:p>
            <a:endParaRPr lang="pt-BR" dirty="0" smtClean="0">
              <a:latin typeface="Arial Black" panose="020B0A04020102020204" pitchFamily="34" charset="0"/>
            </a:endParaRPr>
          </a:p>
          <a:p>
            <a:r>
              <a:rPr lang="pt-BR" sz="1500" dirty="0" smtClean="0">
                <a:latin typeface="Arial Black" panose="020B0A04020102020204" pitchFamily="34" charset="0"/>
              </a:rPr>
              <a:t>Aluno: Augusto Ivan Lopes Pinheiro</a:t>
            </a:r>
          </a:p>
          <a:p>
            <a:r>
              <a:rPr lang="pt-BR" sz="1500" dirty="0" smtClean="0">
                <a:latin typeface="Arial Black" panose="020B0A04020102020204" pitchFamily="34" charset="0"/>
              </a:rPr>
              <a:t>Instituição: </a:t>
            </a:r>
            <a:r>
              <a:rPr lang="pt-BR" sz="1500" dirty="0" err="1" smtClean="0">
                <a:latin typeface="Arial Black" panose="020B0A04020102020204" pitchFamily="34" charset="0"/>
              </a:rPr>
              <a:t>Estacio</a:t>
            </a:r>
            <a:r>
              <a:rPr lang="pt-BR" sz="1500" dirty="0" smtClean="0">
                <a:latin typeface="Arial Black" panose="020B0A04020102020204" pitchFamily="34" charset="0"/>
              </a:rPr>
              <a:t> de Sá, West shopping</a:t>
            </a:r>
          </a:p>
          <a:p>
            <a:r>
              <a:rPr lang="pt-BR" sz="1500" dirty="0" smtClean="0">
                <a:latin typeface="Arial Black" panose="020B0A04020102020204" pitchFamily="34" charset="0"/>
              </a:rPr>
              <a:t>Rio de janeiro, 24/05/2024 </a:t>
            </a:r>
            <a:endParaRPr lang="pt-BR" sz="1500" dirty="0">
              <a:latin typeface="Arial Black" panose="020B0A040201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5075" y="4996495"/>
            <a:ext cx="2616926" cy="1861505"/>
          </a:xfrm>
          <a:prstGeom prst="rect">
            <a:avLst/>
          </a:prstGeom>
        </p:spPr>
      </p:pic>
    </p:spTree>
    <p:extLst>
      <p:ext uri="{BB962C8B-B14F-4D97-AF65-F5344CB8AC3E}">
        <p14:creationId xmlns:p14="http://schemas.microsoft.com/office/powerpoint/2010/main" val="2222426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55962" y="1679276"/>
            <a:ext cx="9767455" cy="4154984"/>
          </a:xfrm>
          <a:prstGeom prst="rect">
            <a:avLst/>
          </a:prstGeom>
        </p:spPr>
        <p:txBody>
          <a:bodyPr wrap="square">
            <a:spAutoFit/>
          </a:bodyPr>
          <a:lstStyle/>
          <a:p>
            <a:r>
              <a:rPr lang="pt-BR" sz="2400" b="1" dirty="0" smtClean="0">
                <a:solidFill>
                  <a:srgbClr val="0D0D0D"/>
                </a:solidFill>
                <a:latin typeface="ui-sans-serif"/>
              </a:rPr>
              <a:t>Conclusão</a:t>
            </a:r>
          </a:p>
          <a:p>
            <a:endParaRPr lang="pt-BR" sz="2400" dirty="0">
              <a:solidFill>
                <a:srgbClr val="0D0D0D"/>
              </a:solidFill>
              <a:latin typeface="ui-sans-serif"/>
            </a:endParaRPr>
          </a:p>
          <a:p>
            <a:r>
              <a:rPr lang="pt-BR" sz="2400" dirty="0">
                <a:solidFill>
                  <a:srgbClr val="0D0D0D"/>
                </a:solidFill>
                <a:latin typeface="ui-sans-serif"/>
              </a:rPr>
              <a:t>A computação em nuvem está transformando a maneira como empresas e indivíduos acessam e utilizam recursos de computação. Com uma ampla gama de serviços e recursos disponíveis, plataformas de nuvem como AWS, </a:t>
            </a:r>
            <a:r>
              <a:rPr lang="pt-BR" sz="2400" dirty="0" err="1">
                <a:solidFill>
                  <a:srgbClr val="0D0D0D"/>
                </a:solidFill>
                <a:latin typeface="ui-sans-serif"/>
              </a:rPr>
              <a:t>Azure</a:t>
            </a:r>
            <a:r>
              <a:rPr lang="pt-BR" sz="2400" dirty="0">
                <a:solidFill>
                  <a:srgbClr val="0D0D0D"/>
                </a:solidFill>
                <a:latin typeface="ui-sans-serif"/>
              </a:rPr>
              <a:t> e GCP estão impulsionando a inovação em áreas como </a:t>
            </a:r>
            <a:r>
              <a:rPr lang="pt-BR" sz="2400" dirty="0" err="1">
                <a:solidFill>
                  <a:srgbClr val="0D0D0D"/>
                </a:solidFill>
                <a:latin typeface="ui-sans-serif"/>
              </a:rPr>
              <a:t>IoT</a:t>
            </a:r>
            <a:r>
              <a:rPr lang="pt-BR" sz="2400" dirty="0">
                <a:solidFill>
                  <a:srgbClr val="0D0D0D"/>
                </a:solidFill>
                <a:latin typeface="ui-sans-serif"/>
              </a:rPr>
              <a:t>, big data e </a:t>
            </a:r>
            <a:r>
              <a:rPr lang="pt-BR" sz="2400" dirty="0" err="1">
                <a:solidFill>
                  <a:srgbClr val="0D0D0D"/>
                </a:solidFill>
                <a:latin typeface="ui-sans-serif"/>
              </a:rPr>
              <a:t>analytics</a:t>
            </a:r>
            <a:r>
              <a:rPr lang="pt-BR" sz="2400" dirty="0">
                <a:solidFill>
                  <a:srgbClr val="0D0D0D"/>
                </a:solidFill>
                <a:latin typeface="ui-sans-serif"/>
              </a:rPr>
              <a:t>. Além disso, ferramentas como o GitHub desempenham um papel crucial no desenvolvimento de software colaborativo. O futuro da computação está na nuvem, e aqueles que dominam suas tecnologias terão uma vantagem competitiva significativa no mercado</a:t>
            </a:r>
            <a:endParaRPr lang="pt-BR" sz="2400" b="0" i="0" dirty="0">
              <a:solidFill>
                <a:srgbClr val="0D0D0D"/>
              </a:solidFill>
              <a:effectLst/>
              <a:latin typeface="ui-sans-serif"/>
            </a:endParaRPr>
          </a:p>
        </p:txBody>
      </p:sp>
    </p:spTree>
    <p:extLst>
      <p:ext uri="{BB962C8B-B14F-4D97-AF65-F5344CB8AC3E}">
        <p14:creationId xmlns:p14="http://schemas.microsoft.com/office/powerpoint/2010/main" val="323696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46909" y="955964"/>
            <a:ext cx="10099964" cy="4401205"/>
          </a:xfrm>
          <a:prstGeom prst="rect">
            <a:avLst/>
          </a:prstGeom>
        </p:spPr>
        <p:txBody>
          <a:bodyPr wrap="square">
            <a:spAutoFit/>
          </a:bodyPr>
          <a:lstStyle/>
          <a:p>
            <a:r>
              <a:rPr lang="pt-BR" sz="2800" b="1" dirty="0" smtClean="0">
                <a:solidFill>
                  <a:srgbClr val="0D0D0D"/>
                </a:solidFill>
                <a:latin typeface="Arial" panose="020B0604020202020204" pitchFamily="34" charset="0"/>
                <a:cs typeface="Arial" panose="020B0604020202020204" pitchFamily="34" charset="0"/>
              </a:rPr>
              <a:t>Introdução</a:t>
            </a:r>
          </a:p>
          <a:p>
            <a:endParaRPr lang="pt-BR" sz="2800" dirty="0">
              <a:solidFill>
                <a:srgbClr val="0D0D0D"/>
              </a:solidFill>
              <a:latin typeface="Arial" panose="020B0604020202020204" pitchFamily="34" charset="0"/>
              <a:cs typeface="Arial" panose="020B0604020202020204" pitchFamily="34" charset="0"/>
            </a:endParaRPr>
          </a:p>
          <a:p>
            <a:r>
              <a:rPr lang="pt-BR" sz="2800" dirty="0">
                <a:solidFill>
                  <a:srgbClr val="0D0D0D"/>
                </a:solidFill>
                <a:latin typeface="Arial" panose="020B0604020202020204" pitchFamily="34" charset="0"/>
                <a:cs typeface="Arial" panose="020B0604020202020204" pitchFamily="34" charset="0"/>
              </a:rPr>
              <a:t>A computação em nuvem, ou </a:t>
            </a:r>
            <a:r>
              <a:rPr lang="pt-BR" sz="2800" dirty="0" err="1">
                <a:solidFill>
                  <a:srgbClr val="0D0D0D"/>
                </a:solidFill>
                <a:latin typeface="Arial" panose="020B0604020202020204" pitchFamily="34" charset="0"/>
                <a:cs typeface="Arial" panose="020B0604020202020204" pitchFamily="34" charset="0"/>
              </a:rPr>
              <a:t>cloud</a:t>
            </a:r>
            <a:r>
              <a:rPr lang="pt-BR" sz="2800" dirty="0">
                <a:solidFill>
                  <a:srgbClr val="0D0D0D"/>
                </a:solidFill>
                <a:latin typeface="Arial" panose="020B0604020202020204" pitchFamily="34" charset="0"/>
                <a:cs typeface="Arial" panose="020B0604020202020204" pitchFamily="34" charset="0"/>
              </a:rPr>
              <a:t> </a:t>
            </a:r>
            <a:r>
              <a:rPr lang="pt-BR" sz="2800" dirty="0" err="1">
                <a:solidFill>
                  <a:srgbClr val="0D0D0D"/>
                </a:solidFill>
                <a:latin typeface="Arial" panose="020B0604020202020204" pitchFamily="34" charset="0"/>
                <a:cs typeface="Arial" panose="020B0604020202020204" pitchFamily="34" charset="0"/>
              </a:rPr>
              <a:t>computing</a:t>
            </a:r>
            <a:r>
              <a:rPr lang="pt-BR" sz="2800" dirty="0">
                <a:solidFill>
                  <a:srgbClr val="0D0D0D"/>
                </a:solidFill>
                <a:latin typeface="Arial" panose="020B0604020202020204" pitchFamily="34" charset="0"/>
                <a:cs typeface="Arial" panose="020B0604020202020204" pitchFamily="34" charset="0"/>
              </a:rPr>
              <a:t>, revolucionou a forma como empresas e usuários individuais acessam, armazenam e processam dados e aplicativos. Neste relatório, exploraremos os principais conceitos, serviços e aplicações da computação em nuvem, com foco em sua integração com o Internet das Coisas (</a:t>
            </a:r>
            <a:r>
              <a:rPr lang="pt-BR" sz="2800" dirty="0" err="1">
                <a:solidFill>
                  <a:srgbClr val="0D0D0D"/>
                </a:solidFill>
                <a:latin typeface="Arial" panose="020B0604020202020204" pitchFamily="34" charset="0"/>
                <a:cs typeface="Arial" panose="020B0604020202020204" pitchFamily="34" charset="0"/>
              </a:rPr>
              <a:t>IoT</a:t>
            </a:r>
            <a:r>
              <a:rPr lang="pt-BR" sz="2800" dirty="0">
                <a:solidFill>
                  <a:srgbClr val="0D0D0D"/>
                </a:solidFill>
                <a:latin typeface="Arial" panose="020B0604020202020204" pitchFamily="34" charset="0"/>
                <a:cs typeface="Arial" panose="020B0604020202020204" pitchFamily="34" charset="0"/>
              </a:rPr>
              <a:t>), big data e </a:t>
            </a:r>
            <a:r>
              <a:rPr lang="pt-BR" sz="2800" dirty="0" err="1">
                <a:solidFill>
                  <a:srgbClr val="0D0D0D"/>
                </a:solidFill>
                <a:latin typeface="Arial" panose="020B0604020202020204" pitchFamily="34" charset="0"/>
                <a:cs typeface="Arial" panose="020B0604020202020204" pitchFamily="34" charset="0"/>
              </a:rPr>
              <a:t>analytics</a:t>
            </a:r>
            <a:r>
              <a:rPr lang="pt-BR" sz="2800" dirty="0">
                <a:solidFill>
                  <a:srgbClr val="0D0D0D"/>
                </a:solidFill>
                <a:latin typeface="Arial" panose="020B0604020202020204" pitchFamily="34" charset="0"/>
                <a:cs typeface="Arial" panose="020B0604020202020204" pitchFamily="34" charset="0"/>
              </a:rPr>
              <a:t>, além de discutir o uso do GitHub como ferramenta essencial para profissionais de </a:t>
            </a:r>
            <a:r>
              <a:rPr lang="pt-BR" sz="2800" dirty="0">
                <a:solidFill>
                  <a:srgbClr val="0D0D0D"/>
                </a:solidFill>
                <a:latin typeface="ui-sans-serif"/>
              </a:rPr>
              <a:t>TI.</a:t>
            </a:r>
            <a:endParaRPr lang="pt-BR" sz="2800" b="0" i="0" dirty="0">
              <a:solidFill>
                <a:srgbClr val="0D0D0D"/>
              </a:solidFill>
              <a:effectLst/>
              <a:latin typeface="ui-sans-serif"/>
            </a:endParaRPr>
          </a:p>
        </p:txBody>
      </p:sp>
    </p:spTree>
    <p:extLst>
      <p:ext uri="{BB962C8B-B14F-4D97-AF65-F5344CB8AC3E}">
        <p14:creationId xmlns:p14="http://schemas.microsoft.com/office/powerpoint/2010/main" val="301258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05345" y="2306782"/>
            <a:ext cx="9871364" cy="3046988"/>
          </a:xfrm>
          <a:prstGeom prst="rect">
            <a:avLst/>
          </a:prstGeom>
        </p:spPr>
        <p:txBody>
          <a:bodyPr wrap="square">
            <a:spAutoFit/>
          </a:bodyPr>
          <a:lstStyle/>
          <a:p>
            <a:r>
              <a:rPr lang="pt-BR" sz="2400" b="1" dirty="0">
                <a:solidFill>
                  <a:srgbClr val="0D0D0D"/>
                </a:solidFill>
                <a:latin typeface="Arial" panose="020B0604020202020204" pitchFamily="34" charset="0"/>
                <a:cs typeface="Arial" panose="020B0604020202020204" pitchFamily="34" charset="0"/>
              </a:rPr>
              <a:t>O que é Computação em Nuvem</a:t>
            </a:r>
            <a:r>
              <a:rPr lang="pt-BR" sz="2400" b="1" dirty="0" smtClean="0">
                <a:solidFill>
                  <a:srgbClr val="0D0D0D"/>
                </a:solidFill>
                <a:latin typeface="Arial" panose="020B0604020202020204" pitchFamily="34" charset="0"/>
                <a:cs typeface="Arial" panose="020B0604020202020204" pitchFamily="34" charset="0"/>
              </a:rPr>
              <a:t>?</a:t>
            </a:r>
          </a:p>
          <a:p>
            <a:endParaRPr lang="pt-BR" sz="2400" dirty="0">
              <a:solidFill>
                <a:srgbClr val="0D0D0D"/>
              </a:solidFill>
              <a:latin typeface="Arial" panose="020B0604020202020204" pitchFamily="34" charset="0"/>
              <a:cs typeface="Arial" panose="020B0604020202020204" pitchFamily="34" charset="0"/>
            </a:endParaRPr>
          </a:p>
          <a:p>
            <a:r>
              <a:rPr lang="pt-BR" sz="2400" dirty="0">
                <a:solidFill>
                  <a:srgbClr val="0D0D0D"/>
                </a:solidFill>
                <a:latin typeface="Arial" panose="020B0604020202020204" pitchFamily="34" charset="0"/>
                <a:cs typeface="Arial" panose="020B0604020202020204" pitchFamily="34" charset="0"/>
              </a:rPr>
              <a:t>A computação em nuvem refere-se à entrega de serviços de computação, como armazenamento, processamento de dados, servidores, redes, software e análise, pela internet, ou "nuvem". Essa abordagem elimina a necessidade de infraestrutura física local, permitindo que os usuários acessem recursos sob demanda a partir de qualquer lugar com conexão à internet.</a:t>
            </a:r>
            <a:endParaRPr lang="pt-BR" sz="24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45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63781" y="1101437"/>
            <a:ext cx="10120746" cy="4893647"/>
          </a:xfrm>
          <a:prstGeom prst="rect">
            <a:avLst/>
          </a:prstGeom>
        </p:spPr>
        <p:txBody>
          <a:bodyPr wrap="square">
            <a:spAutoFit/>
          </a:bodyPr>
          <a:lstStyle/>
          <a:p>
            <a:r>
              <a:rPr lang="pt-BR" sz="2400" b="1" dirty="0">
                <a:solidFill>
                  <a:srgbClr val="0D0D0D"/>
                </a:solidFill>
                <a:latin typeface="ui-sans-serif"/>
              </a:rPr>
              <a:t>Principais Conceitos da Computação em </a:t>
            </a:r>
            <a:r>
              <a:rPr lang="pt-BR" sz="2400" b="1" dirty="0" smtClean="0">
                <a:solidFill>
                  <a:srgbClr val="0D0D0D"/>
                </a:solidFill>
                <a:latin typeface="ui-sans-serif"/>
              </a:rPr>
              <a:t>Nuvem</a:t>
            </a:r>
          </a:p>
          <a:p>
            <a:endParaRPr lang="pt-BR" sz="2400" dirty="0">
              <a:solidFill>
                <a:srgbClr val="0D0D0D"/>
              </a:solidFill>
              <a:latin typeface="ui-sans-serif"/>
            </a:endParaRPr>
          </a:p>
          <a:p>
            <a:pPr>
              <a:buFont typeface="Arial" panose="020B0604020202020204" pitchFamily="34" charset="0"/>
              <a:buChar char="•"/>
            </a:pPr>
            <a:r>
              <a:rPr lang="pt-BR" sz="2400" b="1" dirty="0">
                <a:solidFill>
                  <a:srgbClr val="0D0D0D"/>
                </a:solidFill>
                <a:latin typeface="ui-sans-serif"/>
              </a:rPr>
              <a:t>Modelos de Serviço</a:t>
            </a:r>
            <a:r>
              <a:rPr lang="pt-BR" sz="2400" dirty="0">
                <a:solidFill>
                  <a:srgbClr val="0D0D0D"/>
                </a:solidFill>
                <a:latin typeface="ui-sans-serif"/>
              </a:rPr>
              <a:t>: A computação em nuvem é comumente categorizada em três modelos de serviço: Infraestrutura como Serviço (</a:t>
            </a:r>
            <a:r>
              <a:rPr lang="pt-BR" sz="2400" dirty="0" err="1">
                <a:solidFill>
                  <a:srgbClr val="0D0D0D"/>
                </a:solidFill>
                <a:latin typeface="ui-sans-serif"/>
              </a:rPr>
              <a:t>IaaS</a:t>
            </a:r>
            <a:r>
              <a:rPr lang="pt-BR" sz="2400" dirty="0">
                <a:solidFill>
                  <a:srgbClr val="0D0D0D"/>
                </a:solidFill>
                <a:latin typeface="ui-sans-serif"/>
              </a:rPr>
              <a:t>), Plataforma como Serviço (</a:t>
            </a:r>
            <a:r>
              <a:rPr lang="pt-BR" sz="2400" dirty="0" err="1">
                <a:solidFill>
                  <a:srgbClr val="0D0D0D"/>
                </a:solidFill>
                <a:latin typeface="ui-sans-serif"/>
              </a:rPr>
              <a:t>PaaS</a:t>
            </a:r>
            <a:r>
              <a:rPr lang="pt-BR" sz="2400" dirty="0">
                <a:solidFill>
                  <a:srgbClr val="0D0D0D"/>
                </a:solidFill>
                <a:latin typeface="ui-sans-serif"/>
              </a:rPr>
              <a:t>) e Software como Serviço (SaaS). Cada modelo oferece diferentes níveis de controle e responsabilidade para os usuários</a:t>
            </a:r>
            <a:r>
              <a:rPr lang="pt-BR" sz="2400" dirty="0" smtClean="0">
                <a:solidFill>
                  <a:srgbClr val="0D0D0D"/>
                </a:solidFill>
                <a:latin typeface="ui-sans-serif"/>
              </a:rPr>
              <a:t>.</a:t>
            </a:r>
          </a:p>
          <a:p>
            <a:pPr>
              <a:buFont typeface="Arial" panose="020B0604020202020204" pitchFamily="34" charset="0"/>
              <a:buChar char="•"/>
            </a:pPr>
            <a:endParaRPr lang="pt-BR" sz="2400" dirty="0">
              <a:solidFill>
                <a:srgbClr val="0D0D0D"/>
              </a:solidFill>
              <a:latin typeface="ui-sans-serif"/>
            </a:endParaRPr>
          </a:p>
          <a:p>
            <a:pPr>
              <a:buFont typeface="Arial" panose="020B0604020202020204" pitchFamily="34" charset="0"/>
              <a:buChar char="•"/>
            </a:pPr>
            <a:endParaRPr lang="pt-BR" sz="2400" dirty="0">
              <a:solidFill>
                <a:srgbClr val="0D0D0D"/>
              </a:solidFill>
              <a:latin typeface="ui-sans-serif"/>
            </a:endParaRPr>
          </a:p>
          <a:p>
            <a:pPr>
              <a:buFont typeface="Arial" panose="020B0604020202020204" pitchFamily="34" charset="0"/>
              <a:buChar char="•"/>
            </a:pPr>
            <a:r>
              <a:rPr lang="pt-BR" sz="2400" b="1" dirty="0">
                <a:solidFill>
                  <a:srgbClr val="0D0D0D"/>
                </a:solidFill>
                <a:latin typeface="ui-sans-serif"/>
              </a:rPr>
              <a:t>Modelos de Implantação</a:t>
            </a:r>
            <a:r>
              <a:rPr lang="pt-BR" sz="2400" dirty="0">
                <a:solidFill>
                  <a:srgbClr val="0D0D0D"/>
                </a:solidFill>
                <a:latin typeface="ui-sans-serif"/>
              </a:rPr>
              <a:t>: Os modelos de implantação definem como a infraestrutura de nuvem é implementada e onde ela reside. Os principais modelos são nuvem pública, nuvem privada, nuvem híbrida e nuvem comunitária.</a:t>
            </a:r>
            <a:endParaRPr lang="pt-BR" sz="2400" b="0" i="0" dirty="0">
              <a:solidFill>
                <a:srgbClr val="0D0D0D"/>
              </a:solidFill>
              <a:effectLst/>
              <a:latin typeface="ui-sans-serif"/>
            </a:endParaRPr>
          </a:p>
        </p:txBody>
      </p:sp>
    </p:spTree>
    <p:extLst>
      <p:ext uri="{BB962C8B-B14F-4D97-AF65-F5344CB8AC3E}">
        <p14:creationId xmlns:p14="http://schemas.microsoft.com/office/powerpoint/2010/main" val="3072014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6745" y="1166843"/>
            <a:ext cx="9705110" cy="5262979"/>
          </a:xfrm>
          <a:prstGeom prst="rect">
            <a:avLst/>
          </a:prstGeom>
        </p:spPr>
        <p:txBody>
          <a:bodyPr wrap="square">
            <a:spAutoFit/>
          </a:bodyPr>
          <a:lstStyle/>
          <a:p>
            <a:r>
              <a:rPr lang="pt-BR" sz="2400" b="1" dirty="0">
                <a:solidFill>
                  <a:srgbClr val="0D0D0D"/>
                </a:solidFill>
                <a:latin typeface="Arial" panose="020B0604020202020204" pitchFamily="34" charset="0"/>
                <a:cs typeface="Arial" panose="020B0604020202020204" pitchFamily="34" charset="0"/>
              </a:rPr>
              <a:t>Principais Serviços de </a:t>
            </a:r>
            <a:r>
              <a:rPr lang="pt-BR" sz="2400" b="1" dirty="0" err="1" smtClean="0">
                <a:solidFill>
                  <a:srgbClr val="0D0D0D"/>
                </a:solidFill>
                <a:latin typeface="Arial" panose="020B0604020202020204" pitchFamily="34" charset="0"/>
                <a:cs typeface="Arial" panose="020B0604020202020204" pitchFamily="34" charset="0"/>
              </a:rPr>
              <a:t>Cloud</a:t>
            </a:r>
            <a:endParaRPr lang="pt-BR" sz="2400" b="1" dirty="0" smtClean="0">
              <a:solidFill>
                <a:srgbClr val="0D0D0D"/>
              </a:solidFill>
              <a:latin typeface="Arial" panose="020B0604020202020204" pitchFamily="34" charset="0"/>
              <a:cs typeface="Arial" panose="020B0604020202020204" pitchFamily="34" charset="0"/>
            </a:endParaRPr>
          </a:p>
          <a:p>
            <a:endParaRPr lang="pt-BR" sz="2400" dirty="0">
              <a:solidFill>
                <a:srgbClr val="0D0D0D"/>
              </a:solidFill>
              <a:latin typeface="Arial" panose="020B0604020202020204" pitchFamily="34" charset="0"/>
              <a:cs typeface="Arial" panose="020B0604020202020204" pitchFamily="34" charset="0"/>
            </a:endParaRPr>
          </a:p>
          <a:p>
            <a:pPr>
              <a:buFont typeface="+mj-lt"/>
              <a:buAutoNum type="arabicPeriod"/>
            </a:pPr>
            <a:r>
              <a:rPr lang="pt-BR" sz="2400" b="1" dirty="0" err="1">
                <a:solidFill>
                  <a:srgbClr val="0D0D0D"/>
                </a:solidFill>
                <a:latin typeface="Arial" panose="020B0604020202020204" pitchFamily="34" charset="0"/>
                <a:cs typeface="Arial" panose="020B0604020202020204" pitchFamily="34" charset="0"/>
              </a:rPr>
              <a:t>Amazon</a:t>
            </a:r>
            <a:r>
              <a:rPr lang="pt-BR" sz="2400" b="1" dirty="0">
                <a:solidFill>
                  <a:srgbClr val="0D0D0D"/>
                </a:solidFill>
                <a:latin typeface="Arial" panose="020B0604020202020204" pitchFamily="34" charset="0"/>
                <a:cs typeface="Arial" panose="020B0604020202020204" pitchFamily="34" charset="0"/>
              </a:rPr>
              <a:t> Web Services (AWS)</a:t>
            </a:r>
            <a:r>
              <a:rPr lang="pt-BR" sz="2400" dirty="0">
                <a:solidFill>
                  <a:srgbClr val="0D0D0D"/>
                </a:solidFill>
                <a:latin typeface="Arial" panose="020B0604020202020204" pitchFamily="34" charset="0"/>
                <a:cs typeface="Arial" panose="020B0604020202020204" pitchFamily="34" charset="0"/>
              </a:rPr>
              <a:t>: A AWS é uma das principais provedoras de serviços em nuvem, oferecendo uma vasta gama de serviços, incluindo computação, armazenamento, bancos de dados, análises, inteligência artificial, </a:t>
            </a:r>
            <a:r>
              <a:rPr lang="pt-BR" sz="2400" dirty="0" err="1">
                <a:solidFill>
                  <a:srgbClr val="0D0D0D"/>
                </a:solidFill>
                <a:latin typeface="Arial" panose="020B0604020202020204" pitchFamily="34" charset="0"/>
                <a:cs typeface="Arial" panose="020B0604020202020204" pitchFamily="34" charset="0"/>
              </a:rPr>
              <a:t>IoT</a:t>
            </a:r>
            <a:r>
              <a:rPr lang="pt-BR" sz="2400" dirty="0">
                <a:solidFill>
                  <a:srgbClr val="0D0D0D"/>
                </a:solidFill>
                <a:latin typeface="Arial" panose="020B0604020202020204" pitchFamily="34" charset="0"/>
                <a:cs typeface="Arial" panose="020B0604020202020204" pitchFamily="34" charset="0"/>
              </a:rPr>
              <a:t> e muito mais.</a:t>
            </a:r>
          </a:p>
          <a:p>
            <a:pPr>
              <a:buFont typeface="+mj-lt"/>
              <a:buAutoNum type="arabicPeriod"/>
            </a:pPr>
            <a:r>
              <a:rPr lang="pt-BR" sz="2400" b="1" dirty="0">
                <a:solidFill>
                  <a:srgbClr val="0D0D0D"/>
                </a:solidFill>
                <a:latin typeface="Arial" panose="020B0604020202020204" pitchFamily="34" charset="0"/>
                <a:cs typeface="Arial" panose="020B0604020202020204" pitchFamily="34" charset="0"/>
              </a:rPr>
              <a:t>Microsoft </a:t>
            </a:r>
            <a:r>
              <a:rPr lang="pt-BR" sz="2400" b="1" dirty="0" err="1">
                <a:solidFill>
                  <a:srgbClr val="0D0D0D"/>
                </a:solidFill>
                <a:latin typeface="Arial" panose="020B0604020202020204" pitchFamily="34" charset="0"/>
                <a:cs typeface="Arial" panose="020B0604020202020204" pitchFamily="34" charset="0"/>
              </a:rPr>
              <a:t>Azure</a:t>
            </a:r>
            <a:r>
              <a:rPr lang="pt-BR" sz="2400" dirty="0">
                <a:solidFill>
                  <a:srgbClr val="0D0D0D"/>
                </a:solidFill>
                <a:latin typeface="Arial" panose="020B0604020202020204" pitchFamily="34" charset="0"/>
                <a:cs typeface="Arial" panose="020B0604020202020204" pitchFamily="34" charset="0"/>
              </a:rPr>
              <a:t>: O </a:t>
            </a:r>
            <a:r>
              <a:rPr lang="pt-BR" sz="2400" dirty="0" err="1">
                <a:solidFill>
                  <a:srgbClr val="0D0D0D"/>
                </a:solidFill>
                <a:latin typeface="Arial" panose="020B0604020202020204" pitchFamily="34" charset="0"/>
                <a:cs typeface="Arial" panose="020B0604020202020204" pitchFamily="34" charset="0"/>
              </a:rPr>
              <a:t>Azure</a:t>
            </a:r>
            <a:r>
              <a:rPr lang="pt-BR" sz="2400" dirty="0">
                <a:solidFill>
                  <a:srgbClr val="0D0D0D"/>
                </a:solidFill>
                <a:latin typeface="Arial" panose="020B0604020202020204" pitchFamily="34" charset="0"/>
                <a:cs typeface="Arial" panose="020B0604020202020204" pitchFamily="34" charset="0"/>
              </a:rPr>
              <a:t>, da Microsoft, é outra plataforma líder em nuvem, oferecendo serviços semelhantes à AWS, além de uma forte integração com as tecnologias Microsoft, como o Windows Server e o SQL Server.</a:t>
            </a:r>
          </a:p>
          <a:p>
            <a:pPr>
              <a:buFont typeface="+mj-lt"/>
              <a:buAutoNum type="arabicPeriod"/>
            </a:pPr>
            <a:r>
              <a:rPr lang="pt-BR" sz="2400" b="1" dirty="0">
                <a:solidFill>
                  <a:srgbClr val="0D0D0D"/>
                </a:solidFill>
                <a:latin typeface="Arial" panose="020B0604020202020204" pitchFamily="34" charset="0"/>
                <a:cs typeface="Arial" panose="020B0604020202020204" pitchFamily="34" charset="0"/>
              </a:rPr>
              <a:t>Google </a:t>
            </a:r>
            <a:r>
              <a:rPr lang="pt-BR" sz="2400" b="1" dirty="0" err="1">
                <a:solidFill>
                  <a:srgbClr val="0D0D0D"/>
                </a:solidFill>
                <a:latin typeface="Arial" panose="020B0604020202020204" pitchFamily="34" charset="0"/>
                <a:cs typeface="Arial" panose="020B0604020202020204" pitchFamily="34" charset="0"/>
              </a:rPr>
              <a:t>Cloud</a:t>
            </a:r>
            <a:r>
              <a:rPr lang="pt-BR" sz="2400" b="1" dirty="0">
                <a:solidFill>
                  <a:srgbClr val="0D0D0D"/>
                </a:solidFill>
                <a:latin typeface="Arial" panose="020B0604020202020204" pitchFamily="34" charset="0"/>
                <a:cs typeface="Arial" panose="020B0604020202020204" pitchFamily="34" charset="0"/>
              </a:rPr>
              <a:t> Platform (GCP)</a:t>
            </a:r>
            <a:r>
              <a:rPr lang="pt-BR" sz="2400" dirty="0">
                <a:solidFill>
                  <a:srgbClr val="0D0D0D"/>
                </a:solidFill>
                <a:latin typeface="Arial" panose="020B0604020202020204" pitchFamily="34" charset="0"/>
                <a:cs typeface="Arial" panose="020B0604020202020204" pitchFamily="34" charset="0"/>
              </a:rPr>
              <a:t>: A GCP oferece uma variedade de serviços em nuvem, incluindo computação, armazenamento, banco de dados, </a:t>
            </a:r>
            <a:r>
              <a:rPr lang="pt-BR" sz="2400" dirty="0" err="1">
                <a:solidFill>
                  <a:srgbClr val="0D0D0D"/>
                </a:solidFill>
                <a:latin typeface="Arial" panose="020B0604020202020204" pitchFamily="34" charset="0"/>
                <a:cs typeface="Arial" panose="020B0604020202020204" pitchFamily="34" charset="0"/>
              </a:rPr>
              <a:t>machine</a:t>
            </a:r>
            <a:r>
              <a:rPr lang="pt-BR" sz="2400" dirty="0">
                <a:solidFill>
                  <a:srgbClr val="0D0D0D"/>
                </a:solidFill>
                <a:latin typeface="Arial" panose="020B0604020202020204" pitchFamily="34" charset="0"/>
                <a:cs typeface="Arial" panose="020B0604020202020204" pitchFamily="34" charset="0"/>
              </a:rPr>
              <a:t> </a:t>
            </a:r>
            <a:r>
              <a:rPr lang="pt-BR" sz="2400" dirty="0" err="1">
                <a:solidFill>
                  <a:srgbClr val="0D0D0D"/>
                </a:solidFill>
                <a:latin typeface="Arial" panose="020B0604020202020204" pitchFamily="34" charset="0"/>
                <a:cs typeface="Arial" panose="020B0604020202020204" pitchFamily="34" charset="0"/>
              </a:rPr>
              <a:t>learning</a:t>
            </a:r>
            <a:r>
              <a:rPr lang="pt-BR" sz="2400" dirty="0">
                <a:solidFill>
                  <a:srgbClr val="0D0D0D"/>
                </a:solidFill>
                <a:latin typeface="Arial" panose="020B0604020202020204" pitchFamily="34" charset="0"/>
                <a:cs typeface="Arial" panose="020B0604020202020204" pitchFamily="34" charset="0"/>
              </a:rPr>
              <a:t> e big data. A Google é conhecida por sua expertise em infraestrutura global e tecnologias </a:t>
            </a:r>
            <a:endParaRPr lang="pt-BR" sz="24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30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098963" y="1975620"/>
            <a:ext cx="8180677" cy="3046988"/>
          </a:xfrm>
          <a:prstGeom prst="rect">
            <a:avLst/>
          </a:prstGeom>
        </p:spPr>
        <p:txBody>
          <a:bodyPr wrap="square">
            <a:spAutoFit/>
          </a:bodyPr>
          <a:lstStyle/>
          <a:p>
            <a:r>
              <a:rPr lang="pt-BR" sz="2400" b="1" dirty="0">
                <a:solidFill>
                  <a:srgbClr val="0D0D0D"/>
                </a:solidFill>
                <a:latin typeface="Arial" panose="020B0604020202020204" pitchFamily="34" charset="0"/>
                <a:cs typeface="Arial" panose="020B0604020202020204" pitchFamily="34" charset="0"/>
              </a:rPr>
              <a:t>Integração com Sistemas de </a:t>
            </a:r>
            <a:r>
              <a:rPr lang="pt-BR" sz="2400" b="1" dirty="0" err="1">
                <a:solidFill>
                  <a:srgbClr val="0D0D0D"/>
                </a:solidFill>
                <a:latin typeface="Arial" panose="020B0604020202020204" pitchFamily="34" charset="0"/>
                <a:cs typeface="Arial" panose="020B0604020202020204" pitchFamily="34" charset="0"/>
              </a:rPr>
              <a:t>Cloud</a:t>
            </a:r>
            <a:r>
              <a:rPr lang="pt-BR" sz="2400" b="1" dirty="0">
                <a:solidFill>
                  <a:srgbClr val="0D0D0D"/>
                </a:solidFill>
                <a:latin typeface="Arial" panose="020B0604020202020204" pitchFamily="34" charset="0"/>
                <a:cs typeface="Arial" panose="020B0604020202020204" pitchFamily="34" charset="0"/>
              </a:rPr>
              <a:t> para </a:t>
            </a:r>
            <a:r>
              <a:rPr lang="pt-BR" sz="2400" b="1" dirty="0" err="1" smtClean="0">
                <a:solidFill>
                  <a:srgbClr val="0D0D0D"/>
                </a:solidFill>
                <a:latin typeface="Arial" panose="020B0604020202020204" pitchFamily="34" charset="0"/>
                <a:cs typeface="Arial" panose="020B0604020202020204" pitchFamily="34" charset="0"/>
              </a:rPr>
              <a:t>IoT</a:t>
            </a:r>
            <a:endParaRPr lang="pt-BR" sz="2400" b="1" dirty="0" smtClean="0">
              <a:solidFill>
                <a:srgbClr val="0D0D0D"/>
              </a:solidFill>
              <a:latin typeface="Arial" panose="020B0604020202020204" pitchFamily="34" charset="0"/>
              <a:cs typeface="Arial" panose="020B0604020202020204" pitchFamily="34" charset="0"/>
            </a:endParaRPr>
          </a:p>
          <a:p>
            <a:endParaRPr lang="pt-BR" sz="2400" dirty="0">
              <a:solidFill>
                <a:srgbClr val="0D0D0D"/>
              </a:solidFill>
              <a:latin typeface="Arial" panose="020B0604020202020204" pitchFamily="34" charset="0"/>
              <a:cs typeface="Arial" panose="020B0604020202020204" pitchFamily="34" charset="0"/>
            </a:endParaRPr>
          </a:p>
          <a:p>
            <a:r>
              <a:rPr lang="pt-BR" sz="2400" dirty="0">
                <a:solidFill>
                  <a:srgbClr val="0D0D0D"/>
                </a:solidFill>
                <a:latin typeface="Arial" panose="020B0604020202020204" pitchFamily="34" charset="0"/>
                <a:cs typeface="Arial" panose="020B0604020202020204" pitchFamily="34" charset="0"/>
              </a:rPr>
              <a:t>A integração de sistemas de </a:t>
            </a:r>
            <a:r>
              <a:rPr lang="pt-BR" sz="2400" dirty="0" err="1">
                <a:solidFill>
                  <a:srgbClr val="0D0D0D"/>
                </a:solidFill>
                <a:latin typeface="Arial" panose="020B0604020202020204" pitchFamily="34" charset="0"/>
                <a:cs typeface="Arial" panose="020B0604020202020204" pitchFamily="34" charset="0"/>
              </a:rPr>
              <a:t>IoT</a:t>
            </a:r>
            <a:r>
              <a:rPr lang="pt-BR" sz="2400" dirty="0">
                <a:solidFill>
                  <a:srgbClr val="0D0D0D"/>
                </a:solidFill>
                <a:latin typeface="Arial" panose="020B0604020202020204" pitchFamily="34" charset="0"/>
                <a:cs typeface="Arial" panose="020B0604020202020204" pitchFamily="34" charset="0"/>
              </a:rPr>
              <a:t> com plataformas de nuvem permite a coleta, armazenamento, processamento e análise de grandes volumes de dados gerados por dispositivos </a:t>
            </a:r>
            <a:r>
              <a:rPr lang="pt-BR" sz="2400" dirty="0" err="1">
                <a:solidFill>
                  <a:srgbClr val="0D0D0D"/>
                </a:solidFill>
                <a:latin typeface="Arial" panose="020B0604020202020204" pitchFamily="34" charset="0"/>
                <a:cs typeface="Arial" panose="020B0604020202020204" pitchFamily="34" charset="0"/>
              </a:rPr>
              <a:t>IoT</a:t>
            </a:r>
            <a:r>
              <a:rPr lang="pt-BR" sz="2400" dirty="0">
                <a:solidFill>
                  <a:srgbClr val="0D0D0D"/>
                </a:solidFill>
                <a:latin typeface="Arial" panose="020B0604020202020204" pitchFamily="34" charset="0"/>
                <a:cs typeface="Arial" panose="020B0604020202020204" pitchFamily="34" charset="0"/>
              </a:rPr>
              <a:t>. Isso possibilita a criação de aplicações inteligentes e a tomada de decisões em tempo real com base nos dados coletados.</a:t>
            </a:r>
            <a:endParaRPr lang="pt-BR" sz="2400"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22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68927" y="955964"/>
            <a:ext cx="10099964" cy="4893647"/>
          </a:xfrm>
          <a:prstGeom prst="rect">
            <a:avLst/>
          </a:prstGeom>
        </p:spPr>
        <p:txBody>
          <a:bodyPr wrap="square">
            <a:spAutoFit/>
          </a:bodyPr>
          <a:lstStyle/>
          <a:p>
            <a:r>
              <a:rPr lang="pt-BR" sz="2400" b="1" dirty="0">
                <a:solidFill>
                  <a:srgbClr val="0D0D0D"/>
                </a:solidFill>
                <a:latin typeface="Arial" panose="020B0604020202020204" pitchFamily="34" charset="0"/>
                <a:cs typeface="Arial" panose="020B0604020202020204" pitchFamily="34" charset="0"/>
              </a:rPr>
              <a:t>Principais Características das Plataformas de </a:t>
            </a:r>
            <a:r>
              <a:rPr lang="pt-BR" sz="2400" b="1" dirty="0" err="1">
                <a:solidFill>
                  <a:srgbClr val="0D0D0D"/>
                </a:solidFill>
                <a:latin typeface="Arial" panose="020B0604020202020204" pitchFamily="34" charset="0"/>
                <a:cs typeface="Arial" panose="020B0604020202020204" pitchFamily="34" charset="0"/>
              </a:rPr>
              <a:t>Cloud</a:t>
            </a:r>
            <a:r>
              <a:rPr lang="pt-BR" sz="2400" b="1" dirty="0">
                <a:solidFill>
                  <a:srgbClr val="0D0D0D"/>
                </a:solidFill>
                <a:latin typeface="Arial" panose="020B0604020202020204" pitchFamily="34" charset="0"/>
                <a:cs typeface="Arial" panose="020B0604020202020204" pitchFamily="34" charset="0"/>
              </a:rPr>
              <a:t> para </a:t>
            </a:r>
            <a:r>
              <a:rPr lang="pt-BR" sz="2400" b="1" dirty="0" err="1" smtClean="0">
                <a:solidFill>
                  <a:srgbClr val="0D0D0D"/>
                </a:solidFill>
                <a:latin typeface="Arial" panose="020B0604020202020204" pitchFamily="34" charset="0"/>
                <a:cs typeface="Arial" panose="020B0604020202020204" pitchFamily="34" charset="0"/>
              </a:rPr>
              <a:t>IoT</a:t>
            </a:r>
            <a:endParaRPr lang="pt-BR" sz="2400" b="1" dirty="0" smtClean="0">
              <a:solidFill>
                <a:srgbClr val="0D0D0D"/>
              </a:solidFill>
              <a:latin typeface="Arial" panose="020B0604020202020204" pitchFamily="34" charset="0"/>
              <a:cs typeface="Arial" panose="020B0604020202020204" pitchFamily="34" charset="0"/>
            </a:endParaRPr>
          </a:p>
          <a:p>
            <a:endParaRPr lang="pt-BR" sz="2400" dirty="0">
              <a:solidFill>
                <a:srgbClr val="0D0D0D"/>
              </a:solidFill>
              <a:latin typeface="Arial" panose="020B0604020202020204" pitchFamily="34" charset="0"/>
              <a:cs typeface="Arial" panose="020B0604020202020204" pitchFamily="34" charset="0"/>
            </a:endParaRPr>
          </a:p>
          <a:p>
            <a:pPr>
              <a:buFont typeface="Arial" panose="020B0604020202020204" pitchFamily="34" charset="0"/>
              <a:buChar char="•"/>
            </a:pPr>
            <a:r>
              <a:rPr lang="pt-BR" sz="2400" b="1" dirty="0">
                <a:solidFill>
                  <a:srgbClr val="0D0D0D"/>
                </a:solidFill>
                <a:latin typeface="Arial" panose="020B0604020202020204" pitchFamily="34" charset="0"/>
                <a:cs typeface="Arial" panose="020B0604020202020204" pitchFamily="34" charset="0"/>
              </a:rPr>
              <a:t>Escalabilidade</a:t>
            </a:r>
            <a:r>
              <a:rPr lang="pt-BR" sz="2400" dirty="0">
                <a:solidFill>
                  <a:srgbClr val="0D0D0D"/>
                </a:solidFill>
                <a:latin typeface="Arial" panose="020B0604020202020204" pitchFamily="34" charset="0"/>
                <a:cs typeface="Arial" panose="020B0604020202020204" pitchFamily="34" charset="0"/>
              </a:rPr>
              <a:t>: As plataformas de nuvem para </a:t>
            </a:r>
            <a:r>
              <a:rPr lang="pt-BR" sz="2400" dirty="0" err="1">
                <a:solidFill>
                  <a:srgbClr val="0D0D0D"/>
                </a:solidFill>
                <a:latin typeface="Arial" panose="020B0604020202020204" pitchFamily="34" charset="0"/>
                <a:cs typeface="Arial" panose="020B0604020202020204" pitchFamily="34" charset="0"/>
              </a:rPr>
              <a:t>IoT</a:t>
            </a:r>
            <a:r>
              <a:rPr lang="pt-BR" sz="2400" dirty="0">
                <a:solidFill>
                  <a:srgbClr val="0D0D0D"/>
                </a:solidFill>
                <a:latin typeface="Arial" panose="020B0604020202020204" pitchFamily="34" charset="0"/>
                <a:cs typeface="Arial" panose="020B0604020202020204" pitchFamily="34" charset="0"/>
              </a:rPr>
              <a:t> devem ser altamente escaláveis para lidar com grandes volumes de dados gerados por dispositivos conectados</a:t>
            </a:r>
            <a:r>
              <a:rPr lang="pt-BR" sz="2400" dirty="0" smtClean="0">
                <a:solidFill>
                  <a:srgbClr val="0D0D0D"/>
                </a:solidFill>
                <a:latin typeface="Arial" panose="020B0604020202020204" pitchFamily="34" charset="0"/>
                <a:cs typeface="Arial" panose="020B0604020202020204" pitchFamily="34" charset="0"/>
              </a:rPr>
              <a:t>.</a:t>
            </a:r>
          </a:p>
          <a:p>
            <a:endParaRPr lang="pt-BR" sz="2400" dirty="0">
              <a:solidFill>
                <a:srgbClr val="0D0D0D"/>
              </a:solidFill>
              <a:latin typeface="Arial" panose="020B0604020202020204" pitchFamily="34" charset="0"/>
              <a:cs typeface="Arial" panose="020B0604020202020204" pitchFamily="34" charset="0"/>
            </a:endParaRPr>
          </a:p>
          <a:p>
            <a:pPr>
              <a:buFont typeface="Arial" panose="020B0604020202020204" pitchFamily="34" charset="0"/>
              <a:buChar char="•"/>
            </a:pPr>
            <a:r>
              <a:rPr lang="pt-BR" sz="2400" b="1" dirty="0">
                <a:solidFill>
                  <a:srgbClr val="0D0D0D"/>
                </a:solidFill>
                <a:latin typeface="Arial" panose="020B0604020202020204" pitchFamily="34" charset="0"/>
                <a:cs typeface="Arial" panose="020B0604020202020204" pitchFamily="34" charset="0"/>
              </a:rPr>
              <a:t>Segurança</a:t>
            </a:r>
            <a:r>
              <a:rPr lang="pt-BR" sz="2400" dirty="0">
                <a:solidFill>
                  <a:srgbClr val="0D0D0D"/>
                </a:solidFill>
                <a:latin typeface="Arial" panose="020B0604020202020204" pitchFamily="34" charset="0"/>
                <a:cs typeface="Arial" panose="020B0604020202020204" pitchFamily="34" charset="0"/>
              </a:rPr>
              <a:t>: A segurança dos dados é fundamental em ambientes de </a:t>
            </a:r>
            <a:r>
              <a:rPr lang="pt-BR" sz="2400" dirty="0" err="1">
                <a:solidFill>
                  <a:srgbClr val="0D0D0D"/>
                </a:solidFill>
                <a:latin typeface="Arial" panose="020B0604020202020204" pitchFamily="34" charset="0"/>
                <a:cs typeface="Arial" panose="020B0604020202020204" pitchFamily="34" charset="0"/>
              </a:rPr>
              <a:t>IoT</a:t>
            </a:r>
            <a:r>
              <a:rPr lang="pt-BR" sz="2400" dirty="0">
                <a:solidFill>
                  <a:srgbClr val="0D0D0D"/>
                </a:solidFill>
                <a:latin typeface="Arial" panose="020B0604020202020204" pitchFamily="34" charset="0"/>
                <a:cs typeface="Arial" panose="020B0604020202020204" pitchFamily="34" charset="0"/>
              </a:rPr>
              <a:t>, e as plataformas de nuvem devem oferecer recursos robustos de segurança para proteger os dados em trânsito e em repouso</a:t>
            </a:r>
            <a:r>
              <a:rPr lang="pt-BR" sz="2400" dirty="0" smtClean="0">
                <a:solidFill>
                  <a:srgbClr val="0D0D0D"/>
                </a:solidFill>
                <a:latin typeface="Arial" panose="020B0604020202020204" pitchFamily="34" charset="0"/>
                <a:cs typeface="Arial" panose="020B0604020202020204" pitchFamily="34" charset="0"/>
              </a:rPr>
              <a:t>.</a:t>
            </a:r>
          </a:p>
          <a:p>
            <a:pPr>
              <a:buFont typeface="Arial" panose="020B0604020202020204" pitchFamily="34" charset="0"/>
              <a:buChar char="•"/>
            </a:pPr>
            <a:endParaRPr lang="pt-BR" sz="2400" dirty="0">
              <a:solidFill>
                <a:srgbClr val="0D0D0D"/>
              </a:solidFill>
              <a:latin typeface="Arial" panose="020B0604020202020204" pitchFamily="34" charset="0"/>
              <a:cs typeface="Arial" panose="020B0604020202020204" pitchFamily="34" charset="0"/>
            </a:endParaRPr>
          </a:p>
          <a:p>
            <a:pPr>
              <a:buFont typeface="Arial" panose="020B0604020202020204" pitchFamily="34" charset="0"/>
              <a:buChar char="•"/>
            </a:pPr>
            <a:r>
              <a:rPr lang="pt-BR" sz="2400" b="1" dirty="0">
                <a:solidFill>
                  <a:srgbClr val="0D0D0D"/>
                </a:solidFill>
                <a:latin typeface="Arial" panose="020B0604020202020204" pitchFamily="34" charset="0"/>
                <a:cs typeface="Arial" panose="020B0604020202020204" pitchFamily="34" charset="0"/>
              </a:rPr>
              <a:t>Flexibilidade</a:t>
            </a:r>
            <a:r>
              <a:rPr lang="pt-BR" sz="2400" dirty="0">
                <a:solidFill>
                  <a:srgbClr val="0D0D0D"/>
                </a:solidFill>
                <a:latin typeface="Arial" panose="020B0604020202020204" pitchFamily="34" charset="0"/>
                <a:cs typeface="Arial" panose="020B0604020202020204" pitchFamily="34" charset="0"/>
              </a:rPr>
              <a:t>: As plataformas devem suportar uma ampla variedade de dispositivos e protocolos de comunicação, permitindo a integração de diferentes tipos de dispositivos </a:t>
            </a:r>
            <a:r>
              <a:rPr lang="pt-BR" sz="2400" dirty="0" err="1">
                <a:solidFill>
                  <a:srgbClr val="0D0D0D"/>
                </a:solidFill>
                <a:latin typeface="Arial" panose="020B0604020202020204" pitchFamily="34" charset="0"/>
                <a:cs typeface="Arial" panose="020B0604020202020204" pitchFamily="34" charset="0"/>
              </a:rPr>
              <a:t>IoT</a:t>
            </a:r>
            <a:r>
              <a:rPr lang="pt-BR" sz="2400" dirty="0">
                <a:solidFill>
                  <a:srgbClr val="0D0D0D"/>
                </a:solidFill>
                <a:latin typeface="Arial" panose="020B0604020202020204" pitchFamily="34" charset="0"/>
                <a:cs typeface="Arial" panose="020B0604020202020204" pitchFamily="34" charset="0"/>
              </a:rPr>
              <a:t>.</a:t>
            </a:r>
            <a:endParaRPr lang="pt-BR" sz="24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684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140527" y="1762266"/>
            <a:ext cx="8312728" cy="3785652"/>
          </a:xfrm>
          <a:prstGeom prst="rect">
            <a:avLst/>
          </a:prstGeom>
        </p:spPr>
        <p:txBody>
          <a:bodyPr wrap="square">
            <a:spAutoFit/>
          </a:bodyPr>
          <a:lstStyle/>
          <a:p>
            <a:r>
              <a:rPr lang="pt-BR" sz="2400" b="1" dirty="0" smtClean="0">
                <a:solidFill>
                  <a:srgbClr val="0D0D0D"/>
                </a:solidFill>
                <a:latin typeface="Arial" panose="020B0604020202020204" pitchFamily="34" charset="0"/>
                <a:cs typeface="Arial" panose="020B0604020202020204" pitchFamily="34" charset="0"/>
              </a:rPr>
              <a:t>Big </a:t>
            </a:r>
            <a:r>
              <a:rPr lang="pt-BR" sz="2400" b="1" dirty="0">
                <a:solidFill>
                  <a:srgbClr val="0D0D0D"/>
                </a:solidFill>
                <a:latin typeface="Arial" panose="020B0604020202020204" pitchFamily="34" charset="0"/>
                <a:cs typeface="Arial" panose="020B0604020202020204" pitchFamily="34" charset="0"/>
              </a:rPr>
              <a:t>Data e </a:t>
            </a:r>
            <a:r>
              <a:rPr lang="pt-BR" sz="2400" b="1" dirty="0" err="1">
                <a:solidFill>
                  <a:srgbClr val="0D0D0D"/>
                </a:solidFill>
                <a:latin typeface="Arial" panose="020B0604020202020204" pitchFamily="34" charset="0"/>
                <a:cs typeface="Arial" panose="020B0604020202020204" pitchFamily="34" charset="0"/>
              </a:rPr>
              <a:t>Analytics</a:t>
            </a:r>
            <a:r>
              <a:rPr lang="pt-BR" sz="2400" b="1" dirty="0">
                <a:solidFill>
                  <a:srgbClr val="0D0D0D"/>
                </a:solidFill>
                <a:latin typeface="Arial" panose="020B0604020202020204" pitchFamily="34" charset="0"/>
                <a:cs typeface="Arial" panose="020B0604020202020204" pitchFamily="34" charset="0"/>
              </a:rPr>
              <a:t> na Computação em </a:t>
            </a:r>
            <a:r>
              <a:rPr lang="pt-BR" sz="2400" b="1" dirty="0" smtClean="0">
                <a:solidFill>
                  <a:srgbClr val="0D0D0D"/>
                </a:solidFill>
                <a:latin typeface="Arial" panose="020B0604020202020204" pitchFamily="34" charset="0"/>
                <a:cs typeface="Arial" panose="020B0604020202020204" pitchFamily="34" charset="0"/>
              </a:rPr>
              <a:t>Nuvem</a:t>
            </a:r>
          </a:p>
          <a:p>
            <a:endParaRPr lang="pt-BR" sz="2400" dirty="0">
              <a:solidFill>
                <a:srgbClr val="0D0D0D"/>
              </a:solidFill>
              <a:latin typeface="Arial" panose="020B0604020202020204" pitchFamily="34" charset="0"/>
              <a:cs typeface="Arial" panose="020B0604020202020204" pitchFamily="34" charset="0"/>
            </a:endParaRPr>
          </a:p>
          <a:p>
            <a:r>
              <a:rPr lang="pt-BR" sz="2400" dirty="0">
                <a:solidFill>
                  <a:srgbClr val="0D0D0D"/>
                </a:solidFill>
                <a:latin typeface="Arial" panose="020B0604020202020204" pitchFamily="34" charset="0"/>
                <a:cs typeface="Arial" panose="020B0604020202020204" pitchFamily="34" charset="0"/>
              </a:rPr>
              <a:t>A computação em nuvem desempenha um papel fundamental na análise de big data, fornecendo os recursos necessários para armazenar, processar e analisar grandes volumes de dados de forma eficiente. As plataformas de nuvem oferecem uma variedade de serviços de análise de dados, como serviços de banco de dados escaláveis, ferramentas de análise de dados em tempo real e frameworks de </a:t>
            </a:r>
            <a:r>
              <a:rPr lang="pt-BR" sz="2400" dirty="0" err="1">
                <a:solidFill>
                  <a:srgbClr val="0D0D0D"/>
                </a:solidFill>
                <a:latin typeface="Arial" panose="020B0604020202020204" pitchFamily="34" charset="0"/>
                <a:cs typeface="Arial" panose="020B0604020202020204" pitchFamily="34" charset="0"/>
              </a:rPr>
              <a:t>machine</a:t>
            </a:r>
            <a:r>
              <a:rPr lang="pt-BR" sz="2400" dirty="0">
                <a:solidFill>
                  <a:srgbClr val="0D0D0D"/>
                </a:solidFill>
                <a:latin typeface="Arial" panose="020B0604020202020204" pitchFamily="34" charset="0"/>
                <a:cs typeface="Arial" panose="020B0604020202020204" pitchFamily="34" charset="0"/>
              </a:rPr>
              <a:t> </a:t>
            </a:r>
            <a:r>
              <a:rPr lang="pt-BR" sz="2400" dirty="0" err="1">
                <a:solidFill>
                  <a:srgbClr val="0D0D0D"/>
                </a:solidFill>
                <a:latin typeface="Arial" panose="020B0604020202020204" pitchFamily="34" charset="0"/>
                <a:cs typeface="Arial" panose="020B0604020202020204" pitchFamily="34" charset="0"/>
              </a:rPr>
              <a:t>learning</a:t>
            </a:r>
            <a:r>
              <a:rPr lang="pt-BR" sz="2400" dirty="0">
                <a:solidFill>
                  <a:srgbClr val="0D0D0D"/>
                </a:solidFill>
                <a:latin typeface="Arial" panose="020B0604020202020204" pitchFamily="34" charset="0"/>
                <a:cs typeface="Arial" panose="020B0604020202020204" pitchFamily="34" charset="0"/>
              </a:rPr>
              <a:t>.</a:t>
            </a:r>
            <a:endParaRPr lang="pt-BR" sz="24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815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55418" y="604988"/>
            <a:ext cx="11430000" cy="5632311"/>
          </a:xfrm>
          <a:prstGeom prst="rect">
            <a:avLst/>
          </a:prstGeom>
        </p:spPr>
        <p:txBody>
          <a:bodyPr wrap="square">
            <a:spAutoFit/>
          </a:bodyPr>
          <a:lstStyle/>
          <a:p>
            <a:r>
              <a:rPr lang="pt-BR" sz="2400" b="1" dirty="0" smtClean="0">
                <a:solidFill>
                  <a:srgbClr val="0D0D0D"/>
                </a:solidFill>
                <a:latin typeface="ui-sans-serif"/>
              </a:rPr>
              <a:t>Uso </a:t>
            </a:r>
            <a:r>
              <a:rPr lang="pt-BR" sz="2400" b="1" dirty="0">
                <a:solidFill>
                  <a:srgbClr val="0D0D0D"/>
                </a:solidFill>
                <a:latin typeface="ui-sans-serif"/>
              </a:rPr>
              <a:t>Profissional do GitHub na Indústria de </a:t>
            </a:r>
            <a:r>
              <a:rPr lang="pt-BR" sz="2400" b="1" dirty="0" smtClean="0">
                <a:solidFill>
                  <a:srgbClr val="0D0D0D"/>
                </a:solidFill>
                <a:latin typeface="ui-sans-serif"/>
              </a:rPr>
              <a:t>TI</a:t>
            </a:r>
          </a:p>
          <a:p>
            <a:endParaRPr lang="pt-BR" sz="2400" dirty="0">
              <a:solidFill>
                <a:srgbClr val="0D0D0D"/>
              </a:solidFill>
              <a:latin typeface="ui-sans-serif"/>
            </a:endParaRPr>
          </a:p>
          <a:p>
            <a:r>
              <a:rPr lang="pt-BR" sz="2400" dirty="0">
                <a:solidFill>
                  <a:srgbClr val="0D0D0D"/>
                </a:solidFill>
                <a:latin typeface="ui-sans-serif"/>
              </a:rPr>
              <a:t>O GitHub é uma plataforma de desenvolvimento colaborativo amplamente utilizada por profissionais de TI para otimizar seus fluxos de trabalho e impulsionar a qualidade do software. Ao integrar recursos avançados como controle de versão distribuído, gerenciamento de projetos, </a:t>
            </a:r>
            <a:r>
              <a:rPr lang="pt-BR" sz="2400" dirty="0" err="1">
                <a:solidFill>
                  <a:srgbClr val="0D0D0D"/>
                </a:solidFill>
                <a:latin typeface="ui-sans-serif"/>
              </a:rPr>
              <a:t>issues</a:t>
            </a:r>
            <a:r>
              <a:rPr lang="pt-BR" sz="2400" dirty="0">
                <a:solidFill>
                  <a:srgbClr val="0D0D0D"/>
                </a:solidFill>
                <a:latin typeface="ui-sans-serif"/>
              </a:rPr>
              <a:t> </a:t>
            </a:r>
            <a:r>
              <a:rPr lang="pt-BR" sz="2400" dirty="0" err="1">
                <a:solidFill>
                  <a:srgbClr val="0D0D0D"/>
                </a:solidFill>
                <a:latin typeface="ui-sans-serif"/>
              </a:rPr>
              <a:t>tracking</a:t>
            </a:r>
            <a:r>
              <a:rPr lang="pt-BR" sz="2400" dirty="0">
                <a:solidFill>
                  <a:srgbClr val="0D0D0D"/>
                </a:solidFill>
                <a:latin typeface="ui-sans-serif"/>
              </a:rPr>
              <a:t>, </a:t>
            </a:r>
            <a:r>
              <a:rPr lang="pt-BR" sz="2400" dirty="0" err="1">
                <a:solidFill>
                  <a:srgbClr val="0D0D0D"/>
                </a:solidFill>
                <a:latin typeface="ui-sans-serif"/>
              </a:rPr>
              <a:t>pull</a:t>
            </a:r>
            <a:r>
              <a:rPr lang="pt-BR" sz="2400" dirty="0">
                <a:solidFill>
                  <a:srgbClr val="0D0D0D"/>
                </a:solidFill>
                <a:latin typeface="ui-sans-serif"/>
              </a:rPr>
              <a:t> </a:t>
            </a:r>
            <a:r>
              <a:rPr lang="pt-BR" sz="2400" dirty="0" err="1">
                <a:solidFill>
                  <a:srgbClr val="0D0D0D"/>
                </a:solidFill>
                <a:latin typeface="ui-sans-serif"/>
              </a:rPr>
              <a:t>requests</a:t>
            </a:r>
            <a:r>
              <a:rPr lang="pt-BR" sz="2400" dirty="0">
                <a:solidFill>
                  <a:srgbClr val="0D0D0D"/>
                </a:solidFill>
                <a:latin typeface="ui-sans-serif"/>
              </a:rPr>
              <a:t> e integração contínua, o GitHub se torna uma ferramenta indispensável para equipes de desenvolvimento.</a:t>
            </a:r>
          </a:p>
          <a:p>
            <a:endParaRPr lang="pt-BR" sz="2400" dirty="0" smtClean="0">
              <a:solidFill>
                <a:srgbClr val="0D0D0D"/>
              </a:solidFill>
              <a:latin typeface="ui-sans-serif"/>
            </a:endParaRPr>
          </a:p>
          <a:p>
            <a:r>
              <a:rPr lang="pt-BR" sz="2400" dirty="0" smtClean="0">
                <a:solidFill>
                  <a:srgbClr val="0D0D0D"/>
                </a:solidFill>
                <a:latin typeface="ui-sans-serif"/>
              </a:rPr>
              <a:t>Por </a:t>
            </a:r>
            <a:r>
              <a:rPr lang="pt-BR" sz="2400" dirty="0">
                <a:solidFill>
                  <a:srgbClr val="0D0D0D"/>
                </a:solidFill>
                <a:latin typeface="ui-sans-serif"/>
              </a:rPr>
              <a:t>meio do controle de versão distribuído, os profissionais de TI podem rastrear e gerenciar as alterações no código-fonte de maneira eficiente, garantindo uma gestão de código transparente e precisa. Além disso, o GitHub oferece robustas funcionalidades de gerenciamento de projetos e </a:t>
            </a:r>
            <a:r>
              <a:rPr lang="pt-BR" sz="2400" dirty="0" err="1">
                <a:solidFill>
                  <a:srgbClr val="0D0D0D"/>
                </a:solidFill>
                <a:latin typeface="ui-sans-serif"/>
              </a:rPr>
              <a:t>issues</a:t>
            </a:r>
            <a:r>
              <a:rPr lang="pt-BR" sz="2400" dirty="0">
                <a:solidFill>
                  <a:srgbClr val="0D0D0D"/>
                </a:solidFill>
                <a:latin typeface="ui-sans-serif"/>
              </a:rPr>
              <a:t> </a:t>
            </a:r>
            <a:r>
              <a:rPr lang="pt-BR" sz="2400" dirty="0" err="1">
                <a:solidFill>
                  <a:srgbClr val="0D0D0D"/>
                </a:solidFill>
                <a:latin typeface="ui-sans-serif"/>
              </a:rPr>
              <a:t>tracking</a:t>
            </a:r>
            <a:r>
              <a:rPr lang="pt-BR" sz="2400" dirty="0">
                <a:solidFill>
                  <a:srgbClr val="0D0D0D"/>
                </a:solidFill>
                <a:latin typeface="ui-sans-serif"/>
              </a:rPr>
              <a:t>, permitindo que equipes coordenem tarefas, estabeleçam marcos e atribuam responsabilidades de forma organizada.</a:t>
            </a:r>
            <a:endParaRPr lang="pt-BR" sz="2400" b="0" i="0" dirty="0">
              <a:solidFill>
                <a:srgbClr val="0D0D0D"/>
              </a:solidFill>
              <a:effectLst/>
              <a:latin typeface="ui-sans-serif"/>
            </a:endParaRPr>
          </a:p>
        </p:txBody>
      </p:sp>
    </p:spTree>
    <p:extLst>
      <p:ext uri="{BB962C8B-B14F-4D97-AF65-F5344CB8AC3E}">
        <p14:creationId xmlns:p14="http://schemas.microsoft.com/office/powerpoint/2010/main" val="3261447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tia">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35</TotalTime>
  <Words>851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Arial Black</vt:lpstr>
      <vt:lpstr>Century Gothic</vt:lpstr>
      <vt:lpstr>ui-sans-serif</vt:lpstr>
      <vt:lpstr>Wingdings 3</vt:lpstr>
      <vt:lpstr>Fatia</vt:lpstr>
      <vt:lpstr>    Aplicações de Cloud.</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Aplicações de Cloud.</dc:title>
  <dc:creator>Aluno</dc:creator>
  <cp:lastModifiedBy>Aluno</cp:lastModifiedBy>
  <cp:revision>3</cp:revision>
  <dcterms:created xsi:type="dcterms:W3CDTF">2024-05-24T21:44:53Z</dcterms:created>
  <dcterms:modified xsi:type="dcterms:W3CDTF">2024-05-24T22:20:52Z</dcterms:modified>
</cp:coreProperties>
</file>