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6" r:id="rId3"/>
    <p:sldId id="267" r:id="rId4"/>
    <p:sldId id="268" r:id="rId5"/>
    <p:sldId id="273" r:id="rId6"/>
    <p:sldId id="274" r:id="rId7"/>
    <p:sldId id="275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F"/>
    <a:srgbClr val="F6B157"/>
    <a:srgbClr val="0C243C"/>
    <a:srgbClr val="C8DEF4"/>
    <a:srgbClr val="9F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3971" autoAdjust="0"/>
  </p:normalViewPr>
  <p:slideViewPr>
    <p:cSldViewPr snapToGrid="0">
      <p:cViewPr varScale="1">
        <p:scale>
          <a:sx n="149" d="100"/>
          <a:sy n="149" d="100"/>
        </p:scale>
        <p:origin x="24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D8D38-CA68-2FF5-F0FB-14EC05E56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0EC91-28EF-876E-DDBD-443000343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F714C-FD93-4BEA-AC1F-077D01D3DAF6}" type="datetimeFigureOut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D48FC8-957E-C818-E6AA-23CC8AD91D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8AE25B-34D0-4AAF-62BB-4B11CA888A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F16F-21CA-4AE8-80FF-CDB6CD795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3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1C3C-C003-4B76-9403-3B3B4BB98F0D}" type="datetimeFigureOut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DD55-0AFA-4605-AADD-260FF1BB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8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세미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7E9A-5ACF-412F-8348-E228C240509F}" type="datetime1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2889C9-E3D0-F648-CBEB-981FC51A85D3}"/>
              </a:ext>
            </a:extLst>
          </p:cNvPr>
          <p:cNvGrpSpPr/>
          <p:nvPr userDrawn="1"/>
        </p:nvGrpSpPr>
        <p:grpSpPr>
          <a:xfrm>
            <a:off x="2337456" y="6165914"/>
            <a:ext cx="4469088" cy="350064"/>
            <a:chOff x="2051340" y="6213539"/>
            <a:chExt cx="4469088" cy="3500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29AA626-D1FC-4593-F5C6-1711823B7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340" y="6247133"/>
              <a:ext cx="2109976" cy="28287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E28464-77BF-BCBB-F4E2-C8F92791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891" t="17539" r="5470" b="17448"/>
            <a:stretch/>
          </p:blipFill>
          <p:spPr>
            <a:xfrm>
              <a:off x="4329555" y="6213539"/>
              <a:ext cx="2190873" cy="350064"/>
            </a:xfrm>
            <a:prstGeom prst="rect">
              <a:avLst/>
            </a:prstGeom>
          </p:spPr>
        </p:pic>
      </p:grpSp>
      <p:sp>
        <p:nvSpPr>
          <p:cNvPr id="27" name="부제목 2">
            <a:extLst>
              <a:ext uri="{FF2B5EF4-FFF2-40B4-BE49-F238E27FC236}">
                <a16:creationId xmlns:a16="http://schemas.microsoft.com/office/drawing/2014/main" id="{830AE305-195D-CA60-2C37-77B34DE66484}"/>
              </a:ext>
            </a:extLst>
          </p:cNvPr>
          <p:cNvSpPr txBox="1">
            <a:spLocks/>
          </p:cNvSpPr>
          <p:nvPr userDrawn="1"/>
        </p:nvSpPr>
        <p:spPr>
          <a:xfrm>
            <a:off x="6591300" y="322665"/>
            <a:ext cx="2349501" cy="469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Regular Seminar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BF35C367-A41A-2CC3-024C-807448AB3F31}"/>
              </a:ext>
            </a:extLst>
          </p:cNvPr>
          <p:cNvSpPr txBox="1">
            <a:spLocks/>
          </p:cNvSpPr>
          <p:nvPr userDrawn="1"/>
        </p:nvSpPr>
        <p:spPr>
          <a:xfrm>
            <a:off x="307734" y="4562472"/>
            <a:ext cx="2599076" cy="35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APEX Lab. @ GNU</a:t>
            </a:r>
            <a:endParaRPr lang="ko-KR" altLang="en-US" sz="2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532C901C-555B-F058-358E-F42E2F4D3B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734" y="4138534"/>
            <a:ext cx="1630063" cy="39067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2025-02-01</a:t>
            </a:r>
            <a:endParaRPr lang="ko-KR" altLang="en-US" dirty="0"/>
          </a:p>
        </p:txBody>
      </p:sp>
      <p:sp>
        <p:nvSpPr>
          <p:cNvPr id="37" name="텍스트 개체 틀 10">
            <a:extLst>
              <a:ext uri="{FF2B5EF4-FFF2-40B4-BE49-F238E27FC236}">
                <a16:creationId xmlns:a16="http://schemas.microsoft.com/office/drawing/2014/main" id="{1087741E-7990-5F42-D4D6-3B3E387A0B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733" y="1827795"/>
            <a:ext cx="7359892" cy="469899"/>
          </a:xfrm>
        </p:spPr>
        <p:txBody>
          <a:bodyPr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15057437-E78D-22EC-A096-54D1E515E5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7734" y="3724118"/>
            <a:ext cx="2111616" cy="39067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ko-KR" dirty="0"/>
              <a:t>YEON SUMIN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5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학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EE6B96C-1F4B-C50F-F921-56C1EE6B3EF7}"/>
              </a:ext>
            </a:extLst>
          </p:cNvPr>
          <p:cNvSpPr/>
          <p:nvPr userDrawn="1"/>
        </p:nvSpPr>
        <p:spPr>
          <a:xfrm>
            <a:off x="2235200" y="5911850"/>
            <a:ext cx="4673601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2BA755-8CA0-7A24-E630-C37804F3A95B}"/>
              </a:ext>
            </a:extLst>
          </p:cNvPr>
          <p:cNvGrpSpPr/>
          <p:nvPr userDrawn="1"/>
        </p:nvGrpSpPr>
        <p:grpSpPr>
          <a:xfrm>
            <a:off x="2337456" y="6165914"/>
            <a:ext cx="4469088" cy="350064"/>
            <a:chOff x="2051340" y="6213539"/>
            <a:chExt cx="4469088" cy="3500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1D9A35F-7FD8-0B02-711B-F3F80477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340" y="6247133"/>
              <a:ext cx="2109976" cy="28287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1E40946-549B-A4B0-31D7-BC02F590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891" t="17539" r="5470" b="17448"/>
            <a:stretch/>
          </p:blipFill>
          <p:spPr>
            <a:xfrm>
              <a:off x="4329555" y="6213539"/>
              <a:ext cx="2190873" cy="350064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15A37-EF9B-E439-76A0-CF0EF3012E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06544" y="342022"/>
            <a:ext cx="2019300" cy="469900"/>
          </a:xfrm>
        </p:spPr>
        <p:txBody>
          <a:bodyPr/>
          <a:lstStyle/>
          <a:p>
            <a:pPr lvl="0"/>
            <a:r>
              <a:rPr lang="ko-KR" altLang="en-US"/>
              <a:t>학회로고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0C82C04-E784-DBDA-6078-1A620ED2AADD}"/>
              </a:ext>
            </a:extLst>
          </p:cNvPr>
          <p:cNvSpPr txBox="1">
            <a:spLocks/>
          </p:cNvSpPr>
          <p:nvPr userDrawn="1"/>
        </p:nvSpPr>
        <p:spPr>
          <a:xfrm>
            <a:off x="307734" y="4562472"/>
            <a:ext cx="2599076" cy="35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APEX Lab. @ GNU</a:t>
            </a:r>
            <a:endParaRPr lang="ko-KR" altLang="en-US" sz="2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B6D61B2-B3FE-585C-4151-81EF10135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734" y="4138534"/>
            <a:ext cx="1630063" cy="39067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2025-02-01</a:t>
            </a:r>
            <a:endParaRPr lang="ko-KR" altLang="en-US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305D59C4-AAE4-0E36-D267-D3457D9F59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7734" y="3724118"/>
            <a:ext cx="2111616" cy="39067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ko-KR" dirty="0"/>
              <a:t>YEON SUMIN</a:t>
            </a:r>
            <a:endParaRPr lang="ko-KR" altLang="en-US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27692406-53D9-C36D-206F-BE92A99A8F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733" y="1827795"/>
            <a:ext cx="7359892" cy="469899"/>
          </a:xfrm>
        </p:spPr>
        <p:txBody>
          <a:bodyPr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5102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7775"/>
            <a:ext cx="7886700" cy="4929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5744-FC19-459B-8992-E3941CEDB9D6}" type="datetime1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3CB75A-934E-FD14-49CC-EA3C76439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6" y="6119101"/>
            <a:ext cx="2561359" cy="5642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13B3EBF-2E79-7A97-9477-53FE91CE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19" y="227014"/>
            <a:ext cx="7067550" cy="787398"/>
          </a:xfrm>
        </p:spPr>
        <p:txBody>
          <a:bodyPr>
            <a:normAutofit/>
          </a:bodyPr>
          <a:lstStyle>
            <a:lvl1pPr>
              <a:defRPr sz="2800" b="1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64C930F-08AC-F461-4A58-E4CDBA46D227}"/>
              </a:ext>
            </a:extLst>
          </p:cNvPr>
          <p:cNvCxnSpPr>
            <a:cxnSpLocks/>
          </p:cNvCxnSpPr>
          <p:nvPr userDrawn="1"/>
        </p:nvCxnSpPr>
        <p:spPr>
          <a:xfrm>
            <a:off x="555625" y="890588"/>
            <a:ext cx="80327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37F2-C56A-47E6-A4B6-EDA7B8BB47F0}" type="datetime1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AC8EB-4563-DA2F-47AA-A7D870432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6" y="6119101"/>
            <a:ext cx="2561359" cy="5642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E36150-AB03-8AF3-7D59-090A92E4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19" y="227014"/>
            <a:ext cx="7067550" cy="787398"/>
          </a:xfrm>
        </p:spPr>
        <p:txBody>
          <a:bodyPr>
            <a:normAutofit/>
          </a:bodyPr>
          <a:lstStyle>
            <a:lvl1pPr>
              <a:defRPr sz="2800" b="1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6BE424-60F0-820A-2A96-71CB6787EFC9}"/>
              </a:ext>
            </a:extLst>
          </p:cNvPr>
          <p:cNvCxnSpPr>
            <a:cxnSpLocks/>
          </p:cNvCxnSpPr>
          <p:nvPr userDrawn="1"/>
        </p:nvCxnSpPr>
        <p:spPr>
          <a:xfrm>
            <a:off x="555625" y="890588"/>
            <a:ext cx="80327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0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E348-21A5-4F4D-82B4-D0B2837E780C}" type="datetime1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1B83-06BD-2A8C-E691-B0EBC610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6" y="6119101"/>
            <a:ext cx="2561359" cy="5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004B2-1829-44AD-B3D2-E48E971419C5}" type="datetime1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BC494-2FAF-49A8-9A9C-02A22B63AB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2F64EF-C039-68BF-938F-2A7F675E8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2025-02-05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7886D-2345-5501-470F-5930CC5FC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Tabular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r>
              <a:rPr lang="ko-KR" altLang="en-US" dirty="0"/>
              <a:t> 네트워크의 압축 및 </a:t>
            </a:r>
            <a:r>
              <a:rPr lang="en-US" altLang="ko-KR" dirty="0">
                <a:solidFill>
                  <a:srgbClr val="009ADF"/>
                </a:solidFill>
              </a:rPr>
              <a:t>QBAF</a:t>
            </a:r>
            <a:r>
              <a:rPr lang="ko-KR" altLang="en-US" dirty="0">
                <a:solidFill>
                  <a:srgbClr val="009ADF"/>
                </a:solidFill>
              </a:rPr>
              <a:t> 기반 </a:t>
            </a:r>
            <a:r>
              <a:rPr lang="en-US" altLang="ko-KR" dirty="0">
                <a:solidFill>
                  <a:srgbClr val="009ADF"/>
                </a:solidFill>
              </a:rPr>
              <a:t>Argumentative</a:t>
            </a:r>
            <a:r>
              <a:rPr lang="ko-KR" altLang="en-US" dirty="0">
                <a:solidFill>
                  <a:srgbClr val="009ADF"/>
                </a:solidFill>
              </a:rPr>
              <a:t> 설명 </a:t>
            </a:r>
            <a:r>
              <a:rPr lang="ko-KR" altLang="en-US" dirty="0"/>
              <a:t>방법 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중간 보고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AEB48-65BA-5F94-37EF-3E9CE169A6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dirty="0">
                <a:solidFill>
                  <a:srgbClr val="009ADF"/>
                </a:solidFill>
              </a:rPr>
              <a:t>KIM</a:t>
            </a:r>
            <a:r>
              <a:rPr lang="ko-KR" altLang="en-US" b="0" dirty="0">
                <a:solidFill>
                  <a:srgbClr val="009ADF"/>
                </a:solidFill>
              </a:rPr>
              <a:t> </a:t>
            </a:r>
            <a:r>
              <a:rPr lang="en-US" altLang="ko-KR" b="0" dirty="0">
                <a:solidFill>
                  <a:srgbClr val="009ADF"/>
                </a:solidFill>
              </a:rPr>
              <a:t>UNGSIK</a:t>
            </a:r>
            <a:endParaRPr lang="ko-KR" altLang="en-US" b="0" dirty="0">
              <a:solidFill>
                <a:srgbClr val="009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5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36A1F5-329C-29A8-62CC-A803E7F5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 descr="Q A banner icon in flat style. Question and answer vector illustration on white isolated ...">
            <a:extLst>
              <a:ext uri="{FF2B5EF4-FFF2-40B4-BE49-F238E27FC236}">
                <a16:creationId xmlns:a16="http://schemas.microsoft.com/office/drawing/2014/main" id="{ABD4B0AD-522D-E0DA-FC77-AA884CA4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234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6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BA5A1-D57C-F5B8-B8F4-F7F3DC1A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0614D9-8A1C-B7F3-C20A-B74530BA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7775"/>
            <a:ext cx="5614753" cy="4929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600" spc="0" dirty="0"/>
              <a:t>기존 모델에서 각 레이어의 </a:t>
            </a:r>
            <a:r>
              <a:rPr kumimoji="1" lang="en-US" altLang="ko-KR" sz="1600" spc="0" dirty="0"/>
              <a:t>activation value</a:t>
            </a:r>
            <a:r>
              <a:rPr kumimoji="1" lang="ko-KR" altLang="en-US" sz="1600" spc="0" dirty="0" err="1"/>
              <a:t>를</a:t>
            </a:r>
            <a:r>
              <a:rPr kumimoji="1" lang="ko-KR" altLang="en-US" sz="1600" spc="0" dirty="0"/>
              <a:t> 기반으로 클러스터링을 진행</a:t>
            </a:r>
            <a:endParaRPr kumimoji="1" lang="en-US" altLang="ko-KR" sz="1600" spc="0" dirty="0"/>
          </a:p>
          <a:p>
            <a:pPr>
              <a:lnSpc>
                <a:spcPct val="100000"/>
              </a:lnSpc>
            </a:pPr>
            <a:r>
              <a:rPr kumimoji="1" lang="en-US" altLang="ko-KR" sz="1600" spc="0" dirty="0"/>
              <a:t>1</a:t>
            </a:r>
            <a:r>
              <a:rPr kumimoji="1" lang="ko-KR" altLang="en-US" sz="1600" spc="0" dirty="0"/>
              <a:t>번째 레이어를 축소시킨 후</a:t>
            </a:r>
            <a:r>
              <a:rPr kumimoji="1" lang="en-US" altLang="ko-KR" sz="1600" spc="0" dirty="0"/>
              <a:t>,</a:t>
            </a:r>
            <a:r>
              <a:rPr kumimoji="1" lang="ko-KR" altLang="en-US" sz="1600" spc="0" dirty="0"/>
              <a:t> </a:t>
            </a:r>
            <a:r>
              <a:rPr kumimoji="1" lang="en-US" altLang="ko-KR" sz="1600" spc="0" dirty="0"/>
              <a:t>2</a:t>
            </a:r>
            <a:r>
              <a:rPr kumimoji="1" lang="ko-KR" altLang="en-US" sz="1600" spc="0" dirty="0"/>
              <a:t>번째 레이어와의 크기가 안 맞기 때문에 나가는 </a:t>
            </a:r>
            <a:r>
              <a:rPr kumimoji="1" lang="en-US" altLang="ko-KR" sz="1600" spc="0" dirty="0"/>
              <a:t>weight</a:t>
            </a:r>
            <a:r>
              <a:rPr kumimoji="1" lang="ko-KR" altLang="en-US" sz="1600" spc="0" dirty="0"/>
              <a:t>도 고려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9D4532-B5D8-9C87-9E6C-7EE8EEF5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4C51A0C-63ED-D08B-8DCB-64D8F3DA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SparX</a:t>
            </a:r>
            <a:r>
              <a:rPr kumimoji="1" lang="ko-KR" altLang="en-US" dirty="0"/>
              <a:t> 논문 요약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E46FD5-3D04-51A0-3CEB-B0519239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71" b="9540"/>
          <a:stretch/>
        </p:blipFill>
        <p:spPr>
          <a:xfrm>
            <a:off x="6243403" y="1317893"/>
            <a:ext cx="1963712" cy="47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AC4A-06C4-BD71-810E-93763E50E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CEF8EB6-B1B3-9E30-F005-2C526BD04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9" y="1214202"/>
            <a:ext cx="5128727" cy="4594485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6CDF44-AC93-5A1E-5FF0-ECB2B8B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6B70700-CA2A-6971-9051-C5E122C8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TensorFlow</a:t>
            </a:r>
            <a:r>
              <a:rPr lang="ko-KR" altLang="en-US" dirty="0"/>
              <a:t> </a:t>
            </a:r>
            <a:r>
              <a:rPr lang="en" altLang="ko-KR" dirty="0"/>
              <a:t>→</a:t>
            </a:r>
            <a:r>
              <a:rPr lang="ko-KR" altLang="en-US" dirty="0"/>
              <a:t> </a:t>
            </a:r>
            <a:r>
              <a:rPr lang="en" altLang="ko-KR" dirty="0" err="1"/>
              <a:t>PyTorch</a:t>
            </a:r>
            <a:r>
              <a:rPr lang="en" altLang="ko-KR" dirty="0"/>
              <a:t> </a:t>
            </a:r>
            <a:r>
              <a:rPr lang="ko-KR" altLang="en-US" dirty="0"/>
              <a:t>변환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0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89E74-3D8E-9F38-F868-4EE364551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2AC310-E476-DEA7-E29A-5270FED2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867A4-804B-1ECE-1604-61DAF74D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Iterative Approach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5354303-41B3-7E2E-4C09-A2FDD1A4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1" spc="0" dirty="0"/>
              <a:t>기존은 </a:t>
            </a:r>
            <a:r>
              <a:rPr lang="en-US" altLang="ko-KR" sz="1600" b="1" spc="0" dirty="0"/>
              <a:t>Activation Value</a:t>
            </a:r>
            <a:r>
              <a:rPr lang="ko-KR" altLang="en-US" sz="1600" b="1" spc="0" dirty="0" err="1"/>
              <a:t>를</a:t>
            </a:r>
            <a:r>
              <a:rPr lang="ko-KR" altLang="en-US" sz="1600" b="1" spc="0" dirty="0"/>
              <a:t> 한꺼번에 뽑아서 클러스터링</a:t>
            </a:r>
            <a:endParaRPr lang="en-US" altLang="ko-KR" sz="1600" b="1" spc="0" dirty="0"/>
          </a:p>
          <a:p>
            <a:pPr lvl="1">
              <a:lnSpc>
                <a:spcPct val="100000"/>
              </a:lnSpc>
            </a:pPr>
            <a:r>
              <a:rPr lang="ko-KR" altLang="en-US" sz="1200" spc="0" dirty="0"/>
              <a:t>이는 전체적으로는 </a:t>
            </a:r>
            <a:r>
              <a:rPr lang="ko-KR" altLang="en-US" sz="1200" spc="0" dirty="0" err="1"/>
              <a:t>그럴듯</a:t>
            </a:r>
            <a:r>
              <a:rPr lang="ko-KR" altLang="en-US" sz="1200" spc="0" dirty="0"/>
              <a:t> 해 보이나</a:t>
            </a:r>
            <a:endParaRPr lang="en-US" altLang="ko-KR" sz="1200" spc="0" dirty="0"/>
          </a:p>
          <a:p>
            <a:pPr lvl="1">
              <a:lnSpc>
                <a:spcPct val="100000"/>
              </a:lnSpc>
            </a:pPr>
            <a:r>
              <a:rPr lang="en-US" altLang="ko-KR" sz="1200" spc="0" dirty="0"/>
              <a:t>forward </a:t>
            </a:r>
            <a:r>
              <a:rPr lang="ko-KR" altLang="en-US" sz="1200" spc="0" dirty="0"/>
              <a:t>관점에서 이전 레이어가 변형이 되어서 </a:t>
            </a:r>
            <a:br>
              <a:rPr lang="en-US" altLang="ko-KR" sz="1200" spc="0" dirty="0"/>
            </a:br>
            <a:r>
              <a:rPr lang="ko-KR" altLang="en-US" sz="1200" spc="0" dirty="0"/>
              <a:t>더 이상 나올 수 없는 </a:t>
            </a:r>
            <a:r>
              <a:rPr lang="en-US" altLang="ko-KR" sz="1200" spc="0" dirty="0"/>
              <a:t>activation value</a:t>
            </a:r>
            <a:r>
              <a:rPr lang="ko-KR" altLang="en-US" sz="1200" spc="0" dirty="0" err="1"/>
              <a:t>를</a:t>
            </a:r>
            <a:r>
              <a:rPr lang="ko-KR" altLang="en-US" sz="1200" spc="0" dirty="0"/>
              <a:t> 기준으로 압축하고 있음</a:t>
            </a:r>
            <a:br>
              <a:rPr lang="en-US" altLang="ko-KR" sz="1200" spc="0" dirty="0"/>
            </a:br>
            <a:endParaRPr lang="en-US" altLang="ko-KR" sz="1200" spc="0" dirty="0"/>
          </a:p>
          <a:p>
            <a:pPr>
              <a:lnSpc>
                <a:spcPct val="100000"/>
              </a:lnSpc>
            </a:pPr>
            <a:r>
              <a:rPr lang="ko-KR" altLang="en-US" sz="1600" b="1" spc="0" dirty="0"/>
              <a:t>제안 방법</a:t>
            </a:r>
            <a:endParaRPr lang="en-US" altLang="ko-KR" sz="1600" b="1" spc="0" dirty="0"/>
          </a:p>
          <a:p>
            <a:pPr lvl="1">
              <a:lnSpc>
                <a:spcPct val="100000"/>
              </a:lnSpc>
            </a:pPr>
            <a:r>
              <a:rPr lang="en-US" altLang="ko-KR" sz="1200" spc="0" dirty="0"/>
              <a:t>1</a:t>
            </a:r>
            <a:r>
              <a:rPr lang="ko-KR" altLang="en-US" sz="1200" spc="0" dirty="0"/>
              <a:t>번째 레이어부터 차례대로 </a:t>
            </a:r>
            <a:r>
              <a:rPr lang="en-US" altLang="ko-KR" sz="1200" spc="0" dirty="0"/>
              <a:t>clustering</a:t>
            </a:r>
          </a:p>
          <a:p>
            <a:pPr lvl="1">
              <a:lnSpc>
                <a:spcPct val="100000"/>
              </a:lnSpc>
            </a:pPr>
            <a:r>
              <a:rPr lang="ko-KR" altLang="en-US" sz="1200" spc="0" dirty="0"/>
              <a:t>압축</a:t>
            </a:r>
            <a:endParaRPr lang="en-US" altLang="ko-KR" sz="1200" spc="0" dirty="0"/>
          </a:p>
          <a:p>
            <a:pPr lvl="1">
              <a:lnSpc>
                <a:spcPct val="100000"/>
              </a:lnSpc>
            </a:pPr>
            <a:r>
              <a:rPr lang="en-US" altLang="ko-KR" sz="1200" spc="0" dirty="0"/>
              <a:t>activation value</a:t>
            </a:r>
            <a:r>
              <a:rPr lang="ko-KR" altLang="en-US" sz="1200" spc="0" dirty="0"/>
              <a:t> 추출을 진행</a:t>
            </a:r>
          </a:p>
        </p:txBody>
      </p:sp>
    </p:spTree>
    <p:extLst>
      <p:ext uri="{BB962C8B-B14F-4D97-AF65-F5344CB8AC3E}">
        <p14:creationId xmlns:p14="http://schemas.microsoft.com/office/powerpoint/2010/main" val="255693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8E413-1F71-9CC4-1ED4-307CFA616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370141-4FF2-A6C0-EC07-C6595800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5D2F21-BFBD-3270-9934-FF1D0B1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실험 결과 및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FCFA1B9-EBD8-13B1-9967-D2F85926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7775"/>
            <a:ext cx="4668296" cy="4929188"/>
          </a:xfrm>
        </p:spPr>
        <p:txBody>
          <a:bodyPr>
            <a:normAutofit/>
          </a:bodyPr>
          <a:lstStyle/>
          <a:p>
            <a:r>
              <a:rPr lang="en-US" altLang="ko-KR" sz="1600" spc="0" dirty="0"/>
              <a:t>Iterative </a:t>
            </a:r>
            <a:r>
              <a:rPr lang="ko-KR" altLang="en-US" sz="1600" spc="0" dirty="0"/>
              <a:t>방법으로 추출한 그림</a:t>
            </a:r>
            <a:endParaRPr lang="en-US" altLang="ko-KR" sz="1600" spc="0" dirty="0"/>
          </a:p>
          <a:p>
            <a:r>
              <a:rPr lang="ko-KR" altLang="en-US" sz="1600" spc="0" dirty="0"/>
              <a:t>추가로</a:t>
            </a:r>
            <a:r>
              <a:rPr lang="en-US" altLang="ko-KR" sz="1600" spc="0" dirty="0"/>
              <a:t>,</a:t>
            </a:r>
            <a:r>
              <a:rPr lang="ko-KR" altLang="en-US" sz="1600" spc="0" dirty="0"/>
              <a:t> </a:t>
            </a:r>
            <a:r>
              <a:rPr lang="en-US" altLang="ko-KR" sz="1600" spc="0" dirty="0"/>
              <a:t>Attention</a:t>
            </a:r>
            <a:r>
              <a:rPr lang="ko-KR" altLang="en-US" sz="1600" spc="0" dirty="0"/>
              <a:t>도 </a:t>
            </a:r>
            <a:r>
              <a:rPr lang="en-US" altLang="ko-KR" sz="1600" spc="0" dirty="0"/>
              <a:t>QBAF</a:t>
            </a:r>
            <a:r>
              <a:rPr lang="ko-KR" altLang="en-US" sz="1600" spc="0" dirty="0"/>
              <a:t>로 변환되도록 함</a:t>
            </a:r>
            <a:r>
              <a:rPr lang="en-US" altLang="ko-KR" sz="1600" spc="0" dirty="0"/>
              <a:t>.</a:t>
            </a:r>
          </a:p>
          <a:p>
            <a:r>
              <a:rPr lang="ko-KR" altLang="en-US" sz="1600" spc="0" dirty="0"/>
              <a:t>빨간색 </a:t>
            </a:r>
            <a:r>
              <a:rPr lang="en-US" altLang="ko-KR" sz="1600" spc="0" dirty="0"/>
              <a:t>=</a:t>
            </a:r>
            <a:r>
              <a:rPr lang="ko-KR" altLang="en-US" sz="1600" spc="0" dirty="0"/>
              <a:t> </a:t>
            </a:r>
            <a:r>
              <a:rPr lang="en-US" altLang="ko-KR" sz="1600" spc="0" dirty="0"/>
              <a:t>Attention layer, </a:t>
            </a:r>
            <a:r>
              <a:rPr lang="ko-KR" altLang="en-US" sz="1600" spc="0" dirty="0"/>
              <a:t>노란색 </a:t>
            </a:r>
            <a:r>
              <a:rPr lang="en-US" altLang="ko-KR" sz="1600" spc="0" dirty="0"/>
              <a:t>=</a:t>
            </a:r>
            <a:r>
              <a:rPr lang="ko-KR" altLang="en-US" sz="1600" spc="0" dirty="0"/>
              <a:t> </a:t>
            </a:r>
            <a:r>
              <a:rPr lang="en-US" altLang="ko-KR" sz="1600" spc="0" dirty="0"/>
              <a:t>FC layer</a:t>
            </a:r>
          </a:p>
          <a:p>
            <a:endParaRPr lang="en-US" altLang="ko-KR" sz="1600" spc="0" dirty="0"/>
          </a:p>
        </p:txBody>
      </p:sp>
      <p:pic>
        <p:nvPicPr>
          <p:cNvPr id="6" name="내용 개체 틀 7" descr="그림, 텍스트, 아동 미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0DBE2-B985-A6B6-665F-7D5E740FA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1160826"/>
            <a:ext cx="3026858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AC2A-5C86-FA3A-1579-D64A5F7E4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AF15E6-D83F-0FA8-35E8-9012411D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CD1F905-1960-E3A2-7D92-9B09CF25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실험 결과 및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11EDF86-FE10-E9B7-EB89-422DF50C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spc="0" dirty="0"/>
              <a:t>FC Layer</a:t>
            </a:r>
            <a:r>
              <a:rPr lang="ko-KR" altLang="en-US" sz="1600" b="1" spc="0" dirty="0"/>
              <a:t>만 사용해서 실험 진행</a:t>
            </a:r>
            <a:br>
              <a:rPr lang="en-US" altLang="ko-KR" sz="1600" spc="0" dirty="0"/>
            </a:br>
            <a:endParaRPr lang="en-US" altLang="ko-KR" sz="1600" spc="0" dirty="0"/>
          </a:p>
          <a:p>
            <a:pPr>
              <a:lnSpc>
                <a:spcPct val="100000"/>
              </a:lnSpc>
            </a:pPr>
            <a:r>
              <a:rPr lang="en-US" altLang="ko-KR" sz="1600" b="1" spc="0" dirty="0"/>
              <a:t>unfaithfulness </a:t>
            </a:r>
            <a:r>
              <a:rPr lang="ko-KR" altLang="en-US" sz="1600" b="1" spc="0" dirty="0"/>
              <a:t>점수를 측정</a:t>
            </a:r>
            <a:r>
              <a:rPr lang="en-US" altLang="ko-KR" sz="1600" b="1" spc="0" dirty="0"/>
              <a:t>(50%</a:t>
            </a:r>
            <a:r>
              <a:rPr lang="ko-KR" altLang="en-US" sz="1600" b="1" spc="0" dirty="0"/>
              <a:t> 압축 기준</a:t>
            </a:r>
            <a:r>
              <a:rPr lang="en-US" altLang="ko-KR" sz="1600" b="1" spc="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200" spc="0" dirty="0">
                <a:solidFill>
                  <a:srgbClr val="009ADF"/>
                </a:solidFill>
              </a:rPr>
              <a:t>Iterative</a:t>
            </a:r>
            <a:r>
              <a:rPr lang="ko-KR" altLang="en-US" sz="1200" spc="0" dirty="0">
                <a:solidFill>
                  <a:srgbClr val="009ADF"/>
                </a:solidFill>
              </a:rPr>
              <a:t> 방법</a:t>
            </a:r>
            <a:r>
              <a:rPr lang="en-US" altLang="ko-KR" sz="1200" spc="0" dirty="0">
                <a:solidFill>
                  <a:srgbClr val="009ADF"/>
                </a:solidFill>
              </a:rPr>
              <a:t>(</a:t>
            </a:r>
            <a:r>
              <a:rPr lang="en-US" altLang="ko-KR" sz="1200" spc="0" dirty="0" err="1">
                <a:solidFill>
                  <a:srgbClr val="009ADF"/>
                </a:solidFill>
              </a:rPr>
              <a:t>pytorch</a:t>
            </a:r>
            <a:r>
              <a:rPr lang="en-US" altLang="ko-KR" sz="1200" spc="0" dirty="0">
                <a:solidFill>
                  <a:srgbClr val="009ADF"/>
                </a:solidFill>
              </a:rPr>
              <a:t> </a:t>
            </a:r>
            <a:r>
              <a:rPr lang="ko-KR" altLang="en-US" sz="1200" spc="0" dirty="0">
                <a:solidFill>
                  <a:srgbClr val="009ADF"/>
                </a:solidFill>
              </a:rPr>
              <a:t>실행</a:t>
            </a:r>
            <a:r>
              <a:rPr lang="en-US" altLang="ko-KR" sz="1200" spc="0" dirty="0">
                <a:solidFill>
                  <a:srgbClr val="009ADF"/>
                </a:solidFill>
              </a:rPr>
              <a:t>)</a:t>
            </a:r>
            <a:r>
              <a:rPr lang="ko-KR" altLang="en-US" sz="1200" spc="0" dirty="0">
                <a:solidFill>
                  <a:srgbClr val="009ADF"/>
                </a:solidFill>
              </a:rPr>
              <a:t> </a:t>
            </a:r>
            <a:r>
              <a:rPr lang="en-US" altLang="ko-KR" sz="1200" spc="0" dirty="0">
                <a:solidFill>
                  <a:srgbClr val="009ADF"/>
                </a:solidFill>
              </a:rPr>
              <a:t>=</a:t>
            </a:r>
            <a:r>
              <a:rPr lang="ko-KR" altLang="en-US" sz="1200" spc="0" dirty="0">
                <a:solidFill>
                  <a:srgbClr val="009ADF"/>
                </a:solidFill>
              </a:rPr>
              <a:t> </a:t>
            </a:r>
            <a:r>
              <a:rPr lang="en-US" altLang="ko-KR" sz="1200" spc="0" dirty="0">
                <a:solidFill>
                  <a:srgbClr val="009ADF"/>
                </a:solidFill>
              </a:rPr>
              <a:t>0.9959</a:t>
            </a:r>
          </a:p>
          <a:p>
            <a:pPr lvl="1">
              <a:lnSpc>
                <a:spcPct val="100000"/>
              </a:lnSpc>
            </a:pPr>
            <a:r>
              <a:rPr lang="ko-KR" altLang="en-US" sz="1200" spc="0" dirty="0">
                <a:solidFill>
                  <a:srgbClr val="009ADF"/>
                </a:solidFill>
              </a:rPr>
              <a:t>기존 방법</a:t>
            </a:r>
            <a:r>
              <a:rPr lang="en-US" altLang="ko-KR" sz="1200" spc="0" dirty="0">
                <a:solidFill>
                  <a:srgbClr val="009ADF"/>
                </a:solidFill>
              </a:rPr>
              <a:t>(</a:t>
            </a:r>
            <a:r>
              <a:rPr lang="en-US" altLang="ko-KR" sz="1200" spc="0" dirty="0" err="1">
                <a:solidFill>
                  <a:srgbClr val="009ADF"/>
                </a:solidFill>
              </a:rPr>
              <a:t>tensorflow</a:t>
            </a:r>
            <a:r>
              <a:rPr lang="en-US" altLang="ko-KR" sz="1200" spc="0" dirty="0">
                <a:solidFill>
                  <a:srgbClr val="009ADF"/>
                </a:solidFill>
              </a:rPr>
              <a:t> </a:t>
            </a:r>
            <a:r>
              <a:rPr lang="ko-KR" altLang="en-US" sz="1200" spc="0" dirty="0">
                <a:solidFill>
                  <a:srgbClr val="009ADF"/>
                </a:solidFill>
              </a:rPr>
              <a:t>실행</a:t>
            </a:r>
            <a:r>
              <a:rPr lang="en-US" altLang="ko-KR" sz="1200" spc="0" dirty="0">
                <a:solidFill>
                  <a:srgbClr val="009ADF"/>
                </a:solidFill>
              </a:rPr>
              <a:t>)</a:t>
            </a:r>
            <a:r>
              <a:rPr lang="ko-KR" altLang="en-US" sz="1200" spc="0" dirty="0">
                <a:solidFill>
                  <a:srgbClr val="009ADF"/>
                </a:solidFill>
              </a:rPr>
              <a:t> </a:t>
            </a:r>
            <a:r>
              <a:rPr lang="en-US" altLang="ko-KR" sz="1200" spc="0" dirty="0">
                <a:solidFill>
                  <a:srgbClr val="009ADF"/>
                </a:solidFill>
              </a:rPr>
              <a:t>=</a:t>
            </a:r>
            <a:r>
              <a:rPr lang="ko-KR" altLang="en-US" sz="1200" spc="0" dirty="0">
                <a:solidFill>
                  <a:srgbClr val="009ADF"/>
                </a:solidFill>
              </a:rPr>
              <a:t> </a:t>
            </a:r>
            <a:r>
              <a:rPr lang="en-US" altLang="ko-KR" sz="1200" spc="0" dirty="0">
                <a:solidFill>
                  <a:srgbClr val="009ADF"/>
                </a:solidFill>
              </a:rPr>
              <a:t>0.9889</a:t>
            </a:r>
            <a:br>
              <a:rPr lang="en-US" altLang="ko-KR" sz="1600" spc="0" dirty="0"/>
            </a:br>
            <a:endParaRPr lang="en-US" altLang="ko-KR" sz="1600" spc="0" dirty="0"/>
          </a:p>
          <a:p>
            <a:pPr>
              <a:lnSpc>
                <a:spcPct val="100000"/>
              </a:lnSpc>
            </a:pPr>
            <a:r>
              <a:rPr lang="ko-KR" altLang="en-US" sz="1600" b="1" u="sng" spc="0" dirty="0"/>
              <a:t>테스트 데이터 셋이나</a:t>
            </a:r>
            <a:r>
              <a:rPr lang="en-US" altLang="ko-KR" sz="1600" b="1" u="sng" spc="0" dirty="0"/>
              <a:t>,</a:t>
            </a:r>
            <a:r>
              <a:rPr lang="ko-KR" altLang="en-US" sz="1600" b="1" u="sng" spc="0" dirty="0"/>
              <a:t> 기존 모델의 </a:t>
            </a:r>
            <a:r>
              <a:rPr lang="en-US" altLang="ko-KR" sz="1600" b="1" u="sng" spc="0" dirty="0"/>
              <a:t>weight</a:t>
            </a:r>
            <a:r>
              <a:rPr lang="ko-KR" altLang="en-US" sz="1600" b="1" u="sng" spc="0" dirty="0"/>
              <a:t> 등의 변인 통제 </a:t>
            </a:r>
            <a:r>
              <a:rPr lang="en-US" altLang="ko-KR" sz="1600" b="1" u="sng" spc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817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4416-2339-3292-0597-09DDFE74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70B0D7-F17F-30C5-C243-69464EE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AB3865-F787-4679-48DD-8C5603D4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실험 결과 및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7AC3E4-022F-0104-A899-62477518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1" spc="0" dirty="0" err="1"/>
              <a:t>피어슨</a:t>
            </a:r>
            <a:r>
              <a:rPr lang="ko-KR" altLang="en-US" sz="1600" b="1" spc="0" dirty="0"/>
              <a:t> 상관계수 계산</a:t>
            </a:r>
            <a:endParaRPr lang="en-US" altLang="ko-KR" sz="1600" b="1" spc="0" dirty="0"/>
          </a:p>
          <a:p>
            <a:pPr lvl="1">
              <a:lnSpc>
                <a:spcPct val="100000"/>
              </a:lnSpc>
            </a:pPr>
            <a:r>
              <a:rPr lang="ko-KR" altLang="en-US" sz="1200" spc="0" dirty="0"/>
              <a:t>기존 계산은 결정 경계가 비슷하기만 하면 높은 유사도를 얻기 쉬움</a:t>
            </a:r>
            <a:br>
              <a:rPr lang="en-US" altLang="ko-KR" sz="1200" spc="0" dirty="0"/>
            </a:br>
            <a:endParaRPr lang="en-US" altLang="ko-KR" sz="1200" spc="0" dirty="0"/>
          </a:p>
          <a:p>
            <a:pPr lvl="1">
              <a:lnSpc>
                <a:spcPct val="100000"/>
              </a:lnSpc>
            </a:pPr>
            <a:r>
              <a:rPr lang="ko-KR" altLang="en-US" sz="1200" spc="0" dirty="0"/>
              <a:t>반면 확률 분포 전체를 놓고 </a:t>
            </a:r>
            <a:r>
              <a:rPr lang="ko-KR" altLang="en-US" sz="1200" spc="0" dirty="0" err="1"/>
              <a:t>피어슨</a:t>
            </a:r>
            <a:r>
              <a:rPr lang="ko-KR" altLang="en-US" sz="1200" spc="0" dirty="0"/>
              <a:t> 상관계수를 측정하는 것은 </a:t>
            </a:r>
            <a:r>
              <a:rPr lang="ko-KR" altLang="en-US" sz="1200" b="1" spc="0" dirty="0"/>
              <a:t>분포 차이가 조금만 발생해도 점수가 낮아짐</a:t>
            </a:r>
            <a:br>
              <a:rPr lang="en-US" altLang="ko-KR" sz="1200" spc="0" dirty="0">
                <a:solidFill>
                  <a:srgbClr val="009ADF"/>
                </a:solidFill>
              </a:rPr>
            </a:br>
            <a:endParaRPr lang="en-US" altLang="ko-KR" sz="1200" spc="0" dirty="0">
              <a:solidFill>
                <a:srgbClr val="009ADF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200" dirty="0"/>
              <a:t>“</a:t>
            </a:r>
            <a:r>
              <a:rPr lang="ko-KR" altLang="en-US" sz="1200" dirty="0" err="1"/>
              <a:t>피어슨</a:t>
            </a:r>
            <a:r>
              <a:rPr lang="ko-KR" altLang="en-US" sz="1200" dirty="0"/>
              <a:t> 상관계수를 높이는 </a:t>
            </a:r>
            <a:r>
              <a:rPr lang="ko-KR" altLang="en-US" sz="1200" dirty="0" err="1"/>
              <a:t>것”이</a:t>
            </a:r>
            <a:r>
              <a:rPr lang="ko-KR" altLang="en-US" sz="1200" dirty="0"/>
              <a:t> “일치 예측 빈도를 높이는 </a:t>
            </a:r>
            <a:r>
              <a:rPr lang="ko-KR" altLang="en-US" sz="1200" dirty="0" err="1"/>
              <a:t>것”보다</a:t>
            </a:r>
            <a:r>
              <a:rPr lang="ko-KR" altLang="en-US" sz="1200" dirty="0"/>
              <a:t> </a:t>
            </a:r>
            <a:r>
              <a:rPr lang="ko-KR" altLang="en-US" sz="1200" b="1" dirty="0"/>
              <a:t>더 어렵고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더 민감하게</a:t>
            </a:r>
            <a:r>
              <a:rPr lang="ko-KR" altLang="en-US" sz="1200" dirty="0"/>
              <a:t> 모델 차이를 반영</a:t>
            </a:r>
            <a:endParaRPr lang="en-US" altLang="ko-KR" sz="1200" spc="0" dirty="0">
              <a:solidFill>
                <a:srgbClr val="009A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4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4253-E973-46DE-0E06-F971DB79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4D6BF3-DC4D-AFA0-BDD6-C12BA4C2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600" spc="0" dirty="0"/>
              <a:t>기존에는 </a:t>
            </a:r>
            <a:r>
              <a:rPr kumimoji="1" lang="en-US" altLang="ko-KR" sz="1600" spc="0" dirty="0"/>
              <a:t>Attention Layer</a:t>
            </a:r>
            <a:r>
              <a:rPr kumimoji="1" lang="ko-KR" altLang="en-US" sz="1600" spc="0" dirty="0" err="1"/>
              <a:t>를</a:t>
            </a:r>
            <a:r>
              <a:rPr kumimoji="1" lang="ko-KR" altLang="en-US" sz="1600" spc="0" dirty="0"/>
              <a:t> </a:t>
            </a:r>
            <a:r>
              <a:rPr kumimoji="1" lang="en-US" altLang="ko-KR" sz="1600" spc="0" dirty="0"/>
              <a:t>QBAF</a:t>
            </a:r>
            <a:r>
              <a:rPr kumimoji="1" lang="ko-KR" altLang="en-US" sz="1600" spc="0" dirty="0"/>
              <a:t>로 변환하는 것을 목표로 생각</a:t>
            </a:r>
            <a:endParaRPr kumimoji="1" lang="en-US" altLang="ko-KR" sz="1600" spc="0" dirty="0"/>
          </a:p>
          <a:p>
            <a:r>
              <a:rPr kumimoji="1" lang="en-US" altLang="ko-KR" sz="1600" b="1" spc="0" dirty="0">
                <a:solidFill>
                  <a:srgbClr val="009ADF"/>
                </a:solidFill>
              </a:rPr>
              <a:t>Attention layer</a:t>
            </a:r>
            <a:r>
              <a:rPr kumimoji="1" lang="ko-KR" altLang="en-US" sz="1600" b="1" spc="0" dirty="0">
                <a:solidFill>
                  <a:srgbClr val="009ADF"/>
                </a:solidFill>
              </a:rPr>
              <a:t>도 축소할 방법을 마련</a:t>
            </a:r>
            <a:endParaRPr kumimoji="1" lang="en-US" altLang="ko-KR" sz="1600" b="1" spc="0" dirty="0">
              <a:solidFill>
                <a:srgbClr val="009ADF"/>
              </a:solidFill>
            </a:endParaRPr>
          </a:p>
          <a:p>
            <a:endParaRPr kumimoji="1" lang="en-US" altLang="ko-KR" sz="1600" b="1" spc="0" dirty="0">
              <a:solidFill>
                <a:srgbClr val="009AD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1B0294-C559-F24B-4E01-21F2FF0F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008491F-B725-227A-BB19-C25A3966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200692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573BC-0284-BF89-12AE-5D6E0142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0E8590-82B5-37E9-5159-F0F179E6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600" spc="0" dirty="0"/>
              <a:t>성과</a:t>
            </a:r>
            <a:endParaRPr kumimoji="1" lang="en-US" altLang="ko-KR" sz="1600" spc="0" dirty="0"/>
          </a:p>
          <a:p>
            <a:pPr lvl="1"/>
            <a:r>
              <a:rPr kumimoji="1" lang="ko-KR" altLang="en-US" sz="1200" spc="0" dirty="0"/>
              <a:t>기존 방법을 </a:t>
            </a:r>
            <a:r>
              <a:rPr kumimoji="1" lang="en-US" altLang="ko-KR" sz="1200" spc="0" dirty="0" err="1"/>
              <a:t>PyTorch</a:t>
            </a:r>
            <a:r>
              <a:rPr kumimoji="1" lang="ko-KR" altLang="en-US" sz="1200" spc="0" dirty="0"/>
              <a:t>로 </a:t>
            </a:r>
            <a:r>
              <a:rPr kumimoji="1" lang="ko-KR" altLang="en-US" sz="1200" spc="0" dirty="0" err="1"/>
              <a:t>재구현</a:t>
            </a:r>
            <a:r>
              <a:rPr kumimoji="1" lang="en-US" altLang="ko-KR" sz="1200" spc="0" dirty="0"/>
              <a:t>,</a:t>
            </a:r>
            <a:r>
              <a:rPr kumimoji="1" lang="ko-KR" altLang="en-US" sz="1200" spc="0" dirty="0"/>
              <a:t> </a:t>
            </a:r>
            <a:r>
              <a:rPr kumimoji="1" lang="en-US" altLang="ko-KR" sz="1200" spc="0" dirty="0"/>
              <a:t>Iterative Approach</a:t>
            </a:r>
            <a:r>
              <a:rPr kumimoji="1" lang="ko-KR" altLang="en-US" sz="1200" spc="0" dirty="0"/>
              <a:t>로 개선</a:t>
            </a:r>
            <a:endParaRPr kumimoji="1" lang="en-US" altLang="ko-KR" sz="1200" spc="0" dirty="0"/>
          </a:p>
          <a:p>
            <a:pPr lvl="1"/>
            <a:r>
              <a:rPr kumimoji="1" lang="en-US" altLang="ko-KR" sz="1200" spc="0" dirty="0"/>
              <a:t>Attention Layer QBAF</a:t>
            </a:r>
            <a:r>
              <a:rPr kumimoji="1" lang="ko-KR" altLang="en-US" sz="1200" spc="0" dirty="0"/>
              <a:t> 변환 구현</a:t>
            </a:r>
            <a:endParaRPr kumimoji="1" lang="en-US" altLang="ko-KR" sz="1200" spc="0" dirty="0"/>
          </a:p>
          <a:p>
            <a:pPr lvl="1"/>
            <a:r>
              <a:rPr kumimoji="1" lang="en-US" altLang="ko-KR" sz="1200" spc="0" dirty="0"/>
              <a:t>unfaithfulness</a:t>
            </a:r>
            <a:r>
              <a:rPr kumimoji="1" lang="ko-KR" altLang="en-US" sz="1200" spc="0" dirty="0" err="1"/>
              <a:t>를</a:t>
            </a:r>
            <a:r>
              <a:rPr kumimoji="1" lang="ko-KR" altLang="en-US" sz="1200" spc="0" dirty="0"/>
              <a:t> 상관계수로 측정</a:t>
            </a:r>
            <a:endParaRPr kumimoji="1" lang="en-US" altLang="ko-KR" sz="1200" spc="0" dirty="0"/>
          </a:p>
          <a:p>
            <a:pPr marL="457200" lvl="1" indent="0">
              <a:buNone/>
            </a:pPr>
            <a:endParaRPr kumimoji="1" lang="en-US" altLang="ko-KR" sz="1600" spc="0" dirty="0"/>
          </a:p>
          <a:p>
            <a:r>
              <a:rPr kumimoji="1" lang="ko-KR" altLang="en-US" sz="1600" spc="0" dirty="0"/>
              <a:t>추가 연구 방향</a:t>
            </a:r>
            <a:endParaRPr kumimoji="1" lang="en-US" altLang="ko-KR" sz="1600" spc="0" dirty="0"/>
          </a:p>
          <a:p>
            <a:pPr lvl="1"/>
            <a:r>
              <a:rPr kumimoji="1" lang="en-US" altLang="ko-KR" sz="1200" spc="0" dirty="0"/>
              <a:t>Attention </a:t>
            </a:r>
            <a:r>
              <a:rPr kumimoji="1" lang="ko-KR" altLang="en-US" sz="1200" spc="0" dirty="0"/>
              <a:t>레이어 축소</a:t>
            </a:r>
            <a:endParaRPr kumimoji="1" lang="en-US" altLang="ko-KR" sz="1200" spc="0" dirty="0"/>
          </a:p>
          <a:p>
            <a:pPr lvl="1"/>
            <a:r>
              <a:rPr kumimoji="1" lang="ko-KR" altLang="en-US" sz="1200" spc="0" dirty="0"/>
              <a:t>모델 경량화 </a:t>
            </a:r>
            <a:r>
              <a:rPr kumimoji="1" lang="en-US" altLang="ko-KR" sz="1200" spc="0" dirty="0"/>
              <a:t>+</a:t>
            </a:r>
            <a:r>
              <a:rPr kumimoji="1" lang="ko-KR" altLang="en-US" sz="1200" spc="0" dirty="0"/>
              <a:t> 성능 유지 극대화</a:t>
            </a:r>
            <a:endParaRPr kumimoji="1" lang="en-US" altLang="ko-KR" sz="1200" spc="0" dirty="0"/>
          </a:p>
          <a:p>
            <a:endParaRPr kumimoji="1" lang="en-US" altLang="ko-KR" sz="1600" spc="0" dirty="0"/>
          </a:p>
          <a:p>
            <a:pPr lvl="1"/>
            <a:endParaRPr kumimoji="1" lang="en-US" altLang="ko-KR" sz="1200" spc="0" dirty="0"/>
          </a:p>
          <a:p>
            <a:endParaRPr kumimoji="1" lang="en-US" altLang="ko-KR" sz="1600" spc="0" dirty="0"/>
          </a:p>
          <a:p>
            <a:endParaRPr kumimoji="1" lang="en-US" altLang="ko-KR" sz="1600" spc="0" dirty="0"/>
          </a:p>
          <a:p>
            <a:endParaRPr kumimoji="1" lang="ko-KR" altLang="en-US" sz="1600" spc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9DDCB5-1B4D-B192-4D2C-AF6DA49A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494-2FAF-49A8-9A9C-02A22B63AB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6F5642-7679-496A-B096-90A6CE99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7095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9EDB"/>
      </a:accent1>
      <a:accent2>
        <a:srgbClr val="43525A"/>
      </a:accent2>
      <a:accent3>
        <a:srgbClr val="F6B157"/>
      </a:accent3>
      <a:accent4>
        <a:srgbClr val="E97132"/>
      </a:accent4>
      <a:accent5>
        <a:srgbClr val="7F7F7F"/>
      </a:accent5>
      <a:accent6>
        <a:srgbClr val="E8E8E8"/>
      </a:accent6>
      <a:hlink>
        <a:srgbClr val="009EDB"/>
      </a:hlink>
      <a:folHlink>
        <a:srgbClr val="002060"/>
      </a:folHlink>
    </a:clrScheme>
    <a:fontScheme name="nom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287</Words>
  <Application>Microsoft Macintosh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SparX 논문 요약</vt:lpstr>
      <vt:lpstr>TensorFlow → PyTorch 변환</vt:lpstr>
      <vt:lpstr>Iterative Approach</vt:lpstr>
      <vt:lpstr>실험 결과 및 비교</vt:lpstr>
      <vt:lpstr>실험 결과 및 비교</vt:lpstr>
      <vt:lpstr>실험 결과 및 비교</vt:lpstr>
      <vt:lpstr>향후 과제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연수민</dc:creator>
  <cp:lastModifiedBy>김웅식</cp:lastModifiedBy>
  <cp:revision>120</cp:revision>
  <dcterms:created xsi:type="dcterms:W3CDTF">2025-02-01T05:53:39Z</dcterms:created>
  <dcterms:modified xsi:type="dcterms:W3CDTF">2025-02-05T04:19:24Z</dcterms:modified>
</cp:coreProperties>
</file>