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3BCF0-2205-4809-AA8E-FF94053D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6E9E8-5288-4103-A5DE-5D664CF25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0D087-1E9A-4094-B3ED-44602BAD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9B646-FEB2-42CC-B5B6-07C4A8E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F7259-6F1E-4E41-A4C3-A809B13A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4B361-C178-4FF8-AEC9-E39380DA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0790F-8526-4C5F-BE5D-F24CB0FB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6D02A-C4A9-4FF3-832A-FBCE949B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67338-0D42-4346-87A6-5C936DB1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5272A-D0D6-4FF8-9E0D-F232B21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7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76C74-0C29-4033-9E52-1B4C2E19C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E9EFE-1541-43DA-B5BF-30E5B355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84BC7-BF66-42E3-BF9A-060BB3B6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FECC2-C4A4-410D-BC67-F40DBE99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A7773-2E3E-41E9-AC2F-F6F1A12D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4C69D-488E-40EC-8FA1-D5DB3060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8D283-22DD-48DB-B7DC-101332CE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CEA5D-A6B0-44DB-BFA8-5954B387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70289-14ED-403A-ACEA-19988ADB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7AF5E-90CC-4371-AD5D-2437812B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FA7AF-8CB3-4703-9309-8DE98F38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2241B-FCDF-4280-BCD7-4BCEC886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F980C-D3D0-496A-A77B-ECDB6F88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6B77-EF3A-4669-8DE2-710FDC5C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0546E-F073-4950-A766-A38AB226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646E-66BB-42F8-8247-65CBF268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FE23-B536-40AC-BCED-3738ACCE8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191329-3226-4189-A171-A7EE48406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299B6-27B1-4988-B633-889E280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6154-D2D0-42BF-A0A7-6798BC0A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26B47-F814-4121-8151-564E11F5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7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3F0E8-562C-4BFC-A51C-EC6156FF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AA9A9-8609-43B9-AB89-909E5928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0B388-3EBC-446E-8374-E70DC84DA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B603AC-8215-4C09-9BB0-7C6C5C1A2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4A447-AB7D-4A37-A1D4-2CD67B278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AAD71A-B8A3-4B9F-B88F-DDB57E90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5FE9D0-5A4A-48F5-8B26-7E2271E5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2A2573-D677-486E-99E8-3EF2D942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3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60DC-6D1C-4A5F-AFC8-BAF9F5E2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15D64-D9E6-467A-AD1C-98E9C7A7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B27E95-1301-45BF-8099-C62489C5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0B7214-AFAC-4C98-B992-67338C53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0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6A184B-D273-40D4-9FDA-C7E8850A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D9027-709A-4DEF-AD45-7FFBB276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A3483-18F7-48D2-A7D7-5A8C8575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A8FBC-BAD9-40F3-A040-FB778B1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FF22-DA14-413B-9481-60106F8A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2A1FD-DA72-49EF-B662-6412DD4CC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331E3-7599-4174-9B64-DE10B111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8C769-EE9D-4B64-9565-7143050F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E2DD4-1606-4D36-8E91-E2C4A89F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31D9B-7AD5-4C3D-BCC6-F72973A8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BD097-3602-4CC3-B026-8DB41D432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E423F-A6A0-4A50-AF2A-E2F95D72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A11C6-6689-48D6-8863-54299BBE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8D086-9983-4EB2-9610-5EF49F94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89F14-AAE6-44FC-B47F-8DC3E0C6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4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70A526-EBBF-4BD0-86AC-762A6C64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A7ED4-7ED9-4366-80BF-9A4C6776A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773CA-A880-4D49-8D5B-89BE8754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7E4F-51A1-42E2-BDF3-8D74F8B8CD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65363-59B0-4ED2-B803-0F937471E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E8B2B-4603-4A23-BA25-DFD227644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1C5D-3C79-485C-9F5D-7C72E3FF4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2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7BED37-29EF-418A-9339-D5DB8382C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5" y="1723938"/>
            <a:ext cx="7252602" cy="4047688"/>
          </a:xfrm>
          <a:prstGeom prst="rect">
            <a:avLst/>
          </a:prstGeom>
        </p:spPr>
      </p:pic>
      <p:sp>
        <p:nvSpPr>
          <p:cNvPr id="6" name="Rectangle 22">
            <a:extLst>
              <a:ext uri="{FF2B5EF4-FFF2-40B4-BE49-F238E27FC236}">
                <a16:creationId xmlns:a16="http://schemas.microsoft.com/office/drawing/2014/main" id="{4BC1E4E6-449D-48F5-AE57-16DC3C96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367" y="665452"/>
            <a:ext cx="4132542" cy="59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86060" latinLnBrk="0"/>
            <a:r>
              <a:rPr lang="en-US" altLang="ko-KR" sz="3842" b="1" dirty="0">
                <a:solidFill>
                  <a:srgbClr val="083D76"/>
                </a:solidFill>
                <a:ea typeface="에스코어 드림 8 Heavy" panose="020B0903030302020204" pitchFamily="34" charset="-127"/>
              </a:rPr>
              <a:t>Image Captioning</a:t>
            </a:r>
            <a:endParaRPr lang="ko-KR" altLang="ko-KR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96B5D-E17B-4125-81A7-CC7D6B90DBBE}"/>
              </a:ext>
            </a:extLst>
          </p:cNvPr>
          <p:cNvSpPr txBox="1"/>
          <p:nvPr/>
        </p:nvSpPr>
        <p:spPr>
          <a:xfrm>
            <a:off x="7717872" y="1895912"/>
            <a:ext cx="412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이미지를 입력으로 넣으면 이미지를 </a:t>
            </a:r>
            <a:r>
              <a:rPr lang="ko-KR" altLang="en-US"/>
              <a:t>설명하는 캡션을 만들어 내는 것</a:t>
            </a:r>
          </a:p>
        </p:txBody>
      </p:sp>
    </p:spTree>
    <p:extLst>
      <p:ext uri="{BB962C8B-B14F-4D97-AF65-F5344CB8AC3E}">
        <p14:creationId xmlns:p14="http://schemas.microsoft.com/office/powerpoint/2010/main" val="392224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981B7BC7-F5F4-4966-AF58-BC1F58AC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" y="-10055"/>
            <a:ext cx="12229910" cy="68660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10" tIns="19305" rIns="38610" bIns="19305" numCol="1" anchor="t" anchorCtr="0" compatLnSpc="1">
            <a:prstTxWarp prst="textNoShape">
              <a:avLst/>
            </a:prstTxWarp>
          </a:bodyPr>
          <a:lstStyle/>
          <a:p>
            <a:endParaRPr lang="ko-KR" altLang="en-US" sz="76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83FFE6C-B6C7-422D-8306-9B2C7959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620" y="-10055"/>
            <a:ext cx="12243317" cy="361970"/>
          </a:xfrm>
          <a:prstGeom prst="rect">
            <a:avLst/>
          </a:prstGeom>
          <a:solidFill>
            <a:srgbClr val="0060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10" tIns="19305" rIns="38610" bIns="19305" numCol="1" anchor="t" anchorCtr="0" compatLnSpc="1">
            <a:prstTxWarp prst="textNoShape">
              <a:avLst/>
            </a:prstTxWarp>
          </a:bodyPr>
          <a:lstStyle/>
          <a:p>
            <a:endParaRPr lang="ko-KR" altLang="en-US" sz="76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5925C1D-C184-4CAF-B7F9-CB20B6A0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228" y="6354426"/>
            <a:ext cx="1863972" cy="25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86060" latinLnBrk="0"/>
            <a:r>
              <a:rPr lang="ko-KR" altLang="ko-KR" sz="1689" dirty="0" err="1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ww</a:t>
            </a:r>
            <a:r>
              <a:rPr lang="en-US" altLang="ko-KR" sz="1689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w.company.com</a:t>
            </a:r>
            <a:endParaRPr lang="ko-KR" altLang="ko-KR" sz="1182" dirty="0"/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9076B47F-FE1C-4E5E-9DE3-28616F7D6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931" y="6531556"/>
            <a:ext cx="8171819" cy="0"/>
          </a:xfrm>
          <a:prstGeom prst="line">
            <a:avLst/>
          </a:prstGeom>
          <a:noFill/>
          <a:ln w="12700">
            <a:solidFill>
              <a:srgbClr val="083D7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38610" tIns="19305" rIns="38610" bIns="19305" numCol="1" anchor="t" anchorCtr="0" compatLnSpc="1">
            <a:prstTxWarp prst="textNoShape">
              <a:avLst/>
            </a:prstTxWarp>
          </a:bodyPr>
          <a:lstStyle/>
          <a:p>
            <a:endParaRPr lang="ko-KR" altLang="en-US" sz="760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491B677F-0EE5-4001-B119-98F2E619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367" y="665452"/>
            <a:ext cx="4179734" cy="59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86060" latinLnBrk="0"/>
            <a:r>
              <a:rPr lang="en-US" altLang="ko-KR" sz="3842" b="1" dirty="0">
                <a:solidFill>
                  <a:srgbClr val="083D76"/>
                </a:solidFill>
                <a:ea typeface="에스코어 드림 8 Heavy" panose="020B0903030302020204" pitchFamily="34" charset="-127"/>
              </a:rPr>
              <a:t>Video</a:t>
            </a:r>
            <a:r>
              <a:rPr lang="ko-KR" altLang="en-US" sz="3842" b="1" dirty="0">
                <a:solidFill>
                  <a:srgbClr val="083D76"/>
                </a:solidFill>
                <a:ea typeface="에스코어 드림 8 Heavy" panose="020B0903030302020204" pitchFamily="34" charset="-127"/>
              </a:rPr>
              <a:t> </a:t>
            </a:r>
            <a:r>
              <a:rPr lang="en-US" altLang="ko-KR" sz="3842" b="1" dirty="0">
                <a:solidFill>
                  <a:srgbClr val="083D76"/>
                </a:solidFill>
                <a:ea typeface="에스코어 드림 8 Heavy" panose="020B0903030302020204" pitchFamily="34" charset="-127"/>
              </a:rPr>
              <a:t>Description</a:t>
            </a:r>
            <a:endParaRPr lang="ko-KR" altLang="ko-KR" sz="760" dirty="0"/>
          </a:p>
        </p:txBody>
      </p:sp>
      <p:sp>
        <p:nvSpPr>
          <p:cNvPr id="38" name="Freeform 24">
            <a:extLst>
              <a:ext uri="{FF2B5EF4-FFF2-40B4-BE49-F238E27FC236}">
                <a16:creationId xmlns:a16="http://schemas.microsoft.com/office/drawing/2014/main" id="{5A8FE4C5-3155-43F4-A631-39B7C35D80B8}"/>
              </a:ext>
            </a:extLst>
          </p:cNvPr>
          <p:cNvSpPr>
            <a:spLocks/>
          </p:cNvSpPr>
          <p:nvPr/>
        </p:nvSpPr>
        <p:spPr bwMode="auto">
          <a:xfrm>
            <a:off x="1120917" y="1418388"/>
            <a:ext cx="3948160" cy="0"/>
          </a:xfrm>
          <a:custGeom>
            <a:avLst/>
            <a:gdLst>
              <a:gd name="T0" fmla="*/ 0 w 5890"/>
              <a:gd name="T1" fmla="*/ 5890 w 5890"/>
              <a:gd name="T2" fmla="*/ 0 w 589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890">
                <a:moveTo>
                  <a:pt x="0" y="0"/>
                </a:moveTo>
                <a:lnTo>
                  <a:pt x="58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8610" tIns="19305" rIns="38610" bIns="19305" numCol="1" anchor="t" anchorCtr="0" compatLnSpc="1">
            <a:prstTxWarp prst="textNoShape">
              <a:avLst/>
            </a:prstTxWarp>
          </a:bodyPr>
          <a:lstStyle/>
          <a:p>
            <a:endParaRPr lang="ko-KR" altLang="en-US" sz="760"/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8E841587-4652-45A6-90E2-FD8409DE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9399" y="1360657"/>
            <a:ext cx="2791195" cy="18266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38610" tIns="19305" rIns="38610" bIns="19305" numCol="1" anchor="t" anchorCtr="0" compatLnSpc="1">
            <a:prstTxWarp prst="textNoShape">
              <a:avLst/>
            </a:prstTxWarp>
          </a:bodyPr>
          <a:lstStyle/>
          <a:p>
            <a:endParaRPr lang="ko-KR" altLang="en-US" sz="760"/>
          </a:p>
        </p:txBody>
      </p:sp>
      <p:sp>
        <p:nvSpPr>
          <p:cNvPr id="3073" name="Freeform 75">
            <a:extLst>
              <a:ext uri="{FF2B5EF4-FFF2-40B4-BE49-F238E27FC236}">
                <a16:creationId xmlns:a16="http://schemas.microsoft.com/office/drawing/2014/main" id="{B92A9BFB-8AEA-4DA7-A761-B766E017A270}"/>
              </a:ext>
            </a:extLst>
          </p:cNvPr>
          <p:cNvSpPr>
            <a:spLocks/>
          </p:cNvSpPr>
          <p:nvPr/>
        </p:nvSpPr>
        <p:spPr bwMode="auto">
          <a:xfrm>
            <a:off x="276990" y="6404196"/>
            <a:ext cx="723941" cy="231259"/>
          </a:xfrm>
          <a:custGeom>
            <a:avLst/>
            <a:gdLst>
              <a:gd name="T0" fmla="*/ 1020 w 1080"/>
              <a:gd name="T1" fmla="*/ 345 h 345"/>
              <a:gd name="T2" fmla="*/ 61 w 1080"/>
              <a:gd name="T3" fmla="*/ 345 h 345"/>
              <a:gd name="T4" fmla="*/ 61 w 1080"/>
              <a:gd name="T5" fmla="*/ 345 h 345"/>
              <a:gd name="T6" fmla="*/ 49 w 1080"/>
              <a:gd name="T7" fmla="*/ 343 h 345"/>
              <a:gd name="T8" fmla="*/ 37 w 1080"/>
              <a:gd name="T9" fmla="*/ 339 h 345"/>
              <a:gd name="T10" fmla="*/ 27 w 1080"/>
              <a:gd name="T11" fmla="*/ 335 h 345"/>
              <a:gd name="T12" fmla="*/ 19 w 1080"/>
              <a:gd name="T13" fmla="*/ 327 h 345"/>
              <a:gd name="T14" fmla="*/ 11 w 1080"/>
              <a:gd name="T15" fmla="*/ 317 h 345"/>
              <a:gd name="T16" fmla="*/ 7 w 1080"/>
              <a:gd name="T17" fmla="*/ 307 h 345"/>
              <a:gd name="T18" fmla="*/ 2 w 1080"/>
              <a:gd name="T19" fmla="*/ 297 h 345"/>
              <a:gd name="T20" fmla="*/ 0 w 1080"/>
              <a:gd name="T21" fmla="*/ 285 h 345"/>
              <a:gd name="T22" fmla="*/ 0 w 1080"/>
              <a:gd name="T23" fmla="*/ 58 h 345"/>
              <a:gd name="T24" fmla="*/ 0 w 1080"/>
              <a:gd name="T25" fmla="*/ 58 h 345"/>
              <a:gd name="T26" fmla="*/ 2 w 1080"/>
              <a:gd name="T27" fmla="*/ 46 h 345"/>
              <a:gd name="T28" fmla="*/ 7 w 1080"/>
              <a:gd name="T29" fmla="*/ 36 h 345"/>
              <a:gd name="T30" fmla="*/ 11 w 1080"/>
              <a:gd name="T31" fmla="*/ 26 h 345"/>
              <a:gd name="T32" fmla="*/ 19 w 1080"/>
              <a:gd name="T33" fmla="*/ 16 h 345"/>
              <a:gd name="T34" fmla="*/ 27 w 1080"/>
              <a:gd name="T35" fmla="*/ 10 h 345"/>
              <a:gd name="T36" fmla="*/ 37 w 1080"/>
              <a:gd name="T37" fmla="*/ 4 h 345"/>
              <a:gd name="T38" fmla="*/ 49 w 1080"/>
              <a:gd name="T39" fmla="*/ 0 h 345"/>
              <a:gd name="T40" fmla="*/ 61 w 1080"/>
              <a:gd name="T41" fmla="*/ 0 h 345"/>
              <a:gd name="T42" fmla="*/ 1020 w 1080"/>
              <a:gd name="T43" fmla="*/ 0 h 345"/>
              <a:gd name="T44" fmla="*/ 1020 w 1080"/>
              <a:gd name="T45" fmla="*/ 0 h 345"/>
              <a:gd name="T46" fmla="*/ 1032 w 1080"/>
              <a:gd name="T47" fmla="*/ 0 h 345"/>
              <a:gd name="T48" fmla="*/ 1042 w 1080"/>
              <a:gd name="T49" fmla="*/ 4 h 345"/>
              <a:gd name="T50" fmla="*/ 1052 w 1080"/>
              <a:gd name="T51" fmla="*/ 10 h 345"/>
              <a:gd name="T52" fmla="*/ 1062 w 1080"/>
              <a:gd name="T53" fmla="*/ 16 h 345"/>
              <a:gd name="T54" fmla="*/ 1070 w 1080"/>
              <a:gd name="T55" fmla="*/ 26 h 345"/>
              <a:gd name="T56" fmla="*/ 1074 w 1080"/>
              <a:gd name="T57" fmla="*/ 36 h 345"/>
              <a:gd name="T58" fmla="*/ 1078 w 1080"/>
              <a:gd name="T59" fmla="*/ 46 h 345"/>
              <a:gd name="T60" fmla="*/ 1080 w 1080"/>
              <a:gd name="T61" fmla="*/ 58 h 345"/>
              <a:gd name="T62" fmla="*/ 1080 w 1080"/>
              <a:gd name="T63" fmla="*/ 285 h 345"/>
              <a:gd name="T64" fmla="*/ 1080 w 1080"/>
              <a:gd name="T65" fmla="*/ 285 h 345"/>
              <a:gd name="T66" fmla="*/ 1078 w 1080"/>
              <a:gd name="T67" fmla="*/ 297 h 345"/>
              <a:gd name="T68" fmla="*/ 1074 w 1080"/>
              <a:gd name="T69" fmla="*/ 307 h 345"/>
              <a:gd name="T70" fmla="*/ 1070 w 1080"/>
              <a:gd name="T71" fmla="*/ 317 h 345"/>
              <a:gd name="T72" fmla="*/ 1062 w 1080"/>
              <a:gd name="T73" fmla="*/ 327 h 345"/>
              <a:gd name="T74" fmla="*/ 1052 w 1080"/>
              <a:gd name="T75" fmla="*/ 335 h 345"/>
              <a:gd name="T76" fmla="*/ 1042 w 1080"/>
              <a:gd name="T77" fmla="*/ 339 h 345"/>
              <a:gd name="T78" fmla="*/ 1032 w 1080"/>
              <a:gd name="T79" fmla="*/ 343 h 345"/>
              <a:gd name="T80" fmla="*/ 1020 w 1080"/>
              <a:gd name="T81" fmla="*/ 345 h 345"/>
              <a:gd name="T82" fmla="*/ 1020 w 1080"/>
              <a:gd name="T8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0" h="345">
                <a:moveTo>
                  <a:pt x="1020" y="345"/>
                </a:moveTo>
                <a:lnTo>
                  <a:pt x="61" y="345"/>
                </a:lnTo>
                <a:lnTo>
                  <a:pt x="61" y="345"/>
                </a:lnTo>
                <a:lnTo>
                  <a:pt x="49" y="343"/>
                </a:lnTo>
                <a:lnTo>
                  <a:pt x="37" y="339"/>
                </a:lnTo>
                <a:lnTo>
                  <a:pt x="27" y="335"/>
                </a:lnTo>
                <a:lnTo>
                  <a:pt x="19" y="327"/>
                </a:lnTo>
                <a:lnTo>
                  <a:pt x="11" y="317"/>
                </a:lnTo>
                <a:lnTo>
                  <a:pt x="7" y="307"/>
                </a:lnTo>
                <a:lnTo>
                  <a:pt x="2" y="297"/>
                </a:lnTo>
                <a:lnTo>
                  <a:pt x="0" y="285"/>
                </a:lnTo>
                <a:lnTo>
                  <a:pt x="0" y="58"/>
                </a:lnTo>
                <a:lnTo>
                  <a:pt x="0" y="58"/>
                </a:lnTo>
                <a:lnTo>
                  <a:pt x="2" y="46"/>
                </a:lnTo>
                <a:lnTo>
                  <a:pt x="7" y="36"/>
                </a:lnTo>
                <a:lnTo>
                  <a:pt x="11" y="26"/>
                </a:lnTo>
                <a:lnTo>
                  <a:pt x="19" y="16"/>
                </a:lnTo>
                <a:lnTo>
                  <a:pt x="27" y="10"/>
                </a:lnTo>
                <a:lnTo>
                  <a:pt x="37" y="4"/>
                </a:lnTo>
                <a:lnTo>
                  <a:pt x="49" y="0"/>
                </a:lnTo>
                <a:lnTo>
                  <a:pt x="61" y="0"/>
                </a:lnTo>
                <a:lnTo>
                  <a:pt x="1020" y="0"/>
                </a:lnTo>
                <a:lnTo>
                  <a:pt x="1020" y="0"/>
                </a:lnTo>
                <a:lnTo>
                  <a:pt x="1032" y="0"/>
                </a:lnTo>
                <a:lnTo>
                  <a:pt x="1042" y="4"/>
                </a:lnTo>
                <a:lnTo>
                  <a:pt x="1052" y="10"/>
                </a:lnTo>
                <a:lnTo>
                  <a:pt x="1062" y="16"/>
                </a:lnTo>
                <a:lnTo>
                  <a:pt x="1070" y="26"/>
                </a:lnTo>
                <a:lnTo>
                  <a:pt x="1074" y="36"/>
                </a:lnTo>
                <a:lnTo>
                  <a:pt x="1078" y="46"/>
                </a:lnTo>
                <a:lnTo>
                  <a:pt x="1080" y="58"/>
                </a:lnTo>
                <a:lnTo>
                  <a:pt x="1080" y="285"/>
                </a:lnTo>
                <a:lnTo>
                  <a:pt x="1080" y="285"/>
                </a:lnTo>
                <a:lnTo>
                  <a:pt x="1078" y="297"/>
                </a:lnTo>
                <a:lnTo>
                  <a:pt x="1074" y="307"/>
                </a:lnTo>
                <a:lnTo>
                  <a:pt x="1070" y="317"/>
                </a:lnTo>
                <a:lnTo>
                  <a:pt x="1062" y="327"/>
                </a:lnTo>
                <a:lnTo>
                  <a:pt x="1052" y="335"/>
                </a:lnTo>
                <a:lnTo>
                  <a:pt x="1042" y="339"/>
                </a:lnTo>
                <a:lnTo>
                  <a:pt x="1032" y="343"/>
                </a:lnTo>
                <a:lnTo>
                  <a:pt x="1020" y="345"/>
                </a:lnTo>
                <a:lnTo>
                  <a:pt x="1020" y="345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8610" tIns="19305" rIns="38610" bIns="19305" numCol="1" anchor="t" anchorCtr="0" compatLnSpc="1">
            <a:prstTxWarp prst="textNoShape">
              <a:avLst/>
            </a:prstTxWarp>
          </a:bodyPr>
          <a:lstStyle/>
          <a:p>
            <a:endParaRPr lang="ko-KR" altLang="en-US" sz="760"/>
          </a:p>
        </p:txBody>
      </p:sp>
      <p:sp>
        <p:nvSpPr>
          <p:cNvPr id="3074" name="Rectangle 76">
            <a:extLst>
              <a:ext uri="{FF2B5EF4-FFF2-40B4-BE49-F238E27FC236}">
                <a16:creationId xmlns:a16="http://schemas.microsoft.com/office/drawing/2014/main" id="{38841ABA-F35E-4076-A102-13166A66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73" y="6412241"/>
            <a:ext cx="419987" cy="1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86060" latinLnBrk="0"/>
            <a:r>
              <a:rPr lang="ko-KR" altLang="ko-KR" sz="1182" b="1" dirty="0" err="1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lang="en-US" altLang="ko-KR" sz="1182" b="1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lang="ko-KR" altLang="ko-KR" sz="76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5BE59-D49F-45D6-99F3-0C453F4F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809" y="1942805"/>
            <a:ext cx="4264548" cy="344575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DC2A14-AA3A-4BD8-B9A4-B035DF98458B}"/>
              </a:ext>
            </a:extLst>
          </p:cNvPr>
          <p:cNvSpPr txBox="1"/>
          <p:nvPr/>
        </p:nvSpPr>
        <p:spPr>
          <a:xfrm>
            <a:off x="1039809" y="6620373"/>
            <a:ext cx="9142436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60" dirty="0"/>
              <a:t>[</a:t>
            </a:r>
            <a:r>
              <a:rPr lang="ko-KR" altLang="en-US" sz="760" dirty="0"/>
              <a:t>논문 출처</a:t>
            </a:r>
            <a:r>
              <a:rPr lang="en-US" altLang="ko-KR" sz="760" dirty="0"/>
              <a:t>] </a:t>
            </a:r>
            <a:r>
              <a:rPr lang="ko-KR" altLang="en-US" sz="760" dirty="0"/>
              <a:t>주요 장면 추출 알고리즘을 이용한 비디오 </a:t>
            </a:r>
            <a:r>
              <a:rPr lang="ko-KR" altLang="en-US" sz="760" dirty="0" err="1"/>
              <a:t>캡셔닝</a:t>
            </a:r>
            <a:r>
              <a:rPr lang="ko-KR" altLang="en-US" sz="760" dirty="0"/>
              <a:t> 알고리즘 </a:t>
            </a:r>
            <a:r>
              <a:rPr lang="en-US" altLang="ko-KR" sz="760" dirty="0"/>
              <a:t>/ </a:t>
            </a:r>
            <a:r>
              <a:rPr lang="ko-KR" altLang="en-US" sz="760" dirty="0"/>
              <a:t>이주희</a:t>
            </a:r>
            <a:r>
              <a:rPr lang="en-US" altLang="ko-KR" sz="760" dirty="0"/>
              <a:t>, </a:t>
            </a:r>
            <a:r>
              <a:rPr lang="ko-KR" altLang="en-US" sz="760" dirty="0"/>
              <a:t>김나영</a:t>
            </a:r>
            <a:r>
              <a:rPr lang="en-US" altLang="ko-KR" sz="760" dirty="0"/>
              <a:t>, </a:t>
            </a:r>
            <a:r>
              <a:rPr lang="ko-KR" altLang="en-US" sz="760" dirty="0" err="1"/>
              <a:t>강제원</a:t>
            </a:r>
            <a:r>
              <a:rPr lang="en-US" altLang="ko-KR" sz="760" dirty="0"/>
              <a:t> </a:t>
            </a:r>
            <a:r>
              <a:rPr lang="ko-KR" altLang="en-US" sz="760" dirty="0" err="1"/>
              <a:t>이화여자대핫교</a:t>
            </a:r>
            <a:r>
              <a:rPr lang="ko-KR" altLang="en-US" sz="760" dirty="0"/>
              <a:t> 전자전기공학과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94D14-30C1-47E9-A88D-8AE2476715FF}"/>
              </a:ext>
            </a:extLst>
          </p:cNvPr>
          <p:cNvSpPr txBox="1"/>
          <p:nvPr/>
        </p:nvSpPr>
        <p:spPr>
          <a:xfrm>
            <a:off x="5720623" y="2016463"/>
            <a:ext cx="5941678" cy="27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030" indent="-193030">
              <a:buFont typeface="Arial" panose="020B0604020202020204" pitchFamily="34" charset="0"/>
              <a:buChar char="•"/>
            </a:pPr>
            <a:r>
              <a:rPr lang="ko-KR" altLang="en-US" sz="1182" dirty="0"/>
              <a:t>비디오의 </a:t>
            </a:r>
            <a:r>
              <a:rPr lang="ko-KR" altLang="en-US" sz="1182" dirty="0" err="1"/>
              <a:t>등간격</a:t>
            </a:r>
            <a:r>
              <a:rPr lang="ko-KR" altLang="en-US" sz="1182" dirty="0"/>
              <a:t> 프레임 추출을 통한 피처 생성을 기반으로 비디오 </a:t>
            </a:r>
            <a:r>
              <a:rPr lang="ko-KR" altLang="en-US" sz="1182" dirty="0" err="1"/>
              <a:t>캡셔닝을</a:t>
            </a:r>
            <a:r>
              <a:rPr lang="ko-KR" altLang="en-US" sz="1182" dirty="0"/>
              <a:t> 수행 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F75C946-FF8C-4E38-8827-92A32DFE6EF1}"/>
              </a:ext>
            </a:extLst>
          </p:cNvPr>
          <p:cNvSpPr/>
          <p:nvPr/>
        </p:nvSpPr>
        <p:spPr>
          <a:xfrm>
            <a:off x="8467767" y="2816748"/>
            <a:ext cx="289576" cy="49081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4D41F-9C04-4A97-967A-B7891948B496}"/>
              </a:ext>
            </a:extLst>
          </p:cNvPr>
          <p:cNvSpPr txBox="1"/>
          <p:nvPr/>
        </p:nvSpPr>
        <p:spPr>
          <a:xfrm>
            <a:off x="6119310" y="3986415"/>
            <a:ext cx="5941678" cy="27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030" indent="-193030">
              <a:buFont typeface="Arial" panose="020B0604020202020204" pitchFamily="34" charset="0"/>
              <a:buChar char="•"/>
            </a:pPr>
            <a:r>
              <a:rPr lang="ko-KR" altLang="en-US" sz="1182" dirty="0"/>
              <a:t>불필요하게 중복된 프레임을 포함하거나 일부 장면을 포함하지 못함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38E04E-0512-4F57-A2E1-0BB7E7781FE1}"/>
              </a:ext>
            </a:extLst>
          </p:cNvPr>
          <p:cNvSpPr/>
          <p:nvPr/>
        </p:nvSpPr>
        <p:spPr>
          <a:xfrm>
            <a:off x="8135948" y="3452052"/>
            <a:ext cx="953214" cy="389852"/>
          </a:xfrm>
          <a:prstGeom prst="rect">
            <a:avLst/>
          </a:prstGeom>
          <a:noFill/>
        </p:spPr>
        <p:txBody>
          <a:bodyPr wrap="none" lIns="38610" tIns="19305" rIns="38610" bIns="19305">
            <a:spAutoFit/>
          </a:bodyPr>
          <a:lstStyle/>
          <a:p>
            <a:pPr algn="ctr"/>
            <a:r>
              <a:rPr lang="ko-KR" altLang="en-US" sz="228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문제점</a:t>
            </a:r>
            <a:endParaRPr lang="en-US" altLang="ko-KR" sz="228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7A872E-AC9D-4FDB-9EA9-6DDF8662CA2B}"/>
              </a:ext>
            </a:extLst>
          </p:cNvPr>
          <p:cNvSpPr txBox="1"/>
          <p:nvPr/>
        </p:nvSpPr>
        <p:spPr>
          <a:xfrm>
            <a:off x="5720623" y="2391363"/>
            <a:ext cx="5941678" cy="27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030" indent="-193030">
              <a:buFont typeface="Arial" panose="020B0604020202020204" pitchFamily="34" charset="0"/>
              <a:buChar char="•"/>
            </a:pPr>
            <a:r>
              <a:rPr lang="ko-KR" altLang="en-US" sz="1182"/>
              <a:t>입력 비디오 프레임에 대한 자연어 설명을 자동으로 생성</a:t>
            </a:r>
            <a:endParaRPr lang="ko-KR" altLang="en-US" sz="1182" dirty="0"/>
          </a:p>
        </p:txBody>
      </p:sp>
    </p:spTree>
    <p:extLst>
      <p:ext uri="{BB962C8B-B14F-4D97-AF65-F5344CB8AC3E}">
        <p14:creationId xmlns:p14="http://schemas.microsoft.com/office/powerpoint/2010/main" val="149845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에스코어 드림 4 Regular</vt:lpstr>
      <vt:lpstr>에스코어 드림 6 Bold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보건</dc:creator>
  <cp:lastModifiedBy>정 보건</cp:lastModifiedBy>
  <cp:revision>1</cp:revision>
  <dcterms:created xsi:type="dcterms:W3CDTF">2021-12-07T14:58:21Z</dcterms:created>
  <dcterms:modified xsi:type="dcterms:W3CDTF">2021-12-07T15:03:03Z</dcterms:modified>
</cp:coreProperties>
</file>