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sldIdLst>
    <p:sldId id="256" r:id="rId5"/>
    <p:sldId id="279" r:id="rId6"/>
    <p:sldId id="317" r:id="rId7"/>
    <p:sldId id="316" r:id="rId8"/>
    <p:sldId id="292" r:id="rId9"/>
    <p:sldId id="305" r:id="rId10"/>
    <p:sldId id="313" r:id="rId11"/>
    <p:sldId id="314" r:id="rId12"/>
    <p:sldId id="307" r:id="rId13"/>
    <p:sldId id="304" r:id="rId14"/>
    <p:sldId id="306" r:id="rId15"/>
    <p:sldId id="308" r:id="rId16"/>
    <p:sldId id="309" r:id="rId17"/>
    <p:sldId id="312" r:id="rId18"/>
    <p:sldId id="311" r:id="rId19"/>
    <p:sldId id="310" r:id="rId20"/>
    <p:sldId id="293" r:id="rId21"/>
    <p:sldId id="315" r:id="rId22"/>
    <p:sldId id="294" r:id="rId23"/>
  </p:sldIdLst>
  <p:sldSz cx="12192000" cy="6858000"/>
  <p:notesSz cx="6858000" cy="9144000"/>
  <p:embeddedFontLst>
    <p:embeddedFont>
      <p:font typeface="D2Coding" panose="020B0609020101020101" pitchFamily="49" charset="-127"/>
      <p:regular r:id="rId25"/>
      <p:bold r:id="rId26"/>
    </p:embeddedFont>
    <p:embeddedFont>
      <p:font typeface="Open Sans" panose="020B0606030504020204" pitchFamily="34" charset="0"/>
      <p:regular r:id="rId27"/>
      <p:bold r:id="rId28"/>
      <p:italic r:id="rId29"/>
      <p:boldItalic r:id="rId30"/>
    </p:embeddedFont>
    <p:embeddedFont>
      <p:font typeface="맑은 고딕" panose="020B0503020000020004" pitchFamily="50" charset="-127"/>
      <p:regular r:id="rId31"/>
      <p:bold r:id="rId3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AA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8353" autoAdjust="0"/>
  </p:normalViewPr>
  <p:slideViewPr>
    <p:cSldViewPr snapToGrid="0">
      <p:cViewPr varScale="1">
        <p:scale>
          <a:sx n="100" d="100"/>
          <a:sy n="100" d="100"/>
        </p:scale>
        <p:origin x="948"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64C6C-C9AF-4CD0-BC4C-9093A8D124E7}" type="datetimeFigureOut">
              <a:rPr lang="ko-KR" altLang="en-US" smtClean="0"/>
              <a:t>2024-03-22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9030B-D3FF-4F0D-BC24-E08B403A09A4}" type="slidenum">
              <a:rPr lang="ko-KR" altLang="en-US" smtClean="0"/>
              <a:t>‹#›</a:t>
            </a:fld>
            <a:endParaRPr lang="ko-KR" altLang="en-US"/>
          </a:p>
        </p:txBody>
      </p:sp>
    </p:spTree>
    <p:extLst>
      <p:ext uri="{BB962C8B-B14F-4D97-AF65-F5344CB8AC3E}">
        <p14:creationId xmlns:p14="http://schemas.microsoft.com/office/powerpoint/2010/main" val="31575895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B9030B-D3FF-4F0D-BC24-E08B403A09A4}" type="slidenum">
              <a:rPr lang="ko-KR" altLang="en-US" smtClean="0"/>
              <a:t>2</a:t>
            </a:fld>
            <a:endParaRPr lang="ko-KR" altLang="en-US"/>
          </a:p>
        </p:txBody>
      </p:sp>
    </p:spTree>
    <p:extLst>
      <p:ext uri="{BB962C8B-B14F-4D97-AF65-F5344CB8AC3E}">
        <p14:creationId xmlns:p14="http://schemas.microsoft.com/office/powerpoint/2010/main" val="556933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11</a:t>
            </a:fld>
            <a:endParaRPr lang="ko-KR" altLang="en-US"/>
          </a:p>
        </p:txBody>
      </p:sp>
    </p:spTree>
    <p:extLst>
      <p:ext uri="{BB962C8B-B14F-4D97-AF65-F5344CB8AC3E}">
        <p14:creationId xmlns:p14="http://schemas.microsoft.com/office/powerpoint/2010/main" val="263104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12</a:t>
            </a:fld>
            <a:endParaRPr lang="ko-KR" altLang="en-US"/>
          </a:p>
        </p:txBody>
      </p:sp>
    </p:spTree>
    <p:extLst>
      <p:ext uri="{BB962C8B-B14F-4D97-AF65-F5344CB8AC3E}">
        <p14:creationId xmlns:p14="http://schemas.microsoft.com/office/powerpoint/2010/main" val="228459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13</a:t>
            </a:fld>
            <a:endParaRPr lang="ko-KR" altLang="en-US"/>
          </a:p>
        </p:txBody>
      </p:sp>
    </p:spTree>
    <p:extLst>
      <p:ext uri="{BB962C8B-B14F-4D97-AF65-F5344CB8AC3E}">
        <p14:creationId xmlns:p14="http://schemas.microsoft.com/office/powerpoint/2010/main" val="188455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14</a:t>
            </a:fld>
            <a:endParaRPr lang="ko-KR" altLang="en-US"/>
          </a:p>
        </p:txBody>
      </p:sp>
    </p:spTree>
    <p:extLst>
      <p:ext uri="{BB962C8B-B14F-4D97-AF65-F5344CB8AC3E}">
        <p14:creationId xmlns:p14="http://schemas.microsoft.com/office/powerpoint/2010/main" val="2766282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15</a:t>
            </a:fld>
            <a:endParaRPr lang="ko-KR" altLang="en-US"/>
          </a:p>
        </p:txBody>
      </p:sp>
    </p:spTree>
    <p:extLst>
      <p:ext uri="{BB962C8B-B14F-4D97-AF65-F5344CB8AC3E}">
        <p14:creationId xmlns:p14="http://schemas.microsoft.com/office/powerpoint/2010/main" val="389783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16</a:t>
            </a:fld>
            <a:endParaRPr lang="ko-KR" altLang="en-US"/>
          </a:p>
        </p:txBody>
      </p:sp>
    </p:spTree>
    <p:extLst>
      <p:ext uri="{BB962C8B-B14F-4D97-AF65-F5344CB8AC3E}">
        <p14:creationId xmlns:p14="http://schemas.microsoft.com/office/powerpoint/2010/main" val="128010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0DDF4-2EA8-5F02-1458-D09926B1741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F4C804-5229-4690-8FF8-4B4E4A5AFF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FEA16EE-8A6A-74FE-5A45-2F681EBEC676}"/>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7364391-69EC-0488-8C6D-1978B413A266}"/>
              </a:ext>
            </a:extLst>
          </p:cNvPr>
          <p:cNvSpPr>
            <a:spLocks noGrp="1"/>
          </p:cNvSpPr>
          <p:nvPr>
            <p:ph type="sldNum" sz="quarter" idx="5"/>
          </p:nvPr>
        </p:nvSpPr>
        <p:spPr/>
        <p:txBody>
          <a:bodyPr/>
          <a:lstStyle/>
          <a:p>
            <a:fld id="{CFB9030B-D3FF-4F0D-BC24-E08B403A09A4}" type="slidenum">
              <a:rPr lang="ko-KR" altLang="en-US" smtClean="0"/>
              <a:t>17</a:t>
            </a:fld>
            <a:endParaRPr lang="ko-KR" altLang="en-US"/>
          </a:p>
        </p:txBody>
      </p:sp>
    </p:spTree>
    <p:extLst>
      <p:ext uri="{BB962C8B-B14F-4D97-AF65-F5344CB8AC3E}">
        <p14:creationId xmlns:p14="http://schemas.microsoft.com/office/powerpoint/2010/main" val="232747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0DDF4-2EA8-5F02-1458-D09926B1741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F4C804-5229-4690-8FF8-4B4E4A5AFF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FEA16EE-8A6A-74FE-5A45-2F681EBEC676}"/>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7364391-69EC-0488-8C6D-1978B413A266}"/>
              </a:ext>
            </a:extLst>
          </p:cNvPr>
          <p:cNvSpPr>
            <a:spLocks noGrp="1"/>
          </p:cNvSpPr>
          <p:nvPr>
            <p:ph type="sldNum" sz="quarter" idx="5"/>
          </p:nvPr>
        </p:nvSpPr>
        <p:spPr/>
        <p:txBody>
          <a:bodyPr/>
          <a:lstStyle/>
          <a:p>
            <a:fld id="{CFB9030B-D3FF-4F0D-BC24-E08B403A09A4}" type="slidenum">
              <a:rPr lang="ko-KR" altLang="en-US" smtClean="0"/>
              <a:t>18</a:t>
            </a:fld>
            <a:endParaRPr lang="ko-KR" altLang="en-US"/>
          </a:p>
        </p:txBody>
      </p:sp>
    </p:spTree>
    <p:extLst>
      <p:ext uri="{BB962C8B-B14F-4D97-AF65-F5344CB8AC3E}">
        <p14:creationId xmlns:p14="http://schemas.microsoft.com/office/powerpoint/2010/main" val="377377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22035-8801-B877-FDE0-ED60F928827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5FB14FC-A0DB-0648-12CB-C8E5A3F88BC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99436F5-5C9B-5B84-A785-DE0E37D9228E}"/>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A96038C0-6474-1DAA-1F38-D71B435735D4}"/>
              </a:ext>
            </a:extLst>
          </p:cNvPr>
          <p:cNvSpPr>
            <a:spLocks noGrp="1"/>
          </p:cNvSpPr>
          <p:nvPr>
            <p:ph type="sldNum" sz="quarter" idx="5"/>
          </p:nvPr>
        </p:nvSpPr>
        <p:spPr/>
        <p:txBody>
          <a:bodyPr/>
          <a:lstStyle/>
          <a:p>
            <a:fld id="{CFB9030B-D3FF-4F0D-BC24-E08B403A09A4}" type="slidenum">
              <a:rPr lang="ko-KR" altLang="en-US" smtClean="0"/>
              <a:t>19</a:t>
            </a:fld>
            <a:endParaRPr lang="ko-KR" altLang="en-US"/>
          </a:p>
        </p:txBody>
      </p:sp>
    </p:spTree>
    <p:extLst>
      <p:ext uri="{BB962C8B-B14F-4D97-AF65-F5344CB8AC3E}">
        <p14:creationId xmlns:p14="http://schemas.microsoft.com/office/powerpoint/2010/main" val="231049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B9030B-D3FF-4F0D-BC24-E08B403A09A4}" type="slidenum">
              <a:rPr lang="ko-KR" altLang="en-US" smtClean="0"/>
              <a:t>3</a:t>
            </a:fld>
            <a:endParaRPr lang="ko-KR" altLang="en-US"/>
          </a:p>
        </p:txBody>
      </p:sp>
    </p:spTree>
    <p:extLst>
      <p:ext uri="{BB962C8B-B14F-4D97-AF65-F5344CB8AC3E}">
        <p14:creationId xmlns:p14="http://schemas.microsoft.com/office/powerpoint/2010/main" val="412661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B9030B-D3FF-4F0D-BC24-E08B403A09A4}" type="slidenum">
              <a:rPr lang="ko-KR" altLang="en-US" smtClean="0"/>
              <a:t>4</a:t>
            </a:fld>
            <a:endParaRPr lang="ko-KR" altLang="en-US"/>
          </a:p>
        </p:txBody>
      </p:sp>
    </p:spTree>
    <p:extLst>
      <p:ext uri="{BB962C8B-B14F-4D97-AF65-F5344CB8AC3E}">
        <p14:creationId xmlns:p14="http://schemas.microsoft.com/office/powerpoint/2010/main" val="359452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5</a:t>
            </a:fld>
            <a:endParaRPr lang="ko-KR" altLang="en-US"/>
          </a:p>
        </p:txBody>
      </p:sp>
    </p:spTree>
    <p:extLst>
      <p:ext uri="{BB962C8B-B14F-4D97-AF65-F5344CB8AC3E}">
        <p14:creationId xmlns:p14="http://schemas.microsoft.com/office/powerpoint/2010/main" val="69413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6</a:t>
            </a:fld>
            <a:endParaRPr lang="ko-KR" altLang="en-US"/>
          </a:p>
        </p:txBody>
      </p:sp>
    </p:spTree>
    <p:extLst>
      <p:ext uri="{BB962C8B-B14F-4D97-AF65-F5344CB8AC3E}">
        <p14:creationId xmlns:p14="http://schemas.microsoft.com/office/powerpoint/2010/main" val="170557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7</a:t>
            </a:fld>
            <a:endParaRPr lang="ko-KR" altLang="en-US"/>
          </a:p>
        </p:txBody>
      </p:sp>
    </p:spTree>
    <p:extLst>
      <p:ext uri="{BB962C8B-B14F-4D97-AF65-F5344CB8AC3E}">
        <p14:creationId xmlns:p14="http://schemas.microsoft.com/office/powerpoint/2010/main" val="167305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8</a:t>
            </a:fld>
            <a:endParaRPr lang="ko-KR" altLang="en-US"/>
          </a:p>
        </p:txBody>
      </p:sp>
    </p:spTree>
    <p:extLst>
      <p:ext uri="{BB962C8B-B14F-4D97-AF65-F5344CB8AC3E}">
        <p14:creationId xmlns:p14="http://schemas.microsoft.com/office/powerpoint/2010/main" val="2879960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9</a:t>
            </a:fld>
            <a:endParaRPr lang="ko-KR" altLang="en-US"/>
          </a:p>
        </p:txBody>
      </p:sp>
    </p:spTree>
    <p:extLst>
      <p:ext uri="{BB962C8B-B14F-4D97-AF65-F5344CB8AC3E}">
        <p14:creationId xmlns:p14="http://schemas.microsoft.com/office/powerpoint/2010/main" val="3331213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10</a:t>
            </a:fld>
            <a:endParaRPr lang="ko-KR" altLang="en-US"/>
          </a:p>
        </p:txBody>
      </p:sp>
    </p:spTree>
    <p:extLst>
      <p:ext uri="{BB962C8B-B14F-4D97-AF65-F5344CB8AC3E}">
        <p14:creationId xmlns:p14="http://schemas.microsoft.com/office/powerpoint/2010/main" val="242387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6BDEF8-C9A9-18F4-88AD-B268D2E1EA1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B4A3E25-8770-E47B-A08F-2C0C7B064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9C26E4B-A501-C473-5980-EF77287EEF90}"/>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4B6A0425-D63F-5B7B-4343-78AD4679BC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D67345-73FB-F127-BC8B-47BF6B62CACB}"/>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23907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91C21B-42FD-857E-D22C-394A47093D0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630A3DE-F48E-7748-257B-5FB0BEAF693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61AEF3-D1B1-22E5-A146-E817D705FB0F}"/>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F4ACE920-4438-16A1-25AE-1ACEF86220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770AEC-FEFA-AAAB-F29B-69C6083AEAD5}"/>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35906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C58DCC-22F6-3371-9F17-ED40D7AE585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3912B3D-2F81-29B2-EE42-B68D0075B2C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9DDF8E-AA64-CE8B-1639-5AA4A2330FDC}"/>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E0772E03-E006-466A-A4CC-17591E1207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FA54F2-4DAA-BA74-3B22-9C9925CE5E7A}"/>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9986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F90031-8C73-F815-7600-93A7981B87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7C535D-B8D1-81B1-0B42-6AF4A144819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87D7E0-3108-07F4-2D35-31C6F079C5A3}"/>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1858025A-D24A-200F-816A-88D0F12470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D92FCCD-63A5-35E6-042E-5AF9899E7897}"/>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166966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5C5E79-368C-D10B-123F-115976B4AEE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6C67C1-D94A-6356-6BD7-9B0282978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89901E3-FABD-A61C-E296-9F9EFD6D2E29}"/>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E0B5843C-491A-FE66-DDAA-19D66E7D8B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751CF01-FA14-C722-66F9-2130609D6ECA}"/>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45148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5E936C-C461-4BE4-F1D5-2FBC74FB29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0E2B633-C4A8-F8D3-6DCD-FD3E92364B1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BC5115F-535A-4ABF-6694-74C7675D806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622A205-25AF-E79D-45F6-EA3BDDDC9CB6}"/>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6" name="바닥글 개체 틀 5">
            <a:extLst>
              <a:ext uri="{FF2B5EF4-FFF2-40B4-BE49-F238E27FC236}">
                <a16:creationId xmlns:a16="http://schemas.microsoft.com/office/drawing/2014/main" id="{6FDD23CC-DDF0-AF0B-446D-7C6F478309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5CAA4AC-8F5F-76AA-6AB0-514220F83EC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54389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47FE54-BE92-A159-18FC-A8B96EB398D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61078F0-FD3F-2CA5-0B95-0F526B6C9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3173DEC-DA5C-0BDA-587A-CB7D23A1B8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BA67CAC-4222-EE4E-0576-65C222465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561601F-95A6-0D0C-1FD9-BAB6B3F5A2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3FDB6E4-6F85-6C2A-19B4-FCAB0276E0F0}"/>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8" name="바닥글 개체 틀 7">
            <a:extLst>
              <a:ext uri="{FF2B5EF4-FFF2-40B4-BE49-F238E27FC236}">
                <a16:creationId xmlns:a16="http://schemas.microsoft.com/office/drawing/2014/main" id="{BD13D072-4073-96CC-EE5B-4FED0594B3D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34912B8-2FA2-35A7-954C-28250C3BD4F8}"/>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420892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CFDBF3-C3F1-0B61-792D-8397AFE383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39FF1EF-B3D9-280D-A874-481F731CB7C1}"/>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4" name="바닥글 개체 틀 3">
            <a:extLst>
              <a:ext uri="{FF2B5EF4-FFF2-40B4-BE49-F238E27FC236}">
                <a16:creationId xmlns:a16="http://schemas.microsoft.com/office/drawing/2014/main" id="{0B2036B8-AAAD-7C57-DD94-46879198D6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D9D2444-BFAD-B0E5-31D5-3AFD865C3ED4}"/>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52362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C632383-0CCE-B5D3-34D9-02775F16573D}"/>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3" name="바닥글 개체 틀 2">
            <a:extLst>
              <a:ext uri="{FF2B5EF4-FFF2-40B4-BE49-F238E27FC236}">
                <a16:creationId xmlns:a16="http://schemas.microsoft.com/office/drawing/2014/main" id="{09EEBAA7-0EAD-E9FD-E444-584D2986A40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97AFDFF-049F-8FA2-E2BE-FBE119D09F73}"/>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33390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E6C543-9F8A-2E87-260C-71EE96A207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BDF3F67-310E-51DE-8C82-A74BE6B6A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8288BB4-83D1-E89A-38AC-F070F13C6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D9C537D-74F6-9E6A-7704-18C723FB8572}"/>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6" name="바닥글 개체 틀 5">
            <a:extLst>
              <a:ext uri="{FF2B5EF4-FFF2-40B4-BE49-F238E27FC236}">
                <a16:creationId xmlns:a16="http://schemas.microsoft.com/office/drawing/2014/main" id="{4ACAA5DA-CEB0-5D77-D14A-A7C391C59E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A845892-CB2E-A89C-4D24-ABB1C3C9A74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82990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BC483-D765-9212-F961-030F15FA522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A23ABA6-6552-20A6-7627-5F2F7800F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872B290-FCB4-A495-4CBA-AA028718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D511EF1-5BE9-8D43-5D6A-EEC97AAD9EB3}"/>
              </a:ext>
            </a:extLst>
          </p:cNvPr>
          <p:cNvSpPr>
            <a:spLocks noGrp="1"/>
          </p:cNvSpPr>
          <p:nvPr>
            <p:ph type="dt" sz="half" idx="10"/>
          </p:nvPr>
        </p:nvSpPr>
        <p:spPr/>
        <p:txBody>
          <a:bodyPr/>
          <a:lstStyle/>
          <a:p>
            <a:fld id="{D90B2493-FCD1-4848-AF8D-273DD0DF172F}" type="datetimeFigureOut">
              <a:rPr lang="ko-KR" altLang="en-US" smtClean="0"/>
              <a:t>2024-03-22</a:t>
            </a:fld>
            <a:endParaRPr lang="ko-KR" altLang="en-US"/>
          </a:p>
        </p:txBody>
      </p:sp>
      <p:sp>
        <p:nvSpPr>
          <p:cNvPr id="6" name="바닥글 개체 틀 5">
            <a:extLst>
              <a:ext uri="{FF2B5EF4-FFF2-40B4-BE49-F238E27FC236}">
                <a16:creationId xmlns:a16="http://schemas.microsoft.com/office/drawing/2014/main" id="{5D59C061-6193-440C-1AF2-5269FDA925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7728986-A242-5A1B-9E0B-BAE39A308F6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57143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09E9DA0-8528-2D71-7032-33345D516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C0159BB-B375-E34F-6614-21724295A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EB1549-D60C-399F-B5B4-CBC8CFCED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B2493-FCD1-4848-AF8D-273DD0DF172F}" type="datetimeFigureOut">
              <a:rPr lang="ko-KR" altLang="en-US" smtClean="0"/>
              <a:t>2024-03-22</a:t>
            </a:fld>
            <a:endParaRPr lang="ko-KR" altLang="en-US"/>
          </a:p>
        </p:txBody>
      </p:sp>
      <p:sp>
        <p:nvSpPr>
          <p:cNvPr id="5" name="바닥글 개체 틀 4">
            <a:extLst>
              <a:ext uri="{FF2B5EF4-FFF2-40B4-BE49-F238E27FC236}">
                <a16:creationId xmlns:a16="http://schemas.microsoft.com/office/drawing/2014/main" id="{1EFA6253-8E72-D3D6-C166-F2A8A0F10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1521A7-8C0B-3075-1670-B814C8CA4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84972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0CBB3C-5C0D-F882-B46E-D52EDB966A8B}"/>
              </a:ext>
            </a:extLst>
          </p:cNvPr>
          <p:cNvSpPr>
            <a:spLocks noGrp="1"/>
          </p:cNvSpPr>
          <p:nvPr>
            <p:ph type="ctrTitle"/>
          </p:nvPr>
        </p:nvSpPr>
        <p:spPr>
          <a:xfrm>
            <a:off x="1056000" y="2417487"/>
            <a:ext cx="10080000" cy="874838"/>
          </a:xfrm>
        </p:spPr>
        <p:txBody>
          <a:bodyPr>
            <a:noAutofit/>
          </a:bodyPr>
          <a:lstStyle/>
          <a:p>
            <a:pPr fontAlgn="base" latinLnBrk="0">
              <a:lnSpc>
                <a:spcPct val="150000"/>
              </a:lnSpc>
              <a:spcBef>
                <a:spcPts val="0"/>
              </a:spcBef>
            </a:pPr>
            <a:r>
              <a:rPr lang="en-US" altLang="ko-KR" sz="3200" kern="0" spc="0" dirty="0">
                <a:solidFill>
                  <a:srgbClr val="000000"/>
                </a:solidFill>
                <a:effectLst/>
                <a:latin typeface="맑은 고딕" panose="020B0503020000020004" pitchFamily="50" charset="-127"/>
                <a:ea typeface="맑은 고딕" panose="020B0503020000020004" pitchFamily="50" charset="-127"/>
              </a:rPr>
              <a:t>3D </a:t>
            </a:r>
            <a:r>
              <a:rPr lang="en-US" altLang="ko-KR" sz="3200" kern="0" dirty="0">
                <a:solidFill>
                  <a:srgbClr val="000000"/>
                </a:solidFill>
                <a:latin typeface="맑은 고딕" panose="020B0503020000020004" pitchFamily="50" charset="-127"/>
                <a:ea typeface="맑은 고딕" panose="020B0503020000020004" pitchFamily="50" charset="-127"/>
              </a:rPr>
              <a:t>S</a:t>
            </a:r>
            <a:r>
              <a:rPr lang="en-US" altLang="ko-KR" sz="32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3200" kern="0" dirty="0">
                <a:solidFill>
                  <a:srgbClr val="000000"/>
                </a:solidFill>
                <a:latin typeface="맑은 고딕" panose="020B0503020000020004" pitchFamily="50" charset="-127"/>
                <a:ea typeface="맑은 고딕" panose="020B0503020000020004" pitchFamily="50" charset="-127"/>
              </a:rPr>
              <a:t>G</a:t>
            </a:r>
            <a:r>
              <a:rPr lang="en-US" altLang="ko-KR" sz="32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3200" kern="0" dirty="0">
                <a:solidFill>
                  <a:srgbClr val="000000"/>
                </a:solidFill>
                <a:latin typeface="맑은 고딕" panose="020B0503020000020004" pitchFamily="50" charset="-127"/>
                <a:ea typeface="맑은 고딕" panose="020B0503020000020004" pitchFamily="50" charset="-127"/>
              </a:rPr>
              <a:t>G</a:t>
            </a:r>
            <a:r>
              <a:rPr lang="en-US" altLang="ko-KR" sz="3200" kern="0" spc="0" dirty="0">
                <a:solidFill>
                  <a:srgbClr val="000000"/>
                </a:solidFill>
                <a:effectLst/>
                <a:latin typeface="맑은 고딕" panose="020B0503020000020004" pitchFamily="50" charset="-127"/>
                <a:ea typeface="맑은 고딕" panose="020B0503020000020004" pitchFamily="50" charset="-127"/>
              </a:rPr>
              <a:t>eneration </a:t>
            </a:r>
            <a:r>
              <a:rPr lang="ko-KR" altLang="en-US" sz="3200" kern="0" spc="0" dirty="0">
                <a:solidFill>
                  <a:srgbClr val="000000"/>
                </a:solidFill>
                <a:effectLst/>
                <a:latin typeface="맑은 고딕" panose="020B0503020000020004" pitchFamily="50" charset="-127"/>
                <a:ea typeface="맑은 고딕" panose="020B0503020000020004" pitchFamily="50" charset="-127"/>
              </a:rPr>
              <a:t>관련 연구 조사</a:t>
            </a:r>
            <a:endParaRPr lang="ko-KR" altLang="en-US" sz="3200" kern="0" spc="0" dirty="0">
              <a:solidFill>
                <a:srgbClr val="000000"/>
              </a:solidFill>
              <a:effectLst/>
              <a:latin typeface="바탕" panose="02030600000101010101" pitchFamily="18" charset="-127"/>
            </a:endParaRPr>
          </a:p>
        </p:txBody>
      </p:sp>
      <p:cxnSp>
        <p:nvCxnSpPr>
          <p:cNvPr id="9" name="직선 연결선 8">
            <a:extLst>
              <a:ext uri="{FF2B5EF4-FFF2-40B4-BE49-F238E27FC236}">
                <a16:creationId xmlns:a16="http://schemas.microsoft.com/office/drawing/2014/main" id="{85160B22-3ACB-5B30-7A71-FC0A1B3CC027}"/>
              </a:ext>
            </a:extLst>
          </p:cNvPr>
          <p:cNvCxnSpPr/>
          <p:nvPr/>
        </p:nvCxnSpPr>
        <p:spPr>
          <a:xfrm>
            <a:off x="1056000" y="3429000"/>
            <a:ext cx="1008000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부제목 2">
            <a:extLst>
              <a:ext uri="{FF2B5EF4-FFF2-40B4-BE49-F238E27FC236}">
                <a16:creationId xmlns:a16="http://schemas.microsoft.com/office/drawing/2014/main" id="{CA525B0D-45C7-B59A-630E-3CE2497182D6}"/>
              </a:ext>
            </a:extLst>
          </p:cNvPr>
          <p:cNvSpPr>
            <a:spLocks noGrp="1"/>
          </p:cNvSpPr>
          <p:nvPr>
            <p:ph type="subTitle" idx="1"/>
          </p:nvPr>
        </p:nvSpPr>
        <p:spPr>
          <a:xfrm>
            <a:off x="4729917" y="4990361"/>
            <a:ext cx="2559802" cy="400110"/>
          </a:xfrm>
        </p:spPr>
        <p:txBody>
          <a:bodyPr>
            <a:noAutofit/>
          </a:bodyPr>
          <a:lstStyle/>
          <a:p>
            <a:r>
              <a:rPr lang="ko-KR" altLang="en-US" sz="1800" dirty="0">
                <a:latin typeface="+mj-ea"/>
                <a:ea typeface="+mj-ea"/>
              </a:rPr>
              <a:t>배지호</a:t>
            </a:r>
            <a:r>
              <a:rPr lang="en-US" altLang="ko-KR" sz="1800" dirty="0">
                <a:latin typeface="+mj-ea"/>
                <a:ea typeface="+mj-ea"/>
              </a:rPr>
              <a:t>, </a:t>
            </a:r>
            <a:r>
              <a:rPr lang="ko-KR" altLang="en-US" sz="1800" dirty="0" err="1">
                <a:latin typeface="+mj-ea"/>
                <a:ea typeface="+mj-ea"/>
              </a:rPr>
              <a:t>최보규</a:t>
            </a:r>
            <a:r>
              <a:rPr lang="en-US" altLang="ko-KR" sz="1800" dirty="0">
                <a:latin typeface="+mj-ea"/>
                <a:ea typeface="+mj-ea"/>
              </a:rPr>
              <a:t>, </a:t>
            </a:r>
            <a:r>
              <a:rPr lang="ko-KR" altLang="en-US" sz="1800" dirty="0" err="1">
                <a:latin typeface="+mj-ea"/>
                <a:ea typeface="+mj-ea"/>
              </a:rPr>
              <a:t>연수민</a:t>
            </a:r>
            <a:endParaRPr lang="en-US" altLang="ko-KR" sz="1800" dirty="0">
              <a:ea typeface="D2Coding" panose="020B0609020101020101" pitchFamily="49" charset="-127"/>
            </a:endParaRPr>
          </a:p>
        </p:txBody>
      </p:sp>
      <p:sp>
        <p:nvSpPr>
          <p:cNvPr id="4" name="TextBox 3">
            <a:extLst>
              <a:ext uri="{FF2B5EF4-FFF2-40B4-BE49-F238E27FC236}">
                <a16:creationId xmlns:a16="http://schemas.microsoft.com/office/drawing/2014/main" id="{EDA0FD7D-A84E-5C11-D480-8FD657392B79}"/>
              </a:ext>
            </a:extLst>
          </p:cNvPr>
          <p:cNvSpPr txBox="1"/>
          <p:nvPr/>
        </p:nvSpPr>
        <p:spPr>
          <a:xfrm>
            <a:off x="1228472" y="3517183"/>
            <a:ext cx="9562691" cy="461665"/>
          </a:xfrm>
          <a:prstGeom prst="rect">
            <a:avLst/>
          </a:prstGeom>
          <a:noFill/>
        </p:spPr>
        <p:txBody>
          <a:bodyPr wrap="square" rtlCol="0">
            <a:spAutoFit/>
          </a:bodyPr>
          <a:lstStyle/>
          <a:p>
            <a:pPr algn="ctr"/>
            <a:r>
              <a:rPr lang="en-US" altLang="ko-KR" sz="2400" kern="0" spc="0" dirty="0">
                <a:solidFill>
                  <a:srgbClr val="000000"/>
                </a:solidFill>
                <a:effectLst/>
                <a:latin typeface="맑은 고딕" panose="020B0503020000020004" pitchFamily="50" charset="-127"/>
                <a:ea typeface="맑은 고딕" panose="020B0503020000020004" pitchFamily="50" charset="-127"/>
              </a:rPr>
              <a:t>3d scene graph generation</a:t>
            </a:r>
            <a:r>
              <a:rPr lang="ko-KR" altLang="en-US" sz="2400" kern="0" spc="0" dirty="0">
                <a:solidFill>
                  <a:srgbClr val="000000"/>
                </a:solidFill>
                <a:effectLst/>
                <a:latin typeface="맑은 고딕" panose="020B0503020000020004" pitchFamily="50" charset="-127"/>
                <a:ea typeface="맑은 고딕" panose="020B0503020000020004" pitchFamily="50" charset="-127"/>
              </a:rPr>
              <a:t>을 기반으로 한 대화형 탐지 시스템 개발</a:t>
            </a:r>
            <a:endParaRPr lang="ko-KR" altLang="en-US" sz="2400" dirty="0"/>
          </a:p>
        </p:txBody>
      </p:sp>
    </p:spTree>
    <p:extLst>
      <p:ext uri="{BB962C8B-B14F-4D97-AF65-F5344CB8AC3E}">
        <p14:creationId xmlns:p14="http://schemas.microsoft.com/office/powerpoint/2010/main" val="31674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모델 구조 </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0826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a:extLst>
              <a:ext uri="{FF2B5EF4-FFF2-40B4-BE49-F238E27FC236}">
                <a16:creationId xmlns:a16="http://schemas.microsoft.com/office/drawing/2014/main" id="{526BF283-306B-8D41-168F-FF6650D0C276}"/>
              </a:ext>
            </a:extLst>
          </p:cNvPr>
          <p:cNvPicPr>
            <a:picLocks noChangeAspect="1"/>
          </p:cNvPicPr>
          <p:nvPr/>
        </p:nvPicPr>
        <p:blipFill>
          <a:blip r:embed="rId3"/>
          <a:stretch>
            <a:fillRect/>
          </a:stretch>
        </p:blipFill>
        <p:spPr>
          <a:xfrm>
            <a:off x="254839" y="3078502"/>
            <a:ext cx="1833189" cy="1684552"/>
          </a:xfrm>
          <a:prstGeom prst="rect">
            <a:avLst/>
          </a:prstGeom>
        </p:spPr>
      </p:pic>
      <p:grpSp>
        <p:nvGrpSpPr>
          <p:cNvPr id="20" name="그룹 19">
            <a:extLst>
              <a:ext uri="{FF2B5EF4-FFF2-40B4-BE49-F238E27FC236}">
                <a16:creationId xmlns:a16="http://schemas.microsoft.com/office/drawing/2014/main" id="{8CCC9F13-7441-B67F-21C8-434F5B3AC8AC}"/>
              </a:ext>
            </a:extLst>
          </p:cNvPr>
          <p:cNvGrpSpPr/>
          <p:nvPr/>
        </p:nvGrpSpPr>
        <p:grpSpPr>
          <a:xfrm>
            <a:off x="4835486" y="2794828"/>
            <a:ext cx="2257312" cy="2233602"/>
            <a:chOff x="4483399" y="2922148"/>
            <a:chExt cx="2003558" cy="1985818"/>
          </a:xfrm>
        </p:grpSpPr>
        <p:sp>
          <p:nvSpPr>
            <p:cNvPr id="19" name="사각형: 둥근 모서리 18">
              <a:extLst>
                <a:ext uri="{FF2B5EF4-FFF2-40B4-BE49-F238E27FC236}">
                  <a16:creationId xmlns:a16="http://schemas.microsoft.com/office/drawing/2014/main" id="{DA335AEA-01FF-E736-91E3-1AF8D6AF3556}"/>
                </a:ext>
              </a:extLst>
            </p:cNvPr>
            <p:cNvSpPr/>
            <p:nvPr/>
          </p:nvSpPr>
          <p:spPr>
            <a:xfrm>
              <a:off x="4483399" y="2922148"/>
              <a:ext cx="2003558" cy="1985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0AD3585B-6097-4635-C4D9-CC18F685F8A3}"/>
                </a:ext>
              </a:extLst>
            </p:cNvPr>
            <p:cNvPicPr>
              <a:picLocks noChangeAspect="1"/>
            </p:cNvPicPr>
            <p:nvPr/>
          </p:nvPicPr>
          <p:blipFill rotWithShape="1">
            <a:blip r:embed="rId4"/>
            <a:srcRect l="7624" t="14351" r="16974" b="9829"/>
            <a:stretch/>
          </p:blipFill>
          <p:spPr>
            <a:xfrm>
              <a:off x="4971587" y="3313527"/>
              <a:ext cx="1027181" cy="1285696"/>
            </a:xfrm>
            <a:prstGeom prst="rect">
              <a:avLst/>
            </a:prstGeom>
          </p:spPr>
        </p:pic>
      </p:grpSp>
      <p:sp>
        <p:nvSpPr>
          <p:cNvPr id="17" name="사다리꼴 16">
            <a:extLst>
              <a:ext uri="{FF2B5EF4-FFF2-40B4-BE49-F238E27FC236}">
                <a16:creationId xmlns:a16="http://schemas.microsoft.com/office/drawing/2014/main" id="{DBEEC227-9764-D299-8614-9E0D64A40365}"/>
              </a:ext>
            </a:extLst>
          </p:cNvPr>
          <p:cNvSpPr/>
          <p:nvPr/>
        </p:nvSpPr>
        <p:spPr>
          <a:xfrm rot="5400000">
            <a:off x="2479120" y="2790379"/>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사다리꼴 17">
            <a:extLst>
              <a:ext uri="{FF2B5EF4-FFF2-40B4-BE49-F238E27FC236}">
                <a16:creationId xmlns:a16="http://schemas.microsoft.com/office/drawing/2014/main" id="{44057827-972B-A90E-1F80-C84845668386}"/>
              </a:ext>
            </a:extLst>
          </p:cNvPr>
          <p:cNvSpPr/>
          <p:nvPr/>
        </p:nvSpPr>
        <p:spPr>
          <a:xfrm rot="5400000">
            <a:off x="2479120" y="3942744"/>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화살표: 오른쪽 20">
            <a:extLst>
              <a:ext uri="{FF2B5EF4-FFF2-40B4-BE49-F238E27FC236}">
                <a16:creationId xmlns:a16="http://schemas.microsoft.com/office/drawing/2014/main" id="{86E92BF9-13E9-5898-1A4C-888AE253B68E}"/>
              </a:ext>
            </a:extLst>
          </p:cNvPr>
          <p:cNvSpPr/>
          <p:nvPr/>
        </p:nvSpPr>
        <p:spPr>
          <a:xfrm>
            <a:off x="3927975" y="3130927"/>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6987CBE9-0067-9617-32AD-EA36090FCE25}"/>
              </a:ext>
            </a:extLst>
          </p:cNvPr>
          <p:cNvSpPr/>
          <p:nvPr/>
        </p:nvSpPr>
        <p:spPr>
          <a:xfrm>
            <a:off x="3923266" y="4278422"/>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19DB1272-4917-221F-0802-B7091EC944C3}"/>
              </a:ext>
            </a:extLst>
          </p:cNvPr>
          <p:cNvSpPr txBox="1"/>
          <p:nvPr/>
        </p:nvSpPr>
        <p:spPr>
          <a:xfrm>
            <a:off x="2466108" y="3064276"/>
            <a:ext cx="1175090" cy="646331"/>
          </a:xfrm>
          <a:prstGeom prst="rect">
            <a:avLst/>
          </a:prstGeom>
          <a:noFill/>
        </p:spPr>
        <p:txBody>
          <a:bodyPr wrap="square" rtlCol="0">
            <a:spAutoFit/>
          </a:bodyPr>
          <a:lstStyle/>
          <a:p>
            <a:r>
              <a:rPr lang="en-US" altLang="ko-KR" dirty="0"/>
              <a:t>Node</a:t>
            </a:r>
            <a:br>
              <a:rPr lang="en-US" altLang="ko-KR" dirty="0"/>
            </a:br>
            <a:r>
              <a:rPr lang="en-US" altLang="ko-KR" dirty="0"/>
              <a:t>Encoder</a:t>
            </a:r>
            <a:endParaRPr lang="ko-KR" altLang="en-US" dirty="0"/>
          </a:p>
        </p:txBody>
      </p:sp>
      <p:sp>
        <p:nvSpPr>
          <p:cNvPr id="24" name="TextBox 23">
            <a:extLst>
              <a:ext uri="{FF2B5EF4-FFF2-40B4-BE49-F238E27FC236}">
                <a16:creationId xmlns:a16="http://schemas.microsoft.com/office/drawing/2014/main" id="{2C794001-0074-A62A-7985-4643273A4170}"/>
              </a:ext>
            </a:extLst>
          </p:cNvPr>
          <p:cNvSpPr txBox="1"/>
          <p:nvPr/>
        </p:nvSpPr>
        <p:spPr>
          <a:xfrm>
            <a:off x="2445822" y="4200519"/>
            <a:ext cx="1175090" cy="646331"/>
          </a:xfrm>
          <a:prstGeom prst="rect">
            <a:avLst/>
          </a:prstGeom>
          <a:noFill/>
        </p:spPr>
        <p:txBody>
          <a:bodyPr wrap="square" rtlCol="0">
            <a:spAutoFit/>
          </a:bodyPr>
          <a:lstStyle/>
          <a:p>
            <a:r>
              <a:rPr lang="en-US" altLang="ko-KR" dirty="0"/>
              <a:t>Edge</a:t>
            </a:r>
            <a:br>
              <a:rPr lang="en-US" altLang="ko-KR" dirty="0"/>
            </a:br>
            <a:r>
              <a:rPr lang="en-US" altLang="ko-KR" dirty="0"/>
              <a:t>Encoder</a:t>
            </a:r>
            <a:endParaRPr lang="ko-KR" altLang="en-US" dirty="0"/>
          </a:p>
        </p:txBody>
      </p:sp>
      <p:sp>
        <p:nvSpPr>
          <p:cNvPr id="28" name="사각형: 둥근 모서리 27">
            <a:extLst>
              <a:ext uri="{FF2B5EF4-FFF2-40B4-BE49-F238E27FC236}">
                <a16:creationId xmlns:a16="http://schemas.microsoft.com/office/drawing/2014/main" id="{ECE5DB30-63D2-6860-9735-1871B2F131D7}"/>
              </a:ext>
            </a:extLst>
          </p:cNvPr>
          <p:cNvSpPr/>
          <p:nvPr/>
        </p:nvSpPr>
        <p:spPr>
          <a:xfrm>
            <a:off x="7789470" y="3052864"/>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Node</a:t>
            </a:r>
          </a:p>
          <a:p>
            <a:pPr algn="ctr"/>
            <a:r>
              <a:rPr lang="en-US" altLang="ko-KR" dirty="0"/>
              <a:t>Classifier</a:t>
            </a:r>
            <a:endParaRPr lang="ko-KR" altLang="en-US" dirty="0"/>
          </a:p>
        </p:txBody>
      </p:sp>
      <p:sp>
        <p:nvSpPr>
          <p:cNvPr id="29" name="사각형: 둥근 모서리 28">
            <a:extLst>
              <a:ext uri="{FF2B5EF4-FFF2-40B4-BE49-F238E27FC236}">
                <a16:creationId xmlns:a16="http://schemas.microsoft.com/office/drawing/2014/main" id="{A689A4C7-29E6-FDF7-FEE3-3290B94D7F5E}"/>
              </a:ext>
            </a:extLst>
          </p:cNvPr>
          <p:cNvSpPr/>
          <p:nvPr/>
        </p:nvSpPr>
        <p:spPr>
          <a:xfrm>
            <a:off x="7799256" y="4086407"/>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Edge</a:t>
            </a:r>
          </a:p>
          <a:p>
            <a:pPr algn="ctr"/>
            <a:r>
              <a:rPr lang="en-US" altLang="ko-KR" dirty="0"/>
              <a:t>Classifier</a:t>
            </a:r>
            <a:endParaRPr lang="ko-KR" altLang="en-US" dirty="0"/>
          </a:p>
        </p:txBody>
      </p:sp>
      <p:sp>
        <p:nvSpPr>
          <p:cNvPr id="30" name="화살표: 오른쪽 29">
            <a:extLst>
              <a:ext uri="{FF2B5EF4-FFF2-40B4-BE49-F238E27FC236}">
                <a16:creationId xmlns:a16="http://schemas.microsoft.com/office/drawing/2014/main" id="{8A94935D-32EF-65EB-FC93-088EF7F2DA5F}"/>
              </a:ext>
            </a:extLst>
          </p:cNvPr>
          <p:cNvSpPr/>
          <p:nvPr/>
        </p:nvSpPr>
        <p:spPr>
          <a:xfrm>
            <a:off x="7182362" y="4200518"/>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화살표: 오른쪽 30">
            <a:extLst>
              <a:ext uri="{FF2B5EF4-FFF2-40B4-BE49-F238E27FC236}">
                <a16:creationId xmlns:a16="http://schemas.microsoft.com/office/drawing/2014/main" id="{63A8428B-12B3-3B2C-4E0A-55CB132CD646}"/>
              </a:ext>
            </a:extLst>
          </p:cNvPr>
          <p:cNvSpPr/>
          <p:nvPr/>
        </p:nvSpPr>
        <p:spPr>
          <a:xfrm>
            <a:off x="7190292" y="3174627"/>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8290A86-6208-B76B-E9E0-0BEAE3FFE2B1}"/>
              </a:ext>
            </a:extLst>
          </p:cNvPr>
          <p:cNvSpPr txBox="1"/>
          <p:nvPr/>
        </p:nvSpPr>
        <p:spPr>
          <a:xfrm>
            <a:off x="5644800" y="2377137"/>
            <a:ext cx="776890" cy="369332"/>
          </a:xfrm>
          <a:prstGeom prst="rect">
            <a:avLst/>
          </a:prstGeom>
          <a:noFill/>
        </p:spPr>
        <p:txBody>
          <a:bodyPr wrap="square" rtlCol="0">
            <a:spAutoFit/>
          </a:bodyPr>
          <a:lstStyle/>
          <a:p>
            <a:r>
              <a:rPr lang="en-US" altLang="ko-KR" dirty="0"/>
              <a:t>GCN</a:t>
            </a:r>
            <a:endParaRPr lang="ko-KR" altLang="en-US" dirty="0"/>
          </a:p>
        </p:txBody>
      </p:sp>
      <p:grpSp>
        <p:nvGrpSpPr>
          <p:cNvPr id="36" name="그룹 35">
            <a:extLst>
              <a:ext uri="{FF2B5EF4-FFF2-40B4-BE49-F238E27FC236}">
                <a16:creationId xmlns:a16="http://schemas.microsoft.com/office/drawing/2014/main" id="{92473F75-496E-3385-0192-4B0641700FFE}"/>
              </a:ext>
            </a:extLst>
          </p:cNvPr>
          <p:cNvGrpSpPr/>
          <p:nvPr/>
        </p:nvGrpSpPr>
        <p:grpSpPr>
          <a:xfrm>
            <a:off x="9462175" y="2683532"/>
            <a:ext cx="2283596" cy="2456194"/>
            <a:chOff x="9908404" y="2923963"/>
            <a:chExt cx="2283596" cy="2456194"/>
          </a:xfrm>
        </p:grpSpPr>
        <p:pic>
          <p:nvPicPr>
            <p:cNvPr id="9" name="그림 8">
              <a:extLst>
                <a:ext uri="{FF2B5EF4-FFF2-40B4-BE49-F238E27FC236}">
                  <a16:creationId xmlns:a16="http://schemas.microsoft.com/office/drawing/2014/main" id="{89DF0BF3-4E09-54C0-6EB2-3E10842CAEC6}"/>
                </a:ext>
              </a:extLst>
            </p:cNvPr>
            <p:cNvPicPr>
              <a:picLocks noChangeAspect="1"/>
            </p:cNvPicPr>
            <p:nvPr/>
          </p:nvPicPr>
          <p:blipFill>
            <a:blip r:embed="rId5"/>
            <a:stretch>
              <a:fillRect/>
            </a:stretch>
          </p:blipFill>
          <p:spPr>
            <a:xfrm>
              <a:off x="9908404" y="2923963"/>
              <a:ext cx="2283596" cy="2456194"/>
            </a:xfrm>
            <a:prstGeom prst="rect">
              <a:avLst/>
            </a:prstGeom>
          </p:spPr>
        </p:pic>
        <p:sp>
          <p:nvSpPr>
            <p:cNvPr id="35" name="직사각형 34">
              <a:extLst>
                <a:ext uri="{FF2B5EF4-FFF2-40B4-BE49-F238E27FC236}">
                  <a16:creationId xmlns:a16="http://schemas.microsoft.com/office/drawing/2014/main" id="{B25C6186-434F-6462-A710-E3E7462A5C56}"/>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5899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11472729" cy="912117"/>
          </a:xfrm>
        </p:spPr>
        <p:txBody>
          <a:bodyPr>
            <a:normAutofit/>
          </a:bodyPr>
          <a:lstStyle/>
          <a:p>
            <a:r>
              <a:rPr lang="en-US" altLang="ko-KR" sz="2800" dirty="0"/>
              <a:t>Learning 3D Semantic Scene Graphs from 3D Indoor Reconstructions</a:t>
            </a:r>
            <a:endParaRPr lang="ko-KR" altLang="en-US" sz="60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pic>
        <p:nvPicPr>
          <p:cNvPr id="12" name="그림 11">
            <a:extLst>
              <a:ext uri="{FF2B5EF4-FFF2-40B4-BE49-F238E27FC236}">
                <a16:creationId xmlns:a16="http://schemas.microsoft.com/office/drawing/2014/main" id="{A1B323A2-7F43-73AC-0703-D401434BE504}"/>
              </a:ext>
            </a:extLst>
          </p:cNvPr>
          <p:cNvPicPr>
            <a:picLocks noChangeAspect="1"/>
          </p:cNvPicPr>
          <p:nvPr/>
        </p:nvPicPr>
        <p:blipFill>
          <a:blip r:embed="rId3"/>
          <a:stretch>
            <a:fillRect/>
          </a:stretch>
        </p:blipFill>
        <p:spPr>
          <a:xfrm>
            <a:off x="393991" y="2382703"/>
            <a:ext cx="11351780" cy="3992884"/>
          </a:xfrm>
          <a:prstGeom prst="rect">
            <a:avLst/>
          </a:prstGeom>
        </p:spPr>
      </p:pic>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1228252"/>
          </a:xfrm>
        </p:spPr>
        <p:txBody>
          <a:bodyPr>
            <a:normAutofit/>
          </a:bodyPr>
          <a:lstStyle/>
          <a:p>
            <a:r>
              <a:rPr lang="en-US" altLang="ko-KR" sz="1800" b="1" dirty="0"/>
              <a:t>CVPR 2020</a:t>
            </a:r>
          </a:p>
          <a:p>
            <a:r>
              <a:rPr lang="en-US" altLang="ko-KR" sz="1800" b="1" dirty="0"/>
              <a:t>3DSSG (3D Semantic Scene Graphs) dataset</a:t>
            </a:r>
          </a:p>
          <a:p>
            <a:r>
              <a:rPr lang="en-US" altLang="ko-KR" sz="1800" b="1" dirty="0"/>
              <a:t>SGPN (Scene Graph Prediction Network)</a:t>
            </a:r>
          </a:p>
        </p:txBody>
      </p:sp>
    </p:spTree>
    <p:extLst>
      <p:ext uri="{BB962C8B-B14F-4D97-AF65-F5344CB8AC3E}">
        <p14:creationId xmlns:p14="http://schemas.microsoft.com/office/powerpoint/2010/main" val="22628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11472729" cy="912117"/>
          </a:xfrm>
        </p:spPr>
        <p:txBody>
          <a:bodyPr>
            <a:normAutofit/>
          </a:bodyPr>
          <a:lstStyle/>
          <a:p>
            <a:r>
              <a:rPr lang="en-US" altLang="ko-KR" sz="2400" dirty="0"/>
              <a:t>Exploiting Edge-Oriented Reasoning for 3D Point-based Scene Graph Analysis</a:t>
            </a:r>
            <a:endParaRPr lang="ko-KR" altLang="en-US" sz="115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1228252"/>
          </a:xfrm>
        </p:spPr>
        <p:txBody>
          <a:bodyPr>
            <a:normAutofit/>
          </a:bodyPr>
          <a:lstStyle/>
          <a:p>
            <a:r>
              <a:rPr lang="en-US" altLang="ko-KR" sz="1800" b="1" dirty="0"/>
              <a:t>CVPR 2021</a:t>
            </a:r>
          </a:p>
          <a:p>
            <a:r>
              <a:rPr lang="en-US" altLang="ko-KR" sz="1800" b="1" i="0" dirty="0" err="1">
                <a:solidFill>
                  <a:srgbClr val="000000"/>
                </a:solidFill>
                <a:effectLst/>
              </a:rPr>
              <a:t>SGGpoint</a:t>
            </a:r>
            <a:r>
              <a:rPr lang="en-US" altLang="ko-KR" sz="1800" b="1" i="0" dirty="0">
                <a:solidFill>
                  <a:srgbClr val="000000"/>
                </a:solidFill>
                <a:effectLst/>
              </a:rPr>
              <a:t> (point-based scene graph generation) </a:t>
            </a:r>
          </a:p>
        </p:txBody>
      </p:sp>
      <p:pic>
        <p:nvPicPr>
          <p:cNvPr id="6" name="그림 5">
            <a:extLst>
              <a:ext uri="{FF2B5EF4-FFF2-40B4-BE49-F238E27FC236}">
                <a16:creationId xmlns:a16="http://schemas.microsoft.com/office/drawing/2014/main" id="{CCF467F7-120D-4B8D-E5FB-AF1BAAD753B4}"/>
              </a:ext>
            </a:extLst>
          </p:cNvPr>
          <p:cNvPicPr>
            <a:picLocks noChangeAspect="1"/>
          </p:cNvPicPr>
          <p:nvPr/>
        </p:nvPicPr>
        <p:blipFill>
          <a:blip r:embed="rId3"/>
          <a:stretch>
            <a:fillRect/>
          </a:stretch>
        </p:blipFill>
        <p:spPr>
          <a:xfrm>
            <a:off x="1256585" y="1902969"/>
            <a:ext cx="9192903" cy="4485178"/>
          </a:xfrm>
          <a:prstGeom prst="rect">
            <a:avLst/>
          </a:prstGeom>
        </p:spPr>
      </p:pic>
    </p:spTree>
    <p:extLst>
      <p:ext uri="{BB962C8B-B14F-4D97-AF65-F5344CB8AC3E}">
        <p14:creationId xmlns:p14="http://schemas.microsoft.com/office/powerpoint/2010/main" val="101710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19075" y="96956"/>
            <a:ext cx="11753850" cy="912117"/>
          </a:xfrm>
        </p:spPr>
        <p:txBody>
          <a:bodyPr>
            <a:normAutofit/>
          </a:bodyPr>
          <a:lstStyle/>
          <a:p>
            <a:r>
              <a:rPr lang="en-US" altLang="ko-KR" sz="2400" dirty="0" err="1"/>
              <a:t>SceneGraphFusion</a:t>
            </a:r>
            <a:r>
              <a:rPr lang="en-US" altLang="ko-KR" sz="2400" dirty="0"/>
              <a:t>: Incremental 3D Scene Graph Prediction from RGB-D Sequences</a:t>
            </a:r>
            <a:endParaRPr lang="ko-KR" altLang="en-US" sz="413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865602"/>
          </a:xfrm>
        </p:spPr>
        <p:txBody>
          <a:bodyPr>
            <a:normAutofit/>
          </a:bodyPr>
          <a:lstStyle/>
          <a:p>
            <a:r>
              <a:rPr lang="en-US" altLang="ko-KR" sz="1800" b="1" dirty="0"/>
              <a:t>CVPR 2021</a:t>
            </a:r>
          </a:p>
          <a:p>
            <a:r>
              <a:rPr lang="en-US" altLang="ko-KR" sz="1800" b="1" dirty="0"/>
              <a:t>SGFN (</a:t>
            </a:r>
            <a:r>
              <a:rPr lang="en-US" altLang="ko-KR" sz="1800" b="1" dirty="0" err="1"/>
              <a:t>SceneGraphFusion</a:t>
            </a:r>
            <a:r>
              <a:rPr lang="en-US" altLang="ko-KR" sz="1800" b="1" dirty="0"/>
              <a:t> Network)</a:t>
            </a:r>
          </a:p>
        </p:txBody>
      </p:sp>
      <p:pic>
        <p:nvPicPr>
          <p:cNvPr id="10" name="그림 9">
            <a:extLst>
              <a:ext uri="{FF2B5EF4-FFF2-40B4-BE49-F238E27FC236}">
                <a16:creationId xmlns:a16="http://schemas.microsoft.com/office/drawing/2014/main" id="{DBF42569-5D2A-4CB3-F1C8-7C34DE4AB8DF}"/>
              </a:ext>
            </a:extLst>
          </p:cNvPr>
          <p:cNvPicPr>
            <a:picLocks noChangeAspect="1"/>
          </p:cNvPicPr>
          <p:nvPr/>
        </p:nvPicPr>
        <p:blipFill>
          <a:blip r:embed="rId3"/>
          <a:stretch>
            <a:fillRect/>
          </a:stretch>
        </p:blipFill>
        <p:spPr>
          <a:xfrm>
            <a:off x="125563" y="2663126"/>
            <a:ext cx="11940873" cy="2651774"/>
          </a:xfrm>
          <a:prstGeom prst="rect">
            <a:avLst/>
          </a:prstGeom>
        </p:spPr>
      </p:pic>
    </p:spTree>
    <p:extLst>
      <p:ext uri="{BB962C8B-B14F-4D97-AF65-F5344CB8AC3E}">
        <p14:creationId xmlns:p14="http://schemas.microsoft.com/office/powerpoint/2010/main" val="384610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19075" y="96956"/>
            <a:ext cx="11753850" cy="912117"/>
          </a:xfrm>
        </p:spPr>
        <p:txBody>
          <a:bodyPr>
            <a:normAutofit/>
          </a:bodyPr>
          <a:lstStyle/>
          <a:p>
            <a:r>
              <a:rPr lang="en-US" altLang="ko-KR" sz="2400" dirty="0"/>
              <a:t> </a:t>
            </a:r>
            <a:r>
              <a:rPr lang="en-US" altLang="ko-KR" sz="2800" dirty="0"/>
              <a:t>2020</a:t>
            </a:r>
            <a:r>
              <a:rPr lang="ko-KR" altLang="en-US" sz="2800" dirty="0"/>
              <a:t>년</a:t>
            </a:r>
            <a:r>
              <a:rPr lang="en-US" altLang="ko-KR" sz="2800" dirty="0"/>
              <a:t> ~ 2022</a:t>
            </a:r>
            <a:r>
              <a:rPr lang="ko-KR" altLang="en-US" sz="2800" dirty="0"/>
              <a:t>년</a:t>
            </a:r>
            <a:endParaRPr lang="ko-KR" altLang="en-US" sz="413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2062296"/>
          </a:xfrm>
        </p:spPr>
        <p:txBody>
          <a:bodyPr>
            <a:normAutofit/>
          </a:bodyPr>
          <a:lstStyle/>
          <a:p>
            <a:r>
              <a:rPr lang="en-US" altLang="ko-KR" sz="1800" dirty="0"/>
              <a:t>Encoder, GCN</a:t>
            </a:r>
            <a:r>
              <a:rPr lang="ko-KR" altLang="en-US" sz="1800" dirty="0"/>
              <a:t>의 다양한 방법에 대한 논문이 다수 </a:t>
            </a:r>
            <a:endParaRPr lang="en-US" altLang="ko-KR" sz="1800" dirty="0"/>
          </a:p>
          <a:p>
            <a:endParaRPr lang="en-US" altLang="ko-KR" sz="1800" dirty="0"/>
          </a:p>
          <a:p>
            <a:r>
              <a:rPr lang="en-US" altLang="ko-KR" sz="1800" dirty="0"/>
              <a:t>Encoder : </a:t>
            </a:r>
            <a:r>
              <a:rPr lang="en-US" altLang="ko-KR" sz="1800" dirty="0" err="1"/>
              <a:t>pointnet</a:t>
            </a:r>
            <a:r>
              <a:rPr lang="en-US" altLang="ko-KR" sz="1800" dirty="0"/>
              <a:t>,</a:t>
            </a:r>
            <a:r>
              <a:rPr lang="ko-KR" altLang="en-US" sz="1800" dirty="0"/>
              <a:t> </a:t>
            </a:r>
            <a:r>
              <a:rPr lang="en-US" altLang="ko-KR" sz="1800" dirty="0"/>
              <a:t>point transformer, </a:t>
            </a:r>
            <a:r>
              <a:rPr lang="ko-KR" altLang="en-US" sz="1800" dirty="0"/>
              <a:t>기하학적 정보 추출 </a:t>
            </a:r>
            <a:r>
              <a:rPr lang="en-US" altLang="ko-KR" sz="1800" dirty="0"/>
              <a:t>(</a:t>
            </a:r>
            <a:r>
              <a:rPr lang="ko-KR" altLang="en-US" sz="1800" dirty="0" err="1"/>
              <a:t>거리차</a:t>
            </a:r>
            <a:r>
              <a:rPr lang="en-US" altLang="ko-KR" sz="1800" dirty="0"/>
              <a:t>)</a:t>
            </a:r>
          </a:p>
          <a:p>
            <a:endParaRPr lang="en-US" altLang="ko-KR" sz="1800" dirty="0"/>
          </a:p>
          <a:p>
            <a:r>
              <a:rPr lang="en-US" altLang="ko-KR" sz="1800" dirty="0"/>
              <a:t>GCN : attention</a:t>
            </a:r>
            <a:r>
              <a:rPr lang="ko-KR" altLang="en-US" sz="1800" dirty="0"/>
              <a:t> 메커니즘을 응용 </a:t>
            </a:r>
            <a:endParaRPr lang="en-US" altLang="ko-KR" sz="1800" dirty="0"/>
          </a:p>
        </p:txBody>
      </p:sp>
      <p:sp>
        <p:nvSpPr>
          <p:cNvPr id="4" name="AutoShape 6">
            <a:extLst>
              <a:ext uri="{FF2B5EF4-FFF2-40B4-BE49-F238E27FC236}">
                <a16:creationId xmlns:a16="http://schemas.microsoft.com/office/drawing/2014/main" id="{C79E053D-BEDC-E742-7A89-DFB479E68FCB}"/>
              </a:ext>
            </a:extLst>
          </p:cNvPr>
          <p:cNvSpPr>
            <a:spLocks noChangeAspect="1" noChangeArrowheads="1"/>
          </p:cNvSpPr>
          <p:nvPr/>
        </p:nvSpPr>
        <p:spPr bwMode="auto">
          <a:xfrm>
            <a:off x="5991225" y="40827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a:extLst>
              <a:ext uri="{FF2B5EF4-FFF2-40B4-BE49-F238E27FC236}">
                <a16:creationId xmlns:a16="http://schemas.microsoft.com/office/drawing/2014/main" id="{9EF99483-6A77-812E-46DF-B043DE45C474}"/>
              </a:ext>
            </a:extLst>
          </p:cNvPr>
          <p:cNvPicPr>
            <a:picLocks noChangeAspect="1"/>
          </p:cNvPicPr>
          <p:nvPr/>
        </p:nvPicPr>
        <p:blipFill>
          <a:blip r:embed="rId3"/>
          <a:stretch>
            <a:fillRect/>
          </a:stretch>
        </p:blipFill>
        <p:spPr>
          <a:xfrm>
            <a:off x="302464" y="4078627"/>
            <a:ext cx="1833189" cy="1684552"/>
          </a:xfrm>
          <a:prstGeom prst="rect">
            <a:avLst/>
          </a:prstGeom>
        </p:spPr>
      </p:pic>
      <p:grpSp>
        <p:nvGrpSpPr>
          <p:cNvPr id="8" name="그룹 7">
            <a:extLst>
              <a:ext uri="{FF2B5EF4-FFF2-40B4-BE49-F238E27FC236}">
                <a16:creationId xmlns:a16="http://schemas.microsoft.com/office/drawing/2014/main" id="{E71F34DC-C84D-E60C-9799-EBD3F7A96DBE}"/>
              </a:ext>
            </a:extLst>
          </p:cNvPr>
          <p:cNvGrpSpPr/>
          <p:nvPr/>
        </p:nvGrpSpPr>
        <p:grpSpPr>
          <a:xfrm>
            <a:off x="4883111" y="3794953"/>
            <a:ext cx="2257312" cy="2233602"/>
            <a:chOff x="4483399" y="2922148"/>
            <a:chExt cx="2003558" cy="1985818"/>
          </a:xfrm>
        </p:grpSpPr>
        <p:sp>
          <p:nvSpPr>
            <p:cNvPr id="9" name="사각형: 둥근 모서리 8">
              <a:extLst>
                <a:ext uri="{FF2B5EF4-FFF2-40B4-BE49-F238E27FC236}">
                  <a16:creationId xmlns:a16="http://schemas.microsoft.com/office/drawing/2014/main" id="{7EEAA438-4AFE-FABA-71D3-A0BA52F21600}"/>
                </a:ext>
              </a:extLst>
            </p:cNvPr>
            <p:cNvSpPr/>
            <p:nvPr/>
          </p:nvSpPr>
          <p:spPr>
            <a:xfrm>
              <a:off x="4483399" y="2922148"/>
              <a:ext cx="2003558" cy="1985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173FD950-31B9-4618-1B9F-A82E39AB9504}"/>
                </a:ext>
              </a:extLst>
            </p:cNvPr>
            <p:cNvPicPr>
              <a:picLocks noChangeAspect="1"/>
            </p:cNvPicPr>
            <p:nvPr/>
          </p:nvPicPr>
          <p:blipFill rotWithShape="1">
            <a:blip r:embed="rId4"/>
            <a:srcRect l="7624" t="14351" r="16974" b="9829"/>
            <a:stretch/>
          </p:blipFill>
          <p:spPr>
            <a:xfrm>
              <a:off x="4971587" y="3313527"/>
              <a:ext cx="1027181" cy="1285696"/>
            </a:xfrm>
            <a:prstGeom prst="rect">
              <a:avLst/>
            </a:prstGeom>
          </p:spPr>
        </p:pic>
      </p:grpSp>
      <p:sp>
        <p:nvSpPr>
          <p:cNvPr id="12" name="사다리꼴 11">
            <a:extLst>
              <a:ext uri="{FF2B5EF4-FFF2-40B4-BE49-F238E27FC236}">
                <a16:creationId xmlns:a16="http://schemas.microsoft.com/office/drawing/2014/main" id="{86488492-AACA-7A19-E252-491426FE38F4}"/>
              </a:ext>
            </a:extLst>
          </p:cNvPr>
          <p:cNvSpPr/>
          <p:nvPr/>
        </p:nvSpPr>
        <p:spPr>
          <a:xfrm rot="5400000">
            <a:off x="2526745" y="3790504"/>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다리꼴 12">
            <a:extLst>
              <a:ext uri="{FF2B5EF4-FFF2-40B4-BE49-F238E27FC236}">
                <a16:creationId xmlns:a16="http://schemas.microsoft.com/office/drawing/2014/main" id="{EF2FFED0-1FC4-35DB-5267-C5DECF96D8AE}"/>
              </a:ext>
            </a:extLst>
          </p:cNvPr>
          <p:cNvSpPr/>
          <p:nvPr/>
        </p:nvSpPr>
        <p:spPr>
          <a:xfrm rot="5400000">
            <a:off x="2526745" y="4942869"/>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화살표: 오른쪽 14">
            <a:extLst>
              <a:ext uri="{FF2B5EF4-FFF2-40B4-BE49-F238E27FC236}">
                <a16:creationId xmlns:a16="http://schemas.microsoft.com/office/drawing/2014/main" id="{9D6F276E-EF91-0D68-47AA-383ABC381F1D}"/>
              </a:ext>
            </a:extLst>
          </p:cNvPr>
          <p:cNvSpPr/>
          <p:nvPr/>
        </p:nvSpPr>
        <p:spPr>
          <a:xfrm>
            <a:off x="3975600" y="4131052"/>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A14973BE-DEBA-32BC-3102-6432AF162FE1}"/>
              </a:ext>
            </a:extLst>
          </p:cNvPr>
          <p:cNvSpPr/>
          <p:nvPr/>
        </p:nvSpPr>
        <p:spPr>
          <a:xfrm>
            <a:off x="3970891" y="5278547"/>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80CB63B9-AF36-01F1-32D7-E64BAFF2AA8A}"/>
              </a:ext>
            </a:extLst>
          </p:cNvPr>
          <p:cNvSpPr txBox="1"/>
          <p:nvPr/>
        </p:nvSpPr>
        <p:spPr>
          <a:xfrm>
            <a:off x="2513733" y="4064401"/>
            <a:ext cx="1175090" cy="646331"/>
          </a:xfrm>
          <a:prstGeom prst="rect">
            <a:avLst/>
          </a:prstGeom>
          <a:noFill/>
        </p:spPr>
        <p:txBody>
          <a:bodyPr wrap="square" rtlCol="0">
            <a:spAutoFit/>
          </a:bodyPr>
          <a:lstStyle/>
          <a:p>
            <a:r>
              <a:rPr lang="en-US" altLang="ko-KR" dirty="0"/>
              <a:t>Node</a:t>
            </a:r>
            <a:br>
              <a:rPr lang="en-US" altLang="ko-KR" dirty="0"/>
            </a:br>
            <a:r>
              <a:rPr lang="en-US" altLang="ko-KR" dirty="0"/>
              <a:t>Encoder</a:t>
            </a:r>
            <a:endParaRPr lang="ko-KR" altLang="en-US" dirty="0"/>
          </a:p>
        </p:txBody>
      </p:sp>
      <p:sp>
        <p:nvSpPr>
          <p:cNvPr id="18" name="TextBox 17">
            <a:extLst>
              <a:ext uri="{FF2B5EF4-FFF2-40B4-BE49-F238E27FC236}">
                <a16:creationId xmlns:a16="http://schemas.microsoft.com/office/drawing/2014/main" id="{5C2CA453-C16F-0DC6-71A7-8A4BA6786748}"/>
              </a:ext>
            </a:extLst>
          </p:cNvPr>
          <p:cNvSpPr txBox="1"/>
          <p:nvPr/>
        </p:nvSpPr>
        <p:spPr>
          <a:xfrm>
            <a:off x="2493447" y="5200644"/>
            <a:ext cx="1175090" cy="646331"/>
          </a:xfrm>
          <a:prstGeom prst="rect">
            <a:avLst/>
          </a:prstGeom>
          <a:noFill/>
        </p:spPr>
        <p:txBody>
          <a:bodyPr wrap="square" rtlCol="0">
            <a:spAutoFit/>
          </a:bodyPr>
          <a:lstStyle/>
          <a:p>
            <a:r>
              <a:rPr lang="en-US" altLang="ko-KR" dirty="0"/>
              <a:t>Edge</a:t>
            </a:r>
            <a:br>
              <a:rPr lang="en-US" altLang="ko-KR" dirty="0"/>
            </a:br>
            <a:r>
              <a:rPr lang="en-US" altLang="ko-KR" dirty="0"/>
              <a:t>Encoder</a:t>
            </a:r>
            <a:endParaRPr lang="ko-KR" altLang="en-US" dirty="0"/>
          </a:p>
        </p:txBody>
      </p:sp>
      <p:sp>
        <p:nvSpPr>
          <p:cNvPr id="19" name="사각형: 둥근 모서리 18">
            <a:extLst>
              <a:ext uri="{FF2B5EF4-FFF2-40B4-BE49-F238E27FC236}">
                <a16:creationId xmlns:a16="http://schemas.microsoft.com/office/drawing/2014/main" id="{A04BF826-5928-8E47-4A36-A2893DD2D92B}"/>
              </a:ext>
            </a:extLst>
          </p:cNvPr>
          <p:cNvSpPr/>
          <p:nvPr/>
        </p:nvSpPr>
        <p:spPr>
          <a:xfrm>
            <a:off x="7837095" y="4052989"/>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Node</a:t>
            </a:r>
          </a:p>
          <a:p>
            <a:pPr algn="ctr"/>
            <a:r>
              <a:rPr lang="en-US" altLang="ko-KR" dirty="0"/>
              <a:t>Classifier</a:t>
            </a:r>
            <a:endParaRPr lang="ko-KR" altLang="en-US" dirty="0"/>
          </a:p>
        </p:txBody>
      </p:sp>
      <p:sp>
        <p:nvSpPr>
          <p:cNvPr id="20" name="사각형: 둥근 모서리 19">
            <a:extLst>
              <a:ext uri="{FF2B5EF4-FFF2-40B4-BE49-F238E27FC236}">
                <a16:creationId xmlns:a16="http://schemas.microsoft.com/office/drawing/2014/main" id="{9BDEA77B-98E3-A022-B90F-2B71EDFB9F78}"/>
              </a:ext>
            </a:extLst>
          </p:cNvPr>
          <p:cNvSpPr/>
          <p:nvPr/>
        </p:nvSpPr>
        <p:spPr>
          <a:xfrm>
            <a:off x="7846881" y="5086532"/>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Edge</a:t>
            </a:r>
          </a:p>
          <a:p>
            <a:pPr algn="ctr"/>
            <a:r>
              <a:rPr lang="en-US" altLang="ko-KR" dirty="0"/>
              <a:t>Classifier</a:t>
            </a:r>
            <a:endParaRPr lang="ko-KR" altLang="en-US" dirty="0"/>
          </a:p>
        </p:txBody>
      </p:sp>
      <p:sp>
        <p:nvSpPr>
          <p:cNvPr id="21" name="화살표: 오른쪽 20">
            <a:extLst>
              <a:ext uri="{FF2B5EF4-FFF2-40B4-BE49-F238E27FC236}">
                <a16:creationId xmlns:a16="http://schemas.microsoft.com/office/drawing/2014/main" id="{7B5F661E-F757-0440-4B12-6FD7D96302E8}"/>
              </a:ext>
            </a:extLst>
          </p:cNvPr>
          <p:cNvSpPr/>
          <p:nvPr/>
        </p:nvSpPr>
        <p:spPr>
          <a:xfrm>
            <a:off x="7229987" y="5200643"/>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81632868-B761-58E0-E9CD-1184C336E8BB}"/>
              </a:ext>
            </a:extLst>
          </p:cNvPr>
          <p:cNvSpPr/>
          <p:nvPr/>
        </p:nvSpPr>
        <p:spPr>
          <a:xfrm>
            <a:off x="7237917" y="4174752"/>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572BF8E6-6908-953C-17CC-BD49C40E5E2A}"/>
              </a:ext>
            </a:extLst>
          </p:cNvPr>
          <p:cNvSpPr txBox="1"/>
          <p:nvPr/>
        </p:nvSpPr>
        <p:spPr>
          <a:xfrm>
            <a:off x="5692425" y="3377262"/>
            <a:ext cx="776890" cy="369332"/>
          </a:xfrm>
          <a:prstGeom prst="rect">
            <a:avLst/>
          </a:prstGeom>
          <a:noFill/>
        </p:spPr>
        <p:txBody>
          <a:bodyPr wrap="square" rtlCol="0">
            <a:spAutoFit/>
          </a:bodyPr>
          <a:lstStyle/>
          <a:p>
            <a:r>
              <a:rPr lang="en-US" altLang="ko-KR" dirty="0"/>
              <a:t>GCN</a:t>
            </a:r>
            <a:endParaRPr lang="ko-KR" altLang="en-US" dirty="0"/>
          </a:p>
        </p:txBody>
      </p:sp>
      <p:grpSp>
        <p:nvGrpSpPr>
          <p:cNvPr id="24" name="그룹 23">
            <a:extLst>
              <a:ext uri="{FF2B5EF4-FFF2-40B4-BE49-F238E27FC236}">
                <a16:creationId xmlns:a16="http://schemas.microsoft.com/office/drawing/2014/main" id="{D8861919-A857-4967-7B4F-C3DAFEDDDD13}"/>
              </a:ext>
            </a:extLst>
          </p:cNvPr>
          <p:cNvGrpSpPr/>
          <p:nvPr/>
        </p:nvGrpSpPr>
        <p:grpSpPr>
          <a:xfrm>
            <a:off x="9509800" y="3683657"/>
            <a:ext cx="2283596" cy="2456194"/>
            <a:chOff x="9908404" y="2923963"/>
            <a:chExt cx="2283596" cy="2456194"/>
          </a:xfrm>
        </p:grpSpPr>
        <p:pic>
          <p:nvPicPr>
            <p:cNvPr id="25" name="그림 24">
              <a:extLst>
                <a:ext uri="{FF2B5EF4-FFF2-40B4-BE49-F238E27FC236}">
                  <a16:creationId xmlns:a16="http://schemas.microsoft.com/office/drawing/2014/main" id="{A1C9BA55-62AA-CABE-DC17-C7041B790894}"/>
                </a:ext>
              </a:extLst>
            </p:cNvPr>
            <p:cNvPicPr>
              <a:picLocks noChangeAspect="1"/>
            </p:cNvPicPr>
            <p:nvPr/>
          </p:nvPicPr>
          <p:blipFill>
            <a:blip r:embed="rId5"/>
            <a:stretch>
              <a:fillRect/>
            </a:stretch>
          </p:blipFill>
          <p:spPr>
            <a:xfrm>
              <a:off x="9908404" y="2923963"/>
              <a:ext cx="2283596" cy="2456194"/>
            </a:xfrm>
            <a:prstGeom prst="rect">
              <a:avLst/>
            </a:prstGeom>
          </p:spPr>
        </p:pic>
        <p:sp>
          <p:nvSpPr>
            <p:cNvPr id="26" name="직사각형 25">
              <a:extLst>
                <a:ext uri="{FF2B5EF4-FFF2-40B4-BE49-F238E27FC236}">
                  <a16:creationId xmlns:a16="http://schemas.microsoft.com/office/drawing/2014/main" id="{8E20E81C-8FB1-AAA7-F72E-E7726748B2B9}"/>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a:extLst>
              <a:ext uri="{FF2B5EF4-FFF2-40B4-BE49-F238E27FC236}">
                <a16:creationId xmlns:a16="http://schemas.microsoft.com/office/drawing/2014/main" id="{678F3495-6A3C-8C9A-A7C8-A91AC486A67B}"/>
              </a:ext>
            </a:extLst>
          </p:cNvPr>
          <p:cNvSpPr/>
          <p:nvPr/>
        </p:nvSpPr>
        <p:spPr>
          <a:xfrm>
            <a:off x="2250863" y="3683657"/>
            <a:ext cx="1582576" cy="262189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1F1237E3-C30F-1897-9A7D-FBBA99218281}"/>
              </a:ext>
            </a:extLst>
          </p:cNvPr>
          <p:cNvSpPr/>
          <p:nvPr/>
        </p:nvSpPr>
        <p:spPr>
          <a:xfrm>
            <a:off x="4796936" y="3390826"/>
            <a:ext cx="2401092" cy="291472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7670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19075" y="96956"/>
            <a:ext cx="11753850" cy="912117"/>
          </a:xfrm>
        </p:spPr>
        <p:txBody>
          <a:bodyPr>
            <a:normAutofit/>
          </a:bodyPr>
          <a:lstStyle/>
          <a:p>
            <a:r>
              <a:rPr lang="en-US" altLang="ko-KR" sz="1800" dirty="0"/>
              <a:t>VL-SAT: Visual-Linguistic Semantics Assisted Training for 3D Semantic Scene Graph Prediction in Point Cloud</a:t>
            </a:r>
            <a:endParaRPr lang="ko-KR" altLang="en-US" sz="1028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865602"/>
          </a:xfrm>
        </p:spPr>
        <p:txBody>
          <a:bodyPr>
            <a:normAutofit/>
          </a:bodyPr>
          <a:lstStyle/>
          <a:p>
            <a:r>
              <a:rPr lang="en-US" altLang="ko-KR" sz="1800" b="1" dirty="0"/>
              <a:t>CVPR 2023</a:t>
            </a:r>
          </a:p>
          <a:p>
            <a:r>
              <a:rPr lang="en-US" altLang="ko-KR" sz="1800" b="1" dirty="0"/>
              <a:t>VL-SAT (Visual-</a:t>
            </a:r>
            <a:r>
              <a:rPr lang="en-US" altLang="ko-KR" sz="1800" b="1" dirty="0" err="1"/>
              <a:t>Lingusitic</a:t>
            </a:r>
            <a:r>
              <a:rPr lang="en-US" altLang="ko-KR" sz="1800" b="1" dirty="0"/>
              <a:t> Semantics Assisted Training)</a:t>
            </a:r>
          </a:p>
        </p:txBody>
      </p:sp>
      <p:pic>
        <p:nvPicPr>
          <p:cNvPr id="9" name="그림 8">
            <a:extLst>
              <a:ext uri="{FF2B5EF4-FFF2-40B4-BE49-F238E27FC236}">
                <a16:creationId xmlns:a16="http://schemas.microsoft.com/office/drawing/2014/main" id="{291C08F7-4723-8042-B77E-C7AAA0E8C756}"/>
              </a:ext>
            </a:extLst>
          </p:cNvPr>
          <p:cNvPicPr>
            <a:picLocks noChangeAspect="1"/>
          </p:cNvPicPr>
          <p:nvPr/>
        </p:nvPicPr>
        <p:blipFill>
          <a:blip r:embed="rId3"/>
          <a:stretch>
            <a:fillRect/>
          </a:stretch>
        </p:blipFill>
        <p:spPr>
          <a:xfrm>
            <a:off x="421340" y="1862977"/>
            <a:ext cx="11522567" cy="4810477"/>
          </a:xfrm>
          <a:prstGeom prst="rect">
            <a:avLst/>
          </a:prstGeom>
        </p:spPr>
      </p:pic>
    </p:spTree>
    <p:extLst>
      <p:ext uri="{BB962C8B-B14F-4D97-AF65-F5344CB8AC3E}">
        <p14:creationId xmlns:p14="http://schemas.microsoft.com/office/powerpoint/2010/main" val="177291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19075" y="96956"/>
            <a:ext cx="11753850" cy="912117"/>
          </a:xfrm>
        </p:spPr>
        <p:txBody>
          <a:bodyPr>
            <a:normAutofit/>
          </a:bodyPr>
          <a:lstStyle/>
          <a:p>
            <a:r>
              <a:rPr lang="en-US" altLang="ko-KR" sz="2000"/>
              <a:t>SGRec3D: </a:t>
            </a:r>
            <a:r>
              <a:rPr lang="en-US" altLang="ko-KR" sz="2000" dirty="0"/>
              <a:t>Self-Supervised 3D Scene Graph Learning via Object-Level Scene Reconstruction</a:t>
            </a:r>
            <a:endParaRPr lang="ko-KR" altLang="en-US" sz="3333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내용 개체 틀 2">
            <a:extLst>
              <a:ext uri="{FF2B5EF4-FFF2-40B4-BE49-F238E27FC236}">
                <a16:creationId xmlns:a16="http://schemas.microsoft.com/office/drawing/2014/main" id="{4B0244BF-6C1E-0D9A-E4EB-04C3D3BADF5F}"/>
              </a:ext>
            </a:extLst>
          </p:cNvPr>
          <p:cNvSpPr>
            <a:spLocks noGrp="1"/>
          </p:cNvSpPr>
          <p:nvPr>
            <p:ph idx="1"/>
          </p:nvPr>
        </p:nvSpPr>
        <p:spPr>
          <a:xfrm>
            <a:off x="421340" y="1037367"/>
            <a:ext cx="7587104" cy="865602"/>
          </a:xfrm>
        </p:spPr>
        <p:txBody>
          <a:bodyPr>
            <a:normAutofit/>
          </a:bodyPr>
          <a:lstStyle/>
          <a:p>
            <a:r>
              <a:rPr lang="en-US" altLang="ko-KR" sz="1800" b="1" dirty="0"/>
              <a:t>WACV 2024</a:t>
            </a:r>
          </a:p>
          <a:p>
            <a:r>
              <a:rPr lang="en-US" altLang="ko-KR" sz="1800" b="1" dirty="0"/>
              <a:t>SGRec3D</a:t>
            </a:r>
          </a:p>
        </p:txBody>
      </p:sp>
      <p:pic>
        <p:nvPicPr>
          <p:cNvPr id="6" name="그림 5">
            <a:extLst>
              <a:ext uri="{FF2B5EF4-FFF2-40B4-BE49-F238E27FC236}">
                <a16:creationId xmlns:a16="http://schemas.microsoft.com/office/drawing/2014/main" id="{652EDA3D-9B49-8CBF-FAB4-7BCC481AFF62}"/>
              </a:ext>
            </a:extLst>
          </p:cNvPr>
          <p:cNvPicPr>
            <a:picLocks noChangeAspect="1"/>
          </p:cNvPicPr>
          <p:nvPr/>
        </p:nvPicPr>
        <p:blipFill>
          <a:blip r:embed="rId3"/>
          <a:stretch>
            <a:fillRect/>
          </a:stretch>
        </p:blipFill>
        <p:spPr>
          <a:xfrm>
            <a:off x="740869" y="1847784"/>
            <a:ext cx="10117632" cy="4840863"/>
          </a:xfrm>
          <a:prstGeom prst="rect">
            <a:avLst/>
          </a:prstGeom>
        </p:spPr>
      </p:pic>
    </p:spTree>
    <p:extLst>
      <p:ext uri="{BB962C8B-B14F-4D97-AF65-F5344CB8AC3E}">
        <p14:creationId xmlns:p14="http://schemas.microsoft.com/office/powerpoint/2010/main" val="371225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04BDE-A462-D994-8015-AEECAC1BE9E3}"/>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3E41B2F4-0D93-12D6-98F3-D7BFCEB260B3}"/>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11B76401-3CD4-10DC-1B67-9E60550A7E9E}"/>
              </a:ext>
            </a:extLst>
          </p:cNvPr>
          <p:cNvSpPr>
            <a:spLocks noGrp="1"/>
          </p:cNvSpPr>
          <p:nvPr>
            <p:ph type="title"/>
          </p:nvPr>
        </p:nvSpPr>
        <p:spPr>
          <a:xfrm>
            <a:off x="273042" y="68779"/>
            <a:ext cx="8597915" cy="912117"/>
          </a:xfrm>
        </p:spPr>
        <p:txBody>
          <a:bodyPr>
            <a:normAutofit/>
          </a:bodyPr>
          <a:lstStyle/>
          <a:p>
            <a:r>
              <a:rPr lang="en-US" altLang="ko-KR" sz="2800" dirty="0"/>
              <a:t>2023</a:t>
            </a:r>
            <a:r>
              <a:rPr lang="ko-KR" altLang="en-US" sz="2800" dirty="0"/>
              <a:t>년 </a:t>
            </a:r>
            <a:r>
              <a:rPr lang="en-US" altLang="ko-KR" sz="2800" dirty="0"/>
              <a:t>~2024</a:t>
            </a:r>
            <a:r>
              <a:rPr lang="ko-KR" altLang="en-US" sz="2800" dirty="0"/>
              <a:t>년</a:t>
            </a:r>
          </a:p>
        </p:txBody>
      </p:sp>
      <p:sp>
        <p:nvSpPr>
          <p:cNvPr id="8" name="내용 개체 틀 2">
            <a:extLst>
              <a:ext uri="{FF2B5EF4-FFF2-40B4-BE49-F238E27FC236}">
                <a16:creationId xmlns:a16="http://schemas.microsoft.com/office/drawing/2014/main" id="{297802A8-C477-FAC1-2592-4484C32C355C}"/>
              </a:ext>
            </a:extLst>
          </p:cNvPr>
          <p:cNvSpPr>
            <a:spLocks noGrp="1"/>
          </p:cNvSpPr>
          <p:nvPr>
            <p:ph idx="1"/>
          </p:nvPr>
        </p:nvSpPr>
        <p:spPr>
          <a:xfrm>
            <a:off x="273042" y="1715198"/>
            <a:ext cx="11576058" cy="4029437"/>
          </a:xfrm>
        </p:spPr>
        <p:txBody>
          <a:bodyPr>
            <a:normAutofit/>
          </a:bodyPr>
          <a:lstStyle/>
          <a:p>
            <a:r>
              <a:rPr lang="ko-KR" altLang="en-US" dirty="0">
                <a:latin typeface="+mj-ea"/>
                <a:ea typeface="+mj-ea"/>
              </a:rPr>
              <a:t>기존에 나온 </a:t>
            </a:r>
            <a:r>
              <a:rPr lang="en-US" altLang="ko-KR" dirty="0">
                <a:latin typeface="+mj-ea"/>
                <a:ea typeface="+mj-ea"/>
              </a:rPr>
              <a:t>encoder, GCN</a:t>
            </a:r>
            <a:r>
              <a:rPr lang="ko-KR" altLang="en-US" dirty="0">
                <a:latin typeface="+mj-ea"/>
                <a:ea typeface="+mj-ea"/>
              </a:rPr>
              <a:t>을 사용하여 </a:t>
            </a:r>
            <a:r>
              <a:rPr lang="en-US" altLang="ko-KR" dirty="0">
                <a:latin typeface="+mj-ea"/>
                <a:ea typeface="+mj-ea"/>
              </a:rPr>
              <a:t>muti modal (muti input)</a:t>
            </a:r>
            <a:r>
              <a:rPr lang="ko-KR" altLang="en-US" dirty="0">
                <a:latin typeface="+mj-ea"/>
                <a:ea typeface="+mj-ea"/>
              </a:rPr>
              <a:t>이나 </a:t>
            </a:r>
            <a:r>
              <a:rPr lang="en-US" altLang="ko-KR" dirty="0">
                <a:latin typeface="+mj-ea"/>
                <a:ea typeface="+mj-ea"/>
              </a:rPr>
              <a:t>pretraining </a:t>
            </a:r>
            <a:r>
              <a:rPr lang="ko-KR" altLang="en-US" dirty="0">
                <a:latin typeface="+mj-ea"/>
                <a:ea typeface="+mj-ea"/>
              </a:rPr>
              <a:t>등 으로 모델 성능 개선을 함 </a:t>
            </a:r>
            <a:r>
              <a:rPr lang="en-US" altLang="ko-KR" dirty="0">
                <a:latin typeface="+mj-ea"/>
                <a:ea typeface="+mj-ea"/>
              </a:rPr>
              <a:t> </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C791D034-02D7-9783-CA9D-AE5B50088CBF}"/>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934040CC-71AA-5CAF-AC84-69E62FE7C1ED}"/>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BC3D7160-B9B0-9113-80FA-CAD9BF30E5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34288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04BDE-A462-D994-8015-AEECAC1BE9E3}"/>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3E41B2F4-0D93-12D6-98F3-D7BFCEB260B3}"/>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11B76401-3CD4-10DC-1B67-9E60550A7E9E}"/>
              </a:ext>
            </a:extLst>
          </p:cNvPr>
          <p:cNvSpPr>
            <a:spLocks noGrp="1"/>
          </p:cNvSpPr>
          <p:nvPr>
            <p:ph type="title"/>
          </p:nvPr>
        </p:nvSpPr>
        <p:spPr>
          <a:xfrm>
            <a:off x="273042" y="68779"/>
            <a:ext cx="8597915" cy="912117"/>
          </a:xfrm>
        </p:spPr>
        <p:txBody>
          <a:bodyPr>
            <a:normAutofit/>
          </a:bodyPr>
          <a:lstStyle/>
          <a:p>
            <a:r>
              <a:rPr lang="ko-KR" altLang="en-US" sz="2800" dirty="0"/>
              <a:t>연구방향 </a:t>
            </a:r>
          </a:p>
        </p:txBody>
      </p:sp>
      <p:sp>
        <p:nvSpPr>
          <p:cNvPr id="8" name="내용 개체 틀 2">
            <a:extLst>
              <a:ext uri="{FF2B5EF4-FFF2-40B4-BE49-F238E27FC236}">
                <a16:creationId xmlns:a16="http://schemas.microsoft.com/office/drawing/2014/main" id="{297802A8-C477-FAC1-2592-4484C32C355C}"/>
              </a:ext>
            </a:extLst>
          </p:cNvPr>
          <p:cNvSpPr>
            <a:spLocks noGrp="1"/>
          </p:cNvSpPr>
          <p:nvPr>
            <p:ph idx="1"/>
          </p:nvPr>
        </p:nvSpPr>
        <p:spPr>
          <a:xfrm>
            <a:off x="302464" y="1078196"/>
            <a:ext cx="7587104" cy="1512008"/>
          </a:xfrm>
        </p:spPr>
        <p:txBody>
          <a:bodyPr>
            <a:normAutofit fontScale="70000" lnSpcReduction="20000"/>
          </a:bodyPr>
          <a:lstStyle/>
          <a:p>
            <a:r>
              <a:rPr lang="ko-KR" altLang="en-US" sz="2400" dirty="0">
                <a:latin typeface="+mj-ea"/>
                <a:ea typeface="+mj-ea"/>
              </a:rPr>
              <a:t>기존 </a:t>
            </a:r>
            <a:r>
              <a:rPr lang="en-US" altLang="ko-KR" sz="2400" dirty="0">
                <a:latin typeface="+mj-ea"/>
                <a:ea typeface="+mj-ea"/>
              </a:rPr>
              <a:t>Scene Graph Prediction </a:t>
            </a:r>
            <a:r>
              <a:rPr lang="ko-KR" altLang="en-US" sz="2400" dirty="0">
                <a:latin typeface="+mj-ea"/>
                <a:ea typeface="+mj-ea"/>
              </a:rPr>
              <a:t>사용</a:t>
            </a:r>
            <a:endParaRPr lang="en-US" altLang="ko-KR" sz="2400" dirty="0">
              <a:latin typeface="+mj-ea"/>
              <a:ea typeface="+mj-ea"/>
            </a:endParaRPr>
          </a:p>
          <a:p>
            <a:endParaRPr lang="en-US" altLang="ko-KR" sz="2400" dirty="0">
              <a:latin typeface="+mj-ea"/>
              <a:ea typeface="+mj-ea"/>
            </a:endParaRPr>
          </a:p>
          <a:p>
            <a:r>
              <a:rPr lang="en-US" altLang="ko-KR" sz="2400" dirty="0">
                <a:latin typeface="+mj-ea"/>
                <a:ea typeface="+mj-ea"/>
              </a:rPr>
              <a:t>Muti</a:t>
            </a:r>
            <a:r>
              <a:rPr lang="ko-KR" altLang="en-US" sz="2400" dirty="0">
                <a:latin typeface="+mj-ea"/>
                <a:ea typeface="+mj-ea"/>
              </a:rPr>
              <a:t> </a:t>
            </a:r>
            <a:r>
              <a:rPr lang="en-US" altLang="ko-KR" sz="2400" dirty="0">
                <a:latin typeface="+mj-ea"/>
                <a:ea typeface="+mj-ea"/>
              </a:rPr>
              <a:t>modal learning</a:t>
            </a:r>
          </a:p>
          <a:p>
            <a:endParaRPr lang="en-US" altLang="ko-KR" sz="2400" dirty="0">
              <a:latin typeface="+mj-ea"/>
              <a:ea typeface="+mj-ea"/>
            </a:endParaRPr>
          </a:p>
          <a:p>
            <a:r>
              <a:rPr lang="en-US" altLang="ko-KR" sz="2400" dirty="0">
                <a:latin typeface="+mj-ea"/>
                <a:ea typeface="+mj-ea"/>
              </a:rPr>
              <a:t>Transfer learning</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C791D034-02D7-9783-CA9D-AE5B50088CBF}"/>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934040CC-71AA-5CAF-AC84-69E62FE7C1ED}"/>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BC3D7160-B9B0-9113-80FA-CAD9BF30E5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AutoShape 6">
            <a:extLst>
              <a:ext uri="{FF2B5EF4-FFF2-40B4-BE49-F238E27FC236}">
                <a16:creationId xmlns:a16="http://schemas.microsoft.com/office/drawing/2014/main" id="{D2D58178-4F57-53E0-EFEB-7379269ADBC4}"/>
              </a:ext>
            </a:extLst>
          </p:cNvPr>
          <p:cNvSpPr>
            <a:spLocks noChangeAspect="1" noChangeArrowheads="1"/>
          </p:cNvSpPr>
          <p:nvPr/>
        </p:nvSpPr>
        <p:spPr bwMode="auto">
          <a:xfrm>
            <a:off x="5991225" y="40827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3" name="그림 12">
            <a:extLst>
              <a:ext uri="{FF2B5EF4-FFF2-40B4-BE49-F238E27FC236}">
                <a16:creationId xmlns:a16="http://schemas.microsoft.com/office/drawing/2014/main" id="{F8DB5728-4111-6CEF-0EDC-C2469ADC825B}"/>
              </a:ext>
            </a:extLst>
          </p:cNvPr>
          <p:cNvPicPr>
            <a:picLocks noChangeAspect="1"/>
          </p:cNvPicPr>
          <p:nvPr/>
        </p:nvPicPr>
        <p:blipFill>
          <a:blip r:embed="rId3"/>
          <a:stretch>
            <a:fillRect/>
          </a:stretch>
        </p:blipFill>
        <p:spPr>
          <a:xfrm>
            <a:off x="302464" y="4078627"/>
            <a:ext cx="1833189" cy="1684552"/>
          </a:xfrm>
          <a:prstGeom prst="rect">
            <a:avLst/>
          </a:prstGeom>
        </p:spPr>
      </p:pic>
      <p:grpSp>
        <p:nvGrpSpPr>
          <p:cNvPr id="14" name="그룹 13">
            <a:extLst>
              <a:ext uri="{FF2B5EF4-FFF2-40B4-BE49-F238E27FC236}">
                <a16:creationId xmlns:a16="http://schemas.microsoft.com/office/drawing/2014/main" id="{9846DA83-E0ED-FEDB-F67B-8C3F1EAC6930}"/>
              </a:ext>
            </a:extLst>
          </p:cNvPr>
          <p:cNvGrpSpPr/>
          <p:nvPr/>
        </p:nvGrpSpPr>
        <p:grpSpPr>
          <a:xfrm>
            <a:off x="4883111" y="3794953"/>
            <a:ext cx="2257312" cy="2233602"/>
            <a:chOff x="4483399" y="2922148"/>
            <a:chExt cx="2003558" cy="1985818"/>
          </a:xfrm>
        </p:grpSpPr>
        <p:sp>
          <p:nvSpPr>
            <p:cNvPr id="15" name="사각형: 둥근 모서리 14">
              <a:extLst>
                <a:ext uri="{FF2B5EF4-FFF2-40B4-BE49-F238E27FC236}">
                  <a16:creationId xmlns:a16="http://schemas.microsoft.com/office/drawing/2014/main" id="{E107D93F-8A51-8B52-AB13-5A3FB5EA8602}"/>
                </a:ext>
              </a:extLst>
            </p:cNvPr>
            <p:cNvSpPr/>
            <p:nvPr/>
          </p:nvSpPr>
          <p:spPr>
            <a:xfrm>
              <a:off x="4483399" y="2922148"/>
              <a:ext cx="2003558" cy="1985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00B83F3E-DCCB-0695-9804-6C2CF931B608}"/>
                </a:ext>
              </a:extLst>
            </p:cNvPr>
            <p:cNvPicPr>
              <a:picLocks noChangeAspect="1"/>
            </p:cNvPicPr>
            <p:nvPr/>
          </p:nvPicPr>
          <p:blipFill rotWithShape="1">
            <a:blip r:embed="rId4"/>
            <a:srcRect l="7624" t="14351" r="16974" b="9829"/>
            <a:stretch/>
          </p:blipFill>
          <p:spPr>
            <a:xfrm>
              <a:off x="4971587" y="3313527"/>
              <a:ext cx="1027181" cy="1285696"/>
            </a:xfrm>
            <a:prstGeom prst="rect">
              <a:avLst/>
            </a:prstGeom>
          </p:spPr>
        </p:pic>
      </p:grpSp>
      <p:sp>
        <p:nvSpPr>
          <p:cNvPr id="17" name="사다리꼴 16">
            <a:extLst>
              <a:ext uri="{FF2B5EF4-FFF2-40B4-BE49-F238E27FC236}">
                <a16:creationId xmlns:a16="http://schemas.microsoft.com/office/drawing/2014/main" id="{66819367-9B6B-4623-F7F9-97D52210F3F5}"/>
              </a:ext>
            </a:extLst>
          </p:cNvPr>
          <p:cNvSpPr/>
          <p:nvPr/>
        </p:nvSpPr>
        <p:spPr>
          <a:xfrm rot="5400000">
            <a:off x="2526745" y="3790504"/>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사다리꼴 17">
            <a:extLst>
              <a:ext uri="{FF2B5EF4-FFF2-40B4-BE49-F238E27FC236}">
                <a16:creationId xmlns:a16="http://schemas.microsoft.com/office/drawing/2014/main" id="{66883694-E13C-C323-C26B-F08264C4D0B8}"/>
              </a:ext>
            </a:extLst>
          </p:cNvPr>
          <p:cNvSpPr/>
          <p:nvPr/>
        </p:nvSpPr>
        <p:spPr>
          <a:xfrm rot="5400000">
            <a:off x="2526745" y="4942869"/>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화살표: 오른쪽 18">
            <a:extLst>
              <a:ext uri="{FF2B5EF4-FFF2-40B4-BE49-F238E27FC236}">
                <a16:creationId xmlns:a16="http://schemas.microsoft.com/office/drawing/2014/main" id="{4D204D02-669B-F8BA-2128-133DEE30943A}"/>
              </a:ext>
            </a:extLst>
          </p:cNvPr>
          <p:cNvSpPr/>
          <p:nvPr/>
        </p:nvSpPr>
        <p:spPr>
          <a:xfrm>
            <a:off x="3975600" y="4131052"/>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77D14975-B0DF-75FE-450C-6CEC5AE3A32D}"/>
              </a:ext>
            </a:extLst>
          </p:cNvPr>
          <p:cNvSpPr/>
          <p:nvPr/>
        </p:nvSpPr>
        <p:spPr>
          <a:xfrm>
            <a:off x="3970891" y="5278547"/>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12896255-54DD-42A0-AA19-F4E1BB887F32}"/>
              </a:ext>
            </a:extLst>
          </p:cNvPr>
          <p:cNvSpPr txBox="1"/>
          <p:nvPr/>
        </p:nvSpPr>
        <p:spPr>
          <a:xfrm>
            <a:off x="2513733" y="4064401"/>
            <a:ext cx="1175090" cy="646331"/>
          </a:xfrm>
          <a:prstGeom prst="rect">
            <a:avLst/>
          </a:prstGeom>
          <a:noFill/>
        </p:spPr>
        <p:txBody>
          <a:bodyPr wrap="square" rtlCol="0">
            <a:spAutoFit/>
          </a:bodyPr>
          <a:lstStyle/>
          <a:p>
            <a:r>
              <a:rPr lang="en-US" altLang="ko-KR" dirty="0"/>
              <a:t>Node</a:t>
            </a:r>
            <a:br>
              <a:rPr lang="en-US" altLang="ko-KR" dirty="0"/>
            </a:br>
            <a:r>
              <a:rPr lang="en-US" altLang="ko-KR" dirty="0"/>
              <a:t>Encoder</a:t>
            </a:r>
            <a:endParaRPr lang="ko-KR" altLang="en-US" dirty="0"/>
          </a:p>
        </p:txBody>
      </p:sp>
      <p:sp>
        <p:nvSpPr>
          <p:cNvPr id="22" name="TextBox 21">
            <a:extLst>
              <a:ext uri="{FF2B5EF4-FFF2-40B4-BE49-F238E27FC236}">
                <a16:creationId xmlns:a16="http://schemas.microsoft.com/office/drawing/2014/main" id="{6609A4F1-EDA7-3941-598A-F467E5B62A55}"/>
              </a:ext>
            </a:extLst>
          </p:cNvPr>
          <p:cNvSpPr txBox="1"/>
          <p:nvPr/>
        </p:nvSpPr>
        <p:spPr>
          <a:xfrm>
            <a:off x="2493447" y="5200644"/>
            <a:ext cx="1175090" cy="646331"/>
          </a:xfrm>
          <a:prstGeom prst="rect">
            <a:avLst/>
          </a:prstGeom>
          <a:noFill/>
        </p:spPr>
        <p:txBody>
          <a:bodyPr wrap="square" rtlCol="0">
            <a:spAutoFit/>
          </a:bodyPr>
          <a:lstStyle/>
          <a:p>
            <a:r>
              <a:rPr lang="en-US" altLang="ko-KR" dirty="0"/>
              <a:t>Edge</a:t>
            </a:r>
            <a:br>
              <a:rPr lang="en-US" altLang="ko-KR" dirty="0"/>
            </a:br>
            <a:r>
              <a:rPr lang="en-US" altLang="ko-KR" dirty="0"/>
              <a:t>Encoder</a:t>
            </a:r>
            <a:endParaRPr lang="ko-KR" altLang="en-US" dirty="0"/>
          </a:p>
        </p:txBody>
      </p:sp>
      <p:sp>
        <p:nvSpPr>
          <p:cNvPr id="23" name="사각형: 둥근 모서리 22">
            <a:extLst>
              <a:ext uri="{FF2B5EF4-FFF2-40B4-BE49-F238E27FC236}">
                <a16:creationId xmlns:a16="http://schemas.microsoft.com/office/drawing/2014/main" id="{A5376CDF-A30E-BDC7-50B5-32FDE6353685}"/>
              </a:ext>
            </a:extLst>
          </p:cNvPr>
          <p:cNvSpPr/>
          <p:nvPr/>
        </p:nvSpPr>
        <p:spPr>
          <a:xfrm>
            <a:off x="7837095" y="4052989"/>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Node</a:t>
            </a:r>
          </a:p>
          <a:p>
            <a:pPr algn="ctr"/>
            <a:r>
              <a:rPr lang="en-US" altLang="ko-KR" dirty="0"/>
              <a:t>Classifier</a:t>
            </a:r>
            <a:endParaRPr lang="ko-KR" altLang="en-US" dirty="0"/>
          </a:p>
        </p:txBody>
      </p:sp>
      <p:sp>
        <p:nvSpPr>
          <p:cNvPr id="24" name="사각형: 둥근 모서리 23">
            <a:extLst>
              <a:ext uri="{FF2B5EF4-FFF2-40B4-BE49-F238E27FC236}">
                <a16:creationId xmlns:a16="http://schemas.microsoft.com/office/drawing/2014/main" id="{C307A4CC-6691-EEC1-B6E0-5984E001E47E}"/>
              </a:ext>
            </a:extLst>
          </p:cNvPr>
          <p:cNvSpPr/>
          <p:nvPr/>
        </p:nvSpPr>
        <p:spPr>
          <a:xfrm>
            <a:off x="7846881" y="5086532"/>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Edge</a:t>
            </a:r>
          </a:p>
          <a:p>
            <a:pPr algn="ctr"/>
            <a:r>
              <a:rPr lang="en-US" altLang="ko-KR" dirty="0"/>
              <a:t>Classifier</a:t>
            </a:r>
            <a:endParaRPr lang="ko-KR" altLang="en-US" dirty="0"/>
          </a:p>
        </p:txBody>
      </p:sp>
      <p:sp>
        <p:nvSpPr>
          <p:cNvPr id="25" name="화살표: 오른쪽 24">
            <a:extLst>
              <a:ext uri="{FF2B5EF4-FFF2-40B4-BE49-F238E27FC236}">
                <a16:creationId xmlns:a16="http://schemas.microsoft.com/office/drawing/2014/main" id="{F03D6F97-AB63-830A-1660-07DF7F51761D}"/>
              </a:ext>
            </a:extLst>
          </p:cNvPr>
          <p:cNvSpPr/>
          <p:nvPr/>
        </p:nvSpPr>
        <p:spPr>
          <a:xfrm>
            <a:off x="7229987" y="5200643"/>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화살표: 오른쪽 25">
            <a:extLst>
              <a:ext uri="{FF2B5EF4-FFF2-40B4-BE49-F238E27FC236}">
                <a16:creationId xmlns:a16="http://schemas.microsoft.com/office/drawing/2014/main" id="{A92FB820-7850-B2DB-D5E9-7345491852F2}"/>
              </a:ext>
            </a:extLst>
          </p:cNvPr>
          <p:cNvSpPr/>
          <p:nvPr/>
        </p:nvSpPr>
        <p:spPr>
          <a:xfrm>
            <a:off x="7237917" y="4174752"/>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266302BA-F174-6802-295A-E18CE6423E84}"/>
              </a:ext>
            </a:extLst>
          </p:cNvPr>
          <p:cNvSpPr txBox="1"/>
          <p:nvPr/>
        </p:nvSpPr>
        <p:spPr>
          <a:xfrm>
            <a:off x="5692425" y="3377262"/>
            <a:ext cx="776890" cy="369332"/>
          </a:xfrm>
          <a:prstGeom prst="rect">
            <a:avLst/>
          </a:prstGeom>
          <a:noFill/>
        </p:spPr>
        <p:txBody>
          <a:bodyPr wrap="square" rtlCol="0">
            <a:spAutoFit/>
          </a:bodyPr>
          <a:lstStyle/>
          <a:p>
            <a:r>
              <a:rPr lang="en-US" altLang="ko-KR" dirty="0"/>
              <a:t>GCN</a:t>
            </a:r>
            <a:endParaRPr lang="ko-KR" altLang="en-US" dirty="0"/>
          </a:p>
        </p:txBody>
      </p:sp>
      <p:grpSp>
        <p:nvGrpSpPr>
          <p:cNvPr id="28" name="그룹 27">
            <a:extLst>
              <a:ext uri="{FF2B5EF4-FFF2-40B4-BE49-F238E27FC236}">
                <a16:creationId xmlns:a16="http://schemas.microsoft.com/office/drawing/2014/main" id="{D2EE1381-C0DE-5FFB-53AC-99DDA7D0D4F8}"/>
              </a:ext>
            </a:extLst>
          </p:cNvPr>
          <p:cNvGrpSpPr/>
          <p:nvPr/>
        </p:nvGrpSpPr>
        <p:grpSpPr>
          <a:xfrm>
            <a:off x="9509800" y="3683657"/>
            <a:ext cx="2283596" cy="2456194"/>
            <a:chOff x="9908404" y="2923963"/>
            <a:chExt cx="2283596" cy="2456194"/>
          </a:xfrm>
        </p:grpSpPr>
        <p:pic>
          <p:nvPicPr>
            <p:cNvPr id="29" name="그림 28">
              <a:extLst>
                <a:ext uri="{FF2B5EF4-FFF2-40B4-BE49-F238E27FC236}">
                  <a16:creationId xmlns:a16="http://schemas.microsoft.com/office/drawing/2014/main" id="{1A46FC40-09A4-F99F-E029-84DA46D8A5F6}"/>
                </a:ext>
              </a:extLst>
            </p:cNvPr>
            <p:cNvPicPr>
              <a:picLocks noChangeAspect="1"/>
            </p:cNvPicPr>
            <p:nvPr/>
          </p:nvPicPr>
          <p:blipFill>
            <a:blip r:embed="rId5"/>
            <a:stretch>
              <a:fillRect/>
            </a:stretch>
          </p:blipFill>
          <p:spPr>
            <a:xfrm>
              <a:off x="9908404" y="2923963"/>
              <a:ext cx="2283596" cy="2456194"/>
            </a:xfrm>
            <a:prstGeom prst="rect">
              <a:avLst/>
            </a:prstGeom>
          </p:spPr>
        </p:pic>
        <p:sp>
          <p:nvSpPr>
            <p:cNvPr id="30" name="직사각형 29">
              <a:extLst>
                <a:ext uri="{FF2B5EF4-FFF2-40B4-BE49-F238E27FC236}">
                  <a16:creationId xmlns:a16="http://schemas.microsoft.com/office/drawing/2014/main" id="{E16A8E7E-58BB-444A-11B9-F4BB83AA5116}"/>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직사각형 30">
            <a:extLst>
              <a:ext uri="{FF2B5EF4-FFF2-40B4-BE49-F238E27FC236}">
                <a16:creationId xmlns:a16="http://schemas.microsoft.com/office/drawing/2014/main" id="{42F8E3C0-C581-DCFD-3853-C59F06DA203C}"/>
              </a:ext>
            </a:extLst>
          </p:cNvPr>
          <p:cNvSpPr/>
          <p:nvPr/>
        </p:nvSpPr>
        <p:spPr>
          <a:xfrm>
            <a:off x="2250863" y="3390827"/>
            <a:ext cx="1582576" cy="291472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43CE8F6B-AF7C-7F68-762B-CAE69F98D3EE}"/>
              </a:ext>
            </a:extLst>
          </p:cNvPr>
          <p:cNvSpPr/>
          <p:nvPr/>
        </p:nvSpPr>
        <p:spPr>
          <a:xfrm>
            <a:off x="4796936" y="3390826"/>
            <a:ext cx="2401092" cy="291472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4233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B0F0E-69FF-411E-266E-87F0B2741F71}"/>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3FF1E6E5-5F64-9D93-E956-16530795ECE8}"/>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9764FE9D-F82B-9E3D-6C88-4B4466283E57}"/>
              </a:ext>
            </a:extLst>
          </p:cNvPr>
          <p:cNvSpPr>
            <a:spLocks noGrp="1"/>
          </p:cNvSpPr>
          <p:nvPr>
            <p:ph type="title"/>
          </p:nvPr>
        </p:nvSpPr>
        <p:spPr>
          <a:xfrm>
            <a:off x="273042" y="68779"/>
            <a:ext cx="8597915" cy="912117"/>
          </a:xfrm>
        </p:spPr>
        <p:txBody>
          <a:bodyPr>
            <a:normAutofit/>
          </a:bodyPr>
          <a:lstStyle/>
          <a:p>
            <a:r>
              <a:rPr lang="ko-KR" altLang="en-US" sz="2800" dirty="0"/>
              <a:t>연구 과정 및 계획 </a:t>
            </a:r>
          </a:p>
        </p:txBody>
      </p:sp>
      <p:sp>
        <p:nvSpPr>
          <p:cNvPr id="8" name="내용 개체 틀 2">
            <a:extLst>
              <a:ext uri="{FF2B5EF4-FFF2-40B4-BE49-F238E27FC236}">
                <a16:creationId xmlns:a16="http://schemas.microsoft.com/office/drawing/2014/main" id="{033869D1-87C0-3586-52BE-5DC98B3386EC}"/>
              </a:ext>
            </a:extLst>
          </p:cNvPr>
          <p:cNvSpPr>
            <a:spLocks noGrp="1"/>
          </p:cNvSpPr>
          <p:nvPr>
            <p:ph idx="1"/>
          </p:nvPr>
        </p:nvSpPr>
        <p:spPr>
          <a:xfrm>
            <a:off x="187889" y="996133"/>
            <a:ext cx="8527486" cy="2471895"/>
          </a:xfrm>
        </p:spPr>
        <p:txBody>
          <a:bodyPr>
            <a:normAutofit fontScale="92500" lnSpcReduction="10000"/>
          </a:bodyPr>
          <a:lstStyle/>
          <a:p>
            <a:r>
              <a:rPr lang="en-US" altLang="ko-KR" sz="1800" dirty="0">
                <a:latin typeface="+mj-ea"/>
                <a:ea typeface="+mj-ea"/>
              </a:rPr>
              <a:t>3DSSG dataset </a:t>
            </a:r>
            <a:r>
              <a:rPr lang="ko-KR" altLang="en-US" sz="1800" dirty="0">
                <a:latin typeface="+mj-ea"/>
                <a:ea typeface="+mj-ea"/>
              </a:rPr>
              <a:t>데이터 </a:t>
            </a:r>
            <a:r>
              <a:rPr lang="ko-KR" altLang="en-US" sz="1800" dirty="0" err="1">
                <a:latin typeface="+mj-ea"/>
                <a:ea typeface="+mj-ea"/>
              </a:rPr>
              <a:t>전처리</a:t>
            </a:r>
            <a:r>
              <a:rPr lang="ko-KR" altLang="en-US" sz="1800" dirty="0">
                <a:latin typeface="+mj-ea"/>
                <a:ea typeface="+mj-ea"/>
              </a:rPr>
              <a:t> </a:t>
            </a:r>
            <a:r>
              <a:rPr lang="en-US" altLang="ko-KR" sz="1800" dirty="0">
                <a:latin typeface="+mj-ea"/>
                <a:ea typeface="+mj-ea"/>
              </a:rPr>
              <a:t>(</a:t>
            </a:r>
            <a:r>
              <a:rPr lang="ko-KR" altLang="en-US" sz="1800" dirty="0">
                <a:latin typeface="+mj-ea"/>
                <a:ea typeface="+mj-ea"/>
              </a:rPr>
              <a:t>완료</a:t>
            </a:r>
            <a:r>
              <a:rPr lang="en-US" altLang="ko-KR" sz="1800" dirty="0">
                <a:latin typeface="+mj-ea"/>
                <a:ea typeface="+mj-ea"/>
              </a:rPr>
              <a:t>)</a:t>
            </a:r>
          </a:p>
          <a:p>
            <a:endParaRPr lang="en-US" altLang="ko-KR" sz="1800" dirty="0">
              <a:latin typeface="+mj-ea"/>
              <a:ea typeface="+mj-ea"/>
            </a:endParaRPr>
          </a:p>
          <a:p>
            <a:r>
              <a:rPr lang="ko-KR" altLang="en-US" sz="1800" dirty="0">
                <a:latin typeface="+mj-ea"/>
                <a:ea typeface="+mj-ea"/>
              </a:rPr>
              <a:t>기존 </a:t>
            </a:r>
            <a:r>
              <a:rPr lang="en-US" altLang="ko-KR" sz="1800" dirty="0">
                <a:latin typeface="+mj-ea"/>
                <a:ea typeface="+mj-ea"/>
              </a:rPr>
              <a:t>Scene Graph Prediction </a:t>
            </a:r>
            <a:r>
              <a:rPr lang="ko-KR" altLang="en-US" sz="1800" dirty="0">
                <a:latin typeface="+mj-ea"/>
                <a:ea typeface="+mj-ea"/>
              </a:rPr>
              <a:t>모델 학습 및 성능 평가 </a:t>
            </a:r>
            <a:r>
              <a:rPr lang="en-US" altLang="ko-KR" sz="1800" dirty="0">
                <a:latin typeface="+mj-ea"/>
                <a:ea typeface="+mj-ea"/>
              </a:rPr>
              <a:t>(</a:t>
            </a:r>
            <a:r>
              <a:rPr lang="ko-KR" altLang="en-US" sz="1800" dirty="0">
                <a:latin typeface="+mj-ea"/>
                <a:ea typeface="+mj-ea"/>
              </a:rPr>
              <a:t>중간고사 이전</a:t>
            </a:r>
            <a:r>
              <a:rPr lang="en-US" altLang="ko-KR" sz="1800" dirty="0">
                <a:latin typeface="+mj-ea"/>
                <a:ea typeface="+mj-ea"/>
              </a:rPr>
              <a:t>)</a:t>
            </a:r>
          </a:p>
          <a:p>
            <a:endParaRPr lang="en-US" altLang="ko-KR" sz="1800" dirty="0">
              <a:latin typeface="+mj-ea"/>
              <a:ea typeface="+mj-ea"/>
            </a:endParaRPr>
          </a:p>
          <a:p>
            <a:r>
              <a:rPr lang="en-US" altLang="ko-KR" sz="1800" dirty="0">
                <a:latin typeface="+mj-ea"/>
                <a:ea typeface="+mj-ea"/>
              </a:rPr>
              <a:t>Muti</a:t>
            </a:r>
            <a:r>
              <a:rPr lang="ko-KR" altLang="en-US" sz="1800" dirty="0">
                <a:latin typeface="+mj-ea"/>
                <a:ea typeface="+mj-ea"/>
              </a:rPr>
              <a:t> </a:t>
            </a:r>
            <a:r>
              <a:rPr lang="en-US" altLang="ko-KR" sz="1800" dirty="0">
                <a:latin typeface="+mj-ea"/>
                <a:ea typeface="+mj-ea"/>
              </a:rPr>
              <a:t>modal learning,</a:t>
            </a:r>
            <a:r>
              <a:rPr lang="ko-KR" altLang="en-US" sz="1800" dirty="0">
                <a:latin typeface="+mj-ea"/>
                <a:ea typeface="+mj-ea"/>
              </a:rPr>
              <a:t> </a:t>
            </a:r>
            <a:r>
              <a:rPr lang="en-US" altLang="ko-KR" sz="1800" dirty="0">
                <a:latin typeface="+mj-ea"/>
                <a:ea typeface="+mj-ea"/>
              </a:rPr>
              <a:t>Transfer learning </a:t>
            </a:r>
            <a:r>
              <a:rPr lang="ko-KR" altLang="en-US" sz="1800" dirty="0">
                <a:latin typeface="+mj-ea"/>
                <a:ea typeface="+mj-ea"/>
              </a:rPr>
              <a:t>활용 </a:t>
            </a:r>
            <a:r>
              <a:rPr lang="en-US" altLang="ko-KR" sz="1800" dirty="0">
                <a:latin typeface="+mj-ea"/>
                <a:ea typeface="+mj-ea"/>
              </a:rPr>
              <a:t>(</a:t>
            </a:r>
            <a:r>
              <a:rPr lang="ko-KR" altLang="en-US" sz="1800" dirty="0">
                <a:latin typeface="+mj-ea"/>
                <a:ea typeface="+mj-ea"/>
              </a:rPr>
              <a:t>기말고사 이전</a:t>
            </a:r>
            <a:r>
              <a:rPr lang="en-US" altLang="ko-KR" sz="1800" dirty="0">
                <a:latin typeface="+mj-ea"/>
                <a:ea typeface="+mj-ea"/>
              </a:rPr>
              <a:t>)</a:t>
            </a:r>
          </a:p>
          <a:p>
            <a:endParaRPr lang="en-US" altLang="ko-KR" sz="1800" dirty="0">
              <a:latin typeface="+mj-ea"/>
              <a:ea typeface="+mj-ea"/>
            </a:endParaRPr>
          </a:p>
          <a:p>
            <a:r>
              <a:rPr lang="ko-KR" altLang="en-US" sz="1800" dirty="0">
                <a:latin typeface="+mj-ea"/>
                <a:ea typeface="+mj-ea"/>
              </a:rPr>
              <a:t>논문 작성 </a:t>
            </a:r>
            <a:r>
              <a:rPr lang="en-US" altLang="ko-KR" sz="1800" dirty="0">
                <a:latin typeface="+mj-ea"/>
                <a:ea typeface="+mj-ea"/>
              </a:rPr>
              <a:t>(</a:t>
            </a:r>
            <a:r>
              <a:rPr lang="ko-KR" altLang="en-US" sz="1800" dirty="0">
                <a:latin typeface="+mj-ea"/>
                <a:ea typeface="+mj-ea"/>
              </a:rPr>
              <a:t>하계 방학</a:t>
            </a:r>
            <a:r>
              <a:rPr lang="en-US" altLang="ko-KR" sz="1800" dirty="0">
                <a:latin typeface="+mj-ea"/>
                <a:ea typeface="+mj-ea"/>
              </a:rPr>
              <a:t>)</a:t>
            </a:r>
          </a:p>
        </p:txBody>
      </p:sp>
      <p:sp>
        <p:nvSpPr>
          <p:cNvPr id="4" name="AutoShape 6">
            <a:extLst>
              <a:ext uri="{FF2B5EF4-FFF2-40B4-BE49-F238E27FC236}">
                <a16:creationId xmlns:a16="http://schemas.microsoft.com/office/drawing/2014/main" id="{E7F352DA-28D3-36C0-6F26-10DD0D05C2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6">
            <a:extLst>
              <a:ext uri="{FF2B5EF4-FFF2-40B4-BE49-F238E27FC236}">
                <a16:creationId xmlns:a16="http://schemas.microsoft.com/office/drawing/2014/main" id="{F4AF3E2F-908E-57D1-0DFD-A725C3F315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6">
            <a:extLst>
              <a:ext uri="{FF2B5EF4-FFF2-40B4-BE49-F238E27FC236}">
                <a16:creationId xmlns:a16="http://schemas.microsoft.com/office/drawing/2014/main" id="{D53DBBF5-4EA9-5B50-6010-07134BABAC73}"/>
              </a:ext>
            </a:extLst>
          </p:cNvPr>
          <p:cNvSpPr>
            <a:spLocks noChangeAspect="1" noChangeArrowheads="1"/>
          </p:cNvSpPr>
          <p:nvPr/>
        </p:nvSpPr>
        <p:spPr bwMode="auto">
          <a:xfrm>
            <a:off x="5991225" y="40827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1" name="그림 20">
            <a:extLst>
              <a:ext uri="{FF2B5EF4-FFF2-40B4-BE49-F238E27FC236}">
                <a16:creationId xmlns:a16="http://schemas.microsoft.com/office/drawing/2014/main" id="{80549AF0-7F5B-A54B-AD2C-931E4FFC94A0}"/>
              </a:ext>
            </a:extLst>
          </p:cNvPr>
          <p:cNvPicPr>
            <a:picLocks noChangeAspect="1"/>
          </p:cNvPicPr>
          <p:nvPr/>
        </p:nvPicPr>
        <p:blipFill>
          <a:blip r:embed="rId3"/>
          <a:stretch>
            <a:fillRect/>
          </a:stretch>
        </p:blipFill>
        <p:spPr>
          <a:xfrm>
            <a:off x="302464" y="4078627"/>
            <a:ext cx="1833189" cy="1684552"/>
          </a:xfrm>
          <a:prstGeom prst="rect">
            <a:avLst/>
          </a:prstGeom>
        </p:spPr>
      </p:pic>
      <p:grpSp>
        <p:nvGrpSpPr>
          <p:cNvPr id="22" name="그룹 21">
            <a:extLst>
              <a:ext uri="{FF2B5EF4-FFF2-40B4-BE49-F238E27FC236}">
                <a16:creationId xmlns:a16="http://schemas.microsoft.com/office/drawing/2014/main" id="{0060A6E8-4C6B-E136-2888-A9E79AD0D41F}"/>
              </a:ext>
            </a:extLst>
          </p:cNvPr>
          <p:cNvGrpSpPr/>
          <p:nvPr/>
        </p:nvGrpSpPr>
        <p:grpSpPr>
          <a:xfrm>
            <a:off x="4883111" y="3794953"/>
            <a:ext cx="2257312" cy="2233602"/>
            <a:chOff x="4483399" y="2922148"/>
            <a:chExt cx="2003558" cy="1985818"/>
          </a:xfrm>
        </p:grpSpPr>
        <p:sp>
          <p:nvSpPr>
            <p:cNvPr id="23" name="사각형: 둥근 모서리 22">
              <a:extLst>
                <a:ext uri="{FF2B5EF4-FFF2-40B4-BE49-F238E27FC236}">
                  <a16:creationId xmlns:a16="http://schemas.microsoft.com/office/drawing/2014/main" id="{2675FC0B-4B14-29E4-013A-C6A17407EE2E}"/>
                </a:ext>
              </a:extLst>
            </p:cNvPr>
            <p:cNvSpPr/>
            <p:nvPr/>
          </p:nvSpPr>
          <p:spPr>
            <a:xfrm>
              <a:off x="4483399" y="2922148"/>
              <a:ext cx="2003558" cy="1985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96AC19B6-0DAD-C3AC-F7F7-A6D6B5CA0FD6}"/>
                </a:ext>
              </a:extLst>
            </p:cNvPr>
            <p:cNvPicPr>
              <a:picLocks noChangeAspect="1"/>
            </p:cNvPicPr>
            <p:nvPr/>
          </p:nvPicPr>
          <p:blipFill rotWithShape="1">
            <a:blip r:embed="rId4"/>
            <a:srcRect l="7624" t="14351" r="16974" b="9829"/>
            <a:stretch/>
          </p:blipFill>
          <p:spPr>
            <a:xfrm>
              <a:off x="4971587" y="3313527"/>
              <a:ext cx="1027181" cy="1285696"/>
            </a:xfrm>
            <a:prstGeom prst="rect">
              <a:avLst/>
            </a:prstGeom>
          </p:spPr>
        </p:pic>
      </p:grpSp>
      <p:sp>
        <p:nvSpPr>
          <p:cNvPr id="25" name="사다리꼴 24">
            <a:extLst>
              <a:ext uri="{FF2B5EF4-FFF2-40B4-BE49-F238E27FC236}">
                <a16:creationId xmlns:a16="http://schemas.microsoft.com/office/drawing/2014/main" id="{DAE92601-D6BB-C41F-4668-DD68E9A3FE6C}"/>
              </a:ext>
            </a:extLst>
          </p:cNvPr>
          <p:cNvSpPr/>
          <p:nvPr/>
        </p:nvSpPr>
        <p:spPr>
          <a:xfrm rot="5400000">
            <a:off x="2526745" y="3790504"/>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사다리꼴 25">
            <a:extLst>
              <a:ext uri="{FF2B5EF4-FFF2-40B4-BE49-F238E27FC236}">
                <a16:creationId xmlns:a16="http://schemas.microsoft.com/office/drawing/2014/main" id="{51C78B56-BB35-3D34-309D-9D89A47454F1}"/>
              </a:ext>
            </a:extLst>
          </p:cNvPr>
          <p:cNvSpPr/>
          <p:nvPr/>
        </p:nvSpPr>
        <p:spPr>
          <a:xfrm rot="5400000">
            <a:off x="2526745" y="4942869"/>
            <a:ext cx="1076771" cy="1165727"/>
          </a:xfrm>
          <a:prstGeom prst="trapezoid">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화살표: 오른쪽 26">
            <a:extLst>
              <a:ext uri="{FF2B5EF4-FFF2-40B4-BE49-F238E27FC236}">
                <a16:creationId xmlns:a16="http://schemas.microsoft.com/office/drawing/2014/main" id="{B57CD7BB-C371-A9C0-FC74-BB82B1D4124C}"/>
              </a:ext>
            </a:extLst>
          </p:cNvPr>
          <p:cNvSpPr/>
          <p:nvPr/>
        </p:nvSpPr>
        <p:spPr>
          <a:xfrm>
            <a:off x="3975600" y="4131052"/>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오른쪽 27">
            <a:extLst>
              <a:ext uri="{FF2B5EF4-FFF2-40B4-BE49-F238E27FC236}">
                <a16:creationId xmlns:a16="http://schemas.microsoft.com/office/drawing/2014/main" id="{CADAF9F7-36BD-EF46-5690-8814D1BF78AB}"/>
              </a:ext>
            </a:extLst>
          </p:cNvPr>
          <p:cNvSpPr/>
          <p:nvPr/>
        </p:nvSpPr>
        <p:spPr>
          <a:xfrm>
            <a:off x="3970891" y="5278547"/>
            <a:ext cx="813036"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545C6395-F470-45B4-66B4-27269EE3EB5C}"/>
              </a:ext>
            </a:extLst>
          </p:cNvPr>
          <p:cNvSpPr txBox="1"/>
          <p:nvPr/>
        </p:nvSpPr>
        <p:spPr>
          <a:xfrm>
            <a:off x="2513733" y="4064401"/>
            <a:ext cx="1175090" cy="646331"/>
          </a:xfrm>
          <a:prstGeom prst="rect">
            <a:avLst/>
          </a:prstGeom>
          <a:noFill/>
        </p:spPr>
        <p:txBody>
          <a:bodyPr wrap="square" rtlCol="0">
            <a:spAutoFit/>
          </a:bodyPr>
          <a:lstStyle/>
          <a:p>
            <a:r>
              <a:rPr lang="en-US" altLang="ko-KR" dirty="0"/>
              <a:t>Node</a:t>
            </a:r>
            <a:br>
              <a:rPr lang="en-US" altLang="ko-KR" dirty="0"/>
            </a:br>
            <a:r>
              <a:rPr lang="en-US" altLang="ko-KR" dirty="0"/>
              <a:t>Encoder</a:t>
            </a:r>
            <a:endParaRPr lang="ko-KR" altLang="en-US" dirty="0"/>
          </a:p>
        </p:txBody>
      </p:sp>
      <p:sp>
        <p:nvSpPr>
          <p:cNvPr id="30" name="TextBox 29">
            <a:extLst>
              <a:ext uri="{FF2B5EF4-FFF2-40B4-BE49-F238E27FC236}">
                <a16:creationId xmlns:a16="http://schemas.microsoft.com/office/drawing/2014/main" id="{D14C24E1-5CA7-92A7-97D7-E9B92BB6FA63}"/>
              </a:ext>
            </a:extLst>
          </p:cNvPr>
          <p:cNvSpPr txBox="1"/>
          <p:nvPr/>
        </p:nvSpPr>
        <p:spPr>
          <a:xfrm>
            <a:off x="2493447" y="5200644"/>
            <a:ext cx="1175090" cy="646331"/>
          </a:xfrm>
          <a:prstGeom prst="rect">
            <a:avLst/>
          </a:prstGeom>
          <a:noFill/>
        </p:spPr>
        <p:txBody>
          <a:bodyPr wrap="square" rtlCol="0">
            <a:spAutoFit/>
          </a:bodyPr>
          <a:lstStyle/>
          <a:p>
            <a:r>
              <a:rPr lang="en-US" altLang="ko-KR" dirty="0"/>
              <a:t>Edge</a:t>
            </a:r>
            <a:br>
              <a:rPr lang="en-US" altLang="ko-KR" dirty="0"/>
            </a:br>
            <a:r>
              <a:rPr lang="en-US" altLang="ko-KR" dirty="0"/>
              <a:t>Encoder</a:t>
            </a:r>
            <a:endParaRPr lang="ko-KR" altLang="en-US" dirty="0"/>
          </a:p>
        </p:txBody>
      </p:sp>
      <p:sp>
        <p:nvSpPr>
          <p:cNvPr id="31" name="사각형: 둥근 모서리 30">
            <a:extLst>
              <a:ext uri="{FF2B5EF4-FFF2-40B4-BE49-F238E27FC236}">
                <a16:creationId xmlns:a16="http://schemas.microsoft.com/office/drawing/2014/main" id="{87C98C4A-0FF8-D42E-EF17-DBEB72C9BD99}"/>
              </a:ext>
            </a:extLst>
          </p:cNvPr>
          <p:cNvSpPr/>
          <p:nvPr/>
        </p:nvSpPr>
        <p:spPr>
          <a:xfrm>
            <a:off x="7837095" y="4052989"/>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Node</a:t>
            </a:r>
          </a:p>
          <a:p>
            <a:pPr algn="ctr"/>
            <a:r>
              <a:rPr lang="en-US" altLang="ko-KR" dirty="0"/>
              <a:t>Classifier</a:t>
            </a:r>
            <a:endParaRPr lang="ko-KR" altLang="en-US" dirty="0"/>
          </a:p>
        </p:txBody>
      </p:sp>
      <p:sp>
        <p:nvSpPr>
          <p:cNvPr id="32" name="사각형: 둥근 모서리 31">
            <a:extLst>
              <a:ext uri="{FF2B5EF4-FFF2-40B4-BE49-F238E27FC236}">
                <a16:creationId xmlns:a16="http://schemas.microsoft.com/office/drawing/2014/main" id="{106BE5CC-7621-A26B-A724-E64C63A46F48}"/>
              </a:ext>
            </a:extLst>
          </p:cNvPr>
          <p:cNvSpPr/>
          <p:nvPr/>
        </p:nvSpPr>
        <p:spPr>
          <a:xfrm>
            <a:off x="7846881" y="5086532"/>
            <a:ext cx="1274619" cy="6691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Edge</a:t>
            </a:r>
          </a:p>
          <a:p>
            <a:pPr algn="ctr"/>
            <a:r>
              <a:rPr lang="en-US" altLang="ko-KR" dirty="0"/>
              <a:t>Classifier</a:t>
            </a:r>
            <a:endParaRPr lang="ko-KR" altLang="en-US" dirty="0"/>
          </a:p>
        </p:txBody>
      </p:sp>
      <p:sp>
        <p:nvSpPr>
          <p:cNvPr id="33" name="화살표: 오른쪽 32">
            <a:extLst>
              <a:ext uri="{FF2B5EF4-FFF2-40B4-BE49-F238E27FC236}">
                <a16:creationId xmlns:a16="http://schemas.microsoft.com/office/drawing/2014/main" id="{F182E31C-2B06-EACE-55EC-158667580431}"/>
              </a:ext>
            </a:extLst>
          </p:cNvPr>
          <p:cNvSpPr/>
          <p:nvPr/>
        </p:nvSpPr>
        <p:spPr>
          <a:xfrm>
            <a:off x="7229987" y="5200643"/>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화살표: 오른쪽 33">
            <a:extLst>
              <a:ext uri="{FF2B5EF4-FFF2-40B4-BE49-F238E27FC236}">
                <a16:creationId xmlns:a16="http://schemas.microsoft.com/office/drawing/2014/main" id="{5F028B78-8ACF-D65B-FAC4-0B5B1FAA6649}"/>
              </a:ext>
            </a:extLst>
          </p:cNvPr>
          <p:cNvSpPr/>
          <p:nvPr/>
        </p:nvSpPr>
        <p:spPr>
          <a:xfrm>
            <a:off x="7237917" y="4174752"/>
            <a:ext cx="501684" cy="4409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68CE1DFE-A74D-3C9B-0B82-27357D810907}"/>
              </a:ext>
            </a:extLst>
          </p:cNvPr>
          <p:cNvSpPr txBox="1"/>
          <p:nvPr/>
        </p:nvSpPr>
        <p:spPr>
          <a:xfrm>
            <a:off x="5692425" y="3377262"/>
            <a:ext cx="776890" cy="369332"/>
          </a:xfrm>
          <a:prstGeom prst="rect">
            <a:avLst/>
          </a:prstGeom>
          <a:noFill/>
        </p:spPr>
        <p:txBody>
          <a:bodyPr wrap="square" rtlCol="0">
            <a:spAutoFit/>
          </a:bodyPr>
          <a:lstStyle/>
          <a:p>
            <a:r>
              <a:rPr lang="en-US" altLang="ko-KR" dirty="0"/>
              <a:t>GCN</a:t>
            </a:r>
            <a:endParaRPr lang="ko-KR" altLang="en-US" dirty="0"/>
          </a:p>
        </p:txBody>
      </p:sp>
      <p:grpSp>
        <p:nvGrpSpPr>
          <p:cNvPr id="36" name="그룹 35">
            <a:extLst>
              <a:ext uri="{FF2B5EF4-FFF2-40B4-BE49-F238E27FC236}">
                <a16:creationId xmlns:a16="http://schemas.microsoft.com/office/drawing/2014/main" id="{CFFFB505-E918-D297-0350-4CAF05DB2584}"/>
              </a:ext>
            </a:extLst>
          </p:cNvPr>
          <p:cNvGrpSpPr/>
          <p:nvPr/>
        </p:nvGrpSpPr>
        <p:grpSpPr>
          <a:xfrm>
            <a:off x="9509800" y="3683657"/>
            <a:ext cx="2283596" cy="2456194"/>
            <a:chOff x="9908404" y="2923963"/>
            <a:chExt cx="2283596" cy="2456194"/>
          </a:xfrm>
        </p:grpSpPr>
        <p:pic>
          <p:nvPicPr>
            <p:cNvPr id="37" name="그림 36">
              <a:extLst>
                <a:ext uri="{FF2B5EF4-FFF2-40B4-BE49-F238E27FC236}">
                  <a16:creationId xmlns:a16="http://schemas.microsoft.com/office/drawing/2014/main" id="{B8BB2D13-3E44-03B0-C88B-1283E3F7E353}"/>
                </a:ext>
              </a:extLst>
            </p:cNvPr>
            <p:cNvPicPr>
              <a:picLocks noChangeAspect="1"/>
            </p:cNvPicPr>
            <p:nvPr/>
          </p:nvPicPr>
          <p:blipFill>
            <a:blip r:embed="rId5"/>
            <a:stretch>
              <a:fillRect/>
            </a:stretch>
          </p:blipFill>
          <p:spPr>
            <a:xfrm>
              <a:off x="9908404" y="2923963"/>
              <a:ext cx="2283596" cy="2456194"/>
            </a:xfrm>
            <a:prstGeom prst="rect">
              <a:avLst/>
            </a:prstGeom>
          </p:spPr>
        </p:pic>
        <p:sp>
          <p:nvSpPr>
            <p:cNvPr id="38" name="직사각형 37">
              <a:extLst>
                <a:ext uri="{FF2B5EF4-FFF2-40B4-BE49-F238E27FC236}">
                  <a16:creationId xmlns:a16="http://schemas.microsoft.com/office/drawing/2014/main" id="{9FA58E57-E19B-5AE8-A5B4-54DAAF6B3E66}"/>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직사각형 38">
            <a:extLst>
              <a:ext uri="{FF2B5EF4-FFF2-40B4-BE49-F238E27FC236}">
                <a16:creationId xmlns:a16="http://schemas.microsoft.com/office/drawing/2014/main" id="{677B5447-0C3B-4AB1-A8D5-0338FD4E6E7F}"/>
              </a:ext>
            </a:extLst>
          </p:cNvPr>
          <p:cNvSpPr/>
          <p:nvPr/>
        </p:nvSpPr>
        <p:spPr>
          <a:xfrm>
            <a:off x="2250863" y="3390826"/>
            <a:ext cx="1582576" cy="310522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FFE607AF-13B0-9F06-28E8-C5893C761D14}"/>
              </a:ext>
            </a:extLst>
          </p:cNvPr>
          <p:cNvSpPr/>
          <p:nvPr/>
        </p:nvSpPr>
        <p:spPr>
          <a:xfrm>
            <a:off x="4796936" y="3390826"/>
            <a:ext cx="2401092" cy="310522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B360A266-D31A-824C-446E-33C218E0490E}"/>
              </a:ext>
            </a:extLst>
          </p:cNvPr>
          <p:cNvSpPr txBox="1"/>
          <p:nvPr/>
        </p:nvSpPr>
        <p:spPr>
          <a:xfrm>
            <a:off x="2943587" y="3588421"/>
            <a:ext cx="914400" cy="369332"/>
          </a:xfrm>
          <a:prstGeom prst="rect">
            <a:avLst/>
          </a:prstGeom>
          <a:noFill/>
        </p:spPr>
        <p:txBody>
          <a:bodyPr wrap="square" rtlCol="0">
            <a:spAutoFit/>
          </a:bodyPr>
          <a:lstStyle/>
          <a:p>
            <a:r>
              <a:rPr lang="en-US" altLang="ko-KR" dirty="0">
                <a:solidFill>
                  <a:srgbClr val="FF0000"/>
                </a:solidFill>
              </a:rPr>
              <a:t>SGPN</a:t>
            </a:r>
            <a:endParaRPr lang="ko-KR" altLang="en-US" dirty="0">
              <a:solidFill>
                <a:srgbClr val="FF0000"/>
              </a:solidFill>
            </a:endParaRPr>
          </a:p>
        </p:txBody>
      </p:sp>
      <p:sp>
        <p:nvSpPr>
          <p:cNvPr id="42" name="TextBox 41">
            <a:extLst>
              <a:ext uri="{FF2B5EF4-FFF2-40B4-BE49-F238E27FC236}">
                <a16:creationId xmlns:a16="http://schemas.microsoft.com/office/drawing/2014/main" id="{DE389663-FDE5-6905-0190-0B1B4FAA823F}"/>
              </a:ext>
            </a:extLst>
          </p:cNvPr>
          <p:cNvSpPr txBox="1"/>
          <p:nvPr/>
        </p:nvSpPr>
        <p:spPr>
          <a:xfrm>
            <a:off x="2848804" y="5893851"/>
            <a:ext cx="914400" cy="369332"/>
          </a:xfrm>
          <a:prstGeom prst="rect">
            <a:avLst/>
          </a:prstGeom>
          <a:noFill/>
        </p:spPr>
        <p:txBody>
          <a:bodyPr wrap="square" rtlCol="0">
            <a:spAutoFit/>
          </a:bodyPr>
          <a:lstStyle/>
          <a:p>
            <a:r>
              <a:rPr lang="en-US" altLang="ko-KR" dirty="0">
                <a:solidFill>
                  <a:srgbClr val="FF0000"/>
                </a:solidFill>
              </a:rPr>
              <a:t>SGFN</a:t>
            </a:r>
            <a:endParaRPr lang="ko-KR" altLang="en-US" dirty="0">
              <a:solidFill>
                <a:srgbClr val="FF0000"/>
              </a:solidFill>
            </a:endParaRPr>
          </a:p>
        </p:txBody>
      </p:sp>
      <p:sp>
        <p:nvSpPr>
          <p:cNvPr id="43" name="TextBox 42">
            <a:extLst>
              <a:ext uri="{FF2B5EF4-FFF2-40B4-BE49-F238E27FC236}">
                <a16:creationId xmlns:a16="http://schemas.microsoft.com/office/drawing/2014/main" id="{C1F0202C-3A87-F412-C4DF-C743C351F237}"/>
              </a:ext>
            </a:extLst>
          </p:cNvPr>
          <p:cNvSpPr txBox="1"/>
          <p:nvPr/>
        </p:nvSpPr>
        <p:spPr>
          <a:xfrm>
            <a:off x="5576045" y="6028555"/>
            <a:ext cx="914400" cy="369332"/>
          </a:xfrm>
          <a:prstGeom prst="rect">
            <a:avLst/>
          </a:prstGeom>
          <a:noFill/>
        </p:spPr>
        <p:txBody>
          <a:bodyPr wrap="square" rtlCol="0">
            <a:spAutoFit/>
          </a:bodyPr>
          <a:lstStyle/>
          <a:p>
            <a:r>
              <a:rPr lang="en-US" altLang="ko-KR" dirty="0">
                <a:solidFill>
                  <a:srgbClr val="FF0000"/>
                </a:solidFill>
              </a:rPr>
              <a:t>SGFN</a:t>
            </a:r>
            <a:endParaRPr lang="ko-KR" altLang="en-US" dirty="0">
              <a:solidFill>
                <a:srgbClr val="FF0000"/>
              </a:solidFill>
            </a:endParaRPr>
          </a:p>
        </p:txBody>
      </p:sp>
    </p:spTree>
    <p:extLst>
      <p:ext uri="{BB962C8B-B14F-4D97-AF65-F5344CB8AC3E}">
        <p14:creationId xmlns:p14="http://schemas.microsoft.com/office/powerpoint/2010/main" val="189825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11223811" cy="912117"/>
          </a:xfrm>
        </p:spPr>
        <p:txBody>
          <a:bodyPr>
            <a:normAutofit/>
          </a:bodyPr>
          <a:lstStyle/>
          <a:p>
            <a:r>
              <a:rPr lang="en-US" altLang="ko-KR" sz="2800" kern="0" dirty="0">
                <a:solidFill>
                  <a:srgbClr val="000000"/>
                </a:solidFill>
                <a:latin typeface="맑은 고딕" panose="020B0503020000020004" pitchFamily="50" charset="-127"/>
                <a:ea typeface="맑은 고딕" panose="020B0503020000020004" pitchFamily="50" charset="-127"/>
              </a:rPr>
              <a:t>S</a:t>
            </a:r>
            <a:r>
              <a:rPr lang="en-US" altLang="ko-KR" sz="28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eneration</a:t>
            </a:r>
            <a:endParaRPr lang="ko-KR" altLang="en-US" sz="2800" dirty="0"/>
          </a:p>
        </p:txBody>
      </p:sp>
      <p:pic>
        <p:nvPicPr>
          <p:cNvPr id="1028" name="Picture 4" descr="Intelligent Systems Lab">
            <a:extLst>
              <a:ext uri="{FF2B5EF4-FFF2-40B4-BE49-F238E27FC236}">
                <a16:creationId xmlns:a16="http://schemas.microsoft.com/office/drawing/2014/main" id="{3A3219E7-AF70-2873-C9E7-1C9042A48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64" y="1905000"/>
            <a:ext cx="11322072"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11223811" cy="912117"/>
          </a:xfrm>
        </p:spPr>
        <p:txBody>
          <a:bodyPr>
            <a:normAutofit/>
          </a:bodyPr>
          <a:lstStyle/>
          <a:p>
            <a:r>
              <a:rPr lang="en-US" altLang="ko-KR" sz="2800" kern="0" dirty="0">
                <a:solidFill>
                  <a:srgbClr val="000000"/>
                </a:solidFill>
                <a:latin typeface="맑은 고딕" panose="020B0503020000020004" pitchFamily="50" charset="-127"/>
                <a:ea typeface="맑은 고딕" panose="020B0503020000020004" pitchFamily="50" charset="-127"/>
              </a:rPr>
              <a:t>3D</a:t>
            </a:r>
            <a:r>
              <a:rPr lang="ko-KR" altLang="en-US" sz="2800" kern="0" dirty="0">
                <a:solidFill>
                  <a:srgbClr val="000000"/>
                </a:solidFill>
                <a:latin typeface="맑은 고딕" panose="020B0503020000020004" pitchFamily="50" charset="-127"/>
                <a:ea typeface="맑은 고딕" panose="020B0503020000020004" pitchFamily="50" charset="-127"/>
              </a:rPr>
              <a:t> </a:t>
            </a:r>
            <a:r>
              <a:rPr lang="en-US" altLang="ko-KR" sz="2800" kern="0" dirty="0">
                <a:solidFill>
                  <a:srgbClr val="000000"/>
                </a:solidFill>
                <a:latin typeface="맑은 고딕" panose="020B0503020000020004" pitchFamily="50" charset="-127"/>
                <a:ea typeface="맑은 고딕" panose="020B0503020000020004" pitchFamily="50" charset="-127"/>
              </a:rPr>
              <a:t>S</a:t>
            </a:r>
            <a:r>
              <a:rPr lang="en-US" altLang="ko-KR" sz="28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eneration</a:t>
            </a:r>
            <a:endParaRPr lang="ko-KR" altLang="en-US" sz="2800" dirty="0"/>
          </a:p>
        </p:txBody>
      </p:sp>
      <p:pic>
        <p:nvPicPr>
          <p:cNvPr id="2056" name="Picture 8" descr="GitHub - wffancy/3dssg: 3D scene graph generation using GCN">
            <a:extLst>
              <a:ext uri="{FF2B5EF4-FFF2-40B4-BE49-F238E27FC236}">
                <a16:creationId xmlns:a16="http://schemas.microsoft.com/office/drawing/2014/main" id="{00449DA4-7ED6-889B-E787-5DCCC0208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82" y="1457344"/>
            <a:ext cx="10372725" cy="473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9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11223811" cy="912117"/>
          </a:xfrm>
        </p:spPr>
        <p:txBody>
          <a:bodyPr>
            <a:normAutofit/>
          </a:bodyPr>
          <a:lstStyle/>
          <a:p>
            <a:r>
              <a:rPr lang="ko-KR" altLang="en-US" sz="2800" kern="0" dirty="0">
                <a:solidFill>
                  <a:srgbClr val="000000"/>
                </a:solidFill>
                <a:latin typeface="맑은 고딕" panose="020B0503020000020004" pitchFamily="50" charset="-127"/>
              </a:rPr>
              <a:t>연구</a:t>
            </a:r>
            <a:r>
              <a:rPr lang="en-US" altLang="ko-KR" sz="2800" kern="0" dirty="0">
                <a:solidFill>
                  <a:srgbClr val="000000"/>
                </a:solidFill>
                <a:latin typeface="맑은 고딕" panose="020B0503020000020004" pitchFamily="50" charset="-127"/>
              </a:rPr>
              <a:t> </a:t>
            </a:r>
            <a:r>
              <a:rPr lang="ko-KR" altLang="en-US" sz="2800" kern="0" dirty="0">
                <a:solidFill>
                  <a:srgbClr val="000000"/>
                </a:solidFill>
                <a:latin typeface="맑은 고딕" panose="020B0503020000020004" pitchFamily="50" charset="-127"/>
              </a:rPr>
              <a:t>범위 설정</a:t>
            </a:r>
            <a:endParaRPr lang="ko-KR" altLang="en-US" sz="2800" dirty="0"/>
          </a:p>
        </p:txBody>
      </p:sp>
      <p:pic>
        <p:nvPicPr>
          <p:cNvPr id="9" name="그림 8">
            <a:extLst>
              <a:ext uri="{FF2B5EF4-FFF2-40B4-BE49-F238E27FC236}">
                <a16:creationId xmlns:a16="http://schemas.microsoft.com/office/drawing/2014/main" id="{ED78649A-79C3-6BDE-C9F2-24B6BB09B458}"/>
              </a:ext>
            </a:extLst>
          </p:cNvPr>
          <p:cNvPicPr>
            <a:picLocks noChangeAspect="1"/>
          </p:cNvPicPr>
          <p:nvPr/>
        </p:nvPicPr>
        <p:blipFill rotWithShape="1">
          <a:blip r:embed="rId3"/>
          <a:srcRect l="10382" t="14921" r="26553" b="-270"/>
          <a:stretch/>
        </p:blipFill>
        <p:spPr>
          <a:xfrm>
            <a:off x="401772" y="2458409"/>
            <a:ext cx="919195" cy="2927012"/>
          </a:xfrm>
          <a:prstGeom prst="rect">
            <a:avLst/>
          </a:prstGeom>
        </p:spPr>
      </p:pic>
      <p:pic>
        <p:nvPicPr>
          <p:cNvPr id="12" name="그림 11">
            <a:extLst>
              <a:ext uri="{FF2B5EF4-FFF2-40B4-BE49-F238E27FC236}">
                <a16:creationId xmlns:a16="http://schemas.microsoft.com/office/drawing/2014/main" id="{60DC3010-67A8-86EB-51A9-D351F5A2AB6F}"/>
              </a:ext>
            </a:extLst>
          </p:cNvPr>
          <p:cNvPicPr>
            <a:picLocks noChangeAspect="1"/>
          </p:cNvPicPr>
          <p:nvPr/>
        </p:nvPicPr>
        <p:blipFill>
          <a:blip r:embed="rId4"/>
          <a:stretch>
            <a:fillRect/>
          </a:stretch>
        </p:blipFill>
        <p:spPr>
          <a:xfrm>
            <a:off x="1806176" y="2537891"/>
            <a:ext cx="2410317" cy="3038085"/>
          </a:xfrm>
          <a:prstGeom prst="rect">
            <a:avLst/>
          </a:prstGeom>
        </p:spPr>
      </p:pic>
      <p:pic>
        <p:nvPicPr>
          <p:cNvPr id="16" name="그림 15">
            <a:extLst>
              <a:ext uri="{FF2B5EF4-FFF2-40B4-BE49-F238E27FC236}">
                <a16:creationId xmlns:a16="http://schemas.microsoft.com/office/drawing/2014/main" id="{DB6950EB-2139-DF79-1B67-2B60FEF7014C}"/>
              </a:ext>
            </a:extLst>
          </p:cNvPr>
          <p:cNvPicPr>
            <a:picLocks noChangeAspect="1"/>
          </p:cNvPicPr>
          <p:nvPr/>
        </p:nvPicPr>
        <p:blipFill>
          <a:blip r:embed="rId5"/>
          <a:stretch>
            <a:fillRect/>
          </a:stretch>
        </p:blipFill>
        <p:spPr>
          <a:xfrm>
            <a:off x="4769896" y="2708043"/>
            <a:ext cx="1409897" cy="1295581"/>
          </a:xfrm>
          <a:prstGeom prst="rect">
            <a:avLst/>
          </a:prstGeom>
        </p:spPr>
      </p:pic>
      <p:pic>
        <p:nvPicPr>
          <p:cNvPr id="18" name="그림 17">
            <a:extLst>
              <a:ext uri="{FF2B5EF4-FFF2-40B4-BE49-F238E27FC236}">
                <a16:creationId xmlns:a16="http://schemas.microsoft.com/office/drawing/2014/main" id="{C83A6B41-E4C5-6EFF-013F-EF096A7DCAA9}"/>
              </a:ext>
            </a:extLst>
          </p:cNvPr>
          <p:cNvPicPr>
            <a:picLocks noChangeAspect="1"/>
          </p:cNvPicPr>
          <p:nvPr/>
        </p:nvPicPr>
        <p:blipFill>
          <a:blip r:embed="rId6"/>
          <a:stretch>
            <a:fillRect/>
          </a:stretch>
        </p:blipFill>
        <p:spPr>
          <a:xfrm>
            <a:off x="4769896" y="3887594"/>
            <a:ext cx="1486107" cy="1362265"/>
          </a:xfrm>
          <a:prstGeom prst="rect">
            <a:avLst/>
          </a:prstGeom>
        </p:spPr>
      </p:pic>
      <p:pic>
        <p:nvPicPr>
          <p:cNvPr id="20" name="그림 19">
            <a:extLst>
              <a:ext uri="{FF2B5EF4-FFF2-40B4-BE49-F238E27FC236}">
                <a16:creationId xmlns:a16="http://schemas.microsoft.com/office/drawing/2014/main" id="{261E8BC2-8983-19AE-7F07-BDB5D3F323E4}"/>
              </a:ext>
            </a:extLst>
          </p:cNvPr>
          <p:cNvPicPr>
            <a:picLocks noChangeAspect="1"/>
          </p:cNvPicPr>
          <p:nvPr/>
        </p:nvPicPr>
        <p:blipFill>
          <a:blip r:embed="rId7"/>
          <a:stretch>
            <a:fillRect/>
          </a:stretch>
        </p:blipFill>
        <p:spPr>
          <a:xfrm>
            <a:off x="6618248" y="2781957"/>
            <a:ext cx="2370766" cy="2549952"/>
          </a:xfrm>
          <a:prstGeom prst="rect">
            <a:avLst/>
          </a:prstGeom>
        </p:spPr>
      </p:pic>
      <p:grpSp>
        <p:nvGrpSpPr>
          <p:cNvPr id="25" name="그룹 24">
            <a:extLst>
              <a:ext uri="{FF2B5EF4-FFF2-40B4-BE49-F238E27FC236}">
                <a16:creationId xmlns:a16="http://schemas.microsoft.com/office/drawing/2014/main" id="{8F32AD1D-732C-3E3F-A0E1-12E0BE5D5EDC}"/>
              </a:ext>
            </a:extLst>
          </p:cNvPr>
          <p:cNvGrpSpPr/>
          <p:nvPr/>
        </p:nvGrpSpPr>
        <p:grpSpPr>
          <a:xfrm>
            <a:off x="9675837" y="3465857"/>
            <a:ext cx="2410317" cy="912117"/>
            <a:chOff x="7278254" y="1572465"/>
            <a:chExt cx="2410317" cy="912117"/>
          </a:xfrm>
        </p:grpSpPr>
        <p:sp>
          <p:nvSpPr>
            <p:cNvPr id="22" name="사각형: 둥근 모서리 21">
              <a:extLst>
                <a:ext uri="{FF2B5EF4-FFF2-40B4-BE49-F238E27FC236}">
                  <a16:creationId xmlns:a16="http://schemas.microsoft.com/office/drawing/2014/main" id="{FAFD162E-FC9A-BC97-12C8-F1D4A6B4E09B}"/>
                </a:ext>
              </a:extLst>
            </p:cNvPr>
            <p:cNvSpPr/>
            <p:nvPr/>
          </p:nvSpPr>
          <p:spPr>
            <a:xfrm>
              <a:off x="7278254" y="1572465"/>
              <a:ext cx="2410317" cy="912117"/>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8D2032B5-2C1D-55D0-0225-6FCD99B81C5C}"/>
                </a:ext>
              </a:extLst>
            </p:cNvPr>
            <p:cNvSpPr txBox="1"/>
            <p:nvPr/>
          </p:nvSpPr>
          <p:spPr>
            <a:xfrm>
              <a:off x="7640499" y="1843857"/>
              <a:ext cx="1685825" cy="369332"/>
            </a:xfrm>
            <a:prstGeom prst="rect">
              <a:avLst/>
            </a:prstGeom>
            <a:noFill/>
          </p:spPr>
          <p:txBody>
            <a:bodyPr wrap="square" rtlCol="0">
              <a:spAutoFit/>
            </a:bodyPr>
            <a:lstStyle/>
            <a:p>
              <a:r>
                <a:rPr lang="ko-KR" altLang="en-US" dirty="0"/>
                <a:t>대화형 시스템</a:t>
              </a:r>
            </a:p>
          </p:txBody>
        </p:sp>
      </p:grpSp>
      <p:sp>
        <p:nvSpPr>
          <p:cNvPr id="26" name="화살표: 오른쪽 25">
            <a:extLst>
              <a:ext uri="{FF2B5EF4-FFF2-40B4-BE49-F238E27FC236}">
                <a16:creationId xmlns:a16="http://schemas.microsoft.com/office/drawing/2014/main" id="{87CCE1F4-D2A2-930B-45EC-22857655DE88}"/>
              </a:ext>
            </a:extLst>
          </p:cNvPr>
          <p:cNvSpPr/>
          <p:nvPr/>
        </p:nvSpPr>
        <p:spPr>
          <a:xfrm>
            <a:off x="4227211" y="3764959"/>
            <a:ext cx="468247" cy="48463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화살표: 오른쪽 26">
            <a:extLst>
              <a:ext uri="{FF2B5EF4-FFF2-40B4-BE49-F238E27FC236}">
                <a16:creationId xmlns:a16="http://schemas.microsoft.com/office/drawing/2014/main" id="{32A48516-B9C6-EC9D-1688-B5EE10C31A8B}"/>
              </a:ext>
            </a:extLst>
          </p:cNvPr>
          <p:cNvSpPr/>
          <p:nvPr/>
        </p:nvSpPr>
        <p:spPr>
          <a:xfrm>
            <a:off x="1534834" y="3764959"/>
            <a:ext cx="468247" cy="48463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오른쪽 27">
            <a:extLst>
              <a:ext uri="{FF2B5EF4-FFF2-40B4-BE49-F238E27FC236}">
                <a16:creationId xmlns:a16="http://schemas.microsoft.com/office/drawing/2014/main" id="{E0F0212D-4F67-5B1C-E616-063D5BFDE908}"/>
              </a:ext>
            </a:extLst>
          </p:cNvPr>
          <p:cNvSpPr/>
          <p:nvPr/>
        </p:nvSpPr>
        <p:spPr>
          <a:xfrm>
            <a:off x="6264949" y="3764959"/>
            <a:ext cx="468247" cy="4846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화살표: 오른쪽 30">
            <a:extLst>
              <a:ext uri="{FF2B5EF4-FFF2-40B4-BE49-F238E27FC236}">
                <a16:creationId xmlns:a16="http://schemas.microsoft.com/office/drawing/2014/main" id="{FD53E3CA-2B2E-41B4-D0D3-91A2AB1F0B50}"/>
              </a:ext>
            </a:extLst>
          </p:cNvPr>
          <p:cNvSpPr/>
          <p:nvPr/>
        </p:nvSpPr>
        <p:spPr>
          <a:xfrm>
            <a:off x="8993073" y="3679599"/>
            <a:ext cx="468247" cy="4846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A46983E6-556B-7989-56C1-3F2A5441A0AF}"/>
              </a:ext>
            </a:extLst>
          </p:cNvPr>
          <p:cNvSpPr txBox="1"/>
          <p:nvPr/>
        </p:nvSpPr>
        <p:spPr>
          <a:xfrm>
            <a:off x="188631" y="2171983"/>
            <a:ext cx="1522416" cy="276999"/>
          </a:xfrm>
          <a:prstGeom prst="rect">
            <a:avLst/>
          </a:prstGeom>
          <a:noFill/>
        </p:spPr>
        <p:txBody>
          <a:bodyPr wrap="square" rtlCol="0">
            <a:spAutoFit/>
          </a:bodyPr>
          <a:lstStyle/>
          <a:p>
            <a:r>
              <a:rPr lang="en-US" altLang="ko-KR" sz="1200" dirty="0"/>
              <a:t>Input)RGBD Image</a:t>
            </a:r>
            <a:endParaRPr lang="ko-KR" altLang="en-US" sz="1200" dirty="0"/>
          </a:p>
        </p:txBody>
      </p:sp>
      <p:sp>
        <p:nvSpPr>
          <p:cNvPr id="33" name="TextBox 32">
            <a:extLst>
              <a:ext uri="{FF2B5EF4-FFF2-40B4-BE49-F238E27FC236}">
                <a16:creationId xmlns:a16="http://schemas.microsoft.com/office/drawing/2014/main" id="{8F8C5947-9642-9ADC-D53C-3658CC408404}"/>
              </a:ext>
            </a:extLst>
          </p:cNvPr>
          <p:cNvSpPr txBox="1"/>
          <p:nvPr/>
        </p:nvSpPr>
        <p:spPr>
          <a:xfrm>
            <a:off x="2190679" y="2171985"/>
            <a:ext cx="1808667" cy="276999"/>
          </a:xfrm>
          <a:prstGeom prst="rect">
            <a:avLst/>
          </a:prstGeom>
          <a:noFill/>
        </p:spPr>
        <p:txBody>
          <a:bodyPr wrap="square" rtlCol="0">
            <a:spAutoFit/>
          </a:bodyPr>
          <a:lstStyle/>
          <a:p>
            <a:r>
              <a:rPr lang="en-US" altLang="ko-KR" sz="1200" dirty="0"/>
              <a:t>Instance segmentation</a:t>
            </a:r>
            <a:endParaRPr lang="ko-KR" altLang="en-US" sz="1200" dirty="0"/>
          </a:p>
        </p:txBody>
      </p:sp>
      <p:sp>
        <p:nvSpPr>
          <p:cNvPr id="34" name="TextBox 33">
            <a:extLst>
              <a:ext uri="{FF2B5EF4-FFF2-40B4-BE49-F238E27FC236}">
                <a16:creationId xmlns:a16="http://schemas.microsoft.com/office/drawing/2014/main" id="{631DF658-C60E-D837-723B-A8DBF9AC1AFA}"/>
              </a:ext>
            </a:extLst>
          </p:cNvPr>
          <p:cNvSpPr txBox="1"/>
          <p:nvPr/>
        </p:nvSpPr>
        <p:spPr>
          <a:xfrm>
            <a:off x="4958611" y="2171985"/>
            <a:ext cx="1137389" cy="276999"/>
          </a:xfrm>
          <a:prstGeom prst="rect">
            <a:avLst/>
          </a:prstGeom>
          <a:noFill/>
        </p:spPr>
        <p:txBody>
          <a:bodyPr wrap="square" rtlCol="0">
            <a:spAutoFit/>
          </a:bodyPr>
          <a:lstStyle/>
          <a:p>
            <a:r>
              <a:rPr lang="en-US" altLang="ko-KR" sz="1200" dirty="0"/>
              <a:t>Data Process</a:t>
            </a:r>
            <a:endParaRPr lang="ko-KR" altLang="en-US" sz="1200" dirty="0"/>
          </a:p>
        </p:txBody>
      </p:sp>
      <p:sp>
        <p:nvSpPr>
          <p:cNvPr id="35" name="TextBox 34">
            <a:extLst>
              <a:ext uri="{FF2B5EF4-FFF2-40B4-BE49-F238E27FC236}">
                <a16:creationId xmlns:a16="http://schemas.microsoft.com/office/drawing/2014/main" id="{A812B439-B62F-2A8B-16E0-F048BAC894FC}"/>
              </a:ext>
            </a:extLst>
          </p:cNvPr>
          <p:cNvSpPr txBox="1"/>
          <p:nvPr/>
        </p:nvSpPr>
        <p:spPr>
          <a:xfrm>
            <a:off x="6791422" y="2171984"/>
            <a:ext cx="1899828" cy="276999"/>
          </a:xfrm>
          <a:prstGeom prst="rect">
            <a:avLst/>
          </a:prstGeom>
          <a:noFill/>
        </p:spPr>
        <p:txBody>
          <a:bodyPr wrap="square" rtlCol="0">
            <a:spAutoFit/>
          </a:bodyPr>
          <a:lstStyle/>
          <a:p>
            <a:r>
              <a:rPr lang="en-US" altLang="ko-KR" sz="1200" dirty="0"/>
              <a:t>Scene Graph Generation</a:t>
            </a:r>
            <a:endParaRPr lang="ko-KR" altLang="en-US" sz="1200" dirty="0"/>
          </a:p>
        </p:txBody>
      </p:sp>
      <p:sp>
        <p:nvSpPr>
          <p:cNvPr id="36" name="순서도: 처리 35">
            <a:extLst>
              <a:ext uri="{FF2B5EF4-FFF2-40B4-BE49-F238E27FC236}">
                <a16:creationId xmlns:a16="http://schemas.microsoft.com/office/drawing/2014/main" id="{147DD818-6401-F615-5B9E-E7A4E8D40796}"/>
              </a:ext>
            </a:extLst>
          </p:cNvPr>
          <p:cNvSpPr/>
          <p:nvPr/>
        </p:nvSpPr>
        <p:spPr>
          <a:xfrm>
            <a:off x="4112802" y="2105891"/>
            <a:ext cx="4876212" cy="3558986"/>
          </a:xfrm>
          <a:prstGeom prst="flowChartProcess">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408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범위 설정</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246626"/>
            <a:ext cx="7587104" cy="5808325"/>
          </a:xfrm>
        </p:spPr>
        <p:txBody>
          <a:bodyPr>
            <a:normAutofit/>
          </a:bodyPr>
          <a:lstStyle/>
          <a:p>
            <a:r>
              <a:rPr lang="en-US" altLang="ko-KR" sz="1800" dirty="0">
                <a:latin typeface="+mj-ea"/>
                <a:ea typeface="+mj-ea"/>
              </a:rPr>
              <a:t>2020 </a:t>
            </a:r>
            <a:r>
              <a:rPr lang="ko-KR" altLang="en-US" sz="1800" dirty="0">
                <a:latin typeface="+mj-ea"/>
                <a:ea typeface="+mj-ea"/>
              </a:rPr>
              <a:t>이후 주요학회 논문</a:t>
            </a:r>
            <a:endParaRPr lang="en-US" altLang="ko-KR" sz="1800" dirty="0">
              <a:latin typeface="+mj-ea"/>
              <a:ea typeface="+mj-ea"/>
            </a:endParaRPr>
          </a:p>
          <a:p>
            <a:endParaRPr lang="en-US" altLang="ko-KR" sz="1800" dirty="0">
              <a:latin typeface="+mj-ea"/>
              <a:ea typeface="+mj-ea"/>
            </a:endParaRPr>
          </a:p>
          <a:p>
            <a:r>
              <a:rPr lang="en-US" altLang="ko-KR" sz="1800" dirty="0">
                <a:latin typeface="+mj-ea"/>
                <a:ea typeface="+mj-ea"/>
              </a:rPr>
              <a:t>3DSSG </a:t>
            </a:r>
            <a:r>
              <a:rPr lang="ko-KR" altLang="en-US" sz="1800" dirty="0">
                <a:latin typeface="+mj-ea"/>
                <a:ea typeface="+mj-ea"/>
              </a:rPr>
              <a:t>데이터셋을 사용한 논문  </a:t>
            </a:r>
            <a:endParaRPr lang="en-US" altLang="ko-KR" sz="1800" dirty="0">
              <a:latin typeface="+mj-ea"/>
              <a:ea typeface="+mj-ea"/>
            </a:endParaRPr>
          </a:p>
          <a:p>
            <a:endParaRPr lang="en-US" altLang="ko-KR" sz="1800" dirty="0">
              <a:latin typeface="+mj-ea"/>
              <a:ea typeface="+mj-ea"/>
            </a:endParaRPr>
          </a:p>
          <a:p>
            <a:r>
              <a:rPr lang="ko-KR" altLang="en-US" sz="1800" dirty="0">
                <a:latin typeface="+mj-ea"/>
                <a:ea typeface="+mj-ea"/>
              </a:rPr>
              <a:t>코드 공개된 논문 </a:t>
            </a:r>
            <a:endParaRPr lang="en-US" altLang="ko-KR" sz="1800" dirty="0">
              <a:latin typeface="+mj-ea"/>
              <a:ea typeface="+mj-ea"/>
            </a:endParaRPr>
          </a:p>
          <a:p>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9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범위 설정</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246626"/>
            <a:ext cx="7587104" cy="5808325"/>
          </a:xfrm>
        </p:spPr>
        <p:txBody>
          <a:bodyPr>
            <a:normAutofit/>
          </a:bodyPr>
          <a:lstStyle/>
          <a:p>
            <a:r>
              <a:rPr lang="ko-KR" altLang="en-US" sz="1800" dirty="0">
                <a:latin typeface="+mj-ea"/>
                <a:ea typeface="+mj-ea"/>
              </a:rPr>
              <a:t>코드수준</a:t>
            </a:r>
            <a:endParaRPr lang="en-US" altLang="ko-KR" sz="1800" dirty="0">
              <a:latin typeface="+mj-ea"/>
              <a:ea typeface="+mj-ea"/>
            </a:endParaRPr>
          </a:p>
          <a:p>
            <a:pPr lvl="1"/>
            <a:r>
              <a:rPr lang="en-US" altLang="ko-KR" sz="1100" b="1" dirty="0"/>
              <a:t>Scene Graph Prediction Network (SGPN)</a:t>
            </a:r>
          </a:p>
          <a:p>
            <a:pPr lvl="1"/>
            <a:r>
              <a:rPr lang="en-US" altLang="ko-KR" sz="1100" b="0" i="0" dirty="0">
                <a:solidFill>
                  <a:srgbClr val="000000"/>
                </a:solidFill>
                <a:effectLst/>
                <a:latin typeface="Open Sans" panose="020B0606030504020204" pitchFamily="34" charset="0"/>
              </a:rPr>
              <a:t>point-based scene graph generation (</a:t>
            </a:r>
            <a:r>
              <a:rPr lang="en-US" altLang="ko-KR" sz="1100" b="0" i="0" dirty="0" err="1">
                <a:solidFill>
                  <a:srgbClr val="000000"/>
                </a:solidFill>
                <a:effectLst/>
                <a:latin typeface="Open Sans" panose="020B0606030504020204" pitchFamily="34" charset="0"/>
              </a:rPr>
              <a:t>SGGpoint</a:t>
            </a:r>
            <a:r>
              <a:rPr lang="en-US" altLang="ko-KR" sz="1100" b="0" i="0" dirty="0">
                <a:solidFill>
                  <a:srgbClr val="000000"/>
                </a:solidFill>
                <a:effectLst/>
                <a:latin typeface="Open Sans" panose="020B0606030504020204" pitchFamily="34" charset="0"/>
              </a:rPr>
              <a:t>) </a:t>
            </a:r>
          </a:p>
          <a:p>
            <a:pPr lvl="1"/>
            <a:endParaRPr lang="en-US" altLang="ko-KR" sz="1400" dirty="0">
              <a:latin typeface="+mj-ea"/>
              <a:ea typeface="+mj-ea"/>
            </a:endParaRPr>
          </a:p>
          <a:p>
            <a:pPr lvl="1"/>
            <a:endParaRPr lang="en-US" altLang="ko-KR" sz="1400" dirty="0">
              <a:latin typeface="+mj-ea"/>
              <a:ea typeface="+mj-ea"/>
            </a:endParaRPr>
          </a:p>
          <a:p>
            <a:endParaRPr lang="en-US" altLang="ko-KR" sz="1800" dirty="0">
              <a:latin typeface="+mj-ea"/>
              <a:ea typeface="+mj-ea"/>
            </a:endParaRPr>
          </a:p>
          <a:p>
            <a:r>
              <a:rPr lang="ko-KR" altLang="en-US" sz="1800" dirty="0">
                <a:latin typeface="+mj-ea"/>
                <a:ea typeface="+mj-ea"/>
              </a:rPr>
              <a:t>논문 이해</a:t>
            </a:r>
            <a:endParaRPr lang="en-US" altLang="ko-KR" sz="1800" dirty="0">
              <a:latin typeface="+mj-ea"/>
              <a:ea typeface="+mj-ea"/>
            </a:endParaRPr>
          </a:p>
          <a:p>
            <a:pPr lvl="1"/>
            <a:r>
              <a:rPr lang="en-US" altLang="ko-KR" sz="1100" b="1" dirty="0" err="1"/>
              <a:t>SceneGraphFusion</a:t>
            </a:r>
            <a:r>
              <a:rPr lang="en-US" altLang="ko-KR" sz="1100" b="1" dirty="0"/>
              <a:t> (SGFN)</a:t>
            </a:r>
          </a:p>
          <a:p>
            <a:pPr lvl="1"/>
            <a:r>
              <a:rPr lang="en-US" altLang="ko-KR" sz="1100" dirty="0"/>
              <a:t>knowledge-inspired 3D scene graph prediction</a:t>
            </a:r>
          </a:p>
          <a:p>
            <a:pPr lvl="1"/>
            <a:r>
              <a:rPr lang="en-US" altLang="ko-KR" sz="1100" dirty="0">
                <a:ea typeface="+mj-ea"/>
              </a:rPr>
              <a:t>Visual-Linguistic Semantics Assisted Training (VL-SAT)</a:t>
            </a:r>
          </a:p>
          <a:p>
            <a:pPr lvl="1"/>
            <a:r>
              <a:rPr lang="en-US" altLang="ko-KR" sz="1100" dirty="0">
                <a:ea typeface="+mj-ea"/>
              </a:rPr>
              <a:t>SGRec3D</a:t>
            </a:r>
          </a:p>
          <a:p>
            <a:pPr lvl="1"/>
            <a:endParaRPr lang="en-US" altLang="ko-KR" sz="1100" dirty="0">
              <a:ea typeface="+mj-ea"/>
            </a:endParaRPr>
          </a:p>
          <a:p>
            <a:pPr lvl="1"/>
            <a:endParaRPr lang="en-US" altLang="ko-KR" sz="1100" dirty="0">
              <a:ea typeface="+mj-ea"/>
            </a:endParaRPr>
          </a:p>
          <a:p>
            <a:pPr lvl="1"/>
            <a:endParaRPr lang="en-US" altLang="ko-KR" sz="14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163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문제 정의 </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246626"/>
            <a:ext cx="7587104" cy="5808325"/>
          </a:xfrm>
        </p:spPr>
        <p:txBody>
          <a:bodyPr>
            <a:normAutofit/>
          </a:bodyPr>
          <a:lstStyle/>
          <a:p>
            <a:r>
              <a:rPr lang="en-US" altLang="ko-KR" sz="1800" dirty="0">
                <a:latin typeface="+mj-ea"/>
                <a:ea typeface="+mj-ea"/>
              </a:rPr>
              <a:t>3DSSG Dataset</a:t>
            </a:r>
            <a:endParaRPr lang="en-US" altLang="ko-KR" sz="1800" dirty="0">
              <a:ea typeface="+mj-ea"/>
            </a:endParaRPr>
          </a:p>
          <a:p>
            <a:endParaRPr lang="en-US" altLang="ko-KR" sz="1800" dirty="0">
              <a:latin typeface="+mj-ea"/>
              <a:ea typeface="+mj-ea"/>
            </a:endParaRPr>
          </a:p>
          <a:p>
            <a:r>
              <a:rPr lang="en-US" altLang="ko-KR" sz="1800" dirty="0">
                <a:latin typeface="+mj-ea"/>
                <a:ea typeface="+mj-ea"/>
              </a:rPr>
              <a:t>Input : Class agnostic instance</a:t>
            </a:r>
          </a:p>
          <a:p>
            <a:r>
              <a:rPr lang="en-US" altLang="ko-KR" sz="1800" dirty="0">
                <a:latin typeface="+mj-ea"/>
                <a:ea typeface="+mj-ea"/>
              </a:rPr>
              <a:t>Output : Node 160 Class, Edge 27 Class</a:t>
            </a: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880CCFB3-484C-28B9-4F0A-E06C6B515789}"/>
              </a:ext>
            </a:extLst>
          </p:cNvPr>
          <p:cNvPicPr>
            <a:picLocks noChangeAspect="1"/>
          </p:cNvPicPr>
          <p:nvPr/>
        </p:nvPicPr>
        <p:blipFill>
          <a:blip r:embed="rId3"/>
          <a:stretch>
            <a:fillRect/>
          </a:stretch>
        </p:blipFill>
        <p:spPr>
          <a:xfrm>
            <a:off x="706065" y="3473772"/>
            <a:ext cx="2283595" cy="2098438"/>
          </a:xfrm>
          <a:prstGeom prst="rect">
            <a:avLst/>
          </a:prstGeom>
        </p:spPr>
      </p:pic>
      <p:grpSp>
        <p:nvGrpSpPr>
          <p:cNvPr id="9" name="그룹 8">
            <a:extLst>
              <a:ext uri="{FF2B5EF4-FFF2-40B4-BE49-F238E27FC236}">
                <a16:creationId xmlns:a16="http://schemas.microsoft.com/office/drawing/2014/main" id="{1473FE60-8A75-7669-985C-5973E8AE487A}"/>
              </a:ext>
            </a:extLst>
          </p:cNvPr>
          <p:cNvGrpSpPr/>
          <p:nvPr/>
        </p:nvGrpSpPr>
        <p:grpSpPr>
          <a:xfrm>
            <a:off x="3679054" y="3202989"/>
            <a:ext cx="2569346" cy="2645938"/>
            <a:chOff x="9908404" y="2923963"/>
            <a:chExt cx="2283596" cy="2456194"/>
          </a:xfrm>
        </p:grpSpPr>
        <p:pic>
          <p:nvPicPr>
            <p:cNvPr id="10" name="그림 9">
              <a:extLst>
                <a:ext uri="{FF2B5EF4-FFF2-40B4-BE49-F238E27FC236}">
                  <a16:creationId xmlns:a16="http://schemas.microsoft.com/office/drawing/2014/main" id="{B13679DB-BD0B-F26F-995B-C0A625C20873}"/>
                </a:ext>
              </a:extLst>
            </p:cNvPr>
            <p:cNvPicPr>
              <a:picLocks noChangeAspect="1"/>
            </p:cNvPicPr>
            <p:nvPr/>
          </p:nvPicPr>
          <p:blipFill>
            <a:blip r:embed="rId4"/>
            <a:stretch>
              <a:fillRect/>
            </a:stretch>
          </p:blipFill>
          <p:spPr>
            <a:xfrm>
              <a:off x="9908404" y="2923963"/>
              <a:ext cx="2283596" cy="2456194"/>
            </a:xfrm>
            <a:prstGeom prst="rect">
              <a:avLst/>
            </a:prstGeom>
          </p:spPr>
        </p:pic>
        <p:sp>
          <p:nvSpPr>
            <p:cNvPr id="11" name="직사각형 10">
              <a:extLst>
                <a:ext uri="{FF2B5EF4-FFF2-40B4-BE49-F238E27FC236}">
                  <a16:creationId xmlns:a16="http://schemas.microsoft.com/office/drawing/2014/main" id="{4EDB09FF-9AC3-A478-F881-EB81DCA2B6D2}"/>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0560DEDD-DC9B-DB2A-1FA9-74B28BA0E2C4}"/>
              </a:ext>
            </a:extLst>
          </p:cNvPr>
          <p:cNvPicPr>
            <a:picLocks noChangeAspect="1"/>
          </p:cNvPicPr>
          <p:nvPr/>
        </p:nvPicPr>
        <p:blipFill>
          <a:blip r:embed="rId5"/>
          <a:stretch>
            <a:fillRect/>
          </a:stretch>
        </p:blipFill>
        <p:spPr>
          <a:xfrm>
            <a:off x="7302117" y="1049674"/>
            <a:ext cx="2883410" cy="5647670"/>
          </a:xfrm>
          <a:prstGeom prst="rect">
            <a:avLst/>
          </a:prstGeom>
        </p:spPr>
      </p:pic>
      <p:pic>
        <p:nvPicPr>
          <p:cNvPr id="16" name="그림 15">
            <a:extLst>
              <a:ext uri="{FF2B5EF4-FFF2-40B4-BE49-F238E27FC236}">
                <a16:creationId xmlns:a16="http://schemas.microsoft.com/office/drawing/2014/main" id="{E54A1E8E-C73C-51BB-4EB1-EE6C7036CF68}"/>
              </a:ext>
            </a:extLst>
          </p:cNvPr>
          <p:cNvPicPr>
            <a:picLocks noChangeAspect="1"/>
          </p:cNvPicPr>
          <p:nvPr/>
        </p:nvPicPr>
        <p:blipFill>
          <a:blip r:embed="rId6"/>
          <a:stretch>
            <a:fillRect/>
          </a:stretch>
        </p:blipFill>
        <p:spPr>
          <a:xfrm>
            <a:off x="9276549" y="1049674"/>
            <a:ext cx="1938073" cy="5747084"/>
          </a:xfrm>
          <a:prstGeom prst="rect">
            <a:avLst/>
          </a:prstGeom>
        </p:spPr>
      </p:pic>
    </p:spTree>
    <p:extLst>
      <p:ext uri="{BB962C8B-B14F-4D97-AF65-F5344CB8AC3E}">
        <p14:creationId xmlns:p14="http://schemas.microsoft.com/office/powerpoint/2010/main" val="429015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평가지표</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246626"/>
            <a:ext cx="7587104" cy="5808325"/>
          </a:xfrm>
        </p:spPr>
        <p:txBody>
          <a:bodyPr>
            <a:normAutofit/>
          </a:bodyPr>
          <a:lstStyle/>
          <a:p>
            <a:r>
              <a:rPr lang="en-US" altLang="ko-KR" sz="3600" dirty="0">
                <a:latin typeface="+mj-ea"/>
                <a:ea typeface="+mj-ea"/>
              </a:rPr>
              <a:t>3DSSG Dataset</a:t>
            </a:r>
            <a:endParaRPr lang="en-US" altLang="ko-KR" sz="3600" dirty="0">
              <a:ea typeface="+mj-ea"/>
            </a:endParaRPr>
          </a:p>
          <a:p>
            <a:endParaRPr lang="en-US" altLang="ko-KR" sz="3600" dirty="0">
              <a:latin typeface="+mj-ea"/>
              <a:ea typeface="+mj-ea"/>
            </a:endParaRPr>
          </a:p>
          <a:p>
            <a:r>
              <a:rPr lang="en-US" altLang="ko-KR" sz="3600" dirty="0">
                <a:latin typeface="+mj-ea"/>
                <a:ea typeface="+mj-ea"/>
              </a:rPr>
              <a:t>Accuracy</a:t>
            </a:r>
          </a:p>
          <a:p>
            <a:r>
              <a:rPr lang="en-US" altLang="ko-KR" sz="3600" dirty="0">
                <a:latin typeface="+mj-ea"/>
                <a:ea typeface="+mj-ea"/>
              </a:rPr>
              <a:t>Recall</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22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사전지식</a:t>
            </a:r>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23CF381B-872D-1F85-F798-55325A04DC24}"/>
              </a:ext>
            </a:extLst>
          </p:cNvPr>
          <p:cNvPicPr>
            <a:picLocks noChangeAspect="1"/>
          </p:cNvPicPr>
          <p:nvPr/>
        </p:nvPicPr>
        <p:blipFill>
          <a:blip r:embed="rId3"/>
          <a:stretch>
            <a:fillRect/>
          </a:stretch>
        </p:blipFill>
        <p:spPr>
          <a:xfrm>
            <a:off x="361804" y="2712468"/>
            <a:ext cx="5008994" cy="2043547"/>
          </a:xfrm>
          <a:prstGeom prst="rect">
            <a:avLst/>
          </a:prstGeom>
        </p:spPr>
      </p:pic>
      <p:pic>
        <p:nvPicPr>
          <p:cNvPr id="1026" name="Picture 2" descr="Graph Convolutional Networks (GCN) 개념 / 정리">
            <a:extLst>
              <a:ext uri="{FF2B5EF4-FFF2-40B4-BE49-F238E27FC236}">
                <a16:creationId xmlns:a16="http://schemas.microsoft.com/office/drawing/2014/main" id="{FD7CCDE8-7AAF-ACEF-CE4A-BA40F6608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9" y="2708925"/>
            <a:ext cx="5361710" cy="204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98804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AF8D55B6F192564095C4EA96AF6D7A9F" ma:contentTypeVersion="8" ma:contentTypeDescription="새 문서를 만듭니다." ma:contentTypeScope="" ma:versionID="2090c63da4c3131cca6e8c7121355c46">
  <xsd:schema xmlns:xsd="http://www.w3.org/2001/XMLSchema" xmlns:xs="http://www.w3.org/2001/XMLSchema" xmlns:p="http://schemas.microsoft.com/office/2006/metadata/properties" xmlns:ns3="438f264d-92d4-44d9-b723-3f57ad516092" targetNamespace="http://schemas.microsoft.com/office/2006/metadata/properties" ma:root="true" ma:fieldsID="e68169161bf79319cf83ca50c23a2ccd" ns3:_="">
    <xsd:import namespace="438f264d-92d4-44d9-b723-3f57ad51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8f264d-92d4-44d9-b723-3f57ad5160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F331E2-E27E-4E87-83ED-AE76D2D9BA04}">
  <ds:schemaRefs>
    <ds:schemaRef ds:uri="http://schemas.microsoft.com/sharepoint/v3/contenttype/forms"/>
  </ds:schemaRefs>
</ds:datastoreItem>
</file>

<file path=customXml/itemProps2.xml><?xml version="1.0" encoding="utf-8"?>
<ds:datastoreItem xmlns:ds="http://schemas.openxmlformats.org/officeDocument/2006/customXml" ds:itemID="{BB90AFA6-78F9-440F-A49C-9CBF76303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8f264d-92d4-44d9-b723-3f57ad516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8E4E95-294A-419E-B707-565F6C0DE677}">
  <ds:schemaRef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438f264d-92d4-44d9-b723-3f57ad516092"/>
    <ds:schemaRef ds:uri="http://purl.org/dc/term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9851</TotalTime>
  <Words>443</Words>
  <Application>Microsoft Office PowerPoint</Application>
  <PresentationFormat>와이드스크린</PresentationFormat>
  <Paragraphs>141</Paragraphs>
  <Slides>19</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Arial</vt:lpstr>
      <vt:lpstr>D2Coding</vt:lpstr>
      <vt:lpstr>맑은 고딕</vt:lpstr>
      <vt:lpstr>바탕</vt:lpstr>
      <vt:lpstr>Open Sans</vt:lpstr>
      <vt:lpstr>Office 테마</vt:lpstr>
      <vt:lpstr>3D Scene Graph Generation 관련 연구 조사</vt:lpstr>
      <vt:lpstr>Scene Graph Generation</vt:lpstr>
      <vt:lpstr>3D Scene Graph Generation</vt:lpstr>
      <vt:lpstr>연구 범위 설정</vt:lpstr>
      <vt:lpstr>연구 범위 설정</vt:lpstr>
      <vt:lpstr>연구 범위 설정</vt:lpstr>
      <vt:lpstr>문제 정의 </vt:lpstr>
      <vt:lpstr>평가지표</vt:lpstr>
      <vt:lpstr>사전지식</vt:lpstr>
      <vt:lpstr>모델 구조 </vt:lpstr>
      <vt:lpstr>Learning 3D Semantic Scene Graphs from 3D Indoor Reconstructions</vt:lpstr>
      <vt:lpstr>Exploiting Edge-Oriented Reasoning for 3D Point-based Scene Graph Analysis</vt:lpstr>
      <vt:lpstr>SceneGraphFusion: Incremental 3D Scene Graph Prediction from RGB-D Sequences</vt:lpstr>
      <vt:lpstr> 2020년 ~ 2022년</vt:lpstr>
      <vt:lpstr>VL-SAT: Visual-Linguistic Semantics Assisted Training for 3D Semantic Scene Graph Prediction in Point Cloud</vt:lpstr>
      <vt:lpstr>SGRec3D: Self-Supervised 3D Scene Graph Learning via Object-Level Scene Reconstruction</vt:lpstr>
      <vt:lpstr>2023년 ~2024년</vt:lpstr>
      <vt:lpstr>연구방향 </vt:lpstr>
      <vt:lpstr>연구 과정 및 계획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LIME을 활용한 CNN 모델의  얼굴 아름다움 예측 분석</dc:title>
  <dc:creator>웅식 김</dc:creator>
  <cp:lastModifiedBy>배지호</cp:lastModifiedBy>
  <cp:revision>344</cp:revision>
  <dcterms:created xsi:type="dcterms:W3CDTF">2023-10-23T10:59:30Z</dcterms:created>
  <dcterms:modified xsi:type="dcterms:W3CDTF">2024-03-22T06:50:19Z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0x010100AF8D55B6F192564095C4EA96AF6D7A9F</vt:lpwstr>
  </property>
</Properties>
</file>