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1" r:id="rId4"/>
    <p:sldId id="269" r:id="rId5"/>
    <p:sldId id="272" r:id="rId6"/>
    <p:sldId id="273" r:id="rId7"/>
    <p:sldId id="274" r:id="rId8"/>
    <p:sldId id="256" r:id="rId9"/>
    <p:sldId id="275" r:id="rId10"/>
    <p:sldId id="276" r:id="rId11"/>
    <p:sldId id="277" r:id="rId12"/>
    <p:sldId id="258" r:id="rId13"/>
    <p:sldId id="280" r:id="rId14"/>
    <p:sldId id="267" r:id="rId15"/>
    <p:sldId id="278" r:id="rId16"/>
    <p:sldId id="28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D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394-3912-4959-8CA5-D15C55C7C9A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349-6CA8-49F0-AA27-7379B05F9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7394-3912-4959-8CA5-D15C55C7C9A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3349-6CA8-49F0-AA27-7379B05F9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2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ABBC9B-7954-2F67-ABF2-97B5D16A5505}"/>
              </a:ext>
            </a:extLst>
          </p:cNvPr>
          <p:cNvSpPr/>
          <p:nvPr/>
        </p:nvSpPr>
        <p:spPr>
          <a:xfrm>
            <a:off x="586509" y="3824721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5469870" y="4066222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컴퓨터공학과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9" y="2402898"/>
            <a:ext cx="11018982" cy="122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What is SLAM? And why?</a:t>
            </a:r>
          </a:p>
          <a:p>
            <a:pPr algn="ctr">
              <a:lnSpc>
                <a:spcPct val="120000"/>
              </a:lnSpc>
            </a:pP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SLAM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의 수학적 모델링과 그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E75B8-8CB6-AF63-CD2D-56C47A91A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03" y="6153133"/>
            <a:ext cx="2270991" cy="3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4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공동 최적화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(Joint Optimization)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2858904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모델만 믿거나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최적화하거나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),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모델만 믿는 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최적화하는 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한 쪽만 </a:t>
            </a: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믿어선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최적화해선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안된다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D882C-7B6A-EB48-517D-B2D0F2808070}"/>
                  </a:ext>
                </a:extLst>
              </p:cNvPr>
              <p:cNvSpPr txBox="1"/>
              <p:nvPr/>
            </p:nvSpPr>
            <p:spPr>
              <a:xfrm>
                <a:off x="430985" y="1314213"/>
                <a:ext cx="9623220" cy="700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 …,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dirty="0" smtClean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D882C-7B6A-EB48-517D-B2D0F28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" y="1314213"/>
                <a:ext cx="9623220" cy="700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D8641F-2CBC-8B55-4CE0-43041DDEC5DC}"/>
              </a:ext>
            </a:extLst>
          </p:cNvPr>
          <p:cNvCxnSpPr>
            <a:cxnSpLocks/>
          </p:cNvCxnSpPr>
          <p:nvPr/>
        </p:nvCxnSpPr>
        <p:spPr>
          <a:xfrm>
            <a:off x="3154260" y="2180011"/>
            <a:ext cx="234052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BFF8B6-BE41-DDE6-01EC-AFEB5BC546AE}"/>
              </a:ext>
            </a:extLst>
          </p:cNvPr>
          <p:cNvCxnSpPr>
            <a:cxnSpLocks/>
          </p:cNvCxnSpPr>
          <p:nvPr/>
        </p:nvCxnSpPr>
        <p:spPr>
          <a:xfrm>
            <a:off x="5859709" y="2180011"/>
            <a:ext cx="246217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50ED75-1917-D5B5-84F4-0CBDBC1FFBF7}"/>
              </a:ext>
            </a:extLst>
          </p:cNvPr>
          <p:cNvSpPr txBox="1"/>
          <p:nvPr/>
        </p:nvSpPr>
        <p:spPr>
          <a:xfrm>
            <a:off x="3647451" y="2209870"/>
            <a:ext cx="13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842D8-9620-7497-981F-68618F93D58F}"/>
              </a:ext>
            </a:extLst>
          </p:cNvPr>
          <p:cNvSpPr txBox="1"/>
          <p:nvPr/>
        </p:nvSpPr>
        <p:spPr>
          <a:xfrm>
            <a:off x="6383085" y="2209870"/>
            <a:ext cx="161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 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F7F2B-B056-5250-906D-D728561A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6" y="3406710"/>
            <a:ext cx="2439361" cy="2457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553118-E595-1E74-CC7C-EC6290D3A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99" y="3384702"/>
            <a:ext cx="2340528" cy="2479990"/>
          </a:xfrm>
          <a:prstGeom prst="rect">
            <a:avLst/>
          </a:prstGeom>
        </p:spPr>
      </p:pic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C301934-958D-FA63-0EEC-351025A17A23}"/>
              </a:ext>
            </a:extLst>
          </p:cNvPr>
          <p:cNvSpPr/>
          <p:nvPr/>
        </p:nvSpPr>
        <p:spPr>
          <a:xfrm>
            <a:off x="4077050" y="3800212"/>
            <a:ext cx="1384183" cy="1487710"/>
          </a:xfrm>
          <a:custGeom>
            <a:avLst/>
            <a:gdLst>
              <a:gd name="connsiteX0" fmla="*/ 0 w 1451353"/>
              <a:gd name="connsiteY0" fmla="*/ 0 h 1187042"/>
              <a:gd name="connsiteX1" fmla="*/ 4194 w 1451353"/>
              <a:gd name="connsiteY1" fmla="*/ 67112 h 1187042"/>
              <a:gd name="connsiteX2" fmla="*/ 20972 w 1451353"/>
              <a:gd name="connsiteY2" fmla="*/ 218114 h 1187042"/>
              <a:gd name="connsiteX3" fmla="*/ 79695 w 1451353"/>
              <a:gd name="connsiteY3" fmla="*/ 427839 h 1187042"/>
              <a:gd name="connsiteX4" fmla="*/ 96473 w 1451353"/>
              <a:gd name="connsiteY4" fmla="*/ 465589 h 1187042"/>
              <a:gd name="connsiteX5" fmla="*/ 113251 w 1451353"/>
              <a:gd name="connsiteY5" fmla="*/ 486562 h 1187042"/>
              <a:gd name="connsiteX6" fmla="*/ 138418 w 1451353"/>
              <a:gd name="connsiteY6" fmla="*/ 511729 h 1187042"/>
              <a:gd name="connsiteX7" fmla="*/ 209724 w 1451353"/>
              <a:gd name="connsiteY7" fmla="*/ 553673 h 1187042"/>
              <a:gd name="connsiteX8" fmla="*/ 247475 w 1451353"/>
              <a:gd name="connsiteY8" fmla="*/ 557868 h 1187042"/>
              <a:gd name="connsiteX9" fmla="*/ 264253 w 1451353"/>
              <a:gd name="connsiteY9" fmla="*/ 562062 h 1187042"/>
              <a:gd name="connsiteX10" fmla="*/ 394282 w 1451353"/>
              <a:gd name="connsiteY10" fmla="*/ 499145 h 1187042"/>
              <a:gd name="connsiteX11" fmla="*/ 415255 w 1451353"/>
              <a:gd name="connsiteY11" fmla="*/ 473978 h 1187042"/>
              <a:gd name="connsiteX12" fmla="*/ 432033 w 1451353"/>
              <a:gd name="connsiteY12" fmla="*/ 461395 h 1187042"/>
              <a:gd name="connsiteX13" fmla="*/ 461394 w 1451353"/>
              <a:gd name="connsiteY13" fmla="*/ 423644 h 1187042"/>
              <a:gd name="connsiteX14" fmla="*/ 499145 w 1451353"/>
              <a:gd name="connsiteY14" fmla="*/ 381699 h 1187042"/>
              <a:gd name="connsiteX15" fmla="*/ 524312 w 1451353"/>
              <a:gd name="connsiteY15" fmla="*/ 360727 h 1187042"/>
              <a:gd name="connsiteX16" fmla="*/ 545284 w 1451353"/>
              <a:gd name="connsiteY16" fmla="*/ 356532 h 1187042"/>
              <a:gd name="connsiteX17" fmla="*/ 587229 w 1451353"/>
              <a:gd name="connsiteY17" fmla="*/ 364921 h 1187042"/>
              <a:gd name="connsiteX18" fmla="*/ 620785 w 1451353"/>
              <a:gd name="connsiteY18" fmla="*/ 390088 h 1187042"/>
              <a:gd name="connsiteX19" fmla="*/ 679508 w 1451353"/>
              <a:gd name="connsiteY19" fmla="*/ 469784 h 1187042"/>
              <a:gd name="connsiteX20" fmla="*/ 708869 w 1451353"/>
              <a:gd name="connsiteY20" fmla="*/ 545284 h 1187042"/>
              <a:gd name="connsiteX21" fmla="*/ 738231 w 1451353"/>
              <a:gd name="connsiteY21" fmla="*/ 675314 h 1187042"/>
              <a:gd name="connsiteX22" fmla="*/ 767592 w 1451353"/>
              <a:gd name="connsiteY22" fmla="*/ 771787 h 1187042"/>
              <a:gd name="connsiteX23" fmla="*/ 780176 w 1451353"/>
              <a:gd name="connsiteY23" fmla="*/ 813732 h 1187042"/>
              <a:gd name="connsiteX24" fmla="*/ 830510 w 1451353"/>
              <a:gd name="connsiteY24" fmla="*/ 973123 h 1187042"/>
              <a:gd name="connsiteX25" fmla="*/ 872455 w 1451353"/>
              <a:gd name="connsiteY25" fmla="*/ 1044429 h 1187042"/>
              <a:gd name="connsiteX26" fmla="*/ 901816 w 1451353"/>
              <a:gd name="connsiteY26" fmla="*/ 1086374 h 1187042"/>
              <a:gd name="connsiteX27" fmla="*/ 968928 w 1451353"/>
              <a:gd name="connsiteY27" fmla="*/ 1161875 h 1187042"/>
              <a:gd name="connsiteX28" fmla="*/ 994095 w 1451353"/>
              <a:gd name="connsiteY28" fmla="*/ 1174459 h 1187042"/>
              <a:gd name="connsiteX29" fmla="*/ 1031846 w 1451353"/>
              <a:gd name="connsiteY29" fmla="*/ 1187042 h 1187042"/>
              <a:gd name="connsiteX30" fmla="*/ 1191236 w 1451353"/>
              <a:gd name="connsiteY30" fmla="*/ 1170264 h 1187042"/>
              <a:gd name="connsiteX31" fmla="*/ 1287710 w 1451353"/>
              <a:gd name="connsiteY31" fmla="*/ 1119930 h 1187042"/>
              <a:gd name="connsiteX32" fmla="*/ 1371600 w 1451353"/>
              <a:gd name="connsiteY32" fmla="*/ 1048624 h 1187042"/>
              <a:gd name="connsiteX33" fmla="*/ 1388378 w 1451353"/>
              <a:gd name="connsiteY33" fmla="*/ 1027651 h 1187042"/>
              <a:gd name="connsiteX34" fmla="*/ 1400961 w 1451353"/>
              <a:gd name="connsiteY34" fmla="*/ 1002484 h 1187042"/>
              <a:gd name="connsiteX35" fmla="*/ 1417739 w 1451353"/>
              <a:gd name="connsiteY35" fmla="*/ 956345 h 1187042"/>
              <a:gd name="connsiteX36" fmla="*/ 1438712 w 1451353"/>
              <a:gd name="connsiteY36" fmla="*/ 876650 h 1187042"/>
              <a:gd name="connsiteX37" fmla="*/ 1447101 w 1451353"/>
              <a:gd name="connsiteY37" fmla="*/ 838899 h 1187042"/>
              <a:gd name="connsiteX38" fmla="*/ 1451295 w 1451353"/>
              <a:gd name="connsiteY38" fmla="*/ 817927 h 118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51353" h="1187042">
                <a:moveTo>
                  <a:pt x="0" y="0"/>
                </a:moveTo>
                <a:cubicBezTo>
                  <a:pt x="1398" y="22371"/>
                  <a:pt x="2049" y="44801"/>
                  <a:pt x="4194" y="67112"/>
                </a:cubicBezTo>
                <a:cubicBezTo>
                  <a:pt x="9041" y="117523"/>
                  <a:pt x="9817" y="168714"/>
                  <a:pt x="20972" y="218114"/>
                </a:cubicBezTo>
                <a:cubicBezTo>
                  <a:pt x="50275" y="347882"/>
                  <a:pt x="38984" y="324209"/>
                  <a:pt x="79695" y="427839"/>
                </a:cubicBezTo>
                <a:cubicBezTo>
                  <a:pt x="84730" y="440656"/>
                  <a:pt x="89641" y="453633"/>
                  <a:pt x="96473" y="465589"/>
                </a:cubicBezTo>
                <a:cubicBezTo>
                  <a:pt x="100915" y="473362"/>
                  <a:pt x="107229" y="479937"/>
                  <a:pt x="113251" y="486562"/>
                </a:cubicBezTo>
                <a:cubicBezTo>
                  <a:pt x="121231" y="495341"/>
                  <a:pt x="129600" y="503793"/>
                  <a:pt x="138418" y="511729"/>
                </a:cubicBezTo>
                <a:cubicBezTo>
                  <a:pt x="155701" y="527283"/>
                  <a:pt x="196319" y="548798"/>
                  <a:pt x="209724" y="553673"/>
                </a:cubicBezTo>
                <a:cubicBezTo>
                  <a:pt x="221623" y="558000"/>
                  <a:pt x="234891" y="556470"/>
                  <a:pt x="247475" y="557868"/>
                </a:cubicBezTo>
                <a:cubicBezTo>
                  <a:pt x="253068" y="559266"/>
                  <a:pt x="258738" y="563741"/>
                  <a:pt x="264253" y="562062"/>
                </a:cubicBezTo>
                <a:cubicBezTo>
                  <a:pt x="321022" y="544784"/>
                  <a:pt x="346563" y="526980"/>
                  <a:pt x="394282" y="499145"/>
                </a:cubicBezTo>
                <a:cubicBezTo>
                  <a:pt x="401273" y="490756"/>
                  <a:pt x="407533" y="481700"/>
                  <a:pt x="415255" y="473978"/>
                </a:cubicBezTo>
                <a:cubicBezTo>
                  <a:pt x="420198" y="469035"/>
                  <a:pt x="427309" y="466548"/>
                  <a:pt x="432033" y="461395"/>
                </a:cubicBezTo>
                <a:cubicBezTo>
                  <a:pt x="442805" y="449644"/>
                  <a:pt x="451435" y="436092"/>
                  <a:pt x="461394" y="423644"/>
                </a:cubicBezTo>
                <a:cubicBezTo>
                  <a:pt x="474043" y="407833"/>
                  <a:pt x="484341" y="395022"/>
                  <a:pt x="499145" y="381699"/>
                </a:cubicBezTo>
                <a:cubicBezTo>
                  <a:pt x="507262" y="374394"/>
                  <a:pt x="514725" y="365956"/>
                  <a:pt x="524312" y="360727"/>
                </a:cubicBezTo>
                <a:cubicBezTo>
                  <a:pt x="530571" y="357313"/>
                  <a:pt x="538293" y="357930"/>
                  <a:pt x="545284" y="356532"/>
                </a:cubicBezTo>
                <a:cubicBezTo>
                  <a:pt x="559266" y="359328"/>
                  <a:pt x="574199" y="359130"/>
                  <a:pt x="587229" y="364921"/>
                </a:cubicBezTo>
                <a:cubicBezTo>
                  <a:pt x="600006" y="370599"/>
                  <a:pt x="610898" y="380201"/>
                  <a:pt x="620785" y="390088"/>
                </a:cubicBezTo>
                <a:cubicBezTo>
                  <a:pt x="645002" y="414305"/>
                  <a:pt x="666270" y="433379"/>
                  <a:pt x="679508" y="469784"/>
                </a:cubicBezTo>
                <a:cubicBezTo>
                  <a:pt x="699925" y="525930"/>
                  <a:pt x="689840" y="500881"/>
                  <a:pt x="708869" y="545284"/>
                </a:cubicBezTo>
                <a:cubicBezTo>
                  <a:pt x="717254" y="587206"/>
                  <a:pt x="727825" y="641121"/>
                  <a:pt x="738231" y="675314"/>
                </a:cubicBezTo>
                <a:lnTo>
                  <a:pt x="767592" y="771787"/>
                </a:lnTo>
                <a:cubicBezTo>
                  <a:pt x="771825" y="785757"/>
                  <a:pt x="776415" y="799628"/>
                  <a:pt x="780176" y="813732"/>
                </a:cubicBezTo>
                <a:cubicBezTo>
                  <a:pt x="794644" y="867989"/>
                  <a:pt x="807207" y="921339"/>
                  <a:pt x="830510" y="973123"/>
                </a:cubicBezTo>
                <a:cubicBezTo>
                  <a:pt x="841826" y="998270"/>
                  <a:pt x="857762" y="1021093"/>
                  <a:pt x="872455" y="1044429"/>
                </a:cubicBezTo>
                <a:cubicBezTo>
                  <a:pt x="881548" y="1058871"/>
                  <a:pt x="891692" y="1072634"/>
                  <a:pt x="901816" y="1086374"/>
                </a:cubicBezTo>
                <a:cubicBezTo>
                  <a:pt x="921173" y="1112645"/>
                  <a:pt x="943269" y="1141348"/>
                  <a:pt x="968928" y="1161875"/>
                </a:cubicBezTo>
                <a:cubicBezTo>
                  <a:pt x="976252" y="1167734"/>
                  <a:pt x="985556" y="1170578"/>
                  <a:pt x="994095" y="1174459"/>
                </a:cubicBezTo>
                <a:cubicBezTo>
                  <a:pt x="1013400" y="1183234"/>
                  <a:pt x="1013139" y="1182366"/>
                  <a:pt x="1031846" y="1187042"/>
                </a:cubicBezTo>
                <a:cubicBezTo>
                  <a:pt x="1084976" y="1181449"/>
                  <a:pt x="1139561" y="1183818"/>
                  <a:pt x="1191236" y="1170264"/>
                </a:cubicBezTo>
                <a:cubicBezTo>
                  <a:pt x="1226321" y="1161061"/>
                  <a:pt x="1260073" y="1143421"/>
                  <a:pt x="1287710" y="1119930"/>
                </a:cubicBezTo>
                <a:cubicBezTo>
                  <a:pt x="1315673" y="1096161"/>
                  <a:pt x="1348674" y="1077282"/>
                  <a:pt x="1371600" y="1048624"/>
                </a:cubicBezTo>
                <a:cubicBezTo>
                  <a:pt x="1377193" y="1041633"/>
                  <a:pt x="1383572" y="1035204"/>
                  <a:pt x="1388378" y="1027651"/>
                </a:cubicBezTo>
                <a:cubicBezTo>
                  <a:pt x="1393413" y="1019738"/>
                  <a:pt x="1397080" y="1011022"/>
                  <a:pt x="1400961" y="1002484"/>
                </a:cubicBezTo>
                <a:cubicBezTo>
                  <a:pt x="1406261" y="990825"/>
                  <a:pt x="1414455" y="968075"/>
                  <a:pt x="1417739" y="956345"/>
                </a:cubicBezTo>
                <a:cubicBezTo>
                  <a:pt x="1425146" y="929893"/>
                  <a:pt x="1430027" y="902710"/>
                  <a:pt x="1438712" y="876650"/>
                </a:cubicBezTo>
                <a:cubicBezTo>
                  <a:pt x="1448154" y="848320"/>
                  <a:pt x="1437257" y="883194"/>
                  <a:pt x="1447101" y="838899"/>
                </a:cubicBezTo>
                <a:cubicBezTo>
                  <a:pt x="1452179" y="816047"/>
                  <a:pt x="1451295" y="835554"/>
                  <a:pt x="1451295" y="8179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E0B7E1-D8F0-9DB7-0F54-183C0355ADDC}"/>
              </a:ext>
            </a:extLst>
          </p:cNvPr>
          <p:cNvCxnSpPr>
            <a:cxnSpLocks/>
          </p:cNvCxnSpPr>
          <p:nvPr/>
        </p:nvCxnSpPr>
        <p:spPr>
          <a:xfrm flipV="1">
            <a:off x="3804408" y="3555601"/>
            <a:ext cx="0" cy="203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4C6E5C-ADB3-1334-5E04-2BBDD8903C2A}"/>
              </a:ext>
            </a:extLst>
          </p:cNvPr>
          <p:cNvCxnSpPr>
            <a:cxnSpLocks/>
          </p:cNvCxnSpPr>
          <p:nvPr/>
        </p:nvCxnSpPr>
        <p:spPr>
          <a:xfrm>
            <a:off x="3804408" y="5587068"/>
            <a:ext cx="1966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DD2EE8-8E34-4AD8-69ED-40E63BBE7F64}"/>
                  </a:ext>
                </a:extLst>
              </p:cNvPr>
              <p:cNvSpPr txBox="1"/>
              <p:nvPr/>
            </p:nvSpPr>
            <p:spPr>
              <a:xfrm>
                <a:off x="5598603" y="5587068"/>
                <a:ext cx="344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DD2EE8-8E34-4AD8-69ED-40E63BBE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03" y="5587068"/>
                <a:ext cx="344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A1E6A3-7AE7-5A68-4E19-365E7105BC20}"/>
                  </a:ext>
                </a:extLst>
              </p:cNvPr>
              <p:cNvSpPr txBox="1"/>
              <p:nvPr/>
            </p:nvSpPr>
            <p:spPr>
              <a:xfrm>
                <a:off x="3007454" y="3415097"/>
                <a:ext cx="7885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b="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accent6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accent6"/>
                    </a:solidFill>
                  </a:rPr>
                  <a:t>f+g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)</a:t>
                </a:r>
                <a:endParaRPr lang="en-US" altLang="ko-KR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A1E6A3-7AE7-5A68-4E19-365E7105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54" y="3415097"/>
                <a:ext cx="788562" cy="646331"/>
              </a:xfrm>
              <a:prstGeom prst="rect">
                <a:avLst/>
              </a:prstGeom>
              <a:blipFill>
                <a:blip r:embed="rId7"/>
                <a:stretch>
                  <a:fillRect l="-769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4CE5D65-792E-B589-48A3-13DD354A54D6}"/>
              </a:ext>
            </a:extLst>
          </p:cNvPr>
          <p:cNvSpPr/>
          <p:nvPr/>
        </p:nvSpPr>
        <p:spPr>
          <a:xfrm>
            <a:off x="9714452" y="3800212"/>
            <a:ext cx="1384183" cy="1487710"/>
          </a:xfrm>
          <a:custGeom>
            <a:avLst/>
            <a:gdLst>
              <a:gd name="connsiteX0" fmla="*/ 0 w 1451353"/>
              <a:gd name="connsiteY0" fmla="*/ 0 h 1187042"/>
              <a:gd name="connsiteX1" fmla="*/ 4194 w 1451353"/>
              <a:gd name="connsiteY1" fmla="*/ 67112 h 1187042"/>
              <a:gd name="connsiteX2" fmla="*/ 20972 w 1451353"/>
              <a:gd name="connsiteY2" fmla="*/ 218114 h 1187042"/>
              <a:gd name="connsiteX3" fmla="*/ 79695 w 1451353"/>
              <a:gd name="connsiteY3" fmla="*/ 427839 h 1187042"/>
              <a:gd name="connsiteX4" fmla="*/ 96473 w 1451353"/>
              <a:gd name="connsiteY4" fmla="*/ 465589 h 1187042"/>
              <a:gd name="connsiteX5" fmla="*/ 113251 w 1451353"/>
              <a:gd name="connsiteY5" fmla="*/ 486562 h 1187042"/>
              <a:gd name="connsiteX6" fmla="*/ 138418 w 1451353"/>
              <a:gd name="connsiteY6" fmla="*/ 511729 h 1187042"/>
              <a:gd name="connsiteX7" fmla="*/ 209724 w 1451353"/>
              <a:gd name="connsiteY7" fmla="*/ 553673 h 1187042"/>
              <a:gd name="connsiteX8" fmla="*/ 247475 w 1451353"/>
              <a:gd name="connsiteY8" fmla="*/ 557868 h 1187042"/>
              <a:gd name="connsiteX9" fmla="*/ 264253 w 1451353"/>
              <a:gd name="connsiteY9" fmla="*/ 562062 h 1187042"/>
              <a:gd name="connsiteX10" fmla="*/ 394282 w 1451353"/>
              <a:gd name="connsiteY10" fmla="*/ 499145 h 1187042"/>
              <a:gd name="connsiteX11" fmla="*/ 415255 w 1451353"/>
              <a:gd name="connsiteY11" fmla="*/ 473978 h 1187042"/>
              <a:gd name="connsiteX12" fmla="*/ 432033 w 1451353"/>
              <a:gd name="connsiteY12" fmla="*/ 461395 h 1187042"/>
              <a:gd name="connsiteX13" fmla="*/ 461394 w 1451353"/>
              <a:gd name="connsiteY13" fmla="*/ 423644 h 1187042"/>
              <a:gd name="connsiteX14" fmla="*/ 499145 w 1451353"/>
              <a:gd name="connsiteY14" fmla="*/ 381699 h 1187042"/>
              <a:gd name="connsiteX15" fmla="*/ 524312 w 1451353"/>
              <a:gd name="connsiteY15" fmla="*/ 360727 h 1187042"/>
              <a:gd name="connsiteX16" fmla="*/ 545284 w 1451353"/>
              <a:gd name="connsiteY16" fmla="*/ 356532 h 1187042"/>
              <a:gd name="connsiteX17" fmla="*/ 587229 w 1451353"/>
              <a:gd name="connsiteY17" fmla="*/ 364921 h 1187042"/>
              <a:gd name="connsiteX18" fmla="*/ 620785 w 1451353"/>
              <a:gd name="connsiteY18" fmla="*/ 390088 h 1187042"/>
              <a:gd name="connsiteX19" fmla="*/ 679508 w 1451353"/>
              <a:gd name="connsiteY19" fmla="*/ 469784 h 1187042"/>
              <a:gd name="connsiteX20" fmla="*/ 708869 w 1451353"/>
              <a:gd name="connsiteY20" fmla="*/ 545284 h 1187042"/>
              <a:gd name="connsiteX21" fmla="*/ 738231 w 1451353"/>
              <a:gd name="connsiteY21" fmla="*/ 675314 h 1187042"/>
              <a:gd name="connsiteX22" fmla="*/ 767592 w 1451353"/>
              <a:gd name="connsiteY22" fmla="*/ 771787 h 1187042"/>
              <a:gd name="connsiteX23" fmla="*/ 780176 w 1451353"/>
              <a:gd name="connsiteY23" fmla="*/ 813732 h 1187042"/>
              <a:gd name="connsiteX24" fmla="*/ 830510 w 1451353"/>
              <a:gd name="connsiteY24" fmla="*/ 973123 h 1187042"/>
              <a:gd name="connsiteX25" fmla="*/ 872455 w 1451353"/>
              <a:gd name="connsiteY25" fmla="*/ 1044429 h 1187042"/>
              <a:gd name="connsiteX26" fmla="*/ 901816 w 1451353"/>
              <a:gd name="connsiteY26" fmla="*/ 1086374 h 1187042"/>
              <a:gd name="connsiteX27" fmla="*/ 968928 w 1451353"/>
              <a:gd name="connsiteY27" fmla="*/ 1161875 h 1187042"/>
              <a:gd name="connsiteX28" fmla="*/ 994095 w 1451353"/>
              <a:gd name="connsiteY28" fmla="*/ 1174459 h 1187042"/>
              <a:gd name="connsiteX29" fmla="*/ 1031846 w 1451353"/>
              <a:gd name="connsiteY29" fmla="*/ 1187042 h 1187042"/>
              <a:gd name="connsiteX30" fmla="*/ 1191236 w 1451353"/>
              <a:gd name="connsiteY30" fmla="*/ 1170264 h 1187042"/>
              <a:gd name="connsiteX31" fmla="*/ 1287710 w 1451353"/>
              <a:gd name="connsiteY31" fmla="*/ 1119930 h 1187042"/>
              <a:gd name="connsiteX32" fmla="*/ 1371600 w 1451353"/>
              <a:gd name="connsiteY32" fmla="*/ 1048624 h 1187042"/>
              <a:gd name="connsiteX33" fmla="*/ 1388378 w 1451353"/>
              <a:gd name="connsiteY33" fmla="*/ 1027651 h 1187042"/>
              <a:gd name="connsiteX34" fmla="*/ 1400961 w 1451353"/>
              <a:gd name="connsiteY34" fmla="*/ 1002484 h 1187042"/>
              <a:gd name="connsiteX35" fmla="*/ 1417739 w 1451353"/>
              <a:gd name="connsiteY35" fmla="*/ 956345 h 1187042"/>
              <a:gd name="connsiteX36" fmla="*/ 1438712 w 1451353"/>
              <a:gd name="connsiteY36" fmla="*/ 876650 h 1187042"/>
              <a:gd name="connsiteX37" fmla="*/ 1447101 w 1451353"/>
              <a:gd name="connsiteY37" fmla="*/ 838899 h 1187042"/>
              <a:gd name="connsiteX38" fmla="*/ 1451295 w 1451353"/>
              <a:gd name="connsiteY38" fmla="*/ 817927 h 118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51353" h="1187042">
                <a:moveTo>
                  <a:pt x="0" y="0"/>
                </a:moveTo>
                <a:cubicBezTo>
                  <a:pt x="1398" y="22371"/>
                  <a:pt x="2049" y="44801"/>
                  <a:pt x="4194" y="67112"/>
                </a:cubicBezTo>
                <a:cubicBezTo>
                  <a:pt x="9041" y="117523"/>
                  <a:pt x="9817" y="168714"/>
                  <a:pt x="20972" y="218114"/>
                </a:cubicBezTo>
                <a:cubicBezTo>
                  <a:pt x="50275" y="347882"/>
                  <a:pt x="38984" y="324209"/>
                  <a:pt x="79695" y="427839"/>
                </a:cubicBezTo>
                <a:cubicBezTo>
                  <a:pt x="84730" y="440656"/>
                  <a:pt x="89641" y="453633"/>
                  <a:pt x="96473" y="465589"/>
                </a:cubicBezTo>
                <a:cubicBezTo>
                  <a:pt x="100915" y="473362"/>
                  <a:pt x="107229" y="479937"/>
                  <a:pt x="113251" y="486562"/>
                </a:cubicBezTo>
                <a:cubicBezTo>
                  <a:pt x="121231" y="495341"/>
                  <a:pt x="129600" y="503793"/>
                  <a:pt x="138418" y="511729"/>
                </a:cubicBezTo>
                <a:cubicBezTo>
                  <a:pt x="155701" y="527283"/>
                  <a:pt x="196319" y="548798"/>
                  <a:pt x="209724" y="553673"/>
                </a:cubicBezTo>
                <a:cubicBezTo>
                  <a:pt x="221623" y="558000"/>
                  <a:pt x="234891" y="556470"/>
                  <a:pt x="247475" y="557868"/>
                </a:cubicBezTo>
                <a:cubicBezTo>
                  <a:pt x="253068" y="559266"/>
                  <a:pt x="258738" y="563741"/>
                  <a:pt x="264253" y="562062"/>
                </a:cubicBezTo>
                <a:cubicBezTo>
                  <a:pt x="321022" y="544784"/>
                  <a:pt x="346563" y="526980"/>
                  <a:pt x="394282" y="499145"/>
                </a:cubicBezTo>
                <a:cubicBezTo>
                  <a:pt x="401273" y="490756"/>
                  <a:pt x="407533" y="481700"/>
                  <a:pt x="415255" y="473978"/>
                </a:cubicBezTo>
                <a:cubicBezTo>
                  <a:pt x="420198" y="469035"/>
                  <a:pt x="427309" y="466548"/>
                  <a:pt x="432033" y="461395"/>
                </a:cubicBezTo>
                <a:cubicBezTo>
                  <a:pt x="442805" y="449644"/>
                  <a:pt x="451435" y="436092"/>
                  <a:pt x="461394" y="423644"/>
                </a:cubicBezTo>
                <a:cubicBezTo>
                  <a:pt x="474043" y="407833"/>
                  <a:pt x="484341" y="395022"/>
                  <a:pt x="499145" y="381699"/>
                </a:cubicBezTo>
                <a:cubicBezTo>
                  <a:pt x="507262" y="374394"/>
                  <a:pt x="514725" y="365956"/>
                  <a:pt x="524312" y="360727"/>
                </a:cubicBezTo>
                <a:cubicBezTo>
                  <a:pt x="530571" y="357313"/>
                  <a:pt x="538293" y="357930"/>
                  <a:pt x="545284" y="356532"/>
                </a:cubicBezTo>
                <a:cubicBezTo>
                  <a:pt x="559266" y="359328"/>
                  <a:pt x="574199" y="359130"/>
                  <a:pt x="587229" y="364921"/>
                </a:cubicBezTo>
                <a:cubicBezTo>
                  <a:pt x="600006" y="370599"/>
                  <a:pt x="610898" y="380201"/>
                  <a:pt x="620785" y="390088"/>
                </a:cubicBezTo>
                <a:cubicBezTo>
                  <a:pt x="645002" y="414305"/>
                  <a:pt x="666270" y="433379"/>
                  <a:pt x="679508" y="469784"/>
                </a:cubicBezTo>
                <a:cubicBezTo>
                  <a:pt x="699925" y="525930"/>
                  <a:pt x="689840" y="500881"/>
                  <a:pt x="708869" y="545284"/>
                </a:cubicBezTo>
                <a:cubicBezTo>
                  <a:pt x="717254" y="587206"/>
                  <a:pt x="727825" y="641121"/>
                  <a:pt x="738231" y="675314"/>
                </a:cubicBezTo>
                <a:lnTo>
                  <a:pt x="767592" y="771787"/>
                </a:lnTo>
                <a:cubicBezTo>
                  <a:pt x="771825" y="785757"/>
                  <a:pt x="776415" y="799628"/>
                  <a:pt x="780176" y="813732"/>
                </a:cubicBezTo>
                <a:cubicBezTo>
                  <a:pt x="794644" y="867989"/>
                  <a:pt x="807207" y="921339"/>
                  <a:pt x="830510" y="973123"/>
                </a:cubicBezTo>
                <a:cubicBezTo>
                  <a:pt x="841826" y="998270"/>
                  <a:pt x="857762" y="1021093"/>
                  <a:pt x="872455" y="1044429"/>
                </a:cubicBezTo>
                <a:cubicBezTo>
                  <a:pt x="881548" y="1058871"/>
                  <a:pt x="891692" y="1072634"/>
                  <a:pt x="901816" y="1086374"/>
                </a:cubicBezTo>
                <a:cubicBezTo>
                  <a:pt x="921173" y="1112645"/>
                  <a:pt x="943269" y="1141348"/>
                  <a:pt x="968928" y="1161875"/>
                </a:cubicBezTo>
                <a:cubicBezTo>
                  <a:pt x="976252" y="1167734"/>
                  <a:pt x="985556" y="1170578"/>
                  <a:pt x="994095" y="1174459"/>
                </a:cubicBezTo>
                <a:cubicBezTo>
                  <a:pt x="1013400" y="1183234"/>
                  <a:pt x="1013139" y="1182366"/>
                  <a:pt x="1031846" y="1187042"/>
                </a:cubicBezTo>
                <a:cubicBezTo>
                  <a:pt x="1084976" y="1181449"/>
                  <a:pt x="1139561" y="1183818"/>
                  <a:pt x="1191236" y="1170264"/>
                </a:cubicBezTo>
                <a:cubicBezTo>
                  <a:pt x="1226321" y="1161061"/>
                  <a:pt x="1260073" y="1143421"/>
                  <a:pt x="1287710" y="1119930"/>
                </a:cubicBezTo>
                <a:cubicBezTo>
                  <a:pt x="1315673" y="1096161"/>
                  <a:pt x="1348674" y="1077282"/>
                  <a:pt x="1371600" y="1048624"/>
                </a:cubicBezTo>
                <a:cubicBezTo>
                  <a:pt x="1377193" y="1041633"/>
                  <a:pt x="1383572" y="1035204"/>
                  <a:pt x="1388378" y="1027651"/>
                </a:cubicBezTo>
                <a:cubicBezTo>
                  <a:pt x="1393413" y="1019738"/>
                  <a:pt x="1397080" y="1011022"/>
                  <a:pt x="1400961" y="1002484"/>
                </a:cubicBezTo>
                <a:cubicBezTo>
                  <a:pt x="1406261" y="990825"/>
                  <a:pt x="1414455" y="968075"/>
                  <a:pt x="1417739" y="956345"/>
                </a:cubicBezTo>
                <a:cubicBezTo>
                  <a:pt x="1425146" y="929893"/>
                  <a:pt x="1430027" y="902710"/>
                  <a:pt x="1438712" y="876650"/>
                </a:cubicBezTo>
                <a:cubicBezTo>
                  <a:pt x="1448154" y="848320"/>
                  <a:pt x="1437257" y="883194"/>
                  <a:pt x="1447101" y="838899"/>
                </a:cubicBezTo>
                <a:cubicBezTo>
                  <a:pt x="1452179" y="816047"/>
                  <a:pt x="1451295" y="835554"/>
                  <a:pt x="1451295" y="81792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8CD276A-4CB0-F6A2-B107-C72E801EA71C}"/>
              </a:ext>
            </a:extLst>
          </p:cNvPr>
          <p:cNvCxnSpPr>
            <a:cxnSpLocks/>
          </p:cNvCxnSpPr>
          <p:nvPr/>
        </p:nvCxnSpPr>
        <p:spPr>
          <a:xfrm flipV="1">
            <a:off x="9441810" y="3555601"/>
            <a:ext cx="0" cy="203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ABA0FA-031B-448A-8D65-9B1A12F1861F}"/>
              </a:ext>
            </a:extLst>
          </p:cNvPr>
          <p:cNvCxnSpPr>
            <a:cxnSpLocks/>
          </p:cNvCxnSpPr>
          <p:nvPr/>
        </p:nvCxnSpPr>
        <p:spPr>
          <a:xfrm>
            <a:off x="9441810" y="5587068"/>
            <a:ext cx="1966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FBD9B3-B473-99A8-D739-B225150F57B2}"/>
                  </a:ext>
                </a:extLst>
              </p:cNvPr>
              <p:cNvSpPr txBox="1"/>
              <p:nvPr/>
            </p:nvSpPr>
            <p:spPr>
              <a:xfrm>
                <a:off x="11236005" y="5587068"/>
                <a:ext cx="344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FBD9B3-B473-99A8-D739-B225150F5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005" y="5587068"/>
                <a:ext cx="344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87D7B6-527B-91FE-946F-3F54E90CF42B}"/>
                  </a:ext>
                </a:extLst>
              </p:cNvPr>
              <p:cNvSpPr txBox="1"/>
              <p:nvPr/>
            </p:nvSpPr>
            <p:spPr>
              <a:xfrm>
                <a:off x="8644856" y="3415097"/>
                <a:ext cx="7885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b="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accent6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accent6"/>
                    </a:solidFill>
                  </a:rPr>
                  <a:t>f+g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)</a:t>
                </a:r>
                <a:endParaRPr lang="en-US" altLang="ko-KR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87D7B6-527B-91FE-946F-3F54E90C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856" y="3415097"/>
                <a:ext cx="788562" cy="646331"/>
              </a:xfrm>
              <a:prstGeom prst="rect">
                <a:avLst/>
              </a:prstGeom>
              <a:blipFill>
                <a:blip r:embed="rId9"/>
                <a:stretch>
                  <a:fillRect l="-155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87AD35-4999-A559-3100-AD90EFF6BFC0}"/>
              </a:ext>
            </a:extLst>
          </p:cNvPr>
          <p:cNvCxnSpPr>
            <a:cxnSpLocks/>
          </p:cNvCxnSpPr>
          <p:nvPr/>
        </p:nvCxnSpPr>
        <p:spPr>
          <a:xfrm flipH="1">
            <a:off x="3804408" y="4662942"/>
            <a:ext cx="192527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72AD14C-50DA-62FC-5A25-AAED643F388D}"/>
              </a:ext>
            </a:extLst>
          </p:cNvPr>
          <p:cNvSpPr/>
          <p:nvPr/>
        </p:nvSpPr>
        <p:spPr>
          <a:xfrm>
            <a:off x="4706225" y="4580389"/>
            <a:ext cx="159391" cy="159391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DF575F-39C4-CB9C-A427-69D28F96E5B6}"/>
              </a:ext>
            </a:extLst>
          </p:cNvPr>
          <p:cNvCxnSpPr>
            <a:cxnSpLocks/>
          </p:cNvCxnSpPr>
          <p:nvPr/>
        </p:nvCxnSpPr>
        <p:spPr>
          <a:xfrm flipH="1">
            <a:off x="9439453" y="5302134"/>
            <a:ext cx="192527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560BBDDC-FE5D-72E4-7553-3C5BB1845D43}"/>
              </a:ext>
            </a:extLst>
          </p:cNvPr>
          <p:cNvSpPr/>
          <p:nvPr/>
        </p:nvSpPr>
        <p:spPr>
          <a:xfrm>
            <a:off x="10689413" y="5219581"/>
            <a:ext cx="159391" cy="159391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2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공동 최적화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(Joint Optimization)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635133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모델만 믿거나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최적화하거나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),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모델만 믿는 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최적화하는 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한 쪽만 </a:t>
            </a: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믿어선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최적화해선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안된다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695AE-C5CA-36AF-4434-0D19A46D2116}"/>
              </a:ext>
            </a:extLst>
          </p:cNvPr>
          <p:cNvSpPr txBox="1"/>
          <p:nvPr/>
        </p:nvSpPr>
        <p:spPr>
          <a:xfrm>
            <a:off x="1419164" y="2610445"/>
            <a:ext cx="61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모델과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ko-KR" altLang="en-US" u="sng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모델을 </a:t>
            </a:r>
            <a:r>
              <a:rPr lang="ko-KR" altLang="en-US" u="sng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동시에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모두 최적화 되도록 </a:t>
            </a: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해야한다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AC0E1-258C-7242-F71D-A7804837D783}"/>
              </a:ext>
            </a:extLst>
          </p:cNvPr>
          <p:cNvSpPr txBox="1"/>
          <p:nvPr/>
        </p:nvSpPr>
        <p:spPr>
          <a:xfrm>
            <a:off x="3381945" y="2955793"/>
            <a:ext cx="42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Simultaneously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C27A0-3026-A26E-C009-42E7515D79F6}"/>
              </a:ext>
            </a:extLst>
          </p:cNvPr>
          <p:cNvSpPr txBox="1"/>
          <p:nvPr/>
        </p:nvSpPr>
        <p:spPr>
          <a:xfrm>
            <a:off x="2618111" y="2241113"/>
            <a:ext cx="146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2146C-EE2F-8174-11B9-DFC18F708490}"/>
              </a:ext>
            </a:extLst>
          </p:cNvPr>
          <p:cNvSpPr txBox="1"/>
          <p:nvPr/>
        </p:nvSpPr>
        <p:spPr>
          <a:xfrm>
            <a:off x="1241356" y="2931808"/>
            <a:ext cx="146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Localization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6CE2-B1EC-71C2-4A13-C83EA0A0246D}"/>
              </a:ext>
            </a:extLst>
          </p:cNvPr>
          <p:cNvSpPr txBox="1"/>
          <p:nvPr/>
        </p:nvSpPr>
        <p:spPr>
          <a:xfrm>
            <a:off x="8427265" y="2515799"/>
            <a:ext cx="18631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600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2600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8069C-9F34-6626-AF09-539FDE963097}"/>
              </a:ext>
            </a:extLst>
          </p:cNvPr>
          <p:cNvSpPr txBox="1"/>
          <p:nvPr/>
        </p:nvSpPr>
        <p:spPr>
          <a:xfrm>
            <a:off x="1567584" y="4127579"/>
            <a:ext cx="637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accent4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직전 시점 </a:t>
            </a:r>
            <a:r>
              <a:rPr lang="en-US" altLang="ko-KR" dirty="0">
                <a:solidFill>
                  <a:schemeClr val="accent4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t-1 </a:t>
            </a:r>
            <a:r>
              <a:rPr lang="ko-KR" altLang="en-US" dirty="0">
                <a:solidFill>
                  <a:schemeClr val="accent4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까지 모인 데이터를 활용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’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하여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현재 시점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t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 대해 가장 높은 확률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(belief)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을 가지는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State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를 찾는다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0CB9F-7DA5-392A-412A-1C1AB0D7FA90}"/>
              </a:ext>
            </a:extLst>
          </p:cNvPr>
          <p:cNvSpPr txBox="1"/>
          <p:nvPr/>
        </p:nvSpPr>
        <p:spPr>
          <a:xfrm>
            <a:off x="8414565" y="4204522"/>
            <a:ext cx="2956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600" b="1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 MAP estimation</a:t>
            </a:r>
            <a:endParaRPr lang="en-US" altLang="ko-KR" sz="2600" b="1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FDC99-7066-61DD-E9CB-04FBB368DEA6}"/>
              </a:ext>
            </a:extLst>
          </p:cNvPr>
          <p:cNvSpPr txBox="1"/>
          <p:nvPr/>
        </p:nvSpPr>
        <p:spPr>
          <a:xfrm>
            <a:off x="8174565" y="4761202"/>
            <a:ext cx="360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Maximum-a-</a:t>
            </a:r>
            <a:r>
              <a:rPr lang="en-US" altLang="ko-KR" dirty="0">
                <a:solidFill>
                  <a:schemeClr val="accent4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posteriori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estimation</a:t>
            </a: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Belief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가 최대가 되도록</a:t>
            </a:r>
            <a:r>
              <a:rPr lang="ko-KR" altLang="en-US" dirty="0">
                <a:solidFill>
                  <a:schemeClr val="accent4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사후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추론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7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Graph Based SLAM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4679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Graph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Vertex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Edge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 이루어진 자료구조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을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Graph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구조로 표현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</a:t>
            </a: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Vertex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포즈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(x)’ / 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랜드마크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(l)’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를 넣고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</a:t>
            </a: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Edge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’ / 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’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을 넣는다면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1288E1-E611-4290-E602-E25D597A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2" y="1190383"/>
            <a:ext cx="4832157" cy="29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Graph Based SLAM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467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Graph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Vertex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Edge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 이루어진 자료구조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Vertex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포즈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(x)’ / 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랜드마크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(l)’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를 넣고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</a:t>
            </a: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Edge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’ / 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’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을 넣는다면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pic>
        <p:nvPicPr>
          <p:cNvPr id="1026" name="Picture 2" descr="Factor graph with pose and landmark variables, and measurement-derived factors">
            <a:extLst>
              <a:ext uri="{FF2B5EF4-FFF2-40B4-BE49-F238E27FC236}">
                <a16:creationId xmlns:a16="http://schemas.microsoft.com/office/drawing/2014/main" id="{B9F38163-08D0-98E0-BAE5-A1CE19DC5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4085"/>
          <a:stretch/>
        </p:blipFill>
        <p:spPr bwMode="auto">
          <a:xfrm>
            <a:off x="582468" y="1307885"/>
            <a:ext cx="7260167" cy="487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0DC4A-C520-2EA3-4C8D-69100D07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830" y="1307885"/>
            <a:ext cx="4078510" cy="28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Frontend &amp; Backend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프론트엔드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7D0B88-A8DA-754F-0984-BBFCE9C3B798}"/>
              </a:ext>
            </a:extLst>
          </p:cNvPr>
          <p:cNvSpPr txBox="1"/>
          <p:nvPr/>
        </p:nvSpPr>
        <p:spPr>
          <a:xfrm>
            <a:off x="586508" y="1917825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그래프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Vertex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4D15-459E-4985-19DD-53BBDE168489}"/>
              </a:ext>
            </a:extLst>
          </p:cNvPr>
          <p:cNvSpPr txBox="1"/>
          <p:nvPr/>
        </p:nvSpPr>
        <p:spPr>
          <a:xfrm>
            <a:off x="586508" y="3252755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백엔드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62CCE-A6B4-BFE2-EA3E-8E7CD116306A}"/>
              </a:ext>
            </a:extLst>
          </p:cNvPr>
          <p:cNvSpPr txBox="1"/>
          <p:nvPr/>
        </p:nvSpPr>
        <p:spPr>
          <a:xfrm>
            <a:off x="586508" y="3738634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그래프 최적화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B2A9C5-B40F-27CC-72CA-F82907A7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49" y="1588136"/>
            <a:ext cx="6955141" cy="25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8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Drift / Loop Closure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E6DAFF6-73BC-FDFB-C924-984E1E8C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3" y="1264249"/>
            <a:ext cx="7128934" cy="48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6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Graph Based SLAM Optimization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62CCE-A6B4-BFE2-EA3E-8E7CD116306A}"/>
              </a:ext>
            </a:extLst>
          </p:cNvPr>
          <p:cNvSpPr txBox="1"/>
          <p:nvPr/>
        </p:nvSpPr>
        <p:spPr>
          <a:xfrm>
            <a:off x="7508009" y="1812487"/>
            <a:ext cx="390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cameras + points &lt;&lt;&lt; projections</a:t>
            </a: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최소제곱법으로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solve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F7C6CE-4635-3750-25C7-F705786C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8" y="1307885"/>
            <a:ext cx="6544734" cy="469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0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EDACEA-2055-AB3C-BEF1-A7C659BD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B36B3-05B1-8D86-9AEB-D961D4B896EF}"/>
              </a:ext>
            </a:extLst>
          </p:cNvPr>
          <p:cNvSpPr txBox="1"/>
          <p:nvPr/>
        </p:nvSpPr>
        <p:spPr>
          <a:xfrm>
            <a:off x="5504330" y="742431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QnA</a:t>
            </a:r>
            <a:endParaRPr lang="ko-KR" altLang="en-US" sz="36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70622-4EF0-A5F0-5D29-00CC4DB422E3}"/>
              </a:ext>
            </a:extLst>
          </p:cNvPr>
          <p:cNvSpPr txBox="1"/>
          <p:nvPr/>
        </p:nvSpPr>
        <p:spPr>
          <a:xfrm>
            <a:off x="582468" y="3394299"/>
            <a:ext cx="4724401" cy="80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6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What is SLAM? And why?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6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SLAM</a:t>
            </a:r>
            <a:r>
              <a:rPr lang="ko-KR" altLang="en-US" sz="2000" dirty="0">
                <a:solidFill>
                  <a:schemeClr val="tx1">
                    <a:lumMod val="6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의 수학적 모델링과 그 이해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10FC2-8D8F-F3D1-E073-3A0E905E5EBD}"/>
              </a:ext>
            </a:extLst>
          </p:cNvPr>
          <p:cNvSpPr txBox="1"/>
          <p:nvPr/>
        </p:nvSpPr>
        <p:spPr>
          <a:xfrm>
            <a:off x="8227811" y="1632761"/>
            <a:ext cx="11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87DBD-0C26-4DDA-07F3-CC27690ADB3A}"/>
              </a:ext>
            </a:extLst>
          </p:cNvPr>
          <p:cNvSpPr txBox="1"/>
          <p:nvPr/>
        </p:nvSpPr>
        <p:spPr>
          <a:xfrm>
            <a:off x="6831910" y="2223675"/>
            <a:ext cx="5165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(Motion Model)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(Observation Model)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상태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(State)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믿음과 불확실성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(Belief and Uncertainty)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공동 추정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(Joint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Estimation)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MAP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Graph Based SLAM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1A2EF-E877-E26B-4156-C1F1F71E2ECF}"/>
              </a:ext>
            </a:extLst>
          </p:cNvPr>
          <p:cNvSpPr txBox="1"/>
          <p:nvPr/>
        </p:nvSpPr>
        <p:spPr>
          <a:xfrm>
            <a:off x="2194501" y="1632761"/>
            <a:ext cx="15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발표 주제</a:t>
            </a:r>
          </a:p>
        </p:txBody>
      </p:sp>
    </p:spTree>
    <p:extLst>
      <p:ext uri="{BB962C8B-B14F-4D97-AF65-F5344CB8AC3E}">
        <p14:creationId xmlns:p14="http://schemas.microsoft.com/office/powerpoint/2010/main" val="10052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사전 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11018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카메라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LiDAR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센서 등의 하드웨어 장비들은 반드시 노이즈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오차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가 있다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마르코프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체인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현재 상태는 과거 상태를 기반으로 구성된다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은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Simultaneous Localization and Mapping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의 약자이고 그 뜻은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위치추정과 지도작성을 동시에 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이다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물체의 움직이는 것에 대해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Rotation, translation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으로 표현할 수 있다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그래프 자료구조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(V, 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다루고자 할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11018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(Motion Model)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(Observation Model)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상태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(State)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믿음과 불확실성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(Belief and Uncertainty)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공동 추정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(Joint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Estimation)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MAP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Graph Based SLAM</a:t>
            </a: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모션 모델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(Motion Model)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C8047-BD59-0666-C6FB-1B531359B00E}"/>
                  </a:ext>
                </a:extLst>
              </p:cNvPr>
              <p:cNvSpPr txBox="1"/>
              <p:nvPr/>
            </p:nvSpPr>
            <p:spPr>
              <a:xfrm>
                <a:off x="586507" y="1431946"/>
                <a:ext cx="63260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로봇</a:t>
                </a: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(r)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의 모션 모델을 </a:t>
                </a:r>
                <a:r>
                  <a:rPr lang="en-US" altLang="ko-KR" dirty="0" err="1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2D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로 간소화</a:t>
                </a:r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algn="just"/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algn="just"/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x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좌표</a:t>
                </a: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, y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좌표</a:t>
                </a: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, 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각도로 표현</a:t>
                </a:r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algn="just"/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t-1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시점 때</a:t>
                </a:r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u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라는 조종 명령</a:t>
                </a: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(control)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을 받고 이동하면</a:t>
                </a:r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t </a:t>
                </a: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시점 때의 결과를 얻는 함수 </a:t>
                </a:r>
                <a:r>
                  <a:rPr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f</a:t>
                </a:r>
              </a:p>
              <a:p>
                <a:pPr marL="342900" indent="-342900" algn="just">
                  <a:buAutoNum type="arabicPeriod"/>
                </a:pPr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이동 오차는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</a:t>
                </a:r>
                <a:endParaRPr lang="en-US" altLang="ko-KR" dirty="0">
                  <a:solidFill>
                    <a:schemeClr val="tx1">
                      <a:lumMod val="65000"/>
                    </a:schemeClr>
                  </a:solidFill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C8047-BD59-0666-C6FB-1B531359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7" y="1431946"/>
                <a:ext cx="6326021" cy="2308324"/>
              </a:xfrm>
              <a:prstGeom prst="rect">
                <a:avLst/>
              </a:prstGeom>
              <a:blipFill>
                <a:blip r:embed="rId2"/>
                <a:stretch>
                  <a:fillRect l="-771" t="-1583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E90F15-A1C1-CB99-68AD-5E5AEA6A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410" y="1623371"/>
            <a:ext cx="3391373" cy="234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2F724-C345-23B6-40E7-16424381C4A1}"/>
                  </a:ext>
                </a:extLst>
              </p:cNvPr>
              <p:cNvSpPr txBox="1"/>
              <p:nvPr/>
            </p:nvSpPr>
            <p:spPr>
              <a:xfrm>
                <a:off x="582468" y="4338683"/>
                <a:ext cx="131863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2F724-C345-23B6-40E7-16424381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8" y="4338683"/>
                <a:ext cx="1318631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9C3D84-595C-77C8-AA8D-085E8A65E5D7}"/>
                  </a:ext>
                </a:extLst>
              </p:cNvPr>
              <p:cNvSpPr txBox="1"/>
              <p:nvPr/>
            </p:nvSpPr>
            <p:spPr>
              <a:xfrm>
                <a:off x="2828872" y="4640367"/>
                <a:ext cx="1972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9C3D84-595C-77C8-AA8D-085E8A65E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872" y="4640367"/>
                <a:ext cx="1972078" cy="276999"/>
              </a:xfrm>
              <a:prstGeom prst="rect">
                <a:avLst/>
              </a:prstGeom>
              <a:blipFill>
                <a:blip r:embed="rId6"/>
                <a:stretch>
                  <a:fillRect l="-1235" t="-2174" r="-4012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관측 모델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(Observation Model)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7" y="1431946"/>
            <a:ext cx="6326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로봇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(r)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의 관측 모델을 </a:t>
            </a:r>
            <a:r>
              <a:rPr lang="en-US" altLang="ko-KR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2D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 간소화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현재 모션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랜드마크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오차로 표현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world coordinate system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기준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2F724-C345-23B6-40E7-16424381C4A1}"/>
                  </a:ext>
                </a:extLst>
              </p:cNvPr>
              <p:cNvSpPr txBox="1"/>
              <p:nvPr/>
            </p:nvSpPr>
            <p:spPr>
              <a:xfrm>
                <a:off x="582468" y="3380708"/>
                <a:ext cx="62016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𝑡𝑟𝑎𝑛𝑠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2F724-C345-23B6-40E7-16424381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8" y="3380708"/>
                <a:ext cx="6201698" cy="563680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FD922AE-4DA8-DE6B-4572-3D1F25D1F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91" y="1176023"/>
            <a:ext cx="3334215" cy="450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73626DD-862F-DC77-7757-865272A83CCA}"/>
                  </a:ext>
                </a:extLst>
              </p:cNvPr>
              <p:cNvSpPr/>
              <p:nvPr/>
            </p:nvSpPr>
            <p:spPr>
              <a:xfrm>
                <a:off x="9882231" y="4355050"/>
                <a:ext cx="675313" cy="2978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73626DD-862F-DC77-7757-865272A83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31" y="4355050"/>
                <a:ext cx="675313" cy="297809"/>
              </a:xfrm>
              <a:prstGeom prst="rect">
                <a:avLst/>
              </a:prstGeom>
              <a:blipFill>
                <a:blip r:embed="rId5"/>
                <a:stretch>
                  <a:fillRect l="-8108" r="-2703"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1AE1117-3D00-6EE0-0A90-EB338402DCB2}"/>
                  </a:ext>
                </a:extLst>
              </p:cNvPr>
              <p:cNvSpPr/>
              <p:nvPr/>
            </p:nvSpPr>
            <p:spPr>
              <a:xfrm>
                <a:off x="9882232" y="2355276"/>
                <a:ext cx="356532" cy="2978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2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800" b="0" i="1" kern="12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b="0" i="1" kern="12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1AE1117-3D00-6EE0-0A90-EB338402D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32" y="2355276"/>
                <a:ext cx="356532" cy="297809"/>
              </a:xfrm>
              <a:prstGeom prst="rect">
                <a:avLst/>
              </a:prstGeom>
              <a:blipFill>
                <a:blip r:embed="rId6"/>
                <a:stretch>
                  <a:fillRect l="-1695"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54636D-A2D2-F809-F4EA-FF9E7BB0F97A}"/>
                  </a:ext>
                </a:extLst>
              </p:cNvPr>
              <p:cNvSpPr txBox="1"/>
              <p:nvPr/>
            </p:nvSpPr>
            <p:spPr>
              <a:xfrm>
                <a:off x="582468" y="4637643"/>
                <a:ext cx="515756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54636D-A2D2-F809-F4EA-FF9E7BB0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8" y="4637643"/>
                <a:ext cx="5157566" cy="414537"/>
              </a:xfrm>
              <a:prstGeom prst="rect">
                <a:avLst/>
              </a:prstGeom>
              <a:blipFill>
                <a:blip r:embed="rId7"/>
                <a:stretch>
                  <a:fillRect l="-236" r="-118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1B1C7F-F2CF-FA5F-FA26-D5EB2361B058}"/>
                  </a:ext>
                </a:extLst>
              </p:cNvPr>
              <p:cNvSpPr/>
              <p:nvPr/>
            </p:nvSpPr>
            <p:spPr>
              <a:xfrm>
                <a:off x="9901107" y="2370024"/>
                <a:ext cx="675313" cy="2978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𝑡𝑟𝑎𝑛𝑠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1B1C7F-F2CF-FA5F-FA26-D5EB2361B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07" y="2370024"/>
                <a:ext cx="675313" cy="297809"/>
              </a:xfrm>
              <a:prstGeom prst="rect">
                <a:avLst/>
              </a:prstGeom>
              <a:blipFill>
                <a:blip r:embed="rId8"/>
                <a:stretch>
                  <a:fillRect l="-26126" r="-20721"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SLAM</a:t>
            </a:r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상태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(State)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7" y="1431946"/>
            <a:ext cx="6326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SLAM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의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상태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(State)’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라는 것을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로봇의 모션 모델과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랜드마크 벡터를 이용하여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정의한다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B5C81D-2D2B-8C58-7A4B-822FC6A7100B}"/>
                  </a:ext>
                </a:extLst>
              </p:cNvPr>
              <p:cNvSpPr txBox="1"/>
              <p:nvPr/>
            </p:nvSpPr>
            <p:spPr>
              <a:xfrm>
                <a:off x="1567584" y="4023171"/>
                <a:ext cx="131863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B5C81D-2D2B-8C58-7A4B-822FC6A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84" y="4023171"/>
                <a:ext cx="1318631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2CBB2A-5160-A562-3F1E-FEB6E71C701B}"/>
                  </a:ext>
                </a:extLst>
              </p:cNvPr>
              <p:cNvSpPr txBox="1"/>
              <p:nvPr/>
            </p:nvSpPr>
            <p:spPr>
              <a:xfrm>
                <a:off x="3528797" y="4325649"/>
                <a:ext cx="1217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2CBB2A-5160-A562-3F1E-FEB6E71C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97" y="4325649"/>
                <a:ext cx="1217577" cy="276999"/>
              </a:xfrm>
              <a:prstGeom prst="rect">
                <a:avLst/>
              </a:prstGeom>
              <a:blipFill>
                <a:blip r:embed="rId4"/>
                <a:stretch>
                  <a:fillRect l="-7000" t="-4444" r="-600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ADF4-2923-D98D-1170-CE0BBCF92453}"/>
                  </a:ext>
                </a:extLst>
              </p:cNvPr>
              <p:cNvSpPr txBox="1"/>
              <p:nvPr/>
            </p:nvSpPr>
            <p:spPr>
              <a:xfrm>
                <a:off x="6790321" y="3494692"/>
                <a:ext cx="1740669" cy="195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ADF4-2923-D98D-1170-CE0BBCF92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21" y="3494692"/>
                <a:ext cx="1740669" cy="1954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8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3E49F1D-DF0A-89E4-CD66-C5745E3F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123" y="1500524"/>
            <a:ext cx="4486921" cy="32791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믿음과 불확실성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(Belief and Uncertainty)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7" y="1431946"/>
            <a:ext cx="641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믿음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? -&gt;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확률 분포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믿을만하다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? -&gt;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확률이 높다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.(=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불확실성이 낮다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</a:t>
            </a: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a. Pose(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[</a:t>
            </a:r>
            <a:r>
              <a:rPr lang="en-US" altLang="ko-KR" dirty="0" err="1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R|t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])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확률 분포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b. Map(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지도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확률 분포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342900" indent="-34290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a + b = state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  <a:sym typeface="Wingdings" panose="05000000000000000000" pitchFamily="2" charset="2"/>
              </a:rPr>
              <a:t>의 확률 분포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algn="just"/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04D76-FC67-9F8D-071E-5A4203A7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ADF4-2923-D98D-1170-CE0BBCF92453}"/>
                  </a:ext>
                </a:extLst>
              </p:cNvPr>
              <p:cNvSpPr txBox="1"/>
              <p:nvPr/>
            </p:nvSpPr>
            <p:spPr>
              <a:xfrm>
                <a:off x="9716724" y="1612817"/>
                <a:ext cx="1740668" cy="195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ADF4-2923-D98D-1170-CE0BBCF92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724" y="1612817"/>
                <a:ext cx="1740668" cy="195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오차는 적을수록 좋다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.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E90B20-4039-6933-1BCD-284766A5908D}"/>
                  </a:ext>
                </a:extLst>
              </p:cNvPr>
              <p:cNvSpPr txBox="1"/>
              <p:nvPr/>
            </p:nvSpPr>
            <p:spPr>
              <a:xfrm>
                <a:off x="1685621" y="1906815"/>
                <a:ext cx="6146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E90B20-4039-6933-1BCD-284766A5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21" y="1906815"/>
                <a:ext cx="6146490" cy="276999"/>
              </a:xfrm>
              <a:prstGeom prst="rect">
                <a:avLst/>
              </a:prstGeom>
              <a:blipFill>
                <a:blip r:embed="rId3"/>
                <a:stretch>
                  <a:fillRect l="-397" t="-2222" r="-69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A2287C-18C5-2AB5-CE0D-30EF3A5B9602}"/>
                  </a:ext>
                </a:extLst>
              </p:cNvPr>
              <p:cNvSpPr txBox="1"/>
              <p:nvPr/>
            </p:nvSpPr>
            <p:spPr>
              <a:xfrm>
                <a:off x="1685621" y="2991435"/>
                <a:ext cx="548477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A2287C-18C5-2AB5-CE0D-30EF3A5B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21" y="2991435"/>
                <a:ext cx="5484771" cy="289182"/>
              </a:xfrm>
              <a:prstGeom prst="rect">
                <a:avLst/>
              </a:prstGeom>
              <a:blipFill>
                <a:blip r:embed="rId4"/>
                <a:stretch>
                  <a:fillRect l="-111" r="-556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1C6C7-7509-BFB1-857A-B4C0F2F202FB}"/>
              </a:ext>
            </a:extLst>
          </p:cNvPr>
          <p:cNvSpPr txBox="1"/>
          <p:nvPr/>
        </p:nvSpPr>
        <p:spPr>
          <a:xfrm>
            <a:off x="586508" y="2512269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8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E1DAD-893E-416D-C5DF-E2FDB3A24EEF}"/>
              </a:ext>
            </a:extLst>
          </p:cNvPr>
          <p:cNvSpPr/>
          <p:nvPr/>
        </p:nvSpPr>
        <p:spPr>
          <a:xfrm>
            <a:off x="586509" y="6296024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310A-7259-B6DB-6F11-5C44C01E7B27}"/>
              </a:ext>
            </a:extLst>
          </p:cNvPr>
          <p:cNvSpPr txBox="1"/>
          <p:nvPr/>
        </p:nvSpPr>
        <p:spPr>
          <a:xfrm>
            <a:off x="8786323" y="6414654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경상국립대학교 컴퓨터공학과 이민재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F0A0-76A8-4B49-00D9-A89433326F4F}"/>
              </a:ext>
            </a:extLst>
          </p:cNvPr>
          <p:cNvSpPr txBox="1"/>
          <p:nvPr/>
        </p:nvSpPr>
        <p:spPr>
          <a:xfrm>
            <a:off x="586508" y="729673"/>
            <a:ext cx="1101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오차는 적을수록 좋다</a:t>
            </a:r>
            <a:r>
              <a:rPr lang="en-US" altLang="ko-KR" sz="2400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.</a:t>
            </a:r>
            <a:endParaRPr lang="ko-KR" altLang="en-US" sz="2400" dirty="0"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C8047-BD59-0666-C6FB-1B531359B00E}"/>
              </a:ext>
            </a:extLst>
          </p:cNvPr>
          <p:cNvSpPr txBox="1"/>
          <p:nvPr/>
        </p:nvSpPr>
        <p:spPr>
          <a:xfrm>
            <a:off x="586508" y="1431946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5F73-074E-7C51-5895-E0C5ADD19964}"/>
              </a:ext>
            </a:extLst>
          </p:cNvPr>
          <p:cNvSpPr/>
          <p:nvPr/>
        </p:nvSpPr>
        <p:spPr>
          <a:xfrm>
            <a:off x="586509" y="437922"/>
            <a:ext cx="11018982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0C1C02-EEBB-F50E-F74E-C53001CB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8" y="6458290"/>
            <a:ext cx="1970232" cy="26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E90B20-4039-6933-1BCD-284766A5908D}"/>
                  </a:ext>
                </a:extLst>
              </p:cNvPr>
              <p:cNvSpPr txBox="1"/>
              <p:nvPr/>
            </p:nvSpPr>
            <p:spPr>
              <a:xfrm>
                <a:off x="1685621" y="1906815"/>
                <a:ext cx="6146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E90B20-4039-6933-1BCD-284766A5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21" y="1906815"/>
                <a:ext cx="6146490" cy="276999"/>
              </a:xfrm>
              <a:prstGeom prst="rect">
                <a:avLst/>
              </a:prstGeom>
              <a:blipFill>
                <a:blip r:embed="rId3"/>
                <a:stretch>
                  <a:fillRect l="-397" t="-2222" r="-69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A2287C-18C5-2AB5-CE0D-30EF3A5B9602}"/>
                  </a:ext>
                </a:extLst>
              </p:cNvPr>
              <p:cNvSpPr txBox="1"/>
              <p:nvPr/>
            </p:nvSpPr>
            <p:spPr>
              <a:xfrm>
                <a:off x="1685621" y="2991435"/>
                <a:ext cx="548477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A2287C-18C5-2AB5-CE0D-30EF3A5B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21" y="2991435"/>
                <a:ext cx="5484771" cy="289182"/>
              </a:xfrm>
              <a:prstGeom prst="rect">
                <a:avLst/>
              </a:prstGeom>
              <a:blipFill>
                <a:blip r:embed="rId4"/>
                <a:stretch>
                  <a:fillRect l="-111" r="-556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1C6C7-7509-BFB1-857A-B4C0F2F202FB}"/>
              </a:ext>
            </a:extLst>
          </p:cNvPr>
          <p:cNvSpPr txBox="1"/>
          <p:nvPr/>
        </p:nvSpPr>
        <p:spPr>
          <a:xfrm>
            <a:off x="586508" y="2512269"/>
            <a:ext cx="1101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D882C-7B6A-EB48-517D-B2D0F2808070}"/>
                  </a:ext>
                </a:extLst>
              </p:cNvPr>
              <p:cNvSpPr txBox="1"/>
              <p:nvPr/>
            </p:nvSpPr>
            <p:spPr>
              <a:xfrm>
                <a:off x="430985" y="3953682"/>
                <a:ext cx="9623220" cy="700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 …,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dirty="0" smtClean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D882C-7B6A-EB48-517D-B2D0F28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" y="3953682"/>
                <a:ext cx="9623220" cy="700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D8641F-2CBC-8B55-4CE0-43041DDEC5DC}"/>
              </a:ext>
            </a:extLst>
          </p:cNvPr>
          <p:cNvCxnSpPr>
            <a:cxnSpLocks/>
          </p:cNvCxnSpPr>
          <p:nvPr/>
        </p:nvCxnSpPr>
        <p:spPr>
          <a:xfrm>
            <a:off x="3154260" y="4819480"/>
            <a:ext cx="234052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BFF8B6-BE41-DDE6-01EC-AFEB5BC546AE}"/>
              </a:ext>
            </a:extLst>
          </p:cNvPr>
          <p:cNvCxnSpPr>
            <a:cxnSpLocks/>
          </p:cNvCxnSpPr>
          <p:nvPr/>
        </p:nvCxnSpPr>
        <p:spPr>
          <a:xfrm>
            <a:off x="5859709" y="4819480"/>
            <a:ext cx="246217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50ED75-1917-D5B5-84F4-0CBDBC1FFBF7}"/>
              </a:ext>
            </a:extLst>
          </p:cNvPr>
          <p:cNvSpPr txBox="1"/>
          <p:nvPr/>
        </p:nvSpPr>
        <p:spPr>
          <a:xfrm>
            <a:off x="3647451" y="4849339"/>
            <a:ext cx="13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모션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842D8-9620-7497-981F-68618F93D58F}"/>
              </a:ext>
            </a:extLst>
          </p:cNvPr>
          <p:cNvSpPr txBox="1"/>
          <p:nvPr/>
        </p:nvSpPr>
        <p:spPr>
          <a:xfrm>
            <a:off x="6493319" y="4849339"/>
            <a:ext cx="13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관측 모델</a:t>
            </a:r>
            <a:endParaRPr lang="en-US" altLang="ko-KR" dirty="0">
              <a:solidFill>
                <a:schemeClr val="tx1">
                  <a:lumMod val="65000"/>
                </a:schemeClr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54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</TotalTime>
  <Words>768</Words>
  <Application>Microsoft Office PowerPoint</Application>
  <PresentationFormat>와이드스크린</PresentationFormat>
  <Paragraphs>168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Pretendard</vt:lpstr>
      <vt:lpstr>Pretendard ExtraBold</vt:lpstr>
      <vt:lpstr>Pretendard Variable Black</vt:lpstr>
      <vt:lpstr>Pretendard Variable Light</vt:lpstr>
      <vt:lpstr>Pretendard Variable SemiBold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민재 이</dc:creator>
  <cp:lastModifiedBy>이민재</cp:lastModifiedBy>
  <cp:revision>14</cp:revision>
  <dcterms:created xsi:type="dcterms:W3CDTF">2024-07-29T11:26:43Z</dcterms:created>
  <dcterms:modified xsi:type="dcterms:W3CDTF">2024-08-07T08:20:20Z</dcterms:modified>
</cp:coreProperties>
</file>