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7" r:id="rId4"/>
    <p:sldId id="286" r:id="rId5"/>
    <p:sldId id="288" r:id="rId6"/>
    <p:sldId id="285" r:id="rId7"/>
    <p:sldId id="279" r:id="rId8"/>
    <p:sldId id="280" r:id="rId9"/>
    <p:sldId id="282" r:id="rId10"/>
    <p:sldId id="283" r:id="rId11"/>
    <p:sldId id="289" r:id="rId12"/>
    <p:sldId id="284" r:id="rId13"/>
    <p:sldId id="294" r:id="rId14"/>
    <p:sldId id="290" r:id="rId15"/>
    <p:sldId id="292" r:id="rId16"/>
    <p:sldId id="293" r:id="rId17"/>
  </p:sldIdLst>
  <p:sldSz cx="12192000" cy="6858000"/>
  <p:notesSz cx="6858000" cy="9144000"/>
  <p:embeddedFontLst>
    <p:embeddedFont>
      <p:font typeface="D2Coding" panose="020B0609020101020101" pitchFamily="49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8FAADC"/>
    <a:srgbClr val="D0A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8701" autoAdjust="0"/>
  </p:normalViewPr>
  <p:slideViewPr>
    <p:cSldViewPr snapToGrid="0">
      <p:cViewPr varScale="1">
        <p:scale>
          <a:sx n="107" d="100"/>
          <a:sy n="107" d="100"/>
        </p:scale>
        <p:origin x="2798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2:34.0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0,'7129'0,"-7114"0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4:05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1,'5162'0,"-5151"0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5:28.3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0,'2032'0,"-2017"0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2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1,'7265'0,"-7251"0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2:45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1,'7264'0,"-7249"0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2:55.7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0,'7586'0,"-7571"0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2:58.2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1,'4641'0,"-4627"0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3:23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1,'7654'0,"-7640"0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3:39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0,'6849'0,"-6838"0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3:42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1,'4606'0,"-4591"0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7T04:43:47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0,'4821'0,"-4811"0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9CEF-6177-0CF6-CCB7-B1C59255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99DEBC-77E4-E10E-0EDE-BB6010157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9147F-23B6-2931-8A4F-B4232137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41DB-DF0B-BA66-2FC5-1D12132FD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B0AB4-665A-5FDF-EC0C-7D6FB1DF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A1F24-7085-11C5-347A-3DDA20392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79FDD-DF7F-626E-FA59-2D5B4E04F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9036-D45E-EEF2-C968-1C18D17BA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3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5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63EF-F3BE-3CBD-8A6A-E9551FF7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E63DB-0C5A-ED8E-9FB6-B84ACAF93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864188-B0ED-2860-FA81-59F2BCFA5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49646-33EB-268C-3A8F-F23C0300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1D283-9E13-D4D6-3DF5-1AFF8144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8F887-F66F-B540-5E84-6D52DBF0C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25AFC3-9860-51FB-9CA0-D550E9A4B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36134-F757-ADDD-38DF-5D793C52B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1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AEF6-487D-61A5-618F-455020B0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509C6B-42E6-F481-A080-BF6863D7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F1B71-48F7-DE17-DF48-560F89B3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347D-689D-B16C-AB3B-61CB8ED65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F5-587C-6221-5701-5600069B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27D8BA-30A0-7E74-5498-40F1A490B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9CA3C-B5ED-846A-7122-CDB47151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02D1C-00D7-2A29-1A07-936BF8E42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1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9A6C-818F-3E9C-90A5-B59100A1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3620AC-BF53-A115-7451-C340F7B90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2C7BCF-FF07-9C73-C909-F5FA7960D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E9D79-F81E-4887-B20C-4A011BAE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D735C-609B-D813-D100-2AFE249F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D13B39-B9A1-212C-71ED-11F58E76E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B10F2-5FD6-7476-90F0-B2831AC4C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F48B9-0A1B-13A4-E3D2-A13B09C4A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ko-KR" altLang="en-US" sz="3200" kern="500" dirty="0">
                <a:latin typeface="+mj-ea"/>
                <a:cs typeface="Times New Roman" panose="02020603050405020304" pitchFamily="18" charset="0"/>
              </a:rPr>
              <a:t>논문 계획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A525B0D-45C7-B59A-630E-3CE24971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EC23-A38A-B0F6-2D17-3842F75F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1D3EBB-5100-845A-12D1-FD3D24BE6B6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B59E6F3-8200-5016-BF1A-13FDF42B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 –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</a:t>
            </a:r>
            <a:r>
              <a:rPr lang="en-US" altLang="ko-KR" sz="2800" kern="5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environments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98399F-A985-284D-263E-9E54C4E5AB5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B1F45C-8056-4872-146E-D5C32AECB87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5C014EA-7E5D-C901-2F24-31D34127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875937"/>
            <a:ext cx="6991347" cy="3867513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이전 연구에서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Dense, Sparse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성능이 매우 낮음 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/>
              <a:t>Incremental 3D Semantic Scene Graph Prediction from RGB Sequences (CVPR</a:t>
            </a:r>
            <a:r>
              <a:rPr lang="ko-KR" altLang="en-US" sz="1600" dirty="0"/>
              <a:t> </a:t>
            </a:r>
            <a:r>
              <a:rPr lang="en-US" altLang="ko-KR" sz="1600" dirty="0"/>
              <a:t>2023)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동적환경에서 성능 개선을 위한 연구 부족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방법을 이용해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모델을 교사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Dense/Sparse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모델을 학생 모델로 하여 성능개선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80D56FF-C4E4-1A75-8F33-BFCA7D39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88" y="1248654"/>
            <a:ext cx="4380763" cy="47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EF51-8397-BB48-7883-326C3938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F9EFC5-06D1-CEFC-CCA4-2BDCB04EEAF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06058D1-FCA4-541C-6BA5-45E6AE7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E6B4DD-ADD1-F309-B3C8-58B6C94B02C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33CB2E-9BE5-C672-BB5F-CC31CA72CBE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DD435AE-A3EE-C85E-16C2-DA55DB81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20642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scene graph prediction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분야에서는 없지만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object detection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에서는 유사한 연구가 존재함 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CRKD: Enhanced Camera-Radar Object Detection with Cross-modality Knowledge Distillation (CVPR 2024)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DistillBEV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Boosting Multi-Camera 3D Object Detection with Cross-Modal Knowledge Distillation (ICCV 2023)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MonoDistill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Learning Spatial Features for Monocular 3D Object Detection (ICLR 2022)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 Universal Cross-Modality Knowledge Distillation Framework for 3D Object Detection in Bird's-Eye View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X3KD: Knowledge Distillation Across Modalities, Tasks and Stages for Multi-Camera 3D Object Detection (CVPR 2023)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8906D1C-DAFD-FBE2-1642-88900CA5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06" y="3122403"/>
            <a:ext cx="6945988" cy="36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76B41-E225-8E31-F532-0C15902EE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CC82CD-573A-D647-038F-133CECAA1A0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54268E8-D751-F755-BE80-13042388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CD605-279B-618E-D67A-2C327BC920B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D29A7-E01D-0C12-E837-251741FFC12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219B622-FC3C-4FF6-2C6D-CDF75902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2064250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Cross-modal distillation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 and Student-Teacher Learning for Visual Intelligence: A Review and New Outlooks (IEEE TPAMI 2022)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67245-691D-AA44-F015-91783F70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32" y="1715198"/>
            <a:ext cx="7003574" cy="48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A962-6BF1-188C-7419-7BE97A503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6BB552-5A51-4A16-46C6-827B20DD2FD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710DC9F-064B-ADF7-D08F-523F16B7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진행사항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2BA02A-F076-7AF8-14A1-0D013E01F18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701A55-53B8-D031-A101-0E80785C458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008B196-7CD4-D8A7-8FED-05D5B78D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925188"/>
            <a:ext cx="11223811" cy="2582517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동적 환경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(sparse)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데이터의 노이즈 제거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데이터와 동적 환경 데이터의 차이 완화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그래프 구조에서의 지식 증류 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86B265A-9D08-73D8-4692-BC26AD010746}"/>
              </a:ext>
            </a:extLst>
          </p:cNvPr>
          <p:cNvSpPr txBox="1">
            <a:spLocks/>
          </p:cNvSpPr>
          <p:nvPr/>
        </p:nvSpPr>
        <p:spPr>
          <a:xfrm>
            <a:off x="421340" y="1067368"/>
            <a:ext cx="1262864" cy="430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방법 컨셉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7663-0102-1C10-70B2-39AC36D7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014103-4914-959D-1DA4-C69B980717F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1B74527-608B-CC27-3E6A-BD10BD8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진행사항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FED234-D1CE-6B1C-147E-C18DEBD9BD0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0381D9-9050-4ED6-9469-1175E5ADC4C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F303D83-7165-6373-AC7D-BBC5C649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662036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성능향상을 위해서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 model 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로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 modal model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을 사용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아직 방법 연구단계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4759BA-E2F6-2C60-2542-D3D78B1E725E}"/>
              </a:ext>
            </a:extLst>
          </p:cNvPr>
          <p:cNvSpPr/>
          <p:nvPr/>
        </p:nvSpPr>
        <p:spPr>
          <a:xfrm>
            <a:off x="2500316" y="1915305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E9CE2-B1CE-D108-C877-6280A504F3CF}"/>
              </a:ext>
            </a:extLst>
          </p:cNvPr>
          <p:cNvSpPr/>
          <p:nvPr/>
        </p:nvSpPr>
        <p:spPr>
          <a:xfrm>
            <a:off x="2500315" y="2571517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5D93B-EAB8-AB37-63C0-73DACD983A65}"/>
              </a:ext>
            </a:extLst>
          </p:cNvPr>
          <p:cNvSpPr/>
          <p:nvPr/>
        </p:nvSpPr>
        <p:spPr>
          <a:xfrm>
            <a:off x="2500315" y="3208138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7829B-249C-C215-C2A8-4F8DAAE46324}"/>
              </a:ext>
            </a:extLst>
          </p:cNvPr>
          <p:cNvSpPr/>
          <p:nvPr/>
        </p:nvSpPr>
        <p:spPr>
          <a:xfrm>
            <a:off x="1134851" y="1915305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64E813-E03C-026C-96F1-A9A0D4C1E50D}"/>
              </a:ext>
            </a:extLst>
          </p:cNvPr>
          <p:cNvSpPr/>
          <p:nvPr/>
        </p:nvSpPr>
        <p:spPr>
          <a:xfrm>
            <a:off x="473196" y="2571517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Ground truth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8AF89-9F1D-AB82-D336-1FD758D820CE}"/>
              </a:ext>
            </a:extLst>
          </p:cNvPr>
          <p:cNvSpPr/>
          <p:nvPr/>
        </p:nvSpPr>
        <p:spPr>
          <a:xfrm>
            <a:off x="5456252" y="2152250"/>
            <a:ext cx="1743075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70E8542-9247-EE65-9155-646CD28AC305}"/>
              </a:ext>
            </a:extLst>
          </p:cNvPr>
          <p:cNvCxnSpPr>
            <a:cxnSpLocks/>
          </p:cNvCxnSpPr>
          <p:nvPr/>
        </p:nvCxnSpPr>
        <p:spPr>
          <a:xfrm>
            <a:off x="3964785" y="2173214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AC97E44-B5C7-B4D3-CD78-EE735D72287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64784" y="2604237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10E73E-F6BB-24D3-04A5-8AD898AB8C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64784" y="3103295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8264259-02A5-61E6-41B7-AD1B93F42A0B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1692831" y="2667188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C812CC-8C39-E2F9-28D5-FF3102476C58}"/>
              </a:ext>
            </a:extLst>
          </p:cNvPr>
          <p:cNvSpPr txBox="1"/>
          <p:nvPr/>
        </p:nvSpPr>
        <p:spPr>
          <a:xfrm>
            <a:off x="1163500" y="3440581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4B3A53-3DBA-E4BF-A17B-FE55030F8601}"/>
              </a:ext>
            </a:extLst>
          </p:cNvPr>
          <p:cNvSpPr txBox="1"/>
          <p:nvPr/>
        </p:nvSpPr>
        <p:spPr>
          <a:xfrm>
            <a:off x="4646426" y="2337704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D11E43-1A60-0C66-D934-43A7F9F83B18}"/>
              </a:ext>
            </a:extLst>
          </p:cNvPr>
          <p:cNvSpPr/>
          <p:nvPr/>
        </p:nvSpPr>
        <p:spPr>
          <a:xfrm>
            <a:off x="8467729" y="2152250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DA9B2C-FE8C-DBAE-9B11-7547C02B8556}"/>
              </a:ext>
            </a:extLst>
          </p:cNvPr>
          <p:cNvSpPr/>
          <p:nvPr/>
        </p:nvSpPr>
        <p:spPr>
          <a:xfrm>
            <a:off x="8467729" y="2990783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8C01F2-4E09-E473-B716-12209CA33D5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199327" y="2418783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D9E5396-70B5-C87D-95C2-C4719C233BD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199327" y="3257316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FED6D7-1691-C3A1-B01D-255CF7103EA5}"/>
              </a:ext>
            </a:extLst>
          </p:cNvPr>
          <p:cNvSpPr/>
          <p:nvPr/>
        </p:nvSpPr>
        <p:spPr>
          <a:xfrm>
            <a:off x="10556940" y="2158183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2896AD-A7CD-FB76-E281-CC2CCC21C3D4}"/>
              </a:ext>
            </a:extLst>
          </p:cNvPr>
          <p:cNvSpPr/>
          <p:nvPr/>
        </p:nvSpPr>
        <p:spPr>
          <a:xfrm>
            <a:off x="10556940" y="2990782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394F03-B41A-7FD1-6667-0460C1416F9A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 flipV="1">
            <a:off x="9932198" y="3257316"/>
            <a:ext cx="6247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C8A645-C7AB-5FDE-4502-0930F41DA1E3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>
            <a:off x="9932198" y="2418784"/>
            <a:ext cx="624742" cy="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F88CF3-479D-777B-75C6-AD160372FC4E}"/>
              </a:ext>
            </a:extLst>
          </p:cNvPr>
          <p:cNvSpPr/>
          <p:nvPr/>
        </p:nvSpPr>
        <p:spPr>
          <a:xfrm>
            <a:off x="2500315" y="4357467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59BE4F-4FE9-F08D-E454-86A05CBE3B6C}"/>
              </a:ext>
            </a:extLst>
          </p:cNvPr>
          <p:cNvSpPr/>
          <p:nvPr/>
        </p:nvSpPr>
        <p:spPr>
          <a:xfrm>
            <a:off x="2500314" y="5013679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45A09F-638C-362D-9941-48AC523CCC5E}"/>
              </a:ext>
            </a:extLst>
          </p:cNvPr>
          <p:cNvSpPr/>
          <p:nvPr/>
        </p:nvSpPr>
        <p:spPr>
          <a:xfrm>
            <a:off x="2500314" y="5650300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5C3F2A-5722-F589-2E07-7E16375A0E56}"/>
              </a:ext>
            </a:extLst>
          </p:cNvPr>
          <p:cNvSpPr/>
          <p:nvPr/>
        </p:nvSpPr>
        <p:spPr>
          <a:xfrm>
            <a:off x="1134850" y="4357467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C0EF6A6-902F-3F9D-4E24-40B9700EEC74}"/>
              </a:ext>
            </a:extLst>
          </p:cNvPr>
          <p:cNvSpPr/>
          <p:nvPr/>
        </p:nvSpPr>
        <p:spPr>
          <a:xfrm>
            <a:off x="473195" y="5013679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Ground truth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4555CF-7152-7628-6A2B-1243762C874B}"/>
              </a:ext>
            </a:extLst>
          </p:cNvPr>
          <p:cNvSpPr/>
          <p:nvPr/>
        </p:nvSpPr>
        <p:spPr>
          <a:xfrm>
            <a:off x="5456251" y="4594412"/>
            <a:ext cx="174307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34ECE0D-31D6-9054-DD9F-50AE3DD8FBE9}"/>
              </a:ext>
            </a:extLst>
          </p:cNvPr>
          <p:cNvCxnSpPr>
            <a:cxnSpLocks/>
          </p:cNvCxnSpPr>
          <p:nvPr/>
        </p:nvCxnSpPr>
        <p:spPr>
          <a:xfrm>
            <a:off x="3964784" y="4615376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5BDCCBA-489C-11E4-0CEE-0133A1E21AF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964783" y="5046399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5B33A6-F4A3-AB64-2A75-AEF404544B73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964783" y="5545457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58F0DF3-FD1E-0E18-A794-98FF9C989CE5}"/>
              </a:ext>
            </a:extLst>
          </p:cNvPr>
          <p:cNvCxnSpPr>
            <a:cxnSpLocks/>
            <a:stCxn id="67" idx="2"/>
            <a:endCxn id="65" idx="1"/>
          </p:cNvCxnSpPr>
          <p:nvPr/>
        </p:nvCxnSpPr>
        <p:spPr>
          <a:xfrm rot="16200000" flipH="1">
            <a:off x="1692830" y="5109350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BAD4FA-968B-1F99-0C93-A40CBD2326A1}"/>
              </a:ext>
            </a:extLst>
          </p:cNvPr>
          <p:cNvSpPr txBox="1"/>
          <p:nvPr/>
        </p:nvSpPr>
        <p:spPr>
          <a:xfrm>
            <a:off x="1163499" y="5882743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E5957-DF9E-C0CD-2B2A-26040D14B4B9}"/>
              </a:ext>
            </a:extLst>
          </p:cNvPr>
          <p:cNvSpPr txBox="1"/>
          <p:nvPr/>
        </p:nvSpPr>
        <p:spPr>
          <a:xfrm>
            <a:off x="4646425" y="4779866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7C1C53-4136-6672-BD39-BE1ACD42C5F1}"/>
              </a:ext>
            </a:extLst>
          </p:cNvPr>
          <p:cNvSpPr/>
          <p:nvPr/>
        </p:nvSpPr>
        <p:spPr>
          <a:xfrm>
            <a:off x="8467728" y="4594412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8AC18F0-E473-F659-4575-2AAEED7B1D92}"/>
              </a:ext>
            </a:extLst>
          </p:cNvPr>
          <p:cNvSpPr/>
          <p:nvPr/>
        </p:nvSpPr>
        <p:spPr>
          <a:xfrm>
            <a:off x="8467728" y="5432945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94D6D0-8EB1-527E-7ED9-576BC7F8986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199326" y="4860945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6EA7B4A-FDF1-8975-6079-5BACFE49AAA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199326" y="5699478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FD3675-0597-2E5C-B2EE-8EA70BABCC66}"/>
              </a:ext>
            </a:extLst>
          </p:cNvPr>
          <p:cNvSpPr/>
          <p:nvPr/>
        </p:nvSpPr>
        <p:spPr>
          <a:xfrm>
            <a:off x="10556939" y="4600345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A49B5B-0352-9245-D35F-9C84740F395E}"/>
              </a:ext>
            </a:extLst>
          </p:cNvPr>
          <p:cNvSpPr/>
          <p:nvPr/>
        </p:nvSpPr>
        <p:spPr>
          <a:xfrm>
            <a:off x="10556939" y="5432944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5D38756-1426-2071-7FB3-7D3A791EFDF2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9932197" y="5699478"/>
            <a:ext cx="6247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5D4D27F-28E0-0CC9-22E6-757208453ED5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9932197" y="4860946"/>
            <a:ext cx="624742" cy="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9AE5CF9-BC92-A903-052D-DE5EAB3A6760}"/>
              </a:ext>
            </a:extLst>
          </p:cNvPr>
          <p:cNvSpPr/>
          <p:nvPr/>
        </p:nvSpPr>
        <p:spPr>
          <a:xfrm>
            <a:off x="273042" y="1721644"/>
            <a:ext cx="11372109" cy="2351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172A32-8B06-AD96-AA8D-E535C247AFE1}"/>
              </a:ext>
            </a:extLst>
          </p:cNvPr>
          <p:cNvSpPr/>
          <p:nvPr/>
        </p:nvSpPr>
        <p:spPr>
          <a:xfrm>
            <a:off x="273042" y="4114396"/>
            <a:ext cx="11372109" cy="2351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091E94-D036-3A58-2285-E3BE936D1462}"/>
              </a:ext>
            </a:extLst>
          </p:cNvPr>
          <p:cNvSpPr txBox="1"/>
          <p:nvPr/>
        </p:nvSpPr>
        <p:spPr>
          <a:xfrm>
            <a:off x="9902076" y="1680594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Teacher model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390851-F8D5-ED20-06A3-E82D4F30AD3E}"/>
              </a:ext>
            </a:extLst>
          </p:cNvPr>
          <p:cNvSpPr txBox="1"/>
          <p:nvPr/>
        </p:nvSpPr>
        <p:spPr>
          <a:xfrm>
            <a:off x="9848834" y="4125558"/>
            <a:ext cx="183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Student model</a:t>
            </a:r>
            <a:endParaRPr lang="ko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32FD69-427A-2EFB-8401-2CDF4A11369E}"/>
              </a:ext>
            </a:extLst>
          </p:cNvPr>
          <p:cNvSpPr/>
          <p:nvPr/>
        </p:nvSpPr>
        <p:spPr>
          <a:xfrm>
            <a:off x="4596168" y="3778825"/>
            <a:ext cx="1464469" cy="533067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 feature distillation</a:t>
            </a:r>
            <a:endParaRPr lang="ko-KR" altLang="en-US" sz="16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99034F2-D93E-AE7B-9ED3-DA6ECFB7E7CA}"/>
              </a:ext>
            </a:extLst>
          </p:cNvPr>
          <p:cNvCxnSpPr>
            <a:cxnSpLocks/>
          </p:cNvCxnSpPr>
          <p:nvPr/>
        </p:nvCxnSpPr>
        <p:spPr>
          <a:xfrm flipH="1" flipV="1">
            <a:off x="4479346" y="2838050"/>
            <a:ext cx="7144" cy="242035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AF16364-0180-6153-A989-C6A1F2174AC0}"/>
              </a:ext>
            </a:extLst>
          </p:cNvPr>
          <p:cNvCxnSpPr>
            <a:cxnSpLocks/>
          </p:cNvCxnSpPr>
          <p:nvPr/>
        </p:nvCxnSpPr>
        <p:spPr>
          <a:xfrm flipV="1">
            <a:off x="4280476" y="2838050"/>
            <a:ext cx="0" cy="1777326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8AEE59-C2B7-528B-E956-6D1E8F031E38}"/>
              </a:ext>
            </a:extLst>
          </p:cNvPr>
          <p:cNvCxnSpPr>
            <a:cxnSpLocks/>
          </p:cNvCxnSpPr>
          <p:nvPr/>
        </p:nvCxnSpPr>
        <p:spPr>
          <a:xfrm flipV="1">
            <a:off x="4117551" y="3474671"/>
            <a:ext cx="0" cy="244216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79B8E1-3A2D-3091-C8B7-79517B6B3916}"/>
              </a:ext>
            </a:extLst>
          </p:cNvPr>
          <p:cNvSpPr/>
          <p:nvPr/>
        </p:nvSpPr>
        <p:spPr>
          <a:xfrm>
            <a:off x="10162566" y="3613478"/>
            <a:ext cx="1464469" cy="533067"/>
          </a:xfrm>
          <a:prstGeom prst="rect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Logit</a:t>
            </a:r>
          </a:p>
          <a:p>
            <a:pPr algn="ctr"/>
            <a:r>
              <a:rPr lang="en-US" altLang="ko-KR" sz="1600" dirty="0"/>
              <a:t>distillation</a:t>
            </a:r>
            <a:endParaRPr lang="ko-KR" altLang="en-US" sz="1600" dirty="0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62E41CD-97C6-37C0-E5AB-A0F441027BE6}"/>
              </a:ext>
            </a:extLst>
          </p:cNvPr>
          <p:cNvCxnSpPr>
            <a:cxnSpLocks/>
            <a:stCxn id="79" idx="3"/>
            <a:endCxn id="54" idx="3"/>
          </p:cNvCxnSpPr>
          <p:nvPr/>
        </p:nvCxnSpPr>
        <p:spPr>
          <a:xfrm flipV="1">
            <a:off x="11459764" y="2424717"/>
            <a:ext cx="1" cy="2442162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D77FDF1-B4DD-B6D1-4457-72CC7F5ACEAC}"/>
              </a:ext>
            </a:extLst>
          </p:cNvPr>
          <p:cNvCxnSpPr>
            <a:cxnSpLocks/>
            <a:stCxn id="80" idx="3"/>
            <a:endCxn id="55" idx="3"/>
          </p:cNvCxnSpPr>
          <p:nvPr/>
        </p:nvCxnSpPr>
        <p:spPr>
          <a:xfrm flipV="1">
            <a:off x="11459764" y="3257316"/>
            <a:ext cx="1" cy="2442162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647BE3-D12F-CF5D-5242-D702A953AC62}"/>
              </a:ext>
            </a:extLst>
          </p:cNvPr>
          <p:cNvSpPr/>
          <p:nvPr/>
        </p:nvSpPr>
        <p:spPr>
          <a:xfrm>
            <a:off x="6947824" y="3806601"/>
            <a:ext cx="2028474" cy="5330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GCN/updated feature distillation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12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EEF1B-42D3-099B-5E59-38D59EF9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AEB67F-9E68-D88C-2B6E-13BC34D3D6B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ED42644-B50A-7425-EE3B-57F7AE8E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진행사항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685BC0-3A7F-A3AD-9D5C-4F92F98736E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41F7D6-67E4-629E-3AE6-01B91923E05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EC713FC-1AD4-8F9F-BCA1-AFFFA200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141094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교차 </a:t>
            </a:r>
            <a:r>
              <a:rPr lang="ko-KR" alt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모달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증류를 위한 데이터 매칭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완료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 feature distillation (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거의 완료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성능 개선을 위한 추가 실험 필요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GCN/updated feature distillation  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미정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Logit distillation (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거의 완료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성능 개선을 위한 추가 실험 필요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FA833A-6D2A-5601-0F93-F159D081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80033"/>
              </p:ext>
            </p:extLst>
          </p:nvPr>
        </p:nvGraphicFramePr>
        <p:xfrm>
          <a:off x="421340" y="2469093"/>
          <a:ext cx="11223814" cy="43440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7410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706875287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928764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sparse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VGFM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JointSSG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model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(ours)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Case22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(ours)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993417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Case38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(ours)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41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4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A854-9EEE-7CA8-D3B4-9288E4B7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B2CF25-8E69-AD11-C60A-293A902A729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2C85EC6-2132-1FB6-FB04-C0B4140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실험 분석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2F73F38-8749-9D9E-E985-31F8B58606A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41AD2-192E-37E5-1BB5-9A8C1D75144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A709346-2121-5987-0BDC-03D22FEE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0"/>
            <a:ext cx="11223811" cy="531857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현재까지의 방법은 대체로  성능 향상을 보이지만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long-tail 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문제를 개선한다고 볼 순 없음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</a:t>
            </a:r>
          </a:p>
          <a:p>
            <a:endParaRPr lang="en-US" altLang="ko-KR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Predicates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의 성능향상이 거의 없음 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GCN 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증류 부분에서 독창성을 가져가야 할 것 같음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추가적인 성능향상을 보일 수 있다면 좋은 학회를 제출 할 수 도 있을 듯 함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관련 논문에 대한 추가적인 검토 필요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올해 안에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늦어도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월 까지는 제대로 된 방법이 확립된다면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ICCV</a:t>
            </a:r>
            <a:r>
              <a:rPr lang="ko-KR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 제출 가능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목표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452E9-6F7D-B42B-1E39-F8D99320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31" y="980896"/>
            <a:ext cx="6769538" cy="5753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2C1AF86-6060-0D28-36CC-FE8C2D874053}"/>
                  </a:ext>
                </a:extLst>
              </p14:cNvPr>
              <p14:cNvContentPartPr/>
              <p14:nvPr/>
            </p14:nvContentPartPr>
            <p14:xfrm>
              <a:off x="4401048" y="2486784"/>
              <a:ext cx="25722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2C1AF86-6060-0D28-36CC-FE8C2D874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7408" y="2378784"/>
                <a:ext cx="2679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A091F53-1FA7-5AC7-A7A9-F0A8E77E6226}"/>
                  </a:ext>
                </a:extLst>
              </p14:cNvPr>
              <p14:cNvContentPartPr/>
              <p14:nvPr/>
            </p14:nvContentPartPr>
            <p14:xfrm>
              <a:off x="4394928" y="2712144"/>
              <a:ext cx="26211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A091F53-1FA7-5AC7-A7A9-F0A8E77E6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1288" y="2604504"/>
                <a:ext cx="272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F81D962-BBD6-C964-ECA5-262ED624B763}"/>
                  </a:ext>
                </a:extLst>
              </p14:cNvPr>
              <p14:cNvContentPartPr/>
              <p14:nvPr/>
            </p14:nvContentPartPr>
            <p14:xfrm>
              <a:off x="4407168" y="2888904"/>
              <a:ext cx="2620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F81D962-BBD6-C964-ECA5-262ED624B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3528" y="2781264"/>
                <a:ext cx="272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94939C-FB86-6AE6-7978-DB879DAB97B7}"/>
                  </a:ext>
                </a:extLst>
              </p14:cNvPr>
              <p14:cNvContentPartPr/>
              <p14:nvPr/>
            </p14:nvContentPartPr>
            <p14:xfrm>
              <a:off x="4407168" y="3114624"/>
              <a:ext cx="27367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94939C-FB86-6AE6-7978-DB879DAB97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3528" y="3006624"/>
                <a:ext cx="2844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983480-28E6-C042-16AB-084738BECDC6}"/>
                  </a:ext>
                </a:extLst>
              </p14:cNvPr>
              <p14:cNvContentPartPr/>
              <p14:nvPr/>
            </p14:nvContentPartPr>
            <p14:xfrm>
              <a:off x="4413288" y="3346104"/>
              <a:ext cx="16761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983480-28E6-C042-16AB-084738BECD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9288" y="3238464"/>
                <a:ext cx="1783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F9026C7-70BA-5483-D356-3246FDA47FD9}"/>
                  </a:ext>
                </a:extLst>
              </p14:cNvPr>
              <p14:cNvContentPartPr/>
              <p14:nvPr/>
            </p14:nvContentPartPr>
            <p14:xfrm>
              <a:off x="4431648" y="4278864"/>
              <a:ext cx="27608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F9026C7-70BA-5483-D356-3246FDA47F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8008" y="4171224"/>
                <a:ext cx="286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574FAEC-371B-F64C-CBC2-D203226D862A}"/>
                  </a:ext>
                </a:extLst>
              </p14:cNvPr>
              <p14:cNvContentPartPr/>
              <p14:nvPr/>
            </p14:nvContentPartPr>
            <p14:xfrm>
              <a:off x="4413288" y="5114064"/>
              <a:ext cx="24699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574FAEC-371B-F64C-CBC2-D203226D86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9288" y="5006064"/>
                <a:ext cx="257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9A96888-61B9-92CC-A799-55078B315CC1}"/>
                  </a:ext>
                </a:extLst>
              </p14:cNvPr>
              <p14:cNvContentPartPr/>
              <p14:nvPr/>
            </p14:nvContentPartPr>
            <p14:xfrm>
              <a:off x="4401048" y="5339424"/>
              <a:ext cx="166392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9A96888-61B9-92CC-A799-55078B315C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7408" y="5231784"/>
                <a:ext cx="177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AD6F350-C47A-7030-B4D8-80E613F1036C}"/>
                  </a:ext>
                </a:extLst>
              </p14:cNvPr>
              <p14:cNvContentPartPr/>
              <p14:nvPr/>
            </p14:nvContentPartPr>
            <p14:xfrm>
              <a:off x="4413288" y="5967624"/>
              <a:ext cx="173952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AD6F350-C47A-7030-B4D8-80E613F10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9288" y="5859624"/>
                <a:ext cx="184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0D4EA8F-9E39-F566-0D61-A6772FD9458F}"/>
                  </a:ext>
                </a:extLst>
              </p14:cNvPr>
              <p14:cNvContentPartPr/>
              <p14:nvPr/>
            </p14:nvContentPartPr>
            <p14:xfrm>
              <a:off x="4407168" y="5534544"/>
              <a:ext cx="186264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0D4EA8F-9E39-F566-0D61-A6772FD945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3528" y="5426904"/>
                <a:ext cx="1970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DFFA1C7-BB0D-3B9A-28C0-176B278F6AAC}"/>
                  </a:ext>
                </a:extLst>
              </p14:cNvPr>
              <p14:cNvContentPartPr/>
              <p14:nvPr/>
            </p14:nvContentPartPr>
            <p14:xfrm>
              <a:off x="4419408" y="3742464"/>
              <a:ext cx="73728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DFFA1C7-BB0D-3B9A-28C0-176B278F6A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5408" y="3634464"/>
                <a:ext cx="844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1C675D7-8EAD-E5BE-D203-94A2CA66B27B}"/>
              </a:ext>
            </a:extLst>
          </p:cNvPr>
          <p:cNvSpPr txBox="1"/>
          <p:nvPr/>
        </p:nvSpPr>
        <p:spPr>
          <a:xfrm>
            <a:off x="7192488" y="2344525"/>
            <a:ext cx="150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CVPR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3CAE52-9AA5-F50C-1382-DBD450928069}"/>
              </a:ext>
            </a:extLst>
          </p:cNvPr>
          <p:cNvSpPr txBox="1"/>
          <p:nvPr/>
        </p:nvSpPr>
        <p:spPr>
          <a:xfrm>
            <a:off x="7192488" y="2538827"/>
            <a:ext cx="150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ICCV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79C8B-2696-A9AA-7761-84029756EA20}"/>
              </a:ext>
            </a:extLst>
          </p:cNvPr>
          <p:cNvSpPr txBox="1"/>
          <p:nvPr/>
        </p:nvSpPr>
        <p:spPr>
          <a:xfrm>
            <a:off x="7183728" y="2761944"/>
            <a:ext cx="150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ECCV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EFA8F2-5ADC-5162-42BD-3AA1695EEE78}"/>
              </a:ext>
            </a:extLst>
          </p:cNvPr>
          <p:cNvSpPr txBox="1"/>
          <p:nvPr/>
        </p:nvSpPr>
        <p:spPr>
          <a:xfrm>
            <a:off x="7192488" y="4124975"/>
            <a:ext cx="150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WACV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408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CA1D3-FD22-4523-B031-46F3C727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C5AC29-B5DE-1EA0-B8AD-D7B84EC9DBB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7CF9F61-FF04-8444-3B7A-FDA29D71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목표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1A5794-1973-D3A4-B40C-13668300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40"/>
            <a:ext cx="10047486" cy="478592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2025 International Conference on Computer Vision (ICCV)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일정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19 ~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25 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논문 마감기한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2025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3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월</a:t>
            </a:r>
            <a:endParaRPr lang="en-US" altLang="ko-KR" sz="14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장소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하와이</a:t>
            </a:r>
            <a:endParaRPr lang="en-US" altLang="ko-KR" sz="18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2026 Winter Conference on Applications of Computer Vision (WACV)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일정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2026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예상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Deadline :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2025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6~7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예상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장소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미정</a:t>
            </a:r>
            <a:endParaRPr lang="en-US" altLang="ko-KR" sz="18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2026 Conference on Computer Vision and Pattern Recognition (CVPR)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일정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2026 6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예상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Deadline :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2025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10~11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월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예상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장소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미정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제출 할 정도의 논문을 써보자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!!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0C68-3691-332D-2F77-8FD8195FE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CFDB50-86D3-0C6C-DF29-103B0E183A6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9B8E3F58-4FED-1FC5-4132-E6B8ED4E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주제 선정</a:t>
            </a:r>
            <a:endParaRPr lang="ko-KR" altLang="en-US" sz="28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FC0F8-6747-57CE-4459-57E8257A55F2}"/>
              </a:ext>
            </a:extLst>
          </p:cNvPr>
          <p:cNvSpPr/>
          <p:nvPr/>
        </p:nvSpPr>
        <p:spPr>
          <a:xfrm>
            <a:off x="4304512" y="4077492"/>
            <a:ext cx="2297186" cy="458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Knowledge distillation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A67784-4D9E-296F-953B-B073045F8D93}"/>
              </a:ext>
            </a:extLst>
          </p:cNvPr>
          <p:cNvSpPr/>
          <p:nvPr/>
        </p:nvSpPr>
        <p:spPr>
          <a:xfrm>
            <a:off x="2535936" y="2595293"/>
            <a:ext cx="1463040" cy="4588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Face parsing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CB0A21-D9FC-DC53-82CD-00297D941EA4}"/>
              </a:ext>
            </a:extLst>
          </p:cNvPr>
          <p:cNvSpPr/>
          <p:nvPr/>
        </p:nvSpPr>
        <p:spPr>
          <a:xfrm>
            <a:off x="6859276" y="3054093"/>
            <a:ext cx="3065011" cy="45879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3D Scene graph Prediction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1A955-494E-DBDF-DDB8-3618F00438A5}"/>
              </a:ext>
            </a:extLst>
          </p:cNvPr>
          <p:cNvSpPr/>
          <p:nvPr/>
        </p:nvSpPr>
        <p:spPr>
          <a:xfrm>
            <a:off x="5004545" y="1424864"/>
            <a:ext cx="1597153" cy="458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SCUT-FBP5500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04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53878-198B-40F2-F6C8-E01A5A48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E9F52E-7D0F-B94A-C3BB-86711B2DEC0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76A63B9-61F5-9AB3-E046-67395900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n-ea"/>
                <a:cs typeface="Times New Roman" panose="02020603050405020304" pitchFamily="18" charset="0"/>
              </a:rPr>
              <a:t>주제 선정</a:t>
            </a:r>
            <a:endParaRPr lang="ko-KR" altLang="en-US" sz="28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362B2-8782-6D26-1572-78521D3B7DA3}"/>
              </a:ext>
            </a:extLst>
          </p:cNvPr>
          <p:cNvSpPr txBox="1"/>
          <p:nvPr/>
        </p:nvSpPr>
        <p:spPr>
          <a:xfrm>
            <a:off x="421340" y="1184691"/>
            <a:ext cx="9613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단순 분류 문제로 탑 </a:t>
            </a:r>
            <a:r>
              <a:rPr lang="ko-KR" altLang="en-US" dirty="0" err="1"/>
              <a:t>티어</a:t>
            </a:r>
            <a:r>
              <a:rPr lang="ko-KR" altLang="en-US" dirty="0"/>
              <a:t> 학회에 </a:t>
            </a:r>
            <a:r>
              <a:rPr lang="ko-KR" altLang="en-US" dirty="0" err="1"/>
              <a:t>억셉</a:t>
            </a:r>
            <a:r>
              <a:rPr lang="ko-KR" altLang="en-US" dirty="0"/>
              <a:t> 된 사례는 드물다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SCUT-FBP5500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label distribution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Face parsing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편 </a:t>
            </a:r>
            <a:r>
              <a:rPr lang="en-US" altLang="ko-KR" dirty="0"/>
              <a:t>(CVPR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3d Scene graph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</a:t>
            </a:r>
            <a:r>
              <a:rPr lang="en-US" altLang="ko-KR" dirty="0"/>
              <a:t>multi modal,</a:t>
            </a:r>
            <a:r>
              <a:rPr lang="ko-KR" altLang="en-US" dirty="0"/>
              <a:t> </a:t>
            </a:r>
            <a:r>
              <a:rPr lang="en-US" altLang="ko-KR" dirty="0"/>
              <a:t>zero shot </a:t>
            </a:r>
            <a:r>
              <a:rPr lang="ko-KR" altLang="en-US" dirty="0"/>
              <a:t>과 융합하여 다수 논문이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오히려 낮은 저널</a:t>
            </a:r>
            <a:r>
              <a:rPr lang="en-US" altLang="ko-KR" dirty="0"/>
              <a:t>/</a:t>
            </a:r>
            <a:r>
              <a:rPr lang="ko-KR" altLang="en-US" dirty="0"/>
              <a:t>학회에서 논문이 부족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Knowledge distillation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기초 기술 연구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분야에 활용 </a:t>
            </a:r>
            <a:r>
              <a:rPr lang="en-US" altLang="ko-KR" dirty="0"/>
              <a:t>(object detection, segmentation)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-&gt; 3d Scene graph prediction + 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5646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8780-1151-E6B3-14F5-E88727FB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C7A7-32D7-48E4-C1BA-28068C92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Cross-modal knowledge distillation </a:t>
            </a:r>
            <a:r>
              <a:rPr lang="en-US" altLang="ko-KR" sz="3200" kern="5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for 3D scene graph prediction in </a:t>
            </a: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dynamic environments</a:t>
            </a:r>
            <a:endParaRPr lang="ko-KR" altLang="en-US" sz="3200" kern="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610AAB-A952-A60A-3D32-878A06234D2D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D06F1-2784-6063-5AAF-7677AF86F7C4}"/>
              </a:ext>
            </a:extLst>
          </p:cNvPr>
          <p:cNvSpPr txBox="1"/>
          <p:nvPr/>
        </p:nvSpPr>
        <p:spPr>
          <a:xfrm>
            <a:off x="1829927" y="3428999"/>
            <a:ext cx="8837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동적환경에서의 </a:t>
            </a:r>
            <a:r>
              <a:rPr lang="en-US" altLang="ko-KR" sz="2000" dirty="0">
                <a:latin typeface="+mj-ea"/>
                <a:ea typeface="+mj-ea"/>
              </a:rPr>
              <a:t>3D scene graph prediction</a:t>
            </a:r>
            <a:r>
              <a:rPr lang="ko-KR" altLang="en-US" sz="2000" dirty="0">
                <a:latin typeface="+mj-ea"/>
                <a:ea typeface="+mj-ea"/>
              </a:rPr>
              <a:t>을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위한 교차 </a:t>
            </a:r>
            <a:r>
              <a:rPr lang="ko-KR" altLang="en-US" sz="2000" dirty="0" err="1">
                <a:latin typeface="+mj-ea"/>
                <a:ea typeface="+mj-ea"/>
              </a:rPr>
              <a:t>모달</a:t>
            </a:r>
            <a:r>
              <a:rPr lang="ko-KR" altLang="en-US" sz="2000" dirty="0">
                <a:latin typeface="+mj-ea"/>
                <a:ea typeface="+mj-ea"/>
              </a:rPr>
              <a:t> 지식 증류 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6C3C4A2-43C6-147F-328C-B138BEBD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 -Knowledge distillation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9F45A7-96A4-1C2C-5DFF-A430AEDF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5" y="1257979"/>
            <a:ext cx="10972800" cy="48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2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 -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Scene Graph Prediction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0BE5D1-FFB2-8B8A-6590-BB51662C5A7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EC4190-C1FE-8FFA-8F16-806761AE3E1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04A395A-5B4C-135E-1F86-69D20464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875938"/>
            <a:ext cx="8937633" cy="1388765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: class-agnostic point cloud on 3DSSG dataset (N, 3)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:  Scene graph (Node 160 class, Edge 27 class)</a:t>
            </a: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6" name="그림 15" descr="아동 미술, 그림, 예술, 일러스트레이션이(가) 표시된 사진&#10;&#10;자동 생성된 설명">
            <a:extLst>
              <a:ext uri="{FF2B5EF4-FFF2-40B4-BE49-F238E27FC236}">
                <a16:creationId xmlns:a16="http://schemas.microsoft.com/office/drawing/2014/main" id="{CB5C2F87-2D3F-1752-E059-A3ACF349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0" y="3019425"/>
            <a:ext cx="4328229" cy="3092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C64CA9B-ADCE-B1EF-BA17-291ABFA0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26" y="2280753"/>
            <a:ext cx="4781550" cy="3936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9A2E2D-3002-ABF1-D2E0-DBA2EF350998}"/>
              </a:ext>
            </a:extLst>
          </p:cNvPr>
          <p:cNvSpPr/>
          <p:nvPr/>
        </p:nvSpPr>
        <p:spPr>
          <a:xfrm>
            <a:off x="5211272" y="3996390"/>
            <a:ext cx="1322878" cy="295275"/>
          </a:xfrm>
          <a:prstGeom prst="rightArrow">
            <a:avLst>
              <a:gd name="adj1" fmla="val 31250"/>
              <a:gd name="adj2" fmla="val 5862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B0DCA98-54C4-C657-D031-15B863DE7030}"/>
              </a:ext>
            </a:extLst>
          </p:cNvPr>
          <p:cNvSpPr txBox="1">
            <a:spLocks/>
          </p:cNvSpPr>
          <p:nvPr/>
        </p:nvSpPr>
        <p:spPr>
          <a:xfrm>
            <a:off x="4822670" y="3557150"/>
            <a:ext cx="1967830" cy="526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Scene Graph Prediction</a:t>
            </a:r>
          </a:p>
        </p:txBody>
      </p:sp>
    </p:spTree>
    <p:extLst>
      <p:ext uri="{BB962C8B-B14F-4D97-AF65-F5344CB8AC3E}">
        <p14:creationId xmlns:p14="http://schemas.microsoft.com/office/powerpoint/2010/main" val="103177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3863-DFC8-8DD2-19E5-18AAA539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63A47D-F0F8-71EE-87EE-5C01F259BC1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020AC3D-384E-1451-903F-A0AD8549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Background –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</a:t>
            </a:r>
            <a:r>
              <a:rPr lang="en-US" altLang="ko-KR" sz="2800" kern="5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environments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33A517-AEAD-AAF1-7320-8115AC8BF06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A30E9B-00CB-32A7-93B7-59F3CF4E6C7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E7A7D25-5857-A63F-DAA2-FE3AFD9C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875938"/>
            <a:ext cx="10692832" cy="1714862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Scene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에서는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사람에 의해서 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라벨링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된 신뢰도 높은 데이터를 사용함 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실제 환경에서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Scene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을 위해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딥러닝 모델 등 으로 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전처리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된 불안정하고 노이즈가 있는 데이터에서도 잘 작동해야 함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C20ECEE-E74E-5EF3-D9A2-94CE50F3D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00927"/>
              </p:ext>
            </p:extLst>
          </p:nvPr>
        </p:nvGraphicFramePr>
        <p:xfrm>
          <a:off x="1389663" y="2644029"/>
          <a:ext cx="9287164" cy="389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1791">
                  <a:extLst>
                    <a:ext uri="{9D8B030D-6E8A-4147-A177-3AD203B41FA5}">
                      <a16:colId xmlns:a16="http://schemas.microsoft.com/office/drawing/2014/main" val="2515700641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327251357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55851860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2093755208"/>
                    </a:ext>
                  </a:extLst>
                </a:gridCol>
              </a:tblGrid>
              <a:tr h="362858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특징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GT (Ground Truth)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Dense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Sparse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출처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사람에 의해 직접 </a:t>
                      </a:r>
                      <a:r>
                        <a:rPr lang="ko-KR" altLang="en-US" sz="1400" dirty="0" err="1"/>
                        <a:t>라벨링된</a:t>
                      </a:r>
                      <a:r>
                        <a:rPr lang="ko-KR" altLang="en-US" sz="1400" dirty="0"/>
                        <a:t> 데이터</a:t>
                      </a:r>
                      <a:br>
                        <a:rPr lang="ko-KR" altLang="en-US" sz="1400" dirty="0"/>
                      </a:br>
                      <a:r>
                        <a:rPr lang="ko-KR" altLang="en-US" sz="1400" dirty="0"/>
                        <a:t>완벽한 정합성 보장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LiDAR, RGB-D </a:t>
                      </a:r>
                      <a:r>
                        <a:rPr lang="ko-KR" altLang="en-US" sz="1400" dirty="0"/>
                        <a:t>센서로 수집된 고밀도 점 구름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Visual SLAM </a:t>
                      </a:r>
                      <a:r>
                        <a:rPr lang="ko-KR" altLang="en-US" sz="1400" dirty="0"/>
                        <a:t>기반으로 생성된 저밀도 점 구름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7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데이터 분포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완벽한 균일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고밀도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균일하지만 노이즈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저밀도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비균일하며</a:t>
                      </a:r>
                      <a:r>
                        <a:rPr lang="ko-KR" altLang="en-US" sz="1400" dirty="0"/>
                        <a:t> 특정 영역에 데이터 집중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1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라벨 품질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품질 보장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Instance Segmentation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모델의 성능에 따라 품질이 </a:t>
                      </a:r>
                      <a:r>
                        <a:rPr lang="ko-KR" altLang="en-US" sz="1400" dirty="0"/>
                        <a:t>좌우됨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Instance Segmentation </a:t>
                      </a:r>
                      <a:r>
                        <a:rPr lang="ko-KR" altLang="en-US" sz="1400" dirty="0"/>
                        <a:t>모델이 </a:t>
                      </a:r>
                      <a:r>
                        <a:rPr lang="ko-KR" altLang="en-US" sz="1400" dirty="0" err="1"/>
                        <a:t>비균일한</a:t>
                      </a:r>
                      <a:r>
                        <a:rPr lang="ko-KR" altLang="en-US" sz="1400" dirty="0"/>
                        <a:t> 데이터에서 어려움 겪음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노이즈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거의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센서 노이즈 및 경계 불명확성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노이즈와 데이터 </a:t>
                      </a:r>
                      <a:r>
                        <a:rPr lang="ko-KR" altLang="en-US" sz="1400" dirty="0" err="1"/>
                        <a:t>결측이</a:t>
                      </a:r>
                      <a:r>
                        <a:rPr lang="ko-KR" altLang="en-US" sz="1400" dirty="0"/>
                        <a:t>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성능 저하 이유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기준점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관계 추론 오류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높은 처리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부족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비균일</a:t>
                      </a:r>
                      <a:r>
                        <a:rPr lang="ko-KR" altLang="en-US" sz="1400" dirty="0"/>
                        <a:t> 분포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관계 및 객체 표현 한계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9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실제 활용 가능성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실험용 기준점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제한적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고품질 센서 필요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효율적이지만 성능이 낮음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8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7852</TotalTime>
  <Words>954</Words>
  <Application>Microsoft Office PowerPoint</Application>
  <PresentationFormat>와이드스크린</PresentationFormat>
  <Paragraphs>303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Times New Roman</vt:lpstr>
      <vt:lpstr>D2Coding</vt:lpstr>
      <vt:lpstr>맑은 고딕</vt:lpstr>
      <vt:lpstr>Arial</vt:lpstr>
      <vt:lpstr>Office 테마</vt:lpstr>
      <vt:lpstr>논문 계획</vt:lpstr>
      <vt:lpstr>목표</vt:lpstr>
      <vt:lpstr>목표</vt:lpstr>
      <vt:lpstr>주제 선정</vt:lpstr>
      <vt:lpstr>주제 선정</vt:lpstr>
      <vt:lpstr>Cross-modal knowledge distillation for 3D scene graph prediction in dynamic environments</vt:lpstr>
      <vt:lpstr>Background -Knowledge distillation</vt:lpstr>
      <vt:lpstr>Background - 3D Scene Graph Prediction</vt:lpstr>
      <vt:lpstr>Background – dynamic environments</vt:lpstr>
      <vt:lpstr>Background – dynamic environments</vt:lpstr>
      <vt:lpstr>Related Work</vt:lpstr>
      <vt:lpstr>Related Work</vt:lpstr>
      <vt:lpstr>진행사항</vt:lpstr>
      <vt:lpstr>진행사항</vt:lpstr>
      <vt:lpstr>진행사항</vt:lpstr>
      <vt:lpstr>실험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배지호</cp:lastModifiedBy>
  <cp:revision>387</cp:revision>
  <dcterms:created xsi:type="dcterms:W3CDTF">2023-10-23T10:59:30Z</dcterms:created>
  <dcterms:modified xsi:type="dcterms:W3CDTF">2024-11-28T07:09:06Z</dcterms:modified>
</cp:coreProperties>
</file>