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3" r:id="rId2"/>
    <p:sldId id="275" r:id="rId3"/>
    <p:sldId id="276" r:id="rId4"/>
    <p:sldId id="261" r:id="rId5"/>
    <p:sldId id="278" r:id="rId6"/>
    <p:sldId id="279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B"/>
    <a:srgbClr val="F6B157"/>
    <a:srgbClr val="0C243C"/>
    <a:srgbClr val="C8DEF4"/>
    <a:srgbClr val="9F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3939" autoAdjust="0"/>
  </p:normalViewPr>
  <p:slideViewPr>
    <p:cSldViewPr snapToGrid="0">
      <p:cViewPr varScale="1">
        <p:scale>
          <a:sx n="114" d="100"/>
          <a:sy n="114" d="100"/>
        </p:scale>
        <p:origin x="3629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D8D38-CA68-2FF5-F0FB-14EC05E56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0EC91-28EF-876E-DDBD-443000343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F714C-FD93-4BEA-AC1F-077D01D3DAF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D48FC8-957E-C818-E6AA-23CC8AD91D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8AE25B-34D0-4AAF-62BB-4B11CA888A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F16F-21CA-4AE8-80FF-CDB6CD795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3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1C3C-C003-4B76-9403-3B3B4BB98F0D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DD55-0AFA-4605-AADD-260FF1BB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8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세미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7E9A-5ACF-412F-8348-E228C240509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2889C9-E3D0-F648-CBEB-981FC51A85D3}"/>
              </a:ext>
            </a:extLst>
          </p:cNvPr>
          <p:cNvGrpSpPr/>
          <p:nvPr userDrawn="1"/>
        </p:nvGrpSpPr>
        <p:grpSpPr>
          <a:xfrm>
            <a:off x="2337456" y="6165914"/>
            <a:ext cx="4469088" cy="350064"/>
            <a:chOff x="2051340" y="6213539"/>
            <a:chExt cx="4469088" cy="3500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29AA626-D1FC-4593-F5C6-1711823B7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340" y="6247133"/>
              <a:ext cx="2109976" cy="28287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E28464-77BF-BCBB-F4E2-C8F92791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891" t="17539" r="5470" b="17448"/>
            <a:stretch/>
          </p:blipFill>
          <p:spPr>
            <a:xfrm>
              <a:off x="4329555" y="6213539"/>
              <a:ext cx="2190873" cy="350064"/>
            </a:xfrm>
            <a:prstGeom prst="rect">
              <a:avLst/>
            </a:prstGeom>
          </p:spPr>
        </p:pic>
      </p:grpSp>
      <p:sp>
        <p:nvSpPr>
          <p:cNvPr id="27" name="부제목 2">
            <a:extLst>
              <a:ext uri="{FF2B5EF4-FFF2-40B4-BE49-F238E27FC236}">
                <a16:creationId xmlns:a16="http://schemas.microsoft.com/office/drawing/2014/main" id="{830AE305-195D-CA60-2C37-77B34DE66484}"/>
              </a:ext>
            </a:extLst>
          </p:cNvPr>
          <p:cNvSpPr txBox="1">
            <a:spLocks/>
          </p:cNvSpPr>
          <p:nvPr userDrawn="1"/>
        </p:nvSpPr>
        <p:spPr>
          <a:xfrm>
            <a:off x="6591300" y="322665"/>
            <a:ext cx="2349501" cy="469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Regular Seminar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BF35C367-A41A-2CC3-024C-807448AB3F31}"/>
              </a:ext>
            </a:extLst>
          </p:cNvPr>
          <p:cNvSpPr txBox="1">
            <a:spLocks/>
          </p:cNvSpPr>
          <p:nvPr userDrawn="1"/>
        </p:nvSpPr>
        <p:spPr>
          <a:xfrm>
            <a:off x="307734" y="4562472"/>
            <a:ext cx="2599076" cy="35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APEX Lab. @ GNU</a:t>
            </a:r>
            <a:endParaRPr lang="ko-KR" altLang="en-US" sz="2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532C901C-555B-F058-358E-F42E2F4D3B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734" y="4138534"/>
            <a:ext cx="1630063" cy="39067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2025-02-01</a:t>
            </a:r>
            <a:endParaRPr lang="ko-KR" altLang="en-US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1087741E-7990-5F42-D4D6-3B3E387A0B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733" y="1827795"/>
            <a:ext cx="7359892" cy="469899"/>
          </a:xfrm>
        </p:spPr>
        <p:txBody>
          <a:bodyPr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15057437-E78D-22EC-A096-54D1E515E5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7734" y="3724118"/>
            <a:ext cx="2111616" cy="39067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ko-KR" dirty="0"/>
              <a:t>YEON SUMIN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5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학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EE6B96C-1F4B-C50F-F921-56C1EE6B3EF7}"/>
              </a:ext>
            </a:extLst>
          </p:cNvPr>
          <p:cNvSpPr/>
          <p:nvPr userDrawn="1"/>
        </p:nvSpPr>
        <p:spPr>
          <a:xfrm>
            <a:off x="2235200" y="5911850"/>
            <a:ext cx="4673601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2BA755-8CA0-7A24-E630-C37804F3A95B}"/>
              </a:ext>
            </a:extLst>
          </p:cNvPr>
          <p:cNvGrpSpPr/>
          <p:nvPr userDrawn="1"/>
        </p:nvGrpSpPr>
        <p:grpSpPr>
          <a:xfrm>
            <a:off x="2337456" y="6165914"/>
            <a:ext cx="4469088" cy="350064"/>
            <a:chOff x="2051340" y="6213539"/>
            <a:chExt cx="4469088" cy="3500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1D9A35F-7FD8-0B02-711B-F3F80477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340" y="6247133"/>
              <a:ext cx="2109976" cy="28287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1E40946-549B-A4B0-31D7-BC02F590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891" t="17539" r="5470" b="17448"/>
            <a:stretch/>
          </p:blipFill>
          <p:spPr>
            <a:xfrm>
              <a:off x="4329555" y="6213539"/>
              <a:ext cx="2190873" cy="350064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15A37-EF9B-E439-76A0-CF0EF3012E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06544" y="342022"/>
            <a:ext cx="2019300" cy="469900"/>
          </a:xfrm>
        </p:spPr>
        <p:txBody>
          <a:bodyPr/>
          <a:lstStyle/>
          <a:p>
            <a:pPr lvl="0"/>
            <a:r>
              <a:rPr lang="ko-KR" altLang="en-US"/>
              <a:t>학회로고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0C82C04-E784-DBDA-6078-1A620ED2AADD}"/>
              </a:ext>
            </a:extLst>
          </p:cNvPr>
          <p:cNvSpPr txBox="1">
            <a:spLocks/>
          </p:cNvSpPr>
          <p:nvPr userDrawn="1"/>
        </p:nvSpPr>
        <p:spPr>
          <a:xfrm>
            <a:off x="307734" y="4562472"/>
            <a:ext cx="2599076" cy="35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APEX Lab. @ GNU</a:t>
            </a:r>
            <a:endParaRPr lang="ko-KR" altLang="en-US" sz="2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B6D61B2-B3FE-585C-4151-81EF10135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734" y="4138534"/>
            <a:ext cx="1630063" cy="39067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2025-02-01</a:t>
            </a:r>
            <a:endParaRPr lang="ko-KR" altLang="en-US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305D59C4-AAE4-0E36-D267-D3457D9F59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7734" y="3724118"/>
            <a:ext cx="2111616" cy="39067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ko-KR" dirty="0"/>
              <a:t>YEON SUMIN</a:t>
            </a:r>
            <a:endParaRPr lang="ko-KR" altLang="en-US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27692406-53D9-C36D-206F-BE92A99A8F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733" y="1827795"/>
            <a:ext cx="7359892" cy="469899"/>
          </a:xfrm>
        </p:spPr>
        <p:txBody>
          <a:bodyPr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5102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7775"/>
            <a:ext cx="7886700" cy="4929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5744-FC19-459B-8992-E3941CEDB9D6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3CB75A-934E-FD14-49CC-EA3C76439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6" y="6119101"/>
            <a:ext cx="2561359" cy="5642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13B3EBF-2E79-7A97-9477-53FE91CE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19" y="227014"/>
            <a:ext cx="7067550" cy="787398"/>
          </a:xfrm>
        </p:spPr>
        <p:txBody>
          <a:bodyPr>
            <a:normAutofit/>
          </a:bodyPr>
          <a:lstStyle>
            <a:lvl1pPr>
              <a:defRPr sz="2800" b="1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4C930F-08AC-F461-4A58-E4CDBA46D227}"/>
              </a:ext>
            </a:extLst>
          </p:cNvPr>
          <p:cNvCxnSpPr>
            <a:cxnSpLocks/>
          </p:cNvCxnSpPr>
          <p:nvPr userDrawn="1"/>
        </p:nvCxnSpPr>
        <p:spPr>
          <a:xfrm>
            <a:off x="555625" y="890588"/>
            <a:ext cx="80327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37F2-C56A-47E6-A4B6-EDA7B8BB47F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AC8EB-4563-DA2F-47AA-A7D870432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6" y="6119101"/>
            <a:ext cx="2561359" cy="5642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E36150-AB03-8AF3-7D59-090A92E4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19" y="227014"/>
            <a:ext cx="7067550" cy="787398"/>
          </a:xfrm>
        </p:spPr>
        <p:txBody>
          <a:bodyPr>
            <a:normAutofit/>
          </a:bodyPr>
          <a:lstStyle>
            <a:lvl1pPr>
              <a:defRPr sz="2800" b="1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6BE424-60F0-820A-2A96-71CB6787EFC9}"/>
              </a:ext>
            </a:extLst>
          </p:cNvPr>
          <p:cNvCxnSpPr>
            <a:cxnSpLocks/>
          </p:cNvCxnSpPr>
          <p:nvPr userDrawn="1"/>
        </p:nvCxnSpPr>
        <p:spPr>
          <a:xfrm>
            <a:off x="555625" y="890588"/>
            <a:ext cx="80327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0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348-21A5-4F4D-82B4-D0B2837E780C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1B83-06BD-2A8C-E691-B0EBC610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6" y="6119101"/>
            <a:ext cx="2561359" cy="5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004B2-1829-44AD-B3D2-E48E971419C5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BC494-2FAF-49A8-9A9C-02A22B63AB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2F64EF-C039-68BF-938F-2A7F675E8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2025-02-05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7886D-2345-5501-470F-5930CC5FC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연구현황 및 향후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AEB48-65BA-5F94-37EF-3E9CE169A6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Jiho</a:t>
            </a:r>
            <a:r>
              <a:rPr lang="ko-KR" altLang="en-US" dirty="0"/>
              <a:t> </a:t>
            </a:r>
            <a:r>
              <a:rPr lang="en-US" altLang="ko-KR" dirty="0"/>
              <a:t>Bae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5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6CD9-3477-02A1-BCE1-B0182A96D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15F0-AD67-6DC7-5E3C-4A43F5D9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Self-Distillation: Case Analysis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2D7F1-2A07-6742-88F1-8F627E31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2BDA7-BC7E-7041-125C-B0EE8F89FB3E}"/>
              </a:ext>
            </a:extLst>
          </p:cNvPr>
          <p:cNvSpPr txBox="1"/>
          <p:nvPr/>
        </p:nvSpPr>
        <p:spPr>
          <a:xfrm>
            <a:off x="526673" y="991158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Born-Again Distillation (</a:t>
            </a:r>
            <a:r>
              <a:rPr lang="ko-KR" altLang="en-US" dirty="0"/>
              <a:t>세대 기반 자기 증류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도표, 평면도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D1D30F22-8D36-2337-EA78-40187FBD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6" y="1360490"/>
            <a:ext cx="7737925" cy="2637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C6297-8BBF-E232-3E6D-0A8C9D91A15D}"/>
              </a:ext>
            </a:extLst>
          </p:cNvPr>
          <p:cNvSpPr txBox="1"/>
          <p:nvPr/>
        </p:nvSpPr>
        <p:spPr>
          <a:xfrm>
            <a:off x="526673" y="4358042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크기의 모델이 </a:t>
            </a:r>
            <a:r>
              <a:rPr lang="ko-KR" altLang="en-US" dirty="0">
                <a:solidFill>
                  <a:srgbClr val="009EDB"/>
                </a:solidFill>
              </a:rPr>
              <a:t>반복적</a:t>
            </a:r>
            <a:r>
              <a:rPr lang="ko-KR" altLang="en-US" dirty="0"/>
              <a:t>으로 스스로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40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A792-9004-03AD-D084-6C75845E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5ABE-EA5E-F2F2-A7F2-9936ECE8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Self-Distillation: Case Analysis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41C1A-FE49-57DA-487D-BB853731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31A6C-9667-6350-EFC2-92BE45D2B2C8}"/>
              </a:ext>
            </a:extLst>
          </p:cNvPr>
          <p:cNvSpPr txBox="1"/>
          <p:nvPr/>
        </p:nvSpPr>
        <p:spPr>
          <a:xfrm>
            <a:off x="526673" y="991158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Deep Supervision-Based Distillation (</a:t>
            </a:r>
            <a:r>
              <a:rPr lang="ko-KR" altLang="en-US" dirty="0"/>
              <a:t>딥 레이어 지도 기반 자기 증류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7CAC-F854-31E9-D42D-4930DDD6F074}"/>
              </a:ext>
            </a:extLst>
          </p:cNvPr>
          <p:cNvSpPr txBox="1"/>
          <p:nvPr/>
        </p:nvSpPr>
        <p:spPr>
          <a:xfrm>
            <a:off x="526673" y="4559667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깊은 레이어에서의 </a:t>
            </a:r>
            <a:r>
              <a:rPr lang="ko-KR" altLang="en-US" dirty="0" err="1"/>
              <a:t>로짓을</a:t>
            </a:r>
            <a:r>
              <a:rPr lang="ko-KR" altLang="en-US" dirty="0"/>
              <a:t> 얕은 레이어에 전달</a:t>
            </a:r>
            <a:endParaRPr lang="en-US" altLang="ko-KR" dirty="0"/>
          </a:p>
        </p:txBody>
      </p:sp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A4998946-C708-6FF0-5C65-4EFE67BE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55" y="1439757"/>
            <a:ext cx="696528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F5462-53D9-C3D8-87B1-794B8788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2D5AD-E377-0BDF-0B1A-9EE06128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Self-Distillation: Case Analysis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C83F6-3827-B7D7-DC55-19D7F354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73ED2-AD3D-39FA-A500-4D11AFE21844}"/>
              </a:ext>
            </a:extLst>
          </p:cNvPr>
          <p:cNvSpPr txBox="1"/>
          <p:nvPr/>
        </p:nvSpPr>
        <p:spPr>
          <a:xfrm>
            <a:off x="526673" y="991158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Data Augmentation-Based Distillation (</a:t>
            </a:r>
            <a:r>
              <a:rPr lang="ko-KR" altLang="en-US" dirty="0"/>
              <a:t>데이터 증강 기반 자기 증류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107A9-558B-2AA1-3E94-39132D1451D5}"/>
              </a:ext>
            </a:extLst>
          </p:cNvPr>
          <p:cNvSpPr txBox="1"/>
          <p:nvPr/>
        </p:nvSpPr>
        <p:spPr>
          <a:xfrm>
            <a:off x="526673" y="3988167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모델이 증강된 이미지에 대해서 일관된 예측을 하도록 학습</a:t>
            </a:r>
            <a:endParaRPr lang="en-US" altLang="ko-KR" dirty="0"/>
          </a:p>
        </p:txBody>
      </p:sp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537E4FF4-2DB4-E4D3-7FFE-AFC28EC1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2" y="1427726"/>
            <a:ext cx="7777030" cy="23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B552-2F6B-270B-B94F-1522B6AD0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0266A-27DE-0AA2-7CAD-A770ABBE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Self-Distillation: Case Analysis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519DF-4FBB-E2FF-D525-02634BBF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20FF8-84DB-E91C-1213-38AF4F511386}"/>
              </a:ext>
            </a:extLst>
          </p:cNvPr>
          <p:cNvSpPr txBox="1"/>
          <p:nvPr/>
        </p:nvSpPr>
        <p:spPr>
          <a:xfrm>
            <a:off x="526673" y="991158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Data Augmentation-Based Distillation (</a:t>
            </a:r>
            <a:r>
              <a:rPr lang="ko-KR" altLang="en-US" dirty="0"/>
              <a:t>데이터 증강 기반 자기 증류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6E289-401C-CCB8-BD2A-252D3CAB1A2C}"/>
              </a:ext>
            </a:extLst>
          </p:cNvPr>
          <p:cNvSpPr txBox="1"/>
          <p:nvPr/>
        </p:nvSpPr>
        <p:spPr>
          <a:xfrm>
            <a:off x="526673" y="3988167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모델이 증강된 이미지에 대해서 일관된 예측을 하도록 학습</a:t>
            </a:r>
            <a:endParaRPr lang="en-US" altLang="ko-KR" dirty="0"/>
          </a:p>
        </p:txBody>
      </p:sp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A4DB3126-89F4-BBCA-2479-DF4E4A95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2" y="1427726"/>
            <a:ext cx="7777030" cy="23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7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27FF2-39AB-1163-B7EF-056D5B3BF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B02C6-6CB3-E99D-4997-78725D4B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Face parsing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20515-C229-3685-F40F-23B7819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4" name="그림 13" descr="인간의 얼굴, 콜라주, 미소, 스크린샷이(가) 표시된 사진&#10;&#10;자동 생성된 설명">
            <a:extLst>
              <a:ext uri="{FF2B5EF4-FFF2-40B4-BE49-F238E27FC236}">
                <a16:creationId xmlns:a16="http://schemas.microsoft.com/office/drawing/2014/main" id="{9955BD21-E376-2794-DA71-4F0B4B04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28" y="995082"/>
            <a:ext cx="6874144" cy="3076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D5D49C-BCA2-C9AB-1D24-6EF85C9ED2B1}"/>
              </a:ext>
            </a:extLst>
          </p:cNvPr>
          <p:cNvSpPr txBox="1"/>
          <p:nvPr/>
        </p:nvSpPr>
        <p:spPr>
          <a:xfrm>
            <a:off x="526675" y="4142381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Self-Distillation </a:t>
            </a:r>
            <a:r>
              <a:rPr lang="ko-KR" altLang="en-US" dirty="0"/>
              <a:t>을 </a:t>
            </a:r>
            <a:r>
              <a:rPr lang="en-US" altLang="ko-KR" dirty="0"/>
              <a:t>Face parsing</a:t>
            </a:r>
            <a:r>
              <a:rPr lang="ko-KR" altLang="en-US" dirty="0"/>
              <a:t>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051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D382F-5B90-FC4B-6B47-F30856E4C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D7BCC-23FD-454C-FB14-8B4DF10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Face parsing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38B4B-6AB0-2F53-BF3C-4878F34A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4BEA8-9482-5665-6F3E-3F94EE51ADEF}"/>
              </a:ext>
            </a:extLst>
          </p:cNvPr>
          <p:cNvSpPr txBox="1"/>
          <p:nvPr/>
        </p:nvSpPr>
        <p:spPr>
          <a:xfrm>
            <a:off x="526675" y="4001186"/>
            <a:ext cx="8090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지식 증류를 위해서는 좋은 교사 모델이 필요함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SOTA </a:t>
            </a:r>
            <a:r>
              <a:rPr lang="ko-KR" altLang="en-US" dirty="0"/>
              <a:t>성능이 모델의 크기에 상관없을 정도 높은 성능을 보임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교사모델이 필요한 </a:t>
            </a:r>
            <a:r>
              <a:rPr lang="en-US" altLang="ko-KR" dirty="0"/>
              <a:t>Knowledge distillation</a:t>
            </a:r>
            <a:r>
              <a:rPr lang="ko-KR" altLang="en-US" dirty="0"/>
              <a:t>보다는 단독으로 사용할 수 있는</a:t>
            </a:r>
            <a:r>
              <a:rPr lang="en-US" altLang="ko-KR" dirty="0"/>
              <a:t>self-distillation</a:t>
            </a:r>
            <a:r>
              <a:rPr lang="ko-KR" altLang="en-US" dirty="0"/>
              <a:t>이 적합 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AD54B0-2BCA-2ED9-4EA8-526933BD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18118"/>
              </p:ext>
            </p:extLst>
          </p:nvPr>
        </p:nvGraphicFramePr>
        <p:xfrm>
          <a:off x="526675" y="1024795"/>
          <a:ext cx="8090649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696">
                  <a:extLst>
                    <a:ext uri="{9D8B030D-6E8A-4147-A177-3AD203B41FA5}">
                      <a16:colId xmlns:a16="http://schemas.microsoft.com/office/drawing/2014/main" val="283659826"/>
                    </a:ext>
                  </a:extLst>
                </a:gridCol>
                <a:gridCol w="1203511">
                  <a:extLst>
                    <a:ext uri="{9D8B030D-6E8A-4147-A177-3AD203B41FA5}">
                      <a16:colId xmlns:a16="http://schemas.microsoft.com/office/drawing/2014/main" val="2690419007"/>
                    </a:ext>
                  </a:extLst>
                </a:gridCol>
                <a:gridCol w="1221442">
                  <a:extLst>
                    <a:ext uri="{9D8B030D-6E8A-4147-A177-3AD203B41FA5}">
                      <a16:colId xmlns:a16="http://schemas.microsoft.com/office/drawing/2014/main" val="3490504063"/>
                    </a:ext>
                  </a:extLst>
                </a:gridCol>
              </a:tblGrid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model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Parm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82966"/>
                  </a:ext>
                </a:extLst>
              </a:tr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fcn_resnet101 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87.1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09767"/>
                  </a:ext>
                </a:extLst>
              </a:tr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Fcn_resnet50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36371"/>
                  </a:ext>
                </a:extLst>
              </a:tr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deeplabv3_mobilenetv3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9704042"/>
                  </a:ext>
                </a:extLst>
              </a:tr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deeplabv3_mobilenetv3 + KD-DT(ours)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85.37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3008557"/>
                  </a:ext>
                </a:extLst>
              </a:tr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Fcn_resnet18 + KD-DT(ours)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62942"/>
                  </a:ext>
                </a:extLst>
              </a:tr>
              <a:tr h="38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FP-LIIF (CVPR 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2.29M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012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04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E37C6-7869-354F-3763-4950986FE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6D93D-D22B-2EF4-0763-73BA128E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Face parsing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7830F-43F7-FDEB-A9C0-214287E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44056-2DC4-1A46-629F-B46D6EE75094}"/>
              </a:ext>
            </a:extLst>
          </p:cNvPr>
          <p:cNvSpPr txBox="1"/>
          <p:nvPr/>
        </p:nvSpPr>
        <p:spPr>
          <a:xfrm>
            <a:off x="526675" y="1197474"/>
            <a:ext cx="8090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모델에서 적용 할 수 있는 </a:t>
            </a:r>
            <a:r>
              <a:rPr lang="en-US" altLang="ko-KR" dirty="0"/>
              <a:t>self-distillation </a:t>
            </a:r>
            <a:r>
              <a:rPr lang="ko-KR" altLang="en-US" dirty="0"/>
              <a:t>알고리즘 개발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WACV 2026</a:t>
            </a:r>
            <a:r>
              <a:rPr lang="ko-KR" altLang="en-US" dirty="0"/>
              <a:t>에 제출 한다면 추가적인 공헌이 필요해 보임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인풋</a:t>
            </a:r>
            <a:r>
              <a:rPr lang="en-US" altLang="ko-KR" dirty="0"/>
              <a:t>/</a:t>
            </a:r>
            <a:r>
              <a:rPr lang="ko-KR" altLang="en-US" dirty="0"/>
              <a:t>아웃풋 사이즈</a:t>
            </a:r>
            <a:r>
              <a:rPr lang="en-US" altLang="ko-KR" dirty="0"/>
              <a:t>, </a:t>
            </a:r>
            <a:r>
              <a:rPr lang="ko-KR" altLang="en-US" dirty="0"/>
              <a:t>모델 사이즈 </a:t>
            </a:r>
            <a:r>
              <a:rPr lang="en-US" altLang="ko-KR" dirty="0"/>
              <a:t>or </a:t>
            </a:r>
            <a:r>
              <a:rPr lang="ko-KR" altLang="en-US" dirty="0"/>
              <a:t>추가적인 탐색 필요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WACV 2026 (7</a:t>
            </a:r>
            <a:r>
              <a:rPr lang="ko-KR" altLang="en-US" dirty="0"/>
              <a:t>월 예상</a:t>
            </a:r>
            <a:r>
              <a:rPr lang="en-US" altLang="ko-KR" dirty="0"/>
              <a:t>) -&gt; SCI </a:t>
            </a:r>
            <a:r>
              <a:rPr lang="ko-KR" altLang="en-US" dirty="0"/>
              <a:t>저널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65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99A5-2748-14B5-D0C5-3AAA9F9F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2962-4C40-576F-1712-C734947B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ICCV 2025</a:t>
            </a:r>
            <a:r>
              <a:rPr lang="ko-KR" altLang="en-US" dirty="0">
                <a:latin typeface="+mj-ea"/>
              </a:rPr>
              <a:t>논문 변경사항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9B13A-182C-1123-8F32-7727EC57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E3D13-8C64-D570-46AE-26F11237D0F5}"/>
              </a:ext>
            </a:extLst>
          </p:cNvPr>
          <p:cNvSpPr txBox="1"/>
          <p:nvPr/>
        </p:nvSpPr>
        <p:spPr>
          <a:xfrm>
            <a:off x="357467" y="1139948"/>
            <a:ext cx="8429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제목 변경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Image-based Visual-SLAM(ORB-SLAM) Scene Graph Generation with Cross-modality Knowledge Distillation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 이름 변경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Init Feature Distillation -&gt; Image Alignment Distillation (IAD)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Balanced Logit Distillation (BLD) -&gt; Balanced Knowledge Distillation (</a:t>
            </a:r>
            <a:r>
              <a:rPr lang="en-US" altLang="ko-KR" dirty="0"/>
              <a:t>BKD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 변경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Triplet Distillation (GFD)</a:t>
            </a:r>
            <a:r>
              <a:rPr lang="en-US" altLang="ko-KR" dirty="0"/>
              <a:t>-&gt;</a:t>
            </a:r>
            <a:r>
              <a:rPr lang="en-US" altLang="ko-KR" sz="1800" dirty="0"/>
              <a:t>Graph Attention Distillation (GAD)</a:t>
            </a:r>
            <a:endParaRPr lang="ko-KR" alt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ko-KR" altLang="en-US" dirty="0"/>
              <a:t> 간 코사인 유사도 </a:t>
            </a:r>
            <a:r>
              <a:rPr lang="en-US" altLang="ko-KR" dirty="0"/>
              <a:t>-&gt; GCN</a:t>
            </a:r>
            <a:r>
              <a:rPr lang="ko-KR" altLang="en-US" dirty="0"/>
              <a:t>의 </a:t>
            </a:r>
            <a:r>
              <a:rPr lang="en-US" altLang="ko-KR" dirty="0"/>
              <a:t>Attention Score </a:t>
            </a:r>
            <a:r>
              <a:rPr lang="ko-KR" altLang="en-US" dirty="0"/>
              <a:t>지식 증류</a:t>
            </a:r>
          </a:p>
        </p:txBody>
      </p:sp>
    </p:spTree>
    <p:extLst>
      <p:ext uri="{BB962C8B-B14F-4D97-AF65-F5344CB8AC3E}">
        <p14:creationId xmlns:p14="http://schemas.microsoft.com/office/powerpoint/2010/main" val="38480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DF514-817C-1F2F-6520-A890328A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3A11D-1827-002C-ECD4-21F31B9B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ICCV 2025</a:t>
            </a:r>
            <a:r>
              <a:rPr lang="ko-KR" altLang="en-US" dirty="0">
                <a:latin typeface="+mj-ea"/>
              </a:rPr>
              <a:t>논문 변경사항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4F1B3-DA4C-6448-BBDB-71C255DE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8" name="그림 7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5D01BC19-FA84-5206-9616-178C4F842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4" y="1512965"/>
            <a:ext cx="8213611" cy="38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97D74-C80B-1B9D-350A-789D935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ICCV 2025</a:t>
            </a:r>
            <a:r>
              <a:rPr lang="ko-KR" altLang="en-US" dirty="0">
                <a:latin typeface="+mj-ea"/>
              </a:rPr>
              <a:t>논문 작성현황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F95E3-3290-1EEC-B50B-6FC36C4A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8311-37CE-CB0D-0885-03C69083865E}"/>
              </a:ext>
            </a:extLst>
          </p:cNvPr>
          <p:cNvSpPr txBox="1"/>
          <p:nvPr/>
        </p:nvSpPr>
        <p:spPr>
          <a:xfrm>
            <a:off x="526675" y="1166842"/>
            <a:ext cx="80906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관련연구 초안 작성 완료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/overview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그림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수정 중 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민재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+mj-ea"/>
                <a:cs typeface="Times New Roman" panose="02020603050405020304" pitchFamily="18" charset="0"/>
              </a:rPr>
              <a:t>방법 초안 </a:t>
            </a:r>
            <a:r>
              <a:rPr lang="en-US" altLang="ko-KR" dirty="0">
                <a:latin typeface="+mj-lt"/>
                <a:ea typeface="+mj-ea"/>
                <a:cs typeface="Times New Roman" panose="02020603050405020304" pitchFamily="18" charset="0"/>
              </a:rPr>
              <a:t>80% </a:t>
            </a:r>
            <a:r>
              <a:rPr lang="ko-KR" altLang="en-US" dirty="0">
                <a:latin typeface="+mj-lt"/>
                <a:ea typeface="+mj-ea"/>
                <a:cs typeface="Times New Roman" panose="02020603050405020304" pitchFamily="18" charset="0"/>
              </a:rPr>
              <a:t>완료</a:t>
            </a: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+mj-ea"/>
                <a:cs typeface="Times New Roman" panose="02020603050405020304" pitchFamily="18" charset="0"/>
              </a:rPr>
              <a:t>실험 진행 </a:t>
            </a:r>
            <a:r>
              <a:rPr lang="en-US" altLang="ko-KR" dirty="0">
                <a:latin typeface="+mj-lt"/>
                <a:ea typeface="+mj-ea"/>
                <a:cs typeface="Times New Roman" panose="02020603050405020304" pitchFamily="18" charset="0"/>
              </a:rPr>
              <a:t>50% </a:t>
            </a:r>
            <a:r>
              <a:rPr lang="ko-KR" altLang="en-US" dirty="0">
                <a:latin typeface="+mj-lt"/>
                <a:ea typeface="+mj-ea"/>
                <a:cs typeface="Times New Roman" panose="02020603050405020304" pitchFamily="18" charset="0"/>
              </a:rPr>
              <a:t>완료</a:t>
            </a: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4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6790-EB0A-D159-52CC-C2F6068D8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81DA-A289-070B-433D-BA83982D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ICCV 2025</a:t>
            </a:r>
            <a:r>
              <a:rPr lang="ko-KR" altLang="en-US" dirty="0">
                <a:latin typeface="+mj-ea"/>
              </a:rPr>
              <a:t>논문 작성현황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8F3F9-E940-061C-3538-FB220564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3D1EF0-0D05-58DF-9BC3-AB78F2E7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09147"/>
              </p:ext>
            </p:extLst>
          </p:nvPr>
        </p:nvGraphicFramePr>
        <p:xfrm>
          <a:off x="747991" y="1607393"/>
          <a:ext cx="7648018" cy="23993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8100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433022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70687528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2621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marL="84085" marR="84085" marT="42042" marB="42042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Triples</a:t>
                      </a:r>
                      <a:endParaRPr lang="ko-KR" altLang="en-US" sz="1000" dirty="0"/>
                    </a:p>
                  </a:txBody>
                  <a:tcPr marL="84085" marR="84085" marT="42042" marB="4204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objects</a:t>
                      </a:r>
                      <a:endParaRPr lang="ko-KR" altLang="en-US" sz="1000" dirty="0"/>
                    </a:p>
                  </a:txBody>
                  <a:tcPr marL="84085" marR="84085" marT="42042" marB="4204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predicates</a:t>
                      </a:r>
                      <a:endParaRPr lang="ko-KR" altLang="en-US" sz="1000" dirty="0"/>
                    </a:p>
                  </a:txBody>
                  <a:tcPr marL="84085" marR="84085" marT="42042" marB="4204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Obj.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Pred.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Obj.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Pred.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36707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R@1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R@3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R@5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R@1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R@3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R@5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R@1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R@3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R@5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mR@1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mR@1</a:t>
                      </a:r>
                      <a:endParaRPr lang="ko-KR" altLang="en-US" sz="1000" dirty="0"/>
                    </a:p>
                  </a:txBody>
                  <a:tcPr marL="63272" marR="63272" marT="31637" marB="3163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F@1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F@1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73" marR="5273" marT="5273" marB="0"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29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34.1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39.22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44.09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81.36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89.41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79.94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96.54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49.87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39.58</a:t>
                      </a:r>
                    </a:p>
                  </a:txBody>
                  <a:tcPr marL="5273" marR="5273" marT="5273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29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VGFM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88.97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50.36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41.92</a:t>
                      </a:r>
                    </a:p>
                  </a:txBody>
                  <a:tcPr marL="5273" marR="5273" marT="5273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29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3DSSG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8.41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51.44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67.5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70.62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91.24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95.52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28.31</a:t>
                      </a:r>
                    </a:p>
                  </a:txBody>
                  <a:tcPr marL="5273" marR="5273" marT="5273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29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SGFN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35.06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61.07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99.14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40.62</a:t>
                      </a:r>
                    </a:p>
                  </a:txBody>
                  <a:tcPr marL="5273" marR="5273" marT="5273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29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JointSSG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36.25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46.98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63.17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85.39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92.6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78.5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97.83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99.72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58.28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53.95</a:t>
                      </a:r>
                    </a:p>
                  </a:txBody>
                  <a:tcPr marL="5273" marR="5273" marT="5273" marB="0" anchor="ctr"/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29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ours</a:t>
                      </a:r>
                    </a:p>
                  </a:txBody>
                  <a:tcPr marL="5273" marR="5273" marT="5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53.91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60.31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66.91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86.17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91.81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83.17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99.34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99.83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56.4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61.21</a:t>
                      </a: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56.34</a:t>
                      </a: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C9EEAE-B8F3-F50A-D4A8-15333C75EDCE}"/>
              </a:ext>
            </a:extLst>
          </p:cNvPr>
          <p:cNvSpPr txBox="1"/>
          <p:nvPr/>
        </p:nvSpPr>
        <p:spPr>
          <a:xfrm>
            <a:off x="331693" y="996367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0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9A356-6E76-E1B9-2DCD-51A09614F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79DB-FD0B-4E9D-48F4-CA9E79A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ICCV 2025</a:t>
            </a:r>
            <a:r>
              <a:rPr lang="ko-KR" altLang="en-US" dirty="0">
                <a:latin typeface="+mj-ea"/>
              </a:rPr>
              <a:t>논문 작성현황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5949F-A54B-73A3-E708-EF989CB5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2C8E1-E71F-4887-3607-87721EC8EABB}"/>
              </a:ext>
            </a:extLst>
          </p:cNvPr>
          <p:cNvSpPr txBox="1"/>
          <p:nvPr/>
        </p:nvSpPr>
        <p:spPr>
          <a:xfrm>
            <a:off x="526675" y="1030330"/>
            <a:ext cx="80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Studies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F556D-EE6B-2DAE-09C9-485FF2641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80592"/>
              </p:ext>
            </p:extLst>
          </p:nvPr>
        </p:nvGraphicFramePr>
        <p:xfrm>
          <a:off x="694726" y="1506071"/>
          <a:ext cx="7754548" cy="30187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251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588154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543952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544392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544172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2711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IFD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GFD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BLD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Triples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objects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predicates</a:t>
                      </a:r>
                      <a:endParaRPr lang="ko-KR" altLang="en-US" sz="1000" dirty="0"/>
                    </a:p>
                  </a:txBody>
                  <a:tcPr marL="86692" marR="86692" marT="43346" marB="43346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390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R@1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R@1*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R@1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R@1*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mR@1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000" u="none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R@1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R@1*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mR@1</a:t>
                      </a:r>
                      <a:endParaRPr lang="ko-KR" altLang="en-US" sz="1000" dirty="0"/>
                    </a:p>
                  </a:txBody>
                  <a:tcPr marL="67251" marR="67251" marT="33625" marB="33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000" u="none" dirty="0"/>
                    </a:p>
                  </a:txBody>
                  <a:tcPr marL="67251" marR="67251" marT="33625" marB="33625"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313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74.51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67.02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30.38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68.02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31357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4" marR="7224" marT="7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74.51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86.52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30.38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31357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52.8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78.35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70.05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87.23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31357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75.82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78.51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31357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68.12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87.88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263182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  <a:tr h="263182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65.3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69.89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30.59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53.07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270212"/>
                  </a:ext>
                </a:extLst>
              </a:tr>
              <a:tr h="263182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04" marR="5604" marT="56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52.99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76.6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78.35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67.7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71.88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30.38</a:t>
                      </a:r>
                      <a:endParaRPr lang="en-US" altLang="ko-KR" sz="110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69.81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63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27B8-1596-14E6-03F3-DA8CB7ED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0D4C-D208-DC18-3433-2D747324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ICCV 2025</a:t>
            </a:r>
            <a:r>
              <a:rPr lang="ko-KR" altLang="en-US" dirty="0">
                <a:latin typeface="+mj-ea"/>
              </a:rPr>
              <a:t>논문 작성현황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B0C5D-E972-E01E-B69C-8B791C0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6605-9F00-1B1E-1B96-7FB071841489}"/>
              </a:ext>
            </a:extLst>
          </p:cNvPr>
          <p:cNvSpPr txBox="1"/>
          <p:nvPr/>
        </p:nvSpPr>
        <p:spPr>
          <a:xfrm>
            <a:off x="555809" y="1166842"/>
            <a:ext cx="8090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trike="sngStrike" dirty="0">
                <a:latin typeface="+mj-lt"/>
                <a:ea typeface="+mj-ea"/>
                <a:cs typeface="Times New Roman" panose="02020603050405020304" pitchFamily="18" charset="0"/>
              </a:rPr>
              <a:t>~1/31 : </a:t>
            </a:r>
            <a:r>
              <a:rPr lang="ko-KR" altLang="en-US" sz="1800" strike="sngStrike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strike="sngStrike" dirty="0">
                <a:latin typeface="+mj-lt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800" strike="sngStrike" dirty="0">
                <a:latin typeface="+mj-lt"/>
                <a:ea typeface="+mj-ea"/>
                <a:cs typeface="Times New Roman" panose="02020603050405020304" pitchFamily="18" charset="0"/>
              </a:rPr>
              <a:t>관련연구 작성 </a:t>
            </a:r>
            <a:r>
              <a:rPr lang="en-US" altLang="ko-KR" sz="1800" strike="sngStrike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strike="sngStrike" dirty="0">
                <a:latin typeface="+mj-lt"/>
                <a:ea typeface="+mj-ea"/>
                <a:cs typeface="Times New Roman" panose="02020603050405020304" pitchFamily="18" charset="0"/>
              </a:rPr>
              <a:t>방법 추가실험</a:t>
            </a:r>
            <a:endParaRPr lang="en-US" altLang="ko-KR" sz="1800" strike="sngStrike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2/1~2/22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방법 작성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실험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관련연구 수정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2/23~3/3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수정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등록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3/4 ~ 3/6: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수정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제출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3/7 ~   :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및 제출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~5/9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리뷰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5/9 ~ 5/16: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반박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(rebuttal)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기간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712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E5BDA-F052-77CF-74A5-04F9E012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BF9DB-9B16-D982-2C48-E18FDD07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Self-Distillation: 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71D71-FC5D-FF02-06C9-70315F3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162A3-0359-0A09-0157-AB3DB1C06663}"/>
              </a:ext>
            </a:extLst>
          </p:cNvPr>
          <p:cNvSpPr txBox="1"/>
          <p:nvPr/>
        </p:nvSpPr>
        <p:spPr>
          <a:xfrm>
            <a:off x="526675" y="2782669"/>
            <a:ext cx="80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Self-Distillation(</a:t>
            </a:r>
            <a:r>
              <a:rPr lang="ko-KR" altLang="en-US" dirty="0"/>
              <a:t>자기 지식 증류</a:t>
            </a:r>
            <a:r>
              <a:rPr lang="en-US" altLang="ko-KR" dirty="0"/>
              <a:t>)</a:t>
            </a:r>
            <a:r>
              <a:rPr lang="ko-KR" altLang="en-US" dirty="0"/>
              <a:t>은 외부 </a:t>
            </a:r>
            <a:r>
              <a:rPr lang="ko-KR" altLang="en-US" dirty="0">
                <a:solidFill>
                  <a:srgbClr val="009EDB"/>
                </a:solidFill>
              </a:rPr>
              <a:t>교사 모델 없이 </a:t>
            </a:r>
            <a:r>
              <a:rPr lang="ko-KR" altLang="en-US" dirty="0"/>
              <a:t>하나의 모델이 자체적으로 학습하는 지식 증류</a:t>
            </a:r>
            <a:r>
              <a:rPr lang="en-US" altLang="ko-KR" dirty="0"/>
              <a:t>(KD) </a:t>
            </a:r>
            <a:r>
              <a:rPr lang="ko-KR" altLang="en-US" dirty="0"/>
              <a:t>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5분 컷 리뷰] Self-distillation 설명 :: 연금술사">
            <a:extLst>
              <a:ext uri="{FF2B5EF4-FFF2-40B4-BE49-F238E27FC236}">
                <a16:creationId xmlns:a16="http://schemas.microsoft.com/office/drawing/2014/main" id="{DDFE3B35-7E1E-779F-F069-D6D56E356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2" b="26344"/>
          <a:stretch/>
        </p:blipFill>
        <p:spPr bwMode="auto">
          <a:xfrm>
            <a:off x="560292" y="954098"/>
            <a:ext cx="8023414" cy="17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1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1C32-EAA9-8CBE-1705-637977EE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FFEE-03BF-9218-047A-66D1D3A2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75" y="136524"/>
            <a:ext cx="7067550" cy="787398"/>
          </a:xfrm>
        </p:spPr>
        <p:txBody>
          <a:bodyPr>
            <a:normAutofit/>
          </a:bodyPr>
          <a:lstStyle/>
          <a:p>
            <a:r>
              <a:rPr lang="en-US" altLang="ko-KR" dirty="0"/>
              <a:t>Self-Distillation: Case Analysis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12315-B4ED-9157-8510-003AEC0F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B8AFE-D466-3337-01A2-6F78A38DD2F4}"/>
              </a:ext>
            </a:extLst>
          </p:cNvPr>
          <p:cNvSpPr txBox="1"/>
          <p:nvPr/>
        </p:nvSpPr>
        <p:spPr>
          <a:xfrm>
            <a:off x="526675" y="1039095"/>
            <a:ext cx="80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Knowledge Distillation and Student-Teacher Learning for Visual Intelligence: A Review and New Outlooks (TPAMI 2022)</a:t>
            </a:r>
            <a:endParaRPr lang="ko-KR" altLang="en-US" dirty="0"/>
          </a:p>
        </p:txBody>
      </p:sp>
      <p:pic>
        <p:nvPicPr>
          <p:cNvPr id="9" name="그림 8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0420556C-48E7-54D1-052B-E0E75713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0" y="1736391"/>
            <a:ext cx="8090649" cy="1454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F75C8-9DC5-5925-4E38-3AD2624CAB4F}"/>
              </a:ext>
            </a:extLst>
          </p:cNvPr>
          <p:cNvSpPr txBox="1"/>
          <p:nvPr/>
        </p:nvSpPr>
        <p:spPr>
          <a:xfrm>
            <a:off x="526674" y="3573375"/>
            <a:ext cx="809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Born-Again Distillation (</a:t>
            </a:r>
            <a:r>
              <a:rPr lang="ko-KR" altLang="en-US" dirty="0"/>
              <a:t>세대 기반 자기 증류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Deep Supervision-Based Distillation (</a:t>
            </a:r>
            <a:r>
              <a:rPr lang="ko-KR" altLang="en-US" dirty="0"/>
              <a:t>딥 레이어 지도 기반 자기 증류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Data Augmentation-Based Distillation (</a:t>
            </a:r>
            <a:r>
              <a:rPr lang="ko-KR" altLang="en-US" dirty="0"/>
              <a:t>데이터 증강 기반 자기 증류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66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9EDB"/>
      </a:accent1>
      <a:accent2>
        <a:srgbClr val="43525A"/>
      </a:accent2>
      <a:accent3>
        <a:srgbClr val="F6B157"/>
      </a:accent3>
      <a:accent4>
        <a:srgbClr val="E97132"/>
      </a:accent4>
      <a:accent5>
        <a:srgbClr val="7F7F7F"/>
      </a:accent5>
      <a:accent6>
        <a:srgbClr val="E8E8E8"/>
      </a:accent6>
      <a:hlink>
        <a:srgbClr val="009EDB"/>
      </a:hlink>
      <a:folHlink>
        <a:srgbClr val="002060"/>
      </a:folHlink>
    </a:clrScheme>
    <a:fontScheme name="nom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3594</TotalTime>
  <Words>761</Words>
  <Application>Microsoft Office PowerPoint</Application>
  <PresentationFormat>화면 슬라이드 쇼(4:3)</PresentationFormat>
  <Paragraphs>323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맑은 고딕</vt:lpstr>
      <vt:lpstr>Office 테마</vt:lpstr>
      <vt:lpstr>PowerPoint 프레젠테이션</vt:lpstr>
      <vt:lpstr>ICCV 2025논문 변경사항</vt:lpstr>
      <vt:lpstr>ICCV 2025논문 변경사항</vt:lpstr>
      <vt:lpstr>ICCV 2025논문 작성현황</vt:lpstr>
      <vt:lpstr>ICCV 2025논문 작성현황</vt:lpstr>
      <vt:lpstr>ICCV 2025논문 작성현황</vt:lpstr>
      <vt:lpstr>ICCV 2025논문 작성현황</vt:lpstr>
      <vt:lpstr>Self-Distillation: Introduction</vt:lpstr>
      <vt:lpstr>Self-Distillation: Case Analysis </vt:lpstr>
      <vt:lpstr>Self-Distillation: Case Analysis </vt:lpstr>
      <vt:lpstr>Self-Distillation: Case Analysis </vt:lpstr>
      <vt:lpstr>Self-Distillation: Case Analysis </vt:lpstr>
      <vt:lpstr>Self-Distillation: Case Analysis </vt:lpstr>
      <vt:lpstr>Face parsing</vt:lpstr>
      <vt:lpstr>Face parsing</vt:lpstr>
      <vt:lpstr>Face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연수민</dc:creator>
  <cp:lastModifiedBy>jiho</cp:lastModifiedBy>
  <cp:revision>79</cp:revision>
  <dcterms:created xsi:type="dcterms:W3CDTF">2025-02-01T05:53:39Z</dcterms:created>
  <dcterms:modified xsi:type="dcterms:W3CDTF">2025-02-05T05:51:27Z</dcterms:modified>
</cp:coreProperties>
</file>