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78" r:id="rId3"/>
    <p:sldId id="279" r:id="rId4"/>
    <p:sldId id="280" r:id="rId5"/>
    <p:sldId id="282" r:id="rId6"/>
    <p:sldId id="281" r:id="rId7"/>
    <p:sldId id="283" r:id="rId8"/>
    <p:sldId id="292" r:id="rId9"/>
    <p:sldId id="290" r:id="rId10"/>
    <p:sldId id="291" r:id="rId11"/>
    <p:sldId id="284" r:id="rId12"/>
    <p:sldId id="289" r:id="rId13"/>
    <p:sldId id="293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2788" autoAdjust="0"/>
  </p:normalViewPr>
  <p:slideViewPr>
    <p:cSldViewPr snapToGrid="0">
      <p:cViewPr varScale="1">
        <p:scale>
          <a:sx n="91" d="100"/>
          <a:sy n="91" d="100"/>
        </p:scale>
        <p:origin x="129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A64C6C-C9AF-4CD0-BC4C-9093A8D124E7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B9030B-D3FF-4F0D-BC24-E08B403A09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58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9030B-D3FF-4F0D-BC24-E08B403A09A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849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다른 </a:t>
            </a:r>
            <a:r>
              <a:rPr lang="ko-KR" altLang="en-US" dirty="0" err="1"/>
              <a:t>연구들과의</a:t>
            </a:r>
            <a:r>
              <a:rPr lang="ko-KR" altLang="en-US" dirty="0"/>
              <a:t> 비교를 해보면 성능을 가장 높게 뽑은 </a:t>
            </a:r>
            <a:r>
              <a:rPr lang="en-US" altLang="ko-KR" dirty="0"/>
              <a:t>CNN-ER</a:t>
            </a:r>
            <a:r>
              <a:rPr lang="ko-KR" altLang="en-US" dirty="0"/>
              <a:t>모델과 성능이 비슷하게 나왔습니다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9030B-D3FF-4F0D-BC24-E08B403A09A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24512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그다음은</a:t>
            </a:r>
            <a:r>
              <a:rPr lang="ko-KR" altLang="en-US" dirty="0"/>
              <a:t> </a:t>
            </a:r>
            <a:r>
              <a:rPr lang="en-US" altLang="ko-KR" dirty="0"/>
              <a:t>LIME</a:t>
            </a:r>
            <a:r>
              <a:rPr lang="ko-KR" altLang="en-US" dirty="0"/>
              <a:t>을 통한 분석입니다</a:t>
            </a:r>
            <a:r>
              <a:rPr lang="en-US" altLang="ko-KR" dirty="0"/>
              <a:t>. Negative</a:t>
            </a:r>
            <a:r>
              <a:rPr lang="ko-KR" altLang="en-US" dirty="0"/>
              <a:t>라고 적힌 이미지가 미적 점수를 내리는 부분을 색칠한 것입니다</a:t>
            </a:r>
            <a:r>
              <a:rPr lang="en-US" altLang="ko-KR" dirty="0"/>
              <a:t>. </a:t>
            </a:r>
            <a:r>
              <a:rPr lang="ko-KR" altLang="en-US" dirty="0"/>
              <a:t>보시면 어느정도 알려주는 것 같지만 저희는 개선 방안을 알려주기에는 애매모호한 부분이 존재한다고 판단했습니다</a:t>
            </a:r>
            <a:r>
              <a:rPr lang="en-US" altLang="ko-KR" dirty="0"/>
              <a:t>. </a:t>
            </a:r>
            <a:r>
              <a:rPr lang="ko-KR" altLang="en-US" dirty="0"/>
              <a:t>왼쪽 여성분의 사진을 보면 </a:t>
            </a:r>
            <a:r>
              <a:rPr lang="en-US" altLang="ko-KR" dirty="0"/>
              <a:t>Negative</a:t>
            </a:r>
            <a:r>
              <a:rPr lang="ko-KR" altLang="en-US" dirty="0"/>
              <a:t>에서 목과 이마 부분에서 면이 아니라 테두리로 색칠이 되어지는 것을 볼 수 있습니다</a:t>
            </a:r>
            <a:r>
              <a:rPr lang="en-US" altLang="ko-KR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9030B-D3FF-4F0D-BC24-E08B403A09A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39415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LIME</a:t>
            </a:r>
            <a:r>
              <a:rPr lang="ko-KR" altLang="en-US" dirty="0"/>
              <a:t>은 눈</a:t>
            </a:r>
            <a:r>
              <a:rPr lang="en-US" altLang="ko-KR" dirty="0"/>
              <a:t>, </a:t>
            </a:r>
            <a:r>
              <a:rPr lang="ko-KR" altLang="en-US" dirty="0"/>
              <a:t>코</a:t>
            </a:r>
            <a:r>
              <a:rPr lang="en-US" altLang="ko-KR" dirty="0"/>
              <a:t>, </a:t>
            </a:r>
            <a:r>
              <a:rPr lang="ko-KR" altLang="en-US" dirty="0"/>
              <a:t>입과 같이 정확하게 영역 분리를 할 수 없습니다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9030B-D3FF-4F0D-BC24-E08B403A09A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2824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9030B-D3FF-4F0D-BC24-E08B403A09A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560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순서는 연구 배경</a:t>
            </a:r>
            <a:r>
              <a:rPr lang="en-US" altLang="ko-KR" dirty="0"/>
              <a:t>, </a:t>
            </a:r>
            <a:r>
              <a:rPr lang="ko-KR" altLang="en-US" dirty="0"/>
              <a:t>기존 연구들의 한계점</a:t>
            </a:r>
            <a:r>
              <a:rPr lang="en-US" altLang="ko-KR" dirty="0"/>
              <a:t>, </a:t>
            </a:r>
            <a:r>
              <a:rPr lang="ko-KR" altLang="en-US" dirty="0"/>
              <a:t>실험 방법</a:t>
            </a:r>
            <a:r>
              <a:rPr lang="en-US" altLang="ko-KR" dirty="0"/>
              <a:t>, </a:t>
            </a:r>
            <a:r>
              <a:rPr lang="ko-KR" altLang="en-US" dirty="0"/>
              <a:t>실험결과</a:t>
            </a:r>
            <a:r>
              <a:rPr lang="en-US" altLang="ko-KR" dirty="0"/>
              <a:t>, </a:t>
            </a:r>
            <a:r>
              <a:rPr lang="ko-KR" altLang="en-US" dirty="0"/>
              <a:t>그리고 논의 및 향후 연구 순으로 말씀드리겠습니다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9030B-D3FF-4F0D-BC24-E08B403A09A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7941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</a:t>
            </a:r>
            <a:r>
              <a:rPr lang="en-US" altLang="ko-KR" dirty="0"/>
              <a:t>, </a:t>
            </a:r>
            <a:r>
              <a:rPr lang="ko-KR" altLang="en-US" dirty="0"/>
              <a:t>왼쪽을 보시면</a:t>
            </a:r>
            <a:r>
              <a:rPr lang="en-US" altLang="ko-KR" dirty="0"/>
              <a:t> Facial attractiveness: evolutionary based research, </a:t>
            </a:r>
            <a:r>
              <a:rPr lang="ko-KR" altLang="en-US" dirty="0"/>
              <a:t>얼굴 매력은 대인 관계</a:t>
            </a:r>
            <a:r>
              <a:rPr lang="en-US" altLang="ko-KR" dirty="0"/>
              <a:t>, </a:t>
            </a:r>
            <a:r>
              <a:rPr lang="ko-KR" altLang="en-US" dirty="0"/>
              <a:t>취업과 같은 사회적 결정에 영향을 미친다는 내용입니다</a:t>
            </a:r>
            <a:r>
              <a:rPr lang="en-US" altLang="ko-KR" dirty="0"/>
              <a:t>. </a:t>
            </a:r>
            <a:r>
              <a:rPr lang="ko-KR" altLang="en-US" dirty="0"/>
              <a:t>그리고 오른쪽 사진에 현대인들을 대상으로 설문조사한 기사를 준비했습니다</a:t>
            </a:r>
            <a:r>
              <a:rPr lang="en-US" altLang="ko-KR" dirty="0"/>
              <a:t>. </a:t>
            </a:r>
            <a:r>
              <a:rPr lang="ko-KR" altLang="en-US" dirty="0"/>
              <a:t>과반수 이상의 사람들이 성형수술 계획이 있다고 답하였고</a:t>
            </a:r>
            <a:r>
              <a:rPr lang="en-US" altLang="ko-KR" dirty="0"/>
              <a:t>, </a:t>
            </a:r>
            <a:r>
              <a:rPr lang="ko-KR" altLang="en-US" dirty="0"/>
              <a:t>성형 수술을 원하는 사람들 중 거의 절반의 사람들이 자존감 회복을 위해서 성형수술을 생각하고 있다고 말하였습니다</a:t>
            </a:r>
            <a:r>
              <a:rPr lang="en-US" altLang="ko-KR" dirty="0"/>
              <a:t>. </a:t>
            </a:r>
            <a:r>
              <a:rPr lang="ko-KR" altLang="en-US" dirty="0"/>
              <a:t>보시면 아시겠지만 현대인들은 자신의 얼굴 매력을 높이는 것에 관심이 많은 것을 알 수 있습니다</a:t>
            </a:r>
            <a:r>
              <a:rPr lang="en-US" altLang="ko-KR" dirty="0"/>
              <a:t>. </a:t>
            </a:r>
            <a:r>
              <a:rPr lang="ko-KR" altLang="en-US" dirty="0"/>
              <a:t>그래서 저희는 현대인들의 얼굴 매력을 올리는 방안을 제시하는 전문가가 필요하다고 생각했습니다</a:t>
            </a:r>
            <a:r>
              <a:rPr lang="en-US" altLang="ko-KR" dirty="0"/>
              <a:t>. </a:t>
            </a:r>
            <a:r>
              <a:rPr lang="ko-KR" altLang="en-US" dirty="0"/>
              <a:t>저희가 얼굴 매력을 올리는 방안을 제시할 수 있는 모델을 만든다면 자존감 회복과 같이 현대인들에게 긍정적인 영향을 미칠 수 있을 것입니다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9030B-D3FF-4F0D-BC24-E08B403A09A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6210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기존 연구는 다음과 같습니다</a:t>
            </a:r>
            <a:r>
              <a:rPr lang="en-US" altLang="ko-KR" dirty="0"/>
              <a:t>. </a:t>
            </a:r>
            <a:r>
              <a:rPr lang="ko-KR" altLang="en-US" dirty="0"/>
              <a:t>먼저 얼굴 매력을 더 높이는 연구들이 다수 있었습니다</a:t>
            </a:r>
            <a:r>
              <a:rPr lang="en-US" altLang="ko-KR" dirty="0"/>
              <a:t>. </a:t>
            </a:r>
            <a:r>
              <a:rPr lang="ko-KR" altLang="en-US" dirty="0"/>
              <a:t>그 예시로 </a:t>
            </a:r>
            <a:r>
              <a:rPr lang="en-US" altLang="ko-KR" dirty="0"/>
              <a:t>BEHOLDER-GAN</a:t>
            </a:r>
            <a:r>
              <a:rPr lang="ko-KR" altLang="en-US" dirty="0"/>
              <a:t>이라는 논문이 존재했습니다</a:t>
            </a:r>
            <a:r>
              <a:rPr lang="en-US" altLang="ko-KR" dirty="0"/>
              <a:t>. </a:t>
            </a:r>
            <a:r>
              <a:rPr lang="ko-KR" altLang="en-US" dirty="0"/>
              <a:t>이 논문도 그렇고 다른 </a:t>
            </a:r>
            <a:r>
              <a:rPr lang="en-US" altLang="ko-KR" dirty="0"/>
              <a:t>GAN</a:t>
            </a:r>
            <a:r>
              <a:rPr lang="ko-KR" altLang="en-US" dirty="0"/>
              <a:t>관련 논문들을 보면 얼굴 매력이 올라간 것은 시각적으로 알 수 있지만 어디 영역이 개선되었는지는 뚜렷하게 알기 어려웠습니다</a:t>
            </a:r>
            <a:r>
              <a:rPr lang="en-US" altLang="ko-KR" dirty="0"/>
              <a:t>. 2</a:t>
            </a:r>
            <a:r>
              <a:rPr lang="ko-KR" altLang="en-US" dirty="0"/>
              <a:t>번째는 미적 점수 예측 모델에서 </a:t>
            </a:r>
            <a:r>
              <a:rPr lang="en-US" altLang="ko-KR" dirty="0"/>
              <a:t>XAI </a:t>
            </a:r>
            <a:r>
              <a:rPr lang="ko-KR" altLang="en-US" dirty="0"/>
              <a:t>기법을 붙인 연구도 있었습니다</a:t>
            </a:r>
            <a:r>
              <a:rPr lang="en-US" altLang="ko-KR" dirty="0"/>
              <a:t>. </a:t>
            </a:r>
            <a:r>
              <a:rPr lang="ko-KR" altLang="en-US" dirty="0"/>
              <a:t>그 예시로 </a:t>
            </a:r>
            <a:r>
              <a:rPr lang="en-US" altLang="ko-KR" dirty="0" err="1"/>
              <a:t>ViT</a:t>
            </a:r>
            <a:r>
              <a:rPr lang="ko-KR" altLang="en-US" dirty="0"/>
              <a:t>와 </a:t>
            </a:r>
            <a:r>
              <a:rPr lang="en-US" altLang="ko-KR" dirty="0"/>
              <a:t>Grad-CAM </a:t>
            </a:r>
            <a:r>
              <a:rPr lang="ko-KR" altLang="en-US" dirty="0"/>
              <a:t>기법을 활용한 논문이 있는데 모델이 잘 예측하고 있는지 검증하는 용도로 사용하였고 사용자에게 개선할 부분을 </a:t>
            </a:r>
            <a:r>
              <a:rPr lang="ko-KR" altLang="en-US" dirty="0" err="1"/>
              <a:t>피드백하는</a:t>
            </a:r>
            <a:r>
              <a:rPr lang="ko-KR" altLang="en-US" dirty="0"/>
              <a:t> 것과는 거리가 멀었습니다</a:t>
            </a:r>
            <a:r>
              <a:rPr lang="en-US" altLang="ko-KR" dirty="0"/>
              <a:t>. </a:t>
            </a:r>
            <a:r>
              <a:rPr lang="ko-KR" altLang="en-US" dirty="0"/>
              <a:t>그래서 저희는 얼굴에서 어느 영역이 개선되면 미적 점수를 올릴 수 있는지 설명가능한 예측 모델을 제안하고자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9030B-D3FF-4F0D-BC24-E08B403A09A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2937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데이터셋은 </a:t>
            </a:r>
            <a:r>
              <a:rPr lang="en-US" altLang="ko-KR" dirty="0"/>
              <a:t>SCUT-FBP5500</a:t>
            </a:r>
            <a:r>
              <a:rPr lang="ko-KR" altLang="en-US" dirty="0"/>
              <a:t> 데이터셋을 사용하였습니다</a:t>
            </a:r>
            <a:r>
              <a:rPr lang="en-US" altLang="ko-KR" dirty="0"/>
              <a:t>. 60</a:t>
            </a:r>
            <a:r>
              <a:rPr lang="ko-KR" altLang="en-US" dirty="0"/>
              <a:t>명의 랜덤 리뷰어가 </a:t>
            </a:r>
            <a:r>
              <a:rPr lang="en-US" altLang="ko-KR" dirty="0"/>
              <a:t>5500</a:t>
            </a:r>
            <a:r>
              <a:rPr lang="ko-KR" altLang="en-US" dirty="0"/>
              <a:t>개의 얼굴 이미지에 대해 </a:t>
            </a:r>
            <a:r>
              <a:rPr lang="en-US" altLang="ko-KR" dirty="0"/>
              <a:t>1</a:t>
            </a:r>
            <a:r>
              <a:rPr lang="ko-KR" altLang="en-US" dirty="0"/>
              <a:t>점부터 </a:t>
            </a:r>
            <a:r>
              <a:rPr lang="en-US" altLang="ko-KR" dirty="0"/>
              <a:t>5</a:t>
            </a:r>
            <a:r>
              <a:rPr lang="ko-KR" altLang="en-US" dirty="0"/>
              <a:t>점까지 평가한 </a:t>
            </a:r>
            <a:r>
              <a:rPr lang="ko-KR" altLang="en-US" dirty="0" err="1"/>
              <a:t>데이터셋입니다</a:t>
            </a:r>
            <a:r>
              <a:rPr lang="en-US" altLang="ko-KR" dirty="0"/>
              <a:t>. </a:t>
            </a:r>
            <a:r>
              <a:rPr lang="ko-KR" altLang="en-US" dirty="0"/>
              <a:t>성능 평가는 </a:t>
            </a:r>
            <a:r>
              <a:rPr lang="en-US" altLang="ko-KR" dirty="0"/>
              <a:t>Pearson Correlation, MAE, RMSE</a:t>
            </a:r>
            <a:r>
              <a:rPr lang="ko-KR" altLang="en-US" dirty="0"/>
              <a:t>로 평가를 했고</a:t>
            </a:r>
            <a:r>
              <a:rPr lang="en-US" altLang="ko-KR" dirty="0"/>
              <a:t>, </a:t>
            </a:r>
            <a:r>
              <a:rPr lang="ko-KR" altLang="en-US" dirty="0"/>
              <a:t>다른 미적 예측 논문들도 </a:t>
            </a:r>
            <a:r>
              <a:rPr lang="en-US" altLang="ko-KR" dirty="0"/>
              <a:t>3</a:t>
            </a:r>
            <a:r>
              <a:rPr lang="ko-KR" altLang="en-US" dirty="0"/>
              <a:t>겹 </a:t>
            </a:r>
            <a:r>
              <a:rPr lang="ko-KR" altLang="en-US" dirty="0" err="1"/>
              <a:t>교차검증했기</a:t>
            </a:r>
            <a:r>
              <a:rPr lang="ko-KR" altLang="en-US" dirty="0"/>
              <a:t> 때문에 성능 비교를 위해서 저희도 동일하게 </a:t>
            </a:r>
            <a:r>
              <a:rPr lang="en-US" altLang="ko-KR" dirty="0"/>
              <a:t>3</a:t>
            </a:r>
            <a:r>
              <a:rPr lang="ko-KR" altLang="en-US" dirty="0"/>
              <a:t>겹 교차검증을 수행합니다</a:t>
            </a:r>
            <a:r>
              <a:rPr lang="en-US" altLang="ko-KR" dirty="0"/>
              <a:t>. </a:t>
            </a:r>
            <a:r>
              <a:rPr lang="ko-KR" altLang="en-US" dirty="0"/>
              <a:t>그리고 마지막으로 </a:t>
            </a:r>
            <a:r>
              <a:rPr lang="en-US" altLang="ko-KR" dirty="0"/>
              <a:t>LIME</a:t>
            </a:r>
            <a:r>
              <a:rPr lang="ko-KR" altLang="en-US" dirty="0"/>
              <a:t>을 통해 미모 점수를 오르내리는 영역을 분석합니다</a:t>
            </a:r>
            <a:r>
              <a:rPr lang="en-US" altLang="ko-KR" dirty="0"/>
              <a:t>. </a:t>
            </a:r>
            <a:r>
              <a:rPr lang="ko-KR" altLang="en-US" dirty="0"/>
              <a:t>미모 점수를 내리는 영역이 저희가 제시 할 개선방안이 되겠죠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9030B-D3FF-4F0D-BC24-E08B403A09A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1399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모델 구성은 </a:t>
            </a:r>
            <a:r>
              <a:rPr lang="en-US" altLang="ko-KR" dirty="0"/>
              <a:t>350, 350</a:t>
            </a:r>
            <a:r>
              <a:rPr lang="ko-KR" altLang="en-US" dirty="0"/>
              <a:t>크기의 </a:t>
            </a:r>
            <a:r>
              <a:rPr lang="en-US" altLang="ko-KR" dirty="0"/>
              <a:t>RGB </a:t>
            </a:r>
            <a:r>
              <a:rPr lang="ko-KR" altLang="en-US" dirty="0"/>
              <a:t>이미지를 넣어서 </a:t>
            </a:r>
            <a:r>
              <a:rPr lang="en-US" altLang="ko-KR" dirty="0"/>
              <a:t>ResNet50, 50</a:t>
            </a:r>
            <a:r>
              <a:rPr lang="ko-KR" altLang="en-US" dirty="0"/>
              <a:t>개의 </a:t>
            </a:r>
            <a:r>
              <a:rPr lang="en-US" altLang="ko-KR" dirty="0"/>
              <a:t>Layer</a:t>
            </a:r>
            <a:r>
              <a:rPr lang="ko-KR" altLang="en-US" dirty="0"/>
              <a:t>을 </a:t>
            </a:r>
            <a:r>
              <a:rPr lang="ko-KR" altLang="en-US" dirty="0" err="1"/>
              <a:t>거친후</a:t>
            </a:r>
            <a:r>
              <a:rPr lang="ko-KR" altLang="en-US" dirty="0"/>
              <a:t> </a:t>
            </a:r>
            <a:r>
              <a:rPr lang="en-US" altLang="ko-KR" dirty="0"/>
              <a:t>Fully Connected Layer</a:t>
            </a:r>
            <a:r>
              <a:rPr lang="ko-KR" altLang="en-US" dirty="0"/>
              <a:t>를 거쳐서 마지막에 </a:t>
            </a:r>
            <a:r>
              <a:rPr lang="en-US" altLang="ko-KR" dirty="0"/>
              <a:t>Beauty Score</a:t>
            </a:r>
            <a:r>
              <a:rPr lang="ko-KR" altLang="en-US" dirty="0"/>
              <a:t>를 예측하도록 구성했습니다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9030B-D3FF-4F0D-BC24-E08B403A09A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1827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예측 결과를 살펴보자면 다른 연구들에 비해 저희의 예측성능이 많이 떨어지는 것을 볼 수 있습니다</a:t>
            </a:r>
            <a:r>
              <a:rPr lang="en-US" altLang="ko-KR" dirty="0"/>
              <a:t>. </a:t>
            </a:r>
            <a:r>
              <a:rPr lang="ko-KR" altLang="en-US" dirty="0"/>
              <a:t>이를 분석해본 결과</a:t>
            </a:r>
            <a:r>
              <a:rPr lang="en-US" altLang="ko-KR" dirty="0"/>
              <a:t>, 5500</a:t>
            </a:r>
            <a:r>
              <a:rPr lang="ko-KR" altLang="en-US" dirty="0"/>
              <a:t>개의 얼굴 이미지는 미모 점수를 예측하기엔 데이터 수가 부족하다고 판단했습니다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9030B-D3FF-4F0D-BC24-E08B403A09A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9421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그래서 저희는 </a:t>
            </a:r>
            <a:r>
              <a:rPr lang="en-US" altLang="ko-KR" dirty="0"/>
              <a:t>VGGFace2 </a:t>
            </a:r>
            <a:r>
              <a:rPr lang="ko-KR" altLang="en-US" dirty="0"/>
              <a:t>데이터셋으로 </a:t>
            </a:r>
            <a:r>
              <a:rPr lang="en-US" altLang="ko-KR" dirty="0"/>
              <a:t>Pretraining</a:t>
            </a:r>
            <a:r>
              <a:rPr lang="ko-KR" altLang="en-US" dirty="0"/>
              <a:t>하고 </a:t>
            </a:r>
            <a:r>
              <a:rPr lang="ko-KR" altLang="en-US" dirty="0" err="1"/>
              <a:t>전이학습하였습니다</a:t>
            </a:r>
            <a:r>
              <a:rPr lang="en-US" altLang="ko-KR" dirty="0"/>
              <a:t>.  VGGFace2</a:t>
            </a:r>
            <a:r>
              <a:rPr lang="ko-KR" altLang="en-US" dirty="0"/>
              <a:t>는 </a:t>
            </a:r>
            <a:r>
              <a:rPr lang="en-US" altLang="ko-KR" dirty="0"/>
              <a:t>100</a:t>
            </a:r>
            <a:r>
              <a:rPr lang="ko-KR" altLang="en-US" dirty="0"/>
              <a:t>만개가 넘는 얼굴 이미지가 있기 때문에 데이터 부족문제를 해결할 수 있을 것이라 판단했습니다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9030B-D3FF-4F0D-BC24-E08B403A09A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1297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그렇게 돌려본 결과</a:t>
            </a:r>
            <a:r>
              <a:rPr lang="en-US" altLang="ko-KR" dirty="0"/>
              <a:t>, </a:t>
            </a:r>
            <a:r>
              <a:rPr lang="ko-KR" altLang="en-US" dirty="0"/>
              <a:t>성능이 상당히 올라가는 것을 볼 수 있습니다</a:t>
            </a:r>
            <a:r>
              <a:rPr lang="en-US" altLang="ko-KR" dirty="0"/>
              <a:t>. </a:t>
            </a:r>
            <a:r>
              <a:rPr lang="ko-KR" altLang="en-US" dirty="0"/>
              <a:t>그래프를 보시면 아무런 사전 학습이 되어있지 않은 상태에서는 점들이 </a:t>
            </a:r>
            <a:r>
              <a:rPr lang="ko-KR" altLang="en-US" dirty="0" err="1"/>
              <a:t>흩어져있는</a:t>
            </a:r>
            <a:r>
              <a:rPr lang="ko-KR" altLang="en-US" dirty="0"/>
              <a:t> 것을 볼 수 있고</a:t>
            </a:r>
            <a:r>
              <a:rPr lang="en-US" altLang="ko-KR" dirty="0"/>
              <a:t>, VGGFace2</a:t>
            </a:r>
            <a:r>
              <a:rPr lang="ko-KR" altLang="en-US" dirty="0"/>
              <a:t>로 사전학습한 경우에는 훨씬 더 선에 </a:t>
            </a:r>
            <a:r>
              <a:rPr lang="ko-KR" altLang="en-US" dirty="0" err="1"/>
              <a:t>모여있는</a:t>
            </a:r>
            <a:r>
              <a:rPr lang="ko-KR" altLang="en-US" dirty="0"/>
              <a:t> 것을 볼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9030B-D3FF-4F0D-BC24-E08B403A09A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6168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6BDEF8-C9A9-18F4-88AD-B268D2E1EA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4A3E25-8770-E47B-A08F-2C0C7B0645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C26E4B-A501-C473-5980-EF77287EE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B2493-FCD1-4848-AF8D-273DD0DF172F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6A0425-D63F-5B7B-4343-78AD4679B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D67345-73FB-F127-BC8B-47BF6B62C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15EE4-FF6E-4EC9-9085-8ED3A2A04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9079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91C21B-42FD-857E-D22C-394A47093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630A3DE-F48E-7748-257B-5FB0BEAF69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61AEF3-D1B1-22E5-A146-E817D705F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B2493-FCD1-4848-AF8D-273DD0DF172F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ACE920-4438-16A1-25AE-1ACEF8622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770AEC-FEFA-AAAB-F29B-69C6083AE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15EE4-FF6E-4EC9-9085-8ED3A2A04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061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6C58DCC-22F6-3371-9F17-ED40D7AE58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3912B3D-2F81-29B2-EE42-B68D0075B2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9DDF8E-AA64-CE8B-1639-5AA4A2330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B2493-FCD1-4848-AF8D-273DD0DF172F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772E03-E006-466A-A4CC-17591E120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FA54F2-4DAA-BA74-3B22-9C9925CE5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15EE4-FF6E-4EC9-9085-8ED3A2A04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68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F90031-8C73-F815-7600-93A7981B8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7C535D-B8D1-81B1-0B42-6AF4A1448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87D7E0-3108-07F4-2D35-31C6F079C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B2493-FCD1-4848-AF8D-273DD0DF172F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58025A-D24A-200F-816A-88D0F1247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92FCCD-63A5-35E6-042E-5AF9899E7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15EE4-FF6E-4EC9-9085-8ED3A2A04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662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5C5E79-368C-D10B-123F-115976B4A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6C67C1-D94A-6356-6BD7-9B02829782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9901E3-FABD-A61C-E296-9F9EFD6D2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B2493-FCD1-4848-AF8D-273DD0DF172F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B5843C-491A-FE66-DDAA-19D66E7D8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51CF01-FA14-C722-66F9-2130609D6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15EE4-FF6E-4EC9-9085-8ED3A2A04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1480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5E936C-C461-4BE4-F1D5-2FBC74FB2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E2B633-C4A8-F8D3-6DCD-FD3E92364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C5115F-535A-4ABF-6694-74C7675D80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22A205-25AF-E79D-45F6-EA3BDDDC9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B2493-FCD1-4848-AF8D-273DD0DF172F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DD23CC-DDF0-AF0B-446D-7C6F47830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CAA4AC-8F5F-76AA-6AB0-514220F8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15EE4-FF6E-4EC9-9085-8ED3A2A04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3895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47FE54-BE92-A159-18FC-A8B96EB39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1078F0-FD3F-2CA5-0B95-0F526B6C94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173DEC-DA5C-0BDA-587A-CB7D23A1B8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BA67CAC-4222-EE4E-0576-65C222465C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561601F-95A6-0D0C-1FD9-BAB6B3F5A2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3FDB6E4-6F85-6C2A-19B4-FCAB0276E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B2493-FCD1-4848-AF8D-273DD0DF172F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D13D072-4073-96CC-EE5B-4FED0594B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34912B8-2FA2-35A7-954C-28250C3BD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15EE4-FF6E-4EC9-9085-8ED3A2A04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929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CFDBF3-C3F1-0B61-792D-8397AFE38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39FF1EF-B3D9-280D-A874-481F731CB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B2493-FCD1-4848-AF8D-273DD0DF172F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B2036B8-AAAD-7C57-DD94-46879198D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D9D2444-BFAD-B0E5-31D5-3AFD865C3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15EE4-FF6E-4EC9-9085-8ED3A2A04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622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C632383-0CCE-B5D3-34D9-02775F165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B2493-FCD1-4848-AF8D-273DD0DF172F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9EEBAA7-0EAD-E9FD-E444-584D2986A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7AFDFF-049F-8FA2-E2BE-FBE119D09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15EE4-FF6E-4EC9-9085-8ED3A2A04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905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E6C543-9F8A-2E87-260C-71EE96A20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DF3F67-310E-51DE-8C82-A74BE6B6A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8288BB4-83D1-E89A-38AC-F070F13C69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9C537D-74F6-9E6A-7704-18C723FB8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B2493-FCD1-4848-AF8D-273DD0DF172F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CAA5DA-CEB0-5D77-D14A-A7C391C59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845892-CB2E-A89C-4D24-ABB1C3C9A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15EE4-FF6E-4EC9-9085-8ED3A2A04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905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4BC483-D765-9212-F961-030F15FA5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A23ABA6-6552-20A6-7627-5F2F7800F5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72B290-FCB4-A495-4CBA-AA02871876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511EF1-5BE9-8D43-5D6A-EEC97AAD9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B2493-FCD1-4848-AF8D-273DD0DF172F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59C061-6193-440C-1AF2-5269FDA92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728986-A242-5A1B-9E0B-BAE39A308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15EE4-FF6E-4EC9-9085-8ED3A2A04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439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09E9DA0-8528-2D71-7032-33345D516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0159BB-B375-E34F-6614-21724295A4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EB1549-D60C-399F-B5B4-CBC8CFCEDE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B2493-FCD1-4848-AF8D-273DD0DF172F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FA6253-8E72-D3D6-C166-F2A8A0F10B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1521A7-8C0B-3075-1670-B814C8CA4C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15EE4-FF6E-4EC9-9085-8ED3A2A04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729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blpeng@gnu.ac.k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hyperlink" Target="mailto:wjdchs0129@gnu.ac.kr" TargetMode="External"/><Relationship Id="rId4" Type="http://schemas.openxmlformats.org/officeDocument/2006/relationships/hyperlink" Target="mailto:dream_cacao_jh@naver.com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cholar.google.co.kr/citations?user=MuNQ1a8AAAAJ&amp;hl=ko&amp;oi=sra" TargetMode="External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cholar.google.co.kr/citations?user=b5jpNUEAAAAJ&amp;hl=ko&amp;oi=sra" TargetMode="External"/><Relationship Id="rId5" Type="http://schemas.openxmlformats.org/officeDocument/2006/relationships/hyperlink" Target="https://scholar.google.co.kr/citations?user=MuNQ1a8AAAAJ&amp;hl=ko&amp;oi=sra" TargetMode="External"/><Relationship Id="rId4" Type="http://schemas.openxmlformats.org/officeDocument/2006/relationships/hyperlink" Target="https://scholar.google.co.kr/citations?user=b5jpNUEAAAAJ&amp;hl=ko&amp;oi=sra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cholar.google.co.kr/citations?user=MuNQ1a8AAAAJ&amp;hl=ko&amp;oi=sra" TargetMode="Externa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cholar.google.co.kr/citations?user=b5jpNUEAAAAJ&amp;hl=ko&amp;oi=sra" TargetMode="External"/><Relationship Id="rId5" Type="http://schemas.openxmlformats.org/officeDocument/2006/relationships/hyperlink" Target="https://scholar.google.co.kr/citations?user=MuNQ1a8AAAAJ&amp;hl=ko&amp;oi=sra" TargetMode="External"/><Relationship Id="rId4" Type="http://schemas.openxmlformats.org/officeDocument/2006/relationships/hyperlink" Target="https://scholar.google.co.kr/citations?user=b5jpNUEAAAAJ&amp;hl=ko&amp;oi=sra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0CBB3C-5C0D-F882-B46E-D52EDB966A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2876" y="1726981"/>
            <a:ext cx="9144000" cy="1310444"/>
          </a:xfrm>
        </p:spPr>
        <p:txBody>
          <a:bodyPr>
            <a:noAutofit/>
          </a:bodyPr>
          <a:lstStyle/>
          <a:p>
            <a:pPr indent="0" algn="ctr">
              <a:lnSpc>
                <a:spcPct val="100000"/>
              </a:lnSpc>
              <a:spcAft>
                <a:spcPts val="2100"/>
              </a:spcAft>
            </a:pPr>
            <a:r>
              <a:rPr lang="en-US" altLang="ko-KR" sz="3200" kern="500" dirty="0">
                <a:solidFill>
                  <a:schemeClr val="accent1">
                    <a:lumMod val="75000"/>
                  </a:schemeClr>
                </a:solidFill>
                <a:latin typeface="Helvetica" panose="020B0604020202020204" pitchFamily="34" charset="0"/>
                <a:ea typeface="D2Coding" panose="020B0609020101020101" pitchFamily="49" charset="-127"/>
                <a:cs typeface="Helvetica" panose="020B0604020202020204" pitchFamily="34" charset="0"/>
              </a:rPr>
              <a:t>Explainable Facial Beauty</a:t>
            </a:r>
            <a:br>
              <a:rPr lang="en-US" altLang="ko-KR" sz="3200" kern="500" dirty="0">
                <a:latin typeface="Helvetica" panose="020B0604020202020204" pitchFamily="34" charset="0"/>
                <a:ea typeface="D2Coding" panose="020B0609020101020101" pitchFamily="49" charset="-127"/>
                <a:cs typeface="Helvetica" panose="020B0604020202020204" pitchFamily="34" charset="0"/>
              </a:rPr>
            </a:br>
            <a:r>
              <a:rPr lang="en-US" altLang="ko-KR" sz="3200" kern="500" dirty="0">
                <a:latin typeface="Helvetica" panose="020B0604020202020204" pitchFamily="34" charset="0"/>
                <a:ea typeface="D2Coding" panose="020B0609020101020101" pitchFamily="49" charset="-127"/>
                <a:cs typeface="Helvetica" panose="020B0604020202020204" pitchFamily="34" charset="0"/>
              </a:rPr>
              <a:t>Prediction Model</a:t>
            </a:r>
            <a:endParaRPr lang="ko-KR" altLang="en-US" sz="3200" kern="500" dirty="0">
              <a:latin typeface="Helvetica" panose="020B0604020202020204" pitchFamily="34" charset="0"/>
              <a:ea typeface="D2Coding" panose="020B0609020101020101" pitchFamily="49" charset="-127"/>
              <a:cs typeface="Helvetica" panose="020B0604020202020204" pitchFamily="34" charset="0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EC5E957-342A-7F2D-9513-C0F1198113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2094"/>
            <a:ext cx="9144000" cy="1691867"/>
          </a:xfrm>
        </p:spPr>
        <p:txBody>
          <a:bodyPr>
            <a:noAutofit/>
          </a:bodyPr>
          <a:lstStyle/>
          <a:p>
            <a:r>
              <a:rPr lang="ko-KR" altLang="en-US" sz="1800" dirty="0">
                <a:latin typeface="+mj-ea"/>
                <a:ea typeface="+mj-ea"/>
              </a:rPr>
              <a:t>김웅식</a:t>
            </a:r>
            <a:r>
              <a:rPr lang="en-US" altLang="ko-KR" sz="1800" baseline="30000" dirty="0">
                <a:effectLst/>
                <a:latin typeface="+mj-ea"/>
                <a:ea typeface="+mj-ea"/>
              </a:rPr>
              <a:t>1)</a:t>
            </a:r>
            <a:r>
              <a:rPr lang="en-US" altLang="ko-KR" sz="1800" dirty="0">
                <a:latin typeface="+mj-ea"/>
                <a:ea typeface="+mj-ea"/>
              </a:rPr>
              <a:t>, </a:t>
            </a:r>
            <a:r>
              <a:rPr lang="ko-KR" altLang="en-US" sz="1800" dirty="0" err="1">
                <a:latin typeface="+mj-ea"/>
                <a:ea typeface="+mj-ea"/>
              </a:rPr>
              <a:t>배지호</a:t>
            </a:r>
            <a:r>
              <a:rPr lang="en-US" altLang="ko-KR" sz="1800" baseline="30000" dirty="0">
                <a:effectLst/>
                <a:latin typeface="+mj-ea"/>
                <a:ea typeface="+mj-ea"/>
              </a:rPr>
              <a:t>2)</a:t>
            </a:r>
            <a:r>
              <a:rPr lang="en-US" altLang="ko-KR" sz="1800" dirty="0">
                <a:latin typeface="+mj-ea"/>
                <a:ea typeface="+mj-ea"/>
              </a:rPr>
              <a:t>, </a:t>
            </a:r>
            <a:r>
              <a:rPr lang="ko-KR" altLang="en-US" sz="1800" dirty="0">
                <a:latin typeface="+mj-ea"/>
                <a:ea typeface="+mj-ea"/>
              </a:rPr>
              <a:t>이민재</a:t>
            </a:r>
            <a:r>
              <a:rPr lang="en-US" altLang="ko-KR" sz="1800" baseline="30000" dirty="0">
                <a:latin typeface="+mj-ea"/>
                <a:ea typeface="+mj-ea"/>
              </a:rPr>
              <a:t>2</a:t>
            </a:r>
            <a:r>
              <a:rPr lang="en-US" altLang="ko-KR" sz="1800" baseline="30000" dirty="0">
                <a:effectLst/>
                <a:latin typeface="+mj-ea"/>
                <a:ea typeface="+mj-ea"/>
              </a:rPr>
              <a:t>)</a:t>
            </a:r>
            <a:endParaRPr lang="en-US" altLang="ko-KR" sz="1800" dirty="0">
              <a:latin typeface="+mj-ea"/>
              <a:ea typeface="+mj-ea"/>
            </a:endParaRPr>
          </a:p>
          <a:p>
            <a:r>
              <a:rPr lang="ko-KR" altLang="en-US" sz="1800" dirty="0">
                <a:latin typeface="+mj-ea"/>
                <a:ea typeface="+mj-ea"/>
              </a:rPr>
              <a:t>경상국립대학교 컴퓨터과학부 컴퓨터과학전공</a:t>
            </a:r>
            <a:r>
              <a:rPr lang="en-US" altLang="ko-KR" sz="1800" baseline="30000" dirty="0">
                <a:effectLst/>
                <a:latin typeface="+mj-ea"/>
                <a:ea typeface="+mj-ea"/>
              </a:rPr>
              <a:t>1)</a:t>
            </a:r>
            <a:endParaRPr lang="en-US" altLang="ko-KR" sz="1800" dirty="0">
              <a:latin typeface="+mj-ea"/>
              <a:ea typeface="+mj-ea"/>
            </a:endParaRPr>
          </a:p>
          <a:p>
            <a:r>
              <a:rPr lang="ko-KR" altLang="en-US" sz="1800" dirty="0">
                <a:latin typeface="+mj-ea"/>
                <a:ea typeface="+mj-ea"/>
              </a:rPr>
              <a:t>경상국립대학교 컴퓨터과학과</a:t>
            </a:r>
            <a:r>
              <a:rPr lang="en-US" altLang="ko-KR" sz="1800" baseline="30000" dirty="0">
                <a:latin typeface="+mj-ea"/>
                <a:ea typeface="+mj-ea"/>
              </a:rPr>
              <a:t>2</a:t>
            </a:r>
            <a:r>
              <a:rPr lang="en-US" altLang="ko-KR" sz="1800" baseline="30000" dirty="0">
                <a:effectLst/>
                <a:latin typeface="+mj-ea"/>
                <a:ea typeface="+mj-ea"/>
              </a:rPr>
              <a:t>)</a:t>
            </a:r>
          </a:p>
          <a:p>
            <a:r>
              <a:rPr lang="en-US" altLang="ko-KR" sz="1800" dirty="0">
                <a:latin typeface="Helvetica" panose="020B0604020202020204" pitchFamily="34" charset="0"/>
                <a:ea typeface="D2Coding" panose="020B0609020101020101" pitchFamily="49" charset="-127"/>
                <a:cs typeface="Helvetica" panose="020B0604020202020204" pitchFamily="34" charset="0"/>
                <a:hlinkClick r:id="rId3"/>
              </a:rPr>
              <a:t>blpeng@gnu.ac.kr</a:t>
            </a:r>
            <a:r>
              <a:rPr lang="en-US" altLang="ko-KR" sz="1800" dirty="0">
                <a:latin typeface="Helvetica" panose="020B0604020202020204" pitchFamily="34" charset="0"/>
                <a:ea typeface="D2Coding" panose="020B0609020101020101" pitchFamily="49" charset="-127"/>
                <a:cs typeface="Helvetica" panose="020B0604020202020204" pitchFamily="34" charset="0"/>
              </a:rPr>
              <a:t>, </a:t>
            </a:r>
            <a:r>
              <a:rPr lang="en-US" altLang="ko-KR" sz="1800" dirty="0">
                <a:latin typeface="Helvetica" panose="020B0604020202020204" pitchFamily="34" charset="0"/>
                <a:ea typeface="D2Coding" panose="020B0609020101020101" pitchFamily="49" charset="-127"/>
                <a:cs typeface="Helvetica" panose="020B0604020202020204" pitchFamily="34" charset="0"/>
                <a:hlinkClick r:id="rId4"/>
              </a:rPr>
              <a:t>dream_cacao_jh@naver.com</a:t>
            </a:r>
            <a:r>
              <a:rPr lang="en-US" altLang="ko-KR" sz="1800" dirty="0">
                <a:latin typeface="Helvetica" panose="020B0604020202020204" pitchFamily="34" charset="0"/>
                <a:ea typeface="D2Coding" panose="020B0609020101020101" pitchFamily="49" charset="-127"/>
                <a:cs typeface="Helvetica" panose="020B0604020202020204" pitchFamily="34" charset="0"/>
              </a:rPr>
              <a:t>, </a:t>
            </a:r>
            <a:r>
              <a:rPr lang="en-US" altLang="ko-KR" sz="1800" dirty="0">
                <a:latin typeface="Helvetica" panose="020B0604020202020204" pitchFamily="34" charset="0"/>
                <a:ea typeface="D2Coding" panose="020B0609020101020101" pitchFamily="49" charset="-127"/>
                <a:cs typeface="Helvetica" panose="020B0604020202020204" pitchFamily="34" charset="0"/>
                <a:hlinkClick r:id="rId5"/>
              </a:rPr>
              <a:t>wjdchs0129@gnu.ac.kr</a:t>
            </a:r>
            <a:endParaRPr lang="en-US" altLang="ko-KR" sz="1800" dirty="0">
              <a:latin typeface="Helvetica" panose="020B0604020202020204" pitchFamily="34" charset="0"/>
              <a:ea typeface="D2Coding" panose="020B0609020101020101" pitchFamily="49" charset="-127"/>
              <a:cs typeface="Helvetica" panose="020B0604020202020204" pitchFamily="34" charset="0"/>
            </a:endParaRPr>
          </a:p>
          <a:p>
            <a:endParaRPr lang="en-US" altLang="ko-KR" sz="1800" dirty="0">
              <a:ea typeface="D2Coding" panose="020B0609020101020101" pitchFamily="49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5160B22-3ACB-5B30-7A71-FC0A1B3CC027}"/>
              </a:ext>
            </a:extLst>
          </p:cNvPr>
          <p:cNvCxnSpPr/>
          <p:nvPr/>
        </p:nvCxnSpPr>
        <p:spPr>
          <a:xfrm>
            <a:off x="1057835" y="3054537"/>
            <a:ext cx="10080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081C615-873C-BA88-D04E-FF44A6EF8BE6}"/>
              </a:ext>
            </a:extLst>
          </p:cNvPr>
          <p:cNvSpPr txBox="1"/>
          <p:nvPr/>
        </p:nvSpPr>
        <p:spPr>
          <a:xfrm>
            <a:off x="4190999" y="3118151"/>
            <a:ext cx="3967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설명 가능한 얼굴 미모 </a:t>
            </a:r>
            <a:r>
              <a:rPr lang="ko-KR" altLang="en-US" sz="2000" dirty="0">
                <a:latin typeface="+mj-ea"/>
                <a:ea typeface="+mj-ea"/>
              </a:rPr>
              <a:t>예측 모델</a:t>
            </a:r>
          </a:p>
        </p:txBody>
      </p:sp>
      <p:pic>
        <p:nvPicPr>
          <p:cNvPr id="1026" name="Picture 2" descr="대학상징&lt;소개&lt;대학소개 | 경상국립대학교">
            <a:extLst>
              <a:ext uri="{FF2B5EF4-FFF2-40B4-BE49-F238E27FC236}">
                <a16:creationId xmlns:a16="http://schemas.microsoft.com/office/drawing/2014/main" id="{457098D2-0266-71CC-ED59-522BEC0758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7723" y="6030194"/>
            <a:ext cx="1176553" cy="628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E0376A2-E7EB-0BB8-443A-5D7146CAF2AC}"/>
              </a:ext>
            </a:extLst>
          </p:cNvPr>
          <p:cNvSpPr txBox="1"/>
          <p:nvPr/>
        </p:nvSpPr>
        <p:spPr>
          <a:xfrm>
            <a:off x="0" y="0"/>
            <a:ext cx="39288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Dom. Conf, </a:t>
            </a:r>
            <a:r>
              <a:rPr lang="en-US" altLang="ko-KR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30204" pitchFamily="34" charset="0"/>
              </a:rPr>
              <a:t>Korean</a:t>
            </a:r>
            <a:r>
              <a:rPr lang="en-US" altLang="ko-K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Institute of </a:t>
            </a:r>
          </a:p>
          <a:p>
            <a:r>
              <a:rPr lang="en-US" altLang="ko-K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Information Technology (KIIT)</a:t>
            </a:r>
            <a:endParaRPr lang="ko-KR" altLang="en-US" sz="2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47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F4028FE-E1A1-1EF2-FA45-B256D78EFB75}"/>
              </a:ext>
            </a:extLst>
          </p:cNvPr>
          <p:cNvCxnSpPr>
            <a:cxnSpLocks/>
          </p:cNvCxnSpPr>
          <p:nvPr/>
        </p:nvCxnSpPr>
        <p:spPr>
          <a:xfrm>
            <a:off x="421340" y="891988"/>
            <a:ext cx="1122381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제목 1">
            <a:extLst>
              <a:ext uri="{FF2B5EF4-FFF2-40B4-BE49-F238E27FC236}">
                <a16:creationId xmlns:a16="http://schemas.microsoft.com/office/drawing/2014/main" id="{E747FE2E-F42B-BDD6-6361-AA76EA07A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042" y="68779"/>
            <a:ext cx="9812252" cy="912117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latin typeface="+mj-ea"/>
                <a:ea typeface="+mj-ea"/>
              </a:rPr>
              <a:t>실험 및 결과</a:t>
            </a:r>
            <a:endParaRPr lang="en-US" altLang="ko-KR" sz="2800" dirty="0">
              <a:latin typeface="+mj-ea"/>
              <a:ea typeface="+mj-ea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1302D60B-2F27-62C5-1C03-C343AE1A8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042" y="980896"/>
            <a:ext cx="10177244" cy="5375454"/>
          </a:xfrm>
        </p:spPr>
        <p:txBody>
          <a:bodyPr>
            <a:normAutofit/>
          </a:bodyPr>
          <a:lstStyle/>
          <a:p>
            <a:r>
              <a:rPr lang="en-US" altLang="ko-KR" sz="1800" dirty="0">
                <a:latin typeface="+mj-ea"/>
                <a:ea typeface="+mj-ea"/>
              </a:rPr>
              <a:t>3</a:t>
            </a:r>
            <a:r>
              <a:rPr lang="ko-KR" altLang="en-US" sz="1800" dirty="0">
                <a:latin typeface="+mj-ea"/>
                <a:ea typeface="+mj-ea"/>
              </a:rPr>
              <a:t>겹 교차검증 평균</a:t>
            </a:r>
            <a:endParaRPr lang="en-US" altLang="ko-KR" sz="1800" dirty="0"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13885C78-D178-7035-3F19-9FB50DBDEBA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92426757"/>
                  </p:ext>
                </p:extLst>
              </p:nvPr>
            </p:nvGraphicFramePr>
            <p:xfrm>
              <a:off x="421340" y="1458502"/>
              <a:ext cx="8128000" cy="2936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5600">
                      <a:extLst>
                        <a:ext uri="{9D8B030D-6E8A-4147-A177-3AD203B41FA5}">
                          <a16:colId xmlns:a16="http://schemas.microsoft.com/office/drawing/2014/main" val="1523932381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968530785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3132129050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2347082678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23195379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/>
                            <a:t>Author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/>
                            <a:t>Model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/>
                            <a:t>RMSE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/>
                            <a:t>MAE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/>
                            <a:t>PC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45776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800" b="0" i="0" u="sng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hlinkClick r:id="rId3"/>
                            </a:rPr>
                            <a:t>F </a:t>
                          </a:r>
                          <a:r>
                            <a:rPr lang="en-US" altLang="ko-KR" sz="1800" b="0" i="0" u="sng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hlinkClick r:id="rId3"/>
                            </a:rPr>
                            <a:t>Bougourzi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/>
                            <a:t>CNN-ER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800">
                              <a:solidFill>
                                <a:schemeClr val="tx1"/>
                              </a:solidFill>
                            </a:rPr>
                            <a:t>0.2650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800">
                              <a:solidFill>
                                <a:schemeClr val="tx1"/>
                              </a:solidFill>
                            </a:rPr>
                            <a:t>0.2009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800" b="0">
                              <a:solidFill>
                                <a:schemeClr val="tx1"/>
                              </a:solidFill>
                            </a:rPr>
                            <a:t>0.9250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287526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800" b="0" i="0" u="sng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hlinkClick r:id="rId4"/>
                            </a:rPr>
                            <a:t>L Lin</a:t>
                          </a:r>
                          <a:endParaRPr lang="en-US" altLang="ko-KR" sz="1800" b="0" i="0" u="sng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  <a:hlinkClick r:id="rId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altLang="ko-KR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800" dirty="0">
                              <a:solidFill>
                                <a:schemeClr val="tx1"/>
                              </a:solidFill>
                            </a:rPr>
                            <a:t>CNN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>
                              <a:solidFill>
                                <a:schemeClr val="tx1"/>
                              </a:solidFill>
                            </a:rPr>
                            <a:t>0.2800</a:t>
                          </a:r>
                          <a:endParaRPr lang="ko-KR" altLang="en-US" sz="180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>
                              <a:solidFill>
                                <a:schemeClr val="tx1"/>
                              </a:solidFill>
                            </a:rPr>
                            <a:t>0.2120</a:t>
                          </a:r>
                          <a:endParaRPr lang="ko-KR" altLang="en-US" sz="180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>
                              <a:solidFill>
                                <a:schemeClr val="tx1"/>
                              </a:solidFill>
                            </a:rPr>
                            <a:t>0.9142</a:t>
                          </a:r>
                          <a:endParaRPr lang="ko-KR" altLang="en-US" sz="180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352622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800" b="0" i="0" u="sng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hlinkClick r:id="rId4"/>
                            </a:rPr>
                            <a:t>L Lin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>
                              <a:solidFill>
                                <a:schemeClr val="tx1"/>
                              </a:solidFill>
                            </a:rPr>
                            <a:t>ResNet-18 based AaNet</a:t>
                          </a:r>
                          <a:endParaRPr lang="ko-KR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>
                              <a:solidFill>
                                <a:schemeClr val="tx1"/>
                              </a:solidFill>
                            </a:rPr>
                            <a:t>0.2954</a:t>
                          </a:r>
                          <a:endParaRPr lang="ko-KR" altLang="en-US" sz="180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>
                              <a:solidFill>
                                <a:schemeClr val="tx1"/>
                              </a:solidFill>
                            </a:rPr>
                            <a:t>0.2236</a:t>
                          </a:r>
                          <a:endParaRPr lang="ko-KR" altLang="en-US" sz="180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>
                              <a:solidFill>
                                <a:schemeClr val="tx1"/>
                              </a:solidFill>
                            </a:rPr>
                            <a:t>0.9055</a:t>
                          </a:r>
                          <a:endParaRPr lang="ko-KR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74887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/>
                            <a:t>Ours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/>
                            <a:t>ResNet-50</a:t>
                          </a:r>
                        </a:p>
                        <a:p>
                          <a:pPr latinLnBrk="1"/>
                          <a:r>
                            <a:rPr lang="en-US" altLang="ko-KR"/>
                            <a:t>based Transfer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b="1" dirty="0">
                              <a:solidFill>
                                <a:schemeClr val="tx1"/>
                              </a:solidFill>
                            </a:rPr>
                            <a:t>0.2771</a:t>
                          </a:r>
                          <a:endParaRPr lang="ko-KR" altLang="en-US" sz="1800" b="1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latinLnBrk="1"/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b="1" dirty="0">
                              <a:solidFill>
                                <a:schemeClr val="tx1"/>
                              </a:solidFill>
                            </a:rPr>
                            <a:t>0.2131</a:t>
                          </a:r>
                          <a:endParaRPr lang="ko-KR" altLang="en-US" sz="1800" b="1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latinLnBrk="1"/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b="1" dirty="0">
                              <a:solidFill>
                                <a:schemeClr val="tx1"/>
                              </a:solidFill>
                            </a:rPr>
                            <a:t>0.9249</a:t>
                          </a:r>
                          <a:endParaRPr lang="ko-KR" altLang="en-US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204634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13885C78-D178-7035-3F19-9FB50DBDEBA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92426757"/>
                  </p:ext>
                </p:extLst>
              </p:nvPr>
            </p:nvGraphicFramePr>
            <p:xfrm>
              <a:off x="421340" y="1458502"/>
              <a:ext cx="8128000" cy="2936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5600">
                      <a:extLst>
                        <a:ext uri="{9D8B030D-6E8A-4147-A177-3AD203B41FA5}">
                          <a16:colId xmlns:a16="http://schemas.microsoft.com/office/drawing/2014/main" val="1523932381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968530785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3132129050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2347082678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23195379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/>
                            <a:t>Author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/>
                            <a:t>Model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/>
                            <a:t>RMSE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/>
                            <a:t>MAE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/>
                            <a:t>PC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45776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800" b="0" i="0" u="sng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hlinkClick r:id="rId5"/>
                            </a:rPr>
                            <a:t>F </a:t>
                          </a:r>
                          <a:r>
                            <a:rPr lang="en-US" altLang="ko-KR" sz="1800" b="0" i="0" u="sng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hlinkClick r:id="rId5"/>
                            </a:rPr>
                            <a:t>Bougourzi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/>
                            <a:t>CNN-ER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800">
                              <a:solidFill>
                                <a:schemeClr val="tx1"/>
                              </a:solidFill>
                            </a:rPr>
                            <a:t>0.2650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800">
                              <a:solidFill>
                                <a:schemeClr val="tx1"/>
                              </a:solidFill>
                            </a:rPr>
                            <a:t>0.2009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800" b="0">
                              <a:solidFill>
                                <a:schemeClr val="tx1"/>
                              </a:solidFill>
                            </a:rPr>
                            <a:t>0.9250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28752674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800" b="0" i="0" u="sng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hlinkClick r:id="rId6"/>
                            </a:rPr>
                            <a:t>L Lin</a:t>
                          </a:r>
                          <a:endParaRPr lang="en-US" altLang="ko-KR" sz="1800" b="0" i="0" u="sng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  <a:hlinkClick r:id="rId6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7"/>
                          <a:stretch>
                            <a:fillRect l="-100375" t="-120952" r="-301124" b="-2580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>
                              <a:solidFill>
                                <a:schemeClr val="tx1"/>
                              </a:solidFill>
                            </a:rPr>
                            <a:t>0.2800</a:t>
                          </a:r>
                          <a:endParaRPr lang="ko-KR" altLang="en-US" sz="180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>
                              <a:solidFill>
                                <a:schemeClr val="tx1"/>
                              </a:solidFill>
                            </a:rPr>
                            <a:t>0.2120</a:t>
                          </a:r>
                          <a:endParaRPr lang="ko-KR" altLang="en-US" sz="180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>
                              <a:solidFill>
                                <a:schemeClr val="tx1"/>
                              </a:solidFill>
                            </a:rPr>
                            <a:t>0.9142</a:t>
                          </a:r>
                          <a:endParaRPr lang="ko-KR" altLang="en-US" sz="180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35262217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800" b="0" i="0" u="sng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hlinkClick r:id="rId6"/>
                            </a:rPr>
                            <a:t>L Lin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>
                              <a:solidFill>
                                <a:schemeClr val="tx1"/>
                              </a:solidFill>
                            </a:rPr>
                            <a:t>ResNet-18 based AaNet</a:t>
                          </a:r>
                          <a:endParaRPr lang="ko-KR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>
                              <a:solidFill>
                                <a:schemeClr val="tx1"/>
                              </a:solidFill>
                            </a:rPr>
                            <a:t>0.2954</a:t>
                          </a:r>
                          <a:endParaRPr lang="ko-KR" altLang="en-US" sz="180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>
                              <a:solidFill>
                                <a:schemeClr val="tx1"/>
                              </a:solidFill>
                            </a:rPr>
                            <a:t>0.2236</a:t>
                          </a:r>
                          <a:endParaRPr lang="ko-KR" altLang="en-US" sz="180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>
                              <a:solidFill>
                                <a:schemeClr val="tx1"/>
                              </a:solidFill>
                            </a:rPr>
                            <a:t>0.9055</a:t>
                          </a:r>
                          <a:endParaRPr lang="ko-KR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7488706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/>
                            <a:t>Ours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/>
                            <a:t>ResNet-50</a:t>
                          </a:r>
                        </a:p>
                        <a:p>
                          <a:pPr latinLnBrk="1"/>
                          <a:r>
                            <a:rPr lang="en-US" altLang="ko-KR"/>
                            <a:t>based Transfer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b="1" dirty="0">
                              <a:solidFill>
                                <a:schemeClr val="tx1"/>
                              </a:solidFill>
                            </a:rPr>
                            <a:t>0.2771</a:t>
                          </a:r>
                          <a:endParaRPr lang="ko-KR" altLang="en-US" sz="1800" b="1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latinLnBrk="1"/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b="1" dirty="0">
                              <a:solidFill>
                                <a:schemeClr val="tx1"/>
                              </a:solidFill>
                            </a:rPr>
                            <a:t>0.2131</a:t>
                          </a:r>
                          <a:endParaRPr lang="ko-KR" altLang="en-US" sz="1800" b="1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latinLnBrk="1"/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b="1" dirty="0">
                              <a:solidFill>
                                <a:schemeClr val="tx1"/>
                              </a:solidFill>
                            </a:rPr>
                            <a:t>0.9249</a:t>
                          </a:r>
                          <a:endParaRPr lang="ko-KR" altLang="en-US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2046340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60307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F4028FE-E1A1-1EF2-FA45-B256D78EFB75}"/>
              </a:ext>
            </a:extLst>
          </p:cNvPr>
          <p:cNvCxnSpPr>
            <a:cxnSpLocks/>
          </p:cNvCxnSpPr>
          <p:nvPr/>
        </p:nvCxnSpPr>
        <p:spPr>
          <a:xfrm>
            <a:off x="421340" y="891988"/>
            <a:ext cx="1122381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제목 1">
            <a:extLst>
              <a:ext uri="{FF2B5EF4-FFF2-40B4-BE49-F238E27FC236}">
                <a16:creationId xmlns:a16="http://schemas.microsoft.com/office/drawing/2014/main" id="{E747FE2E-F42B-BDD6-6361-AA76EA07A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042" y="68779"/>
            <a:ext cx="9812252" cy="912117"/>
          </a:xfrm>
        </p:spPr>
        <p:txBody>
          <a:bodyPr>
            <a:normAutofit/>
          </a:bodyPr>
          <a:lstStyle/>
          <a:p>
            <a:pPr lvl="1"/>
            <a:r>
              <a:rPr lang="ko-KR" altLang="en-US" sz="2800" dirty="0">
                <a:latin typeface="+mj-ea"/>
                <a:ea typeface="+mj-ea"/>
              </a:rPr>
              <a:t>실험 및 결과</a:t>
            </a:r>
            <a:endParaRPr lang="en-US" altLang="ko-KR" sz="2800" dirty="0">
              <a:latin typeface="+mj-ea"/>
              <a:ea typeface="+mj-ea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1302D60B-2F27-62C5-1C03-C343AE1A8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042" y="980896"/>
            <a:ext cx="10177244" cy="5375454"/>
          </a:xfrm>
        </p:spPr>
        <p:txBody>
          <a:bodyPr>
            <a:normAutofit/>
          </a:bodyPr>
          <a:lstStyle/>
          <a:p>
            <a:r>
              <a:rPr lang="en-US" altLang="ko-KR" sz="1800" dirty="0">
                <a:latin typeface="+mj-ea"/>
                <a:ea typeface="+mj-ea"/>
              </a:rPr>
              <a:t>LIME</a:t>
            </a:r>
            <a:r>
              <a:rPr lang="ko-KR" altLang="en-US" sz="1800" dirty="0">
                <a:latin typeface="+mj-ea"/>
                <a:ea typeface="+mj-ea"/>
              </a:rPr>
              <a:t>을 통한 분석</a:t>
            </a:r>
            <a:endParaRPr lang="en-US" altLang="ko-KR" sz="1800" dirty="0">
              <a:latin typeface="+mj-ea"/>
              <a:ea typeface="+mj-ea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3827154-2961-514C-2B07-1A6D48405C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468" y="1462253"/>
            <a:ext cx="2720658" cy="273274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0B4925C-7535-9401-C0E1-DE440AC452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2468" y="1439755"/>
            <a:ext cx="2781117" cy="278111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979C6B9-0D81-D5D0-8C5C-76E47A0751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0969" y="1552935"/>
            <a:ext cx="2824792" cy="262913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9D76769-3B91-7B0D-3D58-728506D859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15328" y="1532173"/>
            <a:ext cx="2674434" cy="2649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306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F4028FE-E1A1-1EF2-FA45-B256D78EFB75}"/>
              </a:ext>
            </a:extLst>
          </p:cNvPr>
          <p:cNvCxnSpPr>
            <a:cxnSpLocks/>
          </p:cNvCxnSpPr>
          <p:nvPr/>
        </p:nvCxnSpPr>
        <p:spPr>
          <a:xfrm>
            <a:off x="421340" y="891988"/>
            <a:ext cx="1122381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제목 1">
            <a:extLst>
              <a:ext uri="{FF2B5EF4-FFF2-40B4-BE49-F238E27FC236}">
                <a16:creationId xmlns:a16="http://schemas.microsoft.com/office/drawing/2014/main" id="{E747FE2E-F42B-BDD6-6361-AA76EA07A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042" y="68779"/>
            <a:ext cx="8597915" cy="912117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논의 및 향후 연구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내용 개체 틀 2">
                <a:extLst>
                  <a:ext uri="{FF2B5EF4-FFF2-40B4-BE49-F238E27FC236}">
                    <a16:creationId xmlns:a16="http://schemas.microsoft.com/office/drawing/2014/main" id="{1302D60B-2F27-62C5-1C03-C343AE1A8B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73041" y="980896"/>
                <a:ext cx="10412375" cy="5375454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sz="1800" dirty="0">
                    <a:latin typeface="+mj-ea"/>
                    <a:ea typeface="+mj-ea"/>
                  </a:rPr>
                  <a:t>LIME</a:t>
                </a:r>
                <a:r>
                  <a:rPr lang="ko-KR" altLang="en-US" sz="1800" dirty="0">
                    <a:latin typeface="+mj-ea"/>
                    <a:ea typeface="+mj-ea"/>
                  </a:rPr>
                  <a:t>은 눈</a:t>
                </a:r>
                <a:r>
                  <a:rPr lang="en-US" altLang="ko-KR" sz="1800" dirty="0">
                    <a:latin typeface="+mj-ea"/>
                    <a:ea typeface="+mj-ea"/>
                  </a:rPr>
                  <a:t>, </a:t>
                </a:r>
                <a:r>
                  <a:rPr lang="ko-KR" altLang="en-US" sz="1800" dirty="0">
                    <a:latin typeface="+mj-ea"/>
                    <a:ea typeface="+mj-ea"/>
                  </a:rPr>
                  <a:t>코</a:t>
                </a:r>
                <a:r>
                  <a:rPr lang="en-US" altLang="ko-KR" sz="1800" dirty="0">
                    <a:latin typeface="+mj-ea"/>
                    <a:ea typeface="+mj-ea"/>
                  </a:rPr>
                  <a:t>, </a:t>
                </a:r>
                <a:r>
                  <a:rPr lang="ko-KR" altLang="en-US" sz="1800" dirty="0">
                    <a:latin typeface="+mj-ea"/>
                    <a:ea typeface="+mj-ea"/>
                  </a:rPr>
                  <a:t>입과 같이 정확하게 영역 분리를 할 수 없음</a:t>
                </a:r>
                <a:endParaRPr lang="en-US" altLang="ko-KR" sz="1800" dirty="0">
                  <a:latin typeface="+mj-ea"/>
                  <a:ea typeface="+mj-ea"/>
                </a:endParaRPr>
              </a:p>
              <a:p>
                <a:r>
                  <a:rPr lang="ko-KR" altLang="en-US" sz="1800" dirty="0">
                    <a:latin typeface="+mj-ea"/>
                    <a:ea typeface="+mj-ea"/>
                  </a:rPr>
                  <a:t>미모 점수를 내리는 요인을 개선하고 예측했을 때</a:t>
                </a:r>
                <a:r>
                  <a:rPr lang="en-US" altLang="ko-KR" sz="1800" dirty="0">
                    <a:latin typeface="+mj-ea"/>
                    <a:ea typeface="+mj-ea"/>
                  </a:rPr>
                  <a:t>, </a:t>
                </a:r>
                <a:r>
                  <a:rPr lang="ko-KR" altLang="en-US" sz="1800" dirty="0">
                    <a:latin typeface="+mj-ea"/>
                    <a:ea typeface="+mj-ea"/>
                  </a:rPr>
                  <a:t>예측 점수가 오르는지 실험되지 않음</a:t>
                </a:r>
                <a:r>
                  <a:rPr lang="en-US" altLang="ko-KR" sz="1800" dirty="0">
                    <a:latin typeface="+mj-ea"/>
                    <a:ea typeface="+mj-ea"/>
                  </a:rPr>
                  <a:t>.</a:t>
                </a:r>
              </a:p>
              <a:p>
                <a:endParaRPr lang="en-US" altLang="ko-KR" sz="1800" dirty="0">
                  <a:latin typeface="+mj-ea"/>
                  <a:ea typeface="+mj-ea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sz="1800" dirty="0">
                    <a:latin typeface="+mj-ea"/>
                    <a:ea typeface="+mj-ea"/>
                  </a:rPr>
                  <a:t> </a:t>
                </a:r>
                <a:r>
                  <a:rPr lang="ko-KR" altLang="en-US" sz="1800" dirty="0">
                    <a:latin typeface="+mj-ea"/>
                    <a:ea typeface="+mj-ea"/>
                  </a:rPr>
                  <a:t>눈</a:t>
                </a:r>
                <a:r>
                  <a:rPr lang="en-US" altLang="ko-KR" sz="1800" dirty="0">
                    <a:latin typeface="+mj-ea"/>
                    <a:ea typeface="+mj-ea"/>
                  </a:rPr>
                  <a:t>, </a:t>
                </a:r>
                <a:r>
                  <a:rPr lang="ko-KR" altLang="en-US" sz="1800" dirty="0">
                    <a:latin typeface="+mj-ea"/>
                    <a:ea typeface="+mj-ea"/>
                  </a:rPr>
                  <a:t>코</a:t>
                </a:r>
                <a:r>
                  <a:rPr lang="en-US" altLang="ko-KR" sz="1800" dirty="0">
                    <a:latin typeface="+mj-ea"/>
                    <a:ea typeface="+mj-ea"/>
                  </a:rPr>
                  <a:t>, </a:t>
                </a:r>
                <a:r>
                  <a:rPr lang="ko-KR" altLang="en-US" sz="1800" dirty="0">
                    <a:latin typeface="+mj-ea"/>
                    <a:ea typeface="+mj-ea"/>
                  </a:rPr>
                  <a:t>입으로 영역을 분리해</a:t>
                </a:r>
                <a:r>
                  <a:rPr lang="en-US" altLang="ko-KR" sz="1800" dirty="0">
                    <a:latin typeface="+mj-ea"/>
                    <a:ea typeface="+mj-ea"/>
                  </a:rPr>
                  <a:t> </a:t>
                </a:r>
                <a:r>
                  <a:rPr lang="ko-KR" altLang="en-US" sz="1800" dirty="0">
                    <a:latin typeface="+mj-ea"/>
                    <a:ea typeface="+mj-ea"/>
                  </a:rPr>
                  <a:t>점수를 오르내리는 영역을 분석할 수 있는 독자적인 </a:t>
                </a:r>
                <a:r>
                  <a:rPr lang="en-US" altLang="ko-KR" sz="1800" dirty="0">
                    <a:latin typeface="+mj-ea"/>
                    <a:ea typeface="+mj-ea"/>
                  </a:rPr>
                  <a:t>XAI </a:t>
                </a:r>
                <a:r>
                  <a:rPr lang="ko-KR" altLang="en-US" sz="1800" dirty="0">
                    <a:latin typeface="+mj-ea"/>
                    <a:ea typeface="+mj-ea"/>
                  </a:rPr>
                  <a:t>기법 개발</a:t>
                </a:r>
                <a:endParaRPr lang="en-US" altLang="ko-KR" sz="1800" dirty="0">
                  <a:latin typeface="+mj-ea"/>
                  <a:ea typeface="+mj-ea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sz="1800" dirty="0">
                    <a:latin typeface="+mj-ea"/>
                    <a:ea typeface="+mj-ea"/>
                  </a:rPr>
                  <a:t> </a:t>
                </a:r>
                <a:r>
                  <a:rPr lang="ko-KR" altLang="en-US" sz="1800" dirty="0">
                    <a:latin typeface="+mj-ea"/>
                    <a:ea typeface="+mj-ea"/>
                  </a:rPr>
                  <a:t>미모 점수를 내리는 영역만을 개선하는 생성형 모델 개발</a:t>
                </a:r>
                <a:endParaRPr lang="en-US" altLang="ko-KR" sz="1800" dirty="0">
                  <a:latin typeface="+mj-ea"/>
                  <a:ea typeface="+mj-ea"/>
                </a:endParaRPr>
              </a:p>
              <a:p>
                <a:endParaRPr lang="en-US" altLang="ko-KR" sz="1800" dirty="0">
                  <a:latin typeface="+mj-ea"/>
                  <a:ea typeface="+mj-ea"/>
                </a:endParaRPr>
              </a:p>
            </p:txBody>
          </p:sp>
        </mc:Choice>
        <mc:Fallback>
          <p:sp>
            <p:nvSpPr>
              <p:cNvPr id="8" name="내용 개체 틀 2">
                <a:extLst>
                  <a:ext uri="{FF2B5EF4-FFF2-40B4-BE49-F238E27FC236}">
                    <a16:creationId xmlns:a16="http://schemas.microsoft.com/office/drawing/2014/main" id="{1302D60B-2F27-62C5-1C03-C343AE1A8B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3041" y="980896"/>
                <a:ext cx="10412375" cy="5375454"/>
              </a:xfrm>
              <a:blipFill>
                <a:blip r:embed="rId3"/>
                <a:stretch>
                  <a:fillRect l="-410" t="-12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89217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F4028FE-E1A1-1EF2-FA45-B256D78EFB75}"/>
              </a:ext>
            </a:extLst>
          </p:cNvPr>
          <p:cNvCxnSpPr>
            <a:cxnSpLocks/>
          </p:cNvCxnSpPr>
          <p:nvPr/>
        </p:nvCxnSpPr>
        <p:spPr>
          <a:xfrm>
            <a:off x="421340" y="891988"/>
            <a:ext cx="1122381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제목 1">
            <a:extLst>
              <a:ext uri="{FF2B5EF4-FFF2-40B4-BE49-F238E27FC236}">
                <a16:creationId xmlns:a16="http://schemas.microsoft.com/office/drawing/2014/main" id="{E747FE2E-F42B-BDD6-6361-AA76EA07A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042" y="68779"/>
            <a:ext cx="8597915" cy="912117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QNA</a:t>
            </a:r>
            <a:endParaRPr lang="ko-KR" altLang="en-US" sz="2800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1302D60B-2F27-62C5-1C03-C343AE1A8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041" y="980896"/>
            <a:ext cx="10412375" cy="5375454"/>
          </a:xfrm>
        </p:spPr>
        <p:txBody>
          <a:bodyPr>
            <a:normAutofit/>
          </a:bodyPr>
          <a:lstStyle/>
          <a:p>
            <a:endParaRPr lang="en-US" altLang="ko-KR" sz="1800" dirty="0">
              <a:latin typeface="+mj-ea"/>
              <a:ea typeface="+mj-ea"/>
            </a:endParaRPr>
          </a:p>
        </p:txBody>
      </p:sp>
      <p:pic>
        <p:nvPicPr>
          <p:cNvPr id="1026" name="Picture 2" descr="일상] QnA">
            <a:extLst>
              <a:ext uri="{FF2B5EF4-FFF2-40B4-BE49-F238E27FC236}">
                <a16:creationId xmlns:a16="http://schemas.microsoft.com/office/drawing/2014/main" id="{A3C6B20B-F55B-1D51-0D27-FAA7E05AEA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120" y="1395412"/>
            <a:ext cx="8096250" cy="406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2341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F4028FE-E1A1-1EF2-FA45-B256D78EFB75}"/>
              </a:ext>
            </a:extLst>
          </p:cNvPr>
          <p:cNvCxnSpPr>
            <a:cxnSpLocks/>
          </p:cNvCxnSpPr>
          <p:nvPr/>
        </p:nvCxnSpPr>
        <p:spPr>
          <a:xfrm>
            <a:off x="421340" y="891988"/>
            <a:ext cx="1122381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제목 1">
            <a:extLst>
              <a:ext uri="{FF2B5EF4-FFF2-40B4-BE49-F238E27FC236}">
                <a16:creationId xmlns:a16="http://schemas.microsoft.com/office/drawing/2014/main" id="{E747FE2E-F42B-BDD6-6361-AA76EA07A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042" y="68779"/>
            <a:ext cx="8597915" cy="912117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순서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1302D60B-2F27-62C5-1C03-C343AE1A8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042" y="980896"/>
            <a:ext cx="8597914" cy="5375454"/>
          </a:xfrm>
        </p:spPr>
        <p:txBody>
          <a:bodyPr>
            <a:normAutofit/>
          </a:bodyPr>
          <a:lstStyle/>
          <a:p>
            <a:r>
              <a:rPr lang="ko-KR" altLang="en-US" sz="1800" dirty="0">
                <a:latin typeface="+mj-ea"/>
                <a:ea typeface="+mj-ea"/>
              </a:rPr>
              <a:t>연구 배경</a:t>
            </a:r>
            <a:endParaRPr lang="en-US" altLang="ko-KR" sz="1800" dirty="0">
              <a:latin typeface="+mj-ea"/>
              <a:ea typeface="+mj-ea"/>
            </a:endParaRPr>
          </a:p>
          <a:p>
            <a:pPr lvl="1">
              <a:buFont typeface="맑은 고딕" panose="020B0503020000020004" pitchFamily="50" charset="-127"/>
              <a:buChar char="-"/>
            </a:pPr>
            <a:r>
              <a:rPr lang="ko-KR" altLang="en-US" sz="1800" dirty="0">
                <a:latin typeface="+mj-ea"/>
                <a:ea typeface="+mj-ea"/>
              </a:rPr>
              <a:t>얼굴 매력의 영향 연구</a:t>
            </a:r>
            <a:endParaRPr lang="en-US" altLang="ko-KR" sz="1800" dirty="0">
              <a:latin typeface="+mj-ea"/>
              <a:ea typeface="+mj-ea"/>
            </a:endParaRPr>
          </a:p>
          <a:p>
            <a:pPr lvl="1">
              <a:buFont typeface="맑은 고딕" panose="020B0503020000020004" pitchFamily="50" charset="-127"/>
              <a:buChar char="-"/>
            </a:pPr>
            <a:r>
              <a:rPr lang="ko-KR" altLang="en-US" sz="1800" dirty="0">
                <a:latin typeface="+mj-ea"/>
                <a:ea typeface="+mj-ea"/>
              </a:rPr>
              <a:t>성형 수술을 원하는 현대인 원인 조사</a:t>
            </a:r>
            <a:endParaRPr lang="en-US" altLang="ko-KR" sz="1800" dirty="0">
              <a:latin typeface="+mj-ea"/>
              <a:ea typeface="+mj-ea"/>
            </a:endParaRPr>
          </a:p>
          <a:p>
            <a:pPr marL="457200" lvl="1" indent="0">
              <a:buNone/>
            </a:pPr>
            <a:endParaRPr lang="en-US" altLang="ko-KR" sz="1800" dirty="0">
              <a:latin typeface="+mj-ea"/>
              <a:ea typeface="+mj-ea"/>
            </a:endParaRPr>
          </a:p>
          <a:p>
            <a:r>
              <a:rPr lang="ko-KR" altLang="en-US" sz="1800" dirty="0">
                <a:latin typeface="+mj-ea"/>
                <a:ea typeface="+mj-ea"/>
              </a:rPr>
              <a:t>기존 미적 점수 연구 및 한계점</a:t>
            </a:r>
            <a:endParaRPr lang="en-US" altLang="ko-KR" sz="1800" dirty="0">
              <a:latin typeface="+mj-ea"/>
              <a:ea typeface="+mj-ea"/>
            </a:endParaRPr>
          </a:p>
          <a:p>
            <a:pPr lvl="1">
              <a:buFont typeface="맑은 고딕" panose="020B0503020000020004" pitchFamily="50" charset="-127"/>
              <a:buChar char="-"/>
            </a:pPr>
            <a:r>
              <a:rPr lang="ko-KR" altLang="en-US" sz="1800" dirty="0">
                <a:latin typeface="+mj-ea"/>
                <a:ea typeface="+mj-ea"/>
              </a:rPr>
              <a:t>기존 연구의 한계 </a:t>
            </a:r>
            <a:r>
              <a:rPr lang="en-US" altLang="ko-KR" sz="1800" dirty="0">
                <a:latin typeface="+mj-ea"/>
                <a:ea typeface="+mj-ea"/>
              </a:rPr>
              <a:t>1</a:t>
            </a:r>
            <a:r>
              <a:rPr lang="ko-KR" altLang="en-US" sz="1800" dirty="0">
                <a:latin typeface="+mj-ea"/>
                <a:ea typeface="+mj-ea"/>
              </a:rPr>
              <a:t> </a:t>
            </a:r>
            <a:r>
              <a:rPr lang="en-US" altLang="ko-KR" sz="1800" dirty="0">
                <a:latin typeface="+mj-ea"/>
                <a:ea typeface="+mj-ea"/>
              </a:rPr>
              <a:t>: </a:t>
            </a:r>
            <a:r>
              <a:rPr lang="ko-KR" altLang="en-US" sz="1800" dirty="0">
                <a:latin typeface="+mj-ea"/>
                <a:ea typeface="+mj-ea"/>
              </a:rPr>
              <a:t>어디 영역이 개선되었는지 알 수 없는 </a:t>
            </a:r>
            <a:r>
              <a:rPr lang="en-US" altLang="ko-KR" sz="1800" dirty="0">
                <a:latin typeface="+mj-ea"/>
                <a:ea typeface="+mj-ea"/>
              </a:rPr>
              <a:t>GAN </a:t>
            </a:r>
            <a:r>
              <a:rPr lang="ko-KR" altLang="en-US" sz="1800" dirty="0">
                <a:latin typeface="+mj-ea"/>
                <a:ea typeface="+mj-ea"/>
              </a:rPr>
              <a:t>모델들</a:t>
            </a:r>
            <a:endParaRPr lang="en-US" altLang="ko-KR" sz="1800" dirty="0">
              <a:latin typeface="+mj-ea"/>
              <a:ea typeface="+mj-ea"/>
            </a:endParaRPr>
          </a:p>
          <a:p>
            <a:pPr lvl="1">
              <a:buFont typeface="맑은 고딕" panose="020B0503020000020004" pitchFamily="50" charset="-127"/>
              <a:buChar char="-"/>
            </a:pPr>
            <a:r>
              <a:rPr lang="ko-KR" altLang="en-US" sz="1800" dirty="0">
                <a:latin typeface="+mj-ea"/>
                <a:ea typeface="+mj-ea"/>
              </a:rPr>
              <a:t>기존 연구의 한계 </a:t>
            </a:r>
            <a:r>
              <a:rPr lang="en-US" altLang="ko-KR" sz="1800" dirty="0">
                <a:latin typeface="+mj-ea"/>
                <a:ea typeface="+mj-ea"/>
              </a:rPr>
              <a:t>2 : </a:t>
            </a:r>
            <a:r>
              <a:rPr lang="ko-KR" altLang="en-US" sz="1800" dirty="0">
                <a:latin typeface="+mj-ea"/>
                <a:ea typeface="+mj-ea"/>
              </a:rPr>
              <a:t>미적 점수 예측 모델의 미흡한 </a:t>
            </a:r>
            <a:r>
              <a:rPr lang="en-US" altLang="ko-KR" sz="1800" dirty="0">
                <a:latin typeface="+mj-ea"/>
                <a:ea typeface="+mj-ea"/>
              </a:rPr>
              <a:t>XAI </a:t>
            </a:r>
            <a:r>
              <a:rPr lang="ko-KR" altLang="en-US" sz="1800" dirty="0">
                <a:latin typeface="+mj-ea"/>
                <a:ea typeface="+mj-ea"/>
              </a:rPr>
              <a:t>분석</a:t>
            </a:r>
            <a:endParaRPr lang="en-US" altLang="ko-KR" sz="1800" dirty="0">
              <a:latin typeface="+mj-ea"/>
              <a:ea typeface="+mj-ea"/>
            </a:endParaRPr>
          </a:p>
          <a:p>
            <a:pPr marL="457200" lvl="1" indent="0">
              <a:buNone/>
            </a:pPr>
            <a:endParaRPr lang="en-US" altLang="ko-KR" sz="1800" dirty="0">
              <a:latin typeface="+mj-ea"/>
              <a:ea typeface="+mj-ea"/>
            </a:endParaRPr>
          </a:p>
          <a:p>
            <a:r>
              <a:rPr lang="ko-KR" altLang="en-US" sz="1800" dirty="0">
                <a:latin typeface="+mj-ea"/>
                <a:ea typeface="+mj-ea"/>
              </a:rPr>
              <a:t>실험 방법   </a:t>
            </a:r>
            <a:endParaRPr lang="en-US" altLang="ko-KR" sz="1800" dirty="0">
              <a:latin typeface="+mj-ea"/>
              <a:ea typeface="+mj-ea"/>
            </a:endParaRPr>
          </a:p>
          <a:p>
            <a:pPr lvl="1">
              <a:buFont typeface="맑은 고딕" panose="020B0503020000020004" pitchFamily="50" charset="-127"/>
              <a:buChar char="-"/>
            </a:pPr>
            <a:r>
              <a:rPr lang="ko-KR" altLang="en-US" sz="1800" dirty="0">
                <a:latin typeface="+mj-ea"/>
                <a:ea typeface="+mj-ea"/>
              </a:rPr>
              <a:t>전이학습과 </a:t>
            </a:r>
            <a:r>
              <a:rPr lang="en-US" altLang="ko-KR" sz="1800" dirty="0">
                <a:latin typeface="+mj-ea"/>
                <a:ea typeface="+mj-ea"/>
              </a:rPr>
              <a:t>XAI </a:t>
            </a:r>
            <a:r>
              <a:rPr lang="ko-KR" altLang="en-US" sz="1800" dirty="0">
                <a:latin typeface="+mj-ea"/>
                <a:ea typeface="+mj-ea"/>
              </a:rPr>
              <a:t>기법을 이용한 설명 가능한 얼굴 미모 예측</a:t>
            </a:r>
            <a:endParaRPr lang="en-US" altLang="ko-KR" sz="1800" dirty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ko-KR" sz="1800" dirty="0">
              <a:latin typeface="+mj-ea"/>
              <a:ea typeface="+mj-ea"/>
            </a:endParaRPr>
          </a:p>
          <a:p>
            <a:r>
              <a:rPr lang="ko-KR" altLang="en-US" sz="1800" dirty="0">
                <a:latin typeface="+mj-ea"/>
                <a:ea typeface="+mj-ea"/>
              </a:rPr>
              <a:t>실험 및 결과</a:t>
            </a:r>
            <a:endParaRPr lang="en-US" altLang="ko-KR" sz="1800" dirty="0">
              <a:latin typeface="+mj-ea"/>
              <a:ea typeface="+mj-ea"/>
            </a:endParaRPr>
          </a:p>
          <a:p>
            <a:endParaRPr lang="en-US" altLang="ko-KR" sz="1800" dirty="0">
              <a:latin typeface="+mj-ea"/>
              <a:ea typeface="+mj-ea"/>
            </a:endParaRPr>
          </a:p>
          <a:p>
            <a:r>
              <a:rPr lang="ko-KR" altLang="en-US" sz="1800" dirty="0">
                <a:latin typeface="+mj-ea"/>
                <a:ea typeface="+mj-ea"/>
              </a:rPr>
              <a:t>논의 및 향후 연구</a:t>
            </a:r>
            <a:endParaRPr lang="en-US" altLang="ko-KR" sz="1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84088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F4028FE-E1A1-1EF2-FA45-B256D78EFB75}"/>
              </a:ext>
            </a:extLst>
          </p:cNvPr>
          <p:cNvCxnSpPr>
            <a:cxnSpLocks/>
          </p:cNvCxnSpPr>
          <p:nvPr/>
        </p:nvCxnSpPr>
        <p:spPr>
          <a:xfrm>
            <a:off x="421340" y="891988"/>
            <a:ext cx="1122381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제목 1">
            <a:extLst>
              <a:ext uri="{FF2B5EF4-FFF2-40B4-BE49-F238E27FC236}">
                <a16:creationId xmlns:a16="http://schemas.microsoft.com/office/drawing/2014/main" id="{E747FE2E-F42B-BDD6-6361-AA76EA07A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042" y="68779"/>
            <a:ext cx="8597915" cy="912117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연구 배경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내용 개체 틀 2">
                <a:extLst>
                  <a:ext uri="{FF2B5EF4-FFF2-40B4-BE49-F238E27FC236}">
                    <a16:creationId xmlns:a16="http://schemas.microsoft.com/office/drawing/2014/main" id="{1302D60B-2F27-62C5-1C03-C343AE1A8B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73042" y="980896"/>
                <a:ext cx="8597914" cy="5375454"/>
              </a:xfrm>
            </p:spPr>
            <p:txBody>
              <a:bodyPr>
                <a:normAutofit/>
              </a:bodyPr>
              <a:lstStyle/>
              <a:p>
                <a:r>
                  <a:rPr lang="ko-KR" altLang="en-US" sz="1800" dirty="0">
                    <a:latin typeface="+mj-ea"/>
                    <a:ea typeface="+mj-ea"/>
                  </a:rPr>
                  <a:t>얼굴 매력의 영향 연구</a:t>
                </a:r>
                <a:endParaRPr lang="en-US" altLang="ko-KR" sz="1800" dirty="0">
                  <a:latin typeface="+mj-ea"/>
                  <a:ea typeface="+mj-ea"/>
                </a:endParaRPr>
              </a:p>
              <a:p>
                <a:pPr lvl="1">
                  <a:buFont typeface="맑은 고딕" panose="020B0503020000020004" pitchFamily="50" charset="-127"/>
                  <a:buChar char="-"/>
                </a:pPr>
                <a:r>
                  <a:rPr lang="ko-KR" altLang="en-US" sz="1800" dirty="0">
                    <a:latin typeface="+mj-ea"/>
                    <a:ea typeface="+mj-ea"/>
                  </a:rPr>
                  <a:t>얼굴 매력은 대인 관계</a:t>
                </a:r>
                <a:r>
                  <a:rPr lang="en-US" altLang="ko-KR" sz="1800" dirty="0">
                    <a:latin typeface="+mj-ea"/>
                    <a:ea typeface="+mj-ea"/>
                  </a:rPr>
                  <a:t>, </a:t>
                </a:r>
                <a:r>
                  <a:rPr lang="ko-KR" altLang="en-US" sz="1800" dirty="0">
                    <a:latin typeface="+mj-ea"/>
                    <a:ea typeface="+mj-ea"/>
                  </a:rPr>
                  <a:t>취업과 같은 사회적 결정에 영향을 끼침</a:t>
                </a:r>
                <a:endParaRPr lang="en-US" altLang="ko-KR" sz="1800" dirty="0">
                  <a:latin typeface="+mj-ea"/>
                  <a:ea typeface="+mj-ea"/>
                </a:endParaRPr>
              </a:p>
              <a:p>
                <a:pPr marL="457200" lvl="1" indent="0">
                  <a:buNone/>
                </a:pPr>
                <a:endParaRPr lang="en-US" altLang="ko-KR" sz="1800" dirty="0">
                  <a:latin typeface="+mj-ea"/>
                  <a:ea typeface="+mj-ea"/>
                </a:endParaRPr>
              </a:p>
              <a:p>
                <a:r>
                  <a:rPr lang="ko-KR" altLang="en-US" sz="1800" dirty="0">
                    <a:latin typeface="+mj-ea"/>
                    <a:ea typeface="+mj-ea"/>
                  </a:rPr>
                  <a:t>성형 수술을 원하는 현대인 원인 조사</a:t>
                </a:r>
                <a:endParaRPr lang="en-US" altLang="ko-KR" sz="1800" dirty="0">
                  <a:latin typeface="+mj-ea"/>
                  <a:ea typeface="+mj-ea"/>
                </a:endParaRPr>
              </a:p>
              <a:p>
                <a:pPr lvl="1">
                  <a:buFont typeface="맑은 고딕" panose="020B0503020000020004" pitchFamily="50" charset="-127"/>
                  <a:buChar char="-"/>
                </a:pPr>
                <a:r>
                  <a:rPr lang="ko-KR" altLang="en-US" sz="1800" dirty="0">
                    <a:latin typeface="+mj-ea"/>
                    <a:ea typeface="+mj-ea"/>
                  </a:rPr>
                  <a:t>현대인들은 자존감 회복을 위해 성형 수술을 원함</a:t>
                </a:r>
                <a:endParaRPr lang="en-US" altLang="ko-KR" sz="1800" dirty="0">
                  <a:latin typeface="+mj-ea"/>
                  <a:ea typeface="+mj-ea"/>
                </a:endParaRPr>
              </a:p>
              <a:p>
                <a:pPr lvl="1">
                  <a:buFont typeface="맑은 고딕" panose="020B0503020000020004" pitchFamily="50" charset="-127"/>
                  <a:buChar char="-"/>
                </a:pPr>
                <a:endParaRPr lang="en-US" altLang="ko-KR" sz="1800" b="0" i="1" dirty="0">
                  <a:solidFill>
                    <a:schemeClr val="tx1"/>
                  </a:solidFill>
                  <a:latin typeface="+mj-ea"/>
                  <a:ea typeface="+mj-ea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sz="2600" dirty="0">
                    <a:latin typeface="+mj-ea"/>
                    <a:ea typeface="+mj-ea"/>
                  </a:rPr>
                  <a:t> </a:t>
                </a:r>
                <a:r>
                  <a:rPr lang="ko-KR" altLang="en-US" sz="1800" dirty="0">
                    <a:latin typeface="+mj-ea"/>
                    <a:ea typeface="+mj-ea"/>
                  </a:rPr>
                  <a:t>현대인들의 얼굴 매력을 올리는 방안을 제시하는 전문가</a:t>
                </a:r>
                <a:r>
                  <a:rPr lang="en-US" altLang="ko-KR" sz="1800" dirty="0">
                    <a:latin typeface="+mj-ea"/>
                    <a:ea typeface="+mj-ea"/>
                  </a:rPr>
                  <a:t>(</a:t>
                </a:r>
                <a:r>
                  <a:rPr lang="ko-KR" altLang="en-US" sz="1800" dirty="0">
                    <a:latin typeface="+mj-ea"/>
                    <a:ea typeface="+mj-ea"/>
                  </a:rPr>
                  <a:t>모델</a:t>
                </a:r>
                <a:r>
                  <a:rPr lang="en-US" altLang="ko-KR" sz="1800" dirty="0">
                    <a:latin typeface="+mj-ea"/>
                    <a:ea typeface="+mj-ea"/>
                  </a:rPr>
                  <a:t>)</a:t>
                </a:r>
                <a:r>
                  <a:rPr lang="ko-KR" altLang="en-US" sz="1800" dirty="0">
                    <a:latin typeface="+mj-ea"/>
                    <a:ea typeface="+mj-ea"/>
                  </a:rPr>
                  <a:t>가 필요</a:t>
                </a:r>
                <a:endParaRPr lang="en-US" altLang="ko-KR" sz="1800" dirty="0">
                  <a:latin typeface="+mj-ea"/>
                  <a:ea typeface="+mj-ea"/>
                </a:endParaRPr>
              </a:p>
              <a:p>
                <a:pPr lvl="1">
                  <a:buFont typeface="맑은 고딕" panose="020B0503020000020004" pitchFamily="50" charset="-127"/>
                  <a:buChar char="-"/>
                </a:pPr>
                <a:endParaRPr lang="en-US" altLang="ko-KR" sz="1800" dirty="0">
                  <a:latin typeface="+mj-ea"/>
                  <a:ea typeface="+mj-ea"/>
                </a:endParaRPr>
              </a:p>
              <a:p>
                <a:endParaRPr lang="en-US" altLang="ko-KR" sz="180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8" name="내용 개체 틀 2">
                <a:extLst>
                  <a:ext uri="{FF2B5EF4-FFF2-40B4-BE49-F238E27FC236}">
                    <a16:creationId xmlns:a16="http://schemas.microsoft.com/office/drawing/2014/main" id="{1302D60B-2F27-62C5-1C03-C343AE1A8B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3042" y="980896"/>
                <a:ext cx="8597914" cy="5375454"/>
              </a:xfrm>
              <a:blipFill>
                <a:blip r:embed="rId3"/>
                <a:stretch>
                  <a:fillRect l="-496" t="-12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>
            <a:extLst>
              <a:ext uri="{FF2B5EF4-FFF2-40B4-BE49-F238E27FC236}">
                <a16:creationId xmlns:a16="http://schemas.microsoft.com/office/drawing/2014/main" id="{80A6F785-8C7E-386F-14D6-A5EA87D72E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041" y="3565597"/>
            <a:ext cx="5629835" cy="305830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98E28A2-67CF-F256-177F-25236F8D28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6858" y="3842522"/>
            <a:ext cx="5629835" cy="7590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87DA3E-F773-6C8F-D195-70FC9E5D3368}"/>
              </a:ext>
            </a:extLst>
          </p:cNvPr>
          <p:cNvSpPr txBox="1"/>
          <p:nvPr/>
        </p:nvSpPr>
        <p:spPr>
          <a:xfrm>
            <a:off x="6206858" y="4615947"/>
            <a:ext cx="5629835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ko" altLang="ko-KR" sz="1400" kern="500" dirty="0">
                <a:latin typeface="+mj-ea"/>
                <a:ea typeface="+mj-ea"/>
              </a:rPr>
              <a:t>실제로 최근 드림성형외과가 남녀 10대에서 40대 517명을 대상으로 진행한 설문조사에서는 ’외모 개선을 위한 성형수술 계획이 있느냐'는 질문에 58%가 '성형수술 계획이 있다'고 답했다.</a:t>
            </a:r>
            <a:r>
              <a:rPr lang="en-US" altLang="ko" sz="1400" kern="500" dirty="0">
                <a:latin typeface="+mj-ea"/>
                <a:ea typeface="+mj-ea"/>
              </a:rPr>
              <a:t> </a:t>
            </a:r>
            <a:r>
              <a:rPr lang="ko" altLang="ko-KR" sz="1400" kern="500" dirty="0">
                <a:latin typeface="+mj-ea"/>
                <a:ea typeface="+mj-ea"/>
              </a:rPr>
              <a:t>또 '성형수술이 필요한 가장 큰 이유'에 대한 질문에서는 응답자의 49%가 자존감 회복을 꼽았고, '외모 개선을 위해', </a:t>
            </a:r>
            <a:r>
              <a:rPr lang="en-US" altLang="ko" sz="1400" kern="500" dirty="0">
                <a:latin typeface="+mj-ea"/>
                <a:ea typeface="+mj-ea"/>
              </a:rPr>
              <a:t>‘</a:t>
            </a:r>
            <a:r>
              <a:rPr lang="ko-KR" altLang="en-US" sz="1400" kern="500" dirty="0">
                <a:latin typeface="+mj-ea"/>
                <a:ea typeface="+mj-ea"/>
              </a:rPr>
              <a:t>결혼</a:t>
            </a:r>
            <a:r>
              <a:rPr lang="ko" altLang="ko-KR" sz="1400" kern="500" dirty="0">
                <a:latin typeface="+mj-ea"/>
                <a:ea typeface="+mj-ea"/>
              </a:rPr>
              <a:t>을 위해 </a:t>
            </a:r>
            <a:r>
              <a:rPr lang="en-US" altLang="ko" sz="1400" kern="500" dirty="0">
                <a:latin typeface="+mj-ea"/>
                <a:ea typeface="+mj-ea"/>
              </a:rPr>
              <a:t>‘, ‘</a:t>
            </a:r>
            <a:r>
              <a:rPr lang="ko" altLang="ko-KR" sz="1400" kern="500" dirty="0">
                <a:latin typeface="+mj-ea"/>
                <a:ea typeface="+mj-ea"/>
              </a:rPr>
              <a:t>취업을 </a:t>
            </a:r>
            <a:r>
              <a:rPr lang="ko-KR" altLang="en-US" sz="1400" kern="500" dirty="0">
                <a:latin typeface="+mj-ea"/>
                <a:ea typeface="+mj-ea"/>
              </a:rPr>
              <a:t>위</a:t>
            </a:r>
            <a:r>
              <a:rPr lang="ko" altLang="ko-KR" sz="1400" kern="500" dirty="0">
                <a:latin typeface="+mj-ea"/>
                <a:ea typeface="+mj-ea"/>
              </a:rPr>
              <a:t>해' 성형이 필요하다는 </a:t>
            </a:r>
            <a:r>
              <a:rPr lang="ko-KR" altLang="en-US" sz="1400" kern="500" dirty="0">
                <a:latin typeface="+mj-ea"/>
                <a:ea typeface="+mj-ea"/>
              </a:rPr>
              <a:t>응</a:t>
            </a:r>
            <a:r>
              <a:rPr lang="ko" altLang="ko-KR" sz="1400" kern="500" dirty="0">
                <a:latin typeface="+mj-ea"/>
                <a:ea typeface="+mj-ea"/>
              </a:rPr>
              <a:t>답이 뒤</a:t>
            </a:r>
            <a:r>
              <a:rPr lang="ko-KR" altLang="en-US" sz="1400" kern="500" dirty="0" err="1">
                <a:latin typeface="+mj-ea"/>
                <a:ea typeface="+mj-ea"/>
              </a:rPr>
              <a:t>를</a:t>
            </a:r>
            <a:r>
              <a:rPr lang="ko" altLang="ko-KR" sz="1400" kern="500" dirty="0">
                <a:latin typeface="+mj-ea"/>
                <a:ea typeface="+mj-ea"/>
              </a:rPr>
              <a:t> 이었다.</a:t>
            </a:r>
          </a:p>
          <a:p>
            <a:endParaRPr lang="ko-KR" altLang="en-US" sz="1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75629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F4028FE-E1A1-1EF2-FA45-B256D78EFB75}"/>
              </a:ext>
            </a:extLst>
          </p:cNvPr>
          <p:cNvCxnSpPr>
            <a:cxnSpLocks/>
          </p:cNvCxnSpPr>
          <p:nvPr/>
        </p:nvCxnSpPr>
        <p:spPr>
          <a:xfrm>
            <a:off x="421340" y="891988"/>
            <a:ext cx="1122381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제목 1">
            <a:extLst>
              <a:ext uri="{FF2B5EF4-FFF2-40B4-BE49-F238E27FC236}">
                <a16:creationId xmlns:a16="http://schemas.microsoft.com/office/drawing/2014/main" id="{E747FE2E-F42B-BDD6-6361-AA76EA07A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042" y="68779"/>
            <a:ext cx="8597915" cy="912117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latin typeface="+mj-ea"/>
                <a:ea typeface="+mj-ea"/>
              </a:rPr>
              <a:t>기존 미적 점수 예측 연구 및 한계점</a:t>
            </a:r>
            <a:endParaRPr lang="en-US" altLang="ko-KR" sz="2800" dirty="0"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내용 개체 틀 2">
                <a:extLst>
                  <a:ext uri="{FF2B5EF4-FFF2-40B4-BE49-F238E27FC236}">
                    <a16:creationId xmlns:a16="http://schemas.microsoft.com/office/drawing/2014/main" id="{1302D60B-2F27-62C5-1C03-C343AE1A8B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73041" y="980896"/>
                <a:ext cx="11223811" cy="5375454"/>
              </a:xfrm>
            </p:spPr>
            <p:txBody>
              <a:bodyPr>
                <a:normAutofit/>
              </a:bodyPr>
              <a:lstStyle/>
              <a:p>
                <a:r>
                  <a:rPr lang="ko-KR" altLang="en-US" sz="1800" dirty="0">
                    <a:latin typeface="+mj-ea"/>
                    <a:ea typeface="+mj-ea"/>
                  </a:rPr>
                  <a:t>기존 연구의 한계 </a:t>
                </a:r>
                <a:r>
                  <a:rPr lang="en-US" altLang="ko-KR" sz="1800" dirty="0">
                    <a:latin typeface="+mj-ea"/>
                    <a:ea typeface="+mj-ea"/>
                  </a:rPr>
                  <a:t>1</a:t>
                </a:r>
                <a:r>
                  <a:rPr lang="ko-KR" altLang="en-US" sz="1800" dirty="0">
                    <a:latin typeface="+mj-ea"/>
                    <a:ea typeface="+mj-ea"/>
                  </a:rPr>
                  <a:t> </a:t>
                </a:r>
                <a:r>
                  <a:rPr lang="en-US" altLang="ko-KR" sz="1800" dirty="0">
                    <a:latin typeface="+mj-ea"/>
                    <a:ea typeface="+mj-ea"/>
                  </a:rPr>
                  <a:t>: </a:t>
                </a:r>
                <a:r>
                  <a:rPr lang="ko-KR" altLang="en-US" sz="1800" dirty="0">
                    <a:latin typeface="+mj-ea"/>
                    <a:ea typeface="+mj-ea"/>
                  </a:rPr>
                  <a:t>어디 영역이 개선되었는지 알 수 없는 </a:t>
                </a:r>
                <a:r>
                  <a:rPr lang="en-US" altLang="ko-KR" sz="1800" dirty="0">
                    <a:latin typeface="+mj-ea"/>
                    <a:ea typeface="+mj-ea"/>
                  </a:rPr>
                  <a:t>GAN </a:t>
                </a:r>
                <a:r>
                  <a:rPr lang="ko-KR" altLang="en-US" sz="1800" dirty="0">
                    <a:latin typeface="+mj-ea"/>
                    <a:ea typeface="+mj-ea"/>
                  </a:rPr>
                  <a:t>모델들</a:t>
                </a:r>
                <a:endParaRPr lang="en-US" altLang="ko-KR" sz="1800" dirty="0">
                  <a:latin typeface="+mj-ea"/>
                  <a:ea typeface="+mj-ea"/>
                </a:endParaRPr>
              </a:p>
              <a:p>
                <a:pPr lvl="1">
                  <a:buFont typeface="맑은 고딕" panose="020B0503020000020004" pitchFamily="50" charset="-127"/>
                  <a:buChar char="-"/>
                </a:pPr>
                <a:r>
                  <a:rPr lang="en-US" altLang="ko-KR" sz="1800" dirty="0">
                    <a:latin typeface="+mn-ea"/>
                  </a:rPr>
                  <a:t>Nir Diamant, “BEHOLDER-GAN: GENERATION AND BEAUTIFICATION OF FACIAL IMAGES WITH CONDITIONING ON THEIR BEAUTY LEVEL”</a:t>
                </a:r>
              </a:p>
              <a:p>
                <a:endParaRPr lang="en-US" altLang="ko-KR" sz="1800" dirty="0">
                  <a:latin typeface="+mj-ea"/>
                  <a:ea typeface="+mj-ea"/>
                </a:endParaRPr>
              </a:p>
              <a:p>
                <a:r>
                  <a:rPr lang="ko-KR" altLang="en-US" sz="1800" dirty="0">
                    <a:latin typeface="+mj-ea"/>
                    <a:ea typeface="+mj-ea"/>
                  </a:rPr>
                  <a:t>기존 연구의 한계 </a:t>
                </a:r>
                <a:r>
                  <a:rPr lang="en-US" altLang="ko-KR" sz="1800" dirty="0">
                    <a:latin typeface="+mj-ea"/>
                    <a:ea typeface="+mj-ea"/>
                  </a:rPr>
                  <a:t>2 : </a:t>
                </a:r>
                <a:r>
                  <a:rPr lang="ko-KR" altLang="en-US" sz="1800" dirty="0">
                    <a:latin typeface="+mj-ea"/>
                    <a:ea typeface="+mj-ea"/>
                  </a:rPr>
                  <a:t>미적 점수 예측 모델의 미흡한 </a:t>
                </a:r>
                <a:r>
                  <a:rPr lang="en-US" altLang="ko-KR" sz="1800" dirty="0">
                    <a:latin typeface="+mj-ea"/>
                    <a:ea typeface="+mj-ea"/>
                  </a:rPr>
                  <a:t>XAI </a:t>
                </a:r>
                <a:r>
                  <a:rPr lang="ko-KR" altLang="en-US" sz="1800" dirty="0">
                    <a:latin typeface="+mj-ea"/>
                    <a:ea typeface="+mj-ea"/>
                  </a:rPr>
                  <a:t>분석</a:t>
                </a:r>
                <a:endParaRPr lang="en-US" altLang="ko-KR" sz="1800" dirty="0">
                  <a:latin typeface="+mj-ea"/>
                  <a:ea typeface="+mj-ea"/>
                </a:endParaRPr>
              </a:p>
              <a:p>
                <a:pPr lvl="1">
                  <a:buFont typeface="맑은 고딕" panose="020B0503020000020004" pitchFamily="50" charset="-127"/>
                  <a:buChar char="-"/>
                </a:pPr>
                <a:r>
                  <a:rPr lang="en-US" altLang="ko-KR" sz="1800" b="0" i="0" dirty="0" err="1">
                    <a:solidFill>
                      <a:srgbClr val="333333"/>
                    </a:solidFill>
                    <a:effectLst/>
                    <a:latin typeface="+mn-ea"/>
                  </a:rPr>
                  <a:t>Takanori</a:t>
                </a:r>
                <a:r>
                  <a:rPr lang="en-US" altLang="ko-KR" sz="1800" b="0" i="0" dirty="0">
                    <a:solidFill>
                      <a:srgbClr val="333333"/>
                    </a:solidFill>
                    <a:effectLst/>
                    <a:latin typeface="+mn-ea"/>
                  </a:rPr>
                  <a:t> Sano, </a:t>
                </a:r>
                <a:r>
                  <a:rPr lang="en-US" altLang="ko-KR" sz="1800" b="0" i="0" dirty="0">
                    <a:effectLst/>
                    <a:latin typeface="+mn-ea"/>
                  </a:rPr>
                  <a:t>“Vision Transformer Pays Attention to Facial Morphological Features when Predicting Attractiveness” </a:t>
                </a:r>
                <a:r>
                  <a:rPr lang="en-US" altLang="ko-KR" sz="1800" b="0" i="0" dirty="0">
                    <a:solidFill>
                      <a:srgbClr val="222222"/>
                    </a:solidFill>
                    <a:effectLst/>
                    <a:latin typeface="+mn-ea"/>
                  </a:rPr>
                  <a:t>(Grad-CAM, </a:t>
                </a:r>
                <a:r>
                  <a:rPr lang="en-US" altLang="ko-KR" sz="1800" b="0" i="0" dirty="0" err="1">
                    <a:solidFill>
                      <a:srgbClr val="222222"/>
                    </a:solidFill>
                    <a:effectLst/>
                    <a:latin typeface="+mn-ea"/>
                  </a:rPr>
                  <a:t>ViT</a:t>
                </a:r>
                <a:r>
                  <a:rPr lang="en-US" altLang="ko-KR" sz="1800" b="0" i="0" dirty="0">
                    <a:solidFill>
                      <a:srgbClr val="222222"/>
                    </a:solidFill>
                    <a:effectLst/>
                    <a:latin typeface="+mn-ea"/>
                  </a:rPr>
                  <a:t>(vision Transformer)</a:t>
                </a:r>
                <a:r>
                  <a:rPr lang="ko-KR" altLang="en-US" sz="1800" b="0" i="0" dirty="0">
                    <a:solidFill>
                      <a:srgbClr val="222222"/>
                    </a:solidFill>
                    <a:effectLst/>
                    <a:latin typeface="+mn-ea"/>
                  </a:rPr>
                  <a:t>를</a:t>
                </a:r>
                <a:r>
                  <a:rPr lang="en-US" altLang="ko-KR" sz="1800" dirty="0">
                    <a:solidFill>
                      <a:srgbClr val="222222"/>
                    </a:solidFill>
                    <a:latin typeface="+mn-ea"/>
                  </a:rPr>
                  <a:t> </a:t>
                </a:r>
                <a:r>
                  <a:rPr lang="ko-KR" altLang="en-US" sz="1800" dirty="0">
                    <a:solidFill>
                      <a:srgbClr val="222222"/>
                    </a:solidFill>
                    <a:latin typeface="+mn-ea"/>
                  </a:rPr>
                  <a:t>활용한 설명가능성 분석</a:t>
                </a:r>
                <a:endParaRPr lang="en-US" altLang="ko-KR" sz="1800" dirty="0">
                  <a:latin typeface="+mn-ea"/>
                </a:endParaRPr>
              </a:p>
              <a:p>
                <a:endParaRPr lang="en-US" altLang="ko-KR" sz="1800" dirty="0">
                  <a:latin typeface="+mj-ea"/>
                  <a:ea typeface="+mj-ea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sz="1800" dirty="0">
                    <a:latin typeface="+mj-ea"/>
                    <a:ea typeface="+mj-ea"/>
                  </a:rPr>
                  <a:t> </a:t>
                </a:r>
                <a:r>
                  <a:rPr lang="ko-KR" altLang="en-US" sz="1800" dirty="0">
                    <a:latin typeface="+mj-ea"/>
                    <a:ea typeface="+mj-ea"/>
                  </a:rPr>
                  <a:t>어느 영역이 개선되면 미적 점수를 올릴 수 있는지 설명가능한 예측 모델 개발</a:t>
                </a:r>
                <a:endParaRPr lang="en-US" altLang="ko-KR" sz="180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8" name="내용 개체 틀 2">
                <a:extLst>
                  <a:ext uri="{FF2B5EF4-FFF2-40B4-BE49-F238E27FC236}">
                    <a16:creationId xmlns:a16="http://schemas.microsoft.com/office/drawing/2014/main" id="{1302D60B-2F27-62C5-1C03-C343AE1A8B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3041" y="980896"/>
                <a:ext cx="11223811" cy="5375454"/>
              </a:xfrm>
              <a:blipFill>
                <a:blip r:embed="rId3"/>
                <a:stretch>
                  <a:fillRect l="-380" t="-12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4863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F4028FE-E1A1-1EF2-FA45-B256D78EFB75}"/>
              </a:ext>
            </a:extLst>
          </p:cNvPr>
          <p:cNvCxnSpPr>
            <a:cxnSpLocks/>
          </p:cNvCxnSpPr>
          <p:nvPr/>
        </p:nvCxnSpPr>
        <p:spPr>
          <a:xfrm>
            <a:off x="421340" y="891988"/>
            <a:ext cx="1122381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제목 1">
            <a:extLst>
              <a:ext uri="{FF2B5EF4-FFF2-40B4-BE49-F238E27FC236}">
                <a16:creationId xmlns:a16="http://schemas.microsoft.com/office/drawing/2014/main" id="{E747FE2E-F42B-BDD6-6361-AA76EA07A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042" y="68779"/>
            <a:ext cx="9812252" cy="912117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latin typeface="+mj-ea"/>
                <a:ea typeface="+mj-ea"/>
              </a:rPr>
              <a:t>데이터셋 및 실험 설계</a:t>
            </a:r>
            <a:endParaRPr lang="en-US" altLang="ko-KR" sz="2800" dirty="0">
              <a:latin typeface="+mj-ea"/>
              <a:ea typeface="+mj-ea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1302D60B-2F27-62C5-1C03-C343AE1A8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042" y="980896"/>
            <a:ext cx="10177244" cy="5375454"/>
          </a:xfrm>
        </p:spPr>
        <p:txBody>
          <a:bodyPr>
            <a:normAutofit/>
          </a:bodyPr>
          <a:lstStyle/>
          <a:p>
            <a:r>
              <a:rPr lang="en-US" altLang="ko-KR" sz="1800" dirty="0">
                <a:latin typeface="+mj-ea"/>
                <a:ea typeface="+mj-ea"/>
              </a:rPr>
              <a:t>SCUT-FBP5500 </a:t>
            </a:r>
            <a:r>
              <a:rPr lang="ko-KR" altLang="en-US" sz="1800" dirty="0">
                <a:latin typeface="+mj-ea"/>
                <a:ea typeface="+mj-ea"/>
              </a:rPr>
              <a:t>데이터셋 사용</a:t>
            </a:r>
            <a:endParaRPr lang="en-US" altLang="ko-KR" sz="1800" dirty="0">
              <a:latin typeface="+mj-ea"/>
              <a:ea typeface="+mj-ea"/>
            </a:endParaRPr>
          </a:p>
          <a:p>
            <a:pPr lvl="1">
              <a:buFont typeface="맑은 고딕" panose="020B0503020000020004" pitchFamily="50" charset="-127"/>
              <a:buChar char="-"/>
            </a:pPr>
            <a:r>
              <a:rPr lang="en-US" altLang="ko-KR" sz="1800" dirty="0"/>
              <a:t>60</a:t>
            </a:r>
            <a:r>
              <a:rPr lang="ko-KR" altLang="en-US" sz="1800" dirty="0"/>
              <a:t>명의 랜덤 리뷰어가 </a:t>
            </a:r>
            <a:r>
              <a:rPr lang="en-US" altLang="ko-KR" sz="1800" dirty="0"/>
              <a:t>5500</a:t>
            </a:r>
            <a:r>
              <a:rPr lang="ko-KR" altLang="en-US" sz="1800" dirty="0"/>
              <a:t>개의 전면 얼굴 이미지에 대해 </a:t>
            </a:r>
            <a:r>
              <a:rPr lang="en-US" altLang="ko-KR" sz="1800" dirty="0"/>
              <a:t>1~5</a:t>
            </a:r>
            <a:r>
              <a:rPr lang="ko-KR" altLang="en-US" sz="1800" dirty="0"/>
              <a:t>점으로 평가한 데이터셋</a:t>
            </a:r>
            <a:endParaRPr lang="en-US" altLang="ko-KR" sz="1800" dirty="0"/>
          </a:p>
          <a:p>
            <a:pPr marL="457200" lvl="1" indent="0">
              <a:buNone/>
            </a:pPr>
            <a:endParaRPr lang="en-US" altLang="ko-KR" sz="1800" dirty="0">
              <a:latin typeface="+mj-ea"/>
              <a:ea typeface="+mj-ea"/>
            </a:endParaRPr>
          </a:p>
          <a:p>
            <a:r>
              <a:rPr lang="ko-KR" altLang="en-US" sz="1800" dirty="0">
                <a:latin typeface="+mj-ea"/>
                <a:ea typeface="+mj-ea"/>
              </a:rPr>
              <a:t>모델 성능 평가</a:t>
            </a:r>
            <a:endParaRPr lang="en-US" altLang="ko-KR" sz="1800" dirty="0">
              <a:latin typeface="+mj-ea"/>
              <a:ea typeface="+mj-ea"/>
            </a:endParaRPr>
          </a:p>
          <a:p>
            <a:pPr lvl="1">
              <a:buFont typeface="맑은 고딕" panose="020B0503020000020004" pitchFamily="50" charset="-127"/>
              <a:buChar char="-"/>
            </a:pPr>
            <a:r>
              <a:rPr lang="en-US" altLang="ko-KR" sz="1800" dirty="0">
                <a:latin typeface="+mj-ea"/>
                <a:ea typeface="+mj-ea"/>
              </a:rPr>
              <a:t>PC, MAE, RMSE</a:t>
            </a:r>
            <a:r>
              <a:rPr lang="ko-KR" altLang="en-US" sz="1800" dirty="0">
                <a:latin typeface="+mj-ea"/>
                <a:ea typeface="+mj-ea"/>
              </a:rPr>
              <a:t>로 모델을 </a:t>
            </a:r>
            <a:r>
              <a:rPr lang="en-US" altLang="ko-KR" sz="1800" dirty="0">
                <a:latin typeface="+mj-ea"/>
                <a:ea typeface="+mj-ea"/>
              </a:rPr>
              <a:t>3</a:t>
            </a:r>
            <a:r>
              <a:rPr lang="ko-KR" altLang="en-US" sz="1800" dirty="0">
                <a:latin typeface="+mj-ea"/>
                <a:ea typeface="+mj-ea"/>
              </a:rPr>
              <a:t>겹 교차검증</a:t>
            </a:r>
            <a:endParaRPr lang="en-US" altLang="ko-KR" sz="1800" dirty="0">
              <a:latin typeface="+mj-ea"/>
              <a:ea typeface="+mj-ea"/>
            </a:endParaRPr>
          </a:p>
          <a:p>
            <a:endParaRPr lang="en-US" altLang="ko-KR" sz="1800" dirty="0">
              <a:latin typeface="+mj-ea"/>
              <a:ea typeface="+mj-ea"/>
            </a:endParaRPr>
          </a:p>
          <a:p>
            <a:r>
              <a:rPr lang="en-US" altLang="ko-KR" sz="1800" dirty="0">
                <a:latin typeface="+mj-ea"/>
                <a:ea typeface="+mj-ea"/>
              </a:rPr>
              <a:t>XAI </a:t>
            </a:r>
            <a:r>
              <a:rPr lang="ko-KR" altLang="en-US" sz="1800" dirty="0">
                <a:latin typeface="+mj-ea"/>
                <a:ea typeface="+mj-ea"/>
              </a:rPr>
              <a:t>기법을 통해 얼굴 매력을 올릴 수 있는 방안 분석</a:t>
            </a:r>
            <a:endParaRPr lang="en-US" altLang="ko-KR" sz="1800" dirty="0">
              <a:latin typeface="+mj-ea"/>
              <a:ea typeface="+mj-ea"/>
            </a:endParaRPr>
          </a:p>
          <a:p>
            <a:pPr lvl="1">
              <a:buFont typeface="맑은 고딕" panose="020B0503020000020004" pitchFamily="50" charset="-127"/>
              <a:buChar char="-"/>
            </a:pPr>
            <a:r>
              <a:rPr lang="en-US" altLang="ko-KR" sz="1800" dirty="0">
                <a:latin typeface="+mj-ea"/>
                <a:ea typeface="+mj-ea"/>
              </a:rPr>
              <a:t>LIME </a:t>
            </a:r>
            <a:r>
              <a:rPr lang="ko-KR" altLang="en-US" sz="1800" dirty="0">
                <a:latin typeface="+mj-ea"/>
                <a:ea typeface="+mj-ea"/>
              </a:rPr>
              <a:t>기법을 통해 미모 점수를 오르내리는 영역을 분석</a:t>
            </a:r>
            <a:endParaRPr lang="en-US" altLang="ko-KR" sz="1800" dirty="0">
              <a:latin typeface="+mj-ea"/>
              <a:ea typeface="+mj-ea"/>
            </a:endParaRPr>
          </a:p>
          <a:p>
            <a:endParaRPr lang="en-US" altLang="ko-KR" sz="1800" dirty="0">
              <a:latin typeface="+mj-ea"/>
              <a:ea typeface="+mj-ea"/>
            </a:endParaRP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27B9177-0261-46B9-FCE1-2D92512B26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042" y="3853622"/>
            <a:ext cx="5520973" cy="24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092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F4028FE-E1A1-1EF2-FA45-B256D78EFB75}"/>
              </a:ext>
            </a:extLst>
          </p:cNvPr>
          <p:cNvCxnSpPr>
            <a:cxnSpLocks/>
          </p:cNvCxnSpPr>
          <p:nvPr/>
        </p:nvCxnSpPr>
        <p:spPr>
          <a:xfrm>
            <a:off x="421340" y="891988"/>
            <a:ext cx="1122381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제목 1">
            <a:extLst>
              <a:ext uri="{FF2B5EF4-FFF2-40B4-BE49-F238E27FC236}">
                <a16:creationId xmlns:a16="http://schemas.microsoft.com/office/drawing/2014/main" id="{E747FE2E-F42B-BDD6-6361-AA76EA07A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042" y="68779"/>
            <a:ext cx="9812252" cy="912117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latin typeface="+mj-ea"/>
                <a:ea typeface="+mj-ea"/>
              </a:rPr>
              <a:t>전이학습과 </a:t>
            </a:r>
            <a:r>
              <a:rPr lang="en-US" altLang="ko-KR" sz="2800" dirty="0">
                <a:latin typeface="+mj-ea"/>
                <a:ea typeface="+mj-ea"/>
              </a:rPr>
              <a:t>XAI </a:t>
            </a:r>
            <a:r>
              <a:rPr lang="ko-KR" altLang="en-US" sz="2800" dirty="0">
                <a:latin typeface="+mj-ea"/>
                <a:ea typeface="+mj-ea"/>
              </a:rPr>
              <a:t>기법을 이용한 설명 가능한 얼굴 미모 예측</a:t>
            </a:r>
            <a:endParaRPr lang="en-US" altLang="ko-KR" sz="2800" dirty="0">
              <a:latin typeface="+mj-ea"/>
              <a:ea typeface="+mj-ea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1302D60B-2F27-62C5-1C03-C343AE1A8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042" y="980896"/>
            <a:ext cx="8597914" cy="5375454"/>
          </a:xfrm>
        </p:spPr>
        <p:txBody>
          <a:bodyPr>
            <a:normAutofit/>
          </a:bodyPr>
          <a:lstStyle/>
          <a:p>
            <a:r>
              <a:rPr lang="ko-KR" altLang="en-US" sz="1800" dirty="0">
                <a:latin typeface="+mj-ea"/>
                <a:ea typeface="+mj-ea"/>
              </a:rPr>
              <a:t>모델 </a:t>
            </a:r>
            <a:r>
              <a:rPr lang="ko-KR" altLang="en-US" sz="1800" dirty="0" err="1">
                <a:latin typeface="+mj-ea"/>
                <a:ea typeface="+mj-ea"/>
              </a:rPr>
              <a:t>오버뷰</a:t>
            </a:r>
            <a:endParaRPr lang="en-US" altLang="ko-KR" sz="1800" dirty="0">
              <a:latin typeface="+mj-ea"/>
              <a:ea typeface="+mj-ea"/>
            </a:endParaRPr>
          </a:p>
          <a:p>
            <a:endParaRPr lang="en-US" altLang="ko-KR" sz="1800" dirty="0">
              <a:latin typeface="+mj-ea"/>
              <a:ea typeface="+mj-ea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006ACB0-A26E-F44F-937A-AA93961C6D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124" y="1605587"/>
            <a:ext cx="7295417" cy="3414596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CACB408E-8F3A-614C-056B-21F343D78AC7}"/>
              </a:ext>
            </a:extLst>
          </p:cNvPr>
          <p:cNvSpPr/>
          <p:nvPr/>
        </p:nvSpPr>
        <p:spPr>
          <a:xfrm>
            <a:off x="420124" y="1565480"/>
            <a:ext cx="7207369" cy="341459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397616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F4028FE-E1A1-1EF2-FA45-B256D78EFB75}"/>
              </a:ext>
            </a:extLst>
          </p:cNvPr>
          <p:cNvCxnSpPr>
            <a:cxnSpLocks/>
          </p:cNvCxnSpPr>
          <p:nvPr/>
        </p:nvCxnSpPr>
        <p:spPr>
          <a:xfrm>
            <a:off x="421340" y="891988"/>
            <a:ext cx="1122381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제목 1">
            <a:extLst>
              <a:ext uri="{FF2B5EF4-FFF2-40B4-BE49-F238E27FC236}">
                <a16:creationId xmlns:a16="http://schemas.microsoft.com/office/drawing/2014/main" id="{E747FE2E-F42B-BDD6-6361-AA76EA07A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042" y="68779"/>
            <a:ext cx="9812252" cy="912117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latin typeface="+mj-ea"/>
                <a:ea typeface="+mj-ea"/>
              </a:rPr>
              <a:t>전이학습과 </a:t>
            </a:r>
            <a:r>
              <a:rPr lang="en-US" altLang="ko-KR" sz="2800" dirty="0">
                <a:latin typeface="+mj-ea"/>
                <a:ea typeface="+mj-ea"/>
              </a:rPr>
              <a:t>XAI </a:t>
            </a:r>
            <a:r>
              <a:rPr lang="ko-KR" altLang="en-US" sz="2800" dirty="0">
                <a:latin typeface="+mj-ea"/>
                <a:ea typeface="+mj-ea"/>
              </a:rPr>
              <a:t>기법을 이용한 설명 가능한 얼굴 미모 예측</a:t>
            </a:r>
            <a:endParaRPr lang="en-US" altLang="ko-KR" sz="2800" dirty="0">
              <a:latin typeface="+mj-ea"/>
              <a:ea typeface="+mj-ea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1302D60B-2F27-62C5-1C03-C343AE1A8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042" y="980896"/>
            <a:ext cx="10177244" cy="5375454"/>
          </a:xfrm>
        </p:spPr>
        <p:txBody>
          <a:bodyPr>
            <a:normAutofit/>
          </a:bodyPr>
          <a:lstStyle/>
          <a:p>
            <a:r>
              <a:rPr lang="en-US" altLang="ko-KR" sz="1800" dirty="0">
                <a:latin typeface="+mj-lt"/>
                <a:ea typeface="+mj-ea"/>
              </a:rPr>
              <a:t>3</a:t>
            </a:r>
            <a:r>
              <a:rPr lang="ko-KR" altLang="en-US" sz="1800" dirty="0">
                <a:latin typeface="+mj-lt"/>
                <a:ea typeface="+mj-ea"/>
              </a:rPr>
              <a:t>겹 교차검증 평균</a:t>
            </a:r>
            <a:endParaRPr lang="en-US" altLang="ko-KR" sz="1800" dirty="0">
              <a:latin typeface="+mj-lt"/>
              <a:ea typeface="+mj-ea"/>
            </a:endParaRPr>
          </a:p>
          <a:p>
            <a:r>
              <a:rPr lang="en-US" altLang="ko-KR" sz="1800" dirty="0">
                <a:latin typeface="+mj-lt"/>
              </a:rPr>
              <a:t>5500</a:t>
            </a:r>
            <a:r>
              <a:rPr lang="ko-KR" altLang="en-US" sz="1800" dirty="0">
                <a:latin typeface="+mj-lt"/>
              </a:rPr>
              <a:t>개의 얼굴 이미지는 미모 점수를 예측하기엔 데이터 수가 부족</a:t>
            </a:r>
          </a:p>
          <a:p>
            <a:endParaRPr lang="en-US" altLang="ko-KR" sz="1800" dirty="0">
              <a:latin typeface="+mj-lt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13885C78-D178-7035-3F19-9FB50DBDEBA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5551239"/>
                  </p:ext>
                </p:extLst>
              </p:nvPr>
            </p:nvGraphicFramePr>
            <p:xfrm>
              <a:off x="421340" y="1857898"/>
              <a:ext cx="8128000" cy="2661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5600">
                      <a:extLst>
                        <a:ext uri="{9D8B030D-6E8A-4147-A177-3AD203B41FA5}">
                          <a16:colId xmlns:a16="http://schemas.microsoft.com/office/drawing/2014/main" val="1523932381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968530785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3132129050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2347082678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23195379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/>
                            <a:t>Author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/>
                            <a:t>Model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dirty="0"/>
                            <a:t>RMSE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dirty="0"/>
                            <a:t>MAE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/>
                            <a:t>PC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45776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800" b="0" i="0" u="sng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hlinkClick r:id="rId3"/>
                            </a:rPr>
                            <a:t>F </a:t>
                          </a:r>
                          <a:r>
                            <a:rPr lang="en-US" altLang="ko-KR" sz="1800" b="0" i="0" u="sng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hlinkClick r:id="rId3"/>
                            </a:rPr>
                            <a:t>Bougourzi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/>
                            <a:t>CNN-ER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800">
                              <a:solidFill>
                                <a:schemeClr val="tx1"/>
                              </a:solidFill>
                            </a:rPr>
                            <a:t>0.2650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800">
                              <a:solidFill>
                                <a:schemeClr val="tx1"/>
                              </a:solidFill>
                            </a:rPr>
                            <a:t>0.2009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800" b="0">
                              <a:solidFill>
                                <a:schemeClr val="tx1"/>
                              </a:solidFill>
                            </a:rPr>
                            <a:t>0.9250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287526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800" b="0" i="0" u="sng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hlinkClick r:id="rId4"/>
                            </a:rPr>
                            <a:t>L Lin</a:t>
                          </a:r>
                          <a:endParaRPr lang="en-US" altLang="ko-KR" sz="1800" b="0" i="0" u="sng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  <a:hlinkClick r:id="rId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altLang="ko-KR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800" dirty="0">
                              <a:solidFill>
                                <a:schemeClr val="tx1"/>
                              </a:solidFill>
                            </a:rPr>
                            <a:t>CNN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>
                              <a:solidFill>
                                <a:schemeClr val="tx1"/>
                              </a:solidFill>
                            </a:rPr>
                            <a:t>0.2800</a:t>
                          </a:r>
                          <a:endParaRPr lang="ko-KR" altLang="en-US" sz="180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l"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>
                              <a:solidFill>
                                <a:schemeClr val="tx1"/>
                              </a:solidFill>
                            </a:rPr>
                            <a:t>0.2120</a:t>
                          </a:r>
                          <a:endParaRPr lang="ko-KR" altLang="en-US" sz="180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l"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>
                              <a:solidFill>
                                <a:schemeClr val="tx1"/>
                              </a:solidFill>
                            </a:rPr>
                            <a:t>0.9142</a:t>
                          </a:r>
                          <a:endParaRPr lang="ko-KR" altLang="en-US" sz="180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l" latinLnBrk="1"/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352622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800" b="0" i="0" u="sng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hlinkClick r:id="rId4"/>
                            </a:rPr>
                            <a:t>L Lin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>
                              <a:solidFill>
                                <a:schemeClr val="tx1"/>
                              </a:solidFill>
                            </a:rPr>
                            <a:t>ResNet-18 based AaNet</a:t>
                          </a:r>
                          <a:endParaRPr lang="ko-KR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>
                              <a:solidFill>
                                <a:schemeClr val="tx1"/>
                              </a:solidFill>
                            </a:rPr>
                            <a:t>0.2954</a:t>
                          </a:r>
                          <a:endParaRPr lang="ko-KR" altLang="en-US" sz="180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l"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>
                              <a:solidFill>
                                <a:schemeClr val="tx1"/>
                              </a:solidFill>
                            </a:rPr>
                            <a:t>0.2236</a:t>
                          </a:r>
                          <a:endParaRPr lang="ko-KR" altLang="en-US" sz="180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l"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>
                              <a:solidFill>
                                <a:schemeClr val="tx1"/>
                              </a:solidFill>
                            </a:rPr>
                            <a:t>0.9055</a:t>
                          </a:r>
                          <a:endParaRPr lang="ko-KR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74887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/>
                            <a:t>Ours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dirty="0"/>
                            <a:t>ResNet-50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b="1" dirty="0">
                              <a:solidFill>
                                <a:schemeClr val="tx1"/>
                              </a:solidFill>
                            </a:rPr>
                            <a:t>0.5346</a:t>
                          </a:r>
                          <a:endParaRPr lang="ko-KR" altLang="en-US" b="1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l" latinLnBrk="1"/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b="1" dirty="0">
                              <a:solidFill>
                                <a:schemeClr val="tx1"/>
                              </a:solidFill>
                            </a:rPr>
                            <a:t>0.4124</a:t>
                          </a:r>
                          <a:endParaRPr lang="ko-KR" altLang="en-US" b="1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l" latinLnBrk="1"/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b="1" dirty="0">
                              <a:solidFill>
                                <a:schemeClr val="tx1"/>
                              </a:solidFill>
                            </a:rPr>
                            <a:t>0.7102</a:t>
                          </a:r>
                          <a:endParaRPr lang="ko-KR" alt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204634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13885C78-D178-7035-3F19-9FB50DBDEBA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5551239"/>
                  </p:ext>
                </p:extLst>
              </p:nvPr>
            </p:nvGraphicFramePr>
            <p:xfrm>
              <a:off x="421340" y="1857898"/>
              <a:ext cx="8128000" cy="2661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5600">
                      <a:extLst>
                        <a:ext uri="{9D8B030D-6E8A-4147-A177-3AD203B41FA5}">
                          <a16:colId xmlns:a16="http://schemas.microsoft.com/office/drawing/2014/main" val="1523932381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968530785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3132129050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2347082678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23195379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/>
                            <a:t>Author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/>
                            <a:t>Model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dirty="0"/>
                            <a:t>RMSE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dirty="0"/>
                            <a:t>MAE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/>
                            <a:t>PC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45776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800" b="0" i="0" u="sng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hlinkClick r:id="rId5"/>
                            </a:rPr>
                            <a:t>F </a:t>
                          </a:r>
                          <a:r>
                            <a:rPr lang="en-US" altLang="ko-KR" sz="1800" b="0" i="0" u="sng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hlinkClick r:id="rId5"/>
                            </a:rPr>
                            <a:t>Bougourzi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/>
                            <a:t>CNN-ER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800">
                              <a:solidFill>
                                <a:schemeClr val="tx1"/>
                              </a:solidFill>
                            </a:rPr>
                            <a:t>0.2650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800">
                              <a:solidFill>
                                <a:schemeClr val="tx1"/>
                              </a:solidFill>
                            </a:rPr>
                            <a:t>0.2009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800" b="0">
                              <a:solidFill>
                                <a:schemeClr val="tx1"/>
                              </a:solidFill>
                            </a:rPr>
                            <a:t>0.9250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28752674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800" b="0" i="0" u="sng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hlinkClick r:id="rId6"/>
                            </a:rPr>
                            <a:t>L Lin</a:t>
                          </a:r>
                          <a:endParaRPr lang="en-US" altLang="ko-KR" sz="1800" b="0" i="0" u="sng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  <a:hlinkClick r:id="rId6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7"/>
                          <a:stretch>
                            <a:fillRect l="-100375" t="-120952" r="-301124" b="-2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>
                              <a:solidFill>
                                <a:schemeClr val="tx1"/>
                              </a:solidFill>
                            </a:rPr>
                            <a:t>0.2800</a:t>
                          </a:r>
                          <a:endParaRPr lang="ko-KR" altLang="en-US" sz="180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l"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>
                              <a:solidFill>
                                <a:schemeClr val="tx1"/>
                              </a:solidFill>
                            </a:rPr>
                            <a:t>0.2120</a:t>
                          </a:r>
                          <a:endParaRPr lang="ko-KR" altLang="en-US" sz="180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l"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>
                              <a:solidFill>
                                <a:schemeClr val="tx1"/>
                              </a:solidFill>
                            </a:rPr>
                            <a:t>0.9142</a:t>
                          </a:r>
                          <a:endParaRPr lang="ko-KR" altLang="en-US" sz="180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l" latinLnBrk="1"/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35262217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800" b="0" i="0" u="sng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hlinkClick r:id="rId6"/>
                            </a:rPr>
                            <a:t>L Lin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>
                              <a:solidFill>
                                <a:schemeClr val="tx1"/>
                              </a:solidFill>
                            </a:rPr>
                            <a:t>ResNet-18 based AaNet</a:t>
                          </a:r>
                          <a:endParaRPr lang="ko-KR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>
                              <a:solidFill>
                                <a:schemeClr val="tx1"/>
                              </a:solidFill>
                            </a:rPr>
                            <a:t>0.2954</a:t>
                          </a:r>
                          <a:endParaRPr lang="ko-KR" altLang="en-US" sz="180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l"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>
                              <a:solidFill>
                                <a:schemeClr val="tx1"/>
                              </a:solidFill>
                            </a:rPr>
                            <a:t>0.2236</a:t>
                          </a:r>
                          <a:endParaRPr lang="ko-KR" altLang="en-US" sz="180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l"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>
                              <a:solidFill>
                                <a:schemeClr val="tx1"/>
                              </a:solidFill>
                            </a:rPr>
                            <a:t>0.9055</a:t>
                          </a:r>
                          <a:endParaRPr lang="ko-KR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7488706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/>
                            <a:t>Ours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dirty="0"/>
                            <a:t>ResNet-50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b="1" dirty="0">
                              <a:solidFill>
                                <a:schemeClr val="tx1"/>
                              </a:solidFill>
                            </a:rPr>
                            <a:t>0.5346</a:t>
                          </a:r>
                          <a:endParaRPr lang="ko-KR" altLang="en-US" b="1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l" latinLnBrk="1"/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b="1" dirty="0">
                              <a:solidFill>
                                <a:schemeClr val="tx1"/>
                              </a:solidFill>
                            </a:rPr>
                            <a:t>0.4124</a:t>
                          </a:r>
                          <a:endParaRPr lang="ko-KR" altLang="en-US" b="1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l" latinLnBrk="1"/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b="1" dirty="0">
                              <a:solidFill>
                                <a:schemeClr val="tx1"/>
                              </a:solidFill>
                            </a:rPr>
                            <a:t>0.7102</a:t>
                          </a:r>
                          <a:endParaRPr lang="ko-KR" alt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2046340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36923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F4028FE-E1A1-1EF2-FA45-B256D78EFB75}"/>
              </a:ext>
            </a:extLst>
          </p:cNvPr>
          <p:cNvCxnSpPr>
            <a:cxnSpLocks/>
          </p:cNvCxnSpPr>
          <p:nvPr/>
        </p:nvCxnSpPr>
        <p:spPr>
          <a:xfrm>
            <a:off x="421340" y="891988"/>
            <a:ext cx="1122381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제목 1">
            <a:extLst>
              <a:ext uri="{FF2B5EF4-FFF2-40B4-BE49-F238E27FC236}">
                <a16:creationId xmlns:a16="http://schemas.microsoft.com/office/drawing/2014/main" id="{E747FE2E-F42B-BDD6-6361-AA76EA07A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042" y="68779"/>
            <a:ext cx="9812252" cy="912117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latin typeface="+mj-ea"/>
                <a:ea typeface="+mj-ea"/>
              </a:rPr>
              <a:t>전이학습과 </a:t>
            </a:r>
            <a:r>
              <a:rPr lang="en-US" altLang="ko-KR" sz="2800" dirty="0">
                <a:latin typeface="+mj-ea"/>
                <a:ea typeface="+mj-ea"/>
              </a:rPr>
              <a:t>XAI </a:t>
            </a:r>
            <a:r>
              <a:rPr lang="ko-KR" altLang="en-US" sz="2800" dirty="0">
                <a:latin typeface="+mj-ea"/>
                <a:ea typeface="+mj-ea"/>
              </a:rPr>
              <a:t>기법을 이용한 설명 가능한 얼굴 미모 예측</a:t>
            </a:r>
            <a:endParaRPr lang="en-US" altLang="ko-KR" sz="2800" dirty="0">
              <a:latin typeface="+mj-ea"/>
              <a:ea typeface="+mj-ea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1302D60B-2F27-62C5-1C03-C343AE1A8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042" y="980896"/>
            <a:ext cx="10177244" cy="5375454"/>
          </a:xfrm>
        </p:spPr>
        <p:txBody>
          <a:bodyPr>
            <a:normAutofit/>
          </a:bodyPr>
          <a:lstStyle/>
          <a:p>
            <a:r>
              <a:rPr lang="ko-KR" altLang="en-US" sz="1800" dirty="0">
                <a:latin typeface="+mj-ea"/>
                <a:ea typeface="+mj-ea"/>
              </a:rPr>
              <a:t>전이 학습</a:t>
            </a:r>
            <a:endParaRPr lang="en-US" altLang="ko-KR" sz="1800" dirty="0">
              <a:latin typeface="+mj-ea"/>
              <a:ea typeface="+mj-ea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E8558DC-BF94-372E-B161-D42C0FF89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340" y="1437935"/>
            <a:ext cx="7524481" cy="166085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E90DC6C-D58E-487D-B0E2-AE46E06CD8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424" y="3109495"/>
            <a:ext cx="5979460" cy="3504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757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F4028FE-E1A1-1EF2-FA45-B256D78EFB75}"/>
              </a:ext>
            </a:extLst>
          </p:cNvPr>
          <p:cNvCxnSpPr>
            <a:cxnSpLocks/>
          </p:cNvCxnSpPr>
          <p:nvPr/>
        </p:nvCxnSpPr>
        <p:spPr>
          <a:xfrm>
            <a:off x="421340" y="891988"/>
            <a:ext cx="1122381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제목 1">
            <a:extLst>
              <a:ext uri="{FF2B5EF4-FFF2-40B4-BE49-F238E27FC236}">
                <a16:creationId xmlns:a16="http://schemas.microsoft.com/office/drawing/2014/main" id="{E747FE2E-F42B-BDD6-6361-AA76EA07A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042" y="68779"/>
            <a:ext cx="9812252" cy="912117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latin typeface="+mj-ea"/>
                <a:ea typeface="+mj-ea"/>
              </a:rPr>
              <a:t>실험 및 결과</a:t>
            </a:r>
            <a:endParaRPr lang="en-US" altLang="ko-KR" sz="2800" dirty="0">
              <a:latin typeface="+mj-ea"/>
              <a:ea typeface="+mj-ea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0B5858B-A342-540B-4A96-FA77776D5B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6419503"/>
              </p:ext>
            </p:extLst>
          </p:nvPr>
        </p:nvGraphicFramePr>
        <p:xfrm>
          <a:off x="421340" y="1408096"/>
          <a:ext cx="11006355" cy="377504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36521">
                  <a:extLst>
                    <a:ext uri="{9D8B030D-6E8A-4147-A177-3AD203B41FA5}">
                      <a16:colId xmlns:a16="http://schemas.microsoft.com/office/drawing/2014/main" val="3512360939"/>
                    </a:ext>
                  </a:extLst>
                </a:gridCol>
                <a:gridCol w="3028426">
                  <a:extLst>
                    <a:ext uri="{9D8B030D-6E8A-4147-A177-3AD203B41FA5}">
                      <a16:colId xmlns:a16="http://schemas.microsoft.com/office/drawing/2014/main" val="1010436378"/>
                    </a:ext>
                  </a:extLst>
                </a:gridCol>
                <a:gridCol w="3129094">
                  <a:extLst>
                    <a:ext uri="{9D8B030D-6E8A-4147-A177-3AD203B41FA5}">
                      <a16:colId xmlns:a16="http://schemas.microsoft.com/office/drawing/2014/main" val="3162943108"/>
                    </a:ext>
                  </a:extLst>
                </a:gridCol>
                <a:gridCol w="3112314">
                  <a:extLst>
                    <a:ext uri="{9D8B030D-6E8A-4147-A177-3AD203B41FA5}">
                      <a16:colId xmlns:a16="http://schemas.microsoft.com/office/drawing/2014/main" val="1473758341"/>
                    </a:ext>
                  </a:extLst>
                </a:gridCol>
              </a:tblGrid>
              <a:tr h="387276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None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ImageNet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Ours(VGGFace2)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1679185"/>
                  </a:ext>
                </a:extLst>
              </a:tr>
              <a:tr h="3872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RMSE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0.5346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0.3366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0.2722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3887873"/>
                  </a:ext>
                </a:extLst>
              </a:tr>
              <a:tr h="38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MAE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0.4124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0.2615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0.2105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6954116"/>
                  </a:ext>
                </a:extLst>
              </a:tr>
              <a:tr h="38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PC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0.7102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0.8684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0.9195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0996412"/>
                  </a:ext>
                </a:extLst>
              </a:tr>
              <a:tr h="2225942"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그래프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0282473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89FF171D-682E-D3DB-CA09-6BEB06E86B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6464" y="3020315"/>
            <a:ext cx="2934109" cy="211484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8A99347-1362-5CAD-7A4D-5B6A30403A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8327" y="3028242"/>
            <a:ext cx="2981741" cy="208626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6F4162D-773A-9DFF-C266-DD1E6A0378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78554" y="3046162"/>
            <a:ext cx="2962688" cy="2057687"/>
          </a:xfrm>
          <a:prstGeom prst="rect">
            <a:avLst/>
          </a:prstGeom>
        </p:spPr>
      </p:pic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D7ADC244-54EA-36A6-37D3-37F60A16A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042" y="980896"/>
            <a:ext cx="10177244" cy="5375454"/>
          </a:xfrm>
        </p:spPr>
        <p:txBody>
          <a:bodyPr>
            <a:normAutofit/>
          </a:bodyPr>
          <a:lstStyle/>
          <a:p>
            <a:r>
              <a:rPr lang="ko-KR" altLang="en-US" sz="1800" dirty="0">
                <a:latin typeface="+mj-ea"/>
                <a:ea typeface="+mj-ea"/>
              </a:rPr>
              <a:t>모델 성능 벤치마크</a:t>
            </a:r>
            <a:endParaRPr lang="en-US" altLang="ko-KR" sz="1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90870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2734</TotalTime>
  <Words>1111</Words>
  <Application>Microsoft Office PowerPoint</Application>
  <PresentationFormat>와이드스크린</PresentationFormat>
  <Paragraphs>163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맑은 고딕</vt:lpstr>
      <vt:lpstr>Arial</vt:lpstr>
      <vt:lpstr>Cambria Math</vt:lpstr>
      <vt:lpstr>Helvetica</vt:lpstr>
      <vt:lpstr>Office 테마</vt:lpstr>
      <vt:lpstr>Explainable Facial Beauty Prediction Model</vt:lpstr>
      <vt:lpstr>순서</vt:lpstr>
      <vt:lpstr>연구 배경</vt:lpstr>
      <vt:lpstr>기존 미적 점수 예측 연구 및 한계점</vt:lpstr>
      <vt:lpstr>데이터셋 및 실험 설계</vt:lpstr>
      <vt:lpstr>전이학습과 XAI 기법을 이용한 설명 가능한 얼굴 미모 예측</vt:lpstr>
      <vt:lpstr>전이학습과 XAI 기법을 이용한 설명 가능한 얼굴 미모 예측</vt:lpstr>
      <vt:lpstr>전이학습과 XAI 기법을 이용한 설명 가능한 얼굴 미모 예측</vt:lpstr>
      <vt:lpstr>실험 및 결과</vt:lpstr>
      <vt:lpstr>실험 및 결과</vt:lpstr>
      <vt:lpstr>실험 및 결과</vt:lpstr>
      <vt:lpstr>논의 및 향후 연구</vt:lpstr>
      <vt:lpstr>QNA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LIME을 활용한 CNN 모델의  얼굴 아름다움 예측 분석</dc:title>
  <dc:creator>웅식 김</dc:creator>
  <cp:lastModifiedBy>웅식 김</cp:lastModifiedBy>
  <cp:revision>275</cp:revision>
  <dcterms:created xsi:type="dcterms:W3CDTF">2023-10-23T10:59:30Z</dcterms:created>
  <dcterms:modified xsi:type="dcterms:W3CDTF">2023-11-15T05:58:41Z</dcterms:modified>
</cp:coreProperties>
</file>