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78" r:id="rId3"/>
    <p:sldId id="279" r:id="rId4"/>
    <p:sldId id="291" r:id="rId5"/>
    <p:sldId id="308" r:id="rId6"/>
    <p:sldId id="309" r:id="rId7"/>
    <p:sldId id="310" r:id="rId8"/>
    <p:sldId id="311" r:id="rId9"/>
    <p:sldId id="292" r:id="rId10"/>
    <p:sldId id="307" r:id="rId11"/>
    <p:sldId id="305" r:id="rId12"/>
    <p:sldId id="306" r:id="rId13"/>
    <p:sldId id="280" r:id="rId14"/>
    <p:sldId id="312" r:id="rId15"/>
    <p:sldId id="313" r:id="rId16"/>
    <p:sldId id="314" r:id="rId17"/>
    <p:sldId id="316" r:id="rId18"/>
    <p:sldId id="317" r:id="rId19"/>
    <p:sldId id="319" r:id="rId20"/>
    <p:sldId id="318" r:id="rId21"/>
    <p:sldId id="304" r:id="rId22"/>
  </p:sldIdLst>
  <p:sldSz cx="12192000" cy="6858000"/>
  <p:notesSz cx="6858000" cy="9144000"/>
  <p:embeddedFontLs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1236" autoAdjust="0"/>
  </p:normalViewPr>
  <p:slideViewPr>
    <p:cSldViewPr snapToGrid="0">
      <p:cViewPr>
        <p:scale>
          <a:sx n="75" d="100"/>
          <a:sy n="75" d="100"/>
        </p:scale>
        <p:origin x="1908" y="7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64C6C-C9AF-4CD0-BC4C-9093A8D124E7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9030B-D3FF-4F0D-BC24-E08B403A0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33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67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5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3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37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20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62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4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09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2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6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09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8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9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9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9030B-D3FF-4F0D-BC24-E08B403A09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DEF8-C9A9-18F4-88AD-B268D2E1E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A3E25-8770-E47B-A08F-2C0C7B064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26E4B-A501-C473-5980-EF77287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A0425-D63F-5B7B-4343-78AD4679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67345-73FB-F127-BC8B-47BF6B6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C21B-42FD-857E-D22C-394A4709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0A3DE-F48E-7748-257B-5FB0BEAF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1AEF3-D1B1-22E5-A146-E817D705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CE920-4438-16A1-25AE-1ACEF862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0AEC-FEFA-AAAB-F29B-69C6083A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C58DCC-22F6-3371-9F17-ED40D7AE5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12B3D-2F81-29B2-EE42-B68D0075B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DDF8E-AA64-CE8B-1639-5AA4A233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72E03-E006-466A-A4CC-17591E12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A54F2-4DAA-BA74-3B22-9C9925C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90031-8C73-F815-7600-93A7981B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7C535D-B8D1-81B1-0B42-6AF4A144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7D7E0-3108-07F4-2D35-31C6F079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8025A-D24A-200F-816A-88D0F124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FCCD-63A5-35E6-042E-5AF989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C5E79-368C-D10B-123F-115976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C67C1-D94A-6356-6BD7-9B028297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901E3-FABD-A61C-E296-9F9EFD6D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5843C-491A-FE66-DDAA-19D66E7D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CF01-FA14-C722-66F9-2130609D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8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936C-C461-4BE4-F1D5-2FBC74F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2B633-C4A8-F8D3-6DCD-FD3E92364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5115F-535A-4ABF-6694-74C7675D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2A205-25AF-E79D-45F6-EA3BDDDC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DD23CC-DDF0-AF0B-446D-7C6F478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AA4AC-8F5F-76AA-6AB0-514220F8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9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7FE54-BE92-A159-18FC-A8B96EB3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078F0-FD3F-2CA5-0B95-0F526B6C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73DEC-DA5C-0BDA-587A-CB7D23A1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A67CAC-4222-EE4E-0576-65C22246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1601F-95A6-0D0C-1FD9-BAB6B3F5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FDB6E4-6F85-6C2A-19B4-FCAB0276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13D072-4073-96CC-EE5B-4FED0594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912B8-2FA2-35A7-954C-28250C3B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92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FDBF3-C3F1-0B61-792D-8397AFE3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FF1EF-B3D9-280D-A874-481F731C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2036B8-AAAD-7C57-DD94-468791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9D2444-BFAD-B0E5-31D5-3AFD865C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2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632383-0CCE-B5D3-34D9-02775F16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EBAA7-0EAD-E9FD-E444-584D2986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AFDFF-049F-8FA2-E2BE-FBE119D0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90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6C543-9F8A-2E87-260C-71EE96A2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F3F67-310E-51DE-8C82-A74BE6B6A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288BB4-83D1-E89A-38AC-F070F13C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C537D-74F6-9E6A-7704-18C723FB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AA5DA-CEB0-5D77-D14A-A7C391C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45892-CB2E-A89C-4D24-ABB1C3C9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BC483-D765-9212-F961-030F15FA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3ABA6-6552-20A6-7627-5F2F7800F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72B290-FCB4-A495-4CBA-AA0287187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1EF1-5BE9-8D43-5D6A-EEC97AAD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9C061-6193-440C-1AF2-5269FDA9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8986-A242-5A1B-9E0B-BAE39A30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9E9DA0-8528-2D71-7032-33345D5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159BB-B375-E34F-6614-2172429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1549-D60C-399F-B5B4-CBC8CFCE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B2493-FCD1-4848-AF8D-273DD0DF172F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A6253-8E72-D3D6-C166-F2A8A0F10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521A7-8C0B-3075-1670-B814C8CA4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EE4-FF6E-4EC9-9085-8ED3A2A04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CBB3C-5C0D-F882-B46E-D52EDB966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92856"/>
            <a:ext cx="9144000" cy="1444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2100"/>
              </a:spcAft>
            </a:pPr>
            <a:r>
              <a:rPr lang="en-US" altLang="ko-KR" sz="3200" dirty="0"/>
              <a:t>Distanced-based self-supervised learning with Anchor-Net for Facial Beauty prediction</a:t>
            </a:r>
            <a:endParaRPr lang="ko-KR" altLang="en-US" sz="3200" kern="500" dirty="0">
              <a:latin typeface="Helvetica" panose="020B0604020202020204" pitchFamily="34" charset="0"/>
              <a:ea typeface="D2Coding" panose="020B0609020101020101" pitchFamily="49" charset="-127"/>
              <a:cs typeface="Helvetica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160B22-3ACB-5B30-7A71-FC0A1B3CC027}"/>
              </a:ext>
            </a:extLst>
          </p:cNvPr>
          <p:cNvCxnSpPr/>
          <p:nvPr/>
        </p:nvCxnSpPr>
        <p:spPr>
          <a:xfrm>
            <a:off x="1057835" y="3429000"/>
            <a:ext cx="1008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81C615-873C-BA88-D04E-FF44A6EF8BE6}"/>
              </a:ext>
            </a:extLst>
          </p:cNvPr>
          <p:cNvSpPr txBox="1"/>
          <p:nvPr/>
        </p:nvSpPr>
        <p:spPr>
          <a:xfrm>
            <a:off x="1766801" y="3421235"/>
            <a:ext cx="8658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얼굴 미모 점수 예측을 위한 </a:t>
            </a:r>
            <a:r>
              <a:rPr lang="en-US" altLang="ko-KR" sz="2000" dirty="0">
                <a:latin typeface="+mj-ea"/>
                <a:ea typeface="+mj-ea"/>
              </a:rPr>
              <a:t>Anchor-Net</a:t>
            </a:r>
            <a:r>
              <a:rPr lang="ko-KR" altLang="en-US" sz="2000" dirty="0">
                <a:latin typeface="+mj-ea"/>
                <a:ea typeface="+mj-ea"/>
              </a:rPr>
              <a:t>을 이용한 거리기반 자기지도학습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A525B0D-45C7-B59A-630E-3CE249718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2853" y="5165851"/>
            <a:ext cx="926293" cy="400110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배지호</a:t>
            </a:r>
            <a:endParaRPr lang="en-US" altLang="ko-KR" sz="1800" dirty="0"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4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방법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535075"/>
            <a:ext cx="5758060" cy="47087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Beaty score</a:t>
            </a:r>
            <a:r>
              <a:rPr lang="ko-KR" altLang="en-US" sz="1800" dirty="0">
                <a:latin typeface="+mj-ea"/>
                <a:ea typeface="+mj-ea"/>
              </a:rPr>
              <a:t>를 예측하는 </a:t>
            </a:r>
            <a:r>
              <a:rPr lang="en-US" altLang="ko-KR" sz="1800" dirty="0">
                <a:latin typeface="+mj-ea"/>
                <a:ea typeface="+mj-ea"/>
              </a:rPr>
              <a:t>base model</a:t>
            </a:r>
            <a:r>
              <a:rPr lang="ko-KR" altLang="en-US" sz="1800" dirty="0">
                <a:latin typeface="+mj-ea"/>
                <a:ea typeface="+mj-ea"/>
              </a:rPr>
              <a:t>모델 사전학습</a:t>
            </a: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j-ea"/>
                <a:ea typeface="+mj-ea"/>
              </a:rPr>
              <a:t>전이학습을 통한 </a:t>
            </a:r>
            <a:r>
              <a:rPr lang="en-US" altLang="ko-KR" sz="1800" dirty="0">
                <a:latin typeface="+mj-ea"/>
                <a:ea typeface="+mj-ea"/>
              </a:rPr>
              <a:t>Anchor-net </a:t>
            </a:r>
            <a:r>
              <a:rPr lang="ko-KR" altLang="en-US" sz="1800" dirty="0">
                <a:latin typeface="+mj-ea"/>
                <a:ea typeface="+mj-ea"/>
              </a:rPr>
              <a:t>구성 </a:t>
            </a: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j-ea"/>
                <a:ea typeface="+mj-ea"/>
              </a:rPr>
              <a:t>참조 이미지</a:t>
            </a:r>
            <a:r>
              <a:rPr lang="en-US" altLang="ko-KR" sz="1800" dirty="0">
                <a:latin typeface="+mj-ea"/>
                <a:ea typeface="+mj-ea"/>
              </a:rPr>
              <a:t>(train)</a:t>
            </a:r>
            <a:r>
              <a:rPr lang="ko-KR" altLang="en-US" sz="1800" dirty="0">
                <a:latin typeface="+mj-ea"/>
                <a:ea typeface="+mj-ea"/>
              </a:rPr>
              <a:t>와 예측 할 이미지</a:t>
            </a:r>
            <a:r>
              <a:rPr lang="en-US" altLang="ko-KR" sz="1800" dirty="0">
                <a:latin typeface="+mj-ea"/>
                <a:ea typeface="+mj-ea"/>
              </a:rPr>
              <a:t>(train)</a:t>
            </a:r>
            <a:r>
              <a:rPr lang="ko-KR" altLang="en-US" sz="1800" dirty="0">
                <a:latin typeface="+mj-ea"/>
                <a:ea typeface="+mj-ea"/>
              </a:rPr>
              <a:t>를 입력으로 두 이미지의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미모점수 차이를 </a:t>
            </a:r>
            <a:r>
              <a:rPr lang="ko-KR" altLang="en-US" sz="1800" dirty="0">
                <a:latin typeface="+mj-ea"/>
                <a:ea typeface="+mj-ea"/>
              </a:rPr>
              <a:t>계산하여 학습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참조 이미지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ko-KR" altLang="en-US" sz="1400" dirty="0">
                <a:latin typeface="+mj-ea"/>
                <a:ea typeface="+mj-ea"/>
              </a:rPr>
              <a:t>모델이 잘 알고 있는 이미지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학습한 이미지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+mj-ea"/>
                <a:ea typeface="+mj-ea"/>
              </a:rPr>
              <a:t>* Anchor-Net label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예측이미지</a:t>
            </a:r>
            <a:r>
              <a:rPr lang="ko-KR" altLang="en-US" sz="1400" dirty="0">
                <a:latin typeface="+mj-ea"/>
                <a:ea typeface="+mj-ea"/>
              </a:rPr>
              <a:t> 미모점수 </a:t>
            </a:r>
            <a:r>
              <a:rPr lang="en-US" altLang="ko-KR" sz="1400" dirty="0">
                <a:latin typeface="+mj-ea"/>
                <a:ea typeface="+mj-ea"/>
              </a:rPr>
              <a:t>– </a:t>
            </a:r>
            <a:r>
              <a:rPr lang="ko-KR" altLang="en-US" sz="1400" dirty="0" err="1">
                <a:latin typeface="+mj-ea"/>
                <a:ea typeface="+mj-ea"/>
              </a:rPr>
              <a:t>참조이미지</a:t>
            </a:r>
            <a:r>
              <a:rPr lang="ko-KR" altLang="en-US" sz="1400" dirty="0">
                <a:latin typeface="+mj-ea"/>
                <a:ea typeface="+mj-ea"/>
              </a:rPr>
              <a:t> 미모점수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3253" name="그림 3252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CB9BCE-C80D-F86A-E2A7-A0ED708F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00" y="1165622"/>
            <a:ext cx="5465751" cy="5281905"/>
          </a:xfrm>
          <a:prstGeom prst="rect">
            <a:avLst/>
          </a:prstGeom>
        </p:spPr>
      </p:pic>
      <p:sp>
        <p:nvSpPr>
          <p:cNvPr id="3254" name="내용 개체 틀 2">
            <a:extLst>
              <a:ext uri="{FF2B5EF4-FFF2-40B4-BE49-F238E27FC236}">
                <a16:creationId xmlns:a16="http://schemas.microsoft.com/office/drawing/2014/main" id="{1FFCC673-E08C-2C5D-6347-C83C6EB2E451}"/>
              </a:ext>
            </a:extLst>
          </p:cNvPr>
          <p:cNvSpPr txBox="1">
            <a:spLocks/>
          </p:cNvSpPr>
          <p:nvPr/>
        </p:nvSpPr>
        <p:spPr>
          <a:xfrm>
            <a:off x="273042" y="980896"/>
            <a:ext cx="1823613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학습과정 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83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방법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1636949"/>
            <a:ext cx="5747656" cy="47087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j-ea"/>
                <a:ea typeface="+mj-ea"/>
              </a:rPr>
              <a:t>참조 이미지</a:t>
            </a:r>
            <a:r>
              <a:rPr lang="en-US" altLang="ko-KR" sz="1800" dirty="0">
                <a:latin typeface="+mj-ea"/>
                <a:ea typeface="+mj-ea"/>
              </a:rPr>
              <a:t>(train) </a:t>
            </a:r>
            <a:r>
              <a:rPr lang="ko-KR" altLang="en-US" sz="1800" dirty="0">
                <a:latin typeface="+mj-ea"/>
                <a:ea typeface="+mj-ea"/>
              </a:rPr>
              <a:t>와 예측할 이미지</a:t>
            </a:r>
            <a:r>
              <a:rPr lang="en-US" altLang="ko-KR" sz="1800" dirty="0">
                <a:latin typeface="+mj-ea"/>
                <a:ea typeface="+mj-ea"/>
              </a:rPr>
              <a:t>(test)</a:t>
            </a:r>
            <a:r>
              <a:rPr lang="ko-KR" altLang="en-US" sz="1800" dirty="0">
                <a:latin typeface="+mj-ea"/>
                <a:ea typeface="+mj-ea"/>
              </a:rPr>
              <a:t>로 </a:t>
            </a:r>
            <a:r>
              <a:rPr lang="en-US" altLang="ko-KR" sz="1800" dirty="0">
                <a:latin typeface="+mj-ea"/>
                <a:ea typeface="+mj-ea"/>
              </a:rPr>
              <a:t>Anchor-net</a:t>
            </a:r>
            <a:r>
              <a:rPr lang="ko-KR" altLang="en-US" sz="1800" dirty="0">
                <a:latin typeface="+mj-ea"/>
                <a:ea typeface="+mj-ea"/>
              </a:rPr>
              <a:t>에 입력</a:t>
            </a: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예측 결과 </a:t>
            </a:r>
            <a:r>
              <a:rPr lang="en-US" altLang="ko-KR" sz="1800" dirty="0">
                <a:latin typeface="+mj-ea"/>
                <a:ea typeface="+mj-ea"/>
              </a:rPr>
              <a:t>+ </a:t>
            </a:r>
            <a:r>
              <a:rPr lang="ko-KR" altLang="en-US" sz="1800" dirty="0">
                <a:latin typeface="+mj-ea"/>
                <a:ea typeface="+mj-ea"/>
              </a:rPr>
              <a:t>참조 이미지의 미모점수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r>
              <a:rPr lang="ko-KR" altLang="en-US" sz="1800" dirty="0">
                <a:latin typeface="+mj-ea"/>
                <a:ea typeface="+mj-ea"/>
              </a:rPr>
              <a:t>로 예측할 이미지의 얼굴 미모점수 예측</a:t>
            </a: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j-ea"/>
                <a:ea typeface="+mj-ea"/>
              </a:rPr>
              <a:t>여러 참조 이미지에 대해서 </a:t>
            </a:r>
            <a:r>
              <a:rPr lang="en-US" altLang="ko-KR" sz="1800" dirty="0">
                <a:latin typeface="+mj-ea"/>
                <a:ea typeface="+mj-ea"/>
              </a:rPr>
              <a:t>30</a:t>
            </a:r>
            <a:r>
              <a:rPr lang="ko-KR" altLang="en-US" sz="1800" dirty="0">
                <a:latin typeface="+mj-ea"/>
                <a:ea typeface="+mj-ea"/>
              </a:rPr>
              <a:t>종 앙상블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3253" name="그림 3252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CB9BCE-C80D-F86A-E2A7-A0ED708F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3749"/>
            <a:ext cx="5465751" cy="5281905"/>
          </a:xfrm>
          <a:prstGeom prst="rect">
            <a:avLst/>
          </a:prstGeom>
        </p:spPr>
      </p:pic>
      <p:sp>
        <p:nvSpPr>
          <p:cNvPr id="3254" name="내용 개체 틀 2">
            <a:extLst>
              <a:ext uri="{FF2B5EF4-FFF2-40B4-BE49-F238E27FC236}">
                <a16:creationId xmlns:a16="http://schemas.microsoft.com/office/drawing/2014/main" id="{1FFCC673-E08C-2C5D-6347-C83C6EB2E451}"/>
              </a:ext>
            </a:extLst>
          </p:cNvPr>
          <p:cNvSpPr txBox="1">
            <a:spLocks/>
          </p:cNvSpPr>
          <p:nvPr/>
        </p:nvSpPr>
        <p:spPr>
          <a:xfrm>
            <a:off x="273042" y="980896"/>
            <a:ext cx="1823613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예측과정 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892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방법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1636949"/>
            <a:ext cx="5747656" cy="470870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800" dirty="0">
                <a:latin typeface="+mj-ea"/>
                <a:ea typeface="+mj-ea"/>
              </a:rPr>
              <a:t>학습 이미지</a:t>
            </a:r>
            <a:r>
              <a:rPr lang="en-US" altLang="ko-KR" sz="1800" dirty="0">
                <a:latin typeface="+mj-ea"/>
                <a:ea typeface="+mj-ea"/>
              </a:rPr>
              <a:t>(train)</a:t>
            </a:r>
            <a:r>
              <a:rPr lang="ko-KR" altLang="en-US" sz="1800" dirty="0">
                <a:latin typeface="+mj-ea"/>
                <a:ea typeface="+mj-ea"/>
              </a:rPr>
              <a:t>에서 예측 할 이미지와 같은 인종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성별인 이미지 추출</a:t>
            </a: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Base model</a:t>
            </a:r>
            <a:r>
              <a:rPr lang="ko-KR" altLang="en-US" sz="1800" dirty="0">
                <a:latin typeface="+mj-ea"/>
                <a:ea typeface="+mj-ea"/>
              </a:rPr>
              <a:t>에서 의 미모 점수 예측 오차가 적은 </a:t>
            </a:r>
            <a:r>
              <a:rPr lang="en-US" altLang="ko-KR" sz="1800" dirty="0">
                <a:latin typeface="+mj-ea"/>
                <a:ea typeface="+mj-ea"/>
              </a:rPr>
              <a:t>50</a:t>
            </a:r>
            <a:r>
              <a:rPr lang="ko-KR" altLang="en-US" sz="1800" dirty="0">
                <a:latin typeface="+mj-ea"/>
                <a:ea typeface="+mj-ea"/>
              </a:rPr>
              <a:t>개 중 랜덤 추출</a:t>
            </a:r>
            <a:endParaRPr lang="en-US" altLang="ko-KR" sz="1800" dirty="0"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>
                <a:latin typeface="+mj-ea"/>
                <a:ea typeface="+mj-ea"/>
              </a:rPr>
              <a:t>Epoch</a:t>
            </a:r>
            <a:r>
              <a:rPr lang="ko-KR" altLang="en-US" sz="1800" dirty="0">
                <a:latin typeface="+mj-ea"/>
                <a:ea typeface="+mj-ea"/>
              </a:rPr>
              <a:t>마다 반복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3253" name="그림 3252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CB9BCE-C80D-F86A-E2A7-A0ED708F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3749"/>
            <a:ext cx="5465751" cy="5281905"/>
          </a:xfrm>
          <a:prstGeom prst="rect">
            <a:avLst/>
          </a:prstGeom>
        </p:spPr>
      </p:pic>
      <p:sp>
        <p:nvSpPr>
          <p:cNvPr id="3254" name="내용 개체 틀 2">
            <a:extLst>
              <a:ext uri="{FF2B5EF4-FFF2-40B4-BE49-F238E27FC236}">
                <a16:creationId xmlns:a16="http://schemas.microsoft.com/office/drawing/2014/main" id="{1FFCC673-E08C-2C5D-6347-C83C6EB2E451}"/>
              </a:ext>
            </a:extLst>
          </p:cNvPr>
          <p:cNvSpPr txBox="1">
            <a:spLocks/>
          </p:cNvSpPr>
          <p:nvPr/>
        </p:nvSpPr>
        <p:spPr>
          <a:xfrm>
            <a:off x="273041" y="980896"/>
            <a:ext cx="3190595" cy="404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>
                <a:latin typeface="+mj-ea"/>
                <a:ea typeface="+mj-ea"/>
              </a:rPr>
              <a:t>참조 이미지 샘플링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779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9" y="980896"/>
            <a:ext cx="8370862" cy="4191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+mj-ea"/>
                <a:ea typeface="+mj-ea"/>
              </a:rPr>
              <a:t>목표 학회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ko-KR" altLang="en-US" dirty="0">
                <a:latin typeface="+mj-ea"/>
                <a:ea typeface="+mj-ea"/>
              </a:rPr>
              <a:t>저널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i="0" dirty="0">
                <a:effectLst/>
              </a:rPr>
              <a:t>European Conference on Computer Vision, ECCV</a:t>
            </a:r>
            <a:endParaRPr lang="en-US" altLang="ko-KR" sz="2000" dirty="0"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b="1" dirty="0">
                <a:latin typeface="+mj-ea"/>
                <a:ea typeface="+mj-ea"/>
              </a:rPr>
              <a:t>IEEE access</a:t>
            </a: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486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9" y="980896"/>
            <a:ext cx="8370862" cy="4191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SCUT-FBP5500 benchmark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ea typeface="+mj-ea"/>
              </a:rPr>
              <a:t>train-test, 60-40% split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202124"/>
                </a:solidFill>
              </a:rPr>
              <a:t>f</a:t>
            </a:r>
            <a:r>
              <a:rPr lang="en-US" altLang="ko-KR" sz="2000" b="0" i="0" dirty="0">
                <a:solidFill>
                  <a:srgbClr val="202124"/>
                </a:solidFill>
                <a:effectLst/>
              </a:rPr>
              <a:t>ive-folds cross-validation </a:t>
            </a:r>
            <a:endParaRPr lang="en-US" altLang="ko-KR" sz="20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904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8" y="980896"/>
            <a:ext cx="10181189" cy="1638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Performance comparison by backbone Network 60-40 split</a:t>
            </a:r>
          </a:p>
          <a:p>
            <a:r>
              <a:rPr lang="ko-KR" altLang="en-US" sz="2000" dirty="0">
                <a:latin typeface="+mj-ea"/>
                <a:ea typeface="+mj-ea"/>
              </a:rPr>
              <a:t>범용적인 네트워크에 적용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 err="1">
                <a:latin typeface="+mj-ea"/>
                <a:ea typeface="+mj-ea"/>
              </a:rPr>
              <a:t>Alexnet</a:t>
            </a:r>
            <a:r>
              <a:rPr lang="en-US" altLang="ko-KR" sz="2000" dirty="0">
                <a:latin typeface="+mj-ea"/>
                <a:ea typeface="+mj-ea"/>
              </a:rPr>
              <a:t> Resnet18 </a:t>
            </a:r>
            <a:r>
              <a:rPr lang="ko-KR" altLang="en-US" sz="2000" dirty="0">
                <a:latin typeface="+mj-ea"/>
                <a:ea typeface="+mj-ea"/>
              </a:rPr>
              <a:t>추가실험</a:t>
            </a:r>
            <a:endParaRPr lang="en-US" altLang="ko-KR" sz="20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363C21-AE5B-C734-BAFA-978283BC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4621"/>
              </p:ext>
            </p:extLst>
          </p:nvPr>
        </p:nvGraphicFramePr>
        <p:xfrm>
          <a:off x="1973863" y="2309089"/>
          <a:ext cx="9809016" cy="4193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836">
                  <a:extLst>
                    <a:ext uri="{9D8B030D-6E8A-4147-A177-3AD203B41FA5}">
                      <a16:colId xmlns:a16="http://schemas.microsoft.com/office/drawing/2014/main" val="2846095752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2524834022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2377417112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14579231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3796718477"/>
                    </a:ext>
                  </a:extLst>
                </a:gridCol>
                <a:gridCol w="1634836">
                  <a:extLst>
                    <a:ext uri="{9D8B030D-6E8A-4147-A177-3AD203B41FA5}">
                      <a16:colId xmlns:a16="http://schemas.microsoft.com/office/drawing/2014/main" val="1479365094"/>
                    </a:ext>
                  </a:extLst>
                </a:gridCol>
              </a:tblGrid>
              <a:tr h="4659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backbone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pretrained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RMSE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518789"/>
                  </a:ext>
                </a:extLst>
              </a:tr>
              <a:tr h="4659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CNN </a:t>
                      </a:r>
                    </a:p>
                    <a:p>
                      <a:pPr algn="ctr" latinLnBrk="1"/>
                      <a:r>
                        <a:rPr lang="en-US" altLang="ko-KR" dirty="0"/>
                        <a:t>base model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667800"/>
                  </a:ext>
                </a:extLst>
              </a:tr>
              <a:tr h="4659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Vgg16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Vggface2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0.9084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0.2190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0.2871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15137"/>
                  </a:ext>
                </a:extLst>
              </a:tr>
              <a:tr h="4659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0.8794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0.3242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379768"/>
                  </a:ext>
                </a:extLst>
              </a:tr>
              <a:tr h="4659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Vggface2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0.2136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0.2781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91036"/>
                  </a:ext>
                </a:extLst>
              </a:tr>
              <a:tr h="46597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Anchor-Net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0.8865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0.2411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248350"/>
                  </a:ext>
                </a:extLst>
              </a:tr>
              <a:tr h="4659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Vggface2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0.2957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86389"/>
                  </a:ext>
                </a:extLst>
              </a:tr>
              <a:tr h="4659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Resnet50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Imagenet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0.9052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0.2897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785977"/>
                  </a:ext>
                </a:extLst>
              </a:tr>
              <a:tr h="46597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Vggface2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0.9196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0.2034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0.2670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418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53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8" y="980895"/>
            <a:ext cx="10181189" cy="3923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Performance comparison according to reference image sampling method 5 fold cross-validation</a:t>
            </a: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랜덤 샘플링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인종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성별 구분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Base model</a:t>
            </a:r>
            <a:r>
              <a:rPr lang="ko-KR" altLang="en-US" sz="2000" dirty="0">
                <a:latin typeface="+mj-ea"/>
                <a:ea typeface="+mj-ea"/>
              </a:rPr>
              <a:t> 정확도에 따른 샘플링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인종</a:t>
            </a:r>
            <a:r>
              <a:rPr lang="en-US" altLang="ko-KR" sz="2000" dirty="0">
                <a:latin typeface="+mj-ea"/>
                <a:ea typeface="+mj-ea"/>
              </a:rPr>
              <a:t>/</a:t>
            </a:r>
            <a:r>
              <a:rPr lang="ko-KR" altLang="en-US" sz="2000" dirty="0">
                <a:latin typeface="+mj-ea"/>
                <a:ea typeface="+mj-ea"/>
              </a:rPr>
              <a:t>성별 </a:t>
            </a:r>
            <a:r>
              <a:rPr lang="en-US" altLang="ko-KR" sz="2000" dirty="0">
                <a:latin typeface="+mj-ea"/>
                <a:ea typeface="+mj-ea"/>
              </a:rPr>
              <a:t>+ </a:t>
            </a:r>
            <a:r>
              <a:rPr lang="ko-KR" altLang="en-US" sz="2000" dirty="0">
                <a:latin typeface="+mj-ea"/>
                <a:ea typeface="+mj-ea"/>
              </a:rPr>
              <a:t>정확도 </a:t>
            </a:r>
            <a:r>
              <a:rPr lang="en-US" altLang="ko-KR" sz="2000" dirty="0">
                <a:latin typeface="+mj-ea"/>
                <a:ea typeface="+mj-ea"/>
              </a:rPr>
              <a:t>-&gt; </a:t>
            </a:r>
            <a:r>
              <a:rPr lang="ko-KR" altLang="en-US" sz="2000" dirty="0">
                <a:latin typeface="+mj-ea"/>
                <a:ea typeface="+mj-ea"/>
              </a:rPr>
              <a:t>해당 방식의 타당성 입증 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1621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8" y="980896"/>
            <a:ext cx="10181189" cy="1697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Performance comparison according to number of ensembles</a:t>
            </a: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r>
              <a:rPr lang="ko-KR" altLang="en-US" sz="2000" dirty="0">
                <a:latin typeface="+mj-ea"/>
                <a:ea typeface="+mj-ea"/>
              </a:rPr>
              <a:t>앙상블 횟수 별 성능 향상과 모델 성능 안전성 검증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41285E-A16B-DD4C-9667-F772A2902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2" y="2933397"/>
            <a:ext cx="4009948" cy="30767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E798D12-84B1-A997-CC9B-4673D5239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574" y="2928254"/>
            <a:ext cx="3962465" cy="308191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C96067-A948-2F7C-90AE-19CDB1210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683" y="2928254"/>
            <a:ext cx="3955691" cy="30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7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8" y="980896"/>
            <a:ext cx="11391154" cy="1854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Comparison with the state-of-the-art deep learning-based method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202124"/>
                </a:solidFill>
              </a:rPr>
              <a:t>f</a:t>
            </a:r>
            <a:r>
              <a:rPr lang="en-US" altLang="ko-KR" sz="2000" b="0" i="0" dirty="0">
                <a:solidFill>
                  <a:srgbClr val="202124"/>
                </a:solidFill>
                <a:effectLst/>
              </a:rPr>
              <a:t>ive-folds cross-validation </a:t>
            </a:r>
          </a:p>
          <a:p>
            <a:r>
              <a:rPr lang="en-US" altLang="ko-KR" sz="2000" dirty="0">
                <a:ea typeface="+mj-ea"/>
              </a:rPr>
              <a:t>train-test, 60-40% split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0A3C67E-369C-C784-182F-84F82FCAC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9370"/>
              </p:ext>
            </p:extLst>
          </p:nvPr>
        </p:nvGraphicFramePr>
        <p:xfrm>
          <a:off x="5841599" y="1804105"/>
          <a:ext cx="5335501" cy="4747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805">
                  <a:extLst>
                    <a:ext uri="{9D8B030D-6E8A-4147-A177-3AD203B41FA5}">
                      <a16:colId xmlns:a16="http://schemas.microsoft.com/office/drawing/2014/main" val="4098512806"/>
                    </a:ext>
                  </a:extLst>
                </a:gridCol>
                <a:gridCol w="688616">
                  <a:extLst>
                    <a:ext uri="{9D8B030D-6E8A-4147-A177-3AD203B41FA5}">
                      <a16:colId xmlns:a16="http://schemas.microsoft.com/office/drawing/2014/main" val="1414032083"/>
                    </a:ext>
                  </a:extLst>
                </a:gridCol>
                <a:gridCol w="688616">
                  <a:extLst>
                    <a:ext uri="{9D8B030D-6E8A-4147-A177-3AD203B41FA5}">
                      <a16:colId xmlns:a16="http://schemas.microsoft.com/office/drawing/2014/main" val="1668543952"/>
                    </a:ext>
                  </a:extLst>
                </a:gridCol>
                <a:gridCol w="688616">
                  <a:extLst>
                    <a:ext uri="{9D8B030D-6E8A-4147-A177-3AD203B41FA5}">
                      <a16:colId xmlns:a16="http://schemas.microsoft.com/office/drawing/2014/main" val="2232069792"/>
                    </a:ext>
                  </a:extLst>
                </a:gridCol>
                <a:gridCol w="688616">
                  <a:extLst>
                    <a:ext uri="{9D8B030D-6E8A-4147-A177-3AD203B41FA5}">
                      <a16:colId xmlns:a16="http://schemas.microsoft.com/office/drawing/2014/main" val="1120460565"/>
                    </a:ext>
                  </a:extLst>
                </a:gridCol>
                <a:gridCol w="688616">
                  <a:extLst>
                    <a:ext uri="{9D8B030D-6E8A-4147-A177-3AD203B41FA5}">
                      <a16:colId xmlns:a16="http://schemas.microsoft.com/office/drawing/2014/main" val="1229155053"/>
                    </a:ext>
                  </a:extLst>
                </a:gridCol>
                <a:gridCol w="688616">
                  <a:extLst>
                    <a:ext uri="{9D8B030D-6E8A-4147-A177-3AD203B41FA5}">
                      <a16:colId xmlns:a16="http://schemas.microsoft.com/office/drawing/2014/main" val="2684322095"/>
                    </a:ext>
                  </a:extLst>
                </a:gridCol>
              </a:tblGrid>
              <a:tr h="254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mean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94005"/>
                  </a:ext>
                </a:extLst>
              </a:tr>
              <a:tr h="25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Alexnet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0.8667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0.8645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0.8566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0.8634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611197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0.8792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0.8929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0.8932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0.9004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0.8900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5316798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0.8985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0.8932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0.9016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0.9064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0.8997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4563288"/>
                  </a:ext>
                </a:extLst>
              </a:tr>
              <a:tr h="25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PI-CNN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0.8978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9773"/>
                  </a:ext>
                </a:extLst>
              </a:tr>
              <a:tr h="38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ResNet-18 based </a:t>
                      </a: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AaNet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68664"/>
                  </a:ext>
                </a:extLst>
              </a:tr>
              <a:tr h="38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(NFME)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0.8660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78049"/>
                  </a:ext>
                </a:extLst>
              </a:tr>
              <a:tr h="38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(MSMFME)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0.9113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99370"/>
                  </a:ext>
                </a:extLst>
              </a:tr>
              <a:tr h="38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ResneXt-50-R</a:t>
                      </a:r>
                      <a:r>
                        <a:rPr lang="en-US" altLang="ko-KR" sz="10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0.9143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0.9066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0.9136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0.9146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0.9217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0.9142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22242216"/>
                  </a:ext>
                </a:extLst>
              </a:tr>
              <a:tr h="258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CNN-ER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0.9232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0.9204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0.9264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0.9292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0.9257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0.9250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24231381"/>
                  </a:ext>
                </a:extLst>
              </a:tr>
              <a:tr h="25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FLAC-NET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0.9259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0.9305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200362"/>
                  </a:ext>
                </a:extLst>
              </a:tr>
              <a:tr h="254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EN-CNN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0.9350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87651"/>
                  </a:ext>
                </a:extLst>
              </a:tr>
              <a:tr h="209945">
                <a:tc gridSpan="7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574704"/>
                  </a:ext>
                </a:extLst>
              </a:tr>
              <a:tr h="389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Resnet50-LSTM vggface2 (ours)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0.9313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0.9227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51288"/>
                  </a:ext>
                </a:extLst>
              </a:tr>
              <a:tr h="4685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Anchor-Net (ours)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0.9310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0.9325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0.9368</a:t>
                      </a:r>
                      <a:endParaRPr lang="en-US" altLang="ko-K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0.9384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0.9435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0.9364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39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72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8" y="980896"/>
            <a:ext cx="11391154" cy="1854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Comparison with the state-of-the-art deep learning-based method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202124"/>
                </a:solidFill>
              </a:rPr>
              <a:t>f</a:t>
            </a:r>
            <a:r>
              <a:rPr lang="en-US" altLang="ko-KR" sz="2000" b="0" i="0" dirty="0">
                <a:solidFill>
                  <a:srgbClr val="202124"/>
                </a:solidFill>
                <a:effectLst/>
              </a:rPr>
              <a:t>ive-folds cross-validation </a:t>
            </a:r>
            <a:endParaRPr lang="en-US" altLang="ko-KR" sz="2000" dirty="0">
              <a:ea typeface="+mj-ea"/>
            </a:endParaRPr>
          </a:p>
          <a:p>
            <a:pPr marL="0" indent="0"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587DB6-6529-AE12-E2A3-5CE1E39E8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498170"/>
              </p:ext>
            </p:extLst>
          </p:nvPr>
        </p:nvGraphicFramePr>
        <p:xfrm>
          <a:off x="740763" y="1893013"/>
          <a:ext cx="5245670" cy="4747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538">
                  <a:extLst>
                    <a:ext uri="{9D8B030D-6E8A-4147-A177-3AD203B41FA5}">
                      <a16:colId xmlns:a16="http://schemas.microsoft.com/office/drawing/2014/main" val="4098512806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1414032083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1668543952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2232069792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1120460565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1229155053"/>
                    </a:ext>
                  </a:extLst>
                </a:gridCol>
                <a:gridCol w="677022">
                  <a:extLst>
                    <a:ext uri="{9D8B030D-6E8A-4147-A177-3AD203B41FA5}">
                      <a16:colId xmlns:a16="http://schemas.microsoft.com/office/drawing/2014/main" val="2684322095"/>
                    </a:ext>
                  </a:extLst>
                </a:gridCol>
              </a:tblGrid>
              <a:tr h="262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mean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94005"/>
                  </a:ext>
                </a:extLst>
              </a:tr>
              <a:tr h="266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Alexnet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0.2633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0.2605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0.2681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0.2609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0.2728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0.2651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52611197"/>
                  </a:ext>
                </a:extLst>
              </a:tr>
              <a:tr h="266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0.2480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0.2459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0.243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0.2383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0.2383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0.2419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5316798"/>
                  </a:ext>
                </a:extLst>
              </a:tr>
              <a:tr h="2667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0.2306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0.2285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0.226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0.2349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0.2258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0.2291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4563288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PI-CNN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0.2267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9773"/>
                  </a:ext>
                </a:extLst>
              </a:tr>
              <a:tr h="40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ResNet-18 based </a:t>
                      </a: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AaNet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 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68664"/>
                  </a:ext>
                </a:extLst>
              </a:tr>
              <a:tr h="40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(NFME)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363897"/>
                  </a:ext>
                </a:extLst>
              </a:tr>
              <a:tr h="40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(MSMFME)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31684"/>
                  </a:ext>
                </a:extLst>
              </a:tr>
              <a:tr h="40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ResneXt-50-R</a:t>
                      </a:r>
                      <a:r>
                        <a:rPr lang="en-US" altLang="ko-KR" sz="10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0.2109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0.2152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0.2126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0.2130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0.2085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0.2120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22242216"/>
                  </a:ext>
                </a:extLst>
              </a:tr>
              <a:tr h="266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CNN-ER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0.2026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0.2016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>
                          <a:effectLst/>
                        </a:rPr>
                        <a:t>0.2029</a:t>
                      </a:r>
                      <a:endParaRPr lang="ko-KR" altLang="en-US" sz="1100" b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0.1990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0.1984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effectLst/>
                        </a:rPr>
                        <a:t>0.2009</a:t>
                      </a:r>
                      <a:endParaRPr lang="ko-KR" altLang="en-US" sz="1100" b="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24231381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FLAC-NET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0.1953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0.2049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0.1990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0.2277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0.1869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0.2028</a:t>
                      </a:r>
                      <a:endParaRPr lang="en-US" altLang="ko-KR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200362"/>
                  </a:ext>
                </a:extLst>
              </a:tr>
              <a:tr h="2628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EN-CNN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0.1933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693294"/>
                  </a:ext>
                </a:extLst>
              </a:tr>
              <a:tr h="216483">
                <a:tc gridSpan="7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584046"/>
                  </a:ext>
                </a:extLst>
              </a:tr>
              <a:tr h="40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Resnet50-LSTM vggface2 (ours)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0.2178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0.2166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0.2077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0.1950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51288"/>
                  </a:ext>
                </a:extLst>
              </a:tr>
              <a:tr h="402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Anchor-Net (ours)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0.1899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/>
                        <a:t>0.1852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0.1839</a:t>
                      </a:r>
                      <a:endParaRPr lang="en-US" altLang="ko-K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/>
                        <a:t>0.1852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0.1728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0.1834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3922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69AE22-0202-19D5-9D0D-3ACE335E0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09158"/>
              </p:ext>
            </p:extLst>
          </p:nvPr>
        </p:nvGraphicFramePr>
        <p:xfrm>
          <a:off x="6129196" y="1901734"/>
          <a:ext cx="5271619" cy="4738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393">
                  <a:extLst>
                    <a:ext uri="{9D8B030D-6E8A-4147-A177-3AD203B41FA5}">
                      <a16:colId xmlns:a16="http://schemas.microsoft.com/office/drawing/2014/main" val="4098512806"/>
                    </a:ext>
                  </a:extLst>
                </a:gridCol>
                <a:gridCol w="680371">
                  <a:extLst>
                    <a:ext uri="{9D8B030D-6E8A-4147-A177-3AD203B41FA5}">
                      <a16:colId xmlns:a16="http://schemas.microsoft.com/office/drawing/2014/main" val="1414032083"/>
                    </a:ext>
                  </a:extLst>
                </a:gridCol>
                <a:gridCol w="680371">
                  <a:extLst>
                    <a:ext uri="{9D8B030D-6E8A-4147-A177-3AD203B41FA5}">
                      <a16:colId xmlns:a16="http://schemas.microsoft.com/office/drawing/2014/main" val="1668543952"/>
                    </a:ext>
                  </a:extLst>
                </a:gridCol>
                <a:gridCol w="680371">
                  <a:extLst>
                    <a:ext uri="{9D8B030D-6E8A-4147-A177-3AD203B41FA5}">
                      <a16:colId xmlns:a16="http://schemas.microsoft.com/office/drawing/2014/main" val="2232069792"/>
                    </a:ext>
                  </a:extLst>
                </a:gridCol>
                <a:gridCol w="680371">
                  <a:extLst>
                    <a:ext uri="{9D8B030D-6E8A-4147-A177-3AD203B41FA5}">
                      <a16:colId xmlns:a16="http://schemas.microsoft.com/office/drawing/2014/main" val="1120460565"/>
                    </a:ext>
                  </a:extLst>
                </a:gridCol>
                <a:gridCol w="680371">
                  <a:extLst>
                    <a:ext uri="{9D8B030D-6E8A-4147-A177-3AD203B41FA5}">
                      <a16:colId xmlns:a16="http://schemas.microsoft.com/office/drawing/2014/main" val="1229155053"/>
                    </a:ext>
                  </a:extLst>
                </a:gridCol>
                <a:gridCol w="680371">
                  <a:extLst>
                    <a:ext uri="{9D8B030D-6E8A-4147-A177-3AD203B41FA5}">
                      <a16:colId xmlns:a16="http://schemas.microsoft.com/office/drawing/2014/main" val="2684322095"/>
                    </a:ext>
                  </a:extLst>
                </a:gridCol>
              </a:tblGrid>
              <a:tr h="262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mean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94005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Alexnet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0.3408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0.3449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0.3538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0.3438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0.3576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0.3481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352611197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0.3258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0.3286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0.3184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0.3107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0.2994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0.3166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5316798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0.3025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0.3084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0.3016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0.3044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0.2918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0.3017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4563288"/>
                  </a:ext>
                </a:extLst>
              </a:tr>
              <a:tr h="262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PI-CNN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0.3016</a:t>
                      </a:r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79773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ResNet-18 based </a:t>
                      </a:r>
                      <a:r>
                        <a:rPr lang="en-US" altLang="ko-KR" sz="10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AaNet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0.2954</a:t>
                      </a:r>
                      <a:endParaRPr lang="ko-KR" alt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68664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(NFME)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0.3455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298461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Semi-supervised</a:t>
                      </a:r>
                    </a:p>
                    <a:p>
                      <a:pPr latinLnBrk="1"/>
                      <a:r>
                        <a:rPr lang="en-US" altLang="ko-KR" sz="1000" b="1" dirty="0"/>
                        <a:t>(MSMFME)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83335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ResneXt-50-R</a:t>
                      </a:r>
                      <a:r>
                        <a:rPr lang="en-US" altLang="ko-KR" sz="1000" b="1" i="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 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0.2767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0.2895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0.2837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0.2804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>
                          <a:effectLst/>
                        </a:rPr>
                        <a:t>0.2701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0.2800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022242216"/>
                  </a:ext>
                </a:extLst>
              </a:tr>
              <a:tr h="2662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CNN-ER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dirty="0">
                          <a:solidFill>
                            <a:srgbClr val="1F1F1F"/>
                          </a:solidFill>
                          <a:effectLst/>
                          <a:latin typeface="ElsevierGulliver"/>
                        </a:rPr>
                        <a:t>0.2667</a:t>
                      </a:r>
                      <a:endParaRPr lang="ko-KR" altLang="en-US" sz="1100" b="0" i="0" dirty="0">
                        <a:solidFill>
                          <a:srgbClr val="1F1F1F"/>
                        </a:solidFill>
                        <a:effectLst/>
                        <a:latin typeface="ElsevierGulliver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>
                          <a:solidFill>
                            <a:srgbClr val="1F1F1F"/>
                          </a:solidFill>
                          <a:effectLst/>
                          <a:latin typeface="ElsevierGulliver"/>
                        </a:rPr>
                        <a:t>0.2710</a:t>
                      </a:r>
                      <a:endParaRPr lang="ko-KR" altLang="en-US" sz="1100" b="0" i="0">
                        <a:solidFill>
                          <a:srgbClr val="1F1F1F"/>
                        </a:solidFill>
                        <a:effectLst/>
                        <a:latin typeface="ElsevierGulliver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dirty="0">
                          <a:solidFill>
                            <a:srgbClr val="1F1F1F"/>
                          </a:solidFill>
                          <a:effectLst/>
                          <a:latin typeface="ElsevierGulliver"/>
                        </a:rPr>
                        <a:t>0.2675</a:t>
                      </a:r>
                      <a:endParaRPr lang="ko-KR" altLang="en-US" sz="1100" b="0" i="0" dirty="0">
                        <a:solidFill>
                          <a:srgbClr val="1F1F1F"/>
                        </a:solidFill>
                        <a:effectLst/>
                        <a:latin typeface="ElsevierGulliver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dirty="0">
                          <a:solidFill>
                            <a:srgbClr val="1F1F1F"/>
                          </a:solidFill>
                          <a:effectLst/>
                          <a:latin typeface="ElsevierGulliver"/>
                        </a:rPr>
                        <a:t>0.2583</a:t>
                      </a:r>
                      <a:endParaRPr lang="ko-KR" altLang="en-US" sz="1100" b="0" i="0" dirty="0">
                        <a:solidFill>
                          <a:srgbClr val="1F1F1F"/>
                        </a:solidFill>
                        <a:effectLst/>
                        <a:latin typeface="ElsevierGulliver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>
                          <a:solidFill>
                            <a:srgbClr val="1F1F1F"/>
                          </a:solidFill>
                          <a:effectLst/>
                          <a:latin typeface="ElsevierGulliver"/>
                        </a:rPr>
                        <a:t>0.2615</a:t>
                      </a:r>
                      <a:endParaRPr lang="ko-KR" altLang="en-US" sz="1100" b="0" i="0">
                        <a:solidFill>
                          <a:srgbClr val="1F1F1F"/>
                        </a:solidFill>
                        <a:effectLst/>
                        <a:latin typeface="ElsevierGulliver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dirty="0">
                          <a:solidFill>
                            <a:srgbClr val="1F1F1F"/>
                          </a:solidFill>
                          <a:effectLst/>
                          <a:latin typeface="ElsevierGulliver"/>
                        </a:rPr>
                        <a:t>0.2650</a:t>
                      </a:r>
                      <a:endParaRPr lang="ko-KR" altLang="en-US" sz="1100" b="0" i="0" dirty="0">
                        <a:solidFill>
                          <a:srgbClr val="1F1F1F"/>
                        </a:solidFill>
                        <a:effectLst/>
                        <a:latin typeface="ElsevierGulliver"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2724231381"/>
                  </a:ext>
                </a:extLst>
              </a:tr>
              <a:tr h="262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FLAC-NET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0.2486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0.2727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0.2558</a:t>
                      </a:r>
                      <a:r>
                        <a:rPr lang="en-US" altLang="ko-KR" sz="400" dirty="0"/>
                        <a:t> 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0.2879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0.2419</a:t>
                      </a:r>
                      <a:endParaRPr lang="ko-KR" altLang="en-US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0.2614</a:t>
                      </a:r>
                      <a:endParaRPr lang="en-US" altLang="ko-KR" sz="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200362"/>
                  </a:ext>
                </a:extLst>
              </a:tr>
              <a:tr h="2623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EN-CNN</a:t>
                      </a:r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0.2482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46104"/>
                  </a:ext>
                </a:extLst>
              </a:tr>
              <a:tr h="216085">
                <a:tc gridSpan="7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668717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Resnet50-LSTM vggface2 (ours)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0.2850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0.2793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0.2676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0.2737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51288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Anchor-Net (ours)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0.2502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/>
                        <a:t>0.2491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0.2439</a:t>
                      </a:r>
                      <a:endParaRPr lang="en-US" altLang="ko-KR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0.2410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/>
                        <a:t>0.2290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/>
                        <a:t>0.2427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392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69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/>
              <a:t>목차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980896"/>
            <a:ext cx="8597914" cy="556768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연구 배경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+mj-ea"/>
                <a:ea typeface="+mj-ea"/>
              </a:rPr>
              <a:t>- </a:t>
            </a:r>
            <a:r>
              <a:rPr lang="ko-KR" altLang="en-US" sz="1800" dirty="0">
                <a:latin typeface="+mj-ea"/>
                <a:ea typeface="+mj-ea"/>
              </a:rPr>
              <a:t>문제 정의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관련 연구</a:t>
            </a:r>
            <a:endParaRPr lang="en-US" altLang="ko-KR" sz="1800" dirty="0">
              <a:latin typeface="+mj-ea"/>
              <a:ea typeface="+mj-ea"/>
            </a:endParaRP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sz="1800" dirty="0">
                <a:latin typeface="+mj-ea"/>
                <a:ea typeface="+mj-ea"/>
              </a:rPr>
              <a:t>Metric learning</a:t>
            </a:r>
          </a:p>
          <a:p>
            <a:pPr lvl="1">
              <a:buFont typeface="맑은 고딕" panose="020B0503020000020004" pitchFamily="50" charset="-127"/>
              <a:buChar char="-"/>
            </a:pPr>
            <a:r>
              <a:rPr lang="en-US" altLang="ko-KR" sz="1800" dirty="0">
                <a:latin typeface="+mj-ea"/>
                <a:ea typeface="+mj-ea"/>
              </a:rPr>
              <a:t>Triplet learning</a:t>
            </a: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방법 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+mj-ea"/>
                <a:ea typeface="+mj-ea"/>
              </a:rPr>
              <a:t>- Anchor-Net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+mj-ea"/>
                <a:ea typeface="+mj-ea"/>
              </a:rPr>
              <a:t>- </a:t>
            </a:r>
            <a:r>
              <a:rPr lang="ko-KR" altLang="en-US" sz="1800" dirty="0">
                <a:latin typeface="+mj-ea"/>
                <a:ea typeface="+mj-ea"/>
              </a:rPr>
              <a:t>학습과정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+mj-ea"/>
                <a:ea typeface="+mj-ea"/>
              </a:rPr>
              <a:t>- </a:t>
            </a:r>
            <a:r>
              <a:rPr lang="ko-KR" altLang="en-US" sz="1800" dirty="0">
                <a:latin typeface="+mj-ea"/>
                <a:ea typeface="+mj-ea"/>
              </a:rPr>
              <a:t>예측과정</a:t>
            </a:r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+mj-ea"/>
                <a:ea typeface="+mj-ea"/>
              </a:rPr>
              <a:t>- </a:t>
            </a:r>
            <a:r>
              <a:rPr lang="ko-KR" altLang="en-US" sz="1800" dirty="0">
                <a:latin typeface="+mj-ea"/>
                <a:ea typeface="+mj-ea"/>
              </a:rPr>
              <a:t>참조 이미지 샘플링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실험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결론 및 향후 계획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8408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</a:rPr>
              <a:t>논문 제출 실험 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8" y="980896"/>
            <a:ext cx="11391154" cy="1854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Comparison with the state-of-the-art deep learning-based method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ea typeface="+mj-ea"/>
              </a:rPr>
              <a:t>train-test, 60-40% split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9408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+mj-ea"/>
                <a:ea typeface="+mj-ea"/>
              </a:rPr>
              <a:t>결론 및 향후 계획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63" y="1366302"/>
            <a:ext cx="10312509" cy="508068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회귀 문제에서 상대적인 개념을 고려한 자기지도학습 방법인 </a:t>
            </a:r>
            <a:r>
              <a:rPr lang="en-US" altLang="ko-KR" sz="1800" dirty="0">
                <a:solidFill>
                  <a:schemeClr val="accent1"/>
                </a:solidFill>
                <a:latin typeface="+mj-ea"/>
                <a:ea typeface="+mj-ea"/>
              </a:rPr>
              <a:t>Anchor-Net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를 제안</a:t>
            </a:r>
            <a:endParaRPr lang="en-US" altLang="ko-KR" sz="1800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최신 딥러닝 기반 방법 대비 최고성능 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모델의 성능은 참조 이미지에 크게 의존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ko-KR" altLang="en-US" sz="1400" dirty="0">
                <a:latin typeface="+mj-ea"/>
                <a:ea typeface="+mj-ea"/>
              </a:rPr>
              <a:t>참조 이미지를 </a:t>
            </a:r>
            <a:r>
              <a:rPr lang="ko-KR" altLang="en-US" sz="1400" dirty="0" err="1">
                <a:latin typeface="+mj-ea"/>
                <a:ea typeface="+mj-ea"/>
              </a:rPr>
              <a:t>샘플링하는</a:t>
            </a:r>
            <a:r>
              <a:rPr lang="ko-KR" altLang="en-US" sz="1400" dirty="0">
                <a:latin typeface="+mj-ea"/>
                <a:ea typeface="+mj-ea"/>
              </a:rPr>
              <a:t> 방법 연구 </a:t>
            </a:r>
            <a:r>
              <a:rPr lang="en-US" altLang="ko-KR" sz="1400" dirty="0">
                <a:latin typeface="+mj-ea"/>
                <a:ea typeface="+mj-ea"/>
              </a:rPr>
              <a:t>(representation learning, prototypical networks)</a:t>
            </a:r>
          </a:p>
          <a:p>
            <a:pPr marL="457200" lvl="1" indent="0">
              <a:buNone/>
            </a:pPr>
            <a:endParaRPr lang="en-US" altLang="ko-KR" sz="18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b="1" dirty="0">
              <a:latin typeface="+mj-ea"/>
              <a:ea typeface="+mj-ea"/>
            </a:endParaRPr>
          </a:p>
          <a:p>
            <a:endParaRPr lang="en-US" altLang="ko-KR" sz="1800" b="1" i="1" dirty="0">
              <a:latin typeface="+mj-ea"/>
              <a:ea typeface="+mj-ea"/>
            </a:endParaRPr>
          </a:p>
          <a:p>
            <a:endParaRPr lang="en-US" altLang="ko-KR" sz="1800" b="1" i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b="1" i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b="1" dirty="0">
              <a:latin typeface="+mj-ea"/>
              <a:ea typeface="+mj-ea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2AF156-B927-1F1B-A24F-EEFC39BD0AAA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8FCFB5D-0F86-D947-2369-9FD9C69D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074" y="3550554"/>
            <a:ext cx="3962465" cy="30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연구 배경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42" y="875938"/>
            <a:ext cx="4548340" cy="5808325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미모 예측을 위한 회귀모델 개발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기존 대부분의 연구는 </a:t>
            </a:r>
            <a:r>
              <a:rPr lang="en-US" altLang="ko-KR" sz="1800" dirty="0">
                <a:latin typeface="+mj-ea"/>
                <a:ea typeface="+mj-ea"/>
              </a:rPr>
              <a:t>CNN</a:t>
            </a:r>
            <a:r>
              <a:rPr lang="ko-KR" altLang="en-US" sz="1800" dirty="0">
                <a:latin typeface="+mj-ea"/>
                <a:ea typeface="+mj-ea"/>
              </a:rPr>
              <a:t>을 활용한 지도학습을 통해 얼굴 미모 예측을 진행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인간은 미모를 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상대적</a:t>
            </a:r>
            <a:r>
              <a:rPr lang="ko-KR" altLang="en-US" sz="1800" dirty="0">
                <a:latin typeface="+mj-ea"/>
                <a:ea typeface="+mj-ea"/>
              </a:rPr>
              <a:t>으로 인식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기존 연구 대부분은 미모 점수를 예측 하는데 상대적인 부분은 고려하지 않음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pPr marL="457200" lvl="1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b="0" i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800" i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800" b="0" i="1" dirty="0">
              <a:solidFill>
                <a:schemeClr val="tx1"/>
              </a:solidFill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2B83C2-85B4-D9A9-0126-389CB0506B26}"/>
              </a:ext>
            </a:extLst>
          </p:cNvPr>
          <p:cNvGrpSpPr/>
          <p:nvPr/>
        </p:nvGrpSpPr>
        <p:grpSpPr>
          <a:xfrm>
            <a:off x="5209912" y="996946"/>
            <a:ext cx="6550694" cy="4015179"/>
            <a:chOff x="2044713" y="941698"/>
            <a:chExt cx="6550694" cy="40151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E578EDC-A725-FF0B-6CD8-72E29DD96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871" y="2021629"/>
              <a:ext cx="6344536" cy="73310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06A2CB-8D7F-67D3-85F9-33A2CAD69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0871" y="2780016"/>
              <a:ext cx="6344536" cy="73206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27B959B-56AD-A2B0-A4CC-AA6353F6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1344" y="1240048"/>
              <a:ext cx="6354062" cy="7430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73F924-232A-DA38-E44E-602B78ED2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587"/>
            <a:stretch/>
          </p:blipFill>
          <p:spPr>
            <a:xfrm>
              <a:off x="2231818" y="3527410"/>
              <a:ext cx="6354062" cy="69359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B3E8D2-D852-B4B8-947A-64B334DB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2582" y="4251983"/>
              <a:ext cx="6335009" cy="70489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3FE67F0-1DAA-5BD8-841A-25A10A9B8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44713" y="1154311"/>
              <a:ext cx="171474" cy="914528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0FB1804-37D6-01D9-A64A-3E7C1C69F68D}"/>
                </a:ext>
              </a:extLst>
            </p:cNvPr>
            <p:cNvCxnSpPr>
              <a:cxnSpLocks/>
            </p:cNvCxnSpPr>
            <p:nvPr/>
          </p:nvCxnSpPr>
          <p:spPr>
            <a:xfrm>
              <a:off x="2216187" y="1240048"/>
              <a:ext cx="6379219" cy="0"/>
            </a:xfrm>
            <a:prstGeom prst="line">
              <a:avLst/>
            </a:prstGeom>
            <a:ln w="12700">
              <a:solidFill>
                <a:srgbClr val="D0D0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100260-3B84-DBFD-5702-AC34F545857F}"/>
                </a:ext>
              </a:extLst>
            </p:cNvPr>
            <p:cNvSpPr txBox="1"/>
            <p:nvPr/>
          </p:nvSpPr>
          <p:spPr>
            <a:xfrm>
              <a:off x="4266606" y="941698"/>
              <a:ext cx="2278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Beauty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62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4653-1B38-AB0B-8735-F337A9A43DEC}"/>
              </a:ext>
            </a:extLst>
          </p:cNvPr>
          <p:cNvSpPr txBox="1">
            <a:spLocks/>
          </p:cNvSpPr>
          <p:nvPr/>
        </p:nvSpPr>
        <p:spPr>
          <a:xfrm>
            <a:off x="273042" y="980896"/>
            <a:ext cx="2774958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+mj-ea"/>
                <a:ea typeface="+mj-ea"/>
              </a:rPr>
              <a:t>Metric learning</a:t>
            </a:r>
          </a:p>
          <a:p>
            <a:pPr marL="0" indent="0">
              <a:buNone/>
            </a:pP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9B1BD9-4809-63FE-A1DD-C7B16705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8" y="2492703"/>
            <a:ext cx="10923843" cy="402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CAD6F-BC54-8D89-90ED-809F1EA1211A}"/>
              </a:ext>
            </a:extLst>
          </p:cNvPr>
          <p:cNvSpPr txBox="1">
            <a:spLocks/>
          </p:cNvSpPr>
          <p:nvPr/>
        </p:nvSpPr>
        <p:spPr>
          <a:xfrm>
            <a:off x="610168" y="1432001"/>
            <a:ext cx="10489632" cy="971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데이터 간의 유사도를 잘 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수치화하는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 거리 함수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-apple-system"/>
              </a:rPr>
              <a:t>(metric function)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를 학습 </a:t>
            </a:r>
            <a:endParaRPr lang="en-US" altLang="ko-KR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이미지 검색 분야 등에서 주로 사용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274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4653-1B38-AB0B-8735-F337A9A43DEC}"/>
              </a:ext>
            </a:extLst>
          </p:cNvPr>
          <p:cNvSpPr txBox="1">
            <a:spLocks/>
          </p:cNvSpPr>
          <p:nvPr/>
        </p:nvSpPr>
        <p:spPr>
          <a:xfrm>
            <a:off x="421340" y="957945"/>
            <a:ext cx="2774958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+mj-ea"/>
                <a:ea typeface="+mj-ea"/>
              </a:rPr>
              <a:t>Triplet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Network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CAD6F-BC54-8D89-90ED-809F1EA1211A}"/>
              </a:ext>
            </a:extLst>
          </p:cNvPr>
          <p:cNvSpPr txBox="1">
            <a:spLocks/>
          </p:cNvSpPr>
          <p:nvPr/>
        </p:nvSpPr>
        <p:spPr>
          <a:xfrm>
            <a:off x="508568" y="1308556"/>
            <a:ext cx="3527723" cy="229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Siamese Network (2014)</a:t>
            </a:r>
          </a:p>
          <a:p>
            <a:r>
              <a:rPr lang="ko-KR" altLang="en-US" sz="2400" dirty="0">
                <a:latin typeface="+mj-ea"/>
                <a:ea typeface="+mj-ea"/>
              </a:rPr>
              <a:t>분류 문제에 적용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데이터 간의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상대적인 </a:t>
            </a:r>
            <a:r>
              <a:rPr lang="ko-KR" altLang="en-US" sz="2400" dirty="0">
                <a:latin typeface="+mj-ea"/>
                <a:ea typeface="+mj-ea"/>
              </a:rPr>
              <a:t>거리를 학습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690C5A-6B08-03AA-9449-EC086369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34" y="4259952"/>
            <a:ext cx="8644066" cy="19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4638EA-FCD1-6601-1FE7-01AD6D0B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09" y="1472047"/>
            <a:ext cx="8034463" cy="22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7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4653-1B38-AB0B-8735-F337A9A43DEC}"/>
              </a:ext>
            </a:extLst>
          </p:cNvPr>
          <p:cNvSpPr txBox="1">
            <a:spLocks/>
          </p:cNvSpPr>
          <p:nvPr/>
        </p:nvSpPr>
        <p:spPr>
          <a:xfrm>
            <a:off x="421340" y="957945"/>
            <a:ext cx="2774958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+mj-ea"/>
                <a:ea typeface="+mj-ea"/>
              </a:rPr>
              <a:t>Triplet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Network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CAD6F-BC54-8D89-90ED-809F1EA1211A}"/>
              </a:ext>
            </a:extLst>
          </p:cNvPr>
          <p:cNvSpPr txBox="1">
            <a:spLocks/>
          </p:cNvSpPr>
          <p:nvPr/>
        </p:nvSpPr>
        <p:spPr>
          <a:xfrm>
            <a:off x="508568" y="1308556"/>
            <a:ext cx="3860232" cy="13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+mj-ea"/>
                <a:ea typeface="+mj-ea"/>
              </a:rPr>
              <a:t>Facenet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13C4C56-22E0-27F1-997D-A26235F5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7" y="4807092"/>
            <a:ext cx="76200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74ABD1E-2DB3-A56E-E118-9C8383E1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08" y="5549444"/>
            <a:ext cx="762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DE7E9D0-1E11-F472-0CC0-A121D6BD8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382" y="1072880"/>
            <a:ext cx="5115639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4653-1B38-AB0B-8735-F337A9A43DEC}"/>
              </a:ext>
            </a:extLst>
          </p:cNvPr>
          <p:cNvSpPr txBox="1">
            <a:spLocks/>
          </p:cNvSpPr>
          <p:nvPr/>
        </p:nvSpPr>
        <p:spPr>
          <a:xfrm>
            <a:off x="421340" y="957945"/>
            <a:ext cx="2774958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+mj-ea"/>
                <a:ea typeface="+mj-ea"/>
              </a:rPr>
              <a:t>Triplet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Network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CAD6F-BC54-8D89-90ED-809F1EA1211A}"/>
              </a:ext>
            </a:extLst>
          </p:cNvPr>
          <p:cNvSpPr txBox="1">
            <a:spLocks/>
          </p:cNvSpPr>
          <p:nvPr/>
        </p:nvSpPr>
        <p:spPr>
          <a:xfrm>
            <a:off x="508567" y="1308556"/>
            <a:ext cx="9429759" cy="13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CIFAR10, MNIST data projected embedded vector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C7C1A3-EA72-8FF2-6251-42F72A4B5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3" t="1" r="4631" b="15914"/>
          <a:stretch/>
        </p:blipFill>
        <p:spPr bwMode="auto">
          <a:xfrm>
            <a:off x="643308" y="2441230"/>
            <a:ext cx="5481213" cy="33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DD259C1-4263-96FB-7C6E-46362CE5C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79"/>
          <a:stretch/>
        </p:blipFill>
        <p:spPr bwMode="auto">
          <a:xfrm>
            <a:off x="5875138" y="2441235"/>
            <a:ext cx="5808294" cy="338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9FC3BD8-BBFE-602F-FBA1-41BC496B4C63}"/>
              </a:ext>
            </a:extLst>
          </p:cNvPr>
          <p:cNvSpPr txBox="1">
            <a:spLocks/>
          </p:cNvSpPr>
          <p:nvPr/>
        </p:nvSpPr>
        <p:spPr>
          <a:xfrm>
            <a:off x="2666273" y="2127756"/>
            <a:ext cx="1435281" cy="50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+mj-ea"/>
                <a:ea typeface="+mj-ea"/>
              </a:rPr>
              <a:t>CIFAR10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3A7974A-4031-8436-081C-3B5230BA67B8}"/>
              </a:ext>
            </a:extLst>
          </p:cNvPr>
          <p:cNvSpPr txBox="1">
            <a:spLocks/>
          </p:cNvSpPr>
          <p:nvPr/>
        </p:nvSpPr>
        <p:spPr>
          <a:xfrm>
            <a:off x="8188158" y="2103206"/>
            <a:ext cx="1182254" cy="421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dirty="0">
                <a:latin typeface="+mj-ea"/>
                <a:ea typeface="+mj-ea"/>
              </a:rPr>
              <a:t>MNIST</a:t>
            </a:r>
          </a:p>
        </p:txBody>
      </p:sp>
    </p:spTree>
    <p:extLst>
      <p:ext uri="{BB962C8B-B14F-4D97-AF65-F5344CB8AC3E}">
        <p14:creationId xmlns:p14="http://schemas.microsoft.com/office/powerpoint/2010/main" val="195855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관련연구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54653-1B38-AB0B-8735-F337A9A43DEC}"/>
              </a:ext>
            </a:extLst>
          </p:cNvPr>
          <p:cNvSpPr txBox="1">
            <a:spLocks/>
          </p:cNvSpPr>
          <p:nvPr/>
        </p:nvSpPr>
        <p:spPr>
          <a:xfrm>
            <a:off x="421340" y="957945"/>
            <a:ext cx="2774958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+mj-ea"/>
                <a:ea typeface="+mj-ea"/>
              </a:rPr>
              <a:t>Triplet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Network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ECAD6F-BC54-8D89-90ED-809F1EA1211A}"/>
              </a:ext>
            </a:extLst>
          </p:cNvPr>
          <p:cNvSpPr txBox="1">
            <a:spLocks/>
          </p:cNvSpPr>
          <p:nvPr/>
        </p:nvSpPr>
        <p:spPr>
          <a:xfrm>
            <a:off x="508567" y="1308555"/>
            <a:ext cx="9429759" cy="3244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+mj-ea"/>
                <a:ea typeface="+mj-ea"/>
              </a:rPr>
              <a:t>Facenet</a:t>
            </a:r>
            <a:r>
              <a:rPr lang="en-US" altLang="ko-KR" sz="2400" dirty="0">
                <a:latin typeface="+mj-ea"/>
                <a:ea typeface="+mj-ea"/>
              </a:rPr>
              <a:t>, MNIST </a:t>
            </a:r>
            <a:r>
              <a:rPr lang="ko-KR" altLang="en-US" sz="2400" dirty="0">
                <a:latin typeface="+mj-ea"/>
                <a:ea typeface="+mj-ea"/>
              </a:rPr>
              <a:t>등 비전분야 분류문제에서 최고 성능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회귀문제  </a:t>
            </a:r>
            <a:endParaRPr lang="en-US" altLang="ko-KR" sz="24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회귀성능에 도움이 되는 특징 분류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인종</a:t>
            </a:r>
            <a:r>
              <a:rPr lang="en-US" altLang="ko-KR" sz="2000" dirty="0">
                <a:latin typeface="+mj-ea"/>
                <a:ea typeface="+mj-ea"/>
              </a:rPr>
              <a:t>) -&gt; </a:t>
            </a:r>
            <a:r>
              <a:rPr lang="ko-KR" altLang="en-US" sz="2000" dirty="0">
                <a:latin typeface="+mj-ea"/>
                <a:ea typeface="+mj-ea"/>
              </a:rPr>
              <a:t>미모 점수 예측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latin typeface="+mj-ea"/>
                <a:ea typeface="+mj-ea"/>
              </a:rPr>
              <a:t>미모점수의 상대적 차이를 직접적으로 학습하지 않음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19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F4028FE-E1A1-1EF2-FA45-B256D78EFB75}"/>
              </a:ext>
            </a:extLst>
          </p:cNvPr>
          <p:cNvCxnSpPr>
            <a:cxnSpLocks/>
          </p:cNvCxnSpPr>
          <p:nvPr/>
        </p:nvCxnSpPr>
        <p:spPr>
          <a:xfrm>
            <a:off x="421340" y="891988"/>
            <a:ext cx="112238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E747FE2E-F42B-BDD6-6361-AA76EA07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42" y="68779"/>
            <a:ext cx="8597915" cy="91211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방법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302D60B-2F27-62C5-1C03-C343AE1A8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0" y="1535075"/>
            <a:ext cx="5758060" cy="470870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참조 이미지와의 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미모점수 차이</a:t>
            </a:r>
            <a:r>
              <a:rPr lang="ko-KR" altLang="en-US" sz="1800" dirty="0">
                <a:latin typeface="+mj-ea"/>
                <a:ea typeface="+mj-ea"/>
              </a:rPr>
              <a:t>를 학습하는 자기지도학습 모델 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참조 이미지와 미모점수 차이를 학습하여 미모점수를 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간접적으로</a:t>
            </a:r>
            <a:r>
              <a:rPr lang="ko-KR" altLang="en-US" sz="1800" dirty="0">
                <a:latin typeface="+mj-ea"/>
                <a:ea typeface="+mj-ea"/>
              </a:rPr>
              <a:t> 예측 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얼굴 이미지와의 비교로 얼굴 미모 점수의 </a:t>
            </a:r>
            <a:r>
              <a:rPr lang="ko-KR" altLang="en-US" sz="1800" dirty="0">
                <a:solidFill>
                  <a:schemeClr val="accent1"/>
                </a:solidFill>
                <a:latin typeface="+mj-ea"/>
                <a:ea typeface="+mj-ea"/>
              </a:rPr>
              <a:t>상대성</a:t>
            </a:r>
            <a:r>
              <a:rPr lang="ko-KR" altLang="en-US" sz="1800" dirty="0">
                <a:latin typeface="+mj-ea"/>
                <a:ea typeface="+mj-ea"/>
              </a:rPr>
              <a:t>을 학습 할 수 있음 </a:t>
            </a:r>
            <a:endParaRPr lang="en-US" altLang="ko-KR" sz="1800" dirty="0">
              <a:latin typeface="+mj-ea"/>
              <a:ea typeface="+mj-ea"/>
            </a:endParaRPr>
          </a:p>
        </p:txBody>
      </p:sp>
      <p:pic>
        <p:nvPicPr>
          <p:cNvPr id="3253" name="그림 3252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CB9BCE-C80D-F86A-E2A7-A0ED708F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00" y="1165622"/>
            <a:ext cx="5465751" cy="5281905"/>
          </a:xfrm>
          <a:prstGeom prst="rect">
            <a:avLst/>
          </a:prstGeom>
        </p:spPr>
      </p:pic>
      <p:sp>
        <p:nvSpPr>
          <p:cNvPr id="3254" name="내용 개체 틀 2">
            <a:extLst>
              <a:ext uri="{FF2B5EF4-FFF2-40B4-BE49-F238E27FC236}">
                <a16:creationId xmlns:a16="http://schemas.microsoft.com/office/drawing/2014/main" id="{1FFCC673-E08C-2C5D-6347-C83C6EB2E451}"/>
              </a:ext>
            </a:extLst>
          </p:cNvPr>
          <p:cNvSpPr txBox="1">
            <a:spLocks/>
          </p:cNvSpPr>
          <p:nvPr/>
        </p:nvSpPr>
        <p:spPr>
          <a:xfrm>
            <a:off x="273042" y="980896"/>
            <a:ext cx="1823613" cy="369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>
                <a:latin typeface="+mj-ea"/>
                <a:ea typeface="+mj-ea"/>
              </a:rPr>
              <a:t>Anchor-Net</a:t>
            </a:r>
          </a:p>
        </p:txBody>
      </p:sp>
    </p:spTree>
    <p:extLst>
      <p:ext uri="{BB962C8B-B14F-4D97-AF65-F5344CB8AC3E}">
        <p14:creationId xmlns:p14="http://schemas.microsoft.com/office/powerpoint/2010/main" val="308212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6133</TotalTime>
  <Words>911</Words>
  <Application>Microsoft Office PowerPoint</Application>
  <PresentationFormat>와이드스크린</PresentationFormat>
  <Paragraphs>508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Helvetica</vt:lpstr>
      <vt:lpstr>ElsevierGulliver</vt:lpstr>
      <vt:lpstr>Arial</vt:lpstr>
      <vt:lpstr>-apple-system</vt:lpstr>
      <vt:lpstr>맑은 고딕</vt:lpstr>
      <vt:lpstr>Office 테마</vt:lpstr>
      <vt:lpstr>Distanced-based self-supervised learning with Anchor-Net for Facial Beauty prediction</vt:lpstr>
      <vt:lpstr>목차</vt:lpstr>
      <vt:lpstr>연구 배경</vt:lpstr>
      <vt:lpstr>관련연구</vt:lpstr>
      <vt:lpstr>관련연구</vt:lpstr>
      <vt:lpstr>관련연구</vt:lpstr>
      <vt:lpstr>관련연구</vt:lpstr>
      <vt:lpstr>관련연구</vt:lpstr>
      <vt:lpstr>방법</vt:lpstr>
      <vt:lpstr>방법</vt:lpstr>
      <vt:lpstr>방법</vt:lpstr>
      <vt:lpstr>방법</vt:lpstr>
      <vt:lpstr>논문 제출 실험 </vt:lpstr>
      <vt:lpstr>논문 제출 실험 </vt:lpstr>
      <vt:lpstr>논문 제출 실험 </vt:lpstr>
      <vt:lpstr>논문 제출 실험 </vt:lpstr>
      <vt:lpstr>논문 제출 실험 </vt:lpstr>
      <vt:lpstr>논문 제출 실험 </vt:lpstr>
      <vt:lpstr>논문 제출 실험 </vt:lpstr>
      <vt:lpstr>논문 제출 실험 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LIME을 활용한 CNN 모델의  얼굴 아름다움 예측 분석</dc:title>
  <dc:creator>웅식 김</dc:creator>
  <cp:lastModifiedBy>배지호</cp:lastModifiedBy>
  <cp:revision>266</cp:revision>
  <dcterms:created xsi:type="dcterms:W3CDTF">2023-10-23T10:59:30Z</dcterms:created>
  <dcterms:modified xsi:type="dcterms:W3CDTF">2024-01-11T06:50:08Z</dcterms:modified>
</cp:coreProperties>
</file>