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5"/>
  </p:notesMasterIdLst>
  <p:sldIdLst>
    <p:sldId id="256" r:id="rId5"/>
    <p:sldId id="278" r:id="rId6"/>
    <p:sldId id="279" r:id="rId7"/>
    <p:sldId id="317" r:id="rId8"/>
    <p:sldId id="313" r:id="rId9"/>
    <p:sldId id="319" r:id="rId10"/>
    <p:sldId id="292" r:id="rId11"/>
    <p:sldId id="320" r:id="rId12"/>
    <p:sldId id="321" r:id="rId13"/>
    <p:sldId id="318" r:id="rId14"/>
    <p:sldId id="323" r:id="rId15"/>
    <p:sldId id="305" r:id="rId16"/>
    <p:sldId id="322" r:id="rId17"/>
    <p:sldId id="324" r:id="rId18"/>
    <p:sldId id="314" r:id="rId19"/>
    <p:sldId id="307" r:id="rId20"/>
    <p:sldId id="304" r:id="rId21"/>
    <p:sldId id="325" r:id="rId22"/>
    <p:sldId id="326" r:id="rId23"/>
    <p:sldId id="327" r:id="rId24"/>
  </p:sldIdLst>
  <p:sldSz cx="12192000" cy="6858000"/>
  <p:notesSz cx="6858000" cy="9144000"/>
  <p:embeddedFontLst>
    <p:embeddedFont>
      <p:font typeface="Cambria Math" panose="02040503050406030204" pitchFamily="18" charset="0"/>
      <p:regular r:id="rId26"/>
    </p:embeddedFont>
    <p:embeddedFont>
      <p:font typeface="D2Coding" panose="020B0609020101020101" pitchFamily="49" charset="-127"/>
      <p:regular r:id="rId27"/>
      <p:bold r:id="rId28"/>
    </p:embeddedFont>
    <p:embeddedFont>
      <p:font typeface="Open Sans" panose="020B0606030504020204" pitchFamily="34" charset="0"/>
      <p:regular r:id="rId29"/>
      <p:bold r:id="rId30"/>
      <p:italic r:id="rId31"/>
      <p:boldItalic r:id="rId32"/>
    </p:embeddedFont>
    <p:embeddedFont>
      <p:font typeface="맑은 고딕" panose="020B0503020000020004" pitchFamily="50" charset="-127"/>
      <p:regular r:id="rId33"/>
      <p:bold r:id="rId34"/>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684"/>
    <a:srgbClr val="D0AA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88353" autoAdjust="0"/>
  </p:normalViewPr>
  <p:slideViewPr>
    <p:cSldViewPr snapToGrid="0">
      <p:cViewPr varScale="1">
        <p:scale>
          <a:sx n="98" d="100"/>
          <a:sy n="98" d="100"/>
        </p:scale>
        <p:origin x="1032" y="-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64C6C-C9AF-4CD0-BC4C-9093A8D124E7}" type="datetimeFigureOut">
              <a:rPr lang="ko-KR" altLang="en-US" smtClean="0"/>
              <a:t>2024-05-31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9030B-D3FF-4F0D-BC24-E08B403A09A4}" type="slidenum">
              <a:rPr lang="ko-KR" altLang="en-US" smtClean="0"/>
              <a:t>‹#›</a:t>
            </a:fld>
            <a:endParaRPr lang="ko-KR" altLang="en-US"/>
          </a:p>
        </p:txBody>
      </p:sp>
    </p:spTree>
    <p:extLst>
      <p:ext uri="{BB962C8B-B14F-4D97-AF65-F5344CB8AC3E}">
        <p14:creationId xmlns:p14="http://schemas.microsoft.com/office/powerpoint/2010/main" val="31575895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FB9030B-D3FF-4F0D-BC24-E08B403A09A4}" type="slidenum">
              <a:rPr lang="ko-KR" altLang="en-US" smtClean="0"/>
              <a:t>3</a:t>
            </a:fld>
            <a:endParaRPr lang="ko-KR" altLang="en-US"/>
          </a:p>
        </p:txBody>
      </p:sp>
    </p:spTree>
    <p:extLst>
      <p:ext uri="{BB962C8B-B14F-4D97-AF65-F5344CB8AC3E}">
        <p14:creationId xmlns:p14="http://schemas.microsoft.com/office/powerpoint/2010/main" val="556933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13</a:t>
            </a:fld>
            <a:endParaRPr lang="ko-KR" altLang="en-US"/>
          </a:p>
        </p:txBody>
      </p:sp>
    </p:spTree>
    <p:extLst>
      <p:ext uri="{BB962C8B-B14F-4D97-AF65-F5344CB8AC3E}">
        <p14:creationId xmlns:p14="http://schemas.microsoft.com/office/powerpoint/2010/main" val="3053298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14</a:t>
            </a:fld>
            <a:endParaRPr lang="ko-KR" altLang="en-US"/>
          </a:p>
        </p:txBody>
      </p:sp>
    </p:spTree>
    <p:extLst>
      <p:ext uri="{BB962C8B-B14F-4D97-AF65-F5344CB8AC3E}">
        <p14:creationId xmlns:p14="http://schemas.microsoft.com/office/powerpoint/2010/main" val="893954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15</a:t>
            </a:fld>
            <a:endParaRPr lang="ko-KR" altLang="en-US"/>
          </a:p>
        </p:txBody>
      </p:sp>
    </p:spTree>
    <p:extLst>
      <p:ext uri="{BB962C8B-B14F-4D97-AF65-F5344CB8AC3E}">
        <p14:creationId xmlns:p14="http://schemas.microsoft.com/office/powerpoint/2010/main" val="2879960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16</a:t>
            </a:fld>
            <a:endParaRPr lang="ko-KR" altLang="en-US"/>
          </a:p>
        </p:txBody>
      </p:sp>
    </p:spTree>
    <p:extLst>
      <p:ext uri="{BB962C8B-B14F-4D97-AF65-F5344CB8AC3E}">
        <p14:creationId xmlns:p14="http://schemas.microsoft.com/office/powerpoint/2010/main" val="3331213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17</a:t>
            </a:fld>
            <a:endParaRPr lang="ko-KR" altLang="en-US"/>
          </a:p>
        </p:txBody>
      </p:sp>
    </p:spTree>
    <p:extLst>
      <p:ext uri="{BB962C8B-B14F-4D97-AF65-F5344CB8AC3E}">
        <p14:creationId xmlns:p14="http://schemas.microsoft.com/office/powerpoint/2010/main" val="2423871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18</a:t>
            </a:fld>
            <a:endParaRPr lang="ko-KR" altLang="en-US"/>
          </a:p>
        </p:txBody>
      </p:sp>
    </p:spTree>
    <p:extLst>
      <p:ext uri="{BB962C8B-B14F-4D97-AF65-F5344CB8AC3E}">
        <p14:creationId xmlns:p14="http://schemas.microsoft.com/office/powerpoint/2010/main" val="1319354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19</a:t>
            </a:fld>
            <a:endParaRPr lang="ko-KR" altLang="en-US"/>
          </a:p>
        </p:txBody>
      </p:sp>
    </p:spTree>
    <p:extLst>
      <p:ext uri="{BB962C8B-B14F-4D97-AF65-F5344CB8AC3E}">
        <p14:creationId xmlns:p14="http://schemas.microsoft.com/office/powerpoint/2010/main" val="1547137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20</a:t>
            </a:fld>
            <a:endParaRPr lang="ko-KR" altLang="en-US"/>
          </a:p>
        </p:txBody>
      </p:sp>
    </p:spTree>
    <p:extLst>
      <p:ext uri="{BB962C8B-B14F-4D97-AF65-F5344CB8AC3E}">
        <p14:creationId xmlns:p14="http://schemas.microsoft.com/office/powerpoint/2010/main" val="99141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FB9030B-D3FF-4F0D-BC24-E08B403A09A4}" type="slidenum">
              <a:rPr lang="ko-KR" altLang="en-US" smtClean="0"/>
              <a:t>4</a:t>
            </a:fld>
            <a:endParaRPr lang="ko-KR" altLang="en-US"/>
          </a:p>
        </p:txBody>
      </p:sp>
    </p:spTree>
    <p:extLst>
      <p:ext uri="{BB962C8B-B14F-4D97-AF65-F5344CB8AC3E}">
        <p14:creationId xmlns:p14="http://schemas.microsoft.com/office/powerpoint/2010/main" val="4126612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5</a:t>
            </a:fld>
            <a:endParaRPr lang="ko-KR" altLang="en-US"/>
          </a:p>
        </p:txBody>
      </p:sp>
    </p:spTree>
    <p:extLst>
      <p:ext uri="{BB962C8B-B14F-4D97-AF65-F5344CB8AC3E}">
        <p14:creationId xmlns:p14="http://schemas.microsoft.com/office/powerpoint/2010/main" val="1673056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6</a:t>
            </a:fld>
            <a:endParaRPr lang="ko-KR" altLang="en-US"/>
          </a:p>
        </p:txBody>
      </p:sp>
    </p:spTree>
    <p:extLst>
      <p:ext uri="{BB962C8B-B14F-4D97-AF65-F5344CB8AC3E}">
        <p14:creationId xmlns:p14="http://schemas.microsoft.com/office/powerpoint/2010/main" val="21159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7</a:t>
            </a:fld>
            <a:endParaRPr lang="ko-KR" altLang="en-US"/>
          </a:p>
        </p:txBody>
      </p:sp>
    </p:spTree>
    <p:extLst>
      <p:ext uri="{BB962C8B-B14F-4D97-AF65-F5344CB8AC3E}">
        <p14:creationId xmlns:p14="http://schemas.microsoft.com/office/powerpoint/2010/main" val="69413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8</a:t>
            </a:fld>
            <a:endParaRPr lang="ko-KR" altLang="en-US"/>
          </a:p>
        </p:txBody>
      </p:sp>
    </p:spTree>
    <p:extLst>
      <p:ext uri="{BB962C8B-B14F-4D97-AF65-F5344CB8AC3E}">
        <p14:creationId xmlns:p14="http://schemas.microsoft.com/office/powerpoint/2010/main" val="3892040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9</a:t>
            </a:fld>
            <a:endParaRPr lang="ko-KR" altLang="en-US"/>
          </a:p>
        </p:txBody>
      </p:sp>
    </p:spTree>
    <p:extLst>
      <p:ext uri="{BB962C8B-B14F-4D97-AF65-F5344CB8AC3E}">
        <p14:creationId xmlns:p14="http://schemas.microsoft.com/office/powerpoint/2010/main" val="1542502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11</a:t>
            </a:fld>
            <a:endParaRPr lang="ko-KR" altLang="en-US"/>
          </a:p>
        </p:txBody>
      </p:sp>
    </p:spTree>
    <p:extLst>
      <p:ext uri="{BB962C8B-B14F-4D97-AF65-F5344CB8AC3E}">
        <p14:creationId xmlns:p14="http://schemas.microsoft.com/office/powerpoint/2010/main" val="3324012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A097-A557-5BB5-5734-B15E3812F6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6BF33BE-2D3B-DF87-A7B1-92D49219CC2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3059E7-9188-6964-0F6E-8B057081C10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072EA63-CCCF-DCAF-9577-F8DC61BE3BBB}"/>
              </a:ext>
            </a:extLst>
          </p:cNvPr>
          <p:cNvSpPr>
            <a:spLocks noGrp="1"/>
          </p:cNvSpPr>
          <p:nvPr>
            <p:ph type="sldNum" sz="quarter" idx="5"/>
          </p:nvPr>
        </p:nvSpPr>
        <p:spPr/>
        <p:txBody>
          <a:bodyPr/>
          <a:lstStyle/>
          <a:p>
            <a:fld id="{CFB9030B-D3FF-4F0D-BC24-E08B403A09A4}" type="slidenum">
              <a:rPr lang="ko-KR" altLang="en-US" smtClean="0"/>
              <a:t>12</a:t>
            </a:fld>
            <a:endParaRPr lang="ko-KR" altLang="en-US"/>
          </a:p>
        </p:txBody>
      </p:sp>
    </p:spTree>
    <p:extLst>
      <p:ext uri="{BB962C8B-B14F-4D97-AF65-F5344CB8AC3E}">
        <p14:creationId xmlns:p14="http://schemas.microsoft.com/office/powerpoint/2010/main" val="1705578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6BDEF8-C9A9-18F4-88AD-B268D2E1EA1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B4A3E25-8770-E47B-A08F-2C0C7B0645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B9C26E4B-A501-C473-5980-EF77287EEF90}"/>
              </a:ext>
            </a:extLst>
          </p:cNvPr>
          <p:cNvSpPr>
            <a:spLocks noGrp="1"/>
          </p:cNvSpPr>
          <p:nvPr>
            <p:ph type="dt" sz="half" idx="10"/>
          </p:nvPr>
        </p:nvSpPr>
        <p:spPr/>
        <p:txBody>
          <a:bodyPr/>
          <a:lstStyle/>
          <a:p>
            <a:fld id="{D90B2493-FCD1-4848-AF8D-273DD0DF172F}" type="datetimeFigureOut">
              <a:rPr lang="ko-KR" altLang="en-US" smtClean="0"/>
              <a:t>2024-05-31</a:t>
            </a:fld>
            <a:endParaRPr lang="ko-KR" altLang="en-US"/>
          </a:p>
        </p:txBody>
      </p:sp>
      <p:sp>
        <p:nvSpPr>
          <p:cNvPr id="5" name="바닥글 개체 틀 4">
            <a:extLst>
              <a:ext uri="{FF2B5EF4-FFF2-40B4-BE49-F238E27FC236}">
                <a16:creationId xmlns:a16="http://schemas.microsoft.com/office/drawing/2014/main" id="{4B6A0425-D63F-5B7B-4343-78AD4679BC1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FD67345-73FB-F127-BC8B-47BF6B62CACB}"/>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223907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91C21B-42FD-857E-D22C-394A47093D0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630A3DE-F48E-7748-257B-5FB0BEAF6933}"/>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C61AEF3-D1B1-22E5-A146-E817D705FB0F}"/>
              </a:ext>
            </a:extLst>
          </p:cNvPr>
          <p:cNvSpPr>
            <a:spLocks noGrp="1"/>
          </p:cNvSpPr>
          <p:nvPr>
            <p:ph type="dt" sz="half" idx="10"/>
          </p:nvPr>
        </p:nvSpPr>
        <p:spPr/>
        <p:txBody>
          <a:bodyPr/>
          <a:lstStyle/>
          <a:p>
            <a:fld id="{D90B2493-FCD1-4848-AF8D-273DD0DF172F}" type="datetimeFigureOut">
              <a:rPr lang="ko-KR" altLang="en-US" smtClean="0"/>
              <a:t>2024-05-31</a:t>
            </a:fld>
            <a:endParaRPr lang="ko-KR" altLang="en-US"/>
          </a:p>
        </p:txBody>
      </p:sp>
      <p:sp>
        <p:nvSpPr>
          <p:cNvPr id="5" name="바닥글 개체 틀 4">
            <a:extLst>
              <a:ext uri="{FF2B5EF4-FFF2-40B4-BE49-F238E27FC236}">
                <a16:creationId xmlns:a16="http://schemas.microsoft.com/office/drawing/2014/main" id="{F4ACE920-4438-16A1-25AE-1ACEF862200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9770AEC-FEFA-AAAB-F29B-69C6083AEAD5}"/>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235906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6C58DCC-22F6-3371-9F17-ED40D7AE585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3912B3D-2F81-29B2-EE42-B68D0075B2C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89DDF8E-AA64-CE8B-1639-5AA4A2330FDC}"/>
              </a:ext>
            </a:extLst>
          </p:cNvPr>
          <p:cNvSpPr>
            <a:spLocks noGrp="1"/>
          </p:cNvSpPr>
          <p:nvPr>
            <p:ph type="dt" sz="half" idx="10"/>
          </p:nvPr>
        </p:nvSpPr>
        <p:spPr/>
        <p:txBody>
          <a:bodyPr/>
          <a:lstStyle/>
          <a:p>
            <a:fld id="{D90B2493-FCD1-4848-AF8D-273DD0DF172F}" type="datetimeFigureOut">
              <a:rPr lang="ko-KR" altLang="en-US" smtClean="0"/>
              <a:t>2024-05-31</a:t>
            </a:fld>
            <a:endParaRPr lang="ko-KR" altLang="en-US"/>
          </a:p>
        </p:txBody>
      </p:sp>
      <p:sp>
        <p:nvSpPr>
          <p:cNvPr id="5" name="바닥글 개체 틀 4">
            <a:extLst>
              <a:ext uri="{FF2B5EF4-FFF2-40B4-BE49-F238E27FC236}">
                <a16:creationId xmlns:a16="http://schemas.microsoft.com/office/drawing/2014/main" id="{E0772E03-E006-466A-A4CC-17591E1207D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BFA54F2-4DAA-BA74-3B22-9C9925CE5E7A}"/>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99868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F90031-8C73-F815-7600-93A7981B87A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27C535D-B8D1-81B1-0B42-6AF4A1448199}"/>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787D7E0-3108-07F4-2D35-31C6F079C5A3}"/>
              </a:ext>
            </a:extLst>
          </p:cNvPr>
          <p:cNvSpPr>
            <a:spLocks noGrp="1"/>
          </p:cNvSpPr>
          <p:nvPr>
            <p:ph type="dt" sz="half" idx="10"/>
          </p:nvPr>
        </p:nvSpPr>
        <p:spPr/>
        <p:txBody>
          <a:bodyPr/>
          <a:lstStyle/>
          <a:p>
            <a:fld id="{D90B2493-FCD1-4848-AF8D-273DD0DF172F}" type="datetimeFigureOut">
              <a:rPr lang="ko-KR" altLang="en-US" smtClean="0"/>
              <a:t>2024-05-31</a:t>
            </a:fld>
            <a:endParaRPr lang="ko-KR" altLang="en-US"/>
          </a:p>
        </p:txBody>
      </p:sp>
      <p:sp>
        <p:nvSpPr>
          <p:cNvPr id="5" name="바닥글 개체 틀 4">
            <a:extLst>
              <a:ext uri="{FF2B5EF4-FFF2-40B4-BE49-F238E27FC236}">
                <a16:creationId xmlns:a16="http://schemas.microsoft.com/office/drawing/2014/main" id="{1858025A-D24A-200F-816A-88D0F124707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D92FCCD-63A5-35E6-042E-5AF9899E7897}"/>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166966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5C5E79-368C-D10B-123F-115976B4AEE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06C67C1-D94A-6356-6BD7-9B02829782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89901E3-FABD-A61C-E296-9F9EFD6D2E29}"/>
              </a:ext>
            </a:extLst>
          </p:cNvPr>
          <p:cNvSpPr>
            <a:spLocks noGrp="1"/>
          </p:cNvSpPr>
          <p:nvPr>
            <p:ph type="dt" sz="half" idx="10"/>
          </p:nvPr>
        </p:nvSpPr>
        <p:spPr/>
        <p:txBody>
          <a:bodyPr/>
          <a:lstStyle/>
          <a:p>
            <a:fld id="{D90B2493-FCD1-4848-AF8D-273DD0DF172F}" type="datetimeFigureOut">
              <a:rPr lang="ko-KR" altLang="en-US" smtClean="0"/>
              <a:t>2024-05-31</a:t>
            </a:fld>
            <a:endParaRPr lang="ko-KR" altLang="en-US"/>
          </a:p>
        </p:txBody>
      </p:sp>
      <p:sp>
        <p:nvSpPr>
          <p:cNvPr id="5" name="바닥글 개체 틀 4">
            <a:extLst>
              <a:ext uri="{FF2B5EF4-FFF2-40B4-BE49-F238E27FC236}">
                <a16:creationId xmlns:a16="http://schemas.microsoft.com/office/drawing/2014/main" id="{E0B5843C-491A-FE66-DDAA-19D66E7D8BF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751CF01-FA14-C722-66F9-2130609D6ECA}"/>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2451480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5E936C-C461-4BE4-F1D5-2FBC74FB29D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0E2B633-C4A8-F8D3-6DCD-FD3E92364B1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BC5115F-535A-4ABF-6694-74C7675D806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622A205-25AF-E79D-45F6-EA3BDDDC9CB6}"/>
              </a:ext>
            </a:extLst>
          </p:cNvPr>
          <p:cNvSpPr>
            <a:spLocks noGrp="1"/>
          </p:cNvSpPr>
          <p:nvPr>
            <p:ph type="dt" sz="half" idx="10"/>
          </p:nvPr>
        </p:nvSpPr>
        <p:spPr/>
        <p:txBody>
          <a:bodyPr/>
          <a:lstStyle/>
          <a:p>
            <a:fld id="{D90B2493-FCD1-4848-AF8D-273DD0DF172F}" type="datetimeFigureOut">
              <a:rPr lang="ko-KR" altLang="en-US" smtClean="0"/>
              <a:t>2024-05-31</a:t>
            </a:fld>
            <a:endParaRPr lang="ko-KR" altLang="en-US"/>
          </a:p>
        </p:txBody>
      </p:sp>
      <p:sp>
        <p:nvSpPr>
          <p:cNvPr id="6" name="바닥글 개체 틀 5">
            <a:extLst>
              <a:ext uri="{FF2B5EF4-FFF2-40B4-BE49-F238E27FC236}">
                <a16:creationId xmlns:a16="http://schemas.microsoft.com/office/drawing/2014/main" id="{6FDD23CC-DDF0-AF0B-446D-7C6F4783095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5CAA4AC-8F5F-76AA-6AB0-514220F83EC6}"/>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354389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47FE54-BE92-A159-18FC-A8B96EB398D3}"/>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61078F0-FD3F-2CA5-0B95-0F526B6C94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43173DEC-DA5C-0BDA-587A-CB7D23A1B852}"/>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BA67CAC-4222-EE4E-0576-65C222465C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561601F-95A6-0D0C-1FD9-BAB6B3F5A259}"/>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F3FDB6E4-6F85-6C2A-19B4-FCAB0276E0F0}"/>
              </a:ext>
            </a:extLst>
          </p:cNvPr>
          <p:cNvSpPr>
            <a:spLocks noGrp="1"/>
          </p:cNvSpPr>
          <p:nvPr>
            <p:ph type="dt" sz="half" idx="10"/>
          </p:nvPr>
        </p:nvSpPr>
        <p:spPr/>
        <p:txBody>
          <a:bodyPr/>
          <a:lstStyle/>
          <a:p>
            <a:fld id="{D90B2493-FCD1-4848-AF8D-273DD0DF172F}" type="datetimeFigureOut">
              <a:rPr lang="ko-KR" altLang="en-US" smtClean="0"/>
              <a:t>2024-05-31</a:t>
            </a:fld>
            <a:endParaRPr lang="ko-KR" altLang="en-US"/>
          </a:p>
        </p:txBody>
      </p:sp>
      <p:sp>
        <p:nvSpPr>
          <p:cNvPr id="8" name="바닥글 개체 틀 7">
            <a:extLst>
              <a:ext uri="{FF2B5EF4-FFF2-40B4-BE49-F238E27FC236}">
                <a16:creationId xmlns:a16="http://schemas.microsoft.com/office/drawing/2014/main" id="{BD13D072-4073-96CC-EE5B-4FED0594B3D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34912B8-2FA2-35A7-954C-28250C3BD4F8}"/>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420892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2CFDBF3-C3F1-0B61-792D-8397AFE3838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39FF1EF-B3D9-280D-A874-481F731CB7C1}"/>
              </a:ext>
            </a:extLst>
          </p:cNvPr>
          <p:cNvSpPr>
            <a:spLocks noGrp="1"/>
          </p:cNvSpPr>
          <p:nvPr>
            <p:ph type="dt" sz="half" idx="10"/>
          </p:nvPr>
        </p:nvSpPr>
        <p:spPr/>
        <p:txBody>
          <a:bodyPr/>
          <a:lstStyle/>
          <a:p>
            <a:fld id="{D90B2493-FCD1-4848-AF8D-273DD0DF172F}" type="datetimeFigureOut">
              <a:rPr lang="ko-KR" altLang="en-US" smtClean="0"/>
              <a:t>2024-05-31</a:t>
            </a:fld>
            <a:endParaRPr lang="ko-KR" altLang="en-US"/>
          </a:p>
        </p:txBody>
      </p:sp>
      <p:sp>
        <p:nvSpPr>
          <p:cNvPr id="4" name="바닥글 개체 틀 3">
            <a:extLst>
              <a:ext uri="{FF2B5EF4-FFF2-40B4-BE49-F238E27FC236}">
                <a16:creationId xmlns:a16="http://schemas.microsoft.com/office/drawing/2014/main" id="{0B2036B8-AAAD-7C57-DD94-46879198D6F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D9D2444-BFAD-B0E5-31D5-3AFD865C3ED4}"/>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52362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7C632383-0CCE-B5D3-34D9-02775F16573D}"/>
              </a:ext>
            </a:extLst>
          </p:cNvPr>
          <p:cNvSpPr>
            <a:spLocks noGrp="1"/>
          </p:cNvSpPr>
          <p:nvPr>
            <p:ph type="dt" sz="half" idx="10"/>
          </p:nvPr>
        </p:nvSpPr>
        <p:spPr/>
        <p:txBody>
          <a:bodyPr/>
          <a:lstStyle/>
          <a:p>
            <a:fld id="{D90B2493-FCD1-4848-AF8D-273DD0DF172F}" type="datetimeFigureOut">
              <a:rPr lang="ko-KR" altLang="en-US" smtClean="0"/>
              <a:t>2024-05-31</a:t>
            </a:fld>
            <a:endParaRPr lang="ko-KR" altLang="en-US"/>
          </a:p>
        </p:txBody>
      </p:sp>
      <p:sp>
        <p:nvSpPr>
          <p:cNvPr id="3" name="바닥글 개체 틀 2">
            <a:extLst>
              <a:ext uri="{FF2B5EF4-FFF2-40B4-BE49-F238E27FC236}">
                <a16:creationId xmlns:a16="http://schemas.microsoft.com/office/drawing/2014/main" id="{09EEBAA7-0EAD-E9FD-E444-584D2986A40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97AFDFF-049F-8FA2-E2BE-FBE119D09F73}"/>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333390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E6C543-9F8A-2E87-260C-71EE96A2071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BDF3F67-310E-51DE-8C82-A74BE6B6A3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8288BB4-83D1-E89A-38AC-F070F13C6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D9C537D-74F6-9E6A-7704-18C723FB8572}"/>
              </a:ext>
            </a:extLst>
          </p:cNvPr>
          <p:cNvSpPr>
            <a:spLocks noGrp="1"/>
          </p:cNvSpPr>
          <p:nvPr>
            <p:ph type="dt" sz="half" idx="10"/>
          </p:nvPr>
        </p:nvSpPr>
        <p:spPr/>
        <p:txBody>
          <a:bodyPr/>
          <a:lstStyle/>
          <a:p>
            <a:fld id="{D90B2493-FCD1-4848-AF8D-273DD0DF172F}" type="datetimeFigureOut">
              <a:rPr lang="ko-KR" altLang="en-US" smtClean="0"/>
              <a:t>2024-05-31</a:t>
            </a:fld>
            <a:endParaRPr lang="ko-KR" altLang="en-US"/>
          </a:p>
        </p:txBody>
      </p:sp>
      <p:sp>
        <p:nvSpPr>
          <p:cNvPr id="6" name="바닥글 개체 틀 5">
            <a:extLst>
              <a:ext uri="{FF2B5EF4-FFF2-40B4-BE49-F238E27FC236}">
                <a16:creationId xmlns:a16="http://schemas.microsoft.com/office/drawing/2014/main" id="{4ACAA5DA-CEB0-5D77-D14A-A7C391C59E9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A845892-CB2E-A89C-4D24-ABB1C3C9A746}"/>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82990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4BC483-D765-9212-F961-030F15FA522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6A23ABA6-6552-20A6-7627-5F2F7800F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872B290-FCB4-A495-4CBA-AA0287187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D511EF1-5BE9-8D43-5D6A-EEC97AAD9EB3}"/>
              </a:ext>
            </a:extLst>
          </p:cNvPr>
          <p:cNvSpPr>
            <a:spLocks noGrp="1"/>
          </p:cNvSpPr>
          <p:nvPr>
            <p:ph type="dt" sz="half" idx="10"/>
          </p:nvPr>
        </p:nvSpPr>
        <p:spPr/>
        <p:txBody>
          <a:bodyPr/>
          <a:lstStyle/>
          <a:p>
            <a:fld id="{D90B2493-FCD1-4848-AF8D-273DD0DF172F}" type="datetimeFigureOut">
              <a:rPr lang="ko-KR" altLang="en-US" smtClean="0"/>
              <a:t>2024-05-31</a:t>
            </a:fld>
            <a:endParaRPr lang="ko-KR" altLang="en-US"/>
          </a:p>
        </p:txBody>
      </p:sp>
      <p:sp>
        <p:nvSpPr>
          <p:cNvPr id="6" name="바닥글 개체 틀 5">
            <a:extLst>
              <a:ext uri="{FF2B5EF4-FFF2-40B4-BE49-F238E27FC236}">
                <a16:creationId xmlns:a16="http://schemas.microsoft.com/office/drawing/2014/main" id="{5D59C061-6193-440C-1AF2-5269FDA925D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7728986-A242-5A1B-9E0B-BAE39A308F66}"/>
              </a:ext>
            </a:extLst>
          </p:cNvPr>
          <p:cNvSpPr>
            <a:spLocks noGrp="1"/>
          </p:cNvSpPr>
          <p:nvPr>
            <p:ph type="sldNum" sz="quarter" idx="12"/>
          </p:nvPr>
        </p:nvSpPr>
        <p:spPr/>
        <p:txBody>
          <a:body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2571439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09E9DA0-8528-2D71-7032-33345D5163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C0159BB-B375-E34F-6614-21724295A4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EEB1549-D60C-399F-B5B4-CBC8CFCEDE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0B2493-FCD1-4848-AF8D-273DD0DF172F}" type="datetimeFigureOut">
              <a:rPr lang="ko-KR" altLang="en-US" smtClean="0"/>
              <a:t>2024-05-31</a:t>
            </a:fld>
            <a:endParaRPr lang="ko-KR" altLang="en-US"/>
          </a:p>
        </p:txBody>
      </p:sp>
      <p:sp>
        <p:nvSpPr>
          <p:cNvPr id="5" name="바닥글 개체 틀 4">
            <a:extLst>
              <a:ext uri="{FF2B5EF4-FFF2-40B4-BE49-F238E27FC236}">
                <a16:creationId xmlns:a16="http://schemas.microsoft.com/office/drawing/2014/main" id="{1EFA6253-8E72-D3D6-C166-F2A8A0F10B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981521A7-8C0B-3075-1670-B814C8CA4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15EE4-FF6E-4EC9-9085-8ED3A2A04F01}" type="slidenum">
              <a:rPr lang="ko-KR" altLang="en-US" smtClean="0"/>
              <a:t>‹#›</a:t>
            </a:fld>
            <a:endParaRPr lang="ko-KR" altLang="en-US"/>
          </a:p>
        </p:txBody>
      </p:sp>
    </p:spTree>
    <p:extLst>
      <p:ext uri="{BB962C8B-B14F-4D97-AF65-F5344CB8AC3E}">
        <p14:creationId xmlns:p14="http://schemas.microsoft.com/office/powerpoint/2010/main" val="3849729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0CBB3C-5C0D-F882-B46E-D52EDB966A8B}"/>
              </a:ext>
            </a:extLst>
          </p:cNvPr>
          <p:cNvSpPr>
            <a:spLocks noGrp="1"/>
          </p:cNvSpPr>
          <p:nvPr>
            <p:ph type="ctrTitle"/>
          </p:nvPr>
        </p:nvSpPr>
        <p:spPr>
          <a:xfrm>
            <a:off x="1056000" y="2417487"/>
            <a:ext cx="10080000" cy="874838"/>
          </a:xfrm>
        </p:spPr>
        <p:txBody>
          <a:bodyPr>
            <a:noAutofit/>
          </a:bodyPr>
          <a:lstStyle/>
          <a:p>
            <a:pPr fontAlgn="base" latinLnBrk="0">
              <a:lnSpc>
                <a:spcPct val="150000"/>
              </a:lnSpc>
              <a:spcBef>
                <a:spcPts val="0"/>
              </a:spcBef>
            </a:pPr>
            <a:r>
              <a:rPr lang="en-US" altLang="ko-KR" sz="3200" kern="0" spc="0" dirty="0">
                <a:solidFill>
                  <a:srgbClr val="000000"/>
                </a:solidFill>
                <a:effectLst/>
                <a:latin typeface="맑은 고딕" panose="020B0503020000020004" pitchFamily="50" charset="-127"/>
                <a:ea typeface="맑은 고딕" panose="020B0503020000020004" pitchFamily="50" charset="-127"/>
              </a:rPr>
              <a:t>3D </a:t>
            </a:r>
            <a:r>
              <a:rPr lang="en-US" altLang="ko-KR" sz="3200" kern="0" dirty="0">
                <a:solidFill>
                  <a:srgbClr val="000000"/>
                </a:solidFill>
                <a:latin typeface="맑은 고딕" panose="020B0503020000020004" pitchFamily="50" charset="-127"/>
                <a:ea typeface="맑은 고딕" panose="020B0503020000020004" pitchFamily="50" charset="-127"/>
              </a:rPr>
              <a:t>S</a:t>
            </a:r>
            <a:r>
              <a:rPr lang="en-US" altLang="ko-KR" sz="3200" kern="0" spc="0" dirty="0">
                <a:solidFill>
                  <a:srgbClr val="000000"/>
                </a:solidFill>
                <a:effectLst/>
                <a:latin typeface="맑은 고딕" panose="020B0503020000020004" pitchFamily="50" charset="-127"/>
                <a:ea typeface="맑은 고딕" panose="020B0503020000020004" pitchFamily="50" charset="-127"/>
              </a:rPr>
              <a:t>cene </a:t>
            </a:r>
            <a:r>
              <a:rPr lang="en-US" altLang="ko-KR" sz="3200" kern="0" dirty="0">
                <a:solidFill>
                  <a:srgbClr val="000000"/>
                </a:solidFill>
                <a:latin typeface="맑은 고딕" panose="020B0503020000020004" pitchFamily="50" charset="-127"/>
                <a:ea typeface="맑은 고딕" panose="020B0503020000020004" pitchFamily="50" charset="-127"/>
              </a:rPr>
              <a:t>G</a:t>
            </a:r>
            <a:r>
              <a:rPr lang="en-US" altLang="ko-KR" sz="3200" kern="0" spc="0" dirty="0">
                <a:solidFill>
                  <a:srgbClr val="000000"/>
                </a:solidFill>
                <a:effectLst/>
                <a:latin typeface="맑은 고딕" panose="020B0503020000020004" pitchFamily="50" charset="-127"/>
                <a:ea typeface="맑은 고딕" panose="020B0503020000020004" pitchFamily="50" charset="-127"/>
              </a:rPr>
              <a:t>raph </a:t>
            </a:r>
            <a:r>
              <a:rPr lang="en-US" altLang="ko-KR" sz="3200" kern="0" dirty="0">
                <a:solidFill>
                  <a:srgbClr val="000000"/>
                </a:solidFill>
                <a:latin typeface="맑은 고딕" panose="020B0503020000020004" pitchFamily="50" charset="-127"/>
                <a:ea typeface="맑은 고딕" panose="020B0503020000020004" pitchFamily="50" charset="-127"/>
              </a:rPr>
              <a:t>G</a:t>
            </a:r>
            <a:r>
              <a:rPr lang="en-US" altLang="ko-KR" sz="3200" kern="0" spc="0" dirty="0">
                <a:solidFill>
                  <a:srgbClr val="000000"/>
                </a:solidFill>
                <a:effectLst/>
                <a:latin typeface="맑은 고딕" panose="020B0503020000020004" pitchFamily="50" charset="-127"/>
                <a:ea typeface="맑은 고딕" panose="020B0503020000020004" pitchFamily="50" charset="-127"/>
              </a:rPr>
              <a:t>eneration </a:t>
            </a:r>
            <a:r>
              <a:rPr lang="ko-KR" altLang="en-US" sz="3200" kern="0" spc="0" dirty="0">
                <a:solidFill>
                  <a:srgbClr val="000000"/>
                </a:solidFill>
                <a:effectLst/>
                <a:latin typeface="맑은 고딕" panose="020B0503020000020004" pitchFamily="50" charset="-127"/>
                <a:ea typeface="맑은 고딕" panose="020B0503020000020004" pitchFamily="50" charset="-127"/>
              </a:rPr>
              <a:t>연구현황</a:t>
            </a:r>
            <a:endParaRPr lang="ko-KR" altLang="en-US" sz="3200" kern="0" spc="0" dirty="0">
              <a:solidFill>
                <a:srgbClr val="000000"/>
              </a:solidFill>
              <a:effectLst/>
              <a:latin typeface="바탕" panose="02030600000101010101" pitchFamily="18" charset="-127"/>
            </a:endParaRPr>
          </a:p>
        </p:txBody>
      </p:sp>
      <p:cxnSp>
        <p:nvCxnSpPr>
          <p:cNvPr id="9" name="직선 연결선 8">
            <a:extLst>
              <a:ext uri="{FF2B5EF4-FFF2-40B4-BE49-F238E27FC236}">
                <a16:creationId xmlns:a16="http://schemas.microsoft.com/office/drawing/2014/main" id="{85160B22-3ACB-5B30-7A71-FC0A1B3CC027}"/>
              </a:ext>
            </a:extLst>
          </p:cNvPr>
          <p:cNvCxnSpPr/>
          <p:nvPr/>
        </p:nvCxnSpPr>
        <p:spPr>
          <a:xfrm>
            <a:off x="1056000" y="3429000"/>
            <a:ext cx="10080000"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부제목 2">
            <a:extLst>
              <a:ext uri="{FF2B5EF4-FFF2-40B4-BE49-F238E27FC236}">
                <a16:creationId xmlns:a16="http://schemas.microsoft.com/office/drawing/2014/main" id="{CA525B0D-45C7-B59A-630E-3CE2497182D6}"/>
              </a:ext>
            </a:extLst>
          </p:cNvPr>
          <p:cNvSpPr>
            <a:spLocks noGrp="1"/>
          </p:cNvSpPr>
          <p:nvPr>
            <p:ph type="subTitle" idx="1"/>
          </p:nvPr>
        </p:nvSpPr>
        <p:spPr>
          <a:xfrm>
            <a:off x="4729917" y="4990361"/>
            <a:ext cx="2559802" cy="400110"/>
          </a:xfrm>
        </p:spPr>
        <p:txBody>
          <a:bodyPr>
            <a:noAutofit/>
          </a:bodyPr>
          <a:lstStyle/>
          <a:p>
            <a:r>
              <a:rPr lang="ko-KR" altLang="en-US" sz="1800" dirty="0">
                <a:latin typeface="+mj-ea"/>
                <a:ea typeface="+mj-ea"/>
              </a:rPr>
              <a:t>배지호</a:t>
            </a:r>
            <a:r>
              <a:rPr lang="en-US" altLang="ko-KR" sz="1800" dirty="0">
                <a:latin typeface="+mj-ea"/>
                <a:ea typeface="+mj-ea"/>
              </a:rPr>
              <a:t>, </a:t>
            </a:r>
            <a:r>
              <a:rPr lang="ko-KR" altLang="en-US" sz="1800" dirty="0" err="1">
                <a:latin typeface="+mj-ea"/>
                <a:ea typeface="+mj-ea"/>
              </a:rPr>
              <a:t>최보규</a:t>
            </a:r>
            <a:r>
              <a:rPr lang="en-US" altLang="ko-KR" sz="1800" dirty="0">
                <a:latin typeface="+mj-ea"/>
                <a:ea typeface="+mj-ea"/>
              </a:rPr>
              <a:t>, </a:t>
            </a:r>
            <a:r>
              <a:rPr lang="ko-KR" altLang="en-US" sz="1800" dirty="0" err="1">
                <a:latin typeface="+mj-ea"/>
                <a:ea typeface="+mj-ea"/>
              </a:rPr>
              <a:t>연수민</a:t>
            </a:r>
            <a:endParaRPr lang="en-US" altLang="ko-KR" sz="1800" dirty="0">
              <a:ea typeface="D2Coding" panose="020B0609020101020101" pitchFamily="49" charset="-127"/>
            </a:endParaRPr>
          </a:p>
        </p:txBody>
      </p:sp>
    </p:spTree>
    <p:extLst>
      <p:ext uri="{BB962C8B-B14F-4D97-AF65-F5344CB8AC3E}">
        <p14:creationId xmlns:p14="http://schemas.microsoft.com/office/powerpoint/2010/main" val="316747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0CBB3C-5C0D-F882-B46E-D52EDB966A8B}"/>
              </a:ext>
            </a:extLst>
          </p:cNvPr>
          <p:cNvSpPr>
            <a:spLocks noGrp="1"/>
          </p:cNvSpPr>
          <p:nvPr>
            <p:ph type="ctrTitle"/>
          </p:nvPr>
        </p:nvSpPr>
        <p:spPr>
          <a:xfrm>
            <a:off x="1056000" y="1857912"/>
            <a:ext cx="10080000" cy="1424685"/>
          </a:xfrm>
        </p:spPr>
        <p:txBody>
          <a:bodyPr>
            <a:noAutofit/>
          </a:bodyPr>
          <a:lstStyle/>
          <a:p>
            <a:pPr fontAlgn="base" latinLnBrk="0">
              <a:lnSpc>
                <a:spcPct val="150000"/>
              </a:lnSpc>
              <a:spcBef>
                <a:spcPts val="0"/>
              </a:spcBef>
            </a:pPr>
            <a:r>
              <a:rPr lang="en-US" altLang="ko-KR" sz="3200" kern="0" dirty="0">
                <a:solidFill>
                  <a:srgbClr val="000000"/>
                </a:solidFill>
                <a:latin typeface="맑은 고딕" panose="020B0503020000020004" pitchFamily="50" charset="-127"/>
                <a:ea typeface="맑은 고딕" panose="020B0503020000020004" pitchFamily="50" charset="-127"/>
              </a:rPr>
              <a:t>Fusion prototypical network for 3D scene graph prediction</a:t>
            </a:r>
            <a:endParaRPr lang="ko-KR" altLang="en-US" sz="3200" kern="0" spc="0" dirty="0">
              <a:solidFill>
                <a:srgbClr val="000000"/>
              </a:solidFill>
              <a:effectLst/>
              <a:latin typeface="바탕" panose="02030600000101010101" pitchFamily="18" charset="-127"/>
            </a:endParaRPr>
          </a:p>
        </p:txBody>
      </p:sp>
      <p:cxnSp>
        <p:nvCxnSpPr>
          <p:cNvPr id="9" name="직선 연결선 8">
            <a:extLst>
              <a:ext uri="{FF2B5EF4-FFF2-40B4-BE49-F238E27FC236}">
                <a16:creationId xmlns:a16="http://schemas.microsoft.com/office/drawing/2014/main" id="{85160B22-3ACB-5B30-7A71-FC0A1B3CC027}"/>
              </a:ext>
            </a:extLst>
          </p:cNvPr>
          <p:cNvCxnSpPr/>
          <p:nvPr/>
        </p:nvCxnSpPr>
        <p:spPr>
          <a:xfrm>
            <a:off x="1056000" y="3429000"/>
            <a:ext cx="10080000" cy="0"/>
          </a:xfrm>
          <a:prstGeom prst="line">
            <a:avLst/>
          </a:prstGeom>
          <a:ln w="19050"/>
        </p:spPr>
        <p:style>
          <a:lnRef idx="1">
            <a:schemeClr val="dk1"/>
          </a:lnRef>
          <a:fillRef idx="0">
            <a:schemeClr val="dk1"/>
          </a:fillRef>
          <a:effectRef idx="0">
            <a:schemeClr val="dk1"/>
          </a:effectRef>
          <a:fontRef idx="minor">
            <a:schemeClr val="tx1"/>
          </a:fontRef>
        </p:style>
      </p:cxnSp>
      <p:sp>
        <p:nvSpPr>
          <p:cNvPr id="3" name="제목 1">
            <a:extLst>
              <a:ext uri="{FF2B5EF4-FFF2-40B4-BE49-F238E27FC236}">
                <a16:creationId xmlns:a16="http://schemas.microsoft.com/office/drawing/2014/main" id="{435D695E-0D65-7A25-D18F-34691FEAF90C}"/>
              </a:ext>
            </a:extLst>
          </p:cNvPr>
          <p:cNvSpPr txBox="1">
            <a:spLocks/>
          </p:cNvSpPr>
          <p:nvPr/>
        </p:nvSpPr>
        <p:spPr>
          <a:xfrm>
            <a:off x="1133821" y="3443591"/>
            <a:ext cx="10080000" cy="543842"/>
          </a:xfrm>
          <a:prstGeom prst="rect">
            <a:avLst/>
          </a:prstGeom>
        </p:spPr>
        <p:txBody>
          <a:bodyPr vert="horz" lIns="91440" tIns="45720" rIns="91440" bIns="45720"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fontAlgn="base" latinLnBrk="0">
              <a:lnSpc>
                <a:spcPct val="150000"/>
              </a:lnSpc>
              <a:spcBef>
                <a:spcPts val="0"/>
              </a:spcBef>
            </a:pPr>
            <a:r>
              <a:rPr lang="en-US" altLang="ko-KR" sz="2000" kern="0" dirty="0">
                <a:solidFill>
                  <a:srgbClr val="000000"/>
                </a:solidFill>
                <a:latin typeface="맑은 고딕" panose="020B0503020000020004" pitchFamily="50" charset="-127"/>
                <a:ea typeface="맑은 고딕" panose="020B0503020000020004" pitchFamily="50" charset="-127"/>
              </a:rPr>
              <a:t>3D </a:t>
            </a:r>
            <a:r>
              <a:rPr lang="ko-KR" altLang="en-US" sz="2000" kern="0" dirty="0">
                <a:solidFill>
                  <a:srgbClr val="000000"/>
                </a:solidFill>
                <a:latin typeface="맑은 고딕" panose="020B0503020000020004" pitchFamily="50" charset="-127"/>
                <a:ea typeface="맑은 고딕" panose="020B0503020000020004" pitchFamily="50" charset="-127"/>
              </a:rPr>
              <a:t>장면 그래프 예측을 위한 융합 프로토타입 네트워크</a:t>
            </a:r>
            <a:endParaRPr lang="ko-KR" altLang="en-US" sz="2000" kern="0" dirty="0">
              <a:solidFill>
                <a:srgbClr val="000000"/>
              </a:solidFill>
              <a:latin typeface="바탕" panose="02030600000101010101" pitchFamily="18" charset="-127"/>
            </a:endParaRPr>
          </a:p>
        </p:txBody>
      </p:sp>
    </p:spTree>
    <p:extLst>
      <p:ext uri="{BB962C8B-B14F-4D97-AF65-F5344CB8AC3E}">
        <p14:creationId xmlns:p14="http://schemas.microsoft.com/office/powerpoint/2010/main" val="126217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연구배경 </a:t>
            </a:r>
            <a:r>
              <a:rPr lang="en-US" altLang="ko-KR" sz="2800" dirty="0"/>
              <a:t>– </a:t>
            </a:r>
            <a:r>
              <a:rPr lang="ko-KR" altLang="en-US" sz="2800" dirty="0"/>
              <a:t>문제</a:t>
            </a:r>
          </a:p>
        </p:txBody>
      </p:sp>
      <p:sp>
        <p:nvSpPr>
          <p:cNvPr id="8" name="내용 개체 틀 2">
            <a:extLst>
              <a:ext uri="{FF2B5EF4-FFF2-40B4-BE49-F238E27FC236}">
                <a16:creationId xmlns:a16="http://schemas.microsoft.com/office/drawing/2014/main" id="{0F0A1783-4AE7-AB15-8E8F-403975A0D783}"/>
              </a:ext>
            </a:extLst>
          </p:cNvPr>
          <p:cNvSpPr>
            <a:spLocks noGrp="1"/>
          </p:cNvSpPr>
          <p:nvPr>
            <p:ph idx="1"/>
          </p:nvPr>
        </p:nvSpPr>
        <p:spPr>
          <a:xfrm>
            <a:off x="320570" y="1243416"/>
            <a:ext cx="7587104" cy="2043728"/>
          </a:xfrm>
        </p:spPr>
        <p:txBody>
          <a:bodyPr>
            <a:normAutofit/>
          </a:bodyPr>
          <a:lstStyle/>
          <a:p>
            <a:r>
              <a:rPr lang="en-US" altLang="ko-KR" sz="1800" dirty="0"/>
              <a:t>3DSSG </a:t>
            </a:r>
            <a:r>
              <a:rPr lang="ko-KR" altLang="en-US" sz="1800" dirty="0"/>
              <a:t>의 </a:t>
            </a:r>
            <a:r>
              <a:rPr lang="en-US" altLang="ko-KR" sz="1800" dirty="0"/>
              <a:t>long-tailed distribution</a:t>
            </a:r>
          </a:p>
          <a:p>
            <a:endParaRPr lang="en-US" altLang="ko-KR" sz="1800" dirty="0">
              <a:latin typeface="+mj-ea"/>
              <a:ea typeface="+mj-ea"/>
            </a:endParaRPr>
          </a:p>
          <a:p>
            <a:r>
              <a:rPr lang="ko-KR" altLang="en-US" sz="1800" dirty="0">
                <a:latin typeface="+mj-ea"/>
                <a:ea typeface="+mj-ea"/>
              </a:rPr>
              <a:t>절반 이상의 클래스가 </a:t>
            </a:r>
            <a:r>
              <a:rPr lang="en-US" altLang="ko-KR" sz="1800" dirty="0">
                <a:latin typeface="+mj-ea"/>
                <a:ea typeface="+mj-ea"/>
              </a:rPr>
              <a:t>Few-Shot </a:t>
            </a:r>
            <a:r>
              <a:rPr lang="ko-KR" altLang="en-US" sz="1800" dirty="0">
                <a:latin typeface="+mj-ea"/>
                <a:ea typeface="+mj-ea"/>
              </a:rPr>
              <a:t>문제</a:t>
            </a:r>
            <a:endParaRPr lang="en-US" altLang="ko-KR" sz="1800" dirty="0">
              <a:latin typeface="+mj-ea"/>
              <a:ea typeface="+mj-ea"/>
            </a:endParaRPr>
          </a:p>
          <a:p>
            <a:endParaRPr lang="en-US" altLang="ko-KR" sz="1800" dirty="0">
              <a:latin typeface="+mj-ea"/>
              <a:ea typeface="+mj-ea"/>
            </a:endParaRPr>
          </a:p>
          <a:p>
            <a:pPr marL="0" indent="0">
              <a:buNone/>
            </a:pPr>
            <a:endParaRPr lang="en-US" altLang="ko-KR" sz="1800" dirty="0">
              <a:latin typeface="+mj-ea"/>
              <a:ea typeface="+mj-ea"/>
            </a:endParaRPr>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CA92310C-0C1B-BCA0-CD0E-7C8C91E5FE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3" name="Rectangle 7">
            <a:extLst>
              <a:ext uri="{FF2B5EF4-FFF2-40B4-BE49-F238E27FC236}">
                <a16:creationId xmlns:a16="http://schemas.microsoft.com/office/drawing/2014/main" id="{6AD25B4F-0132-A600-24D6-2687BD7B7B8C}"/>
              </a:ext>
            </a:extLst>
          </p:cNvPr>
          <p:cNvSpPr>
            <a:spLocks noChangeArrowheads="1"/>
          </p:cNvSpPr>
          <p:nvPr/>
        </p:nvSpPr>
        <p:spPr bwMode="auto">
          <a:xfrm>
            <a:off x="0" y="0"/>
            <a:ext cx="4394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a:ln>
                  <a:noFill/>
                </a:ln>
                <a:solidFill>
                  <a:schemeClr val="tx1"/>
                </a:solidFill>
                <a:effectLst/>
                <a:latin typeface="Arial" panose="020B0604020202020204" pitchFamily="34" charset="0"/>
                <a:ea typeface="Söhne"/>
              </a:rPr>
              <a:t>증강현실 기기를 착용하고 빈 벤치프레스르 보는 장면도 생성해줘 </a:t>
            </a:r>
          </a:p>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000" b="0" i="0" u="none" strike="noStrike" cap="none" normalizeH="0" baseline="0">
                <a:ln>
                  <a:noFill/>
                </a:ln>
                <a:solidFill>
                  <a:schemeClr val="tx1"/>
                </a:solidFill>
                <a:effectLst/>
                <a:latin typeface="Arial" panose="020B0604020202020204" pitchFamily="34" charset="0"/>
                <a:ea typeface="Söhne"/>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pic>
        <p:nvPicPr>
          <p:cNvPr id="9" name="그림 8">
            <a:extLst>
              <a:ext uri="{FF2B5EF4-FFF2-40B4-BE49-F238E27FC236}">
                <a16:creationId xmlns:a16="http://schemas.microsoft.com/office/drawing/2014/main" id="{0617FACA-221D-04AE-FBB7-FD0059E2D2EC}"/>
              </a:ext>
            </a:extLst>
          </p:cNvPr>
          <p:cNvPicPr>
            <a:picLocks noChangeAspect="1"/>
          </p:cNvPicPr>
          <p:nvPr/>
        </p:nvPicPr>
        <p:blipFill>
          <a:blip r:embed="rId3"/>
          <a:stretch>
            <a:fillRect/>
          </a:stretch>
        </p:blipFill>
        <p:spPr>
          <a:xfrm>
            <a:off x="2567091" y="3576311"/>
            <a:ext cx="9455495" cy="3182866"/>
          </a:xfrm>
          <a:prstGeom prst="rect">
            <a:avLst/>
          </a:prstGeom>
        </p:spPr>
      </p:pic>
      <p:pic>
        <p:nvPicPr>
          <p:cNvPr id="11" name="그림 10">
            <a:extLst>
              <a:ext uri="{FF2B5EF4-FFF2-40B4-BE49-F238E27FC236}">
                <a16:creationId xmlns:a16="http://schemas.microsoft.com/office/drawing/2014/main" id="{E9BD8137-085F-0ED8-0009-7E5C4A877903}"/>
              </a:ext>
            </a:extLst>
          </p:cNvPr>
          <p:cNvPicPr>
            <a:picLocks noChangeAspect="1"/>
          </p:cNvPicPr>
          <p:nvPr/>
        </p:nvPicPr>
        <p:blipFill>
          <a:blip r:embed="rId4"/>
          <a:stretch>
            <a:fillRect/>
          </a:stretch>
        </p:blipFill>
        <p:spPr>
          <a:xfrm>
            <a:off x="4625702" y="1154509"/>
            <a:ext cx="7219605" cy="2332896"/>
          </a:xfrm>
          <a:prstGeom prst="rect">
            <a:avLst/>
          </a:prstGeom>
        </p:spPr>
      </p:pic>
    </p:spTree>
    <p:extLst>
      <p:ext uri="{BB962C8B-B14F-4D97-AF65-F5344CB8AC3E}">
        <p14:creationId xmlns:p14="http://schemas.microsoft.com/office/powerpoint/2010/main" val="3262095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kern="0" dirty="0">
                <a:solidFill>
                  <a:srgbClr val="000000"/>
                </a:solidFill>
                <a:latin typeface="맑은 고딕" panose="020B0503020000020004" pitchFamily="50" charset="-127"/>
                <a:ea typeface="맑은 고딕" panose="020B0503020000020004" pitchFamily="50" charset="-127"/>
              </a:rPr>
              <a:t>연구배경 </a:t>
            </a:r>
            <a:r>
              <a:rPr lang="en-US" altLang="ko-KR" sz="2800" kern="0" dirty="0">
                <a:solidFill>
                  <a:srgbClr val="000000"/>
                </a:solidFill>
                <a:latin typeface="맑은 고딕" panose="020B0503020000020004" pitchFamily="50" charset="-127"/>
                <a:ea typeface="맑은 고딕" panose="020B0503020000020004" pitchFamily="50" charset="-127"/>
              </a:rPr>
              <a:t>- Prototypical Network</a:t>
            </a:r>
            <a:endParaRPr lang="ko-KR" altLang="en-US" sz="2800" dirty="0"/>
          </a:p>
        </p:txBody>
      </p:sp>
      <p:sp>
        <p:nvSpPr>
          <p:cNvPr id="8" name="내용 개체 틀 2">
            <a:extLst>
              <a:ext uri="{FF2B5EF4-FFF2-40B4-BE49-F238E27FC236}">
                <a16:creationId xmlns:a16="http://schemas.microsoft.com/office/drawing/2014/main" id="{0F0A1783-4AE7-AB15-8E8F-403975A0D783}"/>
              </a:ext>
            </a:extLst>
          </p:cNvPr>
          <p:cNvSpPr>
            <a:spLocks noGrp="1"/>
          </p:cNvSpPr>
          <p:nvPr>
            <p:ph idx="1"/>
          </p:nvPr>
        </p:nvSpPr>
        <p:spPr>
          <a:xfrm>
            <a:off x="421340" y="1340266"/>
            <a:ext cx="9164910" cy="4538622"/>
          </a:xfrm>
        </p:spPr>
        <p:txBody>
          <a:bodyPr>
            <a:normAutofit/>
          </a:bodyPr>
          <a:lstStyle/>
          <a:p>
            <a:r>
              <a:rPr kumimoji="0" lang="ko-KR" altLang="ko-KR" sz="1800" b="0" i="0" u="none" strike="noStrike" cap="none" normalizeH="0" baseline="0" dirty="0" err="1">
                <a:ln>
                  <a:noFill/>
                </a:ln>
                <a:solidFill>
                  <a:schemeClr val="tx1"/>
                </a:solidFill>
                <a:effectLst/>
                <a:latin typeface="Arial Unicode MS"/>
              </a:rPr>
              <a:t>Prototypical</a:t>
            </a:r>
            <a:r>
              <a:rPr kumimoji="0" lang="ko-KR" altLang="ko-KR" sz="1800" b="0" i="0" u="none" strike="noStrike" cap="none" normalizeH="0" baseline="0" dirty="0">
                <a:ln>
                  <a:noFill/>
                </a:ln>
                <a:solidFill>
                  <a:schemeClr val="tx1"/>
                </a:solidFill>
                <a:effectLst/>
                <a:latin typeface="Arial Unicode MS"/>
              </a:rPr>
              <a:t> Networks </a:t>
            </a:r>
            <a:r>
              <a:rPr kumimoji="0" lang="ko-KR" altLang="ko-KR" sz="1800" b="0" i="0" u="none" strike="noStrike" cap="none" normalizeH="0" baseline="0" dirty="0" err="1">
                <a:ln>
                  <a:noFill/>
                </a:ln>
                <a:solidFill>
                  <a:schemeClr val="tx1"/>
                </a:solidFill>
                <a:effectLst/>
                <a:latin typeface="Arial Unicode MS"/>
              </a:rPr>
              <a:t>for</a:t>
            </a:r>
            <a:r>
              <a:rPr kumimoji="0" lang="ko-KR" altLang="ko-KR" sz="1800" b="0" i="0" u="none" strike="noStrike" cap="none" normalizeH="0" baseline="0" dirty="0">
                <a:ln>
                  <a:noFill/>
                </a:ln>
                <a:solidFill>
                  <a:schemeClr val="tx1"/>
                </a:solidFill>
                <a:effectLst/>
                <a:latin typeface="Arial Unicode MS"/>
              </a:rPr>
              <a:t> </a:t>
            </a:r>
            <a:r>
              <a:rPr kumimoji="0" lang="ko-KR" altLang="ko-KR" sz="1800" b="0" i="0" u="none" strike="noStrike" cap="none" normalizeH="0" baseline="0" dirty="0" err="1">
                <a:ln>
                  <a:noFill/>
                </a:ln>
                <a:solidFill>
                  <a:schemeClr val="tx1"/>
                </a:solidFill>
                <a:effectLst/>
                <a:latin typeface="Arial Unicode MS"/>
              </a:rPr>
              <a:t>Few-shot</a:t>
            </a:r>
            <a:r>
              <a:rPr kumimoji="0" lang="ko-KR" altLang="ko-KR" sz="1800" b="0" i="0" u="none" strike="noStrike" cap="none" normalizeH="0" baseline="0" dirty="0">
                <a:ln>
                  <a:noFill/>
                </a:ln>
                <a:solidFill>
                  <a:schemeClr val="tx1"/>
                </a:solidFill>
                <a:effectLst/>
                <a:latin typeface="Arial Unicode MS"/>
              </a:rPr>
              <a:t> </a:t>
            </a:r>
            <a:r>
              <a:rPr kumimoji="0" lang="ko-KR" altLang="ko-KR" sz="1800" b="0" i="0" u="none" strike="noStrike" cap="none" normalizeH="0" baseline="0" dirty="0" err="1">
                <a:ln>
                  <a:noFill/>
                </a:ln>
                <a:solidFill>
                  <a:schemeClr val="tx1"/>
                </a:solidFill>
                <a:effectLst/>
                <a:latin typeface="Arial Unicode MS"/>
              </a:rPr>
              <a:t>Learning</a:t>
            </a:r>
            <a:r>
              <a:rPr kumimoji="0" lang="en-US" altLang="ko-KR" sz="1800" b="0" i="0" u="none" strike="noStrike" cap="none" normalizeH="0" baseline="0" dirty="0">
                <a:ln>
                  <a:noFill/>
                </a:ln>
                <a:solidFill>
                  <a:schemeClr val="tx1"/>
                </a:solidFill>
                <a:effectLst/>
                <a:latin typeface="Arial Unicode MS"/>
              </a:rPr>
              <a:t> </a:t>
            </a:r>
            <a:r>
              <a:rPr lang="en-US" altLang="ko-KR" sz="1800" dirty="0"/>
              <a:t>(NIPS 2017- </a:t>
            </a:r>
            <a:r>
              <a:rPr lang="en-US" altLang="ko-KR" sz="1800" dirty="0" err="1"/>
              <a:t>NuerIPS</a:t>
            </a:r>
            <a:r>
              <a:rPr lang="en-US" altLang="ko-KR" sz="1800" dirty="0"/>
              <a:t>, </a:t>
            </a:r>
            <a:r>
              <a:rPr lang="ko-KR" altLang="en-US" sz="1800" dirty="0" err="1"/>
              <a:t>인용수</a:t>
            </a:r>
            <a:r>
              <a:rPr lang="en-US" altLang="ko-KR" sz="1800" dirty="0"/>
              <a:t>:</a:t>
            </a:r>
            <a:r>
              <a:rPr lang="ko-KR" altLang="en-US" sz="1800" dirty="0"/>
              <a:t> </a:t>
            </a:r>
            <a:r>
              <a:rPr lang="en-US" altLang="ko-KR" sz="1800" dirty="0"/>
              <a:t>8621)</a:t>
            </a:r>
          </a:p>
          <a:p>
            <a:endParaRPr lang="en-US" altLang="ko-KR" sz="1800" dirty="0">
              <a:latin typeface="+mj-ea"/>
              <a:ea typeface="+mj-ea"/>
            </a:endParaRPr>
          </a:p>
          <a:p>
            <a:r>
              <a:rPr lang="en-US" altLang="ko-KR" sz="1600" dirty="0">
                <a:latin typeface="+mj-ea"/>
                <a:ea typeface="+mj-ea"/>
              </a:rPr>
              <a:t>Few-shot learning </a:t>
            </a:r>
            <a:r>
              <a:rPr lang="ko-KR" altLang="en-US" sz="1600" dirty="0">
                <a:latin typeface="+mj-ea"/>
                <a:ea typeface="+mj-ea"/>
              </a:rPr>
              <a:t>에 사용 </a:t>
            </a:r>
            <a:endParaRPr lang="en-US" altLang="ko-KR" sz="1600" dirty="0">
              <a:latin typeface="+mj-ea"/>
              <a:ea typeface="+mj-ea"/>
            </a:endParaRPr>
          </a:p>
          <a:p>
            <a:r>
              <a:rPr lang="en-US" altLang="ko-KR" sz="1600" dirty="0">
                <a:latin typeface="+mj-ea"/>
                <a:ea typeface="+mj-ea"/>
              </a:rPr>
              <a:t>Prototype </a:t>
            </a:r>
            <a:r>
              <a:rPr lang="ko-KR" altLang="en-US" sz="1600" dirty="0">
                <a:latin typeface="+mj-ea"/>
                <a:ea typeface="+mj-ea"/>
              </a:rPr>
              <a:t>이란 각 클래스를 대표하는 </a:t>
            </a:r>
            <a:r>
              <a:rPr lang="ko-KR" altLang="en-US" sz="1600" dirty="0" err="1">
                <a:latin typeface="+mj-ea"/>
                <a:ea typeface="+mj-ea"/>
              </a:rPr>
              <a:t>임베딩</a:t>
            </a:r>
            <a:r>
              <a:rPr lang="ko-KR" altLang="en-US" sz="1600" dirty="0">
                <a:latin typeface="+mj-ea"/>
                <a:ea typeface="+mj-ea"/>
              </a:rPr>
              <a:t> 벡터 </a:t>
            </a:r>
            <a:endParaRPr lang="en-US" altLang="ko-KR" sz="1600" dirty="0">
              <a:latin typeface="+mj-ea"/>
              <a:ea typeface="+mj-ea"/>
            </a:endParaRPr>
          </a:p>
          <a:p>
            <a:r>
              <a:rPr lang="ko-KR" altLang="en-US" sz="1600" dirty="0">
                <a:latin typeface="+mj-ea"/>
                <a:ea typeface="+mj-ea"/>
              </a:rPr>
              <a:t>학습 시 각 클래스별 </a:t>
            </a:r>
            <a:r>
              <a:rPr lang="ko-KR" altLang="en-US" sz="1600" dirty="0" err="1">
                <a:latin typeface="+mj-ea"/>
                <a:ea typeface="+mj-ea"/>
              </a:rPr>
              <a:t>임베딩</a:t>
            </a:r>
            <a:r>
              <a:rPr lang="ko-KR" altLang="en-US" sz="1600" dirty="0">
                <a:latin typeface="+mj-ea"/>
                <a:ea typeface="+mj-ea"/>
              </a:rPr>
              <a:t> 벡터를 평균하여 클래스별 </a:t>
            </a:r>
            <a:r>
              <a:rPr lang="en-US" altLang="ko-KR" sz="1600" dirty="0">
                <a:latin typeface="+mj-ea"/>
                <a:ea typeface="+mj-ea"/>
              </a:rPr>
              <a:t>prototype</a:t>
            </a:r>
            <a:r>
              <a:rPr lang="ko-KR" altLang="en-US" sz="1600" dirty="0">
                <a:latin typeface="+mj-ea"/>
                <a:ea typeface="+mj-ea"/>
              </a:rPr>
              <a:t> 생성 </a:t>
            </a:r>
            <a:endParaRPr lang="en-US" altLang="ko-KR" sz="1600" dirty="0">
              <a:latin typeface="+mj-ea"/>
              <a:ea typeface="+mj-ea"/>
            </a:endParaRPr>
          </a:p>
          <a:p>
            <a:r>
              <a:rPr lang="ko-KR" altLang="en-US" sz="1600" dirty="0">
                <a:latin typeface="+mj-ea"/>
                <a:ea typeface="+mj-ea"/>
              </a:rPr>
              <a:t>클래스 별  </a:t>
            </a:r>
            <a:r>
              <a:rPr lang="ko-KR" altLang="en-US" sz="1600" dirty="0" err="1">
                <a:latin typeface="+mj-ea"/>
                <a:ea typeface="+mj-ea"/>
              </a:rPr>
              <a:t>임베딩</a:t>
            </a:r>
            <a:r>
              <a:rPr lang="ko-KR" altLang="en-US" sz="1600" dirty="0">
                <a:latin typeface="+mj-ea"/>
                <a:ea typeface="+mj-ea"/>
              </a:rPr>
              <a:t> 벡터가 </a:t>
            </a:r>
            <a:r>
              <a:rPr lang="en-US" altLang="ko-KR" sz="1600" dirty="0">
                <a:latin typeface="+mj-ea"/>
                <a:ea typeface="+mj-ea"/>
              </a:rPr>
              <a:t>prototype </a:t>
            </a:r>
            <a:r>
              <a:rPr lang="ko-KR" altLang="en-US" sz="1600" dirty="0">
                <a:latin typeface="+mj-ea"/>
                <a:ea typeface="+mj-ea"/>
              </a:rPr>
              <a:t>과 가까워 지도록 학습  </a:t>
            </a:r>
            <a:endParaRPr lang="en-US" altLang="ko-KR" sz="1600" dirty="0">
              <a:latin typeface="+mj-ea"/>
              <a:ea typeface="+mj-ea"/>
            </a:endParaRPr>
          </a:p>
          <a:p>
            <a:r>
              <a:rPr lang="ko-KR" altLang="en-US" sz="1600" dirty="0">
                <a:latin typeface="+mj-ea"/>
                <a:ea typeface="+mj-ea"/>
              </a:rPr>
              <a:t>추론 시 </a:t>
            </a:r>
            <a:r>
              <a:rPr lang="ko-KR" altLang="en-US" sz="1600" dirty="0" err="1">
                <a:latin typeface="+mj-ea"/>
                <a:ea typeface="+mj-ea"/>
              </a:rPr>
              <a:t>임베딩</a:t>
            </a:r>
            <a:r>
              <a:rPr lang="ko-KR" altLang="en-US" sz="1600" dirty="0">
                <a:latin typeface="+mj-ea"/>
                <a:ea typeface="+mj-ea"/>
              </a:rPr>
              <a:t> 벡터와 가장 가까이 있는 </a:t>
            </a:r>
            <a:r>
              <a:rPr lang="en-US" altLang="ko-KR" sz="1600" dirty="0">
                <a:latin typeface="+mj-ea"/>
                <a:ea typeface="+mj-ea"/>
              </a:rPr>
              <a:t>prototype</a:t>
            </a:r>
            <a:r>
              <a:rPr lang="ko-KR" altLang="en-US" sz="1600" dirty="0">
                <a:latin typeface="+mj-ea"/>
                <a:ea typeface="+mj-ea"/>
              </a:rPr>
              <a:t>의 클래스로 예측</a:t>
            </a:r>
            <a:endParaRPr lang="en-US" altLang="ko-KR" sz="1600" dirty="0">
              <a:latin typeface="+mj-ea"/>
              <a:ea typeface="+mj-ea"/>
            </a:endParaRPr>
          </a:p>
          <a:p>
            <a:pPr marL="0" indent="0">
              <a:buNone/>
            </a:pPr>
            <a:endParaRPr lang="en-US" altLang="ko-KR" sz="1600" dirty="0">
              <a:latin typeface="+mj-ea"/>
              <a:ea typeface="+mj-ea"/>
            </a:endParaRPr>
          </a:p>
          <a:p>
            <a:endParaRPr lang="en-US" altLang="ko-KR" sz="1800" dirty="0">
              <a:latin typeface="+mj-ea"/>
              <a:ea typeface="+mj-ea"/>
            </a:endParaRPr>
          </a:p>
          <a:p>
            <a:pPr marL="0" indent="0">
              <a:buNone/>
            </a:pPr>
            <a:endParaRPr lang="en-US" altLang="ko-KR" sz="1800" dirty="0">
              <a:latin typeface="+mj-ea"/>
              <a:ea typeface="+mj-ea"/>
            </a:endParaRPr>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CA92310C-0C1B-BCA0-CD0E-7C8C91E5FE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3" name="Rectangle 7">
            <a:extLst>
              <a:ext uri="{FF2B5EF4-FFF2-40B4-BE49-F238E27FC236}">
                <a16:creationId xmlns:a16="http://schemas.microsoft.com/office/drawing/2014/main" id="{6AD25B4F-0132-A600-24D6-2687BD7B7B8C}"/>
              </a:ext>
            </a:extLst>
          </p:cNvPr>
          <p:cNvSpPr>
            <a:spLocks noChangeArrowheads="1"/>
          </p:cNvSpPr>
          <p:nvPr/>
        </p:nvSpPr>
        <p:spPr bwMode="auto">
          <a:xfrm>
            <a:off x="0" y="0"/>
            <a:ext cx="4394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a:ln>
                  <a:noFill/>
                </a:ln>
                <a:solidFill>
                  <a:schemeClr val="tx1"/>
                </a:solidFill>
                <a:effectLst/>
                <a:latin typeface="Arial" panose="020B0604020202020204" pitchFamily="34" charset="0"/>
                <a:ea typeface="Söhne"/>
              </a:rPr>
              <a:t>증강현실 기기를 착용하고 빈 벤치프레스르 보는 장면도 생성해줘 </a:t>
            </a:r>
          </a:p>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000" b="0" i="0" u="none" strike="noStrike" cap="none" normalizeH="0" baseline="0">
                <a:ln>
                  <a:noFill/>
                </a:ln>
                <a:solidFill>
                  <a:schemeClr val="tx1"/>
                </a:solidFill>
                <a:effectLst/>
                <a:latin typeface="Arial" panose="020B0604020202020204" pitchFamily="34" charset="0"/>
                <a:ea typeface="Söhne"/>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pic>
        <p:nvPicPr>
          <p:cNvPr id="16" name="그림 15">
            <a:extLst>
              <a:ext uri="{FF2B5EF4-FFF2-40B4-BE49-F238E27FC236}">
                <a16:creationId xmlns:a16="http://schemas.microsoft.com/office/drawing/2014/main" id="{79898267-B9F7-5F5F-7D29-0E902874E460}"/>
              </a:ext>
            </a:extLst>
          </p:cNvPr>
          <p:cNvPicPr>
            <a:picLocks noChangeAspect="1"/>
          </p:cNvPicPr>
          <p:nvPr/>
        </p:nvPicPr>
        <p:blipFill rotWithShape="1">
          <a:blip r:embed="rId3"/>
          <a:srcRect r="51979" b="16454"/>
          <a:stretch/>
        </p:blipFill>
        <p:spPr>
          <a:xfrm>
            <a:off x="7536875" y="1715198"/>
            <a:ext cx="4401026" cy="2572328"/>
          </a:xfrm>
          <a:prstGeom prst="rect">
            <a:avLst/>
          </a:prstGeom>
        </p:spPr>
      </p:pic>
    </p:spTree>
    <p:extLst>
      <p:ext uri="{BB962C8B-B14F-4D97-AF65-F5344CB8AC3E}">
        <p14:creationId xmlns:p14="http://schemas.microsoft.com/office/powerpoint/2010/main" val="3981631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관련연구</a:t>
            </a:r>
          </a:p>
        </p:txBody>
      </p:sp>
      <p:sp>
        <p:nvSpPr>
          <p:cNvPr id="8" name="내용 개체 틀 2">
            <a:extLst>
              <a:ext uri="{FF2B5EF4-FFF2-40B4-BE49-F238E27FC236}">
                <a16:creationId xmlns:a16="http://schemas.microsoft.com/office/drawing/2014/main" id="{0F0A1783-4AE7-AB15-8E8F-403975A0D783}"/>
              </a:ext>
            </a:extLst>
          </p:cNvPr>
          <p:cNvSpPr>
            <a:spLocks noGrp="1"/>
          </p:cNvSpPr>
          <p:nvPr>
            <p:ph idx="1"/>
          </p:nvPr>
        </p:nvSpPr>
        <p:spPr>
          <a:xfrm>
            <a:off x="309830" y="1385271"/>
            <a:ext cx="11223810" cy="4491831"/>
          </a:xfrm>
        </p:spPr>
        <p:txBody>
          <a:bodyPr>
            <a:normAutofit/>
          </a:bodyPr>
          <a:lstStyle/>
          <a:p>
            <a:r>
              <a:rPr lang="en-US" altLang="ko-KR" sz="2400" dirty="0">
                <a:latin typeface="+mj-ea"/>
                <a:ea typeface="+mj-ea"/>
              </a:rPr>
              <a:t>3D Scene graph Prediction – multi modal </a:t>
            </a:r>
            <a:r>
              <a:rPr lang="ko-KR" altLang="en-US" sz="2400" dirty="0">
                <a:latin typeface="+mj-ea"/>
                <a:ea typeface="+mj-ea"/>
              </a:rPr>
              <a:t>방법론이 다수</a:t>
            </a:r>
            <a:endParaRPr lang="en-US" altLang="ko-KR" sz="2400" dirty="0">
              <a:latin typeface="+mj-ea"/>
              <a:ea typeface="+mj-ea"/>
            </a:endParaRPr>
          </a:p>
          <a:p>
            <a:pPr lvl="1"/>
            <a:r>
              <a:rPr lang="en-US" altLang="ko-KR" sz="2000" b="0" i="0" dirty="0">
                <a:solidFill>
                  <a:srgbClr val="000000"/>
                </a:solidFill>
                <a:effectLst/>
                <a:highlight>
                  <a:srgbClr val="FFFFFF"/>
                </a:highlight>
                <a:latin typeface="Open Sans" panose="020B0606030504020204" pitchFamily="34" charset="0"/>
              </a:rPr>
              <a:t>VL-SAT: </a:t>
            </a:r>
            <a:r>
              <a:rPr lang="en-US" altLang="ko-KR" sz="2000" b="0" i="0" dirty="0">
                <a:solidFill>
                  <a:srgbClr val="FF0000"/>
                </a:solidFill>
                <a:effectLst/>
                <a:highlight>
                  <a:srgbClr val="FFFFFF"/>
                </a:highlight>
                <a:latin typeface="Open Sans" panose="020B0606030504020204" pitchFamily="34" charset="0"/>
              </a:rPr>
              <a:t>Visual-Linguistic</a:t>
            </a:r>
            <a:r>
              <a:rPr lang="en-US" altLang="ko-KR" sz="2000" b="0" i="0" dirty="0">
                <a:solidFill>
                  <a:srgbClr val="000000"/>
                </a:solidFill>
                <a:effectLst/>
                <a:highlight>
                  <a:srgbClr val="FFFFFF"/>
                </a:highlight>
                <a:latin typeface="Open Sans" panose="020B0606030504020204" pitchFamily="34" charset="0"/>
              </a:rPr>
              <a:t> Semantics Assisted Training for 3D Semantic Scene Graph Prediction in Point Cloud (CVPR 2023)</a:t>
            </a:r>
          </a:p>
          <a:p>
            <a:pPr lvl="1"/>
            <a:r>
              <a:rPr lang="en-US" altLang="ko-KR" sz="2000" b="0" i="0" dirty="0">
                <a:solidFill>
                  <a:srgbClr val="000000"/>
                </a:solidFill>
                <a:effectLst/>
                <a:highlight>
                  <a:srgbClr val="FFFFFF"/>
                </a:highlight>
                <a:latin typeface="Open Sans" panose="020B0606030504020204" pitchFamily="34" charset="0"/>
              </a:rPr>
              <a:t>3D Spatial </a:t>
            </a:r>
            <a:r>
              <a:rPr lang="en-US" altLang="ko-KR" sz="2000" b="0" i="0" dirty="0">
                <a:solidFill>
                  <a:srgbClr val="FF0000"/>
                </a:solidFill>
                <a:effectLst/>
                <a:highlight>
                  <a:srgbClr val="FFFFFF"/>
                </a:highlight>
                <a:latin typeface="Open Sans" panose="020B0606030504020204" pitchFamily="34" charset="0"/>
              </a:rPr>
              <a:t>Multimodal Knowledge</a:t>
            </a:r>
            <a:r>
              <a:rPr lang="en-US" altLang="ko-KR" sz="2000" b="0" i="0" dirty="0">
                <a:solidFill>
                  <a:srgbClr val="000000"/>
                </a:solidFill>
                <a:effectLst/>
                <a:highlight>
                  <a:srgbClr val="FFFFFF"/>
                </a:highlight>
                <a:latin typeface="Open Sans" panose="020B0606030504020204" pitchFamily="34" charset="0"/>
              </a:rPr>
              <a:t> Accumulation for Scene Graph Prediction in Point Cloud (CVPR 2023)</a:t>
            </a:r>
          </a:p>
          <a:p>
            <a:pPr lvl="1"/>
            <a:r>
              <a:rPr lang="en-US" altLang="ko-KR" sz="2000" dirty="0"/>
              <a:t>Towards Fairness in </a:t>
            </a:r>
            <a:r>
              <a:rPr lang="en-US" altLang="ko-KR" sz="2000" dirty="0">
                <a:solidFill>
                  <a:srgbClr val="FF0000"/>
                </a:solidFill>
              </a:rPr>
              <a:t>Multimodal Scene Graph Generation</a:t>
            </a:r>
            <a:r>
              <a:rPr lang="en-US" altLang="ko-KR" sz="2000" dirty="0"/>
              <a:t>: Mitigating Biases in Datasets, Knowledge Sources and Models (CIKM 2023)</a:t>
            </a:r>
            <a:endParaRPr lang="en-US" altLang="ko-KR" sz="2000" b="0" i="0" dirty="0">
              <a:solidFill>
                <a:srgbClr val="000000"/>
              </a:solidFill>
              <a:effectLst/>
              <a:highlight>
                <a:srgbClr val="FFFFFF"/>
              </a:highlight>
              <a:latin typeface="Open Sans" panose="020B0606030504020204" pitchFamily="34" charset="0"/>
            </a:endParaRPr>
          </a:p>
          <a:p>
            <a:pPr lvl="1"/>
            <a:r>
              <a:rPr lang="en-US" altLang="ko-KR" sz="2000" dirty="0"/>
              <a:t>Lang3DSG: Language-based contrastive pre-training for 3D Scene Graph prediction (3DV 2024)</a:t>
            </a:r>
          </a:p>
          <a:p>
            <a:pPr lvl="1"/>
            <a:r>
              <a:rPr lang="en-US" altLang="ko-KR" sz="2000" dirty="0"/>
              <a:t>Open3DSG: </a:t>
            </a:r>
            <a:r>
              <a:rPr lang="en-US" altLang="ko-KR" sz="2000" dirty="0">
                <a:solidFill>
                  <a:srgbClr val="FF0000"/>
                </a:solidFill>
              </a:rPr>
              <a:t>Open-Vocabulary</a:t>
            </a:r>
            <a:r>
              <a:rPr lang="en-US" altLang="ko-KR" sz="2000" dirty="0"/>
              <a:t> 3D Scene Graphs from Point Clouds with </a:t>
            </a:r>
            <a:r>
              <a:rPr lang="en-US" altLang="ko-KR" sz="2000" dirty="0" err="1"/>
              <a:t>Queryable</a:t>
            </a:r>
            <a:r>
              <a:rPr lang="en-US" altLang="ko-KR" sz="2000" dirty="0"/>
              <a:t> Objects and Open-Set Relationships (CVPR 2024)</a:t>
            </a:r>
          </a:p>
          <a:p>
            <a:pPr lvl="1"/>
            <a:r>
              <a:rPr lang="en-US" altLang="ko-KR" sz="2000" dirty="0" err="1"/>
              <a:t>SGFormer</a:t>
            </a:r>
            <a:r>
              <a:rPr lang="en-US" altLang="ko-KR" sz="2000" dirty="0"/>
              <a:t>: </a:t>
            </a:r>
            <a:r>
              <a:rPr lang="en-US" altLang="ko-KR" sz="2000" dirty="0">
                <a:solidFill>
                  <a:srgbClr val="FF0000"/>
                </a:solidFill>
              </a:rPr>
              <a:t>Semantic Graph Transformer </a:t>
            </a:r>
            <a:r>
              <a:rPr lang="en-US" altLang="ko-KR" sz="2000" dirty="0"/>
              <a:t>for Point Cloud-Based 3D Scene Graph Generation (AAAI 2024)</a:t>
            </a:r>
          </a:p>
          <a:p>
            <a:pPr lvl="1"/>
            <a:endParaRPr lang="en-US" altLang="ko-KR" sz="1100" b="0" i="0" dirty="0">
              <a:solidFill>
                <a:srgbClr val="000000"/>
              </a:solidFill>
              <a:effectLst/>
              <a:highlight>
                <a:srgbClr val="FFFFFF"/>
              </a:highlight>
              <a:latin typeface="Open Sans" panose="020B0606030504020204" pitchFamily="34" charset="0"/>
            </a:endParaRPr>
          </a:p>
          <a:p>
            <a:pPr lvl="1"/>
            <a:endParaRPr lang="en-US" altLang="ko-KR" sz="1100" b="0" i="0" dirty="0">
              <a:solidFill>
                <a:srgbClr val="000000"/>
              </a:solidFill>
              <a:effectLst/>
              <a:highlight>
                <a:srgbClr val="FFFFFF"/>
              </a:highlight>
              <a:latin typeface="+mj-ea"/>
              <a:ea typeface="+mj-ea"/>
            </a:endParaRPr>
          </a:p>
          <a:p>
            <a:pPr lvl="1"/>
            <a:endParaRPr lang="en-US" altLang="ko-KR" sz="1400" dirty="0">
              <a:latin typeface="+mj-ea"/>
              <a:ea typeface="+mj-ea"/>
            </a:endParaRPr>
          </a:p>
          <a:p>
            <a:pPr marL="0" indent="0">
              <a:buNone/>
            </a:pPr>
            <a:endParaRPr lang="en-US" altLang="ko-KR" sz="1800" dirty="0">
              <a:latin typeface="+mj-ea"/>
              <a:ea typeface="+mj-ea"/>
            </a:endParaRPr>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CA92310C-0C1B-BCA0-CD0E-7C8C91E5FE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1234578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관련연구</a:t>
            </a:r>
          </a:p>
        </p:txBody>
      </p:sp>
      <p:sp>
        <p:nvSpPr>
          <p:cNvPr id="8" name="내용 개체 틀 2">
            <a:extLst>
              <a:ext uri="{FF2B5EF4-FFF2-40B4-BE49-F238E27FC236}">
                <a16:creationId xmlns:a16="http://schemas.microsoft.com/office/drawing/2014/main" id="{0F0A1783-4AE7-AB15-8E8F-403975A0D783}"/>
              </a:ext>
            </a:extLst>
          </p:cNvPr>
          <p:cNvSpPr>
            <a:spLocks noGrp="1"/>
          </p:cNvSpPr>
          <p:nvPr>
            <p:ph idx="1"/>
          </p:nvPr>
        </p:nvSpPr>
        <p:spPr>
          <a:xfrm>
            <a:off x="309830" y="1385271"/>
            <a:ext cx="11223810" cy="4491831"/>
          </a:xfrm>
        </p:spPr>
        <p:txBody>
          <a:bodyPr>
            <a:normAutofit/>
          </a:bodyPr>
          <a:lstStyle/>
          <a:p>
            <a:r>
              <a:rPr lang="en-US" altLang="ko-KR" sz="2400" dirty="0">
                <a:latin typeface="+mj-ea"/>
                <a:ea typeface="+mj-ea"/>
              </a:rPr>
              <a:t>Prototypical Network for Scene Graph Generation </a:t>
            </a:r>
          </a:p>
          <a:p>
            <a:pPr lvl="1"/>
            <a:r>
              <a:rPr lang="en-US" altLang="ko-KR" sz="2000" dirty="0"/>
              <a:t>Panoptic Scene Graph Generation with </a:t>
            </a:r>
            <a:r>
              <a:rPr lang="en-US" altLang="ko-KR" sz="2000" dirty="0">
                <a:solidFill>
                  <a:srgbClr val="FF0000"/>
                </a:solidFill>
              </a:rPr>
              <a:t>Semantics-Prototype Learning </a:t>
            </a:r>
            <a:r>
              <a:rPr lang="en-US" altLang="ko-KR" sz="2000" dirty="0"/>
              <a:t>(AAAI 2024)</a:t>
            </a:r>
          </a:p>
          <a:p>
            <a:pPr lvl="1"/>
            <a:r>
              <a:rPr lang="en-US" altLang="ko-KR" sz="2000" dirty="0"/>
              <a:t>Decomposed </a:t>
            </a:r>
            <a:r>
              <a:rPr lang="en-US" altLang="ko-KR" sz="2000" dirty="0">
                <a:solidFill>
                  <a:srgbClr val="FF0000"/>
                </a:solidFill>
              </a:rPr>
              <a:t>Prototype Learning </a:t>
            </a:r>
            <a:r>
              <a:rPr lang="en-US" altLang="ko-KR" sz="2000" dirty="0"/>
              <a:t>for Few-Shot Scene Graph Generation (</a:t>
            </a:r>
            <a:r>
              <a:rPr lang="en-US" altLang="ko-KR" sz="2000" dirty="0" err="1"/>
              <a:t>arxiv</a:t>
            </a:r>
            <a:r>
              <a:rPr lang="en-US" altLang="ko-KR" sz="2000" dirty="0"/>
              <a:t> 2024)</a:t>
            </a:r>
          </a:p>
          <a:p>
            <a:pPr lvl="1"/>
            <a:r>
              <a:rPr lang="en-US" altLang="ko-KR" sz="2000" b="0" i="0" dirty="0">
                <a:solidFill>
                  <a:srgbClr val="FF0000"/>
                </a:solidFill>
                <a:effectLst/>
                <a:highlight>
                  <a:srgbClr val="FFFFFF"/>
                </a:highlight>
                <a:latin typeface="-apple-system"/>
              </a:rPr>
              <a:t>Knowledge-inspired</a:t>
            </a:r>
            <a:r>
              <a:rPr lang="en-US" altLang="ko-KR" sz="2000" b="0" i="0" dirty="0">
                <a:solidFill>
                  <a:srgbClr val="212529"/>
                </a:solidFill>
                <a:effectLst/>
                <a:highlight>
                  <a:srgbClr val="FFFFFF"/>
                </a:highlight>
                <a:latin typeface="-apple-system"/>
              </a:rPr>
              <a:t> 3D Scene Graph Prediction in Point Cloud (</a:t>
            </a:r>
            <a:r>
              <a:rPr lang="en-US" altLang="ko-KR" sz="2000" b="0" i="0" dirty="0" err="1">
                <a:solidFill>
                  <a:srgbClr val="212529"/>
                </a:solidFill>
                <a:effectLst/>
                <a:highlight>
                  <a:srgbClr val="FFFFFF"/>
                </a:highlight>
                <a:latin typeface="-apple-system"/>
              </a:rPr>
              <a:t>NeurIPS</a:t>
            </a:r>
            <a:r>
              <a:rPr lang="en-US" altLang="ko-KR" sz="2000" b="0" i="0" dirty="0">
                <a:solidFill>
                  <a:srgbClr val="212529"/>
                </a:solidFill>
                <a:effectLst/>
                <a:highlight>
                  <a:srgbClr val="FFFFFF"/>
                </a:highlight>
                <a:latin typeface="-apple-system"/>
              </a:rPr>
              <a:t> 2021)</a:t>
            </a:r>
          </a:p>
          <a:p>
            <a:pPr lvl="1"/>
            <a:endParaRPr lang="en-US" altLang="ko-KR" sz="1100" b="0" i="0" dirty="0">
              <a:solidFill>
                <a:srgbClr val="000000"/>
              </a:solidFill>
              <a:effectLst/>
              <a:highlight>
                <a:srgbClr val="FFFFFF"/>
              </a:highlight>
              <a:latin typeface="Open Sans" panose="020B0606030504020204" pitchFamily="34" charset="0"/>
            </a:endParaRPr>
          </a:p>
          <a:p>
            <a:pPr lvl="1"/>
            <a:endParaRPr lang="en-US" altLang="ko-KR" sz="1100" b="0" i="0" dirty="0">
              <a:solidFill>
                <a:srgbClr val="000000"/>
              </a:solidFill>
              <a:effectLst/>
              <a:highlight>
                <a:srgbClr val="FFFFFF"/>
              </a:highlight>
              <a:latin typeface="+mj-ea"/>
              <a:ea typeface="+mj-ea"/>
            </a:endParaRPr>
          </a:p>
          <a:p>
            <a:pPr lvl="1"/>
            <a:endParaRPr lang="en-US" altLang="ko-KR" sz="1400" dirty="0">
              <a:latin typeface="+mj-ea"/>
              <a:ea typeface="+mj-ea"/>
            </a:endParaRPr>
          </a:p>
          <a:p>
            <a:pPr marL="0" indent="0">
              <a:buNone/>
            </a:pPr>
            <a:endParaRPr lang="en-US" altLang="ko-KR" sz="1800" dirty="0">
              <a:latin typeface="+mj-ea"/>
              <a:ea typeface="+mj-ea"/>
            </a:endParaRPr>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CA92310C-0C1B-BCA0-CD0E-7C8C91E5FE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3" name="Rectangle 7">
            <a:extLst>
              <a:ext uri="{FF2B5EF4-FFF2-40B4-BE49-F238E27FC236}">
                <a16:creationId xmlns:a16="http://schemas.microsoft.com/office/drawing/2014/main" id="{6AD25B4F-0132-A600-24D6-2687BD7B7B8C}"/>
              </a:ext>
            </a:extLst>
          </p:cNvPr>
          <p:cNvSpPr>
            <a:spLocks noChangeArrowheads="1"/>
          </p:cNvSpPr>
          <p:nvPr/>
        </p:nvSpPr>
        <p:spPr bwMode="auto">
          <a:xfrm>
            <a:off x="0" y="0"/>
            <a:ext cx="4394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a:ln>
                  <a:noFill/>
                </a:ln>
                <a:solidFill>
                  <a:schemeClr val="tx1"/>
                </a:solidFill>
                <a:effectLst/>
                <a:latin typeface="Arial" panose="020B0604020202020204" pitchFamily="34" charset="0"/>
                <a:ea typeface="Söhne"/>
              </a:rPr>
              <a:t>증강현실 기기를 착용하고 빈 벤치프레스르 보는 장면도 생성해줘 </a:t>
            </a:r>
          </a:p>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000" b="0" i="0" u="none" strike="noStrike" cap="none" normalizeH="0" baseline="0">
                <a:ln>
                  <a:noFill/>
                </a:ln>
                <a:solidFill>
                  <a:schemeClr val="tx1"/>
                </a:solidFill>
                <a:effectLst/>
                <a:latin typeface="Arial" panose="020B0604020202020204" pitchFamily="34" charset="0"/>
                <a:ea typeface="Söhne"/>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725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방법</a:t>
            </a:r>
            <a:r>
              <a:rPr lang="en-US" altLang="ko-KR" sz="2800" dirty="0"/>
              <a:t>-Overview</a:t>
            </a:r>
            <a:endParaRPr lang="ko-KR" altLang="en-US" sz="2800" dirty="0"/>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pic>
        <p:nvPicPr>
          <p:cNvPr id="56" name="그림 55">
            <a:extLst>
              <a:ext uri="{FF2B5EF4-FFF2-40B4-BE49-F238E27FC236}">
                <a16:creationId xmlns:a16="http://schemas.microsoft.com/office/drawing/2014/main" id="{DDC9845D-D27D-1B80-5321-2D7DB0CF1ABC}"/>
              </a:ext>
            </a:extLst>
          </p:cNvPr>
          <p:cNvPicPr>
            <a:picLocks noChangeAspect="1"/>
          </p:cNvPicPr>
          <p:nvPr/>
        </p:nvPicPr>
        <p:blipFill>
          <a:blip r:embed="rId3"/>
          <a:stretch>
            <a:fillRect/>
          </a:stretch>
        </p:blipFill>
        <p:spPr>
          <a:xfrm>
            <a:off x="186780" y="1009073"/>
            <a:ext cx="11818439" cy="5683142"/>
          </a:xfrm>
          <a:prstGeom prst="rect">
            <a:avLst/>
          </a:prstGeom>
        </p:spPr>
      </p:pic>
      <p:sp>
        <p:nvSpPr>
          <p:cNvPr id="57" name="TextBox 56">
            <a:extLst>
              <a:ext uri="{FF2B5EF4-FFF2-40B4-BE49-F238E27FC236}">
                <a16:creationId xmlns:a16="http://schemas.microsoft.com/office/drawing/2014/main" id="{0E8AD2E9-973A-7FAA-2C63-E3E5A0C98CB7}"/>
              </a:ext>
            </a:extLst>
          </p:cNvPr>
          <p:cNvSpPr txBox="1"/>
          <p:nvPr/>
        </p:nvSpPr>
        <p:spPr>
          <a:xfrm>
            <a:off x="273041" y="1705989"/>
            <a:ext cx="4708187" cy="369332"/>
          </a:xfrm>
          <a:prstGeom prst="rect">
            <a:avLst/>
          </a:prstGeom>
          <a:noFill/>
        </p:spPr>
        <p:txBody>
          <a:bodyPr wrap="square" rtlCol="0">
            <a:spAutoFit/>
          </a:bodyPr>
          <a:lstStyle/>
          <a:p>
            <a:r>
              <a:rPr lang="en-US" altLang="ko-KR" dirty="0"/>
              <a:t>VL-SAT (CVPR 2023)</a:t>
            </a:r>
            <a:endParaRPr lang="ko-KR" altLang="en-US" dirty="0"/>
          </a:p>
        </p:txBody>
      </p:sp>
      <p:sp>
        <p:nvSpPr>
          <p:cNvPr id="58" name="직사각형 57">
            <a:extLst>
              <a:ext uri="{FF2B5EF4-FFF2-40B4-BE49-F238E27FC236}">
                <a16:creationId xmlns:a16="http://schemas.microsoft.com/office/drawing/2014/main" id="{84469583-0C42-120E-DC23-CC35357820F3}"/>
              </a:ext>
            </a:extLst>
          </p:cNvPr>
          <p:cNvSpPr/>
          <p:nvPr/>
        </p:nvSpPr>
        <p:spPr>
          <a:xfrm>
            <a:off x="186781" y="2159893"/>
            <a:ext cx="11818438" cy="355059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5022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방법</a:t>
            </a:r>
            <a:r>
              <a:rPr lang="en-US" altLang="ko-KR" sz="2800" dirty="0"/>
              <a:t>-Loss</a:t>
            </a:r>
            <a:endParaRPr lang="ko-KR" altLang="en-US" sz="2800" dirty="0"/>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CA92310C-0C1B-BCA0-CD0E-7C8C91E5FE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3" name="Rectangle 7">
            <a:extLst>
              <a:ext uri="{FF2B5EF4-FFF2-40B4-BE49-F238E27FC236}">
                <a16:creationId xmlns:a16="http://schemas.microsoft.com/office/drawing/2014/main" id="{6AD25B4F-0132-A600-24D6-2687BD7B7B8C}"/>
              </a:ext>
            </a:extLst>
          </p:cNvPr>
          <p:cNvSpPr>
            <a:spLocks noChangeArrowheads="1"/>
          </p:cNvSpPr>
          <p:nvPr/>
        </p:nvSpPr>
        <p:spPr bwMode="auto">
          <a:xfrm>
            <a:off x="0" y="0"/>
            <a:ext cx="4394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a:ln>
                  <a:noFill/>
                </a:ln>
                <a:solidFill>
                  <a:schemeClr val="tx1"/>
                </a:solidFill>
                <a:effectLst/>
                <a:latin typeface="Arial" panose="020B0604020202020204" pitchFamily="34" charset="0"/>
                <a:ea typeface="Söhne"/>
              </a:rPr>
              <a:t>증강현실 기기를 착용하고 빈 벤치프레스르 보는 장면도 생성해줘 </a:t>
            </a:r>
          </a:p>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000" b="0" i="0" u="none" strike="noStrike" cap="none" normalizeH="0" baseline="0">
                <a:ln>
                  <a:noFill/>
                </a:ln>
                <a:solidFill>
                  <a:schemeClr val="tx1"/>
                </a:solidFill>
                <a:effectLst/>
                <a:latin typeface="Arial" panose="020B0604020202020204" pitchFamily="34" charset="0"/>
                <a:ea typeface="Söhne"/>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pic>
        <p:nvPicPr>
          <p:cNvPr id="2" name="그림 1">
            <a:extLst>
              <a:ext uri="{FF2B5EF4-FFF2-40B4-BE49-F238E27FC236}">
                <a16:creationId xmlns:a16="http://schemas.microsoft.com/office/drawing/2014/main" id="{EFC1B048-5D53-103E-6408-647383C45477}"/>
              </a:ext>
            </a:extLst>
          </p:cNvPr>
          <p:cNvPicPr>
            <a:picLocks noChangeAspect="1"/>
          </p:cNvPicPr>
          <p:nvPr/>
        </p:nvPicPr>
        <p:blipFill>
          <a:blip r:embed="rId3"/>
          <a:stretch>
            <a:fillRect/>
          </a:stretch>
        </p:blipFill>
        <p:spPr>
          <a:xfrm>
            <a:off x="927105" y="1425569"/>
            <a:ext cx="2972215" cy="934007"/>
          </a:xfrm>
          <a:prstGeom prst="rect">
            <a:avLst/>
          </a:prstGeom>
        </p:spPr>
      </p:pic>
      <p:sp>
        <p:nvSpPr>
          <p:cNvPr id="6" name="내용 개체 틀 2">
            <a:extLst>
              <a:ext uri="{FF2B5EF4-FFF2-40B4-BE49-F238E27FC236}">
                <a16:creationId xmlns:a16="http://schemas.microsoft.com/office/drawing/2014/main" id="{6A6CDF5F-B6CF-51A7-E0F5-6D7C12CA40B8}"/>
              </a:ext>
            </a:extLst>
          </p:cNvPr>
          <p:cNvSpPr>
            <a:spLocks noGrp="1"/>
          </p:cNvSpPr>
          <p:nvPr>
            <p:ph idx="1"/>
          </p:nvPr>
        </p:nvSpPr>
        <p:spPr>
          <a:xfrm>
            <a:off x="758468" y="1157891"/>
            <a:ext cx="1767383" cy="295322"/>
          </a:xfrm>
        </p:spPr>
        <p:txBody>
          <a:bodyPr>
            <a:normAutofit fontScale="92500" lnSpcReduction="20000"/>
          </a:bodyPr>
          <a:lstStyle/>
          <a:p>
            <a:pPr marL="0" indent="0">
              <a:buNone/>
            </a:pPr>
            <a:r>
              <a:rPr lang="en-US" altLang="ko-KR" sz="1800" b="1" dirty="0" err="1"/>
              <a:t>Prtotype</a:t>
            </a:r>
            <a:r>
              <a:rPr lang="en-US" altLang="ko-KR" sz="1800" b="1" dirty="0"/>
              <a:t> </a:t>
            </a:r>
            <a:r>
              <a:rPr lang="ko-KR" altLang="en-US" sz="1800" b="1" dirty="0"/>
              <a:t>계산 </a:t>
            </a:r>
            <a:endParaRPr lang="en-US" altLang="ko-KR" sz="1800" b="1" dirty="0"/>
          </a:p>
        </p:txBody>
      </p:sp>
      <p:sp>
        <p:nvSpPr>
          <p:cNvPr id="8" name="내용 개체 틀 2">
            <a:extLst>
              <a:ext uri="{FF2B5EF4-FFF2-40B4-BE49-F238E27FC236}">
                <a16:creationId xmlns:a16="http://schemas.microsoft.com/office/drawing/2014/main" id="{1E9CB0BC-E296-6863-414B-B3F55E64D41D}"/>
              </a:ext>
            </a:extLst>
          </p:cNvPr>
          <p:cNvSpPr txBox="1">
            <a:spLocks/>
          </p:cNvSpPr>
          <p:nvPr/>
        </p:nvSpPr>
        <p:spPr>
          <a:xfrm>
            <a:off x="758468" y="2441102"/>
            <a:ext cx="2043000" cy="295322"/>
          </a:xfrm>
          <a:prstGeom prst="rect">
            <a:avLst/>
          </a:prstGeom>
        </p:spPr>
        <p:txBody>
          <a:bodyPr vert="horz" lIns="91440" tIns="45720" rIns="91440" bIns="45720" rtlCol="0">
            <a:normAutofit fontScale="925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800" b="1" dirty="0" err="1"/>
              <a:t>Prtotypical</a:t>
            </a:r>
            <a:r>
              <a:rPr lang="en-US" altLang="ko-KR" sz="1800" b="1" dirty="0"/>
              <a:t> Loss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4C6ED2-D61D-0396-4370-789C80B7DC61}"/>
                  </a:ext>
                </a:extLst>
              </p:cNvPr>
              <p:cNvSpPr txBox="1"/>
              <p:nvPr/>
            </p:nvSpPr>
            <p:spPr>
              <a:xfrm>
                <a:off x="758468" y="2956545"/>
                <a:ext cx="5213543" cy="783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ea typeface="Cambria Math" panose="02040503050406030204" pitchFamily="18" charset="0"/>
                            </a:rPr>
                          </m:ctrlPr>
                        </m:sSubPr>
                        <m:e>
                          <m:r>
                            <a:rPr lang="en-US" altLang="ko-KR" i="1" smtClean="0">
                              <a:latin typeface="Cambria Math" panose="02040503050406030204" pitchFamily="18" charset="0"/>
                              <a:ea typeface="Cambria Math" panose="02040503050406030204" pitchFamily="18" charset="0"/>
                            </a:rPr>
                            <m:t>ℒ</m:t>
                          </m:r>
                        </m:e>
                        <m:sub>
                          <m:r>
                            <m:rPr>
                              <m:sty m:val="p"/>
                            </m:rPr>
                            <a:rPr lang="en-US" altLang="ko-KR" i="1">
                              <a:latin typeface="Cambria Math" panose="02040503050406030204" pitchFamily="18" charset="0"/>
                              <a:ea typeface="Cambria Math" panose="02040503050406030204" pitchFamily="18" charset="0"/>
                            </a:rPr>
                            <m:t>Proto</m:t>
                          </m:r>
                        </m:sub>
                      </m:sSub>
                      <m:r>
                        <a:rPr lang="en-US" altLang="ko-KR" dirty="0">
                          <a:latin typeface="Cambria Math" panose="02040503050406030204" pitchFamily="18" charset="0"/>
                        </a:rPr>
                        <m:t>=</m:t>
                      </m:r>
                      <m:f>
                        <m:fPr>
                          <m:ctrlPr>
                            <a:rPr lang="en-US" altLang="ko-KR" i="1" dirty="0" smtClean="0">
                              <a:latin typeface="Cambria Math" panose="02040503050406030204" pitchFamily="18" charset="0"/>
                            </a:rPr>
                          </m:ctrlPr>
                        </m:fPr>
                        <m:num>
                          <m:r>
                            <a:rPr lang="en-US" altLang="ko-KR" i="1" dirty="0">
                              <a:latin typeface="Cambria Math" panose="02040503050406030204" pitchFamily="18" charset="0"/>
                            </a:rPr>
                            <m:t>1</m:t>
                          </m:r>
                        </m:num>
                        <m:den>
                          <m:r>
                            <m:rPr>
                              <m:sty m:val="p"/>
                            </m:rPr>
                            <a:rPr lang="en-US" altLang="ko-KR" i="1" dirty="0">
                              <a:latin typeface="Cambria Math" panose="02040503050406030204" pitchFamily="18" charset="0"/>
                              <a:ea typeface="Cambria Math" panose="02040503050406030204" pitchFamily="18" charset="0"/>
                            </a:rPr>
                            <m:t>Ν</m:t>
                          </m:r>
                        </m:den>
                      </m:f>
                      <m:nary>
                        <m:naryPr>
                          <m:chr m:val="∑"/>
                          <m:ctrlPr>
                            <a:rPr lang="en-US" altLang="ko-KR" i="1" dirty="0" smtClean="0">
                              <a:latin typeface="Cambria Math" panose="02040503050406030204" pitchFamily="18" charset="0"/>
                            </a:rPr>
                          </m:ctrlPr>
                        </m:naryPr>
                        <m:sub>
                          <m:r>
                            <m:rPr>
                              <m:sty m:val="p"/>
                              <m:brk m:alnAt="23"/>
                            </m:rPr>
                            <a:rPr lang="en-US" altLang="ko-KR" i="1" dirty="0">
                              <a:latin typeface="Cambria Math" panose="02040503050406030204" pitchFamily="18" charset="0"/>
                            </a:rPr>
                            <m:t>i</m:t>
                          </m:r>
                          <m:r>
                            <a:rPr lang="en-US" altLang="ko-KR" i="1" dirty="0" smtClean="0">
                              <a:latin typeface="Cambria Math" panose="02040503050406030204" pitchFamily="18" charset="0"/>
                            </a:rPr>
                            <m:t>=1</m:t>
                          </m:r>
                        </m:sub>
                        <m:sup>
                          <m:r>
                            <m:rPr>
                              <m:sty m:val="p"/>
                            </m:rPr>
                            <a:rPr lang="el-GR" altLang="ko-KR" i="1" dirty="0" smtClean="0">
                              <a:latin typeface="Cambria Math" panose="02040503050406030204" pitchFamily="18" charset="0"/>
                              <a:ea typeface="Cambria Math" panose="02040503050406030204" pitchFamily="18" charset="0"/>
                            </a:rPr>
                            <m:t>Ν</m:t>
                          </m:r>
                        </m:sup>
                        <m:e>
                          <m:func>
                            <m:funcPr>
                              <m:ctrlPr>
                                <a:rPr lang="en-US" altLang="ko-KR" i="1" dirty="0" smtClean="0">
                                  <a:latin typeface="Cambria Math" panose="02040503050406030204" pitchFamily="18" charset="0"/>
                                </a:rPr>
                              </m:ctrlPr>
                            </m:funcPr>
                            <m:fName>
                              <m:r>
                                <m:rPr>
                                  <m:sty m:val="p"/>
                                </m:rPr>
                                <a:rPr lang="en-US" altLang="ko-KR" i="0" dirty="0" smtClean="0">
                                  <a:latin typeface="Cambria Math" panose="02040503050406030204" pitchFamily="18" charset="0"/>
                                </a:rPr>
                                <m:t>log</m:t>
                              </m:r>
                            </m:fName>
                            <m:e>
                              <m:d>
                                <m:dPr>
                                  <m:ctrlPr>
                                    <a:rPr lang="en-US" altLang="ko-KR" i="1" dirty="0" smtClean="0">
                                      <a:latin typeface="Cambria Math" panose="02040503050406030204" pitchFamily="18" charset="0"/>
                                    </a:rPr>
                                  </m:ctrlPr>
                                </m:dPr>
                                <m:e>
                                  <m:f>
                                    <m:fPr>
                                      <m:ctrlPr>
                                        <a:rPr lang="en-US" altLang="ko-KR" i="1" dirty="0" smtClean="0">
                                          <a:latin typeface="Cambria Math" panose="02040503050406030204" pitchFamily="18" charset="0"/>
                                        </a:rPr>
                                      </m:ctrlPr>
                                    </m:fPr>
                                    <m:num>
                                      <m:r>
                                        <m:rPr>
                                          <m:sty m:val="p"/>
                                        </m:rPr>
                                        <a:rPr lang="en-US" altLang="ko-KR" i="1" dirty="0">
                                          <a:latin typeface="Cambria Math" panose="02040503050406030204" pitchFamily="18" charset="0"/>
                                        </a:rPr>
                                        <m:t>exp</m:t>
                                      </m:r>
                                      <m:r>
                                        <a:rPr lang="en-US" altLang="ko-KR" i="1" dirty="0">
                                          <a:latin typeface="Cambria Math" panose="02040503050406030204" pitchFamily="18" charset="0"/>
                                        </a:rPr>
                                        <m:t>(−</m:t>
                                      </m:r>
                                      <m:r>
                                        <m:rPr>
                                          <m:sty m:val="p"/>
                                        </m:rPr>
                                        <a:rPr lang="en-US" altLang="ko-KR" i="1" dirty="0">
                                          <a:latin typeface="Cambria Math" panose="02040503050406030204" pitchFamily="18" charset="0"/>
                                        </a:rPr>
                                        <m:t>d</m:t>
                                      </m:r>
                                      <m:r>
                                        <a:rPr lang="en-US" altLang="ko-KR" i="1" dirty="0">
                                          <a:latin typeface="Cambria Math" panose="02040503050406030204" pitchFamily="18" charset="0"/>
                                        </a:rPr>
                                        <m:t>(</m:t>
                                      </m:r>
                                      <m:sSub>
                                        <m:sSubPr>
                                          <m:ctrlPr>
                                            <a:rPr lang="en-US" altLang="ko-KR" i="1" dirty="0" smtClean="0">
                                              <a:latin typeface="Cambria Math" panose="02040503050406030204" pitchFamily="18" charset="0"/>
                                            </a:rPr>
                                          </m:ctrlPr>
                                        </m:sSubPr>
                                        <m:e>
                                          <m:r>
                                            <m:rPr>
                                              <m:sty m:val="p"/>
                                            </m:rPr>
                                            <a:rPr lang="en-US" altLang="ko-KR" i="1" dirty="0" smtClean="0">
                                              <a:latin typeface="Cambria Math" panose="02040503050406030204" pitchFamily="18" charset="0"/>
                                            </a:rPr>
                                            <m:t>f</m:t>
                                          </m:r>
                                        </m:e>
                                        <m:sub>
                                          <m:r>
                                            <a:rPr lang="ko-KR" altLang="en-US" i="1" dirty="0" smtClean="0">
                                              <a:latin typeface="Cambria Math" panose="02040503050406030204" pitchFamily="18" charset="0"/>
                                            </a:rPr>
                                            <m:t>𝜙</m:t>
                                          </m:r>
                                        </m:sub>
                                      </m:sSub>
                                      <m:r>
                                        <a:rPr lang="en-US" altLang="ko-KR" i="1" dirty="0" smtClean="0">
                                          <a:latin typeface="Cambria Math" panose="02040503050406030204" pitchFamily="18" charset="0"/>
                                        </a:rPr>
                                        <m:t> (</m:t>
                                      </m:r>
                                      <m:sSub>
                                        <m:sSubPr>
                                          <m:ctrlPr>
                                            <a:rPr lang="en-US" altLang="ko-KR" i="1" dirty="0" smtClean="0">
                                              <a:latin typeface="Cambria Math" panose="02040503050406030204" pitchFamily="18" charset="0"/>
                                            </a:rPr>
                                          </m:ctrlPr>
                                        </m:sSubPr>
                                        <m:e>
                                          <m:r>
                                            <m:rPr>
                                              <m:sty m:val="p"/>
                                            </m:rPr>
                                            <a:rPr lang="en-US" altLang="ko-KR" i="1" dirty="0">
                                              <a:latin typeface="Cambria Math" panose="02040503050406030204" pitchFamily="18" charset="0"/>
                                            </a:rPr>
                                            <m:t>x</m:t>
                                          </m:r>
                                        </m:e>
                                        <m:sub>
                                          <m:r>
                                            <m:rPr>
                                              <m:sty m:val="p"/>
                                            </m:rPr>
                                            <a:rPr lang="en-US" altLang="ko-KR" i="1" dirty="0">
                                              <a:latin typeface="Cambria Math" panose="02040503050406030204" pitchFamily="18" charset="0"/>
                                            </a:rPr>
                                            <m:t>i</m:t>
                                          </m:r>
                                        </m:sub>
                                      </m:sSub>
                                      <m:r>
                                        <a:rPr lang="en-US" altLang="ko-KR" i="1" dirty="0">
                                          <a:latin typeface="Cambria Math" panose="02040503050406030204" pitchFamily="18" charset="0"/>
                                        </a:rPr>
                                        <m:t>),</m:t>
                                      </m:r>
                                      <m:r>
                                        <a:rPr lang="en-US" altLang="ko-KR" b="0" i="1" dirty="0" smtClean="0">
                                          <a:latin typeface="Cambria Math" panose="02040503050406030204" pitchFamily="18" charset="0"/>
                                        </a:rPr>
                                        <m:t> </m:t>
                                      </m:r>
                                      <m:sSub>
                                        <m:sSubPr>
                                          <m:ctrlPr>
                                            <a:rPr lang="en-US" altLang="ko-KR" b="0" i="1" dirty="0" smtClean="0">
                                              <a:latin typeface="Cambria Math" panose="02040503050406030204" pitchFamily="18" charset="0"/>
                                            </a:rPr>
                                          </m:ctrlPr>
                                        </m:sSubPr>
                                        <m:e>
                                          <m:r>
                                            <m:rPr>
                                              <m:sty m:val="p"/>
                                            </m:rPr>
                                            <a:rPr lang="en-US" altLang="ko-KR" i="1" dirty="0" smtClean="0">
                                              <a:latin typeface="Cambria Math" panose="02040503050406030204" pitchFamily="18" charset="0"/>
                                            </a:rPr>
                                            <m:t>c</m:t>
                                          </m:r>
                                        </m:e>
                                        <m:sub>
                                          <m:r>
                                            <m:rPr>
                                              <m:sty m:val="p"/>
                                            </m:rPr>
                                            <a:rPr lang="en-US" altLang="ko-KR" i="1" dirty="0">
                                              <a:latin typeface="Cambria Math" panose="02040503050406030204" pitchFamily="18" charset="0"/>
                                            </a:rPr>
                                            <m:t>i</m:t>
                                          </m:r>
                                        </m:sub>
                                      </m:sSub>
                                      <m:r>
                                        <a:rPr lang="en-US" altLang="ko-KR" i="1" dirty="0">
                                          <a:latin typeface="Cambria Math" panose="02040503050406030204" pitchFamily="18" charset="0"/>
                                        </a:rPr>
                                        <m:t>))</m:t>
                                      </m:r>
                                    </m:num>
                                    <m:den>
                                      <m:nary>
                                        <m:naryPr>
                                          <m:chr m:val="∑"/>
                                          <m:limLoc m:val="subSup"/>
                                          <m:ctrlPr>
                                            <a:rPr lang="en-US" altLang="ko-KR" i="1" dirty="0" smtClean="0">
                                              <a:latin typeface="Cambria Math" panose="02040503050406030204" pitchFamily="18" charset="0"/>
                                            </a:rPr>
                                          </m:ctrlPr>
                                        </m:naryPr>
                                        <m:sub>
                                          <m:r>
                                            <m:rPr>
                                              <m:brk m:alnAt="25"/>
                                            </m:rPr>
                                            <a:rPr lang="en-US" altLang="ko-KR" b="0" i="1" dirty="0" smtClean="0">
                                              <a:latin typeface="Cambria Math" panose="02040503050406030204" pitchFamily="18" charset="0"/>
                                            </a:rPr>
                                            <m:t>𝑘</m:t>
                                          </m:r>
                                          <m:r>
                                            <a:rPr lang="en-US" altLang="ko-KR" i="1" dirty="0">
                                              <a:latin typeface="Cambria Math" panose="02040503050406030204" pitchFamily="18" charset="0"/>
                                            </a:rPr>
                                            <m:t>=1</m:t>
                                          </m:r>
                                        </m:sub>
                                        <m:sup>
                                          <m:r>
                                            <a:rPr lang="en-US" altLang="ko-KR" b="0" i="1" dirty="0" smtClean="0">
                                              <a:latin typeface="Cambria Math" panose="02040503050406030204" pitchFamily="18" charset="0"/>
                                            </a:rPr>
                                            <m:t>𝐾</m:t>
                                          </m:r>
                                        </m:sup>
                                        <m:e>
                                          <m:r>
                                            <m:rPr>
                                              <m:sty m:val="p"/>
                                            </m:rPr>
                                            <a:rPr lang="en-US" altLang="ko-KR" i="1" dirty="0">
                                              <a:latin typeface="Cambria Math" panose="02040503050406030204" pitchFamily="18" charset="0"/>
                                            </a:rPr>
                                            <m:t>exp</m:t>
                                          </m:r>
                                          <m:r>
                                            <a:rPr lang="en-US" altLang="ko-KR" i="1" dirty="0">
                                              <a:latin typeface="Cambria Math" panose="02040503050406030204" pitchFamily="18" charset="0"/>
                                            </a:rPr>
                                            <m:t>(−</m:t>
                                          </m:r>
                                          <m:r>
                                            <m:rPr>
                                              <m:sty m:val="p"/>
                                            </m:rPr>
                                            <a:rPr lang="en-US" altLang="ko-KR" i="1" dirty="0">
                                              <a:latin typeface="Cambria Math" panose="02040503050406030204" pitchFamily="18" charset="0"/>
                                            </a:rPr>
                                            <m:t>d</m:t>
                                          </m:r>
                                          <m:r>
                                            <a:rPr lang="en-US" altLang="ko-KR" i="1" dirty="0">
                                              <a:latin typeface="Cambria Math" panose="02040503050406030204" pitchFamily="18" charset="0"/>
                                            </a:rPr>
                                            <m:t>(</m:t>
                                          </m:r>
                                          <m:sSub>
                                            <m:sSubPr>
                                              <m:ctrlPr>
                                                <a:rPr lang="en-US" altLang="ko-KR" i="1" dirty="0" smtClean="0">
                                                  <a:latin typeface="Cambria Math" panose="02040503050406030204" pitchFamily="18" charset="0"/>
                                                </a:rPr>
                                              </m:ctrlPr>
                                            </m:sSubPr>
                                            <m:e>
                                              <m:r>
                                                <m:rPr>
                                                  <m:sty m:val="p"/>
                                                </m:rPr>
                                                <a:rPr lang="en-US" altLang="ko-KR" i="1" dirty="0" smtClean="0">
                                                  <a:latin typeface="Cambria Math" panose="02040503050406030204" pitchFamily="18" charset="0"/>
                                                </a:rPr>
                                                <m:t>f</m:t>
                                              </m:r>
                                            </m:e>
                                            <m:sub>
                                              <m:r>
                                                <a:rPr lang="ko-KR" altLang="en-US" i="1" dirty="0" smtClean="0">
                                                  <a:latin typeface="Cambria Math" panose="02040503050406030204" pitchFamily="18" charset="0"/>
                                                </a:rPr>
                                                <m:t>𝜙</m:t>
                                              </m:r>
                                            </m:sub>
                                          </m:sSub>
                                          <m:r>
                                            <a:rPr lang="en-US" altLang="ko-KR" i="1" dirty="0" smtClean="0">
                                              <a:latin typeface="Cambria Math" panose="02040503050406030204" pitchFamily="18" charset="0"/>
                                            </a:rPr>
                                            <m:t>(</m:t>
                                          </m:r>
                                          <m:sSub>
                                            <m:sSubPr>
                                              <m:ctrlPr>
                                                <a:rPr lang="en-US" altLang="ko-KR" i="1" dirty="0" smtClean="0">
                                                  <a:latin typeface="Cambria Math" panose="02040503050406030204" pitchFamily="18" charset="0"/>
                                                </a:rPr>
                                              </m:ctrlPr>
                                            </m:sSubPr>
                                            <m:e>
                                              <m:r>
                                                <m:rPr>
                                                  <m:sty m:val="p"/>
                                                </m:rPr>
                                                <a:rPr lang="en-US" altLang="ko-KR" i="1" dirty="0">
                                                  <a:latin typeface="Cambria Math" panose="02040503050406030204" pitchFamily="18" charset="0"/>
                                                </a:rPr>
                                                <m:t>x</m:t>
                                              </m:r>
                                            </m:e>
                                            <m:sub>
                                              <m:r>
                                                <m:rPr>
                                                  <m:sty m:val="p"/>
                                                </m:rPr>
                                                <a:rPr lang="en-US" altLang="ko-KR" i="1" dirty="0">
                                                  <a:latin typeface="Cambria Math" panose="02040503050406030204" pitchFamily="18" charset="0"/>
                                                </a:rPr>
                                                <m:t>i</m:t>
                                              </m:r>
                                            </m:sub>
                                          </m:sSub>
                                          <m:r>
                                            <a:rPr lang="en-US" altLang="ko-KR" i="1" dirty="0">
                                              <a:latin typeface="Cambria Math" panose="02040503050406030204" pitchFamily="18" charset="0"/>
                                            </a:rPr>
                                            <m:t>),</m:t>
                                          </m:r>
                                          <m:sSub>
                                            <m:sSubPr>
                                              <m:ctrlPr>
                                                <a:rPr lang="en-US" altLang="ko-KR" i="1" dirty="0" smtClean="0">
                                                  <a:latin typeface="Cambria Math" panose="02040503050406030204" pitchFamily="18" charset="0"/>
                                                </a:rPr>
                                              </m:ctrlPr>
                                            </m:sSubPr>
                                            <m:e>
                                              <m:r>
                                                <m:rPr>
                                                  <m:sty m:val="p"/>
                                                </m:rPr>
                                                <a:rPr lang="en-US" altLang="ko-KR" i="1" dirty="0">
                                                  <a:latin typeface="Cambria Math" panose="02040503050406030204" pitchFamily="18" charset="0"/>
                                                </a:rPr>
                                                <m:t>c</m:t>
                                              </m:r>
                                            </m:e>
                                            <m:sub>
                                              <m:r>
                                                <m:rPr>
                                                  <m:sty m:val="p"/>
                                                </m:rPr>
                                                <a:rPr lang="en-US" altLang="ko-KR" i="1" dirty="0">
                                                  <a:latin typeface="Cambria Math" panose="02040503050406030204" pitchFamily="18" charset="0"/>
                                                </a:rPr>
                                                <m:t>k</m:t>
                                              </m:r>
                                            </m:sub>
                                          </m:sSub>
                                          <m:r>
                                            <a:rPr lang="en-US" altLang="ko-KR" i="1" dirty="0">
                                              <a:latin typeface="Cambria Math" panose="02040503050406030204" pitchFamily="18" charset="0"/>
                                            </a:rPr>
                                            <m:t>))</m:t>
                                          </m:r>
                                        </m:e>
                                      </m:nary>
                                    </m:den>
                                  </m:f>
                                </m:e>
                              </m:d>
                              <m:r>
                                <a:rPr lang="en-US" altLang="ko-KR" b="0" i="1" dirty="0" smtClean="0">
                                  <a:latin typeface="Cambria Math" panose="02040503050406030204" pitchFamily="18" charset="0"/>
                                </a:rPr>
                                <m:t> </m:t>
                              </m:r>
                              <m:sSub>
                                <m:sSubPr>
                                  <m:ctrlPr>
                                    <a:rPr lang="en-US" altLang="ko-KR" b="0" i="1" dirty="0" smtClean="0">
                                      <a:latin typeface="Cambria Math" panose="02040503050406030204" pitchFamily="18" charset="0"/>
                                    </a:rPr>
                                  </m:ctrlPr>
                                </m:sSubPr>
                                <m:e>
                                  <m:r>
                                    <a:rPr lang="en-US" altLang="ko-KR" b="0" i="1" dirty="0" smtClean="0">
                                      <a:latin typeface="Cambria Math" panose="02040503050406030204" pitchFamily="18" charset="0"/>
                                    </a:rPr>
                                    <m:t>𝑖𝑓𝑟𝑒</m:t>
                                  </m:r>
                                </m:e>
                                <m:sub>
                                  <m:r>
                                    <a:rPr lang="en-US" altLang="ko-KR" b="0" i="1" dirty="0" smtClean="0">
                                      <a:latin typeface="Cambria Math" panose="02040503050406030204" pitchFamily="18" charset="0"/>
                                    </a:rPr>
                                    <m:t>𝑘</m:t>
                                  </m:r>
                                </m:sub>
                              </m:sSub>
                            </m:e>
                          </m:func>
                        </m:e>
                      </m:nary>
                    </m:oMath>
                  </m:oMathPara>
                </a14:m>
                <a:endParaRPr lang="ko-KR" altLang="en-US" dirty="0"/>
              </a:p>
            </p:txBody>
          </p:sp>
        </mc:Choice>
        <mc:Fallback xmlns="">
          <p:sp>
            <p:nvSpPr>
              <p:cNvPr id="9" name="TextBox 8">
                <a:extLst>
                  <a:ext uri="{FF2B5EF4-FFF2-40B4-BE49-F238E27FC236}">
                    <a16:creationId xmlns:a16="http://schemas.microsoft.com/office/drawing/2014/main" id="{6B4C6ED2-D61D-0396-4370-789C80B7DC61}"/>
                  </a:ext>
                </a:extLst>
              </p:cNvPr>
              <p:cNvSpPr txBox="1">
                <a:spLocks noRot="1" noChangeAspect="1" noMove="1" noResize="1" noEditPoints="1" noAdjustHandles="1" noChangeArrowheads="1" noChangeShapeType="1" noTextEdit="1"/>
              </p:cNvSpPr>
              <p:nvPr/>
            </p:nvSpPr>
            <p:spPr>
              <a:xfrm>
                <a:off x="758468" y="2956545"/>
                <a:ext cx="5213543" cy="783035"/>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6640A95-BAF0-BD69-91D9-0DCA1053EF18}"/>
                  </a:ext>
                </a:extLst>
              </p:cNvPr>
              <p:cNvSpPr txBox="1"/>
              <p:nvPr/>
            </p:nvSpPr>
            <p:spPr>
              <a:xfrm>
                <a:off x="758468" y="4542188"/>
                <a:ext cx="6887398" cy="783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ea typeface="Cambria Math" panose="02040503050406030204" pitchFamily="18" charset="0"/>
                            </a:rPr>
                          </m:ctrlPr>
                        </m:sSubPr>
                        <m:e>
                          <m:r>
                            <a:rPr lang="en-US" altLang="ko-KR" i="1" smtClean="0">
                              <a:latin typeface="Cambria Math" panose="02040503050406030204" pitchFamily="18" charset="0"/>
                              <a:ea typeface="Cambria Math" panose="02040503050406030204" pitchFamily="18" charset="0"/>
                            </a:rPr>
                            <m:t>ℒ</m:t>
                          </m:r>
                        </m:e>
                        <m:sub>
                          <m:r>
                            <m:rPr>
                              <m:sty m:val="p"/>
                            </m:rPr>
                            <a:rPr lang="en-US" altLang="ko-KR" i="1">
                              <a:latin typeface="Cambria Math" panose="02040503050406030204" pitchFamily="18" charset="0"/>
                              <a:ea typeface="Cambria Math" panose="02040503050406030204" pitchFamily="18" charset="0"/>
                            </a:rPr>
                            <m:t>Triplet</m:t>
                          </m:r>
                        </m:sub>
                      </m:sSub>
                      <m:r>
                        <a:rPr lang="en-US" altLang="ko-KR" dirty="0">
                          <a:latin typeface="Cambria Math" panose="02040503050406030204" pitchFamily="18" charset="0"/>
                        </a:rPr>
                        <m:t>=</m:t>
                      </m:r>
                      <m:f>
                        <m:fPr>
                          <m:ctrlPr>
                            <a:rPr lang="en-US" altLang="ko-KR" i="1" dirty="0" smtClean="0">
                              <a:latin typeface="Cambria Math" panose="02040503050406030204" pitchFamily="18" charset="0"/>
                            </a:rPr>
                          </m:ctrlPr>
                        </m:fPr>
                        <m:num>
                          <m:r>
                            <a:rPr lang="en-US" altLang="ko-KR" i="1" dirty="0">
                              <a:latin typeface="Cambria Math" panose="02040503050406030204" pitchFamily="18" charset="0"/>
                            </a:rPr>
                            <m:t>1</m:t>
                          </m:r>
                        </m:num>
                        <m:den>
                          <m:r>
                            <m:rPr>
                              <m:sty m:val="p"/>
                            </m:rPr>
                            <a:rPr lang="en-US" altLang="ko-KR" i="1" dirty="0">
                              <a:latin typeface="Cambria Math" panose="02040503050406030204" pitchFamily="18" charset="0"/>
                              <a:ea typeface="Cambria Math" panose="02040503050406030204" pitchFamily="18" charset="0"/>
                            </a:rPr>
                            <m:t>Ν</m:t>
                          </m:r>
                        </m:den>
                      </m:f>
                      <m:nary>
                        <m:naryPr>
                          <m:chr m:val="∑"/>
                          <m:ctrlPr>
                            <a:rPr lang="en-US" altLang="ko-KR" i="1" dirty="0" smtClean="0">
                              <a:latin typeface="Cambria Math" panose="02040503050406030204" pitchFamily="18" charset="0"/>
                            </a:rPr>
                          </m:ctrlPr>
                        </m:naryPr>
                        <m:sub>
                          <m:r>
                            <m:rPr>
                              <m:sty m:val="p"/>
                              <m:brk m:alnAt="23"/>
                            </m:rPr>
                            <a:rPr lang="en-US" altLang="ko-KR" i="1" dirty="0">
                              <a:latin typeface="Cambria Math" panose="02040503050406030204" pitchFamily="18" charset="0"/>
                            </a:rPr>
                            <m:t>i</m:t>
                          </m:r>
                          <m:r>
                            <a:rPr lang="en-US" altLang="ko-KR" b="0" i="1" dirty="0" smtClean="0">
                              <a:latin typeface="Cambria Math" panose="02040503050406030204" pitchFamily="18" charset="0"/>
                            </a:rPr>
                            <m:t> </m:t>
                          </m:r>
                          <m:r>
                            <a:rPr lang="en-US" altLang="ko-KR" i="1" dirty="0">
                              <a:latin typeface="Cambria Math" panose="02040503050406030204" pitchFamily="18" charset="0"/>
                            </a:rPr>
                            <m:t>=1</m:t>
                          </m:r>
                        </m:sub>
                        <m:sup>
                          <m:r>
                            <m:rPr>
                              <m:sty m:val="p"/>
                            </m:rPr>
                            <a:rPr lang="el-GR" altLang="ko-KR" i="1" dirty="0" smtClean="0">
                              <a:latin typeface="Cambria Math" panose="02040503050406030204" pitchFamily="18" charset="0"/>
                              <a:ea typeface="Cambria Math" panose="02040503050406030204" pitchFamily="18" charset="0"/>
                            </a:rPr>
                            <m:t>Ν</m:t>
                          </m:r>
                        </m:sup>
                        <m:e>
                          <m:r>
                            <m:rPr>
                              <m:sty m:val="p"/>
                            </m:rPr>
                            <a:rPr lang="en-US" altLang="ko-KR" b="0" i="0" dirty="0" smtClean="0">
                              <a:latin typeface="Cambria Math" panose="02040503050406030204" pitchFamily="18" charset="0"/>
                            </a:rPr>
                            <m:t>max</m:t>
                          </m:r>
                          <m:r>
                            <a:rPr lang="en-US" altLang="ko-KR" b="0" i="1" dirty="0" smtClean="0">
                              <a:latin typeface="Cambria Math" panose="02040503050406030204" pitchFamily="18" charset="0"/>
                            </a:rPr>
                            <m:t>⁡</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0, </m:t>
                              </m:r>
                              <m:r>
                                <a:rPr lang="en-US" altLang="ko-KR" i="1" dirty="0">
                                  <a:latin typeface="Cambria Math" panose="02040503050406030204" pitchFamily="18" charset="0"/>
                                </a:rPr>
                                <m:t>𝑑</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𝑓</m:t>
                                  </m:r>
                                  <m:d>
                                    <m:dPr>
                                      <m:ctrlPr>
                                        <a:rPr lang="en-US" altLang="ko-KR" i="1" dirty="0">
                                          <a:latin typeface="Cambria Math" panose="02040503050406030204" pitchFamily="18" charset="0"/>
                                        </a:rPr>
                                      </m:ctrlPr>
                                    </m:dPr>
                                    <m:e>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𝑎</m:t>
                                          </m:r>
                                        </m:e>
                                        <m:sub>
                                          <m:r>
                                            <a:rPr lang="en-US" altLang="ko-KR" i="1" dirty="0">
                                              <a:latin typeface="Cambria Math" panose="02040503050406030204" pitchFamily="18" charset="0"/>
                                            </a:rPr>
                                            <m:t>𝑖</m:t>
                                          </m:r>
                                        </m:sub>
                                      </m:sSub>
                                    </m:e>
                                  </m:d>
                                  <m:r>
                                    <a:rPr lang="en-US" altLang="ko-KR" i="1" dirty="0">
                                      <a:latin typeface="Cambria Math" panose="02040503050406030204" pitchFamily="18" charset="0"/>
                                    </a:rPr>
                                    <m:t>, </m:t>
                                  </m:r>
                                  <m:r>
                                    <a:rPr lang="en-US" altLang="ko-KR" i="1" dirty="0">
                                      <a:latin typeface="Cambria Math" panose="02040503050406030204" pitchFamily="18" charset="0"/>
                                    </a:rPr>
                                    <m:t>𝑓</m:t>
                                  </m:r>
                                  <m:d>
                                    <m:dPr>
                                      <m:ctrlPr>
                                        <a:rPr lang="en-US" altLang="ko-KR" i="1" dirty="0">
                                          <a:latin typeface="Cambria Math" panose="02040503050406030204" pitchFamily="18" charset="0"/>
                                        </a:rPr>
                                      </m:ctrlPr>
                                    </m:dPr>
                                    <m:e>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𝑝</m:t>
                                          </m:r>
                                        </m:e>
                                        <m:sub>
                                          <m:r>
                                            <a:rPr lang="en-US" altLang="ko-KR" i="1" dirty="0">
                                              <a:latin typeface="Cambria Math" panose="02040503050406030204" pitchFamily="18" charset="0"/>
                                            </a:rPr>
                                            <m:t>𝑖</m:t>
                                          </m:r>
                                        </m:sub>
                                      </m:sSub>
                                    </m:e>
                                  </m:d>
                                </m:e>
                              </m:d>
                              <m:r>
                                <a:rPr lang="en-US" altLang="ko-KR" i="1" dirty="0">
                                  <a:latin typeface="Cambria Math" panose="02040503050406030204" pitchFamily="18" charset="0"/>
                                </a:rPr>
                                <m:t>−</m:t>
                              </m:r>
                              <m:r>
                                <a:rPr lang="en-US" altLang="ko-KR" i="1" dirty="0">
                                  <a:latin typeface="Cambria Math" panose="02040503050406030204" pitchFamily="18" charset="0"/>
                                </a:rPr>
                                <m:t>𝑑</m:t>
                              </m:r>
                              <m:d>
                                <m:dPr>
                                  <m:ctrlPr>
                                    <a:rPr lang="en-US" altLang="ko-KR" i="1" dirty="0">
                                      <a:latin typeface="Cambria Math" panose="02040503050406030204" pitchFamily="18" charset="0"/>
                                    </a:rPr>
                                  </m:ctrlPr>
                                </m:dPr>
                                <m:e>
                                  <m:r>
                                    <a:rPr lang="en-US" altLang="ko-KR" i="1" dirty="0">
                                      <a:latin typeface="Cambria Math" panose="02040503050406030204" pitchFamily="18" charset="0"/>
                                    </a:rPr>
                                    <m:t>𝑓</m:t>
                                  </m:r>
                                  <m:d>
                                    <m:dPr>
                                      <m:ctrlPr>
                                        <a:rPr lang="en-US" altLang="ko-KR" i="1" dirty="0">
                                          <a:latin typeface="Cambria Math" panose="02040503050406030204" pitchFamily="18" charset="0"/>
                                        </a:rPr>
                                      </m:ctrlPr>
                                    </m:dPr>
                                    <m:e>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𝑎</m:t>
                                          </m:r>
                                        </m:e>
                                        <m:sub>
                                          <m:r>
                                            <a:rPr lang="en-US" altLang="ko-KR" i="1" dirty="0">
                                              <a:latin typeface="Cambria Math" panose="02040503050406030204" pitchFamily="18" charset="0"/>
                                            </a:rPr>
                                            <m:t>𝑖</m:t>
                                          </m:r>
                                        </m:sub>
                                      </m:sSub>
                                    </m:e>
                                  </m:d>
                                  <m:r>
                                    <a:rPr lang="en-US" altLang="ko-KR" i="1" dirty="0">
                                      <a:latin typeface="Cambria Math" panose="02040503050406030204" pitchFamily="18" charset="0"/>
                                    </a:rPr>
                                    <m:t>, </m:t>
                                  </m:r>
                                  <m:r>
                                    <a:rPr lang="en-US" altLang="ko-KR" i="1" dirty="0">
                                      <a:latin typeface="Cambria Math" panose="02040503050406030204" pitchFamily="18" charset="0"/>
                                    </a:rPr>
                                    <m:t>𝑓</m:t>
                                  </m:r>
                                  <m:d>
                                    <m:dPr>
                                      <m:ctrlPr>
                                        <a:rPr lang="en-US" altLang="ko-KR" i="1" dirty="0">
                                          <a:latin typeface="Cambria Math" panose="02040503050406030204" pitchFamily="18" charset="0"/>
                                        </a:rPr>
                                      </m:ctrlPr>
                                    </m:dPr>
                                    <m:e>
                                      <m:sSub>
                                        <m:sSubPr>
                                          <m:ctrlPr>
                                            <a:rPr lang="en-US" altLang="ko-KR" i="1" dirty="0">
                                              <a:latin typeface="Cambria Math" panose="02040503050406030204" pitchFamily="18" charset="0"/>
                                            </a:rPr>
                                          </m:ctrlPr>
                                        </m:sSubPr>
                                        <m:e>
                                          <m:r>
                                            <a:rPr lang="en-US" altLang="ko-KR" i="1" dirty="0">
                                              <a:latin typeface="Cambria Math" panose="02040503050406030204" pitchFamily="18" charset="0"/>
                                            </a:rPr>
                                            <m:t>𝑛</m:t>
                                          </m:r>
                                        </m:e>
                                        <m:sub>
                                          <m:r>
                                            <a:rPr lang="en-US" altLang="ko-KR" i="1" dirty="0">
                                              <a:latin typeface="Cambria Math" panose="02040503050406030204" pitchFamily="18" charset="0"/>
                                            </a:rPr>
                                            <m:t>𝑖</m:t>
                                          </m:r>
                                        </m:sub>
                                      </m:sSub>
                                    </m:e>
                                  </m:d>
                                </m:e>
                              </m:d>
                              <m:r>
                                <a:rPr lang="en-US" altLang="ko-KR" i="1" dirty="0">
                                  <a:latin typeface="Cambria Math" panose="02040503050406030204" pitchFamily="18" charset="0"/>
                                </a:rPr>
                                <m:t>+</m:t>
                              </m:r>
                              <m:r>
                                <a:rPr lang="en-US" altLang="ko-KR" i="1" dirty="0">
                                  <a:latin typeface="Cambria Math" panose="02040503050406030204" pitchFamily="18" charset="0"/>
                                </a:rPr>
                                <m:t>𝑚𝑎𝑟𝑔𝑖𝑛</m:t>
                              </m:r>
                            </m:e>
                          </m:d>
                        </m:e>
                      </m:nary>
                    </m:oMath>
                  </m:oMathPara>
                </a14:m>
                <a:endParaRPr lang="ko-KR" altLang="en-US" dirty="0"/>
              </a:p>
            </p:txBody>
          </p:sp>
        </mc:Choice>
        <mc:Fallback xmlns="">
          <p:sp>
            <p:nvSpPr>
              <p:cNvPr id="10" name="TextBox 9">
                <a:extLst>
                  <a:ext uri="{FF2B5EF4-FFF2-40B4-BE49-F238E27FC236}">
                    <a16:creationId xmlns:a16="http://schemas.microsoft.com/office/drawing/2014/main" id="{F6640A95-BAF0-BD69-91D9-0DCA1053EF18}"/>
                  </a:ext>
                </a:extLst>
              </p:cNvPr>
              <p:cNvSpPr txBox="1">
                <a:spLocks noRot="1" noChangeAspect="1" noMove="1" noResize="1" noEditPoints="1" noAdjustHandles="1" noChangeArrowheads="1" noChangeShapeType="1" noTextEdit="1"/>
              </p:cNvSpPr>
              <p:nvPr/>
            </p:nvSpPr>
            <p:spPr>
              <a:xfrm>
                <a:off x="758468" y="4542188"/>
                <a:ext cx="6887398" cy="783099"/>
              </a:xfrm>
              <a:prstGeom prst="rect">
                <a:avLst/>
              </a:prstGeom>
              <a:blipFill>
                <a:blip r:embed="rId5"/>
                <a:stretch>
                  <a:fillRect/>
                </a:stretch>
              </a:blipFill>
            </p:spPr>
            <p:txBody>
              <a:bodyPr/>
              <a:lstStyle/>
              <a:p>
                <a:r>
                  <a:rPr lang="ko-KR" altLang="en-US">
                    <a:noFill/>
                  </a:rPr>
                  <a:t> </a:t>
                </a:r>
              </a:p>
            </p:txBody>
          </p:sp>
        </mc:Fallback>
      </mc:AlternateContent>
      <p:sp>
        <p:nvSpPr>
          <p:cNvPr id="12" name="내용 개체 틀 2">
            <a:extLst>
              <a:ext uri="{FF2B5EF4-FFF2-40B4-BE49-F238E27FC236}">
                <a16:creationId xmlns:a16="http://schemas.microsoft.com/office/drawing/2014/main" id="{76532078-917E-DE55-BD5B-687C5DDEA66D}"/>
              </a:ext>
            </a:extLst>
          </p:cNvPr>
          <p:cNvSpPr txBox="1">
            <a:spLocks/>
          </p:cNvSpPr>
          <p:nvPr/>
        </p:nvSpPr>
        <p:spPr>
          <a:xfrm>
            <a:off x="758468" y="4107724"/>
            <a:ext cx="2043000" cy="295322"/>
          </a:xfrm>
          <a:prstGeom prst="rect">
            <a:avLst/>
          </a:prstGeom>
        </p:spPr>
        <p:txBody>
          <a:bodyPr vert="horz" lIns="91440" tIns="45720" rIns="91440" bIns="45720" rtlCol="0">
            <a:normAutofit fontScale="925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800" b="1" dirty="0"/>
              <a:t>Triplet Loss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88DE07-6B03-4A58-6249-2B1553C0F22B}"/>
                  </a:ext>
                </a:extLst>
              </p:cNvPr>
              <p:cNvSpPr txBox="1"/>
              <p:nvPr/>
            </p:nvSpPr>
            <p:spPr>
              <a:xfrm>
                <a:off x="430165" y="5966012"/>
                <a:ext cx="10778335" cy="3583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000" i="1" smtClean="0">
                          <a:latin typeface="Cambria Math" panose="02040503050406030204" pitchFamily="18" charset="0"/>
                          <a:ea typeface="Cambria Math" panose="02040503050406030204" pitchFamily="18" charset="0"/>
                        </a:rPr>
                        <m:t>ℒ</m:t>
                      </m:r>
                      <m:r>
                        <a:rPr lang="en-US" altLang="ko-KR" sz="2000" b="0" i="1" smtClean="0">
                          <a:latin typeface="Cambria Math" panose="02040503050406030204" pitchFamily="18" charset="0"/>
                          <a:ea typeface="Cambria Math" panose="02040503050406030204" pitchFamily="18" charset="0"/>
                        </a:rPr>
                        <m:t> =</m:t>
                      </m:r>
                      <m:sSub>
                        <m:sSubPr>
                          <m:ctrlPr>
                            <a:rPr lang="en-US" altLang="ko-KR" sz="2000" i="1" smtClean="0">
                              <a:latin typeface="Cambria Math" panose="02040503050406030204" pitchFamily="18" charset="0"/>
                              <a:ea typeface="Cambria Math" panose="02040503050406030204" pitchFamily="18" charset="0"/>
                            </a:rPr>
                          </m:ctrlPr>
                        </m:sSubPr>
                        <m:e>
                          <m:r>
                            <a:rPr lang="ko-KR" altLang="en-US" sz="2000" i="1" smtClean="0">
                              <a:latin typeface="Cambria Math" panose="02040503050406030204" pitchFamily="18" charset="0"/>
                              <a:ea typeface="Cambria Math" panose="02040503050406030204" pitchFamily="18" charset="0"/>
                            </a:rPr>
                            <m:t>𝜆</m:t>
                          </m:r>
                        </m:e>
                        <m:sub>
                          <m:r>
                            <m:rPr>
                              <m:sty m:val="p"/>
                            </m:rPr>
                            <a:rPr lang="en-US" altLang="ko-KR" sz="2000" i="1">
                              <a:latin typeface="Cambria Math" panose="02040503050406030204" pitchFamily="18" charset="0"/>
                              <a:ea typeface="Cambria Math" panose="02040503050406030204" pitchFamily="18" charset="0"/>
                            </a:rPr>
                            <m:t>obj</m:t>
                          </m:r>
                        </m:sub>
                      </m:sSub>
                      <m:d>
                        <m:dPr>
                          <m:ctrlPr>
                            <a:rPr lang="en-US" altLang="ko-KR" sz="2000" i="1" smtClean="0">
                              <a:latin typeface="Cambria Math" panose="02040503050406030204" pitchFamily="18" charset="0"/>
                              <a:ea typeface="Cambria Math" panose="02040503050406030204" pitchFamily="18" charset="0"/>
                            </a:rPr>
                          </m:ctrlPr>
                        </m:dPr>
                        <m:e>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 </m:t>
                              </m:r>
                              <m:sSub>
                                <m:sSubPr>
                                  <m:ctrlPr>
                                    <a:rPr lang="en-US" altLang="ko-KR" sz="2000" i="1" smtClean="0">
                                      <a:latin typeface="Cambria Math" panose="02040503050406030204" pitchFamily="18" charset="0"/>
                                      <a:ea typeface="Cambria Math" panose="02040503050406030204" pitchFamily="18" charset="0"/>
                                    </a:rPr>
                                  </m:ctrlPr>
                                </m:sSubPr>
                                <m:e>
                                  <m:r>
                                    <a:rPr lang="ko-KR" altLang="en-US" sz="2000" i="1" smtClean="0">
                                      <a:latin typeface="Cambria Math" panose="02040503050406030204" pitchFamily="18" charset="0"/>
                                      <a:ea typeface="Cambria Math" panose="02040503050406030204" pitchFamily="18" charset="0"/>
                                    </a:rPr>
                                    <m:t>𝜆</m:t>
                                  </m:r>
                                </m:e>
                                <m:sub>
                                  <m:r>
                                    <m:rPr>
                                      <m:sty m:val="p"/>
                                    </m:rPr>
                                    <a:rPr lang="en-US" altLang="ko-KR" sz="2000" i="1">
                                      <a:latin typeface="Cambria Math" panose="02040503050406030204" pitchFamily="18" charset="0"/>
                                      <a:ea typeface="Cambria Math" panose="02040503050406030204" pitchFamily="18" charset="0"/>
                                    </a:rPr>
                                    <m:t>proto</m:t>
                                  </m:r>
                                  <m:r>
                                    <a:rPr lang="en-US" altLang="ko-KR" sz="2000" i="1">
                                      <a:latin typeface="Cambria Math" panose="02040503050406030204" pitchFamily="18" charset="0"/>
                                      <a:ea typeface="Cambria Math" panose="02040503050406030204" pitchFamily="18" charset="0"/>
                                    </a:rPr>
                                    <m:t>_</m:t>
                                  </m:r>
                                  <m:r>
                                    <m:rPr>
                                      <m:sty m:val="p"/>
                                    </m:rPr>
                                    <a:rPr lang="en-US" altLang="ko-KR" sz="2000" i="1">
                                      <a:latin typeface="Cambria Math" panose="02040503050406030204" pitchFamily="18" charset="0"/>
                                      <a:ea typeface="Cambria Math" panose="02040503050406030204" pitchFamily="18" charset="0"/>
                                    </a:rPr>
                                    <m:t>obj</m:t>
                                  </m:r>
                                </m:sub>
                              </m:sSub>
                              <m:r>
                                <a:rPr lang="en-US" altLang="ko-KR" sz="2000" i="1" smtClean="0">
                                  <a:latin typeface="Cambria Math" panose="02040503050406030204" pitchFamily="18" charset="0"/>
                                  <a:ea typeface="Cambria Math" panose="02040503050406030204" pitchFamily="18" charset="0"/>
                                </a:rPr>
                                <m:t>×</m:t>
                              </m:r>
                              <m:r>
                                <a:rPr lang="en-US" altLang="ko-KR" sz="2000" i="1" smtClean="0">
                                  <a:latin typeface="Cambria Math" panose="02040503050406030204" pitchFamily="18" charset="0"/>
                                  <a:ea typeface="Cambria Math" panose="02040503050406030204" pitchFamily="18" charset="0"/>
                                </a:rPr>
                                <m:t>ℒ</m:t>
                              </m:r>
                            </m:e>
                            <m:sub>
                              <m:r>
                                <m:rPr>
                                  <m:sty m:val="p"/>
                                </m:rPr>
                                <a:rPr lang="en-US" altLang="ko-KR" sz="2000" i="1">
                                  <a:latin typeface="Cambria Math" panose="02040503050406030204" pitchFamily="18" charset="0"/>
                                  <a:ea typeface="Cambria Math" panose="02040503050406030204" pitchFamily="18" charset="0"/>
                                </a:rPr>
                                <m:t>proto</m:t>
                              </m:r>
                              <m:r>
                                <a:rPr lang="en-US" altLang="ko-KR" sz="2000" i="1">
                                  <a:latin typeface="Cambria Math" panose="02040503050406030204" pitchFamily="18" charset="0"/>
                                  <a:ea typeface="Cambria Math" panose="02040503050406030204" pitchFamily="18" charset="0"/>
                                </a:rPr>
                                <m:t>_</m:t>
                              </m:r>
                              <m:r>
                                <m:rPr>
                                  <m:sty m:val="p"/>
                                </m:rPr>
                                <a:rPr lang="en-US" altLang="ko-KR" sz="2000" i="1">
                                  <a:latin typeface="Cambria Math" panose="02040503050406030204" pitchFamily="18" charset="0"/>
                                  <a:ea typeface="Cambria Math" panose="02040503050406030204" pitchFamily="18" charset="0"/>
                                </a:rPr>
                                <m:t>obj</m:t>
                              </m:r>
                              <m:r>
                                <a:rPr lang="en-US" altLang="ko-KR" sz="2000" b="0" i="1" smtClean="0">
                                  <a:latin typeface="Cambria Math" panose="02040503050406030204" pitchFamily="18" charset="0"/>
                                  <a:ea typeface="Cambria Math" panose="02040503050406030204" pitchFamily="18" charset="0"/>
                                </a:rPr>
                                <m:t> </m:t>
                              </m:r>
                            </m:sub>
                          </m:sSub>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i="1">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 </m:t>
                              </m:r>
                              <m:r>
                                <a:rPr lang="ko-KR" altLang="en-US" sz="2000" i="1" smtClean="0">
                                  <a:latin typeface="Cambria Math" panose="02040503050406030204" pitchFamily="18" charset="0"/>
                                  <a:ea typeface="Cambria Math" panose="02040503050406030204" pitchFamily="18" charset="0"/>
                                </a:rPr>
                                <m:t>𝜆</m:t>
                              </m:r>
                            </m:e>
                            <m:sub>
                              <m:r>
                                <m:rPr>
                                  <m:sty m:val="p"/>
                                </m:rPr>
                                <a:rPr lang="en-US" altLang="ko-KR" sz="2000" i="1">
                                  <a:latin typeface="Cambria Math" panose="02040503050406030204" pitchFamily="18" charset="0"/>
                                  <a:ea typeface="Cambria Math" panose="02040503050406030204" pitchFamily="18" charset="0"/>
                                </a:rPr>
                                <m:t>Triplet</m:t>
                              </m:r>
                            </m:sub>
                          </m:sSub>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i="1" smtClean="0">
                                  <a:latin typeface="Cambria Math" panose="02040503050406030204" pitchFamily="18" charset="0"/>
                                  <a:ea typeface="Cambria Math" panose="02040503050406030204" pitchFamily="18" charset="0"/>
                                </a:rPr>
                                <m:t>×</m:t>
                              </m:r>
                              <m:r>
                                <a:rPr lang="en-US" altLang="ko-KR" sz="2000" i="1" smtClean="0">
                                  <a:latin typeface="Cambria Math" panose="02040503050406030204" pitchFamily="18" charset="0"/>
                                  <a:ea typeface="Cambria Math" panose="02040503050406030204" pitchFamily="18" charset="0"/>
                                </a:rPr>
                                <m:t>ℒ</m:t>
                              </m:r>
                            </m:e>
                            <m:sub>
                              <m:r>
                                <m:rPr>
                                  <m:sty m:val="p"/>
                                </m:rPr>
                                <a:rPr lang="en-US" altLang="ko-KR" sz="2000" i="1">
                                  <a:latin typeface="Cambria Math" panose="02040503050406030204" pitchFamily="18" charset="0"/>
                                  <a:ea typeface="Cambria Math" panose="02040503050406030204" pitchFamily="18" charset="0"/>
                                </a:rPr>
                                <m:t>Triplet</m:t>
                              </m:r>
                            </m:sub>
                          </m:sSub>
                          <m:r>
                            <a:rPr lang="en-US" altLang="ko-KR" sz="2000" i="1">
                              <a:latin typeface="Cambria Math" panose="02040503050406030204" pitchFamily="18" charset="0"/>
                              <a:ea typeface="Cambria Math" panose="02040503050406030204" pitchFamily="18" charset="0"/>
                            </a:rPr>
                            <m:t>+</m:t>
                          </m:r>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i="1" smtClean="0">
                                  <a:latin typeface="Cambria Math" panose="02040503050406030204" pitchFamily="18" charset="0"/>
                                  <a:ea typeface="Cambria Math" panose="02040503050406030204" pitchFamily="18" charset="0"/>
                                </a:rPr>
                                <m:t>×</m:t>
                              </m:r>
                              <m:r>
                                <a:rPr lang="en-US" altLang="ko-KR" sz="2000" i="1" smtClean="0">
                                  <a:latin typeface="Cambria Math" panose="02040503050406030204" pitchFamily="18" charset="0"/>
                                  <a:ea typeface="Cambria Math" panose="02040503050406030204" pitchFamily="18" charset="0"/>
                                </a:rPr>
                                <m:t>ℒ</m:t>
                              </m:r>
                            </m:e>
                            <m:sub>
                              <m:r>
                                <m:rPr>
                                  <m:sty m:val="p"/>
                                </m:rPr>
                                <a:rPr lang="en-US" altLang="ko-KR" sz="2000" i="1">
                                  <a:latin typeface="Cambria Math" panose="02040503050406030204" pitchFamily="18" charset="0"/>
                                  <a:ea typeface="Cambria Math" panose="02040503050406030204" pitchFamily="18" charset="0"/>
                                </a:rPr>
                                <m:t>obj</m:t>
                              </m:r>
                            </m:sub>
                          </m:sSub>
                        </m:e>
                      </m:d>
                      <m:r>
                        <a:rPr lang="en-US" altLang="ko-KR" sz="2000" i="1" smtClean="0">
                          <a:latin typeface="Cambria Math" panose="02040503050406030204" pitchFamily="18" charset="0"/>
                          <a:ea typeface="Cambria Math" panose="02040503050406030204" pitchFamily="18" charset="0"/>
                        </a:rPr>
                        <m:t>+</m:t>
                      </m:r>
                      <m:sSub>
                        <m:sSubPr>
                          <m:ctrlPr>
                            <a:rPr lang="en-US" altLang="ko-KR" sz="2000" i="1" smtClean="0">
                              <a:latin typeface="Cambria Math" panose="02040503050406030204" pitchFamily="18" charset="0"/>
                              <a:ea typeface="Cambria Math" panose="02040503050406030204" pitchFamily="18" charset="0"/>
                            </a:rPr>
                          </m:ctrlPr>
                        </m:sSubPr>
                        <m:e>
                          <m:r>
                            <a:rPr lang="ko-KR" altLang="en-US" sz="2000" i="1" smtClean="0">
                              <a:latin typeface="Cambria Math" panose="02040503050406030204" pitchFamily="18" charset="0"/>
                              <a:ea typeface="Cambria Math" panose="02040503050406030204" pitchFamily="18" charset="0"/>
                            </a:rPr>
                            <m:t>𝜆</m:t>
                          </m:r>
                        </m:e>
                        <m:sub>
                          <m:r>
                            <m:rPr>
                              <m:sty m:val="p"/>
                            </m:rPr>
                            <a:rPr lang="en-US" altLang="ko-KR" sz="2000" i="1">
                              <a:latin typeface="Cambria Math" panose="02040503050406030204" pitchFamily="18" charset="0"/>
                              <a:ea typeface="Cambria Math" panose="02040503050406030204" pitchFamily="18" charset="0"/>
                            </a:rPr>
                            <m:t>rel</m:t>
                          </m:r>
                        </m:sub>
                      </m:sSub>
                      <m:d>
                        <m:dPr>
                          <m:ctrlPr>
                            <a:rPr lang="en-US" altLang="ko-KR" sz="2000" i="1" smtClean="0">
                              <a:latin typeface="Cambria Math" panose="02040503050406030204" pitchFamily="18" charset="0"/>
                              <a:ea typeface="Cambria Math" panose="02040503050406030204" pitchFamily="18" charset="0"/>
                            </a:rPr>
                          </m:ctrlPr>
                        </m:dPr>
                        <m:e>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 </m:t>
                              </m:r>
                              <m:sSub>
                                <m:sSubPr>
                                  <m:ctrlPr>
                                    <a:rPr lang="en-US" altLang="ko-KR" sz="2000" i="1" smtClean="0">
                                      <a:latin typeface="Cambria Math" panose="02040503050406030204" pitchFamily="18" charset="0"/>
                                      <a:ea typeface="Cambria Math" panose="02040503050406030204" pitchFamily="18" charset="0"/>
                                    </a:rPr>
                                  </m:ctrlPr>
                                </m:sSubPr>
                                <m:e>
                                  <m:r>
                                    <a:rPr lang="ko-KR" altLang="en-US" sz="2000" i="1" smtClean="0">
                                      <a:latin typeface="Cambria Math" panose="02040503050406030204" pitchFamily="18" charset="0"/>
                                      <a:ea typeface="Cambria Math" panose="02040503050406030204" pitchFamily="18" charset="0"/>
                                    </a:rPr>
                                    <m:t>𝜆</m:t>
                                  </m:r>
                                </m:e>
                                <m:sub>
                                  <m:r>
                                    <m:rPr>
                                      <m:sty m:val="p"/>
                                    </m:rPr>
                                    <a:rPr lang="en-US" altLang="ko-KR" sz="2000" i="1">
                                      <a:latin typeface="Cambria Math" panose="02040503050406030204" pitchFamily="18" charset="0"/>
                                      <a:ea typeface="Cambria Math" panose="02040503050406030204" pitchFamily="18" charset="0"/>
                                    </a:rPr>
                                    <m:t>proto</m:t>
                                  </m:r>
                                  <m:r>
                                    <a:rPr lang="en-US" altLang="ko-KR" sz="2000" i="1">
                                      <a:latin typeface="Cambria Math" panose="02040503050406030204" pitchFamily="18" charset="0"/>
                                      <a:ea typeface="Cambria Math" panose="02040503050406030204" pitchFamily="18" charset="0"/>
                                    </a:rPr>
                                    <m:t>_</m:t>
                                  </m:r>
                                  <m:r>
                                    <m:rPr>
                                      <m:sty m:val="p"/>
                                    </m:rPr>
                                    <a:rPr lang="en-US" altLang="ko-KR" sz="2000" i="1">
                                      <a:latin typeface="Cambria Math" panose="02040503050406030204" pitchFamily="18" charset="0"/>
                                      <a:ea typeface="Cambria Math" panose="02040503050406030204" pitchFamily="18" charset="0"/>
                                    </a:rPr>
                                    <m:t>rel</m:t>
                                  </m:r>
                                </m:sub>
                              </m:sSub>
                              <m:r>
                                <a:rPr lang="en-US" altLang="ko-KR" sz="2000" i="1" smtClean="0">
                                  <a:latin typeface="Cambria Math" panose="02040503050406030204" pitchFamily="18" charset="0"/>
                                  <a:ea typeface="Cambria Math" panose="02040503050406030204" pitchFamily="18" charset="0"/>
                                </a:rPr>
                                <m:t>×</m:t>
                              </m:r>
                              <m:r>
                                <a:rPr lang="en-US" altLang="ko-KR" sz="2000" i="1" smtClean="0">
                                  <a:latin typeface="Cambria Math" panose="02040503050406030204" pitchFamily="18" charset="0"/>
                                  <a:ea typeface="Cambria Math" panose="02040503050406030204" pitchFamily="18" charset="0"/>
                                </a:rPr>
                                <m:t>ℒ</m:t>
                              </m:r>
                            </m:e>
                            <m:sub>
                              <m:r>
                                <m:rPr>
                                  <m:sty m:val="p"/>
                                </m:rPr>
                                <a:rPr lang="en-US" altLang="ko-KR" sz="2000" i="1">
                                  <a:latin typeface="Cambria Math" panose="02040503050406030204" pitchFamily="18" charset="0"/>
                                  <a:ea typeface="Cambria Math" panose="02040503050406030204" pitchFamily="18" charset="0"/>
                                </a:rPr>
                                <m:t>proto</m:t>
                              </m:r>
                              <m:r>
                                <a:rPr lang="en-US" altLang="ko-KR" sz="2000" i="1">
                                  <a:latin typeface="Cambria Math" panose="02040503050406030204" pitchFamily="18" charset="0"/>
                                  <a:ea typeface="Cambria Math" panose="02040503050406030204" pitchFamily="18" charset="0"/>
                                </a:rPr>
                                <m:t>_</m:t>
                              </m:r>
                              <m:r>
                                <m:rPr>
                                  <m:sty m:val="p"/>
                                </m:rPr>
                                <a:rPr lang="en-US" altLang="ko-KR" sz="2000" i="1">
                                  <a:latin typeface="Cambria Math" panose="02040503050406030204" pitchFamily="18" charset="0"/>
                                  <a:ea typeface="Cambria Math" panose="02040503050406030204" pitchFamily="18" charset="0"/>
                                </a:rPr>
                                <m:t>rel</m:t>
                              </m:r>
                              <m:r>
                                <a:rPr lang="en-US" altLang="ko-KR" sz="2000" b="0" i="1" smtClean="0">
                                  <a:latin typeface="Cambria Math" panose="02040503050406030204" pitchFamily="18" charset="0"/>
                                  <a:ea typeface="Cambria Math" panose="02040503050406030204" pitchFamily="18" charset="0"/>
                                </a:rPr>
                                <m:t> </m:t>
                              </m:r>
                            </m:sub>
                          </m:sSub>
                          <m:r>
                            <a:rPr lang="en-US" altLang="ko-KR" sz="2000" b="0" i="1" smtClean="0">
                              <a:latin typeface="Cambria Math" panose="02040503050406030204" pitchFamily="18" charset="0"/>
                              <a:ea typeface="Cambria Math" panose="02040503050406030204" pitchFamily="18" charset="0"/>
                            </a:rPr>
                            <m:t>+</m:t>
                          </m:r>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 </m:t>
                              </m:r>
                              <m:r>
                                <a:rPr lang="en-US" altLang="ko-KR" sz="2000" i="1" smtClean="0">
                                  <a:latin typeface="Cambria Math" panose="02040503050406030204" pitchFamily="18" charset="0"/>
                                  <a:ea typeface="Cambria Math" panose="02040503050406030204" pitchFamily="18" charset="0"/>
                                </a:rPr>
                                <m:t>ℒ</m:t>
                              </m:r>
                            </m:e>
                            <m:sub>
                              <m:r>
                                <m:rPr>
                                  <m:sty m:val="p"/>
                                </m:rPr>
                                <a:rPr lang="en-US" altLang="ko-KR" sz="2000" i="1">
                                  <a:latin typeface="Cambria Math" panose="02040503050406030204" pitchFamily="18" charset="0"/>
                                  <a:ea typeface="Cambria Math" panose="02040503050406030204" pitchFamily="18" charset="0"/>
                                </a:rPr>
                                <m:t>rel</m:t>
                              </m:r>
                            </m:sub>
                          </m:sSub>
                        </m:e>
                      </m:d>
                    </m:oMath>
                  </m:oMathPara>
                </a14:m>
                <a:endParaRPr lang="ko-KR" altLang="en-US" sz="2000" dirty="0"/>
              </a:p>
            </p:txBody>
          </p:sp>
        </mc:Choice>
        <mc:Fallback xmlns="">
          <p:sp>
            <p:nvSpPr>
              <p:cNvPr id="14" name="TextBox 13">
                <a:extLst>
                  <a:ext uri="{FF2B5EF4-FFF2-40B4-BE49-F238E27FC236}">
                    <a16:creationId xmlns:a16="http://schemas.microsoft.com/office/drawing/2014/main" id="{6B88DE07-6B03-4A58-6249-2B1553C0F22B}"/>
                  </a:ext>
                </a:extLst>
              </p:cNvPr>
              <p:cNvSpPr txBox="1">
                <a:spLocks noRot="1" noChangeAspect="1" noMove="1" noResize="1" noEditPoints="1" noAdjustHandles="1" noChangeArrowheads="1" noChangeShapeType="1" noTextEdit="1"/>
              </p:cNvSpPr>
              <p:nvPr/>
            </p:nvSpPr>
            <p:spPr>
              <a:xfrm>
                <a:off x="430165" y="5966012"/>
                <a:ext cx="10778335" cy="358303"/>
              </a:xfrm>
              <a:prstGeom prst="rect">
                <a:avLst/>
              </a:prstGeom>
              <a:blipFill>
                <a:blip r:embed="rId6"/>
                <a:stretch>
                  <a:fillRect b="-2758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65957FD-56EA-55D3-BF0E-8C06B03FBA04}"/>
                  </a:ext>
                </a:extLst>
              </p:cNvPr>
              <p:cNvSpPr txBox="1"/>
              <p:nvPr/>
            </p:nvSpPr>
            <p:spPr>
              <a:xfrm>
                <a:off x="4571999" y="1636137"/>
                <a:ext cx="4558171"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𝑖𝑓𝑟𝑒</m:t>
                          </m:r>
                        </m:e>
                        <m:sub>
                          <m:r>
                            <a:rPr lang="en-US" altLang="ko-KR" b="0" i="1" smtClean="0">
                              <a:latin typeface="Cambria Math" panose="02040503050406030204" pitchFamily="18" charset="0"/>
                            </a:rPr>
                            <m:t>𝑘</m:t>
                          </m:r>
                        </m:sub>
                      </m:sSub>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sSub>
                            <m:sSubPr>
                              <m:ctrlPr>
                                <a:rPr lang="en-US" altLang="ko-KR" i="1">
                                  <a:latin typeface="Cambria Math" panose="02040503050406030204" pitchFamily="18" charset="0"/>
                                </a:rPr>
                              </m:ctrlPr>
                            </m:sSubPr>
                            <m:e>
                              <m:r>
                                <a:rPr lang="en-US" altLang="ko-KR" i="1">
                                  <a:latin typeface="Cambria Math" panose="02040503050406030204" pitchFamily="18" charset="0"/>
                                </a:rPr>
                                <m:t>(</m:t>
                              </m:r>
                              <m:func>
                                <m:funcPr>
                                  <m:ctrlPr>
                                    <a:rPr lang="en-US" altLang="ko-KR" i="1">
                                      <a:latin typeface="Cambria Math" panose="02040503050406030204" pitchFamily="18" charset="0"/>
                                    </a:rPr>
                                  </m:ctrlPr>
                                </m:funcPr>
                                <m:fName>
                                  <m:r>
                                    <m:rPr>
                                      <m:sty m:val="p"/>
                                    </m:rPr>
                                    <a:rPr lang="en-US" altLang="ko-KR">
                                      <a:latin typeface="Cambria Math" panose="02040503050406030204" pitchFamily="18" charset="0"/>
                                    </a:rPr>
                                    <m:t>max</m:t>
                                  </m:r>
                                </m:fName>
                                <m:e>
                                  <m:r>
                                    <a:rPr lang="en-US" altLang="ko-KR" b="0" i="1" smtClean="0">
                                      <a:latin typeface="Cambria Math" panose="02040503050406030204" pitchFamily="18" charset="0"/>
                                    </a:rPr>
                                    <m:t>(</m:t>
                                  </m:r>
                                  <m:r>
                                    <a:rPr lang="en-US" altLang="ko-KR" b="0" i="1" smtClean="0">
                                      <a:latin typeface="Cambria Math" panose="02040503050406030204" pitchFamily="18" charset="0"/>
                                    </a:rPr>
                                    <m:t>𝑓𝑟𝑒</m:t>
                                  </m:r>
                                  <m:r>
                                    <a:rPr lang="en-US" altLang="ko-KR" i="1">
                                      <a:latin typeface="Cambria Math" panose="02040503050406030204" pitchFamily="18" charset="0"/>
                                    </a:rPr>
                                    <m:t>)</m:t>
                                  </m:r>
                                </m:e>
                              </m:func>
                              <m:r>
                                <a:rPr lang="en-US" altLang="ko-KR" i="1">
                                  <a:latin typeface="Cambria Math" panose="02040503050406030204" pitchFamily="18" charset="0"/>
                                </a:rPr>
                                <m:t> −</m:t>
                              </m:r>
                              <m:r>
                                <a:rPr lang="en-US" altLang="ko-KR" b="0" i="1" smtClean="0">
                                  <a:latin typeface="Cambria Math" panose="02040503050406030204" pitchFamily="18" charset="0"/>
                                </a:rPr>
                                <m:t>𝑓𝑟𝑒</m:t>
                              </m:r>
                            </m:e>
                            <m:sub>
                              <m:r>
                                <a:rPr lang="en-US" altLang="ko-KR" i="1">
                                  <a:latin typeface="Cambria Math" panose="02040503050406030204" pitchFamily="18" charset="0"/>
                                </a:rPr>
                                <m:t>𝑘</m:t>
                              </m:r>
                              <m:r>
                                <a:rPr lang="en-US" altLang="ko-KR" i="1">
                                  <a:latin typeface="Cambria Math" panose="02040503050406030204" pitchFamily="18" charset="0"/>
                                </a:rPr>
                                <m:t> </m:t>
                              </m:r>
                            </m:sub>
                          </m:sSub>
                          <m:r>
                            <a:rPr lang="en-US" altLang="ko-KR" i="1">
                              <a:latin typeface="Cambria Math" panose="02040503050406030204" pitchFamily="18" charset="0"/>
                            </a:rPr>
                            <m:t>)</m:t>
                          </m:r>
                          <m:r>
                            <a:rPr lang="en-US" altLang="ko-KR" b="0" i="1" smtClean="0">
                              <a:latin typeface="Cambria Math" panose="02040503050406030204" pitchFamily="18" charset="0"/>
                            </a:rPr>
                            <m:t> −</m:t>
                          </m:r>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min</m:t>
                              </m:r>
                            </m:fName>
                            <m:e>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𝑓𝑟𝑒</m:t>
                                  </m:r>
                                </m:e>
                              </m:d>
                            </m:e>
                          </m:func>
                          <m:r>
                            <a:rPr lang="en-US" altLang="ko-KR" b="0" i="1" smtClean="0">
                              <a:latin typeface="Cambria Math" panose="02040503050406030204" pitchFamily="18" charset="0"/>
                            </a:rPr>
                            <m:t>+1</m:t>
                          </m:r>
                        </m:num>
                        <m:den>
                          <m:func>
                            <m:funcPr>
                              <m:ctrlPr>
                                <a:rPr lang="en-US" altLang="ko-KR" b="0" i="1" smtClean="0">
                                  <a:latin typeface="Cambria Math" panose="02040503050406030204" pitchFamily="18" charset="0"/>
                                </a:rPr>
                              </m:ctrlPr>
                            </m:funcPr>
                            <m:fName>
                              <m:r>
                                <m:rPr>
                                  <m:sty m:val="p"/>
                                </m:rPr>
                                <a:rPr lang="en-US" altLang="ko-KR" b="0" i="0" smtClean="0">
                                  <a:latin typeface="Cambria Math" panose="02040503050406030204" pitchFamily="18" charset="0"/>
                                </a:rPr>
                                <m:t>max</m:t>
                              </m:r>
                            </m:fName>
                            <m:e>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𝑓𝑟𝑒</m:t>
                                  </m:r>
                                </m:e>
                              </m:d>
                            </m:e>
                          </m:func>
                          <m:r>
                            <a:rPr lang="en-US" altLang="ko-KR" b="0" i="1" smtClean="0">
                              <a:latin typeface="Cambria Math" panose="02040503050406030204" pitchFamily="18" charset="0"/>
                            </a:rPr>
                            <m:t> −</m:t>
                          </m:r>
                          <m:r>
                            <m:rPr>
                              <m:sty m:val="p"/>
                            </m:rPr>
                            <a:rPr lang="en-US" altLang="ko-KR" b="0" i="0" smtClean="0">
                              <a:latin typeface="Cambria Math" panose="02040503050406030204" pitchFamily="18" charset="0"/>
                            </a:rPr>
                            <m:t>min</m:t>
                          </m:r>
                          <m:r>
                            <a:rPr lang="en-US" altLang="ko-KR" b="0" i="1" smtClean="0">
                              <a:latin typeface="Cambria Math" panose="02040503050406030204" pitchFamily="18" charset="0"/>
                            </a:rPr>
                            <m:t>⁡(</m:t>
                          </m:r>
                          <m:r>
                            <a:rPr lang="en-US" altLang="ko-KR" b="0" i="1" smtClean="0">
                              <a:latin typeface="Cambria Math" panose="02040503050406030204" pitchFamily="18" charset="0"/>
                            </a:rPr>
                            <m:t>𝑓𝑟𝑒</m:t>
                          </m:r>
                          <m:r>
                            <a:rPr lang="en-US" altLang="ko-KR" b="0" i="1" smtClean="0">
                              <a:latin typeface="Cambria Math" panose="02040503050406030204" pitchFamily="18" charset="0"/>
                            </a:rPr>
                            <m:t>)</m:t>
                          </m:r>
                        </m:den>
                      </m:f>
                    </m:oMath>
                  </m:oMathPara>
                </a14:m>
                <a:endParaRPr lang="ko-KR" altLang="en-US" dirty="0"/>
              </a:p>
            </p:txBody>
          </p:sp>
        </mc:Choice>
        <mc:Fallback xmlns="">
          <p:sp>
            <p:nvSpPr>
              <p:cNvPr id="16" name="TextBox 15">
                <a:extLst>
                  <a:ext uri="{FF2B5EF4-FFF2-40B4-BE49-F238E27FC236}">
                    <a16:creationId xmlns:a16="http://schemas.microsoft.com/office/drawing/2014/main" id="{365957FD-56EA-55D3-BF0E-8C06B03FBA04}"/>
                  </a:ext>
                </a:extLst>
              </p:cNvPr>
              <p:cNvSpPr txBox="1">
                <a:spLocks noRot="1" noChangeAspect="1" noMove="1" noResize="1" noEditPoints="1" noAdjustHandles="1" noChangeArrowheads="1" noChangeShapeType="1" noTextEdit="1"/>
              </p:cNvSpPr>
              <p:nvPr/>
            </p:nvSpPr>
            <p:spPr>
              <a:xfrm>
                <a:off x="4571999" y="1636137"/>
                <a:ext cx="4558171" cy="586699"/>
              </a:xfrm>
              <a:prstGeom prst="rect">
                <a:avLst/>
              </a:prstGeom>
              <a:blipFill>
                <a:blip r:embed="rId7"/>
                <a:stretch>
                  <a:fillRect/>
                </a:stretch>
              </a:blipFill>
            </p:spPr>
            <p:txBody>
              <a:bodyPr/>
              <a:lstStyle/>
              <a:p>
                <a:r>
                  <a:rPr lang="ko-KR" altLang="en-US">
                    <a:noFill/>
                  </a:rPr>
                  <a:t> </a:t>
                </a:r>
              </a:p>
            </p:txBody>
          </p:sp>
        </mc:Fallback>
      </mc:AlternateContent>
      <p:sp>
        <p:nvSpPr>
          <p:cNvPr id="17" name="내용 개체 틀 2">
            <a:extLst>
              <a:ext uri="{FF2B5EF4-FFF2-40B4-BE49-F238E27FC236}">
                <a16:creationId xmlns:a16="http://schemas.microsoft.com/office/drawing/2014/main" id="{605B8E3D-53AA-F9E0-0133-8A61CF9EA67A}"/>
              </a:ext>
            </a:extLst>
          </p:cNvPr>
          <p:cNvSpPr txBox="1">
            <a:spLocks/>
          </p:cNvSpPr>
          <p:nvPr/>
        </p:nvSpPr>
        <p:spPr>
          <a:xfrm>
            <a:off x="4481017" y="1130247"/>
            <a:ext cx="1767383" cy="295322"/>
          </a:xfrm>
          <a:prstGeom prst="rect">
            <a:avLst/>
          </a:prstGeom>
        </p:spPr>
        <p:txBody>
          <a:bodyPr vert="horz" lIns="91440" tIns="45720" rIns="91440" bIns="45720" rtlCol="0">
            <a:normAutofit fontScale="92500" lnSpcReduction="2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1800" b="1" dirty="0"/>
              <a:t>frequency </a:t>
            </a:r>
            <a:r>
              <a:rPr lang="ko-KR" altLang="en-US" sz="1800" b="1" dirty="0"/>
              <a:t>계산 </a:t>
            </a:r>
            <a:endParaRPr lang="en-US" altLang="ko-KR" sz="1800" b="1" dirty="0"/>
          </a:p>
        </p:txBody>
      </p:sp>
    </p:spTree>
    <p:extLst>
      <p:ext uri="{BB962C8B-B14F-4D97-AF65-F5344CB8AC3E}">
        <p14:creationId xmlns:p14="http://schemas.microsoft.com/office/powerpoint/2010/main" val="3339988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실험 </a:t>
            </a:r>
            <a:r>
              <a:rPr lang="en-US" altLang="ko-KR" sz="2800" dirty="0"/>
              <a:t>(</a:t>
            </a:r>
            <a:r>
              <a:rPr lang="ko-KR" altLang="en-US" sz="2800" dirty="0"/>
              <a:t>임시</a:t>
            </a:r>
            <a:r>
              <a:rPr lang="en-US" altLang="ko-KR" sz="2800" dirty="0"/>
              <a:t>)</a:t>
            </a:r>
            <a:endParaRPr lang="ko-KR" altLang="en-US" sz="2800" dirty="0"/>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AE9DF01-6F6A-6140-AA11-26DB5D1B684D}"/>
                  </a:ext>
                </a:extLst>
              </p:cNvPr>
              <p:cNvSpPr txBox="1"/>
              <p:nvPr/>
            </p:nvSpPr>
            <p:spPr>
              <a:xfrm>
                <a:off x="421340" y="1445802"/>
                <a:ext cx="10778335" cy="3583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000" i="1" smtClean="0">
                          <a:latin typeface="Cambria Math" panose="02040503050406030204" pitchFamily="18" charset="0"/>
                          <a:ea typeface="Cambria Math" panose="02040503050406030204" pitchFamily="18" charset="0"/>
                        </a:rPr>
                        <m:t>ℒ</m:t>
                      </m:r>
                      <m:r>
                        <a:rPr lang="en-US" altLang="ko-KR" sz="2000" b="0" i="1" smtClean="0">
                          <a:latin typeface="Cambria Math" panose="02040503050406030204" pitchFamily="18" charset="0"/>
                          <a:ea typeface="Cambria Math" panose="02040503050406030204" pitchFamily="18" charset="0"/>
                        </a:rPr>
                        <m:t> =</m:t>
                      </m:r>
                      <m:sSub>
                        <m:sSubPr>
                          <m:ctrlPr>
                            <a:rPr lang="en-US" altLang="ko-KR" sz="2000" i="1" smtClean="0">
                              <a:latin typeface="Cambria Math" panose="02040503050406030204" pitchFamily="18" charset="0"/>
                              <a:ea typeface="Cambria Math" panose="02040503050406030204" pitchFamily="18" charset="0"/>
                            </a:rPr>
                          </m:ctrlPr>
                        </m:sSubPr>
                        <m:e>
                          <m:r>
                            <a:rPr lang="ko-KR" altLang="en-US" sz="2000" i="1" smtClean="0">
                              <a:latin typeface="Cambria Math" panose="02040503050406030204" pitchFamily="18" charset="0"/>
                              <a:ea typeface="Cambria Math" panose="02040503050406030204" pitchFamily="18" charset="0"/>
                            </a:rPr>
                            <m:t>𝜆</m:t>
                          </m:r>
                        </m:e>
                        <m:sub>
                          <m:r>
                            <m:rPr>
                              <m:sty m:val="p"/>
                            </m:rPr>
                            <a:rPr lang="en-US" altLang="ko-KR" sz="2000" i="1">
                              <a:latin typeface="Cambria Math" panose="02040503050406030204" pitchFamily="18" charset="0"/>
                              <a:ea typeface="Cambria Math" panose="02040503050406030204" pitchFamily="18" charset="0"/>
                            </a:rPr>
                            <m:t>obj</m:t>
                          </m:r>
                        </m:sub>
                      </m:sSub>
                      <m:d>
                        <m:dPr>
                          <m:ctrlPr>
                            <a:rPr lang="en-US" altLang="ko-KR" sz="2000" i="1" smtClean="0">
                              <a:latin typeface="Cambria Math" panose="02040503050406030204" pitchFamily="18" charset="0"/>
                              <a:ea typeface="Cambria Math" panose="02040503050406030204" pitchFamily="18" charset="0"/>
                            </a:rPr>
                          </m:ctrlPr>
                        </m:dPr>
                        <m:e>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 </m:t>
                              </m:r>
                              <m:sSub>
                                <m:sSubPr>
                                  <m:ctrlPr>
                                    <a:rPr lang="en-US" altLang="ko-KR" sz="2000" i="1" smtClean="0">
                                      <a:latin typeface="Cambria Math" panose="02040503050406030204" pitchFamily="18" charset="0"/>
                                      <a:ea typeface="Cambria Math" panose="02040503050406030204" pitchFamily="18" charset="0"/>
                                    </a:rPr>
                                  </m:ctrlPr>
                                </m:sSubPr>
                                <m:e>
                                  <m:r>
                                    <a:rPr lang="ko-KR" altLang="en-US" sz="2000" i="1" smtClean="0">
                                      <a:latin typeface="Cambria Math" panose="02040503050406030204" pitchFamily="18" charset="0"/>
                                      <a:ea typeface="Cambria Math" panose="02040503050406030204" pitchFamily="18" charset="0"/>
                                    </a:rPr>
                                    <m:t>𝜆</m:t>
                                  </m:r>
                                </m:e>
                                <m:sub>
                                  <m:r>
                                    <m:rPr>
                                      <m:sty m:val="p"/>
                                    </m:rPr>
                                    <a:rPr lang="en-US" altLang="ko-KR" sz="2000" i="1">
                                      <a:latin typeface="Cambria Math" panose="02040503050406030204" pitchFamily="18" charset="0"/>
                                      <a:ea typeface="Cambria Math" panose="02040503050406030204" pitchFamily="18" charset="0"/>
                                    </a:rPr>
                                    <m:t>proto</m:t>
                                  </m:r>
                                  <m:r>
                                    <a:rPr lang="en-US" altLang="ko-KR" sz="2000" i="1">
                                      <a:latin typeface="Cambria Math" panose="02040503050406030204" pitchFamily="18" charset="0"/>
                                      <a:ea typeface="Cambria Math" panose="02040503050406030204" pitchFamily="18" charset="0"/>
                                    </a:rPr>
                                    <m:t>_</m:t>
                                  </m:r>
                                  <m:r>
                                    <m:rPr>
                                      <m:sty m:val="p"/>
                                    </m:rPr>
                                    <a:rPr lang="en-US" altLang="ko-KR" sz="2000" i="1">
                                      <a:latin typeface="Cambria Math" panose="02040503050406030204" pitchFamily="18" charset="0"/>
                                      <a:ea typeface="Cambria Math" panose="02040503050406030204" pitchFamily="18" charset="0"/>
                                    </a:rPr>
                                    <m:t>obj</m:t>
                                  </m:r>
                                </m:sub>
                              </m:sSub>
                              <m:r>
                                <a:rPr lang="en-US" altLang="ko-KR" sz="2000" i="1" smtClean="0">
                                  <a:latin typeface="Cambria Math" panose="02040503050406030204" pitchFamily="18" charset="0"/>
                                  <a:ea typeface="Cambria Math" panose="02040503050406030204" pitchFamily="18" charset="0"/>
                                </a:rPr>
                                <m:t>×</m:t>
                              </m:r>
                              <m:r>
                                <a:rPr lang="en-US" altLang="ko-KR" sz="2000" i="1" smtClean="0">
                                  <a:latin typeface="Cambria Math" panose="02040503050406030204" pitchFamily="18" charset="0"/>
                                  <a:ea typeface="Cambria Math" panose="02040503050406030204" pitchFamily="18" charset="0"/>
                                </a:rPr>
                                <m:t>ℒ</m:t>
                              </m:r>
                            </m:e>
                            <m:sub>
                              <m:r>
                                <m:rPr>
                                  <m:sty m:val="p"/>
                                </m:rPr>
                                <a:rPr lang="en-US" altLang="ko-KR" sz="2000" i="1">
                                  <a:latin typeface="Cambria Math" panose="02040503050406030204" pitchFamily="18" charset="0"/>
                                  <a:ea typeface="Cambria Math" panose="02040503050406030204" pitchFamily="18" charset="0"/>
                                </a:rPr>
                                <m:t>proto</m:t>
                              </m:r>
                              <m:r>
                                <a:rPr lang="en-US" altLang="ko-KR" sz="2000" i="1">
                                  <a:latin typeface="Cambria Math" panose="02040503050406030204" pitchFamily="18" charset="0"/>
                                  <a:ea typeface="Cambria Math" panose="02040503050406030204" pitchFamily="18" charset="0"/>
                                </a:rPr>
                                <m:t>_</m:t>
                              </m:r>
                              <m:r>
                                <m:rPr>
                                  <m:sty m:val="p"/>
                                </m:rPr>
                                <a:rPr lang="en-US" altLang="ko-KR" sz="2000" i="1">
                                  <a:latin typeface="Cambria Math" panose="02040503050406030204" pitchFamily="18" charset="0"/>
                                  <a:ea typeface="Cambria Math" panose="02040503050406030204" pitchFamily="18" charset="0"/>
                                </a:rPr>
                                <m:t>obj</m:t>
                              </m:r>
                              <m:r>
                                <a:rPr lang="en-US" altLang="ko-KR" sz="2000" b="0" i="1" smtClean="0">
                                  <a:latin typeface="Cambria Math" panose="02040503050406030204" pitchFamily="18" charset="0"/>
                                  <a:ea typeface="Cambria Math" panose="02040503050406030204" pitchFamily="18" charset="0"/>
                                </a:rPr>
                                <m:t> </m:t>
                              </m:r>
                            </m:sub>
                          </m:sSub>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i="1">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 </m:t>
                              </m:r>
                              <m:r>
                                <a:rPr lang="ko-KR" altLang="en-US" sz="2000" i="1" smtClean="0">
                                  <a:latin typeface="Cambria Math" panose="02040503050406030204" pitchFamily="18" charset="0"/>
                                  <a:ea typeface="Cambria Math" panose="02040503050406030204" pitchFamily="18" charset="0"/>
                                </a:rPr>
                                <m:t>𝜆</m:t>
                              </m:r>
                            </m:e>
                            <m:sub>
                              <m:r>
                                <m:rPr>
                                  <m:sty m:val="p"/>
                                </m:rPr>
                                <a:rPr lang="en-US" altLang="ko-KR" sz="2000" i="1">
                                  <a:latin typeface="Cambria Math" panose="02040503050406030204" pitchFamily="18" charset="0"/>
                                  <a:ea typeface="Cambria Math" panose="02040503050406030204" pitchFamily="18" charset="0"/>
                                </a:rPr>
                                <m:t>Triplet</m:t>
                              </m:r>
                            </m:sub>
                          </m:sSub>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i="1" smtClean="0">
                                  <a:latin typeface="Cambria Math" panose="02040503050406030204" pitchFamily="18" charset="0"/>
                                  <a:ea typeface="Cambria Math" panose="02040503050406030204" pitchFamily="18" charset="0"/>
                                </a:rPr>
                                <m:t>×</m:t>
                              </m:r>
                              <m:r>
                                <a:rPr lang="en-US" altLang="ko-KR" sz="2000" i="1" smtClean="0">
                                  <a:latin typeface="Cambria Math" panose="02040503050406030204" pitchFamily="18" charset="0"/>
                                  <a:ea typeface="Cambria Math" panose="02040503050406030204" pitchFamily="18" charset="0"/>
                                </a:rPr>
                                <m:t>ℒ</m:t>
                              </m:r>
                            </m:e>
                            <m:sub>
                              <m:r>
                                <m:rPr>
                                  <m:sty m:val="p"/>
                                </m:rPr>
                                <a:rPr lang="en-US" altLang="ko-KR" sz="2000" i="1">
                                  <a:latin typeface="Cambria Math" panose="02040503050406030204" pitchFamily="18" charset="0"/>
                                  <a:ea typeface="Cambria Math" panose="02040503050406030204" pitchFamily="18" charset="0"/>
                                </a:rPr>
                                <m:t>Triplet</m:t>
                              </m:r>
                            </m:sub>
                          </m:sSub>
                          <m:r>
                            <a:rPr lang="en-US" altLang="ko-KR" sz="2000" i="1">
                              <a:latin typeface="Cambria Math" panose="02040503050406030204" pitchFamily="18" charset="0"/>
                              <a:ea typeface="Cambria Math" panose="02040503050406030204" pitchFamily="18" charset="0"/>
                            </a:rPr>
                            <m:t>+</m:t>
                          </m:r>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i="1" smtClean="0">
                                  <a:latin typeface="Cambria Math" panose="02040503050406030204" pitchFamily="18" charset="0"/>
                                  <a:ea typeface="Cambria Math" panose="02040503050406030204" pitchFamily="18" charset="0"/>
                                </a:rPr>
                                <m:t>×</m:t>
                              </m:r>
                              <m:r>
                                <a:rPr lang="en-US" altLang="ko-KR" sz="2000" i="1" smtClean="0">
                                  <a:latin typeface="Cambria Math" panose="02040503050406030204" pitchFamily="18" charset="0"/>
                                  <a:ea typeface="Cambria Math" panose="02040503050406030204" pitchFamily="18" charset="0"/>
                                </a:rPr>
                                <m:t>ℒ</m:t>
                              </m:r>
                            </m:e>
                            <m:sub>
                              <m:r>
                                <m:rPr>
                                  <m:sty m:val="p"/>
                                </m:rPr>
                                <a:rPr lang="en-US" altLang="ko-KR" sz="2000" i="1">
                                  <a:latin typeface="Cambria Math" panose="02040503050406030204" pitchFamily="18" charset="0"/>
                                  <a:ea typeface="Cambria Math" panose="02040503050406030204" pitchFamily="18" charset="0"/>
                                </a:rPr>
                                <m:t>obj</m:t>
                              </m:r>
                            </m:sub>
                          </m:sSub>
                        </m:e>
                      </m:d>
                      <m:r>
                        <a:rPr lang="en-US" altLang="ko-KR" sz="2000" i="1" smtClean="0">
                          <a:latin typeface="Cambria Math" panose="02040503050406030204" pitchFamily="18" charset="0"/>
                          <a:ea typeface="Cambria Math" panose="02040503050406030204" pitchFamily="18" charset="0"/>
                        </a:rPr>
                        <m:t>+</m:t>
                      </m:r>
                      <m:sSub>
                        <m:sSubPr>
                          <m:ctrlPr>
                            <a:rPr lang="en-US" altLang="ko-KR" sz="2000" i="1" smtClean="0">
                              <a:latin typeface="Cambria Math" panose="02040503050406030204" pitchFamily="18" charset="0"/>
                              <a:ea typeface="Cambria Math" panose="02040503050406030204" pitchFamily="18" charset="0"/>
                            </a:rPr>
                          </m:ctrlPr>
                        </m:sSubPr>
                        <m:e>
                          <m:r>
                            <a:rPr lang="ko-KR" altLang="en-US" sz="2000" i="1" smtClean="0">
                              <a:latin typeface="Cambria Math" panose="02040503050406030204" pitchFamily="18" charset="0"/>
                              <a:ea typeface="Cambria Math" panose="02040503050406030204" pitchFamily="18" charset="0"/>
                            </a:rPr>
                            <m:t>𝜆</m:t>
                          </m:r>
                        </m:e>
                        <m:sub>
                          <m:r>
                            <m:rPr>
                              <m:sty m:val="p"/>
                            </m:rPr>
                            <a:rPr lang="en-US" altLang="ko-KR" sz="2000" i="1">
                              <a:latin typeface="Cambria Math" panose="02040503050406030204" pitchFamily="18" charset="0"/>
                              <a:ea typeface="Cambria Math" panose="02040503050406030204" pitchFamily="18" charset="0"/>
                            </a:rPr>
                            <m:t>rel</m:t>
                          </m:r>
                        </m:sub>
                      </m:sSub>
                      <m:d>
                        <m:dPr>
                          <m:ctrlPr>
                            <a:rPr lang="en-US" altLang="ko-KR" sz="2000" i="1" smtClean="0">
                              <a:latin typeface="Cambria Math" panose="02040503050406030204" pitchFamily="18" charset="0"/>
                              <a:ea typeface="Cambria Math" panose="02040503050406030204" pitchFamily="18" charset="0"/>
                            </a:rPr>
                          </m:ctrlPr>
                        </m:dPr>
                        <m:e>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 </m:t>
                              </m:r>
                              <m:sSub>
                                <m:sSubPr>
                                  <m:ctrlPr>
                                    <a:rPr lang="en-US" altLang="ko-KR" sz="2000" i="1" smtClean="0">
                                      <a:latin typeface="Cambria Math" panose="02040503050406030204" pitchFamily="18" charset="0"/>
                                      <a:ea typeface="Cambria Math" panose="02040503050406030204" pitchFamily="18" charset="0"/>
                                    </a:rPr>
                                  </m:ctrlPr>
                                </m:sSubPr>
                                <m:e>
                                  <m:r>
                                    <a:rPr lang="ko-KR" altLang="en-US" sz="2000" i="1" smtClean="0">
                                      <a:latin typeface="Cambria Math" panose="02040503050406030204" pitchFamily="18" charset="0"/>
                                      <a:ea typeface="Cambria Math" panose="02040503050406030204" pitchFamily="18" charset="0"/>
                                    </a:rPr>
                                    <m:t>𝜆</m:t>
                                  </m:r>
                                </m:e>
                                <m:sub>
                                  <m:r>
                                    <m:rPr>
                                      <m:sty m:val="p"/>
                                    </m:rPr>
                                    <a:rPr lang="en-US" altLang="ko-KR" sz="2000" i="1">
                                      <a:latin typeface="Cambria Math" panose="02040503050406030204" pitchFamily="18" charset="0"/>
                                      <a:ea typeface="Cambria Math" panose="02040503050406030204" pitchFamily="18" charset="0"/>
                                    </a:rPr>
                                    <m:t>proto</m:t>
                                  </m:r>
                                  <m:r>
                                    <a:rPr lang="en-US" altLang="ko-KR" sz="2000" i="1">
                                      <a:latin typeface="Cambria Math" panose="02040503050406030204" pitchFamily="18" charset="0"/>
                                      <a:ea typeface="Cambria Math" panose="02040503050406030204" pitchFamily="18" charset="0"/>
                                    </a:rPr>
                                    <m:t>_</m:t>
                                  </m:r>
                                  <m:r>
                                    <m:rPr>
                                      <m:sty m:val="p"/>
                                    </m:rPr>
                                    <a:rPr lang="en-US" altLang="ko-KR" sz="2000" i="1">
                                      <a:latin typeface="Cambria Math" panose="02040503050406030204" pitchFamily="18" charset="0"/>
                                      <a:ea typeface="Cambria Math" panose="02040503050406030204" pitchFamily="18" charset="0"/>
                                    </a:rPr>
                                    <m:t>rel</m:t>
                                  </m:r>
                                </m:sub>
                              </m:sSub>
                              <m:r>
                                <a:rPr lang="en-US" altLang="ko-KR" sz="2000" i="1" smtClean="0">
                                  <a:latin typeface="Cambria Math" panose="02040503050406030204" pitchFamily="18" charset="0"/>
                                  <a:ea typeface="Cambria Math" panose="02040503050406030204" pitchFamily="18" charset="0"/>
                                </a:rPr>
                                <m:t>×</m:t>
                              </m:r>
                              <m:r>
                                <a:rPr lang="en-US" altLang="ko-KR" sz="2000" i="1" smtClean="0">
                                  <a:latin typeface="Cambria Math" panose="02040503050406030204" pitchFamily="18" charset="0"/>
                                  <a:ea typeface="Cambria Math" panose="02040503050406030204" pitchFamily="18" charset="0"/>
                                </a:rPr>
                                <m:t>ℒ</m:t>
                              </m:r>
                            </m:e>
                            <m:sub>
                              <m:r>
                                <m:rPr>
                                  <m:sty m:val="p"/>
                                </m:rPr>
                                <a:rPr lang="en-US" altLang="ko-KR" sz="2000" i="1">
                                  <a:latin typeface="Cambria Math" panose="02040503050406030204" pitchFamily="18" charset="0"/>
                                  <a:ea typeface="Cambria Math" panose="02040503050406030204" pitchFamily="18" charset="0"/>
                                </a:rPr>
                                <m:t>proto</m:t>
                              </m:r>
                              <m:r>
                                <a:rPr lang="en-US" altLang="ko-KR" sz="2000" i="1">
                                  <a:latin typeface="Cambria Math" panose="02040503050406030204" pitchFamily="18" charset="0"/>
                                  <a:ea typeface="Cambria Math" panose="02040503050406030204" pitchFamily="18" charset="0"/>
                                </a:rPr>
                                <m:t>_</m:t>
                              </m:r>
                              <m:r>
                                <m:rPr>
                                  <m:sty m:val="p"/>
                                </m:rPr>
                                <a:rPr lang="en-US" altLang="ko-KR" sz="2000" i="1">
                                  <a:latin typeface="Cambria Math" panose="02040503050406030204" pitchFamily="18" charset="0"/>
                                  <a:ea typeface="Cambria Math" panose="02040503050406030204" pitchFamily="18" charset="0"/>
                                </a:rPr>
                                <m:t>rel</m:t>
                              </m:r>
                              <m:r>
                                <a:rPr lang="en-US" altLang="ko-KR" sz="2000" b="0" i="1" smtClean="0">
                                  <a:latin typeface="Cambria Math" panose="02040503050406030204" pitchFamily="18" charset="0"/>
                                  <a:ea typeface="Cambria Math" panose="02040503050406030204" pitchFamily="18" charset="0"/>
                                </a:rPr>
                                <m:t> </m:t>
                              </m:r>
                            </m:sub>
                          </m:sSub>
                          <m:r>
                            <a:rPr lang="en-US" altLang="ko-KR" sz="2000" b="0" i="1" smtClean="0">
                              <a:latin typeface="Cambria Math" panose="02040503050406030204" pitchFamily="18" charset="0"/>
                              <a:ea typeface="Cambria Math" panose="02040503050406030204" pitchFamily="18" charset="0"/>
                            </a:rPr>
                            <m:t>+</m:t>
                          </m:r>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 </m:t>
                              </m:r>
                              <m:r>
                                <a:rPr lang="en-US" altLang="ko-KR" sz="2000" i="1" smtClean="0">
                                  <a:latin typeface="Cambria Math" panose="02040503050406030204" pitchFamily="18" charset="0"/>
                                  <a:ea typeface="Cambria Math" panose="02040503050406030204" pitchFamily="18" charset="0"/>
                                </a:rPr>
                                <m:t>ℒ</m:t>
                              </m:r>
                            </m:e>
                            <m:sub>
                              <m:r>
                                <m:rPr>
                                  <m:sty m:val="p"/>
                                </m:rPr>
                                <a:rPr lang="en-US" altLang="ko-KR" sz="2000" i="1">
                                  <a:latin typeface="Cambria Math" panose="02040503050406030204" pitchFamily="18" charset="0"/>
                                  <a:ea typeface="Cambria Math" panose="02040503050406030204" pitchFamily="18" charset="0"/>
                                </a:rPr>
                                <m:t>rel</m:t>
                              </m:r>
                            </m:sub>
                          </m:sSub>
                        </m:e>
                      </m:d>
                    </m:oMath>
                  </m:oMathPara>
                </a14:m>
                <a:endParaRPr lang="ko-KR" altLang="en-US" sz="2000" dirty="0"/>
              </a:p>
            </p:txBody>
          </p:sp>
        </mc:Choice>
        <mc:Fallback xmlns="">
          <p:sp>
            <p:nvSpPr>
              <p:cNvPr id="8" name="TextBox 7">
                <a:extLst>
                  <a:ext uri="{FF2B5EF4-FFF2-40B4-BE49-F238E27FC236}">
                    <a16:creationId xmlns:a16="http://schemas.microsoft.com/office/drawing/2014/main" id="{5AE9DF01-6F6A-6140-AA11-26DB5D1B684D}"/>
                  </a:ext>
                </a:extLst>
              </p:cNvPr>
              <p:cNvSpPr txBox="1">
                <a:spLocks noRot="1" noChangeAspect="1" noMove="1" noResize="1" noEditPoints="1" noAdjustHandles="1" noChangeArrowheads="1" noChangeShapeType="1" noTextEdit="1"/>
              </p:cNvSpPr>
              <p:nvPr/>
            </p:nvSpPr>
            <p:spPr>
              <a:xfrm>
                <a:off x="421340" y="1445802"/>
                <a:ext cx="10778335" cy="358303"/>
              </a:xfrm>
              <a:prstGeom prst="rect">
                <a:avLst/>
              </a:prstGeom>
              <a:blipFill>
                <a:blip r:embed="rId3"/>
                <a:stretch>
                  <a:fillRect b="-2542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6FF9E89-5A1E-FD97-72D3-614173028B0E}"/>
                  </a:ext>
                </a:extLst>
              </p:cNvPr>
              <p:cNvSpPr txBox="1"/>
              <p:nvPr/>
            </p:nvSpPr>
            <p:spPr>
              <a:xfrm>
                <a:off x="508889" y="3070697"/>
                <a:ext cx="5541710" cy="3583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2000" i="1" smtClean="0">
                          <a:latin typeface="Cambria Math" panose="02040503050406030204" pitchFamily="18" charset="0"/>
                          <a:ea typeface="Cambria Math" panose="02040503050406030204" pitchFamily="18" charset="0"/>
                        </a:rPr>
                        <m:t>ℒ</m:t>
                      </m:r>
                      <m:r>
                        <a:rPr lang="en-US" altLang="ko-KR" sz="2000" b="0" i="1" smtClean="0">
                          <a:latin typeface="Cambria Math" panose="02040503050406030204" pitchFamily="18" charset="0"/>
                          <a:ea typeface="Cambria Math" panose="02040503050406030204" pitchFamily="18" charset="0"/>
                        </a:rPr>
                        <m:t> =</m:t>
                      </m:r>
                      <m:sSub>
                        <m:sSubPr>
                          <m:ctrlPr>
                            <a:rPr lang="en-US" altLang="ko-KR" sz="2000" i="1" smtClean="0">
                              <a:latin typeface="Cambria Math" panose="02040503050406030204" pitchFamily="18" charset="0"/>
                              <a:ea typeface="Cambria Math" panose="02040503050406030204" pitchFamily="18" charset="0"/>
                            </a:rPr>
                          </m:ctrlPr>
                        </m:sSubPr>
                        <m:e>
                          <m:r>
                            <a:rPr lang="ko-KR" altLang="en-US" sz="2000" i="1" smtClean="0">
                              <a:latin typeface="Cambria Math" panose="02040503050406030204" pitchFamily="18" charset="0"/>
                              <a:ea typeface="Cambria Math" panose="02040503050406030204" pitchFamily="18" charset="0"/>
                            </a:rPr>
                            <m:t>𝜆</m:t>
                          </m:r>
                        </m:e>
                        <m:sub>
                          <m:r>
                            <m:rPr>
                              <m:sty m:val="p"/>
                            </m:rPr>
                            <a:rPr lang="en-US" altLang="ko-KR" sz="2000" i="1">
                              <a:latin typeface="Cambria Math" panose="02040503050406030204" pitchFamily="18" charset="0"/>
                              <a:ea typeface="Cambria Math" panose="02040503050406030204" pitchFamily="18" charset="0"/>
                            </a:rPr>
                            <m:t>obj</m:t>
                          </m:r>
                        </m:sub>
                      </m:sSub>
                      <m:d>
                        <m:dPr>
                          <m:ctrlPr>
                            <a:rPr lang="en-US" altLang="ko-KR" sz="2000" i="1" smtClean="0">
                              <a:latin typeface="Cambria Math" panose="02040503050406030204" pitchFamily="18" charset="0"/>
                              <a:ea typeface="Cambria Math" panose="02040503050406030204" pitchFamily="18" charset="0"/>
                            </a:rPr>
                          </m:ctrlPr>
                        </m:dPr>
                        <m:e>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b="0" i="1" smtClean="0">
                                  <a:latin typeface="Cambria Math" panose="02040503050406030204" pitchFamily="18" charset="0"/>
                                  <a:ea typeface="Cambria Math" panose="02040503050406030204" pitchFamily="18" charset="0"/>
                                </a:rPr>
                                <m:t> </m:t>
                              </m:r>
                              <m:sSub>
                                <m:sSubPr>
                                  <m:ctrlPr>
                                    <a:rPr lang="en-US" altLang="ko-KR" sz="2000" i="1" smtClean="0">
                                      <a:latin typeface="Cambria Math" panose="02040503050406030204" pitchFamily="18" charset="0"/>
                                      <a:ea typeface="Cambria Math" panose="02040503050406030204" pitchFamily="18" charset="0"/>
                                    </a:rPr>
                                  </m:ctrlPr>
                                </m:sSubPr>
                                <m:e>
                                  <m:r>
                                    <a:rPr lang="ko-KR" altLang="en-US" sz="2000" i="1" smtClean="0">
                                      <a:latin typeface="Cambria Math" panose="02040503050406030204" pitchFamily="18" charset="0"/>
                                      <a:ea typeface="Cambria Math" panose="02040503050406030204" pitchFamily="18" charset="0"/>
                                    </a:rPr>
                                    <m:t>𝜆</m:t>
                                  </m:r>
                                </m:e>
                                <m:sub>
                                  <m:r>
                                    <m:rPr>
                                      <m:sty m:val="p"/>
                                    </m:rPr>
                                    <a:rPr lang="en-US" altLang="ko-KR" sz="2000" i="1">
                                      <a:latin typeface="Cambria Math" panose="02040503050406030204" pitchFamily="18" charset="0"/>
                                      <a:ea typeface="Cambria Math" panose="02040503050406030204" pitchFamily="18" charset="0"/>
                                    </a:rPr>
                                    <m:t>proto</m:t>
                                  </m:r>
                                  <m:r>
                                    <a:rPr lang="en-US" altLang="ko-KR" sz="2000" i="1">
                                      <a:latin typeface="Cambria Math" panose="02040503050406030204" pitchFamily="18" charset="0"/>
                                      <a:ea typeface="Cambria Math" panose="02040503050406030204" pitchFamily="18" charset="0"/>
                                    </a:rPr>
                                    <m:t>_</m:t>
                                  </m:r>
                                  <m:r>
                                    <m:rPr>
                                      <m:sty m:val="p"/>
                                    </m:rPr>
                                    <a:rPr lang="en-US" altLang="ko-KR" sz="2000" i="1">
                                      <a:latin typeface="Cambria Math" panose="02040503050406030204" pitchFamily="18" charset="0"/>
                                      <a:ea typeface="Cambria Math" panose="02040503050406030204" pitchFamily="18" charset="0"/>
                                    </a:rPr>
                                    <m:t>obj</m:t>
                                  </m:r>
                                </m:sub>
                              </m:sSub>
                              <m:r>
                                <a:rPr lang="en-US" altLang="ko-KR" sz="2000" i="1" smtClean="0">
                                  <a:latin typeface="Cambria Math" panose="02040503050406030204" pitchFamily="18" charset="0"/>
                                  <a:ea typeface="Cambria Math" panose="02040503050406030204" pitchFamily="18" charset="0"/>
                                </a:rPr>
                                <m:t>×</m:t>
                              </m:r>
                              <m:r>
                                <a:rPr lang="en-US" altLang="ko-KR" sz="2000" i="1" smtClean="0">
                                  <a:latin typeface="Cambria Math" panose="02040503050406030204" pitchFamily="18" charset="0"/>
                                  <a:ea typeface="Cambria Math" panose="02040503050406030204" pitchFamily="18" charset="0"/>
                                </a:rPr>
                                <m:t>ℒ</m:t>
                              </m:r>
                            </m:e>
                            <m:sub>
                              <m:r>
                                <m:rPr>
                                  <m:sty m:val="p"/>
                                </m:rPr>
                                <a:rPr lang="en-US" altLang="ko-KR" sz="2000" i="1">
                                  <a:latin typeface="Cambria Math" panose="02040503050406030204" pitchFamily="18" charset="0"/>
                                  <a:ea typeface="Cambria Math" panose="02040503050406030204" pitchFamily="18" charset="0"/>
                                </a:rPr>
                                <m:t>proto</m:t>
                              </m:r>
                              <m:r>
                                <a:rPr lang="en-US" altLang="ko-KR" sz="2000" i="1">
                                  <a:latin typeface="Cambria Math" panose="02040503050406030204" pitchFamily="18" charset="0"/>
                                  <a:ea typeface="Cambria Math" panose="02040503050406030204" pitchFamily="18" charset="0"/>
                                </a:rPr>
                                <m:t>_</m:t>
                              </m:r>
                              <m:r>
                                <m:rPr>
                                  <m:sty m:val="p"/>
                                </m:rPr>
                                <a:rPr lang="en-US" altLang="ko-KR" sz="2000" i="1">
                                  <a:latin typeface="Cambria Math" panose="02040503050406030204" pitchFamily="18" charset="0"/>
                                  <a:ea typeface="Cambria Math" panose="02040503050406030204" pitchFamily="18" charset="0"/>
                                </a:rPr>
                                <m:t>obj</m:t>
                              </m:r>
                              <m:r>
                                <a:rPr lang="en-US" altLang="ko-KR" sz="2000" b="0" i="1" smtClean="0">
                                  <a:latin typeface="Cambria Math" panose="02040503050406030204" pitchFamily="18" charset="0"/>
                                  <a:ea typeface="Cambria Math" panose="02040503050406030204" pitchFamily="18" charset="0"/>
                                </a:rPr>
                                <m:t> </m:t>
                              </m:r>
                            </m:sub>
                          </m:sSub>
                          <m:r>
                            <a:rPr lang="en-US" altLang="ko-KR" sz="2000" i="1" smtClean="0">
                              <a:latin typeface="Cambria Math" panose="02040503050406030204" pitchFamily="18" charset="0"/>
                              <a:ea typeface="Cambria Math" panose="02040503050406030204" pitchFamily="18" charset="0"/>
                            </a:rPr>
                            <m:t>+</m:t>
                          </m:r>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i="1" smtClean="0">
                                  <a:latin typeface="Cambria Math" panose="02040503050406030204" pitchFamily="18" charset="0"/>
                                  <a:ea typeface="Cambria Math" panose="02040503050406030204" pitchFamily="18" charset="0"/>
                                </a:rPr>
                                <m:t>ℒ</m:t>
                              </m:r>
                            </m:e>
                            <m:sub>
                              <m:r>
                                <m:rPr>
                                  <m:sty m:val="p"/>
                                </m:rPr>
                                <a:rPr lang="en-US" altLang="ko-KR" sz="2000" i="1">
                                  <a:latin typeface="Cambria Math" panose="02040503050406030204" pitchFamily="18" charset="0"/>
                                  <a:ea typeface="Cambria Math" panose="02040503050406030204" pitchFamily="18" charset="0"/>
                                </a:rPr>
                                <m:t>obj</m:t>
                              </m:r>
                            </m:sub>
                          </m:sSub>
                        </m:e>
                      </m:d>
                      <m:r>
                        <a:rPr lang="en-US" altLang="ko-KR" sz="2000" i="1" smtClean="0">
                          <a:latin typeface="Cambria Math" panose="02040503050406030204" pitchFamily="18" charset="0"/>
                          <a:ea typeface="Cambria Math" panose="02040503050406030204" pitchFamily="18" charset="0"/>
                        </a:rPr>
                        <m:t>+</m:t>
                      </m:r>
                      <m:sSub>
                        <m:sSubPr>
                          <m:ctrlPr>
                            <a:rPr lang="en-US" altLang="ko-KR" sz="2000" i="1" smtClean="0">
                              <a:latin typeface="Cambria Math" panose="02040503050406030204" pitchFamily="18" charset="0"/>
                              <a:ea typeface="Cambria Math" panose="02040503050406030204" pitchFamily="18" charset="0"/>
                            </a:rPr>
                          </m:ctrlPr>
                        </m:sSubPr>
                        <m:e>
                          <m:r>
                            <a:rPr lang="ko-KR" altLang="en-US" sz="2000" i="1" smtClean="0">
                              <a:latin typeface="Cambria Math" panose="02040503050406030204" pitchFamily="18" charset="0"/>
                              <a:ea typeface="Cambria Math" panose="02040503050406030204" pitchFamily="18" charset="0"/>
                            </a:rPr>
                            <m:t>𝜆</m:t>
                          </m:r>
                        </m:e>
                        <m:sub>
                          <m:r>
                            <m:rPr>
                              <m:sty m:val="p"/>
                            </m:rPr>
                            <a:rPr lang="en-US" altLang="ko-KR" sz="2000" i="1">
                              <a:latin typeface="Cambria Math" panose="02040503050406030204" pitchFamily="18" charset="0"/>
                              <a:ea typeface="Cambria Math" panose="02040503050406030204" pitchFamily="18" charset="0"/>
                            </a:rPr>
                            <m:t>rel</m:t>
                          </m:r>
                        </m:sub>
                      </m:sSub>
                      <m:sSub>
                        <m:sSubPr>
                          <m:ctrlPr>
                            <a:rPr lang="en-US" altLang="ko-KR" sz="2000" i="1">
                              <a:latin typeface="Cambria Math" panose="02040503050406030204" pitchFamily="18" charset="0"/>
                              <a:ea typeface="Cambria Math" panose="02040503050406030204" pitchFamily="18" charset="0"/>
                            </a:rPr>
                          </m:ctrlPr>
                        </m:sSubPr>
                        <m:e>
                          <m:r>
                            <a:rPr lang="en-US" altLang="ko-KR" sz="2000" i="1">
                              <a:latin typeface="Cambria Math" panose="02040503050406030204" pitchFamily="18" charset="0"/>
                              <a:ea typeface="Cambria Math" panose="02040503050406030204" pitchFamily="18" charset="0"/>
                            </a:rPr>
                            <m:t> </m:t>
                          </m:r>
                          <m:r>
                            <a:rPr lang="en-US" altLang="ko-KR" sz="2000" i="1">
                              <a:latin typeface="Cambria Math" panose="02040503050406030204" pitchFamily="18" charset="0"/>
                              <a:ea typeface="Cambria Math" panose="02040503050406030204" pitchFamily="18" charset="0"/>
                            </a:rPr>
                            <m:t>ℒ</m:t>
                          </m:r>
                        </m:e>
                        <m:sub>
                          <m:r>
                            <m:rPr>
                              <m:sty m:val="p"/>
                            </m:rPr>
                            <a:rPr lang="en-US" altLang="ko-KR" sz="2000" i="1">
                              <a:latin typeface="Cambria Math" panose="02040503050406030204" pitchFamily="18" charset="0"/>
                              <a:ea typeface="Cambria Math" panose="02040503050406030204" pitchFamily="18" charset="0"/>
                            </a:rPr>
                            <m:t>rel</m:t>
                          </m:r>
                        </m:sub>
                      </m:sSub>
                    </m:oMath>
                  </m:oMathPara>
                </a14:m>
                <a:endParaRPr lang="ko-KR" altLang="en-US" sz="2000" dirty="0"/>
              </a:p>
            </p:txBody>
          </p:sp>
        </mc:Choice>
        <mc:Fallback xmlns="">
          <p:sp>
            <p:nvSpPr>
              <p:cNvPr id="10" name="TextBox 9">
                <a:extLst>
                  <a:ext uri="{FF2B5EF4-FFF2-40B4-BE49-F238E27FC236}">
                    <a16:creationId xmlns:a16="http://schemas.microsoft.com/office/drawing/2014/main" id="{B6FF9E89-5A1E-FD97-72D3-614173028B0E}"/>
                  </a:ext>
                </a:extLst>
              </p:cNvPr>
              <p:cNvSpPr txBox="1">
                <a:spLocks noRot="1" noChangeAspect="1" noMove="1" noResize="1" noEditPoints="1" noAdjustHandles="1" noChangeArrowheads="1" noChangeShapeType="1" noTextEdit="1"/>
              </p:cNvSpPr>
              <p:nvPr/>
            </p:nvSpPr>
            <p:spPr>
              <a:xfrm>
                <a:off x="508889" y="3070697"/>
                <a:ext cx="5541710" cy="358303"/>
              </a:xfrm>
              <a:prstGeom prst="rect">
                <a:avLst/>
              </a:prstGeom>
              <a:blipFill>
                <a:blip r:embed="rId4"/>
                <a:stretch>
                  <a:fillRect l="-220" b="-2542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CFBC496-DEA1-87D1-5CA8-050B085BBE99}"/>
                  </a:ext>
                </a:extLst>
              </p:cNvPr>
              <p:cNvSpPr txBox="1"/>
              <p:nvPr/>
            </p:nvSpPr>
            <p:spPr>
              <a:xfrm>
                <a:off x="673690" y="4135213"/>
                <a:ext cx="7367127" cy="40357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ko-KR" sz="2400" i="1" smtClean="0">
                              <a:latin typeface="Cambria Math" panose="02040503050406030204" pitchFamily="18" charset="0"/>
                              <a:ea typeface="Cambria Math" panose="02040503050406030204" pitchFamily="18" charset="0"/>
                            </a:rPr>
                          </m:ctrlPr>
                        </m:sSubPr>
                        <m:e>
                          <m:r>
                            <a:rPr lang="ko-KR" altLang="en-US" sz="2400" i="1" smtClean="0">
                              <a:latin typeface="Cambria Math" panose="02040503050406030204" pitchFamily="18" charset="0"/>
                              <a:ea typeface="Cambria Math" panose="02040503050406030204" pitchFamily="18" charset="0"/>
                            </a:rPr>
                            <m:t>𝜆</m:t>
                          </m:r>
                        </m:e>
                        <m:sub>
                          <m:r>
                            <m:rPr>
                              <m:sty m:val="p"/>
                            </m:rPr>
                            <a:rPr lang="en-US" altLang="ko-KR" sz="2400" i="1">
                              <a:latin typeface="Cambria Math" panose="02040503050406030204" pitchFamily="18" charset="0"/>
                              <a:ea typeface="Cambria Math" panose="02040503050406030204" pitchFamily="18" charset="0"/>
                            </a:rPr>
                            <m:t>obj</m:t>
                          </m:r>
                        </m:sub>
                      </m:sSub>
                      <m:r>
                        <a:rPr lang="en-US" altLang="ko-KR" sz="2400" b="0" i="1" smtClean="0">
                          <a:latin typeface="Cambria Math" panose="02040503050406030204" pitchFamily="18" charset="0"/>
                          <a:ea typeface="Cambria Math" panose="02040503050406030204" pitchFamily="18" charset="0"/>
                        </a:rPr>
                        <m:t> </m:t>
                      </m:r>
                      <m:r>
                        <a:rPr lang="en-US" altLang="ko-KR" sz="2400" i="1">
                          <a:latin typeface="Cambria Math" panose="02040503050406030204" pitchFamily="18" charset="0"/>
                          <a:ea typeface="Cambria Math" panose="02040503050406030204" pitchFamily="18" charset="0"/>
                        </a:rPr>
                        <m:t>=</m:t>
                      </m:r>
                      <m:r>
                        <a:rPr lang="en-US" altLang="ko-KR" sz="2400" b="0" i="1" smtClean="0">
                          <a:latin typeface="Cambria Math" panose="02040503050406030204" pitchFamily="18" charset="0"/>
                          <a:ea typeface="Cambria Math" panose="02040503050406030204" pitchFamily="18" charset="0"/>
                        </a:rPr>
                        <m:t> </m:t>
                      </m:r>
                      <m:r>
                        <a:rPr lang="en-US" altLang="ko-KR" sz="2400" i="1">
                          <a:latin typeface="Cambria Math" panose="02040503050406030204" pitchFamily="18" charset="0"/>
                          <a:ea typeface="Cambria Math" panose="02040503050406030204" pitchFamily="18" charset="0"/>
                        </a:rPr>
                        <m:t>0.1,</m:t>
                      </m:r>
                      <m:sSub>
                        <m:sSubPr>
                          <m:ctrlPr>
                            <a:rPr lang="en-US" altLang="ko-KR" sz="2400" i="1">
                              <a:latin typeface="Cambria Math" panose="02040503050406030204" pitchFamily="18" charset="0"/>
                              <a:ea typeface="Cambria Math" panose="02040503050406030204" pitchFamily="18" charset="0"/>
                            </a:rPr>
                          </m:ctrlPr>
                        </m:sSubPr>
                        <m:e>
                          <m:r>
                            <a:rPr lang="ko-KR" altLang="en-US" sz="2400" i="1">
                              <a:latin typeface="Cambria Math" panose="02040503050406030204" pitchFamily="18" charset="0"/>
                              <a:ea typeface="Cambria Math" panose="02040503050406030204" pitchFamily="18" charset="0"/>
                            </a:rPr>
                            <m:t>𝜆</m:t>
                          </m:r>
                        </m:e>
                        <m:sub>
                          <m:r>
                            <m:rPr>
                              <m:sty m:val="p"/>
                            </m:rPr>
                            <a:rPr lang="en-US" altLang="ko-KR" sz="2400" i="1">
                              <a:latin typeface="Cambria Math" panose="02040503050406030204" pitchFamily="18" charset="0"/>
                              <a:ea typeface="Cambria Math" panose="02040503050406030204" pitchFamily="18" charset="0"/>
                            </a:rPr>
                            <m:t>proto</m:t>
                          </m:r>
                          <m:r>
                            <a:rPr lang="en-US" altLang="ko-KR" sz="2400" i="1">
                              <a:latin typeface="Cambria Math" panose="02040503050406030204" pitchFamily="18" charset="0"/>
                              <a:ea typeface="Cambria Math" panose="02040503050406030204" pitchFamily="18" charset="0"/>
                            </a:rPr>
                            <m:t>_</m:t>
                          </m:r>
                          <m:r>
                            <m:rPr>
                              <m:sty m:val="p"/>
                            </m:rPr>
                            <a:rPr lang="en-US" altLang="ko-KR" sz="2400" i="1">
                              <a:latin typeface="Cambria Math" panose="02040503050406030204" pitchFamily="18" charset="0"/>
                              <a:ea typeface="Cambria Math" panose="02040503050406030204" pitchFamily="18" charset="0"/>
                            </a:rPr>
                            <m:t>obj</m:t>
                          </m:r>
                        </m:sub>
                      </m:sSub>
                      <m:r>
                        <a:rPr lang="en-US" altLang="ko-KR" sz="2400" b="0" i="1" smtClean="0">
                          <a:latin typeface="Cambria Math" panose="02040503050406030204" pitchFamily="18" charset="0"/>
                          <a:ea typeface="Cambria Math" panose="02040503050406030204" pitchFamily="18" charset="0"/>
                        </a:rPr>
                        <m:t>=1,</m:t>
                      </m:r>
                      <m:sSub>
                        <m:sSubPr>
                          <m:ctrlPr>
                            <a:rPr lang="en-US" altLang="ko-KR" sz="2400" i="1">
                              <a:latin typeface="Cambria Math" panose="02040503050406030204" pitchFamily="18" charset="0"/>
                              <a:ea typeface="Cambria Math" panose="02040503050406030204" pitchFamily="18" charset="0"/>
                            </a:rPr>
                          </m:ctrlPr>
                        </m:sSubPr>
                        <m:e>
                          <m:r>
                            <a:rPr lang="ko-KR" altLang="en-US" sz="2400" i="1">
                              <a:latin typeface="Cambria Math" panose="02040503050406030204" pitchFamily="18" charset="0"/>
                              <a:ea typeface="Cambria Math" panose="02040503050406030204" pitchFamily="18" charset="0"/>
                            </a:rPr>
                            <m:t>𝜆</m:t>
                          </m:r>
                        </m:e>
                        <m:sub>
                          <m:r>
                            <m:rPr>
                              <m:sty m:val="p"/>
                            </m:rPr>
                            <a:rPr lang="en-US" altLang="ko-KR" sz="2400" i="1">
                              <a:latin typeface="Cambria Math" panose="02040503050406030204" pitchFamily="18" charset="0"/>
                              <a:ea typeface="Cambria Math" panose="02040503050406030204" pitchFamily="18" charset="0"/>
                            </a:rPr>
                            <m:t>rel</m:t>
                          </m:r>
                        </m:sub>
                      </m:sSub>
                      <m:r>
                        <a:rPr lang="en-US" altLang="ko-KR" sz="2400" b="0" i="1" smtClean="0">
                          <a:latin typeface="Cambria Math" panose="02040503050406030204" pitchFamily="18" charset="0"/>
                          <a:ea typeface="Cambria Math" panose="02040503050406030204" pitchFamily="18" charset="0"/>
                        </a:rPr>
                        <m:t>=3</m:t>
                      </m:r>
                    </m:oMath>
                  </m:oMathPara>
                </a14:m>
                <a:endParaRPr lang="ko-KR" altLang="en-US" sz="2400" dirty="0"/>
              </a:p>
            </p:txBody>
          </p:sp>
        </mc:Choice>
        <mc:Fallback xmlns="">
          <p:sp>
            <p:nvSpPr>
              <p:cNvPr id="11" name="TextBox 10">
                <a:extLst>
                  <a:ext uri="{FF2B5EF4-FFF2-40B4-BE49-F238E27FC236}">
                    <a16:creationId xmlns:a16="http://schemas.microsoft.com/office/drawing/2014/main" id="{8CFBC496-DEA1-87D1-5CA8-050B085BBE99}"/>
                  </a:ext>
                </a:extLst>
              </p:cNvPr>
              <p:cNvSpPr txBox="1">
                <a:spLocks noRot="1" noChangeAspect="1" noMove="1" noResize="1" noEditPoints="1" noAdjustHandles="1" noChangeArrowheads="1" noChangeShapeType="1" noTextEdit="1"/>
              </p:cNvSpPr>
              <p:nvPr/>
            </p:nvSpPr>
            <p:spPr>
              <a:xfrm>
                <a:off x="673690" y="4135213"/>
                <a:ext cx="7367127" cy="403572"/>
              </a:xfrm>
              <a:prstGeom prst="rect">
                <a:avLst/>
              </a:prstGeom>
              <a:blipFill>
                <a:blip r:embed="rId5"/>
                <a:stretch>
                  <a:fillRect l="-1490" b="-2537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558990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실험 </a:t>
            </a:r>
            <a:r>
              <a:rPr lang="en-US" altLang="ko-KR" sz="2800" dirty="0"/>
              <a:t>(</a:t>
            </a:r>
            <a:r>
              <a:rPr lang="ko-KR" altLang="en-US" sz="2800" dirty="0"/>
              <a:t>임시</a:t>
            </a:r>
            <a:r>
              <a:rPr lang="en-US" altLang="ko-KR" sz="2800" dirty="0"/>
              <a:t>)</a:t>
            </a:r>
            <a:endParaRPr lang="ko-KR" altLang="en-US" sz="2800" dirty="0"/>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graphicFrame>
        <p:nvGraphicFramePr>
          <p:cNvPr id="4" name="표 3">
            <a:extLst>
              <a:ext uri="{FF2B5EF4-FFF2-40B4-BE49-F238E27FC236}">
                <a16:creationId xmlns:a16="http://schemas.microsoft.com/office/drawing/2014/main" id="{F94307A1-F282-8FFC-17CD-640E5C6B772E}"/>
              </a:ext>
            </a:extLst>
          </p:cNvPr>
          <p:cNvGraphicFramePr>
            <a:graphicFrameLocks noGrp="1"/>
          </p:cNvGraphicFramePr>
          <p:nvPr>
            <p:extLst>
              <p:ext uri="{D42A27DB-BD31-4B8C-83A1-F6EECF244321}">
                <p14:modId xmlns:p14="http://schemas.microsoft.com/office/powerpoint/2010/main" val="3375300770"/>
              </p:ext>
            </p:extLst>
          </p:nvPr>
        </p:nvGraphicFramePr>
        <p:xfrm>
          <a:off x="128085" y="1009073"/>
          <a:ext cx="11935830" cy="5088174"/>
        </p:xfrm>
        <a:graphic>
          <a:graphicData uri="http://schemas.openxmlformats.org/drawingml/2006/table">
            <a:tbl>
              <a:tblPr firstRow="1" bandRow="1">
                <a:tableStyleId>{2D5ABB26-0587-4C30-8999-92F81FD0307C}</a:tableStyleId>
              </a:tblPr>
              <a:tblGrid>
                <a:gridCol w="1224064">
                  <a:extLst>
                    <a:ext uri="{9D8B030D-6E8A-4147-A177-3AD203B41FA5}">
                      <a16:colId xmlns:a16="http://schemas.microsoft.com/office/drawing/2014/main" val="2667987404"/>
                    </a:ext>
                  </a:extLst>
                </a:gridCol>
                <a:gridCol w="823982">
                  <a:extLst>
                    <a:ext uri="{9D8B030D-6E8A-4147-A177-3AD203B41FA5}">
                      <a16:colId xmlns:a16="http://schemas.microsoft.com/office/drawing/2014/main" val="1880095072"/>
                    </a:ext>
                  </a:extLst>
                </a:gridCol>
                <a:gridCol w="823982">
                  <a:extLst>
                    <a:ext uri="{9D8B030D-6E8A-4147-A177-3AD203B41FA5}">
                      <a16:colId xmlns:a16="http://schemas.microsoft.com/office/drawing/2014/main" val="2258918197"/>
                    </a:ext>
                  </a:extLst>
                </a:gridCol>
                <a:gridCol w="823982">
                  <a:extLst>
                    <a:ext uri="{9D8B030D-6E8A-4147-A177-3AD203B41FA5}">
                      <a16:colId xmlns:a16="http://schemas.microsoft.com/office/drawing/2014/main" val="3709822678"/>
                    </a:ext>
                  </a:extLst>
                </a:gridCol>
                <a:gridCol w="823982">
                  <a:extLst>
                    <a:ext uri="{9D8B030D-6E8A-4147-A177-3AD203B41FA5}">
                      <a16:colId xmlns:a16="http://schemas.microsoft.com/office/drawing/2014/main" val="3362375341"/>
                    </a:ext>
                  </a:extLst>
                </a:gridCol>
                <a:gridCol w="823982">
                  <a:extLst>
                    <a:ext uri="{9D8B030D-6E8A-4147-A177-3AD203B41FA5}">
                      <a16:colId xmlns:a16="http://schemas.microsoft.com/office/drawing/2014/main" val="440357511"/>
                    </a:ext>
                  </a:extLst>
                </a:gridCol>
                <a:gridCol w="823982">
                  <a:extLst>
                    <a:ext uri="{9D8B030D-6E8A-4147-A177-3AD203B41FA5}">
                      <a16:colId xmlns:a16="http://schemas.microsoft.com/office/drawing/2014/main" val="1401718708"/>
                    </a:ext>
                  </a:extLst>
                </a:gridCol>
                <a:gridCol w="823982">
                  <a:extLst>
                    <a:ext uri="{9D8B030D-6E8A-4147-A177-3AD203B41FA5}">
                      <a16:colId xmlns:a16="http://schemas.microsoft.com/office/drawing/2014/main" val="1772329916"/>
                    </a:ext>
                  </a:extLst>
                </a:gridCol>
                <a:gridCol w="823982">
                  <a:extLst>
                    <a:ext uri="{9D8B030D-6E8A-4147-A177-3AD203B41FA5}">
                      <a16:colId xmlns:a16="http://schemas.microsoft.com/office/drawing/2014/main" val="3740156785"/>
                    </a:ext>
                  </a:extLst>
                </a:gridCol>
                <a:gridCol w="823982">
                  <a:extLst>
                    <a:ext uri="{9D8B030D-6E8A-4147-A177-3AD203B41FA5}">
                      <a16:colId xmlns:a16="http://schemas.microsoft.com/office/drawing/2014/main" val="2628561746"/>
                    </a:ext>
                  </a:extLst>
                </a:gridCol>
                <a:gridCol w="823982">
                  <a:extLst>
                    <a:ext uri="{9D8B030D-6E8A-4147-A177-3AD203B41FA5}">
                      <a16:colId xmlns:a16="http://schemas.microsoft.com/office/drawing/2014/main" val="3682555203"/>
                    </a:ext>
                  </a:extLst>
                </a:gridCol>
                <a:gridCol w="823982">
                  <a:extLst>
                    <a:ext uri="{9D8B030D-6E8A-4147-A177-3AD203B41FA5}">
                      <a16:colId xmlns:a16="http://schemas.microsoft.com/office/drawing/2014/main" val="3634272969"/>
                    </a:ext>
                  </a:extLst>
                </a:gridCol>
                <a:gridCol w="823982">
                  <a:extLst>
                    <a:ext uri="{9D8B030D-6E8A-4147-A177-3AD203B41FA5}">
                      <a16:colId xmlns:a16="http://schemas.microsoft.com/office/drawing/2014/main" val="2264354965"/>
                    </a:ext>
                  </a:extLst>
                </a:gridCol>
                <a:gridCol w="823982">
                  <a:extLst>
                    <a:ext uri="{9D8B030D-6E8A-4147-A177-3AD203B41FA5}">
                      <a16:colId xmlns:a16="http://schemas.microsoft.com/office/drawing/2014/main" val="3186033435"/>
                    </a:ext>
                  </a:extLst>
                </a:gridCol>
              </a:tblGrid>
              <a:tr h="414081">
                <a:tc rowSpan="2">
                  <a:txBody>
                    <a:bodyPr/>
                    <a:lstStyle/>
                    <a:p>
                      <a:pPr algn="ctr" latinLnBrk="1"/>
                      <a:r>
                        <a:rPr lang="en-US" altLang="ko-KR" sz="1200" dirty="0"/>
                        <a:t>Model</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latinLnBrk="1"/>
                      <a:r>
                        <a:rPr lang="en-US" altLang="ko-KR" sz="1200" dirty="0"/>
                        <a:t>Object</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latinLnBrk="1"/>
                      <a:r>
                        <a:rPr lang="en-US" altLang="ko-KR" sz="1200" dirty="0"/>
                        <a:t>Predicate</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latinLnBrk="1"/>
                      <a:r>
                        <a:rPr lang="en-US" altLang="ko-KR" sz="1200" dirty="0"/>
                        <a:t>Triplet</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6374157"/>
                  </a:ext>
                </a:extLst>
              </a:tr>
              <a:tr h="373959">
                <a:tc vMerge="1">
                  <a:txBody>
                    <a:bodyPr/>
                    <a:lstStyle/>
                    <a:p>
                      <a:pPr latinLnBrk="1"/>
                      <a:endParaRPr lang="ko-KR" altLang="en-US"/>
                    </a:p>
                  </a:txBody>
                  <a:tcPr/>
                </a:tc>
                <a:tc>
                  <a:txBody>
                    <a:bodyPr/>
                    <a:lstStyle/>
                    <a:p>
                      <a:pPr algn="ctr" latinLnBrk="1"/>
                      <a:r>
                        <a:rPr lang="en-US" altLang="ko-KR" sz="1200" dirty="0"/>
                        <a:t>A@1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A@5 </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A@10 </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A@1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A@3</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A@5 </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mA@1 </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mA@3</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mA@5</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A@50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A@100 </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mA@50 </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mA@100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6200791"/>
                  </a:ext>
                </a:extLst>
              </a:tr>
              <a:tr h="603854">
                <a:tc>
                  <a:txBody>
                    <a:bodyPr/>
                    <a:lstStyle/>
                    <a:p>
                      <a:pPr algn="ctr" latinLnBrk="1"/>
                      <a:r>
                        <a:rPr lang="en-US" altLang="ko-KR" sz="1200" dirty="0"/>
                        <a:t>SGPN</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48.28</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72.94</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82.74</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b="1" dirty="0"/>
                        <a:t>91.32</a:t>
                      </a:r>
                      <a:endParaRPr lang="ko-KR"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98.09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99.15</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32.01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55.22 </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69.44 </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87.55</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90.66</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41.52 </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51.92</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397756"/>
                  </a:ext>
                </a:extLst>
              </a:tr>
              <a:tr h="603854">
                <a:tc>
                  <a:txBody>
                    <a:bodyPr/>
                    <a:lstStyle/>
                    <a:p>
                      <a:pPr algn="ctr" latinLnBrk="1"/>
                      <a:r>
                        <a:rPr lang="en-US" altLang="ko-KR" sz="1200" dirty="0"/>
                        <a:t>SGG point</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51.42</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74.56</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84.15</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92.4</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97.78</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98.92</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27.95</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49.98</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63.15</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87.89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90.16</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45.02</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56.03</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3725304"/>
                  </a:ext>
                </a:extLst>
              </a:tr>
              <a:tr h="603854">
                <a:tc>
                  <a:txBody>
                    <a:bodyPr/>
                    <a:lstStyle/>
                    <a:p>
                      <a:pPr algn="ctr" latinLnBrk="1"/>
                      <a:r>
                        <a:rPr lang="en-US" altLang="ko-KR" sz="1200" dirty="0"/>
                        <a:t>SGFN</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53.67</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77.18</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85.14</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90.19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98.17</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99.33</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41.89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70.82</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81.44</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89.02</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91.71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58.37</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67.61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2945355"/>
                  </a:ext>
                </a:extLst>
              </a:tr>
              <a:tr h="603854">
                <a:tc>
                  <a:txBody>
                    <a:bodyPr/>
                    <a:lstStyle/>
                    <a:p>
                      <a:pPr algn="ctr" latinLnBrk="1"/>
                      <a:r>
                        <a:rPr lang="en-US" altLang="ko-KR" sz="1200" dirty="0"/>
                        <a:t>Non-VL-SAT</a:t>
                      </a:r>
                      <a:endParaRPr lang="ko-KR" altLang="en-US" sz="1200"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54.79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77.62</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85.84</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89.59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97.63</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99.08</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41.99 </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70.88</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81.67</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88.96</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91.37</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59.58</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67.75</a:t>
                      </a:r>
                      <a:endParaRPr lang="ko-KR" altLang="en-US" sz="1200" dirty="0"/>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164591"/>
                  </a:ext>
                </a:extLst>
              </a:tr>
              <a:tr h="603854">
                <a:tc>
                  <a:txBody>
                    <a:bodyPr/>
                    <a:lstStyle/>
                    <a:p>
                      <a:pPr algn="ctr" latinLnBrk="1"/>
                      <a:r>
                        <a:rPr lang="en-US" altLang="ko-KR" sz="1200" dirty="0"/>
                        <a:t>VL-SAT</a:t>
                      </a:r>
                      <a:endParaRPr lang="ko-KR" altLang="en-US" sz="1200"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b="1" dirty="0"/>
                        <a:t>55.66</a:t>
                      </a:r>
                      <a:endParaRPr lang="ko-KR"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b="1" dirty="0"/>
                        <a:t>78.66</a:t>
                      </a:r>
                      <a:endParaRPr lang="ko-KR"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b="1" dirty="0"/>
                        <a:t>85.91</a:t>
                      </a:r>
                      <a:endParaRPr lang="ko-KR"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89.81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b="1" dirty="0"/>
                        <a:t>98.45</a:t>
                      </a:r>
                      <a:endParaRPr lang="ko-KR"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b="1" dirty="0"/>
                        <a:t>99.53</a:t>
                      </a:r>
                      <a:endParaRPr lang="ko-KR"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b="1" dirty="0"/>
                        <a:t>54.03</a:t>
                      </a:r>
                      <a:endParaRPr lang="ko-KR"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b="1" dirty="0"/>
                        <a:t>77.67</a:t>
                      </a:r>
                      <a:endParaRPr lang="ko-KR"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b="1" dirty="0"/>
                        <a:t>87.65</a:t>
                      </a:r>
                      <a:endParaRPr lang="ko-KR"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b="1" dirty="0"/>
                        <a:t>90.35</a:t>
                      </a:r>
                      <a:endParaRPr lang="ko-KR"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b="1" dirty="0"/>
                        <a:t>92.89</a:t>
                      </a:r>
                      <a:endParaRPr lang="ko-KR"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b="1" dirty="0"/>
                        <a:t>65.09</a:t>
                      </a:r>
                      <a:endParaRPr lang="ko-KR" altLang="en-US"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b="1" dirty="0"/>
                        <a:t>73.59</a:t>
                      </a:r>
                      <a:endParaRPr lang="ko-KR" altLang="en-US" sz="1200" b="1" dirty="0"/>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8922350"/>
                  </a:ext>
                </a:extLst>
              </a:tr>
              <a:tr h="603854">
                <a:tc>
                  <a:txBody>
                    <a:bodyPr/>
                    <a:lstStyle/>
                    <a:p>
                      <a:pPr algn="ctr" latinLnBrk="1"/>
                      <a:r>
                        <a:rPr lang="en-US" altLang="ko-KR" sz="1200" dirty="0"/>
                        <a:t>Proto (ours)</a:t>
                      </a:r>
                      <a:endParaRPr lang="ko-KR" altLang="en-US" sz="1200"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55.51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77.57</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85.31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89.44</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98.15</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99.39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solidFill>
                            <a:srgbClr val="FF0000"/>
                          </a:solidFill>
                        </a:rPr>
                        <a:t>52.12</a:t>
                      </a:r>
                      <a:endParaRPr lang="ko-KR"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solidFill>
                            <a:srgbClr val="FF0000"/>
                          </a:solidFill>
                        </a:rPr>
                        <a:t>76.18</a:t>
                      </a:r>
                      <a:endParaRPr lang="ko-KR"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solidFill>
                            <a:srgbClr val="FF0000"/>
                          </a:solidFill>
                        </a:rPr>
                        <a:t>87.45</a:t>
                      </a:r>
                      <a:endParaRPr lang="ko-KR"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88.59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t>91.34</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solidFill>
                            <a:srgbClr val="FF0000"/>
                          </a:solidFill>
                        </a:rPr>
                        <a:t>52.24</a:t>
                      </a:r>
                      <a:endParaRPr lang="ko-KR"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200" dirty="0">
                          <a:solidFill>
                            <a:srgbClr val="FF0000"/>
                          </a:solidFill>
                        </a:rPr>
                        <a:t>62.93</a:t>
                      </a:r>
                      <a:endParaRPr lang="ko-KR"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7381140"/>
                  </a:ext>
                </a:extLst>
              </a:tr>
              <a:tr h="67701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t>Non-VL-SAT</a:t>
                      </a:r>
                      <a:endParaRPr lang="ko-KR" altLang="en-US" sz="1200" dirty="0"/>
                    </a:p>
                    <a:p>
                      <a:pPr algn="ctr" latinLnBrk="1"/>
                      <a:r>
                        <a:rPr lang="en-US" altLang="ko-KR" sz="1200" dirty="0"/>
                        <a:t>(ours)</a:t>
                      </a:r>
                      <a:endParaRPr lang="ko-KR" altLang="en-US" sz="1200"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53.04</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75.53</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83.91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88.72</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97.83</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99.21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44.58</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69.48</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84.64</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87.54</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90.54</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46.66</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latinLnBrk="1"/>
                      <a:r>
                        <a:rPr lang="en-US" altLang="ko-KR" sz="1200" dirty="0"/>
                        <a:t>57.91</a:t>
                      </a:r>
                      <a:endParaRPr lang="ko-KR" altLang="en-US" sz="1200" dirty="0"/>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2824398"/>
                  </a:ext>
                </a:extLst>
              </a:tr>
            </a:tbl>
          </a:graphicData>
        </a:graphic>
      </p:graphicFrame>
    </p:spTree>
    <p:extLst>
      <p:ext uri="{BB962C8B-B14F-4D97-AF65-F5344CB8AC3E}">
        <p14:creationId xmlns:p14="http://schemas.microsoft.com/office/powerpoint/2010/main" val="3002332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결론</a:t>
            </a:r>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6" name="내용 개체 틀 2">
            <a:extLst>
              <a:ext uri="{FF2B5EF4-FFF2-40B4-BE49-F238E27FC236}">
                <a16:creationId xmlns:a16="http://schemas.microsoft.com/office/drawing/2014/main" id="{AD1E5CE9-722E-D422-88D2-3451C0D7BF05}"/>
              </a:ext>
            </a:extLst>
          </p:cNvPr>
          <p:cNvSpPr>
            <a:spLocks noGrp="1"/>
          </p:cNvSpPr>
          <p:nvPr>
            <p:ph idx="1"/>
          </p:nvPr>
        </p:nvSpPr>
        <p:spPr>
          <a:xfrm>
            <a:off x="421339" y="1264489"/>
            <a:ext cx="10814108" cy="4701523"/>
          </a:xfrm>
        </p:spPr>
        <p:txBody>
          <a:bodyPr>
            <a:normAutofit/>
          </a:bodyPr>
          <a:lstStyle/>
          <a:p>
            <a:r>
              <a:rPr lang="en-US" altLang="ko-KR" sz="2000" dirty="0"/>
              <a:t>Scene Graph Prediction </a:t>
            </a:r>
            <a:r>
              <a:rPr lang="ko-KR" altLang="en-US" sz="2000" dirty="0"/>
              <a:t>에서 </a:t>
            </a:r>
            <a:r>
              <a:rPr lang="en-US" altLang="ko-KR" sz="2000" dirty="0"/>
              <a:t>long-tailed </a:t>
            </a:r>
            <a:r>
              <a:rPr lang="ko-KR" altLang="en-US" sz="2000" dirty="0"/>
              <a:t>문제를 해결하기 위해 기존 딥러닝 방식과 </a:t>
            </a:r>
            <a:r>
              <a:rPr lang="en-US" altLang="ko-KR" sz="2000" dirty="0"/>
              <a:t>Prototypical Network </a:t>
            </a:r>
            <a:r>
              <a:rPr lang="ko-KR" altLang="en-US" sz="2000" dirty="0"/>
              <a:t>를</a:t>
            </a:r>
            <a:r>
              <a:rPr lang="en-US" altLang="ko-KR" sz="2000" dirty="0"/>
              <a:t> </a:t>
            </a:r>
            <a:r>
              <a:rPr lang="ko-KR" altLang="en-US" sz="2000" dirty="0"/>
              <a:t>결합한 </a:t>
            </a:r>
            <a:r>
              <a:rPr lang="en-US" altLang="ko-KR" sz="2000" dirty="0"/>
              <a:t>Fusion Prototypical </a:t>
            </a:r>
            <a:r>
              <a:rPr lang="ko-KR" altLang="en-US" sz="2000" dirty="0"/>
              <a:t> </a:t>
            </a:r>
            <a:r>
              <a:rPr lang="en-US" altLang="ko-KR" sz="2000" dirty="0"/>
              <a:t>Network</a:t>
            </a:r>
            <a:r>
              <a:rPr lang="ko-KR" altLang="en-US" sz="2000" dirty="0"/>
              <a:t>를 제안함</a:t>
            </a:r>
            <a:endParaRPr lang="en-US" altLang="ko-KR" sz="2000" dirty="0"/>
          </a:p>
          <a:p>
            <a:endParaRPr lang="en-US" altLang="ko-KR" sz="2000" dirty="0"/>
          </a:p>
          <a:p>
            <a:r>
              <a:rPr lang="en-US" altLang="ko-KR" sz="2000" dirty="0"/>
              <a:t>Long-tailed </a:t>
            </a:r>
            <a:r>
              <a:rPr lang="ko-KR" altLang="en-US" sz="2000" dirty="0"/>
              <a:t>데이터에서의 학습 성능 개선 </a:t>
            </a:r>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p:txBody>
      </p:sp>
    </p:spTree>
    <p:extLst>
      <p:ext uri="{BB962C8B-B14F-4D97-AF65-F5344CB8AC3E}">
        <p14:creationId xmlns:p14="http://schemas.microsoft.com/office/powerpoint/2010/main" val="2364803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2F4028FE-E1A1-1EF2-FA45-B256D78EFB75}"/>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E747FE2E-F42B-BDD6-6361-AA76EA07A041}"/>
              </a:ext>
            </a:extLst>
          </p:cNvPr>
          <p:cNvSpPr>
            <a:spLocks noGrp="1"/>
          </p:cNvSpPr>
          <p:nvPr>
            <p:ph type="title"/>
          </p:nvPr>
        </p:nvSpPr>
        <p:spPr>
          <a:xfrm>
            <a:off x="273042" y="68779"/>
            <a:ext cx="8597915" cy="912117"/>
          </a:xfrm>
        </p:spPr>
        <p:txBody>
          <a:bodyPr>
            <a:normAutofit/>
          </a:bodyPr>
          <a:lstStyle/>
          <a:p>
            <a:r>
              <a:rPr lang="ko-KR" altLang="en-US" sz="2800" dirty="0"/>
              <a:t>목차</a:t>
            </a:r>
          </a:p>
        </p:txBody>
      </p:sp>
      <p:sp>
        <p:nvSpPr>
          <p:cNvPr id="8" name="내용 개체 틀 2">
            <a:extLst>
              <a:ext uri="{FF2B5EF4-FFF2-40B4-BE49-F238E27FC236}">
                <a16:creationId xmlns:a16="http://schemas.microsoft.com/office/drawing/2014/main" id="{1302D60B-2F27-62C5-1C03-C343AE1A8B1F}"/>
              </a:ext>
            </a:extLst>
          </p:cNvPr>
          <p:cNvSpPr>
            <a:spLocks noGrp="1"/>
          </p:cNvSpPr>
          <p:nvPr>
            <p:ph idx="1"/>
          </p:nvPr>
        </p:nvSpPr>
        <p:spPr>
          <a:xfrm>
            <a:off x="273042" y="980896"/>
            <a:ext cx="8597914" cy="5567685"/>
          </a:xfrm>
        </p:spPr>
        <p:txBody>
          <a:bodyPr>
            <a:normAutofit/>
          </a:bodyPr>
          <a:lstStyle/>
          <a:p>
            <a:r>
              <a:rPr lang="en-US" altLang="ko-KR" sz="1800" dirty="0">
                <a:latin typeface="+mj-ea"/>
                <a:ea typeface="+mj-ea"/>
              </a:rPr>
              <a:t>Scene graph generation</a:t>
            </a:r>
          </a:p>
          <a:p>
            <a:pPr marL="457200" lvl="1" indent="0">
              <a:buNone/>
            </a:pPr>
            <a:endParaRPr lang="en-US" altLang="ko-KR" sz="1800" dirty="0">
              <a:latin typeface="+mj-ea"/>
              <a:ea typeface="+mj-ea"/>
            </a:endParaRPr>
          </a:p>
          <a:p>
            <a:r>
              <a:rPr lang="ko-KR" altLang="en-US" sz="1800" dirty="0">
                <a:latin typeface="+mj-ea"/>
                <a:ea typeface="+mj-ea"/>
              </a:rPr>
              <a:t>연구과정 </a:t>
            </a:r>
            <a:endParaRPr lang="en-US" altLang="ko-KR" sz="1800" dirty="0">
              <a:latin typeface="+mj-ea"/>
              <a:ea typeface="+mj-ea"/>
            </a:endParaRPr>
          </a:p>
          <a:p>
            <a:pPr lvl="1">
              <a:buFont typeface="맑은 고딕" panose="020B0503020000020004" pitchFamily="50" charset="-127"/>
              <a:buChar char="-"/>
            </a:pPr>
            <a:r>
              <a:rPr lang="en-US" altLang="ko-KR" sz="1800" dirty="0">
                <a:latin typeface="+mj-ea"/>
                <a:ea typeface="+mj-ea"/>
              </a:rPr>
              <a:t>Variational Autoencoder</a:t>
            </a:r>
          </a:p>
          <a:p>
            <a:pPr lvl="1">
              <a:buFont typeface="맑은 고딕" panose="020B0503020000020004" pitchFamily="50" charset="-127"/>
              <a:buChar char="-"/>
            </a:pPr>
            <a:r>
              <a:rPr lang="en-US" altLang="ko-KR" sz="1800" dirty="0">
                <a:latin typeface="+mj-ea"/>
                <a:ea typeface="+mj-ea"/>
              </a:rPr>
              <a:t>Autoencoder</a:t>
            </a:r>
          </a:p>
          <a:p>
            <a:endParaRPr lang="en-US" altLang="ko-KR" sz="1800" dirty="0">
              <a:latin typeface="+mj-ea"/>
              <a:ea typeface="+mj-ea"/>
            </a:endParaRPr>
          </a:p>
          <a:p>
            <a:r>
              <a:rPr lang="ko-KR" altLang="en-US" sz="1800" dirty="0">
                <a:latin typeface="+mj-ea"/>
                <a:ea typeface="+mj-ea"/>
              </a:rPr>
              <a:t>논문 제안 </a:t>
            </a:r>
            <a:endParaRPr lang="en-US" altLang="ko-KR" sz="1800" dirty="0">
              <a:latin typeface="+mj-ea"/>
              <a:ea typeface="+mj-ea"/>
            </a:endParaRPr>
          </a:p>
          <a:p>
            <a:pPr lvl="1">
              <a:buFontTx/>
              <a:buChar char="-"/>
            </a:pPr>
            <a:r>
              <a:rPr lang="ko-KR" altLang="en-US" sz="1800" dirty="0">
                <a:latin typeface="+mj-ea"/>
                <a:ea typeface="+mj-ea"/>
              </a:rPr>
              <a:t>연구 배경</a:t>
            </a:r>
            <a:endParaRPr lang="en-US" altLang="ko-KR" sz="1800" dirty="0">
              <a:latin typeface="+mj-ea"/>
              <a:ea typeface="+mj-ea"/>
            </a:endParaRPr>
          </a:p>
          <a:p>
            <a:pPr lvl="1">
              <a:buFontTx/>
              <a:buChar char="-"/>
            </a:pPr>
            <a:r>
              <a:rPr lang="ko-KR" altLang="en-US" sz="1800" dirty="0">
                <a:latin typeface="+mj-ea"/>
                <a:ea typeface="+mj-ea"/>
              </a:rPr>
              <a:t>관련 연구</a:t>
            </a:r>
            <a:endParaRPr lang="en-US" altLang="ko-KR" sz="1800" dirty="0">
              <a:latin typeface="+mj-ea"/>
              <a:ea typeface="+mj-ea"/>
            </a:endParaRPr>
          </a:p>
          <a:p>
            <a:pPr lvl="1">
              <a:buFontTx/>
              <a:buChar char="-"/>
            </a:pPr>
            <a:r>
              <a:rPr lang="ko-KR" altLang="en-US" sz="1800" dirty="0">
                <a:latin typeface="+mj-ea"/>
                <a:ea typeface="+mj-ea"/>
              </a:rPr>
              <a:t>방법</a:t>
            </a:r>
            <a:endParaRPr lang="en-US" altLang="ko-KR" sz="1800" dirty="0">
              <a:latin typeface="+mj-ea"/>
              <a:ea typeface="+mj-ea"/>
            </a:endParaRPr>
          </a:p>
          <a:p>
            <a:pPr lvl="1">
              <a:buFontTx/>
              <a:buChar char="-"/>
            </a:pPr>
            <a:r>
              <a:rPr lang="ko-KR" altLang="en-US" sz="1800" dirty="0">
                <a:latin typeface="+mj-ea"/>
                <a:ea typeface="+mj-ea"/>
              </a:rPr>
              <a:t>실험</a:t>
            </a:r>
            <a:endParaRPr lang="en-US" altLang="ko-KR" sz="1800" dirty="0">
              <a:latin typeface="+mj-ea"/>
              <a:ea typeface="+mj-ea"/>
            </a:endParaRPr>
          </a:p>
          <a:p>
            <a:pPr marL="457200" lvl="1" indent="0">
              <a:buNone/>
            </a:pPr>
            <a:endParaRPr lang="en-US" altLang="ko-KR" sz="1800" dirty="0">
              <a:latin typeface="+mj-ea"/>
              <a:ea typeface="+mj-ea"/>
            </a:endParaRPr>
          </a:p>
          <a:p>
            <a:r>
              <a:rPr lang="ko-KR" altLang="en-US" sz="1800" dirty="0">
                <a:latin typeface="+mj-ea"/>
                <a:ea typeface="+mj-ea"/>
              </a:rPr>
              <a:t>결론 및 향후 계획</a:t>
            </a:r>
            <a:endParaRPr lang="en-US" altLang="ko-KR" sz="1800" dirty="0">
              <a:latin typeface="+mj-ea"/>
              <a:ea typeface="+mj-ea"/>
            </a:endParaRPr>
          </a:p>
          <a:p>
            <a:endParaRPr lang="en-US" altLang="ko-KR" sz="1800" dirty="0">
              <a:latin typeface="+mj-ea"/>
              <a:ea typeface="+mj-ea"/>
            </a:endParaRPr>
          </a:p>
          <a:p>
            <a:pPr marL="0" indent="0">
              <a:buNone/>
            </a:pPr>
            <a:endParaRPr lang="en-US" altLang="ko-KR" sz="1800" dirty="0">
              <a:latin typeface="+mj-ea"/>
              <a:ea typeface="+mj-ea"/>
            </a:endParaRPr>
          </a:p>
        </p:txBody>
      </p:sp>
    </p:spTree>
    <p:extLst>
      <p:ext uri="{BB962C8B-B14F-4D97-AF65-F5344CB8AC3E}">
        <p14:creationId xmlns:p14="http://schemas.microsoft.com/office/powerpoint/2010/main" val="884088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향후 계획</a:t>
            </a:r>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6" name="내용 개체 틀 2">
            <a:extLst>
              <a:ext uri="{FF2B5EF4-FFF2-40B4-BE49-F238E27FC236}">
                <a16:creationId xmlns:a16="http://schemas.microsoft.com/office/drawing/2014/main" id="{AD1E5CE9-722E-D422-88D2-3451C0D7BF05}"/>
              </a:ext>
            </a:extLst>
          </p:cNvPr>
          <p:cNvSpPr>
            <a:spLocks noGrp="1"/>
          </p:cNvSpPr>
          <p:nvPr>
            <p:ph idx="1"/>
          </p:nvPr>
        </p:nvSpPr>
        <p:spPr>
          <a:xfrm>
            <a:off x="421339" y="1264489"/>
            <a:ext cx="10833563" cy="4701523"/>
          </a:xfrm>
        </p:spPr>
        <p:txBody>
          <a:bodyPr>
            <a:normAutofit/>
          </a:bodyPr>
          <a:lstStyle/>
          <a:p>
            <a:r>
              <a:rPr lang="ko-KR" altLang="en-US" sz="3200" dirty="0"/>
              <a:t>제안한 방법에 대한 성능 측정</a:t>
            </a:r>
            <a:r>
              <a:rPr lang="en-US" altLang="ko-KR" sz="3200" dirty="0"/>
              <a:t> </a:t>
            </a:r>
            <a:r>
              <a:rPr lang="ko-KR" altLang="en-US" sz="3200" dirty="0"/>
              <a:t>및 방법 수정</a:t>
            </a:r>
            <a:endParaRPr lang="en-US" altLang="ko-KR" sz="3200" dirty="0"/>
          </a:p>
          <a:p>
            <a:endParaRPr lang="en-US" altLang="ko-KR" sz="3200" dirty="0"/>
          </a:p>
          <a:p>
            <a:r>
              <a:rPr lang="ko-KR" altLang="en-US" sz="3200" dirty="0"/>
              <a:t>실험 </a:t>
            </a:r>
            <a:endParaRPr lang="en-US" altLang="ko-KR" sz="3200" dirty="0"/>
          </a:p>
          <a:p>
            <a:pPr lvl="1"/>
            <a:r>
              <a:rPr lang="ko-KR" altLang="en-US" dirty="0"/>
              <a:t>다양한 평가지표로 평가 </a:t>
            </a:r>
            <a:r>
              <a:rPr lang="en-US" altLang="ko-KR" dirty="0"/>
              <a:t>( </a:t>
            </a:r>
            <a:r>
              <a:rPr lang="en-US" altLang="ko-KR" dirty="0" err="1"/>
              <a:t>recall@k</a:t>
            </a:r>
            <a:r>
              <a:rPr lang="en-US" altLang="ko-KR" dirty="0"/>
              <a:t> ) </a:t>
            </a:r>
          </a:p>
          <a:p>
            <a:pPr lvl="1"/>
            <a:r>
              <a:rPr lang="en-US" altLang="ko-KR" dirty="0"/>
              <a:t>Loss</a:t>
            </a:r>
            <a:r>
              <a:rPr lang="ko-KR" altLang="en-US" dirty="0"/>
              <a:t> </a:t>
            </a:r>
            <a:r>
              <a:rPr lang="en-US" altLang="ko-KR" dirty="0"/>
              <a:t>ablation study ( loss</a:t>
            </a:r>
            <a:r>
              <a:rPr lang="ko-KR" altLang="en-US" dirty="0"/>
              <a:t> 의 각 부분별 성능 평가</a:t>
            </a:r>
            <a:r>
              <a:rPr lang="en-US" altLang="ko-KR" dirty="0"/>
              <a:t>)</a:t>
            </a:r>
          </a:p>
          <a:p>
            <a:pPr lvl="1"/>
            <a:r>
              <a:rPr lang="ko-KR" altLang="en-US" dirty="0"/>
              <a:t>클래스를 데이터 개수에 따라 </a:t>
            </a:r>
            <a:r>
              <a:rPr lang="en-US" altLang="ko-KR" dirty="0"/>
              <a:t>Head, Body, Tail</a:t>
            </a:r>
            <a:r>
              <a:rPr lang="ko-KR" altLang="en-US" dirty="0"/>
              <a:t>로 구분하여 성능평가</a:t>
            </a:r>
            <a:endParaRPr lang="en-US" altLang="ko-KR" dirty="0"/>
          </a:p>
          <a:p>
            <a:pPr lvl="1"/>
            <a:r>
              <a:rPr lang="en-US" altLang="ko-KR" dirty="0"/>
              <a:t>Model </a:t>
            </a:r>
            <a:r>
              <a:rPr lang="ko-KR" altLang="en-US" dirty="0"/>
              <a:t>별 </a:t>
            </a:r>
            <a:r>
              <a:rPr lang="en-US" altLang="ko-KR" dirty="0"/>
              <a:t>prototypical loss </a:t>
            </a:r>
            <a:r>
              <a:rPr lang="ko-KR" altLang="en-US" dirty="0"/>
              <a:t>적용 성능 평가 </a:t>
            </a:r>
            <a:endParaRPr lang="en-US" altLang="ko-KR" dirty="0"/>
          </a:p>
          <a:p>
            <a:pPr lvl="1"/>
            <a:r>
              <a:rPr lang="ko-KR" altLang="en-US" dirty="0"/>
              <a:t>정성적 평가 </a:t>
            </a:r>
            <a:endParaRPr lang="en-US" altLang="ko-KR" dirty="0"/>
          </a:p>
        </p:txBody>
      </p:sp>
    </p:spTree>
    <p:extLst>
      <p:ext uri="{BB962C8B-B14F-4D97-AF65-F5344CB8AC3E}">
        <p14:creationId xmlns:p14="http://schemas.microsoft.com/office/powerpoint/2010/main" val="342621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2F4028FE-E1A1-1EF2-FA45-B256D78EFB75}"/>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E747FE2E-F42B-BDD6-6361-AA76EA07A041}"/>
              </a:ext>
            </a:extLst>
          </p:cNvPr>
          <p:cNvSpPr>
            <a:spLocks noGrp="1"/>
          </p:cNvSpPr>
          <p:nvPr>
            <p:ph type="title"/>
          </p:nvPr>
        </p:nvSpPr>
        <p:spPr>
          <a:xfrm>
            <a:off x="273042" y="68779"/>
            <a:ext cx="11223811" cy="912117"/>
          </a:xfrm>
        </p:spPr>
        <p:txBody>
          <a:bodyPr>
            <a:normAutofit/>
          </a:bodyPr>
          <a:lstStyle/>
          <a:p>
            <a:r>
              <a:rPr lang="en-US" altLang="ko-KR" sz="2800" kern="0" dirty="0">
                <a:solidFill>
                  <a:srgbClr val="000000"/>
                </a:solidFill>
                <a:latin typeface="맑은 고딕" panose="020B0503020000020004" pitchFamily="50" charset="-127"/>
                <a:ea typeface="맑은 고딕" panose="020B0503020000020004" pitchFamily="50" charset="-127"/>
              </a:rPr>
              <a:t>S</a:t>
            </a:r>
            <a:r>
              <a:rPr lang="en-US" altLang="ko-KR" sz="2800" kern="0" spc="0" dirty="0">
                <a:solidFill>
                  <a:srgbClr val="000000"/>
                </a:solidFill>
                <a:effectLst/>
                <a:latin typeface="맑은 고딕" panose="020B0503020000020004" pitchFamily="50" charset="-127"/>
                <a:ea typeface="맑은 고딕" panose="020B0503020000020004" pitchFamily="50" charset="-127"/>
              </a:rPr>
              <a:t>cene </a:t>
            </a:r>
            <a:r>
              <a:rPr lang="en-US" altLang="ko-KR" sz="2800" kern="0" dirty="0">
                <a:solidFill>
                  <a:srgbClr val="000000"/>
                </a:solidFill>
                <a:latin typeface="맑은 고딕" panose="020B0503020000020004" pitchFamily="50" charset="-127"/>
                <a:ea typeface="맑은 고딕" panose="020B0503020000020004" pitchFamily="50" charset="-127"/>
              </a:rPr>
              <a:t>G</a:t>
            </a:r>
            <a:r>
              <a:rPr lang="en-US" altLang="ko-KR" sz="2800" kern="0" spc="0" dirty="0">
                <a:solidFill>
                  <a:srgbClr val="000000"/>
                </a:solidFill>
                <a:effectLst/>
                <a:latin typeface="맑은 고딕" panose="020B0503020000020004" pitchFamily="50" charset="-127"/>
                <a:ea typeface="맑은 고딕" panose="020B0503020000020004" pitchFamily="50" charset="-127"/>
              </a:rPr>
              <a:t>raph </a:t>
            </a:r>
            <a:r>
              <a:rPr lang="en-US" altLang="ko-KR" sz="2800" kern="0" dirty="0">
                <a:solidFill>
                  <a:srgbClr val="000000"/>
                </a:solidFill>
                <a:latin typeface="맑은 고딕" panose="020B0503020000020004" pitchFamily="50" charset="-127"/>
                <a:ea typeface="맑은 고딕" panose="020B0503020000020004" pitchFamily="50" charset="-127"/>
              </a:rPr>
              <a:t>G</a:t>
            </a:r>
            <a:r>
              <a:rPr lang="en-US" altLang="ko-KR" sz="2800" kern="0" spc="0" dirty="0">
                <a:solidFill>
                  <a:srgbClr val="000000"/>
                </a:solidFill>
                <a:effectLst/>
                <a:latin typeface="맑은 고딕" panose="020B0503020000020004" pitchFamily="50" charset="-127"/>
                <a:ea typeface="맑은 고딕" panose="020B0503020000020004" pitchFamily="50" charset="-127"/>
              </a:rPr>
              <a:t>eneration</a:t>
            </a:r>
            <a:endParaRPr lang="ko-KR" altLang="en-US" sz="2800" dirty="0"/>
          </a:p>
        </p:txBody>
      </p:sp>
      <p:pic>
        <p:nvPicPr>
          <p:cNvPr id="1028" name="Picture 4" descr="Intelligent Systems Lab">
            <a:extLst>
              <a:ext uri="{FF2B5EF4-FFF2-40B4-BE49-F238E27FC236}">
                <a16:creationId xmlns:a16="http://schemas.microsoft.com/office/drawing/2014/main" id="{3A3219E7-AF70-2873-C9E7-1C9042A48B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64" y="1905000"/>
            <a:ext cx="11322072"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629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2F4028FE-E1A1-1EF2-FA45-B256D78EFB75}"/>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E747FE2E-F42B-BDD6-6361-AA76EA07A041}"/>
              </a:ext>
            </a:extLst>
          </p:cNvPr>
          <p:cNvSpPr>
            <a:spLocks noGrp="1"/>
          </p:cNvSpPr>
          <p:nvPr>
            <p:ph type="title"/>
          </p:nvPr>
        </p:nvSpPr>
        <p:spPr>
          <a:xfrm>
            <a:off x="273042" y="68779"/>
            <a:ext cx="11223811" cy="912117"/>
          </a:xfrm>
        </p:spPr>
        <p:txBody>
          <a:bodyPr>
            <a:normAutofit/>
          </a:bodyPr>
          <a:lstStyle/>
          <a:p>
            <a:r>
              <a:rPr lang="en-US" altLang="ko-KR" sz="2800" kern="0" dirty="0">
                <a:solidFill>
                  <a:srgbClr val="000000"/>
                </a:solidFill>
                <a:latin typeface="맑은 고딕" panose="020B0503020000020004" pitchFamily="50" charset="-127"/>
                <a:ea typeface="맑은 고딕" panose="020B0503020000020004" pitchFamily="50" charset="-127"/>
              </a:rPr>
              <a:t>3D</a:t>
            </a:r>
            <a:r>
              <a:rPr lang="ko-KR" altLang="en-US" sz="2800" kern="0" dirty="0">
                <a:solidFill>
                  <a:srgbClr val="000000"/>
                </a:solidFill>
                <a:latin typeface="맑은 고딕" panose="020B0503020000020004" pitchFamily="50" charset="-127"/>
                <a:ea typeface="맑은 고딕" panose="020B0503020000020004" pitchFamily="50" charset="-127"/>
              </a:rPr>
              <a:t> </a:t>
            </a:r>
            <a:r>
              <a:rPr lang="en-US" altLang="ko-KR" sz="2800" kern="0" dirty="0">
                <a:solidFill>
                  <a:srgbClr val="000000"/>
                </a:solidFill>
                <a:latin typeface="맑은 고딕" panose="020B0503020000020004" pitchFamily="50" charset="-127"/>
                <a:ea typeface="맑은 고딕" panose="020B0503020000020004" pitchFamily="50" charset="-127"/>
              </a:rPr>
              <a:t>S</a:t>
            </a:r>
            <a:r>
              <a:rPr lang="en-US" altLang="ko-KR" sz="2800" kern="0" spc="0" dirty="0">
                <a:solidFill>
                  <a:srgbClr val="000000"/>
                </a:solidFill>
                <a:effectLst/>
                <a:latin typeface="맑은 고딕" panose="020B0503020000020004" pitchFamily="50" charset="-127"/>
                <a:ea typeface="맑은 고딕" panose="020B0503020000020004" pitchFamily="50" charset="-127"/>
              </a:rPr>
              <a:t>cene </a:t>
            </a:r>
            <a:r>
              <a:rPr lang="en-US" altLang="ko-KR" sz="2800" kern="0" dirty="0">
                <a:solidFill>
                  <a:srgbClr val="000000"/>
                </a:solidFill>
                <a:latin typeface="맑은 고딕" panose="020B0503020000020004" pitchFamily="50" charset="-127"/>
                <a:ea typeface="맑은 고딕" panose="020B0503020000020004" pitchFamily="50" charset="-127"/>
              </a:rPr>
              <a:t>G</a:t>
            </a:r>
            <a:r>
              <a:rPr lang="en-US" altLang="ko-KR" sz="2800" kern="0" spc="0" dirty="0">
                <a:solidFill>
                  <a:srgbClr val="000000"/>
                </a:solidFill>
                <a:effectLst/>
                <a:latin typeface="맑은 고딕" panose="020B0503020000020004" pitchFamily="50" charset="-127"/>
                <a:ea typeface="맑은 고딕" panose="020B0503020000020004" pitchFamily="50" charset="-127"/>
              </a:rPr>
              <a:t>raph </a:t>
            </a:r>
            <a:r>
              <a:rPr lang="en-US" altLang="ko-KR" sz="2800" kern="0" dirty="0">
                <a:solidFill>
                  <a:srgbClr val="000000"/>
                </a:solidFill>
                <a:latin typeface="맑은 고딕" panose="020B0503020000020004" pitchFamily="50" charset="-127"/>
                <a:ea typeface="맑은 고딕" panose="020B0503020000020004" pitchFamily="50" charset="-127"/>
              </a:rPr>
              <a:t>G</a:t>
            </a:r>
            <a:r>
              <a:rPr lang="en-US" altLang="ko-KR" sz="2800" kern="0" spc="0" dirty="0">
                <a:solidFill>
                  <a:srgbClr val="000000"/>
                </a:solidFill>
                <a:effectLst/>
                <a:latin typeface="맑은 고딕" panose="020B0503020000020004" pitchFamily="50" charset="-127"/>
                <a:ea typeface="맑은 고딕" panose="020B0503020000020004" pitchFamily="50" charset="-127"/>
              </a:rPr>
              <a:t>eneration</a:t>
            </a:r>
            <a:endParaRPr lang="ko-KR" altLang="en-US" sz="2800" dirty="0"/>
          </a:p>
        </p:txBody>
      </p:sp>
      <p:pic>
        <p:nvPicPr>
          <p:cNvPr id="2056" name="Picture 8" descr="GitHub - wffancy/3dssg: 3D scene graph generation using GCN">
            <a:extLst>
              <a:ext uri="{FF2B5EF4-FFF2-40B4-BE49-F238E27FC236}">
                <a16:creationId xmlns:a16="http://schemas.microsoft.com/office/drawing/2014/main" id="{00449DA4-7ED6-889B-E787-5DCCC0208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84" y="1663081"/>
            <a:ext cx="10372725" cy="4733906"/>
          </a:xfrm>
          <a:prstGeom prst="rect">
            <a:avLst/>
          </a:prstGeom>
          <a:noFill/>
          <a:extLst>
            <a:ext uri="{909E8E84-426E-40DD-AFC4-6F175D3DCCD1}">
              <a14:hiddenFill xmlns:a14="http://schemas.microsoft.com/office/drawing/2010/main">
                <a:solidFill>
                  <a:srgbClr val="FFFFFF"/>
                </a:solidFill>
              </a14:hiddenFill>
            </a:ext>
          </a:extLst>
        </p:spPr>
      </p:pic>
      <p:sp>
        <p:nvSpPr>
          <p:cNvPr id="2" name="내용 개체 틀 2">
            <a:extLst>
              <a:ext uri="{FF2B5EF4-FFF2-40B4-BE49-F238E27FC236}">
                <a16:creationId xmlns:a16="http://schemas.microsoft.com/office/drawing/2014/main" id="{FF6EC247-05EC-345A-0AD4-8DD81B248F29}"/>
              </a:ext>
            </a:extLst>
          </p:cNvPr>
          <p:cNvSpPr>
            <a:spLocks noGrp="1"/>
          </p:cNvSpPr>
          <p:nvPr>
            <p:ph idx="1"/>
          </p:nvPr>
        </p:nvSpPr>
        <p:spPr>
          <a:xfrm>
            <a:off x="421340" y="1148996"/>
            <a:ext cx="8597914" cy="5808325"/>
          </a:xfrm>
        </p:spPr>
        <p:txBody>
          <a:bodyPr>
            <a:normAutofit/>
          </a:bodyPr>
          <a:lstStyle/>
          <a:p>
            <a:pPr marL="0" indent="0">
              <a:buNone/>
            </a:pPr>
            <a:endParaRPr lang="en-US" altLang="ko-KR" sz="1800" dirty="0">
              <a:latin typeface="+mj-ea"/>
              <a:ea typeface="+mj-ea"/>
            </a:endParaRPr>
          </a:p>
          <a:p>
            <a:pPr marL="0" indent="0">
              <a:buNone/>
            </a:pPr>
            <a:endParaRPr lang="en-US" altLang="ko-KR" sz="1800" dirty="0">
              <a:latin typeface="+mj-ea"/>
              <a:ea typeface="+mj-ea"/>
            </a:endParaRPr>
          </a:p>
        </p:txBody>
      </p:sp>
    </p:spTree>
    <p:extLst>
      <p:ext uri="{BB962C8B-B14F-4D97-AF65-F5344CB8AC3E}">
        <p14:creationId xmlns:p14="http://schemas.microsoft.com/office/powerpoint/2010/main" val="799970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en-US" altLang="ko-KR" sz="2800" kern="0" dirty="0">
                <a:solidFill>
                  <a:srgbClr val="000000"/>
                </a:solidFill>
                <a:latin typeface="맑은 고딕" panose="020B0503020000020004" pitchFamily="50" charset="-127"/>
                <a:ea typeface="맑은 고딕" panose="020B0503020000020004" pitchFamily="50" charset="-127"/>
              </a:rPr>
              <a:t>3D</a:t>
            </a:r>
            <a:r>
              <a:rPr lang="ko-KR" altLang="en-US" sz="2800" kern="0" dirty="0">
                <a:solidFill>
                  <a:srgbClr val="000000"/>
                </a:solidFill>
                <a:latin typeface="맑은 고딕" panose="020B0503020000020004" pitchFamily="50" charset="-127"/>
                <a:ea typeface="맑은 고딕" panose="020B0503020000020004" pitchFamily="50" charset="-127"/>
              </a:rPr>
              <a:t> </a:t>
            </a:r>
            <a:r>
              <a:rPr lang="en-US" altLang="ko-KR" sz="2800" kern="0" dirty="0">
                <a:solidFill>
                  <a:srgbClr val="000000"/>
                </a:solidFill>
                <a:latin typeface="맑은 고딕" panose="020B0503020000020004" pitchFamily="50" charset="-127"/>
                <a:ea typeface="맑은 고딕" panose="020B0503020000020004" pitchFamily="50" charset="-127"/>
              </a:rPr>
              <a:t>S</a:t>
            </a:r>
            <a:r>
              <a:rPr lang="en-US" altLang="ko-KR" sz="2800" kern="0" spc="0" dirty="0">
                <a:solidFill>
                  <a:srgbClr val="000000"/>
                </a:solidFill>
                <a:effectLst/>
                <a:latin typeface="맑은 고딕" panose="020B0503020000020004" pitchFamily="50" charset="-127"/>
                <a:ea typeface="맑은 고딕" panose="020B0503020000020004" pitchFamily="50" charset="-127"/>
              </a:rPr>
              <a:t>cene </a:t>
            </a:r>
            <a:r>
              <a:rPr lang="en-US" altLang="ko-KR" sz="2800" kern="0" dirty="0">
                <a:solidFill>
                  <a:srgbClr val="000000"/>
                </a:solidFill>
                <a:latin typeface="맑은 고딕" panose="020B0503020000020004" pitchFamily="50" charset="-127"/>
                <a:ea typeface="맑은 고딕" panose="020B0503020000020004" pitchFamily="50" charset="-127"/>
              </a:rPr>
              <a:t>G</a:t>
            </a:r>
            <a:r>
              <a:rPr lang="en-US" altLang="ko-KR" sz="2800" kern="0" spc="0" dirty="0">
                <a:solidFill>
                  <a:srgbClr val="000000"/>
                </a:solidFill>
                <a:effectLst/>
                <a:latin typeface="맑은 고딕" panose="020B0503020000020004" pitchFamily="50" charset="-127"/>
                <a:ea typeface="맑은 고딕" panose="020B0503020000020004" pitchFamily="50" charset="-127"/>
              </a:rPr>
              <a:t>raph Prediction</a:t>
            </a:r>
            <a:endParaRPr lang="ko-KR" altLang="en-US" sz="2800" dirty="0"/>
          </a:p>
        </p:txBody>
      </p:sp>
      <p:sp>
        <p:nvSpPr>
          <p:cNvPr id="8" name="내용 개체 틀 2">
            <a:extLst>
              <a:ext uri="{FF2B5EF4-FFF2-40B4-BE49-F238E27FC236}">
                <a16:creationId xmlns:a16="http://schemas.microsoft.com/office/drawing/2014/main" id="{0F0A1783-4AE7-AB15-8E8F-403975A0D783}"/>
              </a:ext>
            </a:extLst>
          </p:cNvPr>
          <p:cNvSpPr>
            <a:spLocks noGrp="1"/>
          </p:cNvSpPr>
          <p:nvPr>
            <p:ph idx="1"/>
          </p:nvPr>
        </p:nvSpPr>
        <p:spPr>
          <a:xfrm>
            <a:off x="421340" y="1246626"/>
            <a:ext cx="7587104" cy="5808325"/>
          </a:xfrm>
        </p:spPr>
        <p:txBody>
          <a:bodyPr>
            <a:normAutofit/>
          </a:bodyPr>
          <a:lstStyle/>
          <a:p>
            <a:r>
              <a:rPr lang="en-US" altLang="ko-KR" sz="1800" dirty="0">
                <a:latin typeface="+mj-ea"/>
                <a:ea typeface="+mj-ea"/>
              </a:rPr>
              <a:t>3DSSG Dataset – </a:t>
            </a:r>
            <a:r>
              <a:rPr lang="ko-KR" altLang="en-US" sz="1800" dirty="0">
                <a:latin typeface="+mj-ea"/>
                <a:ea typeface="+mj-ea"/>
              </a:rPr>
              <a:t>분류 문제</a:t>
            </a:r>
            <a:endParaRPr lang="en-US" altLang="ko-KR" sz="1800" dirty="0">
              <a:ea typeface="+mj-ea"/>
            </a:endParaRPr>
          </a:p>
          <a:p>
            <a:endParaRPr lang="en-US" altLang="ko-KR" sz="1800" dirty="0">
              <a:latin typeface="+mj-ea"/>
              <a:ea typeface="+mj-ea"/>
            </a:endParaRPr>
          </a:p>
          <a:p>
            <a:r>
              <a:rPr lang="en-US" altLang="ko-KR" sz="1800" dirty="0">
                <a:latin typeface="+mj-ea"/>
                <a:ea typeface="+mj-ea"/>
              </a:rPr>
              <a:t>Input : Class agnostic instance point</a:t>
            </a:r>
            <a:r>
              <a:rPr lang="ko-KR" altLang="en-US" sz="1800" dirty="0">
                <a:latin typeface="+mj-ea"/>
                <a:ea typeface="+mj-ea"/>
              </a:rPr>
              <a:t> </a:t>
            </a:r>
            <a:r>
              <a:rPr lang="en-US" altLang="ko-KR" sz="1800" dirty="0">
                <a:latin typeface="+mj-ea"/>
                <a:ea typeface="+mj-ea"/>
              </a:rPr>
              <a:t>cloud</a:t>
            </a:r>
          </a:p>
          <a:p>
            <a:r>
              <a:rPr lang="en-US" altLang="ko-KR" sz="1800" dirty="0">
                <a:latin typeface="+mj-ea"/>
                <a:ea typeface="+mj-ea"/>
              </a:rPr>
              <a:t>Output : Node 160 Class, Edge 26 Class</a:t>
            </a:r>
          </a:p>
          <a:p>
            <a:endParaRPr lang="en-US" altLang="ko-KR" sz="1800" dirty="0">
              <a:latin typeface="+mj-ea"/>
              <a:ea typeface="+mj-ea"/>
            </a:endParaRPr>
          </a:p>
          <a:p>
            <a:pPr marL="0" indent="0">
              <a:buNone/>
            </a:pPr>
            <a:endParaRPr lang="en-US" altLang="ko-KR" sz="1800" dirty="0">
              <a:latin typeface="+mj-ea"/>
              <a:ea typeface="+mj-ea"/>
            </a:endParaRPr>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CA92310C-0C1B-BCA0-CD0E-7C8C91E5FE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6" name="그림 5">
            <a:extLst>
              <a:ext uri="{FF2B5EF4-FFF2-40B4-BE49-F238E27FC236}">
                <a16:creationId xmlns:a16="http://schemas.microsoft.com/office/drawing/2014/main" id="{880CCFB3-484C-28B9-4F0A-E06C6B515789}"/>
              </a:ext>
            </a:extLst>
          </p:cNvPr>
          <p:cNvPicPr>
            <a:picLocks noChangeAspect="1"/>
          </p:cNvPicPr>
          <p:nvPr/>
        </p:nvPicPr>
        <p:blipFill>
          <a:blip r:embed="rId3"/>
          <a:stretch>
            <a:fillRect/>
          </a:stretch>
        </p:blipFill>
        <p:spPr>
          <a:xfrm>
            <a:off x="706065" y="3473772"/>
            <a:ext cx="2283595" cy="2098438"/>
          </a:xfrm>
          <a:prstGeom prst="rect">
            <a:avLst/>
          </a:prstGeom>
        </p:spPr>
      </p:pic>
      <p:grpSp>
        <p:nvGrpSpPr>
          <p:cNvPr id="9" name="그룹 8">
            <a:extLst>
              <a:ext uri="{FF2B5EF4-FFF2-40B4-BE49-F238E27FC236}">
                <a16:creationId xmlns:a16="http://schemas.microsoft.com/office/drawing/2014/main" id="{1473FE60-8A75-7669-985C-5973E8AE487A}"/>
              </a:ext>
            </a:extLst>
          </p:cNvPr>
          <p:cNvGrpSpPr/>
          <p:nvPr/>
        </p:nvGrpSpPr>
        <p:grpSpPr>
          <a:xfrm>
            <a:off x="3679054" y="3202989"/>
            <a:ext cx="2569346" cy="2645938"/>
            <a:chOff x="9908404" y="2923963"/>
            <a:chExt cx="2283596" cy="2456194"/>
          </a:xfrm>
        </p:grpSpPr>
        <p:pic>
          <p:nvPicPr>
            <p:cNvPr id="10" name="그림 9">
              <a:extLst>
                <a:ext uri="{FF2B5EF4-FFF2-40B4-BE49-F238E27FC236}">
                  <a16:creationId xmlns:a16="http://schemas.microsoft.com/office/drawing/2014/main" id="{B13679DB-BD0B-F26F-995B-C0A625C20873}"/>
                </a:ext>
              </a:extLst>
            </p:cNvPr>
            <p:cNvPicPr>
              <a:picLocks noChangeAspect="1"/>
            </p:cNvPicPr>
            <p:nvPr/>
          </p:nvPicPr>
          <p:blipFill>
            <a:blip r:embed="rId4"/>
            <a:stretch>
              <a:fillRect/>
            </a:stretch>
          </p:blipFill>
          <p:spPr>
            <a:xfrm>
              <a:off x="9908404" y="2923963"/>
              <a:ext cx="2283596" cy="2456194"/>
            </a:xfrm>
            <a:prstGeom prst="rect">
              <a:avLst/>
            </a:prstGeom>
          </p:spPr>
        </p:pic>
        <p:sp>
          <p:nvSpPr>
            <p:cNvPr id="11" name="직사각형 10">
              <a:extLst>
                <a:ext uri="{FF2B5EF4-FFF2-40B4-BE49-F238E27FC236}">
                  <a16:creationId xmlns:a16="http://schemas.microsoft.com/office/drawing/2014/main" id="{4EDB09FF-9AC3-A478-F881-EB81DCA2B6D2}"/>
                </a:ext>
              </a:extLst>
            </p:cNvPr>
            <p:cNvSpPr/>
            <p:nvPr/>
          </p:nvSpPr>
          <p:spPr>
            <a:xfrm>
              <a:off x="9908404" y="3993578"/>
              <a:ext cx="66869" cy="1120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4" name="그림 13">
            <a:extLst>
              <a:ext uri="{FF2B5EF4-FFF2-40B4-BE49-F238E27FC236}">
                <a16:creationId xmlns:a16="http://schemas.microsoft.com/office/drawing/2014/main" id="{0560DEDD-DC9B-DB2A-1FA9-74B28BA0E2C4}"/>
              </a:ext>
            </a:extLst>
          </p:cNvPr>
          <p:cNvPicPr>
            <a:picLocks noChangeAspect="1"/>
          </p:cNvPicPr>
          <p:nvPr/>
        </p:nvPicPr>
        <p:blipFill>
          <a:blip r:embed="rId5"/>
          <a:stretch>
            <a:fillRect/>
          </a:stretch>
        </p:blipFill>
        <p:spPr>
          <a:xfrm>
            <a:off x="7302117" y="1049674"/>
            <a:ext cx="2883410" cy="5647670"/>
          </a:xfrm>
          <a:prstGeom prst="rect">
            <a:avLst/>
          </a:prstGeom>
        </p:spPr>
      </p:pic>
      <p:pic>
        <p:nvPicPr>
          <p:cNvPr id="16" name="그림 15">
            <a:extLst>
              <a:ext uri="{FF2B5EF4-FFF2-40B4-BE49-F238E27FC236}">
                <a16:creationId xmlns:a16="http://schemas.microsoft.com/office/drawing/2014/main" id="{E54A1E8E-C73C-51BB-4EB1-EE6C7036CF68}"/>
              </a:ext>
            </a:extLst>
          </p:cNvPr>
          <p:cNvPicPr>
            <a:picLocks noChangeAspect="1"/>
          </p:cNvPicPr>
          <p:nvPr/>
        </p:nvPicPr>
        <p:blipFill>
          <a:blip r:embed="rId6"/>
          <a:stretch>
            <a:fillRect/>
          </a:stretch>
        </p:blipFill>
        <p:spPr>
          <a:xfrm>
            <a:off x="9276549" y="1049674"/>
            <a:ext cx="1938073" cy="5747084"/>
          </a:xfrm>
          <a:prstGeom prst="rect">
            <a:avLst/>
          </a:prstGeom>
        </p:spPr>
      </p:pic>
    </p:spTree>
    <p:extLst>
      <p:ext uri="{BB962C8B-B14F-4D97-AF65-F5344CB8AC3E}">
        <p14:creationId xmlns:p14="http://schemas.microsoft.com/office/powerpoint/2010/main" val="429015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연구 과정 </a:t>
            </a:r>
          </a:p>
        </p:txBody>
      </p:sp>
      <p:sp>
        <p:nvSpPr>
          <p:cNvPr id="8" name="내용 개체 틀 2">
            <a:extLst>
              <a:ext uri="{FF2B5EF4-FFF2-40B4-BE49-F238E27FC236}">
                <a16:creationId xmlns:a16="http://schemas.microsoft.com/office/drawing/2014/main" id="{0F0A1783-4AE7-AB15-8E8F-403975A0D783}"/>
              </a:ext>
            </a:extLst>
          </p:cNvPr>
          <p:cNvSpPr>
            <a:spLocks noGrp="1"/>
          </p:cNvSpPr>
          <p:nvPr>
            <p:ph idx="1"/>
          </p:nvPr>
        </p:nvSpPr>
        <p:spPr>
          <a:xfrm>
            <a:off x="421340" y="1049675"/>
            <a:ext cx="7587104" cy="5808325"/>
          </a:xfrm>
        </p:spPr>
        <p:txBody>
          <a:bodyPr>
            <a:normAutofit/>
          </a:bodyPr>
          <a:lstStyle/>
          <a:p>
            <a:r>
              <a:rPr lang="en-US" altLang="ko-KR" sz="1800" dirty="0"/>
              <a:t>SGRec3D: Self-Supervised 3D Scene Graph Learning via Object-Level Scene Reconstruction (WACV 2024)</a:t>
            </a:r>
            <a:r>
              <a:rPr lang="en-US" altLang="ko-KR" sz="1800" dirty="0">
                <a:latin typeface="+mj-ea"/>
                <a:ea typeface="+mj-ea"/>
              </a:rPr>
              <a:t>  </a:t>
            </a:r>
          </a:p>
          <a:p>
            <a:r>
              <a:rPr lang="en-US" altLang="ko-KR" sz="1800" dirty="0">
                <a:latin typeface="+mj-ea"/>
                <a:ea typeface="+mj-ea"/>
              </a:rPr>
              <a:t>reconstruction pretrain</a:t>
            </a:r>
            <a:r>
              <a:rPr lang="ko-KR" altLang="en-US" sz="1800" dirty="0">
                <a:latin typeface="+mj-ea"/>
                <a:ea typeface="+mj-ea"/>
              </a:rPr>
              <a:t>을 이용한 성능 개선</a:t>
            </a:r>
            <a:endParaRPr lang="en-US" altLang="ko-KR" sz="1800" dirty="0">
              <a:latin typeface="+mj-ea"/>
              <a:ea typeface="+mj-ea"/>
            </a:endParaRPr>
          </a:p>
          <a:p>
            <a:endParaRPr lang="en-US" altLang="ko-KR" sz="1800" dirty="0">
              <a:latin typeface="+mj-ea"/>
              <a:ea typeface="+mj-ea"/>
            </a:endParaRPr>
          </a:p>
          <a:p>
            <a:pPr marL="0" indent="0">
              <a:buNone/>
            </a:pPr>
            <a:endParaRPr lang="en-US" altLang="ko-KR" sz="1800" dirty="0">
              <a:latin typeface="+mj-ea"/>
              <a:ea typeface="+mj-ea"/>
            </a:endParaRPr>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CA92310C-0C1B-BCA0-CD0E-7C8C91E5FE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3" name="Rectangle 7">
            <a:extLst>
              <a:ext uri="{FF2B5EF4-FFF2-40B4-BE49-F238E27FC236}">
                <a16:creationId xmlns:a16="http://schemas.microsoft.com/office/drawing/2014/main" id="{6AD25B4F-0132-A600-24D6-2687BD7B7B8C}"/>
              </a:ext>
            </a:extLst>
          </p:cNvPr>
          <p:cNvSpPr>
            <a:spLocks noChangeArrowheads="1"/>
          </p:cNvSpPr>
          <p:nvPr/>
        </p:nvSpPr>
        <p:spPr bwMode="auto">
          <a:xfrm>
            <a:off x="0" y="0"/>
            <a:ext cx="4394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a:ln>
                  <a:noFill/>
                </a:ln>
                <a:solidFill>
                  <a:schemeClr val="tx1"/>
                </a:solidFill>
                <a:effectLst/>
                <a:latin typeface="Arial" panose="020B0604020202020204" pitchFamily="34" charset="0"/>
                <a:ea typeface="Söhne"/>
              </a:rPr>
              <a:t>증강현실 기기를 착용하고 빈 벤치프레스르 보는 장면도 생성해줘 </a:t>
            </a:r>
          </a:p>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000" b="0" i="0" u="none" strike="noStrike" cap="none" normalizeH="0" baseline="0">
                <a:ln>
                  <a:noFill/>
                </a:ln>
                <a:solidFill>
                  <a:schemeClr val="tx1"/>
                </a:solidFill>
                <a:effectLst/>
                <a:latin typeface="Arial" panose="020B0604020202020204" pitchFamily="34" charset="0"/>
                <a:ea typeface="Söhne"/>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pic>
        <p:nvPicPr>
          <p:cNvPr id="6" name="그림 5">
            <a:extLst>
              <a:ext uri="{FF2B5EF4-FFF2-40B4-BE49-F238E27FC236}">
                <a16:creationId xmlns:a16="http://schemas.microsoft.com/office/drawing/2014/main" id="{4463D39E-1FB5-1003-DF23-FFFBF9E899C7}"/>
              </a:ext>
            </a:extLst>
          </p:cNvPr>
          <p:cNvPicPr>
            <a:picLocks noChangeAspect="1"/>
          </p:cNvPicPr>
          <p:nvPr/>
        </p:nvPicPr>
        <p:blipFill>
          <a:blip r:embed="rId3"/>
          <a:stretch>
            <a:fillRect/>
          </a:stretch>
        </p:blipFill>
        <p:spPr>
          <a:xfrm>
            <a:off x="1054068" y="1929207"/>
            <a:ext cx="9958354" cy="4764656"/>
          </a:xfrm>
          <a:prstGeom prst="rect">
            <a:avLst/>
          </a:prstGeom>
        </p:spPr>
      </p:pic>
    </p:spTree>
    <p:extLst>
      <p:ext uri="{BB962C8B-B14F-4D97-AF65-F5344CB8AC3E}">
        <p14:creationId xmlns:p14="http://schemas.microsoft.com/office/powerpoint/2010/main" val="373988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연구 과정 </a:t>
            </a:r>
          </a:p>
        </p:txBody>
      </p:sp>
      <p:sp>
        <p:nvSpPr>
          <p:cNvPr id="8" name="내용 개체 틀 2">
            <a:extLst>
              <a:ext uri="{FF2B5EF4-FFF2-40B4-BE49-F238E27FC236}">
                <a16:creationId xmlns:a16="http://schemas.microsoft.com/office/drawing/2014/main" id="{0F0A1783-4AE7-AB15-8E8F-403975A0D783}"/>
              </a:ext>
            </a:extLst>
          </p:cNvPr>
          <p:cNvSpPr>
            <a:spLocks noGrp="1"/>
          </p:cNvSpPr>
          <p:nvPr>
            <p:ph idx="1"/>
          </p:nvPr>
        </p:nvSpPr>
        <p:spPr>
          <a:xfrm>
            <a:off x="421340" y="980896"/>
            <a:ext cx="8597914" cy="5808325"/>
          </a:xfrm>
        </p:spPr>
        <p:txBody>
          <a:bodyPr>
            <a:normAutofit/>
          </a:bodyPr>
          <a:lstStyle/>
          <a:p>
            <a:r>
              <a:rPr lang="en-US" altLang="ko-KR" sz="1800" b="0" i="0" dirty="0">
                <a:solidFill>
                  <a:srgbClr val="000000"/>
                </a:solidFill>
                <a:effectLst/>
                <a:highlight>
                  <a:srgbClr val="FFFFFF"/>
                </a:highlight>
                <a:latin typeface="Open Sans" panose="020B0606030504020204" pitchFamily="34" charset="0"/>
              </a:rPr>
              <a:t>Graph-to-3D: End-to-End Generation and Manipulation of 3D Scenes Using Scene Graphs (ICCV 2021)</a:t>
            </a:r>
          </a:p>
          <a:p>
            <a:r>
              <a:rPr lang="en-US" altLang="ko-KR" sz="1800" dirty="0"/>
              <a:t>SGRec3D: Self-Supervised 3D Scene Graph Learning via Object-Level Scene Reconstruction (WACV 2024)</a:t>
            </a:r>
            <a:r>
              <a:rPr lang="en-US" altLang="ko-KR" sz="1800" dirty="0">
                <a:latin typeface="+mj-ea"/>
                <a:ea typeface="+mj-ea"/>
              </a:rPr>
              <a:t>  </a:t>
            </a:r>
          </a:p>
          <a:p>
            <a:r>
              <a:rPr lang="en-US" altLang="ko-KR" sz="1800" dirty="0">
                <a:latin typeface="+mj-ea"/>
                <a:ea typeface="+mj-ea"/>
              </a:rPr>
              <a:t>VL-SAT </a:t>
            </a:r>
            <a:r>
              <a:rPr lang="ko-KR" altLang="en-US" sz="1800" dirty="0">
                <a:latin typeface="+mj-ea"/>
                <a:ea typeface="+mj-ea"/>
              </a:rPr>
              <a:t>논문 에서 제안한 신경망을 이용한 </a:t>
            </a:r>
            <a:r>
              <a:rPr lang="en-US" altLang="ko-KR" sz="1800" dirty="0">
                <a:latin typeface="+mj-ea"/>
                <a:ea typeface="+mj-ea"/>
              </a:rPr>
              <a:t>Autoencoder or Variational autoencoder</a:t>
            </a:r>
          </a:p>
          <a:p>
            <a:endParaRPr lang="en-US" altLang="ko-KR" sz="1800" dirty="0">
              <a:latin typeface="+mj-ea"/>
              <a:ea typeface="+mj-ea"/>
            </a:endParaRPr>
          </a:p>
          <a:p>
            <a:pPr marL="0" indent="0">
              <a:buNone/>
            </a:pPr>
            <a:endParaRPr lang="en-US" altLang="ko-KR" sz="1800" dirty="0">
              <a:latin typeface="+mj-ea"/>
              <a:ea typeface="+mj-ea"/>
            </a:endParaRPr>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CA92310C-0C1B-BCA0-CD0E-7C8C91E5FE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3" name="Rectangle 7">
            <a:extLst>
              <a:ext uri="{FF2B5EF4-FFF2-40B4-BE49-F238E27FC236}">
                <a16:creationId xmlns:a16="http://schemas.microsoft.com/office/drawing/2014/main" id="{6AD25B4F-0132-A600-24D6-2687BD7B7B8C}"/>
              </a:ext>
            </a:extLst>
          </p:cNvPr>
          <p:cNvSpPr>
            <a:spLocks noChangeArrowheads="1"/>
          </p:cNvSpPr>
          <p:nvPr/>
        </p:nvSpPr>
        <p:spPr bwMode="auto">
          <a:xfrm>
            <a:off x="0" y="0"/>
            <a:ext cx="4394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a:ln>
                  <a:noFill/>
                </a:ln>
                <a:solidFill>
                  <a:schemeClr val="tx1"/>
                </a:solidFill>
                <a:effectLst/>
                <a:latin typeface="Arial" panose="020B0604020202020204" pitchFamily="34" charset="0"/>
                <a:ea typeface="Söhne"/>
              </a:rPr>
              <a:t>증강현실 기기를 착용하고 빈 벤치프레스르 보는 장면도 생성해줘 </a:t>
            </a:r>
          </a:p>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000" b="0" i="0" u="none" strike="noStrike" cap="none" normalizeH="0" baseline="0">
                <a:ln>
                  <a:noFill/>
                </a:ln>
                <a:solidFill>
                  <a:schemeClr val="tx1"/>
                </a:solidFill>
                <a:effectLst/>
                <a:latin typeface="Arial" panose="020B0604020202020204" pitchFamily="34" charset="0"/>
                <a:ea typeface="Söhne"/>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pic>
        <p:nvPicPr>
          <p:cNvPr id="9" name="그림 8">
            <a:extLst>
              <a:ext uri="{FF2B5EF4-FFF2-40B4-BE49-F238E27FC236}">
                <a16:creationId xmlns:a16="http://schemas.microsoft.com/office/drawing/2014/main" id="{D51E4940-4017-E5BB-8AAD-AE9B3063AF14}"/>
              </a:ext>
            </a:extLst>
          </p:cNvPr>
          <p:cNvPicPr>
            <a:picLocks noChangeAspect="1"/>
          </p:cNvPicPr>
          <p:nvPr/>
        </p:nvPicPr>
        <p:blipFill>
          <a:blip r:embed="rId3"/>
          <a:stretch>
            <a:fillRect/>
          </a:stretch>
        </p:blipFill>
        <p:spPr>
          <a:xfrm>
            <a:off x="978756" y="2712416"/>
            <a:ext cx="9929946" cy="4145584"/>
          </a:xfrm>
          <a:prstGeom prst="rect">
            <a:avLst/>
          </a:prstGeom>
        </p:spPr>
      </p:pic>
      <p:sp>
        <p:nvSpPr>
          <p:cNvPr id="14" name="직사각형 13">
            <a:extLst>
              <a:ext uri="{FF2B5EF4-FFF2-40B4-BE49-F238E27FC236}">
                <a16:creationId xmlns:a16="http://schemas.microsoft.com/office/drawing/2014/main" id="{8EE7A0E4-B6F6-A0B5-1AF0-E8B1E1FE0411}"/>
              </a:ext>
            </a:extLst>
          </p:cNvPr>
          <p:cNvSpPr/>
          <p:nvPr/>
        </p:nvSpPr>
        <p:spPr>
          <a:xfrm rot="596763">
            <a:off x="1145563" y="3770419"/>
            <a:ext cx="9833082" cy="45719"/>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5D1E8839-4494-9E89-E063-55A07FDB442B}"/>
              </a:ext>
            </a:extLst>
          </p:cNvPr>
          <p:cNvSpPr/>
          <p:nvPr/>
        </p:nvSpPr>
        <p:spPr>
          <a:xfrm rot="21019803">
            <a:off x="1150121" y="3801202"/>
            <a:ext cx="9744315" cy="45719"/>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6D39B9D2-0CE8-D893-27C5-6269B04E94FB}"/>
              </a:ext>
            </a:extLst>
          </p:cNvPr>
          <p:cNvSpPr/>
          <p:nvPr/>
        </p:nvSpPr>
        <p:spPr>
          <a:xfrm>
            <a:off x="1186774" y="4766553"/>
            <a:ext cx="8077411" cy="2016299"/>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41995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연구 과정 </a:t>
            </a:r>
          </a:p>
        </p:txBody>
      </p:sp>
      <p:sp>
        <p:nvSpPr>
          <p:cNvPr id="8" name="내용 개체 틀 2">
            <a:extLst>
              <a:ext uri="{FF2B5EF4-FFF2-40B4-BE49-F238E27FC236}">
                <a16:creationId xmlns:a16="http://schemas.microsoft.com/office/drawing/2014/main" id="{0F0A1783-4AE7-AB15-8E8F-403975A0D783}"/>
              </a:ext>
            </a:extLst>
          </p:cNvPr>
          <p:cNvSpPr>
            <a:spLocks noGrp="1"/>
          </p:cNvSpPr>
          <p:nvPr>
            <p:ph idx="1"/>
          </p:nvPr>
        </p:nvSpPr>
        <p:spPr>
          <a:xfrm>
            <a:off x="421340" y="1148996"/>
            <a:ext cx="8597914" cy="5808325"/>
          </a:xfrm>
        </p:spPr>
        <p:txBody>
          <a:bodyPr>
            <a:normAutofit/>
          </a:bodyPr>
          <a:lstStyle/>
          <a:p>
            <a:r>
              <a:rPr lang="en-US" altLang="ko-KR" sz="1800" dirty="0">
                <a:latin typeface="+mj-ea"/>
                <a:ea typeface="+mj-ea"/>
              </a:rPr>
              <a:t>Variational autoencoder</a:t>
            </a:r>
            <a:r>
              <a:rPr lang="ko-KR" altLang="en-US" sz="1800" dirty="0">
                <a:latin typeface="+mj-ea"/>
                <a:ea typeface="+mj-ea"/>
              </a:rPr>
              <a:t>의 </a:t>
            </a:r>
            <a:r>
              <a:rPr lang="en-US" altLang="ko-KR" sz="1800" dirty="0">
                <a:latin typeface="+mj-ea"/>
                <a:ea typeface="+mj-ea"/>
              </a:rPr>
              <a:t> embedding </a:t>
            </a:r>
            <a:r>
              <a:rPr lang="ko-KR" altLang="en-US" sz="1800" dirty="0">
                <a:latin typeface="+mj-ea"/>
                <a:ea typeface="+mj-ea"/>
              </a:rPr>
              <a:t>계층을 확률적으로 수렴시키는 과정에서 </a:t>
            </a:r>
            <a:r>
              <a:rPr lang="en-US" altLang="ko-KR" sz="1800" dirty="0">
                <a:latin typeface="+mj-ea"/>
                <a:ea typeface="+mj-ea"/>
              </a:rPr>
              <a:t>encoder</a:t>
            </a:r>
            <a:r>
              <a:rPr lang="ko-KR" altLang="en-US" sz="1800" dirty="0">
                <a:latin typeface="+mj-ea"/>
                <a:ea typeface="+mj-ea"/>
              </a:rPr>
              <a:t> 정보의 손실이 </a:t>
            </a:r>
            <a:r>
              <a:rPr lang="ko-KR" altLang="en-US" sz="1800" dirty="0" err="1">
                <a:latin typeface="+mj-ea"/>
                <a:ea typeface="+mj-ea"/>
              </a:rPr>
              <a:t>일어남</a:t>
            </a:r>
            <a:r>
              <a:rPr lang="en-US" altLang="ko-KR" sz="1800" dirty="0">
                <a:latin typeface="+mj-ea"/>
                <a:ea typeface="+mj-ea"/>
              </a:rPr>
              <a:t> (</a:t>
            </a:r>
            <a:r>
              <a:rPr lang="ko-KR" altLang="en-US" sz="1800" dirty="0">
                <a:latin typeface="+mj-ea"/>
                <a:ea typeface="+mj-ea"/>
              </a:rPr>
              <a:t>예상</a:t>
            </a:r>
            <a:r>
              <a:rPr lang="en-US" altLang="ko-KR" sz="1800" dirty="0">
                <a:latin typeface="+mj-ea"/>
                <a:ea typeface="+mj-ea"/>
              </a:rPr>
              <a:t>)</a:t>
            </a:r>
            <a:r>
              <a:rPr lang="ko-KR" altLang="en-US" sz="1800" dirty="0">
                <a:latin typeface="+mj-ea"/>
                <a:ea typeface="+mj-ea"/>
              </a:rPr>
              <a:t> </a:t>
            </a:r>
            <a:endParaRPr lang="en-US" altLang="ko-KR" sz="1800" dirty="0">
              <a:latin typeface="+mj-ea"/>
              <a:ea typeface="+mj-ea"/>
            </a:endParaRPr>
          </a:p>
          <a:p>
            <a:endParaRPr lang="en-US" altLang="ko-KR" sz="1800" dirty="0">
              <a:latin typeface="+mj-ea"/>
              <a:ea typeface="+mj-ea"/>
            </a:endParaRPr>
          </a:p>
          <a:p>
            <a:endParaRPr lang="en-US" altLang="ko-KR" sz="1800" dirty="0">
              <a:latin typeface="+mj-ea"/>
              <a:ea typeface="+mj-ea"/>
            </a:endParaRPr>
          </a:p>
          <a:p>
            <a:pPr marL="0" indent="0">
              <a:buNone/>
            </a:pPr>
            <a:endParaRPr lang="en-US" altLang="ko-KR" sz="1800" dirty="0">
              <a:latin typeface="+mj-ea"/>
              <a:ea typeface="+mj-ea"/>
            </a:endParaRPr>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CA92310C-0C1B-BCA0-CD0E-7C8C91E5FE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3" name="Rectangle 7">
            <a:extLst>
              <a:ext uri="{FF2B5EF4-FFF2-40B4-BE49-F238E27FC236}">
                <a16:creationId xmlns:a16="http://schemas.microsoft.com/office/drawing/2014/main" id="{6AD25B4F-0132-A600-24D6-2687BD7B7B8C}"/>
              </a:ext>
            </a:extLst>
          </p:cNvPr>
          <p:cNvSpPr>
            <a:spLocks noChangeArrowheads="1"/>
          </p:cNvSpPr>
          <p:nvPr/>
        </p:nvSpPr>
        <p:spPr bwMode="auto">
          <a:xfrm>
            <a:off x="0" y="0"/>
            <a:ext cx="4394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a:ln>
                  <a:noFill/>
                </a:ln>
                <a:solidFill>
                  <a:schemeClr val="tx1"/>
                </a:solidFill>
                <a:effectLst/>
                <a:latin typeface="Arial" panose="020B0604020202020204" pitchFamily="34" charset="0"/>
                <a:ea typeface="Söhne"/>
              </a:rPr>
              <a:t>증강현실 기기를 착용하고 빈 벤치프레스르 보는 장면도 생성해줘 </a:t>
            </a:r>
          </a:p>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000" b="0" i="0" u="none" strike="noStrike" cap="none" normalizeH="0" baseline="0">
                <a:ln>
                  <a:noFill/>
                </a:ln>
                <a:solidFill>
                  <a:schemeClr val="tx1"/>
                </a:solidFill>
                <a:effectLst/>
                <a:latin typeface="Arial" panose="020B0604020202020204" pitchFamily="34" charset="0"/>
                <a:ea typeface="Söhne"/>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pic>
        <p:nvPicPr>
          <p:cNvPr id="10" name="그림 9">
            <a:extLst>
              <a:ext uri="{FF2B5EF4-FFF2-40B4-BE49-F238E27FC236}">
                <a16:creationId xmlns:a16="http://schemas.microsoft.com/office/drawing/2014/main" id="{246C9ED3-023D-D276-8374-89340A39FF80}"/>
              </a:ext>
            </a:extLst>
          </p:cNvPr>
          <p:cNvPicPr>
            <a:picLocks noChangeAspect="1"/>
          </p:cNvPicPr>
          <p:nvPr/>
        </p:nvPicPr>
        <p:blipFill>
          <a:blip r:embed="rId3"/>
          <a:stretch>
            <a:fillRect/>
          </a:stretch>
        </p:blipFill>
        <p:spPr>
          <a:xfrm>
            <a:off x="807167" y="2702204"/>
            <a:ext cx="5300203" cy="2701908"/>
          </a:xfrm>
          <a:prstGeom prst="rect">
            <a:avLst/>
          </a:prstGeom>
        </p:spPr>
      </p:pic>
      <p:pic>
        <p:nvPicPr>
          <p:cNvPr id="12" name="그림 11">
            <a:extLst>
              <a:ext uri="{FF2B5EF4-FFF2-40B4-BE49-F238E27FC236}">
                <a16:creationId xmlns:a16="http://schemas.microsoft.com/office/drawing/2014/main" id="{6B56BF32-91CD-6F6E-48E6-39906FBFE3A3}"/>
              </a:ext>
            </a:extLst>
          </p:cNvPr>
          <p:cNvPicPr>
            <a:picLocks noChangeAspect="1"/>
          </p:cNvPicPr>
          <p:nvPr/>
        </p:nvPicPr>
        <p:blipFill>
          <a:blip r:embed="rId4"/>
          <a:stretch>
            <a:fillRect/>
          </a:stretch>
        </p:blipFill>
        <p:spPr>
          <a:xfrm>
            <a:off x="6616267" y="2640407"/>
            <a:ext cx="4432525" cy="2965961"/>
          </a:xfrm>
          <a:prstGeom prst="rect">
            <a:avLst/>
          </a:prstGeom>
        </p:spPr>
      </p:pic>
    </p:spTree>
    <p:extLst>
      <p:ext uri="{BB962C8B-B14F-4D97-AF65-F5344CB8AC3E}">
        <p14:creationId xmlns:p14="http://schemas.microsoft.com/office/powerpoint/2010/main" val="1149107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E3669-C50D-6F65-2DB1-3F6785C8BFA9}"/>
            </a:ext>
          </a:extLst>
        </p:cNvPr>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74A6E2A5-35BA-8F58-6E26-A8ED32BDEFBF}"/>
              </a:ext>
            </a:extLst>
          </p:cNvPr>
          <p:cNvCxnSpPr>
            <a:cxnSpLocks/>
          </p:cNvCxnSpPr>
          <p:nvPr/>
        </p:nvCxnSpPr>
        <p:spPr>
          <a:xfrm>
            <a:off x="421340" y="891988"/>
            <a:ext cx="11223811" cy="0"/>
          </a:xfrm>
          <a:prstGeom prst="line">
            <a:avLst/>
          </a:prstGeom>
          <a:ln w="19050"/>
        </p:spPr>
        <p:style>
          <a:lnRef idx="1">
            <a:schemeClr val="dk1"/>
          </a:lnRef>
          <a:fillRef idx="0">
            <a:schemeClr val="dk1"/>
          </a:fillRef>
          <a:effectRef idx="0">
            <a:schemeClr val="dk1"/>
          </a:effectRef>
          <a:fontRef idx="minor">
            <a:schemeClr val="tx1"/>
          </a:fontRef>
        </p:style>
      </p:cxnSp>
      <p:sp>
        <p:nvSpPr>
          <p:cNvPr id="7" name="제목 1">
            <a:extLst>
              <a:ext uri="{FF2B5EF4-FFF2-40B4-BE49-F238E27FC236}">
                <a16:creationId xmlns:a16="http://schemas.microsoft.com/office/drawing/2014/main" id="{FDF707A6-4F5C-4079-FF47-8AD4BB1BBA5A}"/>
              </a:ext>
            </a:extLst>
          </p:cNvPr>
          <p:cNvSpPr>
            <a:spLocks noGrp="1"/>
          </p:cNvSpPr>
          <p:nvPr>
            <p:ph type="title"/>
          </p:nvPr>
        </p:nvSpPr>
        <p:spPr>
          <a:xfrm>
            <a:off x="273042" y="68779"/>
            <a:ext cx="8597915" cy="912117"/>
          </a:xfrm>
        </p:spPr>
        <p:txBody>
          <a:bodyPr>
            <a:normAutofit/>
          </a:bodyPr>
          <a:lstStyle/>
          <a:p>
            <a:r>
              <a:rPr lang="ko-KR" altLang="en-US" sz="2800" dirty="0"/>
              <a:t>연구 과정 </a:t>
            </a:r>
          </a:p>
        </p:txBody>
      </p:sp>
      <p:sp>
        <p:nvSpPr>
          <p:cNvPr id="8" name="내용 개체 틀 2">
            <a:extLst>
              <a:ext uri="{FF2B5EF4-FFF2-40B4-BE49-F238E27FC236}">
                <a16:creationId xmlns:a16="http://schemas.microsoft.com/office/drawing/2014/main" id="{0F0A1783-4AE7-AB15-8E8F-403975A0D783}"/>
              </a:ext>
            </a:extLst>
          </p:cNvPr>
          <p:cNvSpPr>
            <a:spLocks noGrp="1"/>
          </p:cNvSpPr>
          <p:nvPr>
            <p:ph idx="1"/>
          </p:nvPr>
        </p:nvSpPr>
        <p:spPr>
          <a:xfrm>
            <a:off x="421340" y="1148996"/>
            <a:ext cx="8597914" cy="5808325"/>
          </a:xfrm>
        </p:spPr>
        <p:txBody>
          <a:bodyPr>
            <a:normAutofit/>
          </a:bodyPr>
          <a:lstStyle/>
          <a:p>
            <a:r>
              <a:rPr lang="en-US" altLang="ko-KR" sz="1800" dirty="0">
                <a:latin typeface="+mj-ea"/>
                <a:ea typeface="+mj-ea"/>
              </a:rPr>
              <a:t>Autoencoder</a:t>
            </a:r>
            <a:r>
              <a:rPr lang="ko-KR" altLang="en-US" sz="1800" dirty="0">
                <a:latin typeface="+mj-ea"/>
                <a:ea typeface="+mj-ea"/>
              </a:rPr>
              <a:t>로 학습하였을 때도 모델이 수렴하지 않음</a:t>
            </a:r>
            <a:endParaRPr lang="en-US" altLang="ko-KR" sz="1800" dirty="0">
              <a:latin typeface="+mj-ea"/>
              <a:ea typeface="+mj-ea"/>
            </a:endParaRPr>
          </a:p>
          <a:p>
            <a:r>
              <a:rPr lang="en-US" altLang="ko-KR" sz="1800" dirty="0">
                <a:latin typeface="+mj-ea"/>
                <a:ea typeface="+mj-ea"/>
              </a:rPr>
              <a:t>Scene</a:t>
            </a:r>
            <a:r>
              <a:rPr lang="ko-KR" altLang="en-US" sz="1800" dirty="0">
                <a:latin typeface="+mj-ea"/>
                <a:ea typeface="+mj-ea"/>
              </a:rPr>
              <a:t> </a:t>
            </a:r>
            <a:r>
              <a:rPr lang="en-US" altLang="ko-KR" sz="1800" dirty="0">
                <a:latin typeface="+mj-ea"/>
                <a:ea typeface="+mj-ea"/>
              </a:rPr>
              <a:t>graph prediction </a:t>
            </a:r>
            <a:r>
              <a:rPr lang="ko-KR" altLang="en-US" sz="1800" dirty="0">
                <a:latin typeface="+mj-ea"/>
                <a:ea typeface="+mj-ea"/>
              </a:rPr>
              <a:t>에서 </a:t>
            </a:r>
            <a:r>
              <a:rPr lang="en-US" altLang="ko-KR" sz="1800" dirty="0">
                <a:latin typeface="+mj-ea"/>
                <a:ea typeface="+mj-ea"/>
              </a:rPr>
              <a:t>fine-tuning </a:t>
            </a:r>
            <a:r>
              <a:rPr lang="ko-KR" altLang="en-US" sz="1800" dirty="0">
                <a:latin typeface="+mj-ea"/>
                <a:ea typeface="+mj-ea"/>
              </a:rPr>
              <a:t>하였을 때도 성능이 오히려 떨어짐</a:t>
            </a:r>
            <a:endParaRPr lang="en-US" altLang="ko-KR" sz="1800" dirty="0">
              <a:latin typeface="+mj-ea"/>
              <a:ea typeface="+mj-ea"/>
            </a:endParaRPr>
          </a:p>
          <a:p>
            <a:endParaRPr lang="en-US" altLang="ko-KR" sz="1800" dirty="0">
              <a:latin typeface="+mj-ea"/>
              <a:ea typeface="+mj-ea"/>
            </a:endParaRPr>
          </a:p>
          <a:p>
            <a:pPr marL="0" indent="0">
              <a:buNone/>
            </a:pPr>
            <a:endParaRPr lang="en-US" altLang="ko-KR" sz="1800" dirty="0">
              <a:latin typeface="+mj-ea"/>
              <a:ea typeface="+mj-ea"/>
            </a:endParaRPr>
          </a:p>
        </p:txBody>
      </p:sp>
      <p:sp>
        <p:nvSpPr>
          <p:cNvPr id="2" name="AutoShape 2" descr="A virtual model performing a bench press in a gym setting. The model is highly detailed and lifelike, lying on a bench with a barbell in hand, preparing to lift it. The gym is modern and well-equipped, with various types of equipment visible in the background. The focus is on the model's form and technique, highlighting the muscles involved in the bench press movement. The lighting is bright, accentuating the model's physique and the shiny surfaces of the gym equipment.">
            <a:extLst>
              <a:ext uri="{FF2B5EF4-FFF2-40B4-BE49-F238E27FC236}">
                <a16:creationId xmlns:a16="http://schemas.microsoft.com/office/drawing/2014/main" id="{951CE48D-7598-DA60-F5AB-1ED02A88C094}"/>
              </a:ext>
            </a:extLst>
          </p:cNvPr>
          <p:cNvSpPr>
            <a:spLocks noChangeAspect="1" noChangeArrowheads="1"/>
          </p:cNvSpPr>
          <p:nvPr/>
        </p:nvSpPr>
        <p:spPr bwMode="auto">
          <a:xfrm>
            <a:off x="2466109" y="3276599"/>
            <a:ext cx="3782291" cy="37822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3" name="AutoShape 4">
            <a:extLst>
              <a:ext uri="{FF2B5EF4-FFF2-40B4-BE49-F238E27FC236}">
                <a16:creationId xmlns:a16="http://schemas.microsoft.com/office/drawing/2014/main" id="{134D444C-34C4-A2CC-3D7C-06E189595D71}"/>
              </a:ext>
            </a:extLst>
          </p:cNvPr>
          <p:cNvSpPr>
            <a:spLocks noChangeAspect="1" noChangeArrowheads="1"/>
          </p:cNvSpPr>
          <p:nvPr/>
        </p:nvSpPr>
        <p:spPr bwMode="auto">
          <a:xfrm>
            <a:off x="5943599" y="1009073"/>
            <a:ext cx="2572327" cy="2572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
        <p:nvSpPr>
          <p:cNvPr id="4" name="AutoShape 6">
            <a:extLst>
              <a:ext uri="{FF2B5EF4-FFF2-40B4-BE49-F238E27FC236}">
                <a16:creationId xmlns:a16="http://schemas.microsoft.com/office/drawing/2014/main" id="{CA92310C-0C1B-BCA0-CD0E-7C8C91E5FE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
        <p:nvSpPr>
          <p:cNvPr id="13" name="Rectangle 7">
            <a:extLst>
              <a:ext uri="{FF2B5EF4-FFF2-40B4-BE49-F238E27FC236}">
                <a16:creationId xmlns:a16="http://schemas.microsoft.com/office/drawing/2014/main" id="{6AD25B4F-0132-A600-24D6-2687BD7B7B8C}"/>
              </a:ext>
            </a:extLst>
          </p:cNvPr>
          <p:cNvSpPr>
            <a:spLocks noChangeArrowheads="1"/>
          </p:cNvSpPr>
          <p:nvPr/>
        </p:nvSpPr>
        <p:spPr bwMode="auto">
          <a:xfrm>
            <a:off x="0" y="0"/>
            <a:ext cx="4394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a:ln>
                  <a:noFill/>
                </a:ln>
                <a:solidFill>
                  <a:schemeClr val="tx1"/>
                </a:solidFill>
                <a:effectLst/>
                <a:latin typeface="Arial" panose="020B0604020202020204" pitchFamily="34" charset="0"/>
                <a:ea typeface="Söhne"/>
              </a:rPr>
              <a:t>증강현실 기기를 착용하고 빈 벤치프레스르 보는 장면도 생성해줘 </a:t>
            </a:r>
          </a:p>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000" b="0" i="0" u="none" strike="noStrike" cap="none" normalizeH="0" baseline="0">
                <a:ln>
                  <a:noFill/>
                </a:ln>
                <a:solidFill>
                  <a:schemeClr val="tx1"/>
                </a:solidFill>
                <a:effectLst/>
                <a:latin typeface="Arial" panose="020B0604020202020204" pitchFamily="34" charset="0"/>
                <a:ea typeface="Söhne"/>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pic>
        <p:nvPicPr>
          <p:cNvPr id="9" name="그림 8">
            <a:extLst>
              <a:ext uri="{FF2B5EF4-FFF2-40B4-BE49-F238E27FC236}">
                <a16:creationId xmlns:a16="http://schemas.microsoft.com/office/drawing/2014/main" id="{D51E4940-4017-E5BB-8AAD-AE9B3063AF14}"/>
              </a:ext>
            </a:extLst>
          </p:cNvPr>
          <p:cNvPicPr>
            <a:picLocks noChangeAspect="1"/>
          </p:cNvPicPr>
          <p:nvPr/>
        </p:nvPicPr>
        <p:blipFill rotWithShape="1">
          <a:blip r:embed="rId3"/>
          <a:srcRect l="1702" t="48450" r="17405" b="5054"/>
          <a:stretch/>
        </p:blipFill>
        <p:spPr>
          <a:xfrm>
            <a:off x="85122" y="3175030"/>
            <a:ext cx="11896246" cy="2854554"/>
          </a:xfrm>
          <a:prstGeom prst="rect">
            <a:avLst/>
          </a:prstGeom>
        </p:spPr>
      </p:pic>
    </p:spTree>
    <p:extLst>
      <p:ext uri="{BB962C8B-B14F-4D97-AF65-F5344CB8AC3E}">
        <p14:creationId xmlns:p14="http://schemas.microsoft.com/office/powerpoint/2010/main" val="96114541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문서" ma:contentTypeID="0x010100AF8D55B6F192564095C4EA96AF6D7A9F" ma:contentTypeVersion="8" ma:contentTypeDescription="새 문서를 만듭니다." ma:contentTypeScope="" ma:versionID="2090c63da4c3131cca6e8c7121355c46">
  <xsd:schema xmlns:xsd="http://www.w3.org/2001/XMLSchema" xmlns:xs="http://www.w3.org/2001/XMLSchema" xmlns:p="http://schemas.microsoft.com/office/2006/metadata/properties" xmlns:ns3="438f264d-92d4-44d9-b723-3f57ad516092" targetNamespace="http://schemas.microsoft.com/office/2006/metadata/properties" ma:root="true" ma:fieldsID="e68169161bf79319cf83ca50c23a2ccd" ns3:_="">
    <xsd:import namespace="438f264d-92d4-44d9-b723-3f57ad51609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8f264d-92d4-44d9-b723-3f57ad5160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8E4E95-294A-419E-B707-565F6C0DE677}">
  <ds:schemaRefs>
    <ds:schemaRef ds:uri="http://schemas.microsoft.com/office/2006/metadata/properties"/>
    <ds:schemaRef ds:uri="http://www.w3.org/XML/1998/namespace"/>
    <ds:schemaRef ds:uri="http://purl.org/dc/dcmitype/"/>
    <ds:schemaRef ds:uri="http://schemas.microsoft.com/office/2006/documentManagement/types"/>
    <ds:schemaRef ds:uri="http://purl.org/dc/elements/1.1/"/>
    <ds:schemaRef ds:uri="438f264d-92d4-44d9-b723-3f57ad516092"/>
    <ds:schemaRef ds:uri="http://purl.org/dc/terms/"/>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5FF331E2-E27E-4E87-83ED-AE76D2D9BA04}">
  <ds:schemaRefs>
    <ds:schemaRef ds:uri="http://schemas.microsoft.com/sharepoint/v3/contenttype/forms"/>
  </ds:schemaRefs>
</ds:datastoreItem>
</file>

<file path=customXml/itemProps3.xml><?xml version="1.0" encoding="utf-8"?>
<ds:datastoreItem xmlns:ds="http://schemas.openxmlformats.org/officeDocument/2006/customXml" ds:itemID="{BB90AFA6-78F9-440F-A49C-9CBF763030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8f264d-92d4-44d9-b723-3f57ad516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11884</TotalTime>
  <Words>792</Words>
  <Application>Microsoft Office PowerPoint</Application>
  <PresentationFormat>와이드스크린</PresentationFormat>
  <Paragraphs>248</Paragraphs>
  <Slides>20</Slides>
  <Notes>17</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20</vt:i4>
      </vt:variant>
    </vt:vector>
  </HeadingPairs>
  <TitlesOfParts>
    <vt:vector size="29" baseType="lpstr">
      <vt:lpstr>맑은 고딕</vt:lpstr>
      <vt:lpstr>Open Sans</vt:lpstr>
      <vt:lpstr>Cambria Math</vt:lpstr>
      <vt:lpstr>Arial Unicode MS</vt:lpstr>
      <vt:lpstr>D2Coding</vt:lpstr>
      <vt:lpstr>Arial</vt:lpstr>
      <vt:lpstr>바탕</vt:lpstr>
      <vt:lpstr>-apple-system</vt:lpstr>
      <vt:lpstr>Office 테마</vt:lpstr>
      <vt:lpstr>3D Scene Graph Generation 연구현황</vt:lpstr>
      <vt:lpstr>목차</vt:lpstr>
      <vt:lpstr>Scene Graph Generation</vt:lpstr>
      <vt:lpstr>3D Scene Graph Generation</vt:lpstr>
      <vt:lpstr>3D Scene Graph Prediction</vt:lpstr>
      <vt:lpstr>연구 과정 </vt:lpstr>
      <vt:lpstr>연구 과정 </vt:lpstr>
      <vt:lpstr>연구 과정 </vt:lpstr>
      <vt:lpstr>연구 과정 </vt:lpstr>
      <vt:lpstr>Fusion prototypical network for 3D scene graph prediction</vt:lpstr>
      <vt:lpstr>연구배경 – 문제</vt:lpstr>
      <vt:lpstr>연구배경 - Prototypical Network</vt:lpstr>
      <vt:lpstr>관련연구</vt:lpstr>
      <vt:lpstr>관련연구</vt:lpstr>
      <vt:lpstr>방법-Overview</vt:lpstr>
      <vt:lpstr>방법-Loss</vt:lpstr>
      <vt:lpstr>실험 (임시)</vt:lpstr>
      <vt:lpstr>실험 (임시)</vt:lpstr>
      <vt:lpstr>결론</vt:lpstr>
      <vt:lpstr>향후 계획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LIME을 활용한 CNN 모델의  얼굴 아름다움 예측 분석</dc:title>
  <dc:creator>웅식 김</dc:creator>
  <cp:lastModifiedBy>배지호</cp:lastModifiedBy>
  <cp:revision>365</cp:revision>
  <dcterms:created xsi:type="dcterms:W3CDTF">2023-10-23T10:59:30Z</dcterms:created>
  <dcterms:modified xsi:type="dcterms:W3CDTF">2024-05-31T06:19:29Z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0x010100AF8D55B6F192564095C4EA96AF6D7A9F</vt:lpwstr>
  </property>
</Properties>
</file>