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87" r:id="rId3"/>
    <p:sldId id="295" r:id="rId4"/>
    <p:sldId id="296" r:id="rId5"/>
    <p:sldId id="297" r:id="rId6"/>
    <p:sldId id="285" r:id="rId7"/>
    <p:sldId id="280" r:id="rId8"/>
    <p:sldId id="282" r:id="rId9"/>
    <p:sldId id="289" r:id="rId10"/>
    <p:sldId id="284" r:id="rId11"/>
    <p:sldId id="290" r:id="rId12"/>
    <p:sldId id="292" r:id="rId13"/>
    <p:sldId id="298" r:id="rId14"/>
    <p:sldId id="299" r:id="rId15"/>
    <p:sldId id="300" r:id="rId16"/>
    <p:sldId id="293" r:id="rId17"/>
    <p:sldId id="301" r:id="rId18"/>
    <p:sldId id="302" r:id="rId19"/>
    <p:sldId id="305" r:id="rId20"/>
    <p:sldId id="306" r:id="rId21"/>
    <p:sldId id="303" r:id="rId22"/>
    <p:sldId id="304" r:id="rId23"/>
    <p:sldId id="308" r:id="rId24"/>
    <p:sldId id="307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D2Coding" panose="020B0609020101020101" pitchFamily="49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D966"/>
    <a:srgbClr val="8FAADC"/>
    <a:srgbClr val="D0A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278" autoAdjust="0"/>
  </p:normalViewPr>
  <p:slideViewPr>
    <p:cSldViewPr snapToGrid="0">
      <p:cViewPr varScale="1">
        <p:scale>
          <a:sx n="106" d="100"/>
          <a:sy n="106" d="100"/>
        </p:scale>
        <p:origin x="289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4C6C-C9AF-4CD0-BC4C-9093A8D124E7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030B-D3FF-4F0D-BC24-E08B403A0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3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9CEF-6177-0CF6-CCB7-B1C59255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99DEBC-77E4-E10E-0EDE-BB6010157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F9147F-23B6-2931-8A4F-B4232137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FC41DB-DF0B-BA66-2FC5-1D12132FD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32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D1A24-C931-CCCA-5462-110940B8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86DFA8-E398-C735-36C0-77BD7A03D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B32AFF-5C05-98A7-ED4A-D24660584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EE17F-404D-68F2-D2EA-9A5511572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4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6B31-5F40-CF07-8212-D8C931BA5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9DD4D-D067-1E02-B4CD-E3E0EA0B3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2AAD24-DFB8-DE7F-808E-318340624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B53538-E454-745E-54B0-16C180CE4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0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16284-59F5-7206-51D0-F66F8567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F5F60-D15B-2F8A-1341-6F31BFFA5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B65EA2-9444-B945-2C8A-3129D6EED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FC337-DB1F-DE5F-DBAD-BEFEB7C51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3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B0AB4-665A-5FDF-EC0C-7D6FB1DF5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A1F24-7085-11C5-347A-3DDA20392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79FDD-DF7F-626E-FA59-2D5B4E04F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49036-D45E-EEF2-C968-1C18D17BA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60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3150-9D39-B0D2-12D7-BE4815E2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F5F9D9-2FF7-6097-BDA1-984436CDD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7414D4-F256-6F7D-046C-F48D84ABC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8CCE98-901E-5C7E-46A7-43E4747A5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6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2812-A79C-C02A-3397-9A248FA9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1068E0-E4AF-5396-8AED-85C8ECD05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5D697F-E784-05BD-91FC-96299C3C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188B4-BF00-A998-1E06-DA35C37FB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4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F0867-E493-A5AD-3852-71E0A9BC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0FBF8B-03D2-6A41-0365-03F780654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C1D219-1188-D8E9-BA52-C707B356F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13037-E552-7C5A-BC30-9D6A98E02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9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D919-2593-2A40-7FEF-04D4C823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EEB22A-3C65-7193-6443-DFC67D2F6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AD99C0-CE7A-4C4B-22A0-FCB796921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7B702-F2E7-0B5D-F8F8-57B175EA9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0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CE13-EE26-6908-8BDF-52F9D9D9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F032DC-2E03-87EB-7370-114FF2A54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AD618A-9F55-C96A-D38A-B0F765A5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37BB4-C088-F9F1-ABFB-9826386D1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0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D962-1332-5241-DB51-38DF6341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0234B6-484B-3999-1414-371BAF2F2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ECFA2D-8016-1A31-8487-A800E2987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60499-8E6E-3E18-B267-413E6FCE9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81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69A2-C224-85EB-DC05-815D554B0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F0AE7B-3924-DDD9-F15F-8155740F0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3FF65-C51D-1747-2EE2-F90C5762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1FC73-E481-C5C8-5337-4A540CAB9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301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C4E2E-4665-4369-C296-163E1EA5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1BFCB7-29F1-5710-BC8C-F01400C10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7F1C88-A3DC-6D5F-4E57-F9157765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9BE23-5F13-EA9D-C72C-DC2B1585C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89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F1E7-3E60-A4B3-B5A6-8061220DC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D7659C-2258-A0B9-8E7A-4492DD877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82FD42-4551-2F7C-815D-C9BEE4E36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78570-556E-DA20-B770-EAFD9AC63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2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A593D-0B01-5B2A-7F08-F6831CFE1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7E455C-327C-6B5B-5065-927B6F751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B48ED0-3711-BBAB-53D7-0FD2D0ADB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A5976-D8C5-A3EC-87FC-BBADCD3C7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97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2D40-CC0A-76A1-13BA-7E63DE3F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6C2E2-2D05-81DB-F7C8-02945EED1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CA48FB-636A-3E02-5015-0F02CA3F5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B5848-3851-28AF-C3BC-DB3716CF8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5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63EF-F3BE-3CBD-8A6A-E9551FF7E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BE63DB-0C5A-ED8E-9FB6-B84ACAF93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864188-B0ED-2860-FA81-59F2BCFA5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49646-33EB-268C-3A8F-F23C0300F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AEF6-487D-61A5-618F-455020B0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509C6B-42E6-F481-A080-BF6863D72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F1B71-48F7-DE17-DF48-560F89B3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F347D-689D-B16C-AB3B-61CB8ED65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36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F5-587C-6221-5701-5600069BD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27D8BA-30A0-7E74-5498-40F1A490B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59CA3C-B5ED-846A-7122-CDB47151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02D1C-00D7-2A29-1A07-936BF8E42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17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D735C-609B-D813-D100-2AFE249F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D13B39-B9A1-212C-71ED-11F58E76E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B10F2-5FD6-7476-90F0-B2831AC4C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F48B9-0A1B-13A4-E3D2-A13B09C4A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DEF8-C9A9-18F4-88AD-B268D2E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A3E25-8770-E47B-A08F-2C0C7B06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6E4B-A501-C473-5980-EF77287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0425-D63F-5B7B-4343-78AD467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7345-73FB-F127-BC8B-47BF6B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C21B-42FD-857E-D22C-394A470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0A3DE-F48E-7748-257B-5FB0BEAF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1AEF3-D1B1-22E5-A146-E817D70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E920-4438-16A1-25AE-1ACEF8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0AEC-FEFA-AAAB-F29B-69C6083A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C58DCC-22F6-3371-9F17-ED40D7AE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2B3D-2F81-29B2-EE42-B68D0075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DF8E-AA64-CE8B-1639-5AA4A23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72E03-E006-466A-A4CC-17591E1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54F2-4DAA-BA74-3B22-9C9925C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0031-8C73-F815-7600-93A7981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535D-B8D1-81B1-0B42-6AF4A144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7E0-3108-07F4-2D35-31C6F07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025A-D24A-200F-816A-88D0F124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FCCD-63A5-35E6-042E-5AF989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5E79-368C-D10B-123F-115976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C67C1-D94A-6356-6BD7-9B028297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01E3-FABD-A61C-E296-9F9EFD6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843C-491A-FE66-DDAA-19D66E7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CF01-FA14-C722-66F9-2130609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36C-C461-4BE4-F1D5-2FBC74F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B633-C4A8-F8D3-6DCD-FD3E9236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5115F-535A-4ABF-6694-74C7675D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A205-25AF-E79D-45F6-EA3BDDD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D23CC-DDF0-AF0B-446D-7C6F478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AA4AC-8F5F-76AA-6AB0-514220F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FE54-BE92-A159-18FC-A8B96EB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078F0-FD3F-2CA5-0B95-0F526B6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3DEC-DA5C-0BDA-587A-CB7D23A1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7CAC-4222-EE4E-0576-65C22246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1601F-95A6-0D0C-1FD9-BAB6B3F5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DB6E4-6F85-6C2A-19B4-FCAB027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3D072-4073-96CC-EE5B-4FED059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912B8-2FA2-35A7-954C-28250C3B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DBF3-C3F1-0B61-792D-8397AF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F1EF-B3D9-280D-A874-481F731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36B8-AAAD-7C57-DD94-468791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2444-BFAD-B0E5-31D5-3AFD865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32383-0CCE-B5D3-34D9-02775F1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BAA7-0EAD-E9FD-E444-584D298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FDFF-049F-8FA2-E2BE-FBE119D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543-9F8A-2E87-260C-71EE96A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3F67-310E-51DE-8C82-A74BE6B6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88BB4-83D1-E89A-38AC-F070F13C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37D-74F6-9E6A-7704-18C723F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5DA-CEB0-5D77-D14A-A7C391C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45892-CB2E-A89C-4D24-ABB1C3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C483-D765-9212-F961-030F15F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3ABA6-6552-20A6-7627-5F2F7800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2B290-FCB4-A495-4CBA-AA02871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1EF1-5BE9-8D43-5D6A-EEC97AA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061-6193-440C-1AF2-5269FDA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8986-A242-5A1B-9E0B-BAE39A3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E9DA0-8528-2D71-7032-33345D5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59BB-B375-E34F-6614-2172429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1549-D60C-399F-B5B4-CBC8CFC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493-FCD1-4848-AF8D-273DD0DF172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6253-8E72-D3D6-C166-F2A8A0F1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21A7-8C0B-3075-1670-B814C8CA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BB3C-5C0D-F882-B46E-D52EDB96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4456"/>
            <a:ext cx="9144000" cy="1444543"/>
          </a:xfrm>
        </p:spPr>
        <p:txBody>
          <a:bodyPr>
            <a:no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동적환경에서의 </a:t>
            </a:r>
            <a:r>
              <a:rPr lang="en-US" altLang="ko-KR" sz="3200" dirty="0">
                <a:latin typeface="+mj-ea"/>
                <a:ea typeface="+mj-ea"/>
              </a:rPr>
              <a:t>Multi-modal scene graph prediction</a:t>
            </a:r>
            <a:r>
              <a:rPr lang="ko-KR" altLang="en-US" sz="3200" dirty="0">
                <a:latin typeface="+mj-ea"/>
                <a:ea typeface="+mj-ea"/>
              </a:rPr>
              <a:t>을</a:t>
            </a:r>
            <a:r>
              <a:rPr lang="en-US" altLang="ko-KR" sz="3200" dirty="0">
                <a:latin typeface="+mj-ea"/>
                <a:ea typeface="+mj-ea"/>
              </a:rPr>
              <a:t> </a:t>
            </a:r>
            <a:r>
              <a:rPr lang="ko-KR" altLang="en-US" sz="3200" dirty="0">
                <a:latin typeface="+mj-ea"/>
                <a:ea typeface="+mj-ea"/>
              </a:rPr>
              <a:t>위한 교차 </a:t>
            </a:r>
            <a:r>
              <a:rPr lang="ko-KR" altLang="en-US" sz="3200" dirty="0" err="1">
                <a:latin typeface="+mj-ea"/>
                <a:ea typeface="+mj-ea"/>
              </a:rPr>
              <a:t>모달</a:t>
            </a:r>
            <a:r>
              <a:rPr lang="ko-KR" altLang="en-US" sz="3200" dirty="0">
                <a:latin typeface="+mj-ea"/>
                <a:ea typeface="+mj-ea"/>
              </a:rPr>
              <a:t> 지식 증류 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160B22-3ACB-5B30-7A71-FC0A1B3CC027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CA525B0D-45C7-B59A-630E-3CE249718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76B41-E225-8E31-F532-0C15902EE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CC82CD-573A-D647-038F-133CECAA1A0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54268E8-D751-F755-BE80-13042388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ECD605-279B-618E-D67A-2C327BC920B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6FD29A7-E01D-0C12-E837-251741FFC12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219B622-FC3C-4FF6-2C6D-CDF759027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1"/>
            <a:ext cx="11223811" cy="2064250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Cross-modal distillation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 and Student-Teacher Learning for Visual Intelligence: A Review and New Outlooks (IEEE TPAMI 2022)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267245-691D-AA44-F015-91783F70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32" y="1715198"/>
            <a:ext cx="7003574" cy="48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7663-0102-1C10-70B2-39AC36D7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8C01F2-4E09-E473-B716-12209CA33D5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830701" y="1854259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D9E5396-70B5-C87D-95C2-C4719C233BD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113707" y="2692793"/>
            <a:ext cx="9853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9AE5CF9-BC92-A903-052D-DE5EAB3A6760}"/>
              </a:ext>
            </a:extLst>
          </p:cNvPr>
          <p:cNvSpPr/>
          <p:nvPr/>
        </p:nvSpPr>
        <p:spPr>
          <a:xfrm>
            <a:off x="392955" y="1272086"/>
            <a:ext cx="11372109" cy="19915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172A32-8B06-AD96-AA8D-E535C247AFE1}"/>
              </a:ext>
            </a:extLst>
          </p:cNvPr>
          <p:cNvSpPr/>
          <p:nvPr/>
        </p:nvSpPr>
        <p:spPr>
          <a:xfrm>
            <a:off x="409945" y="4218377"/>
            <a:ext cx="11372109" cy="2026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3ED273A-F279-9A32-218C-AFD0D5DFA672}"/>
              </a:ext>
            </a:extLst>
          </p:cNvPr>
          <p:cNvCxnSpPr>
            <a:cxnSpLocks/>
          </p:cNvCxnSpPr>
          <p:nvPr/>
        </p:nvCxnSpPr>
        <p:spPr>
          <a:xfrm>
            <a:off x="7090979" y="2801404"/>
            <a:ext cx="9975" cy="181161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014103-4914-959D-1DA4-C69B980717F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1B74527-608B-CC27-3E6A-BD10BD88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overview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FED234-D1CE-6B1C-147E-C18DEBD9BD0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0381D9-9050-4ED6-9469-1175E5ADC4C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4759BA-E2F6-2C60-2542-D3D78B1E725E}"/>
              </a:ext>
            </a:extLst>
          </p:cNvPr>
          <p:cNvSpPr/>
          <p:nvPr/>
        </p:nvSpPr>
        <p:spPr>
          <a:xfrm>
            <a:off x="2620229" y="1350782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 encoder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FE9CE2-B1CE-D108-C877-6280A504F3CF}"/>
              </a:ext>
            </a:extLst>
          </p:cNvPr>
          <p:cNvSpPr/>
          <p:nvPr/>
        </p:nvSpPr>
        <p:spPr>
          <a:xfrm>
            <a:off x="2620228" y="2006994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point encoder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75D93B-EAB8-AB37-63C0-73DACD983A65}"/>
              </a:ext>
            </a:extLst>
          </p:cNvPr>
          <p:cNvSpPr/>
          <p:nvPr/>
        </p:nvSpPr>
        <p:spPr>
          <a:xfrm>
            <a:off x="2620228" y="2643615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encoder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27829B-249C-C215-C2A8-4F8DAAE46324}"/>
              </a:ext>
            </a:extLst>
          </p:cNvPr>
          <p:cNvSpPr/>
          <p:nvPr/>
        </p:nvSpPr>
        <p:spPr>
          <a:xfrm>
            <a:off x="1254764" y="1350782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64E813-E03C-026C-96F1-A9A0D4C1E50D}"/>
              </a:ext>
            </a:extLst>
          </p:cNvPr>
          <p:cNvSpPr/>
          <p:nvPr/>
        </p:nvSpPr>
        <p:spPr>
          <a:xfrm>
            <a:off x="593109" y="2006994"/>
            <a:ext cx="1564480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Ground truth</a:t>
            </a:r>
          </a:p>
          <a:p>
            <a:pPr algn="ctr"/>
            <a:r>
              <a:rPr lang="en-US" altLang="ko-KR" sz="1600" dirty="0"/>
              <a:t>Point cloud</a:t>
            </a:r>
            <a:endParaRPr lang="ko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68AF89-9F1D-AB82-D336-1FD758D820CE}"/>
              </a:ext>
            </a:extLst>
          </p:cNvPr>
          <p:cNvSpPr/>
          <p:nvPr/>
        </p:nvSpPr>
        <p:spPr>
          <a:xfrm>
            <a:off x="5576165" y="1587727"/>
            <a:ext cx="1743075" cy="1371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</a:t>
            </a:r>
            <a:endParaRPr lang="ko-KR" altLang="en-US" sz="16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70E8542-9247-EE65-9155-646CD28AC305}"/>
              </a:ext>
            </a:extLst>
          </p:cNvPr>
          <p:cNvCxnSpPr>
            <a:cxnSpLocks/>
          </p:cNvCxnSpPr>
          <p:nvPr/>
        </p:nvCxnSpPr>
        <p:spPr>
          <a:xfrm>
            <a:off x="4084698" y="1608691"/>
            <a:ext cx="1491467" cy="4238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AC97E44-B5C7-B4D3-CD78-EE735D72287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84697" y="2039714"/>
            <a:ext cx="1491468" cy="233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10E73E-F6BB-24D3-04A5-8AD898AB8CB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84697" y="2538772"/>
            <a:ext cx="1491467" cy="37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8264259-02A5-61E6-41B7-AD1B93F42A0B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1812744" y="2102665"/>
            <a:ext cx="370088" cy="12448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C812CC-8C39-E2F9-28D5-FF3102476C58}"/>
              </a:ext>
            </a:extLst>
          </p:cNvPr>
          <p:cNvSpPr txBox="1"/>
          <p:nvPr/>
        </p:nvSpPr>
        <p:spPr>
          <a:xfrm>
            <a:off x="1283413" y="2876058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</a:t>
            </a:r>
            <a:r>
              <a:rPr lang="en-US" altLang="ko-KR" sz="1200" dirty="0" err="1"/>
              <a:t>init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4B3A53-3DBA-E4BF-A17B-FE55030F8601}"/>
              </a:ext>
            </a:extLst>
          </p:cNvPr>
          <p:cNvSpPr txBox="1"/>
          <p:nvPr/>
        </p:nvSpPr>
        <p:spPr>
          <a:xfrm>
            <a:off x="4766339" y="1773181"/>
            <a:ext cx="60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Fuse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D11E43-1A60-0C66-D934-43A7F9F83B18}"/>
              </a:ext>
            </a:extLst>
          </p:cNvPr>
          <p:cNvSpPr/>
          <p:nvPr/>
        </p:nvSpPr>
        <p:spPr>
          <a:xfrm>
            <a:off x="8099103" y="1587726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classifier</a:t>
            </a:r>
            <a:endParaRPr lang="ko-KR" altLang="en-US" sz="16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DA9B2C-FE8C-DBAE-9B11-7547C02B8556}"/>
              </a:ext>
            </a:extLst>
          </p:cNvPr>
          <p:cNvSpPr/>
          <p:nvPr/>
        </p:nvSpPr>
        <p:spPr>
          <a:xfrm>
            <a:off x="8099103" y="2426259"/>
            <a:ext cx="1464469" cy="5330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classifier</a:t>
            </a:r>
            <a:endParaRPr lang="ko-KR" altLang="en-US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FED6D7-1691-C3A1-B01D-255CF7103EA5}"/>
              </a:ext>
            </a:extLst>
          </p:cNvPr>
          <p:cNvSpPr/>
          <p:nvPr/>
        </p:nvSpPr>
        <p:spPr>
          <a:xfrm>
            <a:off x="10048135" y="1586636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logit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2896AD-A7CD-FB76-E281-CC2CCC21C3D4}"/>
              </a:ext>
            </a:extLst>
          </p:cNvPr>
          <p:cNvSpPr/>
          <p:nvPr/>
        </p:nvSpPr>
        <p:spPr>
          <a:xfrm>
            <a:off x="10049558" y="2426259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logit</a:t>
            </a:r>
            <a:endParaRPr lang="ko-KR" altLang="en-US" sz="16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394F03-B41A-7FD1-6667-0460C1416F9A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9563572" y="2692793"/>
            <a:ext cx="485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C8A645-C7AB-5FDE-4502-0930F41DA1E3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9563572" y="1853170"/>
            <a:ext cx="484563" cy="1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F88CF3-479D-777B-75C6-AD160372FC4E}"/>
              </a:ext>
            </a:extLst>
          </p:cNvPr>
          <p:cNvSpPr/>
          <p:nvPr/>
        </p:nvSpPr>
        <p:spPr>
          <a:xfrm>
            <a:off x="2637218" y="4346483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 encoder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59BE4F-4FE9-F08D-E454-86A05CBE3B6C}"/>
              </a:ext>
            </a:extLst>
          </p:cNvPr>
          <p:cNvSpPr/>
          <p:nvPr/>
        </p:nvSpPr>
        <p:spPr>
          <a:xfrm>
            <a:off x="2637217" y="5002695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point encoder</a:t>
            </a:r>
            <a:endParaRPr lang="ko-KR" altLang="en-US" sz="1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E45A09F-638C-362D-9941-48AC523CCC5E}"/>
              </a:ext>
            </a:extLst>
          </p:cNvPr>
          <p:cNvSpPr/>
          <p:nvPr/>
        </p:nvSpPr>
        <p:spPr>
          <a:xfrm>
            <a:off x="2637217" y="5639316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encoder</a:t>
            </a:r>
            <a:endParaRPr lang="ko-KR" altLang="en-US" sz="16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5C3F2A-5722-F589-2E07-7E16375A0E56}"/>
              </a:ext>
            </a:extLst>
          </p:cNvPr>
          <p:cNvSpPr/>
          <p:nvPr/>
        </p:nvSpPr>
        <p:spPr>
          <a:xfrm>
            <a:off x="1271753" y="4346483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image</a:t>
            </a:r>
            <a:endParaRPr lang="ko-KR" altLang="en-US" sz="16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C0EF6A6-902F-3F9D-4E24-40B9700EEC74}"/>
              </a:ext>
            </a:extLst>
          </p:cNvPr>
          <p:cNvSpPr/>
          <p:nvPr/>
        </p:nvSpPr>
        <p:spPr>
          <a:xfrm>
            <a:off x="610098" y="5002695"/>
            <a:ext cx="1564480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Sparse</a:t>
            </a:r>
          </a:p>
          <a:p>
            <a:pPr algn="ctr"/>
            <a:r>
              <a:rPr lang="en-US" altLang="ko-KR" sz="1600" dirty="0"/>
              <a:t>Point cloud</a:t>
            </a:r>
            <a:endParaRPr lang="ko-KR" altLang="en-US" sz="1600" dirty="0"/>
          </a:p>
        </p:txBody>
      </p: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834ECE0D-31D6-9054-DD9F-50AE3DD8FBE9}"/>
              </a:ext>
            </a:extLst>
          </p:cNvPr>
          <p:cNvCxnSpPr>
            <a:cxnSpLocks/>
          </p:cNvCxnSpPr>
          <p:nvPr/>
        </p:nvCxnSpPr>
        <p:spPr>
          <a:xfrm>
            <a:off x="4101687" y="4604392"/>
            <a:ext cx="1491467" cy="42387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95BDCCBA-489C-11E4-0CEE-0133A1E21AF7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101686" y="5035415"/>
            <a:ext cx="1491468" cy="2338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95B33A6-F4A3-AB64-2A75-AEF404544B73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4101686" y="5534473"/>
            <a:ext cx="1491467" cy="371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58F0DF3-FD1E-0E18-A794-98FF9C989CE5}"/>
              </a:ext>
            </a:extLst>
          </p:cNvPr>
          <p:cNvCxnSpPr>
            <a:cxnSpLocks/>
            <a:stCxn id="67" idx="2"/>
            <a:endCxn id="65" idx="1"/>
          </p:cNvCxnSpPr>
          <p:nvPr/>
        </p:nvCxnSpPr>
        <p:spPr>
          <a:xfrm rot="16200000" flipH="1">
            <a:off x="1829733" y="5098366"/>
            <a:ext cx="370088" cy="12448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CBAD4FA-968B-1F99-0C93-A40CBD2326A1}"/>
              </a:ext>
            </a:extLst>
          </p:cNvPr>
          <p:cNvSpPr txBox="1"/>
          <p:nvPr/>
        </p:nvSpPr>
        <p:spPr>
          <a:xfrm>
            <a:off x="1300402" y="587175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Feature </a:t>
            </a:r>
            <a:r>
              <a:rPr lang="en-US" altLang="ko-KR" sz="1200" dirty="0" err="1"/>
              <a:t>init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DE5957-DF9E-C0CD-2B2A-26040D14B4B9}"/>
              </a:ext>
            </a:extLst>
          </p:cNvPr>
          <p:cNvSpPr txBox="1"/>
          <p:nvPr/>
        </p:nvSpPr>
        <p:spPr>
          <a:xfrm>
            <a:off x="4783328" y="4768882"/>
            <a:ext cx="604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Fuse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7C1C53-4136-6672-BD39-BE1ACD42C5F1}"/>
              </a:ext>
            </a:extLst>
          </p:cNvPr>
          <p:cNvSpPr/>
          <p:nvPr/>
        </p:nvSpPr>
        <p:spPr>
          <a:xfrm>
            <a:off x="8090606" y="4583428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classifier</a:t>
            </a:r>
            <a:endParaRPr lang="ko-KR" altLang="en-US" sz="16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8AC18F0-E473-F659-4575-2AAEED7B1D92}"/>
              </a:ext>
            </a:extLst>
          </p:cNvPr>
          <p:cNvSpPr/>
          <p:nvPr/>
        </p:nvSpPr>
        <p:spPr>
          <a:xfrm>
            <a:off x="8090606" y="5421961"/>
            <a:ext cx="1464469" cy="5330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classifier</a:t>
            </a:r>
            <a:endParaRPr lang="ko-KR" altLang="en-US" sz="1600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594D6D0-8EB1-527E-7ED9-576BC7F89862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822204" y="4849961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6EA7B4A-FDF1-8975-6079-5BACFE49AAA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822204" y="5688494"/>
            <a:ext cx="12684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1FD3675-0597-2E5C-B2EE-8EA70BABCC66}"/>
              </a:ext>
            </a:extLst>
          </p:cNvPr>
          <p:cNvSpPr/>
          <p:nvPr/>
        </p:nvSpPr>
        <p:spPr>
          <a:xfrm>
            <a:off x="10033485" y="4589361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Node logit</a:t>
            </a:r>
            <a:endParaRPr lang="ko-KR" altLang="en-US" sz="16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4A49B5B-0352-9245-D35F-9C84740F395E}"/>
              </a:ext>
            </a:extLst>
          </p:cNvPr>
          <p:cNvSpPr/>
          <p:nvPr/>
        </p:nvSpPr>
        <p:spPr>
          <a:xfrm>
            <a:off x="10033485" y="5421960"/>
            <a:ext cx="902825" cy="533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Edge logit</a:t>
            </a:r>
            <a:endParaRPr lang="ko-KR" altLang="en-US" sz="16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5D38756-1426-2071-7FB3-7D3A791EFDF2}"/>
              </a:ext>
            </a:extLst>
          </p:cNvPr>
          <p:cNvCxnSpPr>
            <a:cxnSpLocks/>
            <a:stCxn id="76" idx="3"/>
            <a:endCxn id="80" idx="1"/>
          </p:cNvCxnSpPr>
          <p:nvPr/>
        </p:nvCxnSpPr>
        <p:spPr>
          <a:xfrm flipV="1">
            <a:off x="9555075" y="5688494"/>
            <a:ext cx="47841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5D4D27F-28E0-0CC9-22E6-757208453ED5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9555075" y="4849962"/>
            <a:ext cx="478410" cy="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091E94-D036-3A58-2285-E3BE936D1462}"/>
              </a:ext>
            </a:extLst>
          </p:cNvPr>
          <p:cNvSpPr txBox="1"/>
          <p:nvPr/>
        </p:nvSpPr>
        <p:spPr>
          <a:xfrm>
            <a:off x="97886" y="916631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Teacher model</a:t>
            </a:r>
            <a:endParaRPr lang="ko-KR" altLang="en-US" sz="16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99034F2-D93E-AE7B-9ED3-DA6ECFB7E7CA}"/>
              </a:ext>
            </a:extLst>
          </p:cNvPr>
          <p:cNvCxnSpPr>
            <a:cxnSpLocks/>
          </p:cNvCxnSpPr>
          <p:nvPr/>
        </p:nvCxnSpPr>
        <p:spPr>
          <a:xfrm>
            <a:off x="4484333" y="2287157"/>
            <a:ext cx="0" cy="120613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AF16364-0180-6153-A989-C6A1F2174AC0}"/>
              </a:ext>
            </a:extLst>
          </p:cNvPr>
          <p:cNvCxnSpPr>
            <a:cxnSpLocks/>
          </p:cNvCxnSpPr>
          <p:nvPr/>
        </p:nvCxnSpPr>
        <p:spPr>
          <a:xfrm>
            <a:off x="4248997" y="1617315"/>
            <a:ext cx="0" cy="187597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8AEE59-C2B7-528B-E956-6D1E8F031E38}"/>
              </a:ext>
            </a:extLst>
          </p:cNvPr>
          <p:cNvCxnSpPr>
            <a:cxnSpLocks/>
          </p:cNvCxnSpPr>
          <p:nvPr/>
        </p:nvCxnSpPr>
        <p:spPr>
          <a:xfrm>
            <a:off x="4709439" y="2923779"/>
            <a:ext cx="0" cy="56951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662E41CD-97C6-37C0-E5AB-A0F441027BE6}"/>
              </a:ext>
            </a:extLst>
          </p:cNvPr>
          <p:cNvCxnSpPr>
            <a:cxnSpLocks/>
            <a:stCxn id="54" idx="3"/>
            <a:endCxn id="79" idx="3"/>
          </p:cNvCxnSpPr>
          <p:nvPr/>
        </p:nvCxnSpPr>
        <p:spPr>
          <a:xfrm flipH="1">
            <a:off x="10936310" y="1853170"/>
            <a:ext cx="14650" cy="3002725"/>
          </a:xfrm>
          <a:prstGeom prst="bentConnector3">
            <a:avLst>
              <a:gd name="adj1" fmla="val -156041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D77FDF1-B4DD-B6D1-4457-72CC7F5ACEAC}"/>
              </a:ext>
            </a:extLst>
          </p:cNvPr>
          <p:cNvCxnSpPr>
            <a:cxnSpLocks/>
            <a:stCxn id="55" idx="3"/>
            <a:endCxn id="80" idx="3"/>
          </p:cNvCxnSpPr>
          <p:nvPr/>
        </p:nvCxnSpPr>
        <p:spPr>
          <a:xfrm flipH="1">
            <a:off x="10936310" y="2692793"/>
            <a:ext cx="16073" cy="2995701"/>
          </a:xfrm>
          <a:prstGeom prst="bentConnector3">
            <a:avLst>
              <a:gd name="adj1" fmla="val -1422261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7F0EEDB-F51C-DA60-7E38-25345D225727}"/>
              </a:ext>
            </a:extLst>
          </p:cNvPr>
          <p:cNvCxnSpPr>
            <a:cxnSpLocks/>
          </p:cNvCxnSpPr>
          <p:nvPr/>
        </p:nvCxnSpPr>
        <p:spPr>
          <a:xfrm flipH="1" flipV="1">
            <a:off x="4220567" y="3958888"/>
            <a:ext cx="7097" cy="194061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80CA5415-62F3-A526-2BF8-350CA43FB244}"/>
              </a:ext>
            </a:extLst>
          </p:cNvPr>
          <p:cNvCxnSpPr>
            <a:cxnSpLocks/>
          </p:cNvCxnSpPr>
          <p:nvPr/>
        </p:nvCxnSpPr>
        <p:spPr>
          <a:xfrm flipH="1" flipV="1">
            <a:off x="4467924" y="3958888"/>
            <a:ext cx="16409" cy="130905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E7607D5-BC57-4BC4-57CC-FA1C04178D8C}"/>
              </a:ext>
            </a:extLst>
          </p:cNvPr>
          <p:cNvCxnSpPr>
            <a:cxnSpLocks/>
          </p:cNvCxnSpPr>
          <p:nvPr/>
        </p:nvCxnSpPr>
        <p:spPr>
          <a:xfrm flipV="1">
            <a:off x="4673243" y="3958888"/>
            <a:ext cx="0" cy="64550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E647BE3-D12F-CF5D-5242-D702A953AC62}"/>
              </a:ext>
            </a:extLst>
          </p:cNvPr>
          <p:cNvSpPr/>
          <p:nvPr/>
        </p:nvSpPr>
        <p:spPr>
          <a:xfrm>
            <a:off x="6062132" y="3462916"/>
            <a:ext cx="2028474" cy="5330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 Feature Distillation (GFD)</a:t>
            </a:r>
            <a:endParaRPr lang="ko-KR" altLang="en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F79B8E1-3A2D-3091-C8B7-79517B6B3916}"/>
              </a:ext>
            </a:extLst>
          </p:cNvPr>
          <p:cNvSpPr/>
          <p:nvPr/>
        </p:nvSpPr>
        <p:spPr>
          <a:xfrm>
            <a:off x="10080269" y="3461116"/>
            <a:ext cx="1687693" cy="533067"/>
          </a:xfrm>
          <a:prstGeom prst="rect">
            <a:avLst/>
          </a:prstGeom>
          <a:solidFill>
            <a:srgbClr val="FFD9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Balanced Logit</a:t>
            </a:r>
          </a:p>
          <a:p>
            <a:pPr algn="ctr"/>
            <a:r>
              <a:rPr lang="en-US" altLang="ko-KR" sz="1600" dirty="0"/>
              <a:t>Distillation (BLD)</a:t>
            </a:r>
            <a:endParaRPr lang="ko-KR" altLang="en-US" sz="1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390851-F8D5-ED20-06A3-E82D4F30AD3E}"/>
              </a:ext>
            </a:extLst>
          </p:cNvPr>
          <p:cNvSpPr txBox="1"/>
          <p:nvPr/>
        </p:nvSpPr>
        <p:spPr>
          <a:xfrm>
            <a:off x="51033" y="3900335"/>
            <a:ext cx="183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Student model</a:t>
            </a:r>
            <a:endParaRPr lang="ko-KR" altLang="en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F32FD69-427A-2EFB-8401-2CDF4A11369E}"/>
              </a:ext>
            </a:extLst>
          </p:cNvPr>
          <p:cNvSpPr/>
          <p:nvPr/>
        </p:nvSpPr>
        <p:spPr>
          <a:xfrm>
            <a:off x="3554750" y="3462917"/>
            <a:ext cx="1743075" cy="533067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Init Feature Distillation(IFD)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4555CF-7152-7628-6A2B-1243762C874B}"/>
              </a:ext>
            </a:extLst>
          </p:cNvPr>
          <p:cNvSpPr/>
          <p:nvPr/>
        </p:nvSpPr>
        <p:spPr>
          <a:xfrm>
            <a:off x="5593154" y="4583428"/>
            <a:ext cx="1743075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GCN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912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EEF1B-42D3-099B-5E59-38D59EF9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AEB67F-9E68-D88C-2B6E-13BC34D3D6B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685BC0-3A7F-A3AD-9D5C-4F92F98736E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741F7D6-67E4-629E-3AE6-01B91923E05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EC713FC-1AD4-8F9F-BCA1-AFFFA200E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Image feature (SI)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Point feature (SP)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Edge feature (SE)</a:t>
                </a:r>
              </a:p>
              <a:p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Image feature (TI)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Point feature  (TP)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Edge feature  (TE)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IPA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 MSE(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cos_sim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(SI, TI),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cos_sim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(SP, TP)) +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 MSE(SE, TE)  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4EC713FC-1AD4-8F9F-BCA1-AFFFA200E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  <a:blipFill>
                <a:blip r:embed="rId3"/>
                <a:stretch>
                  <a:fillRect l="-272" t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9B157215-31AD-0001-AEA8-605E99847ED3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800" dirty="0"/>
              <a:t>Image-Point</a:t>
            </a:r>
            <a:r>
              <a:rPr lang="ko-KR" altLang="en-US" sz="2800" dirty="0"/>
              <a:t> </a:t>
            </a:r>
            <a:r>
              <a:rPr lang="en-US" altLang="ko-KR" sz="2800" dirty="0"/>
              <a:t>Alignment (IPA)</a:t>
            </a:r>
            <a:endParaRPr lang="ko-KR" altLang="en-US" sz="28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2E78D7DC-A0D3-CCF9-9028-C600CBDBF4D0}"/>
              </a:ext>
            </a:extLst>
          </p:cNvPr>
          <p:cNvSpPr/>
          <p:nvPr/>
        </p:nvSpPr>
        <p:spPr>
          <a:xfrm rot="5400000">
            <a:off x="2903934" y="2718197"/>
            <a:ext cx="171450" cy="2978944"/>
          </a:xfrm>
          <a:prstGeom prst="rightBrace">
            <a:avLst/>
          </a:prstGeom>
          <a:noFill/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0B8A6419-FB20-1B39-0449-5C8281B232D1}"/>
              </a:ext>
            </a:extLst>
          </p:cNvPr>
          <p:cNvSpPr/>
          <p:nvPr/>
        </p:nvSpPr>
        <p:spPr>
          <a:xfrm rot="5400000">
            <a:off x="5687615" y="3651647"/>
            <a:ext cx="171451" cy="1112044"/>
          </a:xfrm>
          <a:prstGeom prst="rightBrace">
            <a:avLst/>
          </a:prstGeom>
          <a:noFill/>
          <a:ln w="28575">
            <a:solidFill>
              <a:srgbClr val="8FAA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2704857-1077-5D66-F440-AC4CCFA8026A}"/>
              </a:ext>
            </a:extLst>
          </p:cNvPr>
          <p:cNvSpPr txBox="1">
            <a:spLocks/>
          </p:cNvSpPr>
          <p:nvPr/>
        </p:nvSpPr>
        <p:spPr>
          <a:xfrm>
            <a:off x="2056698" y="4293394"/>
            <a:ext cx="1861018" cy="32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3166934-DED3-C19B-16E8-09F59DD11004}"/>
              </a:ext>
            </a:extLst>
          </p:cNvPr>
          <p:cNvSpPr txBox="1">
            <a:spLocks/>
          </p:cNvSpPr>
          <p:nvPr/>
        </p:nvSpPr>
        <p:spPr>
          <a:xfrm>
            <a:off x="4842831" y="4307681"/>
            <a:ext cx="1861018" cy="32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91354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1344-74B6-8C8A-FB49-C4427C1F1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1D69E5-2273-6A2C-36DD-BD13B348CA6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FB1BC2-C195-1D4F-2933-1B3851BCFB6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29EDDD-F6C6-894D-ED32-60D1E7A54CA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987D5E3-8671-C86C-0E97-FD0F1EA2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0"/>
            <a:ext cx="11223811" cy="581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 Subjects, Predicates, Objects&gt;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Mid node Subjects(SMS)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Mid node Objects(SMO)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Mid Edge (SME)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Updated Edge (SUE)</a:t>
            </a: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Mid node Subjects (TMS)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Mid node Objects(TMO)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Mid Edge (TME)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 Updated Edge (TUE)</a:t>
            </a:r>
          </a:p>
          <a:p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(SMS, SMO)</a:t>
            </a: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(SMS, SMO)</a:t>
            </a: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(SME, TME)</a:t>
            </a:r>
          </a:p>
          <a:p>
            <a:pPr marL="0" indent="0">
              <a:buNone/>
            </a:pP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cos_sim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(SUE, TUE)</a:t>
            </a:r>
          </a:p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/>
              <a:t>TD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= MSE(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Teacher_edge_sim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</a:t>
            </a:r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Teacher_node_sim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776CB98-757D-B06F-D861-FA8A27B557F1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Triplet Distillation</a:t>
            </a:r>
            <a:r>
              <a:rPr lang="en-US" altLang="ko-KR" sz="2800" dirty="0"/>
              <a:t>(TD)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4685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F7A5-FF1C-186E-3911-36A20A910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9623D6-6434-9812-A533-C769744B974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5142075-2137-45BB-F19B-78EE8EF3F8D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C5E129-C1B9-8AFF-06EB-6DD10C92A13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AE98F7F3-5421-F3D8-B941-4337361D0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Node Logit (SNL)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Student Edge Logit (SEL)</a:t>
                </a:r>
              </a:p>
              <a:p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Node Logit (TNL)</a:t>
                </a:r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Teacher Edge Logit (TEL)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BLDN =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KLloss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SNL), normalization(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(TNL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node_weight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)) </a:t>
                </a: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BLDE =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KLloss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(SE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L), normalization(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(TEL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) * </a:t>
                </a:r>
                <a:r>
                  <a:rPr lang="en-US" altLang="ko-KR" sz="1600" dirty="0" err="1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edge_weight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)) </a:t>
                </a:r>
              </a:p>
              <a:p>
                <a:pPr marL="0" indent="0">
                  <a:buNone/>
                </a:pPr>
                <a:endParaRPr lang="en-US" altLang="ko-KR" sz="16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BLD</a:t>
                </a:r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 BLDN+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*BLDE</a:t>
                </a: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AE98F7F3-5421-F3D8-B941-4337361D0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975070"/>
                <a:ext cx="11223811" cy="4697067"/>
              </a:xfrm>
              <a:blipFill>
                <a:blip r:embed="rId3"/>
                <a:stretch>
                  <a:fillRect l="-272" t="-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03AFC92D-DFFC-2713-5D6B-652D821F28E7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800" dirty="0"/>
              <a:t>Balanced Logit Distillation (BLD)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406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C9F4-EEC1-7BFD-4411-207C18B4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8BC02-AD38-F36F-56D2-86469D690E4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C3CB48-7A60-E1D6-21BD-D323A136E66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CCF343-83F2-FBE1-2B98-A0B8214EA09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F62D087-1339-0211-6B26-CC1A1AA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975070"/>
            <a:ext cx="11223811" cy="2344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1600" dirty="0"/>
              <a:t>Loss = </a:t>
            </a:r>
            <a:r>
              <a:rPr lang="el-GR" altLang="ko-KR" sz="1600" dirty="0"/>
              <a:t>λ</a:t>
            </a:r>
            <a:r>
              <a:rPr lang="en-US" altLang="ko-KR" sz="1600" dirty="0"/>
              <a:t>1 * CLS + </a:t>
            </a:r>
            <a:r>
              <a:rPr lang="el-GR" altLang="ko-KR" sz="1600" dirty="0"/>
              <a:t>λ</a:t>
            </a:r>
            <a:r>
              <a:rPr lang="en-US" altLang="ko-KR" sz="1600" dirty="0"/>
              <a:t>2 * IFD + </a:t>
            </a:r>
            <a:r>
              <a:rPr lang="el-GR" altLang="ko-KR" sz="1600" dirty="0"/>
              <a:t>λ</a:t>
            </a:r>
            <a:r>
              <a:rPr lang="en-US" altLang="ko-KR" sz="1600" dirty="0"/>
              <a:t>3 * GFD +  </a:t>
            </a:r>
            <a:r>
              <a:rPr lang="el-GR" altLang="ko-KR" sz="1600" dirty="0"/>
              <a:t>λ</a:t>
            </a:r>
            <a:r>
              <a:rPr lang="en-US" altLang="ko-KR" sz="1600" dirty="0"/>
              <a:t>4 * BLD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C6EB080-9A0E-D84D-283B-66F62B8AF316}"/>
              </a:ext>
            </a:extLst>
          </p:cNvPr>
          <p:cNvSpPr txBox="1">
            <a:spLocks/>
          </p:cNvSpPr>
          <p:nvPr/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– </a:t>
            </a:r>
            <a:r>
              <a:rPr lang="en-US" altLang="ko-KR" sz="2800" dirty="0"/>
              <a:t>Overall Loss Function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164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A854-9EEE-7CA8-D3B4-9288E4B7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B2CF25-8E69-AD11-C60A-293A902A729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2C85EC6-2132-1FB6-FB04-C0B4140D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Implementation details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2F73F38-8749-9D9E-E985-31F8B58606A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941AD2-192E-37E5-1BB5-9A8C1D75144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0A709346-2121-5987-0BDC-03D22FEEF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975070"/>
                <a:ext cx="11223811" cy="53185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  1, 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 = 0.1</a:t>
                </a:r>
              </a:p>
              <a:p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=0.1, </a:t>
                </a:r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= 1, </a:t>
                </a:r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= 0.1, </a:t>
                </a:r>
                <a:r>
                  <a:rPr lang="el-GR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= 1</a:t>
                </a: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Batch size = 1</a:t>
                </a: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 = 0.0001</a:t>
                </a:r>
              </a:p>
              <a:p>
                <a:r>
                  <a:rPr lang="en-US" altLang="ko-KR" sz="18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2Coding" panose="020B0609020101020101" pitchFamily="49" charset="-127"/>
                    <a:cs typeface="Times New Roman" panose="02020603050405020304" pitchFamily="18" charset="0"/>
                  </a:rPr>
                  <a:t>Optimizer = </a:t>
                </a:r>
                <a:r>
                  <a:rPr lang="en-US" altLang="ko-KR" sz="1800" b="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D2Coding" panose="020B0609020101020101" pitchFamily="49" charset="-127"/>
                    <a:cs typeface="Times New Roman" panose="02020603050405020304" pitchFamily="18" charset="0"/>
                  </a:rPr>
                  <a:t>adamw</a:t>
                </a:r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cheduler = 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reduceluronplateau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Epochs = 300</a:t>
                </a: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</a:t>
                </a:r>
                <a:r>
                  <a:rPr lang="ko-KR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Recall@k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mRecall@k</a:t>
                </a:r>
                <a:r>
                  <a:rPr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F@k</a:t>
                </a: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내용 개체 틀 2">
                <a:extLst>
                  <a:ext uri="{FF2B5EF4-FFF2-40B4-BE49-F238E27FC236}">
                    <a16:creationId xmlns:a16="http://schemas.microsoft.com/office/drawing/2014/main" id="{0A709346-2121-5987-0BDC-03D22FEEF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975070"/>
                <a:ext cx="11223811" cy="5318573"/>
              </a:xfrm>
              <a:blipFill>
                <a:blip r:embed="rId3"/>
                <a:stretch>
                  <a:fillRect l="-326" t="-1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6B7373E-FDD6-07A2-76A6-F5AA20DB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0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2A90-26E2-1B2F-FE41-5B47C12B8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365E320-E334-19F9-ED3B-B31F7D48200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D628F84-E35C-7BCA-5B47-B78652BF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Quantitative Results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DF439E-F007-D1FB-CD16-6316EEF0048C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6687ACA-6DE4-1984-B19F-BBBC39136C7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A115A2-FD71-F162-FC3D-37343819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6BF831-3F18-F258-FFF5-5BD9B3553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91950"/>
              </p:ext>
            </p:extLst>
          </p:nvPr>
        </p:nvGraphicFramePr>
        <p:xfrm>
          <a:off x="484094" y="1857093"/>
          <a:ext cx="11052724" cy="346741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359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70687528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796881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F@1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F@1</a:t>
                      </a:r>
                      <a:endParaRPr lang="en-US" sz="1400" b="0" i="0" u="sng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VGFM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28.31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SGFN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40.62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JointSSG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36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B8EBE-219B-EAB5-8F5B-E777FFAD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FDAD21-C15D-372A-5885-39A3772070E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D72BAE7F-4D6E-2B52-F41A-FC20B72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Ablation Studies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206CBD6-B89C-9683-2CC8-EF1B4F84DF3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E6707A-554A-07A5-5175-08AA069EFE68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DAE5A2-D952-D7A2-9E2E-F0B8AD52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D804D1-7768-6D20-291D-A36F56552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24272"/>
              </p:ext>
            </p:extLst>
          </p:nvPr>
        </p:nvGraphicFramePr>
        <p:xfrm>
          <a:off x="667791" y="1101093"/>
          <a:ext cx="10543707" cy="41145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2553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802553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3329099864"/>
                    </a:ext>
                  </a:extLst>
                </a:gridCol>
                <a:gridCol w="799701">
                  <a:extLst>
                    <a:ext uri="{9D8B030D-6E8A-4147-A177-3AD203B41FA5}">
                      <a16:colId xmlns:a16="http://schemas.microsoft.com/office/drawing/2014/main" val="1239666382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739601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740199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739900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IFD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GFD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BLD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61.79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62.59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47.86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60.33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50.04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88591"/>
                  </a:ext>
                </a:extLst>
              </a:tr>
              <a:tr h="35784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32537"/>
                  </a:ext>
                </a:extLst>
              </a:tr>
              <a:tr h="35784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63.25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51.2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70212"/>
                  </a:ext>
                </a:extLst>
              </a:tr>
              <a:tr h="357844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4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64.12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58.45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3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4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3AC2A-9AD9-731E-B5A6-EDB80A17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EC1601-46DF-CAA0-1FA4-DFD8E357FB6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2E51F1EE-7369-94AA-11BE-6462465C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Ablation Studies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D8A62D-4FE0-0EBE-F468-29AACCBD661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E48FCAA-9914-FBF7-9F57-64505011585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3C185BD-FC31-99B5-E5F3-EACDF240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883839-645F-5C99-B752-9BF4CEF38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76670"/>
              </p:ext>
            </p:extLst>
          </p:nvPr>
        </p:nvGraphicFramePr>
        <p:xfrm>
          <a:off x="513540" y="975070"/>
          <a:ext cx="10708210" cy="30410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4443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1383217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837055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Node(l2)+ 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00704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 + edge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A9681F-4DBA-888D-9DF6-ED49F6634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39570"/>
              </p:ext>
            </p:extLst>
          </p:nvPr>
        </p:nvGraphicFramePr>
        <p:xfrm>
          <a:off x="513540" y="4112797"/>
          <a:ext cx="10708210" cy="261470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9260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885600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883990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Message passing method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GFD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/>
                        <a:t>GCN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3039967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w/o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w/o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56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CA1D3-FD22-4523-B031-46F3C727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1C5AC29-B5DE-1EA0-B8AD-D7B84EC9DBB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F7CF9F61-FF04-8444-3B7A-FDA29D71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목표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1A5794-1973-D3A4-B40C-13668300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40"/>
            <a:ext cx="10047486" cy="131425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2025 International Conference on Computer Vision (ICCV)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일정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10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19 ~ 10</a:t>
            </a:r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25 </a:t>
            </a:r>
          </a:p>
          <a:p>
            <a:pPr lvl="1"/>
            <a:r>
              <a:rPr lang="ko-KR" altLang="en-US" sz="1400" dirty="0">
                <a:latin typeface="+mn-ea"/>
                <a:cs typeface="Times New Roman" panose="02020603050405020304" pitchFamily="18" charset="0"/>
              </a:rPr>
              <a:t>논문 마감기한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2025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 3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7</a:t>
            </a:r>
            <a:r>
              <a:rPr lang="ko-KR" altLang="en-US" sz="1400" dirty="0">
                <a:highlight>
                  <a:srgbClr val="FFFF00"/>
                </a:highlight>
                <a:latin typeface="+mn-ea"/>
                <a:cs typeface="Times New Roman" panose="02020603050405020304" pitchFamily="18" charset="0"/>
              </a:rPr>
              <a:t>일</a:t>
            </a:r>
            <a:endParaRPr lang="en-US" altLang="ko-KR" sz="1400" dirty="0">
              <a:highlight>
                <a:srgbClr val="FFFF00"/>
              </a:highlight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장소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하와이</a:t>
            </a:r>
            <a:endParaRPr lang="en-US" altLang="ko-KR" sz="14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74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FDE2-28E8-A94F-BC75-B0F94F83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C9B8EE-DE40-3CF3-3E47-335292E4B73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9C08312-6A65-865A-C563-9C52EECE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Ablation Studies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4DC071-B830-6C18-FFAE-26E96673E22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9F04C0-6174-3827-1B5B-C1E1E8E2F49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996CDA-0301-8A53-2D57-A3063AF1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74CDEF2-E051-014D-E105-F1E3C72D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24468"/>
              </p:ext>
            </p:extLst>
          </p:nvPr>
        </p:nvGraphicFramePr>
        <p:xfrm>
          <a:off x="667790" y="1101093"/>
          <a:ext cx="10708210" cy="34674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4443">
                  <a:extLst>
                    <a:ext uri="{9D8B030D-6E8A-4147-A177-3AD203B41FA5}">
                      <a16:colId xmlns:a16="http://schemas.microsoft.com/office/drawing/2014/main" val="4115131508"/>
                    </a:ext>
                  </a:extLst>
                </a:gridCol>
                <a:gridCol w="1243367">
                  <a:extLst>
                    <a:ext uri="{9D8B030D-6E8A-4147-A177-3AD203B41FA5}">
                      <a16:colId xmlns:a16="http://schemas.microsoft.com/office/drawing/2014/main" val="1370075713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79686527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50719551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58981052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00303220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4060226318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32204585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3578956470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274329703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904422237"/>
                    </a:ext>
                  </a:extLst>
                </a:gridCol>
                <a:gridCol w="851040">
                  <a:extLst>
                    <a:ext uri="{9D8B030D-6E8A-4147-A177-3AD203B41FA5}">
                      <a16:colId xmlns:a16="http://schemas.microsoft.com/office/drawing/2014/main" val="1829232887"/>
                    </a:ext>
                  </a:extLst>
                </a:gridCol>
              </a:tblGrid>
              <a:tr h="37880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Model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BKD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Triples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objects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predicates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244074"/>
                  </a:ext>
                </a:extLst>
              </a:tr>
              <a:tr h="5304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R@1*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mR@1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F@1</a:t>
                      </a:r>
                      <a:endParaRPr lang="ko-KR" altLang="en-US" sz="140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97243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1787840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w/o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7442072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3dssg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266819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w/o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4423643"/>
                  </a:ext>
                </a:extLst>
              </a:tr>
              <a:tr h="42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Sgfn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719463"/>
                  </a:ext>
                </a:extLst>
              </a:tr>
              <a:tr h="426356"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w/o weight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400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3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2753-CCB1-5FB0-6337-89F33DBE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4CE53A-DA9D-FCC5-AD61-4EDE9B4F33C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4C472C14-0D0D-ADBD-19A7-4EC7127B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- Qualitative Results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B49944-89C6-F065-983C-59EC67218538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C4F098-C076-B67C-8C2F-C068D770D71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8E077CC-489D-9FC6-B31D-48C80BB6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727236-E82D-875A-8F2D-0C107F8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225" y="1077538"/>
            <a:ext cx="6467926" cy="516846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EA196A-96DB-5584-FC87-4EA6248D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41" y="1241445"/>
            <a:ext cx="1393060" cy="565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임시</a:t>
            </a: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8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97DE-06E6-C61C-6C51-96060335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E71602-F368-BCC7-C677-1BA2CE8E0D7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1CF7B184-7B36-0036-817D-A0FE9DFB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85D7439-7DD7-657D-5B21-C306A69A4DD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6C4D7C-D369-7C33-22D0-950D39E8D2A4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6C0626F-4B9A-C0DC-9ECB-F1517CEE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B3AF811-0EE1-4193-B145-99B71D37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41" y="1241445"/>
            <a:ext cx="1393060" cy="5657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C9822EF-06B9-F92E-B786-9D1F876B6AC9}"/>
              </a:ext>
            </a:extLst>
          </p:cNvPr>
          <p:cNvSpPr txBox="1">
            <a:spLocks/>
          </p:cNvSpPr>
          <p:nvPr/>
        </p:nvSpPr>
        <p:spPr>
          <a:xfrm>
            <a:off x="421340" y="975070"/>
            <a:ext cx="11223811" cy="531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recall@k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와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mrecall@K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trade-off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관계에 대한 논의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b="0" u="none" strike="noStrike" dirty="0">
                <a:solidFill>
                  <a:schemeClr val="tx1"/>
                </a:solidFill>
                <a:effectLst/>
              </a:rPr>
              <a:t>기존 모델은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recall@k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이 높다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. Long-tail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데이터에서는 </a:t>
            </a:r>
            <a:r>
              <a:rPr lang="en-US" altLang="ko-KR" sz="1800" b="0" u="none" strike="noStrike" dirty="0">
                <a:solidFill>
                  <a:schemeClr val="tx1"/>
                </a:solidFill>
                <a:effectLst/>
              </a:rPr>
              <a:t>F@1</a:t>
            </a:r>
            <a:r>
              <a:rPr lang="ko-KR" altLang="en-US" sz="1800" b="0" u="none" strike="noStrike" dirty="0">
                <a:solidFill>
                  <a:schemeClr val="tx1"/>
                </a:solidFill>
                <a:effectLst/>
              </a:rPr>
              <a:t>이 높을 수록 좋다</a:t>
            </a:r>
            <a:r>
              <a:rPr lang="en-US" altLang="ko-KR" sz="1800" b="0" u="none" strike="noStrike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en-US" altLang="ko-KR" sz="1800" dirty="0"/>
          </a:p>
          <a:p>
            <a:r>
              <a:rPr lang="ko-KR" altLang="en-US" sz="1800" b="0" u="none" strike="noStrike" dirty="0">
                <a:solidFill>
                  <a:schemeClr val="tx1"/>
                </a:solidFill>
                <a:effectLst/>
              </a:rPr>
              <a:t>그래프나 기존 관련 연구를 조사해서 추가예정</a:t>
            </a:r>
            <a:r>
              <a:rPr lang="en-US" altLang="ko-KR" sz="1800" b="0" u="none" strike="noStrike" dirty="0">
                <a:solidFill>
                  <a:schemeClr val="tx1"/>
                </a:solidFill>
                <a:effectLst/>
              </a:rPr>
              <a:t> </a:t>
            </a:r>
            <a:endParaRPr lang="ko-KR" altLang="en-US" sz="1800" u="none" dirty="0"/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6D04-1A53-4D30-3B8A-A308EB56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0AD290-7B8A-A370-001C-C509EEEF55E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6A38B054-7A4C-EBB6-C67F-F3AB7BC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541B57-9733-4B5E-AC65-5D9583AA0667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B2E8C8-66B6-687A-9468-BB9A1BAD8FF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FF0937-688F-207B-60C1-72482F9A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77BBECF-C015-961B-5320-7C30BE0F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41" y="1241445"/>
            <a:ext cx="1393060" cy="5657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67576C3-CCC4-80B7-E272-7FF60073B927}"/>
              </a:ext>
            </a:extLst>
          </p:cNvPr>
          <p:cNvSpPr txBox="1">
            <a:spLocks/>
          </p:cNvSpPr>
          <p:nvPr/>
        </p:nvSpPr>
        <p:spPr>
          <a:xfrm>
            <a:off x="421340" y="975070"/>
            <a:ext cx="11223811" cy="531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Scene graph prediction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을 위한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fusion to fusion KD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를 제안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제안된 방법은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Mutil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-view + dense Point cloud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에서 </a:t>
            </a:r>
            <a:r>
              <a:rPr lang="en-US" altLang="ko-KR" sz="1800" dirty="0" err="1">
                <a:latin typeface="+mj-lt"/>
                <a:ea typeface="+mj-ea"/>
                <a:cs typeface="Times New Roman" panose="02020603050405020304" pitchFamily="18" charset="0"/>
              </a:rPr>
              <a:t>Mutil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-view + sparse point cloud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로 지식 증류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제안된 방법은 여러 성능지표에서 높은 성능을 보여줌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향후 다양한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multi-modal scene graph prediction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의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fusion to fusion </a:t>
            </a:r>
            <a:r>
              <a:rPr lang="ko-KR" altLang="en-US" sz="1800" dirty="0" err="1">
                <a:latin typeface="+mj-lt"/>
                <a:ea typeface="+mj-ea"/>
                <a:cs typeface="Times New Roman" panose="02020603050405020304" pitchFamily="18" charset="0"/>
              </a:rPr>
              <a:t>지식증류에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활용할 예정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15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DB820-2895-466F-FFF7-D53164E56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E25006-1B65-FD79-B74A-9C3B48EE7E33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3F11D92-94F3-5EDD-ED91-0FB73B07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0" y="62953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향후 계획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5C377F7-139D-9670-771F-4FF1F84BE810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9D3232-E3DC-B505-6CDB-919CA5D3BF9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720D976-E769-7253-9308-D73C105F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35D26F7-734E-7041-8197-C3CBECC5F235}"/>
              </a:ext>
            </a:extLst>
          </p:cNvPr>
          <p:cNvSpPr txBox="1">
            <a:spLocks/>
          </p:cNvSpPr>
          <p:nvPr/>
        </p:nvSpPr>
        <p:spPr>
          <a:xfrm>
            <a:off x="421340" y="975070"/>
            <a:ext cx="11223811" cy="5318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~1/31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관련연구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방법 추가실험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2/1~2/22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방법 작성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실험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서론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관련연구 수정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2/23~3/3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수정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등록 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3/4 ~ 3/6: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수정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제출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3/7 ~   :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보충자료 작성 및 제출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~5/9 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리뷰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5/9 ~ 5/16: 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논문 반박</a:t>
            </a:r>
            <a:r>
              <a:rPr lang="en-US" altLang="ko-KR" sz="1800" dirty="0">
                <a:latin typeface="+mj-lt"/>
                <a:ea typeface="+mj-ea"/>
                <a:cs typeface="Times New Roman" panose="02020603050405020304" pitchFamily="18" charset="0"/>
              </a:rPr>
              <a:t>(rebuttal)</a:t>
            </a:r>
            <a:r>
              <a:rPr lang="ko-KR" altLang="en-US" sz="1800" dirty="0">
                <a:latin typeface="+mj-lt"/>
                <a:ea typeface="+mj-ea"/>
                <a:cs typeface="Times New Roman" panose="02020603050405020304" pitchFamily="18" charset="0"/>
              </a:rPr>
              <a:t> 기간</a:t>
            </a: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1800" dirty="0">
              <a:latin typeface="+mj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2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5F7DC-3CF8-06D5-6334-B752D0F5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93D594-A5FE-72C8-3726-3B341504F7B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8FD60EE7-19B0-34A6-4863-78A90DC2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cs typeface="Times New Roman" panose="02020603050405020304" pitchFamily="18" charset="0"/>
              </a:rPr>
              <a:t>Scene graph prediction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을 위한 교차 </a:t>
            </a:r>
            <a:r>
              <a:rPr lang="ko-KR" altLang="en-US" sz="2800" dirty="0" err="1">
                <a:latin typeface="+mj-ea"/>
                <a:cs typeface="Times New Roman" panose="02020603050405020304" pitchFamily="18" charset="0"/>
              </a:rPr>
              <a:t>모달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2800" dirty="0" err="1">
                <a:latin typeface="+mj-ea"/>
                <a:cs typeface="Times New Roman" panose="02020603050405020304" pitchFamily="18" charset="0"/>
              </a:rPr>
              <a:t>지식증류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F5A8E50-9BB5-6F41-FD3F-36409DE0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40"/>
            <a:ext cx="6130811" cy="1185666"/>
          </a:xfrm>
        </p:spPr>
        <p:txBody>
          <a:bodyPr>
            <a:normAutofit fontScale="92500"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Teacher: 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GT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    -&gt;  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: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46A73515-199B-694D-3C4C-9C7511CD6113}"/>
              </a:ext>
            </a:extLst>
          </p:cNvPr>
          <p:cNvSpPr/>
          <p:nvPr/>
        </p:nvSpPr>
        <p:spPr>
          <a:xfrm rot="5400000">
            <a:off x="6297904" y="1377903"/>
            <a:ext cx="912115" cy="40362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2B9DA-6DE9-D14B-E6FD-3712B6432D77}"/>
              </a:ext>
            </a:extLst>
          </p:cNvPr>
          <p:cNvSpPr txBox="1">
            <a:spLocks/>
          </p:cNvSpPr>
          <p:nvPr/>
        </p:nvSpPr>
        <p:spPr>
          <a:xfrm>
            <a:off x="6955773" y="1396307"/>
            <a:ext cx="2290904" cy="318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105972-98CC-E2AF-1E10-44FCD21EA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96216"/>
              </p:ext>
            </p:extLst>
          </p:nvPr>
        </p:nvGraphicFramePr>
        <p:xfrm>
          <a:off x="1389663" y="2558438"/>
          <a:ext cx="9287164" cy="3898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1791">
                  <a:extLst>
                    <a:ext uri="{9D8B030D-6E8A-4147-A177-3AD203B41FA5}">
                      <a16:colId xmlns:a16="http://schemas.microsoft.com/office/drawing/2014/main" val="2515700641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3327251357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355851860"/>
                    </a:ext>
                  </a:extLst>
                </a:gridCol>
                <a:gridCol w="2321791">
                  <a:extLst>
                    <a:ext uri="{9D8B030D-6E8A-4147-A177-3AD203B41FA5}">
                      <a16:colId xmlns:a16="http://schemas.microsoft.com/office/drawing/2014/main" val="2093755208"/>
                    </a:ext>
                  </a:extLst>
                </a:gridCol>
              </a:tblGrid>
              <a:tr h="362858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특징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요소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GT (Ground Truth)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Dense </a:t>
                      </a:r>
                      <a:r>
                        <a:rPr lang="ko-KR" altLang="en-US" sz="1400" b="1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Sparse </a:t>
                      </a:r>
                      <a:r>
                        <a:rPr lang="ko-KR" altLang="en-US" sz="1400" b="1" dirty="0"/>
                        <a:t>입력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9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출처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사람에 의해 직접 </a:t>
                      </a:r>
                      <a:r>
                        <a:rPr lang="ko-KR" altLang="en-US" sz="1400" dirty="0" err="1"/>
                        <a:t>라벨링된</a:t>
                      </a:r>
                      <a:r>
                        <a:rPr lang="ko-KR" altLang="en-US" sz="1400" dirty="0"/>
                        <a:t> 데이터</a:t>
                      </a:r>
                      <a:br>
                        <a:rPr lang="ko-KR" altLang="en-US" sz="1400" dirty="0"/>
                      </a:br>
                      <a:r>
                        <a:rPr lang="ko-KR" altLang="en-US" sz="1400" dirty="0"/>
                        <a:t>완벽한 정합성 보장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LiDAR, RGB-D </a:t>
                      </a:r>
                      <a:r>
                        <a:rPr lang="ko-KR" altLang="en-US" sz="1400" dirty="0"/>
                        <a:t>센서로 수집된 고밀도 점 구름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Visual SLAM </a:t>
                      </a:r>
                      <a:r>
                        <a:rPr lang="ko-KR" altLang="en-US" sz="1400" dirty="0"/>
                        <a:t>기반으로 생성된 저밀도 점 구름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97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데이터 분포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완벽한 균일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고밀도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균일하지만 노이즈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저밀도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비균일하며</a:t>
                      </a:r>
                      <a:r>
                        <a:rPr lang="ko-KR" altLang="en-US" sz="1400" dirty="0"/>
                        <a:t> 특정 영역에 데이터 집중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1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라벨 품질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 품질 보장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Instance Segmentation </a:t>
                      </a:r>
                      <a:r>
                        <a:rPr lang="ko-KR" alt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모델의 성능에 따라 품질이 </a:t>
                      </a:r>
                      <a:r>
                        <a:rPr lang="ko-KR" altLang="en-US" sz="1400" dirty="0"/>
                        <a:t>좌우됨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Instance Segmentation </a:t>
                      </a:r>
                      <a:r>
                        <a:rPr lang="ko-KR" altLang="en-US" sz="1400" dirty="0"/>
                        <a:t>모델이 </a:t>
                      </a:r>
                      <a:r>
                        <a:rPr lang="ko-KR" altLang="en-US" sz="1400" dirty="0" err="1"/>
                        <a:t>비균일한</a:t>
                      </a:r>
                      <a:r>
                        <a:rPr lang="ko-KR" altLang="en-US" sz="1400" dirty="0"/>
                        <a:t> 데이터에서 어려움 겪음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6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노이즈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거의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센서 노이즈 및 경계 불명확성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노이즈와 데이터 </a:t>
                      </a:r>
                      <a:r>
                        <a:rPr lang="ko-KR" altLang="en-US" sz="1400" dirty="0" err="1"/>
                        <a:t>결측이</a:t>
                      </a:r>
                      <a:r>
                        <a:rPr lang="ko-KR" altLang="en-US" sz="1400" dirty="0"/>
                        <a:t> 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6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성능 저하 이유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기준점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노이즈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관계 추론 오류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높은 처리 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 부족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비균일</a:t>
                      </a:r>
                      <a:r>
                        <a:rPr lang="ko-KR" altLang="en-US" sz="1400" dirty="0"/>
                        <a:t> 분포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관계 및 객체 표현 한계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92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실제 활용 가능성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불가능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실험용 기준점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제한적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고품질 센서 필요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가능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효율적이지만 성능이 낮음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88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A67C5-A8FA-0417-DF38-D0F144B3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1A5FD2-E85E-9F9F-135C-23D452FF076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9611BA78-93D3-43A5-63AD-BF8266FD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11372109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유사연구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3DC1679-9DF3-283E-1B0D-CA4D1CCC518E}"/>
              </a:ext>
            </a:extLst>
          </p:cNvPr>
          <p:cNvSpPr txBox="1">
            <a:spLocks/>
          </p:cNvSpPr>
          <p:nvPr/>
        </p:nvSpPr>
        <p:spPr>
          <a:xfrm>
            <a:off x="421340" y="1122365"/>
            <a:ext cx="10965798" cy="118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CRKD: Enhanced Camera-Radar Object Detection with Cross-</a:t>
            </a:r>
            <a:r>
              <a:rPr lang="en-US" altLang="ko-KR" sz="1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modalityKnowledge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Distillation (CVPR 2024)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EC4963-A910-59AF-4912-66BB2C6E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12" y="1558036"/>
            <a:ext cx="8836575" cy="50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5700-B067-0E18-A4BF-150C267F2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9932F8-7F29-9287-AD41-11268BBDE549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CDA0A65-E90A-4AC4-7B52-89A0C64E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  <a:cs typeface="Times New Roman" panose="02020603050405020304" pitchFamily="18" charset="0"/>
              </a:rPr>
              <a:t>Scene graph prediction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을 위한 교차 </a:t>
            </a:r>
            <a:r>
              <a:rPr lang="ko-KR" altLang="en-US" sz="2800" dirty="0" err="1">
                <a:latin typeface="+mj-ea"/>
                <a:cs typeface="Times New Roman" panose="02020603050405020304" pitchFamily="18" charset="0"/>
              </a:rPr>
              <a:t>모달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2800" dirty="0" err="1">
                <a:latin typeface="+mj-ea"/>
                <a:cs typeface="Times New Roman" panose="02020603050405020304" pitchFamily="18" charset="0"/>
              </a:rPr>
              <a:t>지식증류</a:t>
            </a:r>
            <a:r>
              <a:rPr lang="ko-KR" altLang="en-US" sz="2800" dirty="0">
                <a:latin typeface="+mj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2F7231-7545-188F-203C-5604819B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036039"/>
            <a:ext cx="6610774" cy="189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ours</a:t>
            </a: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Teacher: 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GT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  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: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scene graph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화살표: 아래로 구부러짐 1">
            <a:extLst>
              <a:ext uri="{FF2B5EF4-FFF2-40B4-BE49-F238E27FC236}">
                <a16:creationId xmlns:a16="http://schemas.microsoft.com/office/drawing/2014/main" id="{3EC2F8AA-697C-0BF7-C2ED-2A5799B43191}"/>
              </a:ext>
            </a:extLst>
          </p:cNvPr>
          <p:cNvSpPr/>
          <p:nvPr/>
        </p:nvSpPr>
        <p:spPr>
          <a:xfrm rot="5400000">
            <a:off x="6777867" y="1954092"/>
            <a:ext cx="912115" cy="40362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BE222-5F09-A234-B3B3-34D69BD5E720}"/>
              </a:ext>
            </a:extLst>
          </p:cNvPr>
          <p:cNvSpPr txBox="1">
            <a:spLocks/>
          </p:cNvSpPr>
          <p:nvPr/>
        </p:nvSpPr>
        <p:spPr>
          <a:xfrm>
            <a:off x="7512077" y="1985224"/>
            <a:ext cx="2290904" cy="318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6C83E3B-B777-9019-947A-5A5D9CC46FB3}"/>
              </a:ext>
            </a:extLst>
          </p:cNvPr>
          <p:cNvSpPr txBox="1">
            <a:spLocks/>
          </p:cNvSpPr>
          <p:nvPr/>
        </p:nvSpPr>
        <p:spPr>
          <a:xfrm>
            <a:off x="381774" y="3195213"/>
            <a:ext cx="7199826" cy="189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</a:t>
            </a: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Teacher: 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Lidar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object detection</a:t>
            </a:r>
          </a:p>
          <a:p>
            <a:pPr marL="0" indent="0">
              <a:buNone/>
            </a:pPr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Student : Multi-view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images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</a:t>
            </a:r>
            <a:r>
              <a:rPr lang="ko-KR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Ladar</a:t>
            </a: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point cloud  -&gt;  </a:t>
            </a: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3D object detection</a:t>
            </a:r>
          </a:p>
          <a:p>
            <a:endParaRPr lang="en-US" altLang="ko-KR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0DAEAD1D-405D-61CB-DBE0-3ACADC706B91}"/>
              </a:ext>
            </a:extLst>
          </p:cNvPr>
          <p:cNvSpPr/>
          <p:nvPr/>
        </p:nvSpPr>
        <p:spPr>
          <a:xfrm rot="5400000">
            <a:off x="7327353" y="4127830"/>
            <a:ext cx="912115" cy="40362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4928CEF-2987-C90A-DE08-65010C1508EC}"/>
              </a:ext>
            </a:extLst>
          </p:cNvPr>
          <p:cNvSpPr txBox="1">
            <a:spLocks/>
          </p:cNvSpPr>
          <p:nvPr/>
        </p:nvSpPr>
        <p:spPr>
          <a:xfrm>
            <a:off x="8164705" y="4141359"/>
            <a:ext cx="2290904" cy="318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204601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8780-1151-E6B3-14F5-E88727FB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6C7A7-32D7-48E4-C1BA-28068C92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4456"/>
            <a:ext cx="9144000" cy="1444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100"/>
              </a:spcAft>
            </a:pP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Cross-modal knowledge distillation </a:t>
            </a:r>
            <a:r>
              <a:rPr lang="en-US" altLang="ko-KR" sz="3200" kern="500" dirty="0"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for 3D scene graph prediction in </a:t>
            </a:r>
            <a:r>
              <a:rPr lang="en-US" altLang="ko-KR" sz="3200" kern="5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2Coding" panose="020B0609020101020101" pitchFamily="49" charset="-127"/>
                <a:cs typeface="Times New Roman" panose="02020603050405020304" pitchFamily="18" charset="0"/>
              </a:rPr>
              <a:t>sparse point cloud environments</a:t>
            </a:r>
            <a:endParaRPr lang="ko-KR" altLang="en-US" sz="3200" kern="5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D2Coding" panose="020B0609020101020101" pitchFamily="49" charset="-127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5610AAB-A952-A60A-3D32-878A06234D2D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D06F1-2784-6063-5AAF-7677AF86F7C4}"/>
              </a:ext>
            </a:extLst>
          </p:cNvPr>
          <p:cNvSpPr txBox="1"/>
          <p:nvPr/>
        </p:nvSpPr>
        <p:spPr>
          <a:xfrm>
            <a:off x="796535" y="3428999"/>
            <a:ext cx="10598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희소 포인트 클라우드 환경에서의 </a:t>
            </a:r>
            <a:r>
              <a:rPr lang="en-US" altLang="ko-KR" sz="2000" dirty="0">
                <a:latin typeface="+mj-ea"/>
                <a:ea typeface="+mj-ea"/>
              </a:rPr>
              <a:t>3D scene graph prediction</a:t>
            </a:r>
            <a:r>
              <a:rPr lang="ko-KR" altLang="en-US" sz="2000" dirty="0">
                <a:latin typeface="+mj-ea"/>
                <a:ea typeface="+mj-ea"/>
              </a:rPr>
              <a:t>을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위한 교차 </a:t>
            </a:r>
            <a:r>
              <a:rPr lang="ko-KR" altLang="en-US" sz="2000" dirty="0" err="1">
                <a:latin typeface="+mj-ea"/>
                <a:ea typeface="+mj-ea"/>
              </a:rPr>
              <a:t>모달</a:t>
            </a:r>
            <a:r>
              <a:rPr lang="ko-KR" altLang="en-US" sz="2000" dirty="0">
                <a:latin typeface="+mj-ea"/>
                <a:ea typeface="+mj-ea"/>
              </a:rPr>
              <a:t> 지식 증류 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66C3C4A2-43C6-147F-328C-B138BEBD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93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53" y="5105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- Background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0BE5D1-FFB2-8B8A-6590-BB51662C5A7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EC4190-C1FE-8FFA-8F16-806761AE3E1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04A395A-5B4C-135E-1F86-69D20464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53" y="1109722"/>
            <a:ext cx="8937633" cy="138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Scene Graph Prediction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 : class-agnostic point cloud + multi-view images</a:t>
            </a: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Output :  Scene graph (Node 160 class, Edge 27 class)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C64CA9B-ADCE-B1EF-BA17-291ABFA0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13" y="2627313"/>
            <a:ext cx="4042104" cy="33277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F9A2E2D-3002-ABF1-D2E0-DBA2EF350998}"/>
              </a:ext>
            </a:extLst>
          </p:cNvPr>
          <p:cNvSpPr/>
          <p:nvPr/>
        </p:nvSpPr>
        <p:spPr>
          <a:xfrm>
            <a:off x="5145814" y="4083668"/>
            <a:ext cx="1322878" cy="295275"/>
          </a:xfrm>
          <a:prstGeom prst="rightArrow">
            <a:avLst>
              <a:gd name="adj1" fmla="val 31250"/>
              <a:gd name="adj2" fmla="val 5862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B0DCA98-54C4-C657-D031-15B863DE7030}"/>
              </a:ext>
            </a:extLst>
          </p:cNvPr>
          <p:cNvSpPr txBox="1">
            <a:spLocks/>
          </p:cNvSpPr>
          <p:nvPr/>
        </p:nvSpPr>
        <p:spPr>
          <a:xfrm>
            <a:off x="4822670" y="3557150"/>
            <a:ext cx="1967830" cy="526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 Scene Graph Prediction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4E686-D8A5-C929-FC4E-52556D9B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1" y="2627313"/>
            <a:ext cx="2833377" cy="11865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4D6FAD-D14F-FE94-83E3-06AE10855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01" y="4243402"/>
            <a:ext cx="3153215" cy="160042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0C33B12-3C8F-2DEA-27A9-75F2DA0BCC8F}"/>
              </a:ext>
            </a:extLst>
          </p:cNvPr>
          <p:cNvSpPr txBox="1">
            <a:spLocks/>
          </p:cNvSpPr>
          <p:nvPr/>
        </p:nvSpPr>
        <p:spPr>
          <a:xfrm>
            <a:off x="1513559" y="5843825"/>
            <a:ext cx="1967830" cy="3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 cloud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FF1D8F6-3869-0361-809F-6033AF19CBFE}"/>
              </a:ext>
            </a:extLst>
          </p:cNvPr>
          <p:cNvSpPr txBox="1">
            <a:spLocks/>
          </p:cNvSpPr>
          <p:nvPr/>
        </p:nvSpPr>
        <p:spPr>
          <a:xfrm>
            <a:off x="1435893" y="3827448"/>
            <a:ext cx="1967830" cy="3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Multi-view images</a:t>
            </a:r>
          </a:p>
        </p:txBody>
      </p:sp>
    </p:spTree>
    <p:extLst>
      <p:ext uri="{BB962C8B-B14F-4D97-AF65-F5344CB8AC3E}">
        <p14:creationId xmlns:p14="http://schemas.microsoft.com/office/powerpoint/2010/main" val="103177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3863-DFC8-8DD2-19E5-18AAA539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63A47D-F0F8-71EE-87EE-5C01F259BC1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020AC3D-384E-1451-903F-A0AD8549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33A517-AEAD-AAF1-7320-8115AC8BF061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A30E9B-00CB-32A7-93B7-59F3CF4E6C76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E7A7D25-5857-A63F-DAA2-FE3AFD9C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1" y="875937"/>
            <a:ext cx="10692832" cy="3110275"/>
          </a:xfrm>
        </p:spPr>
        <p:txBody>
          <a:bodyPr>
            <a:normAutofit fontScale="92500" lnSpcReduction="10000"/>
          </a:bodyPr>
          <a:lstStyle/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기존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Scene Graph Prediction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에서는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point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cloud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구축을 위해서 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LIDAR, RGB-D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등 고가의 센서를 필요로 함  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 point cloud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는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RGB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카메라 만으로도 구축 할 수 있음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기존 대부분의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Scene Graph Prediction 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방법은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point cloud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위한 모델임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Sparse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에서 성능개선을 위한 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 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간의 지식 증류 방법을 제안함</a:t>
            </a: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i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sz="2000" b="0" i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7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EF51-8397-BB48-7883-326C3938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F9EFC5-06D1-CEFC-CCA4-2BDCB04EEAFB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506058D1-FCA4-541C-6BA5-45E6AE7C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Related Work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2E6B4DD-ADD1-F309-B3C8-58B6C94B02C2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533CB2E-9BE5-C672-BB5F-CC31CA72CBEE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DD435AE-A3EE-C85E-16C2-DA55DB81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200151"/>
            <a:ext cx="11223811" cy="4729161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Multi-modal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scene</a:t>
            </a:r>
            <a:r>
              <a:rPr lang="ko-KR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 prediction 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VL-SAT: Visual-Linguistic Semantics Assisted Training for 3D Semantic Scene Graph Prediction in Point Cloud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Spatial Multimodal Knowledge Accumulation for Scene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GraphPrediction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Point Cloud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Lang3DSG: Language-based contrastive pre-training for 3D Scene Graph prediction (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3DV 2024)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SGFormer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Semantic Graph Transformer for Point Cloud-Based 3D Scene Graph Generation (AAAI 2024)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Weakly-Supervised 3D Scene Graph Generation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viaVisual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-Linguistic Assisted Pseudo-labeling (IEEE TRANSACTIONS ON MULTIMEDIA)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CLIP-Driven Open-Vocabulary 3D Scene Graph Generation via Cross-Modality Contrastive Learning (CVPR 2024)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Open3DSG: Open-Vocabulary 3D Scene Graphs from Point Clouds with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Queryable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and Open-Set Relationships (CVPR 2024)</a:t>
            </a:r>
          </a:p>
          <a:p>
            <a:pPr lvl="1"/>
            <a:endParaRPr lang="en-US" altLang="ko-KR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modal distillation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CRKD: Enhanced Camera-Radar Object Detection with Cross-modality Knowledge Distillation (CVPR 2024)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DistillBEV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Boosting Multi-Camera 3D Object Detection with Cross-Modal Knowledge Distillation (ICCV 2023)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MonoDistill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Learning Spatial Features for Monocular 3D Object Detection (ICLR 2022)</a:t>
            </a:r>
          </a:p>
          <a:p>
            <a:pPr lvl="1"/>
            <a:r>
              <a:rPr lang="en-US" altLang="ko-KR" sz="16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UniDistill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A Universal Cross-Modality Knowledge Distillation Framework for 3D Object Detection in Bird's-Eye View (CVPR 2023)</a:t>
            </a:r>
          </a:p>
          <a:p>
            <a:pPr lvl="1"/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X3KD: Knowledge Distillation Across Modalities, Tasks and Stages for Multi-Camera 3D Object Detection (CVPR 2023)</a:t>
            </a:r>
          </a:p>
        </p:txBody>
      </p:sp>
    </p:spTree>
    <p:extLst>
      <p:ext uri="{BB962C8B-B14F-4D97-AF65-F5344CB8AC3E}">
        <p14:creationId xmlns:p14="http://schemas.microsoft.com/office/powerpoint/2010/main" val="22787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14557</TotalTime>
  <Words>1699</Words>
  <Application>Microsoft Office PowerPoint</Application>
  <PresentationFormat>와이드스크린</PresentationFormat>
  <Paragraphs>515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Times New Roman</vt:lpstr>
      <vt:lpstr>맑은 고딕</vt:lpstr>
      <vt:lpstr>Arial</vt:lpstr>
      <vt:lpstr>맑은 고딕</vt:lpstr>
      <vt:lpstr>Cambria Math</vt:lpstr>
      <vt:lpstr>D2Coding</vt:lpstr>
      <vt:lpstr>Office 테마</vt:lpstr>
      <vt:lpstr>동적환경에서의 Multi-modal scene graph prediction을 위한 교차 모달 지식 증류 </vt:lpstr>
      <vt:lpstr>목표</vt:lpstr>
      <vt:lpstr>Scene graph prediction을 위한 교차 모달 지식증류 </vt:lpstr>
      <vt:lpstr>유사연구</vt:lpstr>
      <vt:lpstr>Scene graph prediction을 위한 교차 모달 지식증류 </vt:lpstr>
      <vt:lpstr>Cross-modal knowledge distillation for 3D scene graph prediction in sparse point cloud environments</vt:lpstr>
      <vt:lpstr>Introduction - Background</vt:lpstr>
      <vt:lpstr>Introduction </vt:lpstr>
      <vt:lpstr>Related Work</vt:lpstr>
      <vt:lpstr>Related Work</vt:lpstr>
      <vt:lpstr>Method – overview</vt:lpstr>
      <vt:lpstr>PowerPoint 프레젠테이션</vt:lpstr>
      <vt:lpstr>PowerPoint 프레젠테이션</vt:lpstr>
      <vt:lpstr>PowerPoint 프레젠테이션</vt:lpstr>
      <vt:lpstr>PowerPoint 프레젠테이션</vt:lpstr>
      <vt:lpstr>Experiment - Implementation details </vt:lpstr>
      <vt:lpstr>Experiment - Quantitative Results</vt:lpstr>
      <vt:lpstr>Experiment - Ablation Studies</vt:lpstr>
      <vt:lpstr>Experiment - Ablation Studies</vt:lpstr>
      <vt:lpstr>Experiment - Ablation Studies</vt:lpstr>
      <vt:lpstr>Experiment - Qualitative Results</vt:lpstr>
      <vt:lpstr>Discussion </vt:lpstr>
      <vt:lpstr>Conclusion </vt:lpstr>
      <vt:lpstr>향후 계획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LIME을 활용한 CNN 모델의  얼굴 아름다움 예측 분석</dc:title>
  <dc:creator>웅식 김</dc:creator>
  <cp:lastModifiedBy>배지호</cp:lastModifiedBy>
  <cp:revision>478</cp:revision>
  <dcterms:created xsi:type="dcterms:W3CDTF">2023-10-23T10:59:30Z</dcterms:created>
  <dcterms:modified xsi:type="dcterms:W3CDTF">2025-01-17T06:46:09Z</dcterms:modified>
</cp:coreProperties>
</file>