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1" r:id="rId3"/>
    <p:sldId id="25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81" r:id="rId14"/>
    <p:sldId id="274" r:id="rId15"/>
    <p:sldId id="280" r:id="rId16"/>
    <p:sldId id="276" r:id="rId17"/>
    <p:sldId id="277" r:id="rId18"/>
    <p:sldId id="278" r:id="rId19"/>
    <p:sldId id="282" r:id="rId20"/>
    <p:sldId id="279" r:id="rId21"/>
    <p:sldId id="28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E28D464-D19F-4FEF-AA34-2AFB30026E1D}">
          <p14:sldIdLst>
            <p14:sldId id="256"/>
            <p14:sldId id="261"/>
            <p14:sldId id="25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81"/>
            <p14:sldId id="274"/>
            <p14:sldId id="280"/>
            <p14:sldId id="276"/>
            <p14:sldId id="277"/>
            <p14:sldId id="278"/>
            <p14:sldId id="282"/>
            <p14:sldId id="27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3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52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peopoly.net/t/chitu-slicer-close-to-formlab-software-look/158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96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27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https://blog.naver.com/keysightkorea/220731580362 - RS232</a:t>
            </a:r>
            <a:r>
              <a:rPr lang="ko-KR" altLang="en-US" dirty="0"/>
              <a:t>연결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74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98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 : Representational State Transfer</a:t>
            </a:r>
            <a:r>
              <a:rPr lang="ko-KR" altLang="en-US" dirty="0"/>
              <a:t>의</a:t>
            </a:r>
            <a:r>
              <a:rPr lang="en-US" dirty="0"/>
              <a:t> </a:t>
            </a:r>
            <a:r>
              <a:rPr lang="ko-KR" altLang="en-US" dirty="0"/>
              <a:t>약자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: </a:t>
            </a:r>
            <a:r>
              <a:rPr lang="ko-KR" altLang="en-US" dirty="0"/>
              <a:t>데이터와 기능의 집합을 제공하여 컴퓨터 프로그램간 상호작용을 촉진하며</a:t>
            </a:r>
            <a:r>
              <a:rPr lang="en-US" altLang="ko-KR" dirty="0"/>
              <a:t>, </a:t>
            </a:r>
            <a:r>
              <a:rPr lang="ko-KR" altLang="en-US" dirty="0"/>
              <a:t>서로 정보를 </a:t>
            </a:r>
            <a:r>
              <a:rPr lang="ko-KR" altLang="en-US" dirty="0" err="1"/>
              <a:t>교환가능하도록</a:t>
            </a:r>
            <a:r>
              <a:rPr lang="ko-KR" altLang="en-US" dirty="0"/>
              <a:t> 하는 것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 : Representational State Transfer</a:t>
            </a:r>
            <a:r>
              <a:rPr lang="ko-KR" altLang="en-US" dirty="0"/>
              <a:t>의</a:t>
            </a:r>
            <a:r>
              <a:rPr lang="en-US" dirty="0"/>
              <a:t> </a:t>
            </a:r>
            <a:r>
              <a:rPr lang="ko-KR" altLang="en-US" dirty="0"/>
              <a:t>약자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: </a:t>
            </a:r>
            <a:r>
              <a:rPr lang="ko-KR" altLang="en-US" dirty="0"/>
              <a:t>데이터와 기능의 집합을 제공하여 컴퓨터 프로그램간 상호작용을 촉진하며</a:t>
            </a:r>
            <a:r>
              <a:rPr lang="en-US" altLang="ko-KR" dirty="0"/>
              <a:t>, </a:t>
            </a:r>
            <a:r>
              <a:rPr lang="ko-KR" altLang="en-US" dirty="0"/>
              <a:t>서로 정보를 </a:t>
            </a:r>
            <a:r>
              <a:rPr lang="ko-KR" altLang="en-US" dirty="0" err="1"/>
              <a:t>교환가능하도록</a:t>
            </a:r>
            <a:r>
              <a:rPr lang="ko-KR" altLang="en-US" dirty="0"/>
              <a:t> 하는 것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02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시간 </a:t>
            </a:r>
            <a:r>
              <a:rPr lang="en-US" altLang="ko-KR" sz="11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: </a:t>
            </a:r>
            <a:r>
              <a:rPr lang="ko-KR" altLang="en-US" sz="11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모델의 크기와 복잡성에 크게 좌우됨</a:t>
            </a:r>
            <a:endParaRPr lang="en-US" altLang="ko-KR" sz="1100" b="1" dirty="0">
              <a:solidFill>
                <a:srgbClr val="030E20"/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algun Gothic"/>
            </a:endParaRPr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29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46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54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70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397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08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2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https://www.edaily.co.kr/news/read?newsId=01092246602971608&amp;mediaCodeNo=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90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09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43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6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강아지 형상 출력물을 보면 강아지 얼굴과 다리사이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꼬리부분이 바닥에서 공중으로 떠있음</a:t>
            </a:r>
            <a:r>
              <a:rPr lang="en-US" altLang="ko-KR" dirty="0"/>
              <a:t>. </a:t>
            </a:r>
            <a:r>
              <a:rPr lang="ko-KR" altLang="en-US" dirty="0"/>
              <a:t>이런 부분을 오버행이라고 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https://blog.naver.com/red_solution/222205916853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3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hlinkClick r:id="rId3"/>
              </a:rPr>
              <a:t>ChiTu</a:t>
            </a:r>
            <a:r>
              <a:rPr lang="en-US" altLang="ko-KR" dirty="0">
                <a:hlinkClick r:id="rId3"/>
              </a:rPr>
              <a:t> Slicer (close to </a:t>
            </a:r>
            <a:r>
              <a:rPr lang="en-US" altLang="ko-KR" dirty="0" err="1">
                <a:hlinkClick r:id="rId3"/>
              </a:rPr>
              <a:t>formlab</a:t>
            </a:r>
            <a:r>
              <a:rPr lang="en-US" altLang="ko-KR" dirty="0">
                <a:hlinkClick r:id="rId3"/>
              </a:rPr>
              <a:t> software) LOOK - Software - </a:t>
            </a:r>
            <a:r>
              <a:rPr lang="en-US" altLang="ko-KR" dirty="0" err="1">
                <a:hlinkClick r:id="rId3"/>
              </a:rPr>
              <a:t>Peopoly</a:t>
            </a:r>
            <a:r>
              <a:rPr lang="en-US" altLang="ko-KR" dirty="0">
                <a:hlinkClick r:id="rId3"/>
              </a:rPr>
              <a:t> Forum</a:t>
            </a: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3301026"/>
            <a:ext cx="4685092" cy="3188766"/>
            <a:chOff x="6315075" y="2101313"/>
            <a:chExt cx="1428238" cy="972087"/>
          </a:xfrm>
        </p:grpSpPr>
        <p:sp>
          <p:nvSpPr>
            <p:cNvPr id="85" name="Google Shape;85;p13"/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/>
              <a:ahLst/>
              <a:cxnLst/>
              <a:rect l="l" t="t" r="r" b="b"/>
              <a:pathLst>
                <a:path w="568325" h="409575" extrusionOk="0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/>
              <a:ahLst/>
              <a:cxnLst/>
              <a:rect l="l" t="t" r="r" b="b"/>
              <a:pathLst>
                <a:path w="300831" h="123825" extrusionOk="0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120000" extrusionOk="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 extrusionOk="0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/>
              <a:ahLst/>
              <a:cxnLst/>
              <a:rect l="l" t="t" r="r" b="b"/>
              <a:pathLst>
                <a:path w="1187450" h="92075" extrusionOk="0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/>
              <a:ahLst/>
              <a:cxnLst/>
              <a:rect l="l" t="t" r="r" b="b"/>
              <a:pathLst>
                <a:path w="688975" h="79375" extrusionOk="0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/>
              <a:ahLst/>
              <a:cxnLst/>
              <a:rect l="l" t="t" r="r" b="b"/>
              <a:pathLst>
                <a:path w="1393825" h="196850" extrusionOk="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/>
              <a:ahLst/>
              <a:cxnLst/>
              <a:rect l="l" t="t" r="r" b="b"/>
              <a:pathLst>
                <a:path w="898525" h="107950" extrusionOk="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6702078" y="4648527"/>
            <a:ext cx="5514635" cy="2210171"/>
            <a:chOff x="8815106" y="2463798"/>
            <a:chExt cx="1259169" cy="504653"/>
          </a:xfrm>
        </p:grpSpPr>
        <p:sp>
          <p:nvSpPr>
            <p:cNvPr id="100" name="Google Shape;100;p13"/>
            <p:cNvSpPr/>
            <p:nvPr/>
          </p:nvSpPr>
          <p:spPr>
            <a:xfrm>
              <a:off x="9034463" y="2483644"/>
              <a:ext cx="1027113" cy="116681"/>
            </a:xfrm>
            <a:custGeom>
              <a:avLst/>
              <a:gdLst/>
              <a:ahLst/>
              <a:cxnLst/>
              <a:rect l="l" t="t" r="r" b="b"/>
              <a:pathLst>
                <a:path w="1027113" h="116681" extrusionOk="0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/>
              <a:ahLst/>
              <a:cxnLst/>
              <a:rect l="l" t="t" r="r" b="b"/>
              <a:pathLst>
                <a:path w="1225550" h="101600" extrusionOk="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/>
              <a:ahLst/>
              <a:cxnLst/>
              <a:rect l="l" t="t" r="r" b="b"/>
              <a:pathLst>
                <a:path w="295229" h="174451" extrusionOk="0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6394853" y="320724"/>
            <a:ext cx="5787622" cy="4003144"/>
            <a:chOff x="8616175" y="1057275"/>
            <a:chExt cx="1461275" cy="1010725"/>
          </a:xfrm>
        </p:grpSpPr>
        <p:sp>
          <p:nvSpPr>
            <p:cNvPr id="107" name="Google Shape;107;p13"/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/>
              <a:ahLst/>
              <a:cxnLst/>
              <a:rect l="l" t="t" r="r" b="b"/>
              <a:pathLst>
                <a:path w="1431925" h="190500" extrusionOk="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/>
              <a:ahLst/>
              <a:cxnLst/>
              <a:rect l="l" t="t" r="r" b="b"/>
              <a:pathLst>
                <a:path w="936625" h="190500" extrusionOk="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/>
              <a:ahLst/>
              <a:cxnLst/>
              <a:rect l="l" t="t" r="r" b="b"/>
              <a:pathLst>
                <a:path w="1209675" h="82550" extrusionOk="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/>
              <a:ahLst/>
              <a:cxnLst/>
              <a:rect l="l" t="t" r="r" b="b"/>
              <a:pathLst>
                <a:path w="717550" h="117475" extrusionOk="0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/>
              <a:ahLst/>
              <a:cxnLst/>
              <a:rect l="l" t="t" r="r" b="b"/>
              <a:pathLst>
                <a:path w="987425" h="28575" extrusionOk="0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/>
              <a:ahLst/>
              <a:cxnLst/>
              <a:rect l="l" t="t" r="r" b="b"/>
              <a:pathLst>
                <a:path w="561975" h="409575" extrusionOk="0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/>
              <a:ahLst/>
              <a:cxnLst/>
              <a:rect l="l" t="t" r="r" b="b"/>
              <a:pathLst>
                <a:path w="288925" h="139700" extrusionOk="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/>
              <a:ahLst/>
              <a:cxnLst/>
              <a:rect l="l" t="t" r="r" b="b"/>
              <a:pathLst>
                <a:path w="127000" h="136525" extrusionOk="0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-23834" y="-10620"/>
            <a:ext cx="5218703" cy="2325715"/>
            <a:chOff x="6322219" y="1028699"/>
            <a:chExt cx="1363124" cy="607476"/>
          </a:xfrm>
        </p:grpSpPr>
        <p:sp>
          <p:nvSpPr>
            <p:cNvPr id="122" name="Google Shape;122;p13"/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/>
              <a:ahLst/>
              <a:cxnLst/>
              <a:rect l="l" t="t" r="r" b="b"/>
              <a:pathLst>
                <a:path w="1119664" h="465773" extrusionOk="0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/>
              <a:ahLst/>
              <a:cxnLst/>
              <a:rect l="l" t="t" r="r" b="b"/>
              <a:pathLst>
                <a:path w="804862" h="140493" extrusionOk="0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/>
              <a:ahLst/>
              <a:cxnLst/>
              <a:rect l="l" t="t" r="r" b="b"/>
              <a:pathLst>
                <a:path w="876300" h="88106" extrusionOk="0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/>
              <a:ahLst/>
              <a:cxnLst/>
              <a:rect l="l" t="t" r="r" b="b"/>
              <a:pathLst>
                <a:path w="154781" h="150018" extrusionOk="0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5780356" y="2130785"/>
            <a:ext cx="639494" cy="639494"/>
          </a:xfrm>
          <a:custGeom>
            <a:avLst/>
            <a:gdLst/>
            <a:ahLst/>
            <a:cxnLst/>
            <a:rect l="l" t="t" r="r" b="b"/>
            <a:pathLst>
              <a:path w="1476000" h="1476000" extrusionOk="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3079417" y="2874108"/>
            <a:ext cx="6015409" cy="155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sz="1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Google Shape;130;p13">
            <a:extLst>
              <a:ext uri="{FF2B5EF4-FFF2-40B4-BE49-F238E27FC236}">
                <a16:creationId xmlns:a16="http://schemas.microsoft.com/office/drawing/2014/main" id="{907FA0EC-3080-42C2-85C6-91DC081CD0A4}"/>
              </a:ext>
            </a:extLst>
          </p:cNvPr>
          <p:cNvSpPr/>
          <p:nvPr/>
        </p:nvSpPr>
        <p:spPr>
          <a:xfrm>
            <a:off x="8955928" y="5425304"/>
            <a:ext cx="2648092" cy="106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1" u="none" strike="noStrike" cap="none" dirty="0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Malgun Gothic"/>
                <a:sym typeface="Malgun Gothic"/>
              </a:rPr>
              <a:t>산업시스템공학부</a:t>
            </a:r>
            <a:endParaRPr lang="en-US" altLang="ko-KR" sz="1800" b="1" i="1" u="none" strike="noStrike" cap="none" dirty="0">
              <a:solidFill>
                <a:srgbClr val="FFFFFF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i="1" dirty="0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Malgun Gothic"/>
                <a:sym typeface="Malgun Gothic"/>
              </a:rPr>
              <a:t>2018011389 </a:t>
            </a:r>
            <a:r>
              <a:rPr lang="ko-KR" altLang="en-US" sz="1800" b="1" i="1" dirty="0" err="1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Malgun Gothic"/>
                <a:sym typeface="Malgun Gothic"/>
              </a:rPr>
              <a:t>백은선</a:t>
            </a:r>
            <a:endParaRPr lang="en-US" altLang="ko-KR" sz="1800" b="1" i="1" u="none" strike="noStrike" cap="none" dirty="0">
              <a:solidFill>
                <a:srgbClr val="FFFFFF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566295"/>
            <a:ext cx="9592313" cy="71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 작동 관련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82D1D-91AB-44DA-BC3B-04951D97694F}"/>
              </a:ext>
            </a:extLst>
          </p:cNvPr>
          <p:cNvSpPr txBox="1"/>
          <p:nvPr/>
        </p:nvSpPr>
        <p:spPr>
          <a:xfrm>
            <a:off x="2182659" y="2355190"/>
            <a:ext cx="9052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(5) </a:t>
            </a:r>
            <a:r>
              <a:rPr lang="ko-KR" altLang="en-US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어플리케이션 내부에서 인쇄 시작 가능</a:t>
            </a:r>
            <a:r>
              <a:rPr lang="en-US" altLang="ko-KR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3776B-7AE4-4E6E-98B2-B711BC26FBE4}"/>
              </a:ext>
            </a:extLst>
          </p:cNvPr>
          <p:cNvSpPr txBox="1"/>
          <p:nvPr/>
        </p:nvSpPr>
        <p:spPr>
          <a:xfrm>
            <a:off x="2708752" y="3011687"/>
            <a:ext cx="818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선택한 모델을 검사한 후 어플리케이션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내부에서 인쇄시작 가능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누가 인쇄를 시작했는지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노즐과 제조판의 온도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인쇄된 비율 등 현재 상태에 대한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정보를 표시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6" name="Google Shape;135;p14">
            <a:extLst>
              <a:ext uri="{FF2B5EF4-FFF2-40B4-BE49-F238E27FC236}">
                <a16:creationId xmlns:a16="http://schemas.microsoft.com/office/drawing/2014/main" id="{29C25521-D987-4410-B469-2F0BA921E5DF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6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6BB44-B9A8-4884-BF45-75F43163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11" y="1430096"/>
            <a:ext cx="8627971" cy="48138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881F46-696C-4FC8-A0C7-588D3DAEF8AD}"/>
              </a:ext>
            </a:extLst>
          </p:cNvPr>
          <p:cNvSpPr/>
          <p:nvPr/>
        </p:nvSpPr>
        <p:spPr>
          <a:xfrm>
            <a:off x="2550694" y="1989221"/>
            <a:ext cx="2326105" cy="322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8CF2C-D1BC-48B5-8C33-0ED87C554E74}"/>
              </a:ext>
            </a:extLst>
          </p:cNvPr>
          <p:cNvSpPr txBox="1"/>
          <p:nvPr/>
        </p:nvSpPr>
        <p:spPr>
          <a:xfrm>
            <a:off x="1463902" y="1591719"/>
            <a:ext cx="1796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사용가능한 모델</a:t>
            </a:r>
            <a:endParaRPr lang="ko-KR" altLang="en-US" sz="1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75C9C4-5AB1-4AC8-AD42-AF863717CAA0}"/>
              </a:ext>
            </a:extLst>
          </p:cNvPr>
          <p:cNvSpPr/>
          <p:nvPr/>
        </p:nvSpPr>
        <p:spPr>
          <a:xfrm>
            <a:off x="6464969" y="1360887"/>
            <a:ext cx="1796716" cy="88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FCEB7-63BE-44D6-96CD-FB335AD06C3B}"/>
              </a:ext>
            </a:extLst>
          </p:cNvPr>
          <p:cNvSpPr txBox="1"/>
          <p:nvPr/>
        </p:nvSpPr>
        <p:spPr>
          <a:xfrm>
            <a:off x="5727032" y="1030828"/>
            <a:ext cx="2085473" cy="374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선택한 모델의 정보</a:t>
            </a:r>
            <a:endParaRPr lang="ko-KR" altLang="en-US" sz="1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7F5332-8E2D-4704-86DA-93E216A18104}"/>
              </a:ext>
            </a:extLst>
          </p:cNvPr>
          <p:cNvSpPr/>
          <p:nvPr/>
        </p:nvSpPr>
        <p:spPr>
          <a:xfrm>
            <a:off x="6326233" y="4328677"/>
            <a:ext cx="1796716" cy="88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9E296D-BE35-4947-8F2D-3C30F8AA5832}"/>
              </a:ext>
            </a:extLst>
          </p:cNvPr>
          <p:cNvSpPr txBox="1"/>
          <p:nvPr/>
        </p:nvSpPr>
        <p:spPr>
          <a:xfrm>
            <a:off x="7559460" y="4668696"/>
            <a:ext cx="1424120" cy="374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선택한 모델</a:t>
            </a:r>
            <a:endParaRPr lang="ko-KR" altLang="en-US" sz="1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8B02AE-F9CF-4299-A666-336D39949F41}"/>
              </a:ext>
            </a:extLst>
          </p:cNvPr>
          <p:cNvSpPr/>
          <p:nvPr/>
        </p:nvSpPr>
        <p:spPr>
          <a:xfrm>
            <a:off x="5245767" y="5347062"/>
            <a:ext cx="4106779" cy="569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0A28F2-2F79-4A43-8E81-A08C38BD6C28}"/>
              </a:ext>
            </a:extLst>
          </p:cNvPr>
          <p:cNvSpPr txBox="1"/>
          <p:nvPr/>
        </p:nvSpPr>
        <p:spPr>
          <a:xfrm>
            <a:off x="4359073" y="5765233"/>
            <a:ext cx="918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확인란</a:t>
            </a:r>
            <a:endParaRPr lang="ko-KR" altLang="en-US" sz="1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879226-A580-41BC-9AB2-2B45085E3FEB}"/>
              </a:ext>
            </a:extLst>
          </p:cNvPr>
          <p:cNvSpPr/>
          <p:nvPr/>
        </p:nvSpPr>
        <p:spPr>
          <a:xfrm>
            <a:off x="9207757" y="1513287"/>
            <a:ext cx="2165464" cy="2288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B59E7-4A5A-4DC3-994E-E6D4740EC81A}"/>
              </a:ext>
            </a:extLst>
          </p:cNvPr>
          <p:cNvSpPr txBox="1"/>
          <p:nvPr/>
        </p:nvSpPr>
        <p:spPr>
          <a:xfrm>
            <a:off x="9287748" y="753185"/>
            <a:ext cx="208547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인쇄</a:t>
            </a:r>
            <a:r>
              <a:rPr lang="en-US" altLang="ko-KR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, </a:t>
            </a:r>
            <a:r>
              <a:rPr lang="ko-KR" altLang="en-US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필라멘트변경</a:t>
            </a:r>
            <a:r>
              <a:rPr lang="en-US" altLang="ko-KR" sz="18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,</a:t>
            </a:r>
          </a:p>
          <a:p>
            <a:r>
              <a:rPr lang="ko-KR" altLang="en-US" sz="1800" b="1" dirty="0" err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온도표시다이어그램</a:t>
            </a:r>
            <a:endParaRPr lang="ko-KR" altLang="en-US" sz="1800" dirty="0"/>
          </a:p>
        </p:txBody>
      </p:sp>
      <p:sp>
        <p:nvSpPr>
          <p:cNvPr id="34" name="Google Shape;135;p14">
            <a:extLst>
              <a:ext uri="{FF2B5EF4-FFF2-40B4-BE49-F238E27FC236}">
                <a16:creationId xmlns:a16="http://schemas.microsoft.com/office/drawing/2014/main" id="{20FCF142-D477-4AC3-BFDA-2CB8C400BF2E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47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405875"/>
            <a:ext cx="9592313" cy="276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1. </a:t>
            </a:r>
            <a:r>
              <a:rPr lang="en-US" altLang="ko-KR" sz="2400" b="1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Lulzbot</a:t>
            </a: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taz6 3D</a:t>
            </a:r>
            <a:r>
              <a:rPr lang="ko-KR" altLang="en-US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</a:t>
            </a: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en-US" altLang="ko-KR" sz="2400" b="1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Rasperry</a:t>
            </a: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Pi3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3. Microsoft HoloLens2</a:t>
            </a:r>
            <a:endParaRPr lang="en-US" altLang="ko-KR" sz="20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99C50-24D2-4489-B81E-03044D97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00" y="4356920"/>
            <a:ext cx="1460563" cy="1861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5DD3B-4A7B-431A-BFD5-3EC1D1EE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75" y="4457464"/>
            <a:ext cx="3038675" cy="1890730"/>
          </a:xfrm>
          <a:prstGeom prst="rect">
            <a:avLst/>
          </a:prstGeom>
        </p:spPr>
      </p:pic>
      <p:pic>
        <p:nvPicPr>
          <p:cNvPr id="2052" name="Picture 4" descr="Tutorial Octoprint, ¡Tu Impresora 3D en Red!">
            <a:extLst>
              <a:ext uri="{FF2B5EF4-FFF2-40B4-BE49-F238E27FC236}">
                <a16:creationId xmlns:a16="http://schemas.microsoft.com/office/drawing/2014/main" id="{0166DB59-FF66-4B7A-97CB-30D477EC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48" y="4204012"/>
            <a:ext cx="2224311" cy="20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135;p14">
            <a:extLst>
              <a:ext uri="{FF2B5EF4-FFF2-40B4-BE49-F238E27FC236}">
                <a16:creationId xmlns:a16="http://schemas.microsoft.com/office/drawing/2014/main" id="{E40845A1-C704-470F-A3BE-D5DF95AC40EE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4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AD1E48D-BB16-4C2A-9F35-22A729A9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24" y="1786744"/>
            <a:ext cx="8925872" cy="4125857"/>
          </a:xfrm>
          <a:prstGeom prst="rect">
            <a:avLst/>
          </a:prstGeom>
        </p:spPr>
      </p:pic>
      <p:sp>
        <p:nvSpPr>
          <p:cNvPr id="22" name="Google Shape;135;p14">
            <a:extLst>
              <a:ext uri="{FF2B5EF4-FFF2-40B4-BE49-F238E27FC236}">
                <a16:creationId xmlns:a16="http://schemas.microsoft.com/office/drawing/2014/main" id="{CF821734-09ED-4855-9BEE-98ADFBC5D1AB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46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11038" y="1939276"/>
            <a:ext cx="9592313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1.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웹 인터페이스에서 </a:t>
            </a:r>
            <a:r>
              <a:rPr lang="ko-KR" altLang="en-US" sz="2200" b="1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슬라이스된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모델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(.</a:t>
            </a:r>
            <a:r>
              <a:rPr lang="en-US" altLang="ko-KR" sz="2200" b="1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gcode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)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을 업로드하고 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인쇄할 모델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선택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en-US" altLang="ko-KR" sz="22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- </a:t>
            </a:r>
            <a:r>
              <a:rPr lang="ko-KR" altLang="en-US" sz="20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 파일들은 </a:t>
            </a:r>
            <a:r>
              <a:rPr lang="ko-KR" altLang="en-US" sz="20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라즈베리파이의</a:t>
            </a:r>
            <a:r>
              <a:rPr lang="ko-KR" altLang="en-US" sz="20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파일 시스템에 저장된다</a:t>
            </a:r>
            <a:r>
              <a:rPr lang="en-US" altLang="ko-KR" sz="20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endParaRPr lang="en-US" altLang="ko-KR" sz="22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19" name="Google Shape;130;p13">
            <a:extLst>
              <a:ext uri="{FF2B5EF4-FFF2-40B4-BE49-F238E27FC236}">
                <a16:creationId xmlns:a16="http://schemas.microsoft.com/office/drawing/2014/main" id="{8F69ADD2-305C-4909-B5A2-C45919ACA612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7" name="Google Shape;135;p14">
            <a:extLst>
              <a:ext uri="{FF2B5EF4-FFF2-40B4-BE49-F238E27FC236}">
                <a16:creationId xmlns:a16="http://schemas.microsoft.com/office/drawing/2014/main" id="{E6205AD6-96E2-4E81-A964-B366CB13D09D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CF851F5F-56CE-433D-AFC4-24370A7B761B}"/>
              </a:ext>
            </a:extLst>
          </p:cNvPr>
          <p:cNvSpPr/>
          <p:nvPr/>
        </p:nvSpPr>
        <p:spPr>
          <a:xfrm>
            <a:off x="1547837" y="3279613"/>
            <a:ext cx="9825384" cy="235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웹 인터페이스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en-US" altLang="ko-KR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Octoprint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의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REST API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를 기반 구축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상당한 데이터 제공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사용자가 프린터 제어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HoloLens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도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REST API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사용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Octoprint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서버 내 사용 가능한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gcode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파일  메뉴 왼쪽 표시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 Unity 2018.4.0f1</a:t>
            </a:r>
            <a:r>
              <a:rPr lang="ko-KR" altLang="en-US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에서 개발되었으며 </a:t>
            </a:r>
            <a:r>
              <a:rPr lang="en-US" altLang="ko-KR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Microsoft Mixed Reality Toolkit 3 v2.0.0 RC1 Refresh</a:t>
            </a:r>
            <a:r>
              <a:rPr lang="ko-KR" altLang="en-US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를 사용 </a:t>
            </a:r>
            <a:r>
              <a:rPr lang="en-US" altLang="ko-KR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쉽게 사용할 수 있도록 </a:t>
            </a:r>
            <a:r>
              <a:rPr lang="en-US" altLang="ko-KR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C#</a:t>
            </a:r>
            <a:r>
              <a:rPr lang="ko-KR" altLang="en-US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에 사용자 지정 래퍼가 작성 </a:t>
            </a:r>
            <a:r>
              <a:rPr lang="en-US" altLang="ko-KR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)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849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" name="Google Shape;130;p13">
            <a:extLst>
              <a:ext uri="{FF2B5EF4-FFF2-40B4-BE49-F238E27FC236}">
                <a16:creationId xmlns:a16="http://schemas.microsoft.com/office/drawing/2014/main" id="{8F69ADD2-305C-4909-B5A2-C45919ACA612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Google Shape;135;p14">
            <a:extLst>
              <a:ext uri="{FF2B5EF4-FFF2-40B4-BE49-F238E27FC236}">
                <a16:creationId xmlns:a16="http://schemas.microsoft.com/office/drawing/2014/main" id="{B3EED1C0-2B7C-4F63-8465-228274DDC4CD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CE18A9-B54A-4D2E-84BD-B9EFC9A5C4C4}"/>
              </a:ext>
            </a:extLst>
          </p:cNvPr>
          <p:cNvGrpSpPr/>
          <p:nvPr/>
        </p:nvGrpSpPr>
        <p:grpSpPr>
          <a:xfrm>
            <a:off x="3125035" y="4201496"/>
            <a:ext cx="6190415" cy="2041753"/>
            <a:chOff x="2270736" y="3636580"/>
            <a:chExt cx="7286948" cy="244853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EB00F0B-2F22-44A2-8734-3ABC02345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47" r="275"/>
            <a:stretch/>
          </p:blipFill>
          <p:spPr>
            <a:xfrm>
              <a:off x="4659052" y="3636580"/>
              <a:ext cx="4898632" cy="244853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68DA81D-777E-4F1F-9D8F-A67681B7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736" y="4361077"/>
              <a:ext cx="2343627" cy="1458256"/>
            </a:xfrm>
            <a:prstGeom prst="rect">
              <a:avLst/>
            </a:prstGeom>
          </p:spPr>
        </p:pic>
      </p:grpSp>
      <p:sp>
        <p:nvSpPr>
          <p:cNvPr id="26" name="Google Shape;130;p13">
            <a:extLst>
              <a:ext uri="{FF2B5EF4-FFF2-40B4-BE49-F238E27FC236}">
                <a16:creationId xmlns:a16="http://schemas.microsoft.com/office/drawing/2014/main" id="{C5F0DED9-3A6E-478F-874F-347E69619AF4}"/>
              </a:ext>
            </a:extLst>
          </p:cNvPr>
          <p:cNvSpPr/>
          <p:nvPr/>
        </p:nvSpPr>
        <p:spPr>
          <a:xfrm>
            <a:off x="1611038" y="1955009"/>
            <a:ext cx="9592313" cy="224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사용자 슬라이스 프로세스를 처리할 수 있는 </a:t>
            </a: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Octoprint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용 플러그인을 사용하여 </a:t>
            </a: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 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모델을 </a:t>
            </a: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.stl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파일로 업로드한다</a:t>
            </a: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b="1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3. </a:t>
            </a:r>
            <a:r>
              <a:rPr lang="ko-KR" altLang="en-US" sz="22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메뉴 하나 선택하면 빌드 플레이트에 모델 생성</a:t>
            </a:r>
            <a:endParaRPr lang="en-US" altLang="ko-KR" sz="2200" b="1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b="1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710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27080" y="1694630"/>
            <a:ext cx="9592313" cy="450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30E20"/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algun Gothic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770E59B1-CFA4-4018-A39A-EAF8ADB58C1F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Google Shape;135;p14">
            <a:extLst>
              <a:ext uri="{FF2B5EF4-FFF2-40B4-BE49-F238E27FC236}">
                <a16:creationId xmlns:a16="http://schemas.microsoft.com/office/drawing/2014/main" id="{35F26AA5-E285-4602-816E-1EC456593102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9" name="Google Shape;130;p13">
            <a:extLst>
              <a:ext uri="{FF2B5EF4-FFF2-40B4-BE49-F238E27FC236}">
                <a16:creationId xmlns:a16="http://schemas.microsoft.com/office/drawing/2014/main" id="{DBAF82B6-30A5-4DBB-85AD-662BFD22AFC1}"/>
              </a:ext>
            </a:extLst>
          </p:cNvPr>
          <p:cNvSpPr/>
          <p:nvPr/>
        </p:nvSpPr>
        <p:spPr>
          <a:xfrm>
            <a:off x="1611038" y="1939276"/>
            <a:ext cx="9592313" cy="3912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4. </a:t>
            </a:r>
            <a:r>
              <a:rPr lang="en-US" altLang="ko-KR" sz="2200" b="1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Octoprint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서버에서 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HoloLens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드라이브로 해당 </a:t>
            </a:r>
            <a:r>
              <a:rPr lang="en-US" altLang="ko-KR" sz="2200" b="1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gcode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다운로드</a:t>
            </a:r>
            <a:endParaRPr lang="en-US" altLang="ko-KR" sz="2200" b="1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5.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분석 후 </a:t>
            </a:r>
            <a:r>
              <a:rPr lang="en-US" altLang="ko-KR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HoloLens </a:t>
            </a:r>
            <a:r>
              <a:rPr lang="ko-KR" altLang="en-US" sz="22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 생성</a:t>
            </a:r>
            <a:endParaRPr lang="en-US" altLang="ko-KR" sz="2200" b="1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각 레이어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벽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지지대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주입구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)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단일 메시 생성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 표시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숨김 가능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/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레이어 제거를 통해 내부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HoloLens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의 낮은 처리 능력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모델 생성 시 시간 걸림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재로드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시간 줄이기 위하여 모델이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HoloLens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드라이브에 저장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생성된 메시가 로드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</a:t>
            </a:r>
            <a:r>
              <a:rPr lang="en-US" altLang="ko-KR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gcode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에서 다시 생성할 필요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X (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시스템이 </a:t>
            </a:r>
            <a:r>
              <a:rPr lang="en-US" altLang="ko-KR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gcode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변화 감지 시 </a:t>
            </a: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재성성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)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66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530076" y="4112109"/>
            <a:ext cx="9592313" cy="25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rgbClr val="030E20"/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algun Gothic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D4F64632-17C1-4EAB-9ED4-6C661433D3EC}"/>
              </a:ext>
            </a:extLst>
          </p:cNvPr>
          <p:cNvSpPr/>
          <p:nvPr/>
        </p:nvSpPr>
        <p:spPr>
          <a:xfrm>
            <a:off x="1102416" y="241972"/>
            <a:ext cx="984533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시연 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: </a:t>
            </a:r>
            <a:r>
              <a:rPr 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LULZBOT TAZ6 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라즈베리파이</a:t>
            </a:r>
            <a:r>
              <a:rPr lang="ko-KR" altLang="en-US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 </a:t>
            </a:r>
            <a:r>
              <a:rPr lang="en-US" altLang="ko-KR" sz="32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– </a:t>
            </a:r>
            <a:r>
              <a:rPr lang="ko-KR" altLang="en-US" sz="3200" b="1" i="1" dirty="0" err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홀로렌즈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Google Shape;135;p14">
            <a:extLst>
              <a:ext uri="{FF2B5EF4-FFF2-40B4-BE49-F238E27FC236}">
                <a16:creationId xmlns:a16="http://schemas.microsoft.com/office/drawing/2014/main" id="{948E78ED-2268-4DDF-823E-5E9C32D87CF8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5" name="Google Shape;130;p13">
            <a:extLst>
              <a:ext uri="{FF2B5EF4-FFF2-40B4-BE49-F238E27FC236}">
                <a16:creationId xmlns:a16="http://schemas.microsoft.com/office/drawing/2014/main" id="{472EFF47-9859-40E5-9DFB-387C7C2BCD01}"/>
              </a:ext>
            </a:extLst>
          </p:cNvPr>
          <p:cNvSpPr/>
          <p:nvPr/>
        </p:nvSpPr>
        <p:spPr>
          <a:xfrm>
            <a:off x="1530076" y="1939276"/>
            <a:ext cx="9592313" cy="3912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프린터에 대한 실시간 정보를 제공하는 </a:t>
            </a:r>
            <a:r>
              <a:rPr lang="en-US" altLang="ko-KR" sz="22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WebSocket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REST API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를 이용하여 정보 수동</a:t>
            </a:r>
            <a:endParaRPr lang="en-US" altLang="ko-KR" sz="20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프린터는 현재 상태에 따라 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1~2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초마다 정보 보고</a:t>
            </a:r>
            <a:endParaRPr lang="en-US" altLang="ko-KR" sz="20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가상 콘텐츠를 실제 환경에 맞추려면 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QR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코드와 같은 마커가 실제 프린터에 연결됨</a:t>
            </a:r>
            <a:endParaRPr lang="en-US" altLang="ko-KR" sz="20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어플리케이션 실행 후 마커 스캔 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-&gt; 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마커는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“Vuforia Engine”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 처리</a:t>
            </a:r>
            <a:endParaRPr lang="en-US" altLang="ko-KR" sz="20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84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583359" y="5193706"/>
            <a:ext cx="9592313" cy="99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sz="2000" b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사용자는 </a:t>
            </a:r>
            <a:r>
              <a:rPr lang="ko-KR" altLang="en-US" sz="20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미디어를 전환하지 않고 </a:t>
            </a:r>
            <a:r>
              <a:rPr lang="ko-KR" altLang="en-US" sz="2000" b="1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한 어플리케이션에서 전체 </a:t>
            </a:r>
            <a:r>
              <a:rPr lang="ko-KR" altLang="en-US" sz="2000" b="1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워크플로우를 완료</a:t>
            </a:r>
            <a:endParaRPr lang="en-US" altLang="ko-KR" sz="2000" b="1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algun Gothic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(</a:t>
            </a:r>
            <a:r>
              <a:rPr lang="ko-KR" altLang="en-US" sz="2000" b="1" dirty="0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초심자에 </a:t>
            </a:r>
            <a:r>
              <a:rPr lang="ko-KR" altLang="en-US" sz="2000" b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중요</a:t>
            </a:r>
            <a:r>
              <a:rPr lang="en-US" altLang="ko-KR" sz="2000" b="1">
                <a:solidFill>
                  <a:srgbClr val="030E2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algun Gothic"/>
              </a:rPr>
              <a:t>)</a:t>
            </a:r>
            <a:endParaRPr lang="en-US" altLang="ko-KR" sz="2000" b="1" dirty="0">
              <a:solidFill>
                <a:srgbClr val="030E20"/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algun Gothic"/>
            </a:endParaRPr>
          </a:p>
        </p:txBody>
      </p:sp>
      <p:sp>
        <p:nvSpPr>
          <p:cNvPr id="19" name="Google Shape;135;p14">
            <a:extLst>
              <a:ext uri="{FF2B5EF4-FFF2-40B4-BE49-F238E27FC236}">
                <a16:creationId xmlns:a16="http://schemas.microsoft.com/office/drawing/2014/main" id="{D86B60D6-1DB3-43B2-8E48-9D15570F0665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4B732A37-9863-4708-9412-D5406D73E5D4}"/>
              </a:ext>
            </a:extLst>
          </p:cNvPr>
          <p:cNvSpPr/>
          <p:nvPr/>
        </p:nvSpPr>
        <p:spPr>
          <a:xfrm>
            <a:off x="1084217" y="209006"/>
            <a:ext cx="9863531" cy="108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THINKING AS CYBER-PHYSICAL ECOLOGY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2" name="Google Shape;130;p13">
            <a:extLst>
              <a:ext uri="{FF2B5EF4-FFF2-40B4-BE49-F238E27FC236}">
                <a16:creationId xmlns:a16="http://schemas.microsoft.com/office/drawing/2014/main" id="{62C75D7F-8218-4EB0-A98D-3533F061B53A}"/>
              </a:ext>
            </a:extLst>
          </p:cNvPr>
          <p:cNvSpPr/>
          <p:nvPr/>
        </p:nvSpPr>
        <p:spPr>
          <a:xfrm>
            <a:off x="1583359" y="1577508"/>
            <a:ext cx="4197510" cy="51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성공적인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b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준비 및 모델링</a:t>
            </a:r>
            <a:endParaRPr lang="en-US" altLang="ko-KR" sz="1800" b="1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4" name="Google Shape;130;p13">
            <a:extLst>
              <a:ext uri="{FF2B5EF4-FFF2-40B4-BE49-F238E27FC236}">
                <a16:creationId xmlns:a16="http://schemas.microsoft.com/office/drawing/2014/main" id="{5B69D838-D16E-479A-9C6E-76B38BAA87CF}"/>
              </a:ext>
            </a:extLst>
          </p:cNvPr>
          <p:cNvSpPr/>
          <p:nvPr/>
        </p:nvSpPr>
        <p:spPr>
          <a:xfrm>
            <a:off x="6050480" y="1577508"/>
            <a:ext cx="5098303" cy="51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thingivers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와 같은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모델링 플랫폼 통합 계획</a:t>
            </a:r>
            <a:endParaRPr lang="en-US" altLang="ko-KR" sz="1800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7" name="Google Shape;130;p13">
            <a:extLst>
              <a:ext uri="{FF2B5EF4-FFF2-40B4-BE49-F238E27FC236}">
                <a16:creationId xmlns:a16="http://schemas.microsoft.com/office/drawing/2014/main" id="{5DEE99B1-D8EA-4650-9F0D-222B2B76F287}"/>
              </a:ext>
            </a:extLst>
          </p:cNvPr>
          <p:cNvSpPr/>
          <p:nvPr/>
        </p:nvSpPr>
        <p:spPr>
          <a:xfrm>
            <a:off x="1583359" y="2152578"/>
            <a:ext cx="1144343" cy="51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초심자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</a:t>
            </a:r>
            <a:endParaRPr lang="en-US" altLang="ko-KR" sz="1800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B6DBE4-3B52-4DF1-AF8D-3A1999F8147B}"/>
              </a:ext>
            </a:extLst>
          </p:cNvPr>
          <p:cNvGrpSpPr/>
          <p:nvPr/>
        </p:nvGrpSpPr>
        <p:grpSpPr>
          <a:xfrm>
            <a:off x="1759711" y="2444754"/>
            <a:ext cx="8672577" cy="2621342"/>
            <a:chOff x="1821324" y="2105015"/>
            <a:chExt cx="8672577" cy="262134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568AEB9-8C55-4C5B-8DE1-63A69B128698}"/>
                </a:ext>
              </a:extLst>
            </p:cNvPr>
            <p:cNvSpPr/>
            <p:nvPr/>
          </p:nvSpPr>
          <p:spPr>
            <a:xfrm>
              <a:off x="1821324" y="2513697"/>
              <a:ext cx="3262132" cy="2212660"/>
            </a:xfrm>
            <a:prstGeom prst="ellipse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4198E-A8F6-4AE2-9D58-C92309B62647}"/>
                </a:ext>
              </a:extLst>
            </p:cNvPr>
            <p:cNvSpPr/>
            <p:nvPr/>
          </p:nvSpPr>
          <p:spPr>
            <a:xfrm>
              <a:off x="7231769" y="2105015"/>
              <a:ext cx="3262132" cy="2212660"/>
            </a:xfrm>
            <a:prstGeom prst="ellipse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1AF28FB-301A-435B-845C-3EF476AE995A}"/>
                </a:ext>
              </a:extLst>
            </p:cNvPr>
            <p:cNvSpPr/>
            <p:nvPr/>
          </p:nvSpPr>
          <p:spPr>
            <a:xfrm>
              <a:off x="4925762" y="2578555"/>
              <a:ext cx="2434990" cy="16516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-윤고딕340" panose="02030504000101010101" pitchFamily="18" charset="-127"/>
                  <a:ea typeface="-윤고딕340" panose="02030504000101010101" pitchFamily="18" charset="-127"/>
                </a:rPr>
                <a:t>AR </a:t>
              </a:r>
              <a:r>
                <a:rPr lang="ko-KR" altLang="en-US" sz="200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어플리케이션</a:t>
              </a:r>
            </a:p>
          </p:txBody>
        </p:sp>
        <p:sp>
          <p:nvSpPr>
            <p:cNvPr id="28" name="Google Shape;130;p13">
              <a:extLst>
                <a:ext uri="{FF2B5EF4-FFF2-40B4-BE49-F238E27FC236}">
                  <a16:creationId xmlns:a16="http://schemas.microsoft.com/office/drawing/2014/main" id="{AB7C4CFB-A18C-4F79-B693-400B356E1A2C}"/>
                </a:ext>
              </a:extLst>
            </p:cNvPr>
            <p:cNvSpPr/>
            <p:nvPr/>
          </p:nvSpPr>
          <p:spPr>
            <a:xfrm>
              <a:off x="2595419" y="2731454"/>
              <a:ext cx="1705285" cy="511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원하는 모델</a:t>
              </a:r>
              <a:endParaRPr lang="en-US" altLang="ko-KR" sz="1600" b="1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  <p:sp>
          <p:nvSpPr>
            <p:cNvPr id="29" name="Google Shape;130;p13">
              <a:extLst>
                <a:ext uri="{FF2B5EF4-FFF2-40B4-BE49-F238E27FC236}">
                  <a16:creationId xmlns:a16="http://schemas.microsoft.com/office/drawing/2014/main" id="{60708EF6-03FB-454B-A8F1-DBBEFC2C007D}"/>
                </a:ext>
              </a:extLst>
            </p:cNvPr>
            <p:cNvSpPr/>
            <p:nvPr/>
          </p:nvSpPr>
          <p:spPr>
            <a:xfrm>
              <a:off x="3694726" y="3725119"/>
              <a:ext cx="1308222" cy="490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3D </a:t>
              </a:r>
              <a:r>
                <a:rPr lang="ko-KR" altLang="en-US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검사 </a:t>
              </a:r>
              <a:endParaRPr lang="en-US" altLang="ko-KR" sz="16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  <p:sp>
          <p:nvSpPr>
            <p:cNvPr id="32" name="Google Shape;130;p13">
              <a:extLst>
                <a:ext uri="{FF2B5EF4-FFF2-40B4-BE49-F238E27FC236}">
                  <a16:creationId xmlns:a16="http://schemas.microsoft.com/office/drawing/2014/main" id="{0FB672F2-2B21-4233-BA2F-63F7AFCE6534}"/>
                </a:ext>
              </a:extLst>
            </p:cNvPr>
            <p:cNvSpPr/>
            <p:nvPr/>
          </p:nvSpPr>
          <p:spPr>
            <a:xfrm>
              <a:off x="1952166" y="3459592"/>
              <a:ext cx="1668325" cy="827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모든 변경사항</a:t>
              </a:r>
              <a:r>
                <a:rPr lang="en-US" altLang="ko-KR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, </a:t>
              </a:r>
              <a:r>
                <a:rPr lang="ko-KR" altLang="en-US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추가사항</a:t>
              </a:r>
              <a:endParaRPr lang="en-US" altLang="ko-KR" sz="16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  <p:sp>
          <p:nvSpPr>
            <p:cNvPr id="33" name="Google Shape;130;p13">
              <a:extLst>
                <a:ext uri="{FF2B5EF4-FFF2-40B4-BE49-F238E27FC236}">
                  <a16:creationId xmlns:a16="http://schemas.microsoft.com/office/drawing/2014/main" id="{48FF113F-09E2-4A41-A068-2FD6DFBCFE81}"/>
                </a:ext>
              </a:extLst>
            </p:cNvPr>
            <p:cNvSpPr/>
            <p:nvPr/>
          </p:nvSpPr>
          <p:spPr>
            <a:xfrm>
              <a:off x="7558403" y="2355208"/>
              <a:ext cx="2908625" cy="40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Octoprint </a:t>
              </a:r>
              <a:r>
                <a:rPr lang="ko-KR" altLang="en-US" sz="1600" b="1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슬라이서 플러그인</a:t>
              </a:r>
              <a:endParaRPr lang="en-US" altLang="ko-KR" sz="1600" b="1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  <p:sp>
          <p:nvSpPr>
            <p:cNvPr id="34" name="Google Shape;130;p13">
              <a:extLst>
                <a:ext uri="{FF2B5EF4-FFF2-40B4-BE49-F238E27FC236}">
                  <a16:creationId xmlns:a16="http://schemas.microsoft.com/office/drawing/2014/main" id="{2137EA62-6A81-495E-8E29-3D3F46F78EB6}"/>
                </a:ext>
              </a:extLst>
            </p:cNvPr>
            <p:cNvSpPr/>
            <p:nvPr/>
          </p:nvSpPr>
          <p:spPr>
            <a:xfrm>
              <a:off x="7755015" y="2956820"/>
              <a:ext cx="2267250" cy="79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프로토타입의 현재상태에서 결과 검사</a:t>
              </a:r>
              <a:endParaRPr lang="en-US" altLang="ko-KR" sz="16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  <p:sp>
          <p:nvSpPr>
            <p:cNvPr id="37" name="Google Shape;130;p13">
              <a:extLst>
                <a:ext uri="{FF2B5EF4-FFF2-40B4-BE49-F238E27FC236}">
                  <a16:creationId xmlns:a16="http://schemas.microsoft.com/office/drawing/2014/main" id="{9E802F36-EAF6-4D82-9D34-662CA768FCFA}"/>
                </a:ext>
              </a:extLst>
            </p:cNvPr>
            <p:cNvSpPr/>
            <p:nvPr/>
          </p:nvSpPr>
          <p:spPr>
            <a:xfrm>
              <a:off x="3434812" y="3203870"/>
              <a:ext cx="1070217" cy="511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>
                  <a:solidFill>
                    <a:srgbClr val="030E2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sym typeface="Malgun Gothic"/>
                </a:rPr>
                <a:t>다운로드</a:t>
              </a:r>
              <a:endParaRPr lang="en-US" altLang="ko-KR" sz="16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15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4816" y="24118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780908" y="4656034"/>
            <a:ext cx="9592313" cy="187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19" name="Google Shape;135;p14">
            <a:extLst>
              <a:ext uri="{FF2B5EF4-FFF2-40B4-BE49-F238E27FC236}">
                <a16:creationId xmlns:a16="http://schemas.microsoft.com/office/drawing/2014/main" id="{D86B60D6-1DB3-43B2-8E48-9D15570F0665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4B732A37-9863-4708-9412-D5406D73E5D4}"/>
              </a:ext>
            </a:extLst>
          </p:cNvPr>
          <p:cNvSpPr/>
          <p:nvPr/>
        </p:nvSpPr>
        <p:spPr>
          <a:xfrm>
            <a:off x="1084217" y="209006"/>
            <a:ext cx="9863531" cy="108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THINKING AS CYBER-PHYSICAL ECOLOGY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Google Shape;130;p13">
            <a:extLst>
              <a:ext uri="{FF2B5EF4-FFF2-40B4-BE49-F238E27FC236}">
                <a16:creationId xmlns:a16="http://schemas.microsoft.com/office/drawing/2014/main" id="{A2BCE75B-3EC3-45C2-B6B0-2E4EED5099FD}"/>
              </a:ext>
            </a:extLst>
          </p:cNvPr>
          <p:cNvSpPr/>
          <p:nvPr/>
        </p:nvSpPr>
        <p:spPr>
          <a:xfrm>
            <a:off x="2008832" y="2127805"/>
            <a:ext cx="9364389" cy="29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Octoprint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나 라즈베리파이 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ko-KR" altLang="en-US" sz="20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사용자 생성 콘턴츠</a:t>
            </a: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를 저장하는데 사용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 실패의 사진 및 실패원인을 저장하여 다른 사용자를 위해 제공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프린트 유지 및 관리 하는 방법에 대한 비디오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AR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없는 모든사람 접근 가능한 지식 데이터 베이스 생성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더 넓은 접근을 위해서는 휴대용 장치 버전이 유용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22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3669980"/>
            <a:ext cx="4387273" cy="2986065"/>
            <a:chOff x="6315075" y="2101313"/>
            <a:chExt cx="1428238" cy="972087"/>
          </a:xfrm>
        </p:grpSpPr>
        <p:sp>
          <p:nvSpPr>
            <p:cNvPr id="85" name="Google Shape;85;p13"/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/>
              <a:ahLst/>
              <a:cxnLst/>
              <a:rect l="l" t="t" r="r" b="b"/>
              <a:pathLst>
                <a:path w="568325" h="409575" extrusionOk="0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/>
              <a:ahLst/>
              <a:cxnLst/>
              <a:rect l="l" t="t" r="r" b="b"/>
              <a:pathLst>
                <a:path w="300831" h="123825" extrusionOk="0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120000" extrusionOk="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 extrusionOk="0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/>
              <a:ahLst/>
              <a:cxnLst/>
              <a:rect l="l" t="t" r="r" b="b"/>
              <a:pathLst>
                <a:path w="1187450" h="92075" extrusionOk="0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/>
              <a:ahLst/>
              <a:cxnLst/>
              <a:rect l="l" t="t" r="r" b="b"/>
              <a:pathLst>
                <a:path w="688975" h="79375" extrusionOk="0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/>
              <a:ahLst/>
              <a:cxnLst/>
              <a:rect l="l" t="t" r="r" b="b"/>
              <a:pathLst>
                <a:path w="1393825" h="196850" extrusionOk="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/>
              <a:ahLst/>
              <a:cxnLst/>
              <a:rect l="l" t="t" r="r" b="b"/>
              <a:pathLst>
                <a:path w="898525" h="107950" extrusionOk="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8432799" y="320724"/>
            <a:ext cx="3749675" cy="2593550"/>
            <a:chOff x="8616175" y="1057275"/>
            <a:chExt cx="1461275" cy="1010725"/>
          </a:xfrm>
        </p:grpSpPr>
        <p:sp>
          <p:nvSpPr>
            <p:cNvPr id="107" name="Google Shape;107;p13"/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/>
              <a:ahLst/>
              <a:cxnLst/>
              <a:rect l="l" t="t" r="r" b="b"/>
              <a:pathLst>
                <a:path w="1431925" h="190500" extrusionOk="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/>
              <a:ahLst/>
              <a:cxnLst/>
              <a:rect l="l" t="t" r="r" b="b"/>
              <a:pathLst>
                <a:path w="936625" h="190500" extrusionOk="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/>
              <a:ahLst/>
              <a:cxnLst/>
              <a:rect l="l" t="t" r="r" b="b"/>
              <a:pathLst>
                <a:path w="1209675" h="82550" extrusionOk="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/>
              <a:ahLst/>
              <a:cxnLst/>
              <a:rect l="l" t="t" r="r" b="b"/>
              <a:pathLst>
                <a:path w="717550" h="117475" extrusionOk="0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/>
              <a:ahLst/>
              <a:cxnLst/>
              <a:rect l="l" t="t" r="r" b="b"/>
              <a:pathLst>
                <a:path w="987425" h="28575" extrusionOk="0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/>
              <a:ahLst/>
              <a:cxnLst/>
              <a:rect l="l" t="t" r="r" b="b"/>
              <a:pathLst>
                <a:path w="561975" h="409575" extrusionOk="0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/>
              <a:ahLst/>
              <a:cxnLst/>
              <a:rect l="l" t="t" r="r" b="b"/>
              <a:pathLst>
                <a:path w="288925" h="139700" extrusionOk="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/>
              <a:ahLst/>
              <a:cxnLst/>
              <a:rect l="l" t="t" r="r" b="b"/>
              <a:pathLst>
                <a:path w="127000" h="136525" extrusionOk="0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" name="Google Shape;130;p13">
            <a:extLst>
              <a:ext uri="{FF2B5EF4-FFF2-40B4-BE49-F238E27FC236}">
                <a16:creationId xmlns:a16="http://schemas.microsoft.com/office/drawing/2014/main" id="{AE073A44-E62E-45FA-84AD-B221025EE181}"/>
              </a:ext>
            </a:extLst>
          </p:cNvPr>
          <p:cNvSpPr/>
          <p:nvPr/>
        </p:nvSpPr>
        <p:spPr>
          <a:xfrm>
            <a:off x="1102416" y="241972"/>
            <a:ext cx="6244916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목차</a:t>
            </a:r>
            <a:endParaRPr 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3" name="Google Shape;130;p13">
            <a:extLst>
              <a:ext uri="{FF2B5EF4-FFF2-40B4-BE49-F238E27FC236}">
                <a16:creationId xmlns:a16="http://schemas.microsoft.com/office/drawing/2014/main" id="{72F7456C-0C5F-4E15-BFD9-5A85853B88BA}"/>
              </a:ext>
            </a:extLst>
          </p:cNvPr>
          <p:cNvSpPr/>
          <p:nvPr/>
        </p:nvSpPr>
        <p:spPr>
          <a:xfrm>
            <a:off x="3118647" y="1408357"/>
            <a:ext cx="6244916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1. 3D</a:t>
            </a:r>
            <a:r>
              <a:rPr lang="ko-KR" altLang="en-US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 프린터의 활용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Google Shape;130;p13">
            <a:extLst>
              <a:ext uri="{FF2B5EF4-FFF2-40B4-BE49-F238E27FC236}">
                <a16:creationId xmlns:a16="http://schemas.microsoft.com/office/drawing/2014/main" id="{DC7EB06A-124A-4C62-942B-91212BDB7856}"/>
              </a:ext>
            </a:extLst>
          </p:cNvPr>
          <p:cNvSpPr/>
          <p:nvPr/>
        </p:nvSpPr>
        <p:spPr>
          <a:xfrm>
            <a:off x="3118647" y="2328366"/>
            <a:ext cx="6904834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2. </a:t>
            </a:r>
            <a:r>
              <a:rPr lang="ko-KR" altLang="en-US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3200" b="1" i="1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Google Shape;130;p13">
            <a:extLst>
              <a:ext uri="{FF2B5EF4-FFF2-40B4-BE49-F238E27FC236}">
                <a16:creationId xmlns:a16="http://schemas.microsoft.com/office/drawing/2014/main" id="{0B45E129-5204-4CCB-90AD-8A0DCF80C562}"/>
              </a:ext>
            </a:extLst>
          </p:cNvPr>
          <p:cNvSpPr/>
          <p:nvPr/>
        </p:nvSpPr>
        <p:spPr>
          <a:xfrm>
            <a:off x="3118646" y="3248375"/>
            <a:ext cx="8526295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3. </a:t>
            </a:r>
            <a:r>
              <a:rPr lang="ko-KR" altLang="en-US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시연 </a:t>
            </a:r>
            <a:r>
              <a:rPr lang="en-US" altLang="ko-KR" sz="32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: </a:t>
            </a:r>
            <a:r>
              <a:rPr lang="en-US" altLang="ko-KR" sz="28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LULZBOT TAZ6 – </a:t>
            </a:r>
            <a:r>
              <a:rPr lang="ko-KR" altLang="en-US" sz="2800" b="1" i="1" dirty="0" err="1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라즈베리파이</a:t>
            </a:r>
            <a:r>
              <a:rPr lang="ko-KR" altLang="en-US" sz="28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 </a:t>
            </a:r>
            <a:r>
              <a:rPr lang="en-US" altLang="ko-KR" sz="2800" b="1" i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– </a:t>
            </a:r>
            <a:r>
              <a:rPr lang="ko-KR" altLang="en-US" sz="2800" b="1" i="1" dirty="0" err="1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홀로렌즈</a:t>
            </a:r>
            <a:endParaRPr lang="ko-KR" altLang="en-US" sz="3200" b="1" i="1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7" name="Google Shape;130;p13">
            <a:extLst>
              <a:ext uri="{FF2B5EF4-FFF2-40B4-BE49-F238E27FC236}">
                <a16:creationId xmlns:a16="http://schemas.microsoft.com/office/drawing/2014/main" id="{9DD56624-3ADD-427E-88F6-B72DA5917B08}"/>
              </a:ext>
            </a:extLst>
          </p:cNvPr>
          <p:cNvSpPr/>
          <p:nvPr/>
        </p:nvSpPr>
        <p:spPr>
          <a:xfrm>
            <a:off x="3118647" y="4168383"/>
            <a:ext cx="8293114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1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4. </a:t>
            </a:r>
            <a:r>
              <a:rPr lang="en-US" altLang="ko-KR" sz="2800" b="1" i="1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THINKING AS CYBER-PHYSICAL ECOLOGY</a:t>
            </a:r>
            <a:endParaRPr lang="ko-KR" altLang="en-US" sz="2800" b="1" i="1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405874"/>
            <a:ext cx="9592313" cy="47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추가적인 내용</a:t>
            </a:r>
            <a:r>
              <a:rPr lang="en-US" altLang="ko-KR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현재 랩에서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8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대의 프린터 구비되어 있고 금요일마다 개방형 연구실을 열어 평가 샘플 얻음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현재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프로토타입은 몇 가지 기본적인 상호작용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양식만 제공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많은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구현작업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수행 필요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최종 사용자에게 평가되지 않았음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현장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평가는 사용자 피드백을 수집하고 최종 사용자의 관점에서 시스템에 대한 더 많은 요구사항을 식별하기 위해 계획됨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평가기반으로 시스템 조정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AR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사용하여 하드웨어 관련 상황에서 전용 지원도구 설계를 위한 지침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만들 것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프로토 타입을 제작한 이유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AR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개발의 가장 어려운 측면 중 하나가 사람들이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AR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에 대한 경험이 없고 기능을 모르는 것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그래서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초심자와 전문가의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통합이 </a:t>
            </a:r>
            <a:r>
              <a:rPr lang="ko-KR" altLang="en-US" sz="180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가장어려움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endParaRPr lang="en-US" altLang="ko-KR" sz="180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AR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 제공하는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가능성을 전문가한테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보여주고 물리적 장치에 어떻게 연결하는지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설명하기 위하여 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19" name="Google Shape;135;p14">
            <a:extLst>
              <a:ext uri="{FF2B5EF4-FFF2-40B4-BE49-F238E27FC236}">
                <a16:creationId xmlns:a16="http://schemas.microsoft.com/office/drawing/2014/main" id="{0E232803-7179-45FD-BED3-932D8A33656F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23225D73-BAFB-4086-9DFD-79C2271DCB14}"/>
              </a:ext>
            </a:extLst>
          </p:cNvPr>
          <p:cNvSpPr/>
          <p:nvPr/>
        </p:nvSpPr>
        <p:spPr>
          <a:xfrm>
            <a:off x="1084217" y="209006"/>
            <a:ext cx="9863531" cy="108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sym typeface="Malgun Gothic"/>
              </a:rPr>
              <a:t>THINKING AS CYBER-PHYSICAL ECOLOGY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35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3301026"/>
            <a:ext cx="4685092" cy="3188766"/>
            <a:chOff x="6315075" y="2101313"/>
            <a:chExt cx="1428238" cy="972087"/>
          </a:xfrm>
        </p:grpSpPr>
        <p:sp>
          <p:nvSpPr>
            <p:cNvPr id="85" name="Google Shape;85;p13"/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/>
              <a:ahLst/>
              <a:cxnLst/>
              <a:rect l="l" t="t" r="r" b="b"/>
              <a:pathLst>
                <a:path w="568325" h="409575" extrusionOk="0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/>
              <a:ahLst/>
              <a:cxnLst/>
              <a:rect l="l" t="t" r="r" b="b"/>
              <a:pathLst>
                <a:path w="300831" h="123825" extrusionOk="0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120000" extrusionOk="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 extrusionOk="0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/>
              <a:ahLst/>
              <a:cxnLst/>
              <a:rect l="l" t="t" r="r" b="b"/>
              <a:pathLst>
                <a:path w="1187450" h="92075" extrusionOk="0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/>
              <a:ahLst/>
              <a:cxnLst/>
              <a:rect l="l" t="t" r="r" b="b"/>
              <a:pathLst>
                <a:path w="688975" h="79375" extrusionOk="0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/>
              <a:ahLst/>
              <a:cxnLst/>
              <a:rect l="l" t="t" r="r" b="b"/>
              <a:pathLst>
                <a:path w="1393825" h="196850" extrusionOk="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/>
              <a:ahLst/>
              <a:cxnLst/>
              <a:rect l="l" t="t" r="r" b="b"/>
              <a:pathLst>
                <a:path w="898525" h="107950" extrusionOk="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6702078" y="4648527"/>
            <a:ext cx="5514635" cy="2210171"/>
            <a:chOff x="8815106" y="2463798"/>
            <a:chExt cx="1259169" cy="504653"/>
          </a:xfrm>
        </p:grpSpPr>
        <p:sp>
          <p:nvSpPr>
            <p:cNvPr id="100" name="Google Shape;100;p13"/>
            <p:cNvSpPr/>
            <p:nvPr/>
          </p:nvSpPr>
          <p:spPr>
            <a:xfrm>
              <a:off x="9034463" y="2483644"/>
              <a:ext cx="1027113" cy="116681"/>
            </a:xfrm>
            <a:custGeom>
              <a:avLst/>
              <a:gdLst/>
              <a:ahLst/>
              <a:cxnLst/>
              <a:rect l="l" t="t" r="r" b="b"/>
              <a:pathLst>
                <a:path w="1027113" h="116681" extrusionOk="0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/>
              <a:ahLst/>
              <a:cxnLst/>
              <a:rect l="l" t="t" r="r" b="b"/>
              <a:pathLst>
                <a:path w="1225550" h="101600" extrusionOk="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/>
              <a:ahLst/>
              <a:cxnLst/>
              <a:rect l="l" t="t" r="r" b="b"/>
              <a:pathLst>
                <a:path w="295229" h="174451" extrusionOk="0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6394853" y="320724"/>
            <a:ext cx="5787622" cy="4003144"/>
            <a:chOff x="8616175" y="1057275"/>
            <a:chExt cx="1461275" cy="1010725"/>
          </a:xfrm>
        </p:grpSpPr>
        <p:sp>
          <p:nvSpPr>
            <p:cNvPr id="107" name="Google Shape;107;p13"/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/>
              <a:ahLst/>
              <a:cxnLst/>
              <a:rect l="l" t="t" r="r" b="b"/>
              <a:pathLst>
                <a:path w="1431925" h="190500" extrusionOk="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/>
              <a:ahLst/>
              <a:cxnLst/>
              <a:rect l="l" t="t" r="r" b="b"/>
              <a:pathLst>
                <a:path w="936625" h="190500" extrusionOk="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/>
              <a:ahLst/>
              <a:cxnLst/>
              <a:rect l="l" t="t" r="r" b="b"/>
              <a:pathLst>
                <a:path w="1209675" h="82550" extrusionOk="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/>
              <a:ahLst/>
              <a:cxnLst/>
              <a:rect l="l" t="t" r="r" b="b"/>
              <a:pathLst>
                <a:path w="717550" h="117475" extrusionOk="0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/>
              <a:ahLst/>
              <a:cxnLst/>
              <a:rect l="l" t="t" r="r" b="b"/>
              <a:pathLst>
                <a:path w="987425" h="28575" extrusionOk="0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/>
              <a:ahLst/>
              <a:cxnLst/>
              <a:rect l="l" t="t" r="r" b="b"/>
              <a:pathLst>
                <a:path w="561975" h="409575" extrusionOk="0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/>
              <a:ahLst/>
              <a:cxnLst/>
              <a:rect l="l" t="t" r="r" b="b"/>
              <a:pathLst>
                <a:path w="288925" h="139700" extrusionOk="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/>
              <a:ahLst/>
              <a:cxnLst/>
              <a:rect l="l" t="t" r="r" b="b"/>
              <a:pathLst>
                <a:path w="127000" h="136525" extrusionOk="0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-23834" y="-10620"/>
            <a:ext cx="5218703" cy="2325715"/>
            <a:chOff x="6322219" y="1028699"/>
            <a:chExt cx="1363124" cy="607476"/>
          </a:xfrm>
        </p:grpSpPr>
        <p:sp>
          <p:nvSpPr>
            <p:cNvPr id="122" name="Google Shape;122;p13"/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/>
              <a:ahLst/>
              <a:cxnLst/>
              <a:rect l="l" t="t" r="r" b="b"/>
              <a:pathLst>
                <a:path w="1119664" h="465773" extrusionOk="0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/>
              <a:ahLst/>
              <a:cxnLst/>
              <a:rect l="l" t="t" r="r" b="b"/>
              <a:pathLst>
                <a:path w="804862" h="140493" extrusionOk="0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/>
              <a:ahLst/>
              <a:cxnLst/>
              <a:rect l="l" t="t" r="r" b="b"/>
              <a:pathLst>
                <a:path w="876300" h="88106" extrusionOk="0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/>
              <a:ahLst/>
              <a:cxnLst/>
              <a:rect l="l" t="t" r="r" b="b"/>
              <a:pathLst>
                <a:path w="154781" h="150018" extrusionOk="0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5780356" y="2130785"/>
            <a:ext cx="639494" cy="639494"/>
          </a:xfrm>
          <a:custGeom>
            <a:avLst/>
            <a:gdLst/>
            <a:ahLst/>
            <a:cxnLst/>
            <a:rect l="l" t="t" r="r" b="b"/>
            <a:pathLst>
              <a:path w="1476000" h="1476000" extrusionOk="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3079417" y="2874108"/>
            <a:ext cx="6015409" cy="155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u="none" strike="noStrike" cap="none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감사합니다</a:t>
            </a:r>
            <a:r>
              <a:rPr lang="en-US" altLang="ko-KR" sz="5400" b="1" u="none" strike="noStrike" cap="none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.</a:t>
            </a:r>
            <a:endParaRPr 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6244916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D</a:t>
            </a: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 프린터의 활용 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C3836A-5991-45FD-871B-1100CA11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19" y="2818356"/>
            <a:ext cx="5594379" cy="3240309"/>
          </a:xfrm>
          <a:prstGeom prst="rect">
            <a:avLst/>
          </a:prstGeom>
        </p:spPr>
      </p:pic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9CFF3132-357A-4FD6-99A9-220A276C96E1}"/>
              </a:ext>
            </a:extLst>
          </p:cNvPr>
          <p:cNvSpPr/>
          <p:nvPr/>
        </p:nvSpPr>
        <p:spPr>
          <a:xfrm>
            <a:off x="1750574" y="1292477"/>
            <a:ext cx="8690851" cy="152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가격 ↓ 일반 대중 ↑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집</a:t>
            </a: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공공장소</a:t>
            </a: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fab lab,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대학</a:t>
            </a: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도서관에서 이용 가능</a:t>
            </a:r>
            <a:endParaRPr lang="en-US" sz="105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6244916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D</a:t>
            </a: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 프린터의 활용 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D841DFE7-D736-468B-A36C-568553955D7C}"/>
              </a:ext>
            </a:extLst>
          </p:cNvPr>
          <p:cNvSpPr/>
          <p:nvPr/>
        </p:nvSpPr>
        <p:spPr>
          <a:xfrm>
            <a:off x="3985908" y="3931858"/>
            <a:ext cx="5208522" cy="79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일상 업무 통합하는데 있어 걸림돌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4" name="Google Shape;130;p13">
            <a:extLst>
              <a:ext uri="{FF2B5EF4-FFF2-40B4-BE49-F238E27FC236}">
                <a16:creationId xmlns:a16="http://schemas.microsoft.com/office/drawing/2014/main" id="{58D8B25D-BD26-4DC3-B664-AB477B31047A}"/>
              </a:ext>
            </a:extLst>
          </p:cNvPr>
          <p:cNvSpPr/>
          <p:nvPr/>
        </p:nvSpPr>
        <p:spPr>
          <a:xfrm>
            <a:off x="2044844" y="1142165"/>
            <a:ext cx="8690851" cy="20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인쇄의 복잡성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빠른 기술적 진보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하드웨어와 소프트웨어를 결합하는 방식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B454BC9-9B2B-4B74-BD25-75A000A32ACA}"/>
              </a:ext>
            </a:extLst>
          </p:cNvPr>
          <p:cNvSpPr/>
          <p:nvPr/>
        </p:nvSpPr>
        <p:spPr>
          <a:xfrm>
            <a:off x="5653321" y="3225336"/>
            <a:ext cx="1524000" cy="61064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30;p13">
            <a:extLst>
              <a:ext uri="{FF2B5EF4-FFF2-40B4-BE49-F238E27FC236}">
                <a16:creationId xmlns:a16="http://schemas.microsoft.com/office/drawing/2014/main" id="{6BCEE7E0-2008-4DDE-B9A5-15C22BC5C391}"/>
              </a:ext>
            </a:extLst>
          </p:cNvPr>
          <p:cNvSpPr/>
          <p:nvPr/>
        </p:nvSpPr>
        <p:spPr>
          <a:xfrm>
            <a:off x="2574687" y="5515369"/>
            <a:ext cx="8274127" cy="79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하드웨어 중심 활용 인프라로 </a:t>
            </a:r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social technology 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개념 도입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86FE273-4BA0-493F-A4F3-1F8124E1D7AB}"/>
              </a:ext>
            </a:extLst>
          </p:cNvPr>
          <p:cNvSpPr/>
          <p:nvPr/>
        </p:nvSpPr>
        <p:spPr>
          <a:xfrm>
            <a:off x="5653321" y="4808450"/>
            <a:ext cx="1524000" cy="61064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Google Shape;135;p14">
            <a:extLst>
              <a:ext uri="{FF2B5EF4-FFF2-40B4-BE49-F238E27FC236}">
                <a16:creationId xmlns:a16="http://schemas.microsoft.com/office/drawing/2014/main" id="{08FFFD37-5A58-4F68-92DC-A99E18E0A62D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5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6244916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</a:t>
            </a:r>
            <a:r>
              <a:rPr lang="en-US" altLang="ko-KR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D</a:t>
            </a:r>
            <a:r>
              <a:rPr lang="ko-KR" altLang="en-US" sz="3600" b="1" i="1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 프린터의 활용 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7" name="Google Shape;130;p13">
            <a:extLst>
              <a:ext uri="{FF2B5EF4-FFF2-40B4-BE49-F238E27FC236}">
                <a16:creationId xmlns:a16="http://schemas.microsoft.com/office/drawing/2014/main" id="{AB7BBD10-159A-4EFF-8994-1B8BCB38ABD2}"/>
              </a:ext>
            </a:extLst>
          </p:cNvPr>
          <p:cNvSpPr/>
          <p:nvPr/>
        </p:nvSpPr>
        <p:spPr>
          <a:xfrm>
            <a:off x="1780908" y="1423744"/>
            <a:ext cx="9592313" cy="467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Social technology</a:t>
            </a: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운영되어야 하는 </a:t>
            </a: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세가지 상황별 레벨</a:t>
            </a:r>
            <a:endParaRPr lang="en-US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514350" marR="0" lvl="0" indent="-5143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내부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상황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28600" marR="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사회 물질적 상황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28600" marR="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작업 또는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프로세스 상황</a:t>
            </a:r>
            <a:endParaRPr lang="en-US" sz="105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Google Shape;135;p14">
            <a:extLst>
              <a:ext uri="{FF2B5EF4-FFF2-40B4-BE49-F238E27FC236}">
                <a16:creationId xmlns:a16="http://schemas.microsoft.com/office/drawing/2014/main" id="{833DCFAA-8C0C-43B1-BB93-5E2D90EA5F7C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38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780908" y="3429000"/>
            <a:ext cx="9592313" cy="266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1</a:t>
            </a:r>
            <a:r>
              <a:rPr lang="en-US" altLang="ko-KR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r>
              <a:rPr lang="ko-KR" altLang="en-US" sz="2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응용프로그램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사용자 안내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3D 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프린터의 기본 기능 설명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3D 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프린터의 특성이나 인쇄를 위한 </a:t>
            </a:r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 </a:t>
            </a:r>
            <a:r>
              <a:rPr lang="ko-KR" altLang="en-US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 </a:t>
            </a:r>
            <a:r>
              <a:rPr lang="ko-KR" altLang="en-US" sz="24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준비 정보</a:t>
            </a:r>
            <a:endParaRPr lang="en-US" altLang="ko-KR" sz="24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4" name="Google Shape;135;p14">
            <a:extLst>
              <a:ext uri="{FF2B5EF4-FFF2-40B4-BE49-F238E27FC236}">
                <a16:creationId xmlns:a16="http://schemas.microsoft.com/office/drawing/2014/main" id="{0C5DE4DE-D4C3-4215-991E-0325FDD95889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FA8B2-8946-4422-A4F9-0A0E112E5591}"/>
              </a:ext>
            </a:extLst>
          </p:cNvPr>
          <p:cNvSpPr/>
          <p:nvPr/>
        </p:nvSpPr>
        <p:spPr>
          <a:xfrm>
            <a:off x="3552028" y="1685589"/>
            <a:ext cx="3332453" cy="1409256"/>
          </a:xfrm>
          <a:prstGeom prst="rect">
            <a:avLst/>
          </a:prstGeom>
          <a:solidFill>
            <a:srgbClr val="030E2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latin typeface="-윤고딕340" panose="02030504000101010101" pitchFamily="18" charset="-127"/>
                <a:ea typeface="-윤고딕340" panose="02030504000101010101" pitchFamily="18" charset="-127"/>
              </a:rPr>
              <a:t>응용프로그램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65D7D2-D29F-4E8A-B494-C3178C8A6A70}"/>
              </a:ext>
            </a:extLst>
          </p:cNvPr>
          <p:cNvSpPr/>
          <p:nvPr/>
        </p:nvSpPr>
        <p:spPr>
          <a:xfrm>
            <a:off x="7286133" y="1670091"/>
            <a:ext cx="3332453" cy="1409256"/>
          </a:xfrm>
          <a:prstGeom prst="rect">
            <a:avLst/>
          </a:prstGeom>
          <a:solidFill>
            <a:srgbClr val="030E2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latin typeface="-윤고딕340" panose="02030504000101010101" pitchFamily="18" charset="-127"/>
                <a:ea typeface="-윤고딕340" panose="02030504000101010101" pitchFamily="18" charset="-127"/>
              </a:rPr>
              <a:t>프린터 작동 관련</a:t>
            </a:r>
          </a:p>
        </p:txBody>
      </p:sp>
      <p:sp>
        <p:nvSpPr>
          <p:cNvPr id="21" name="Google Shape;130;p13">
            <a:extLst>
              <a:ext uri="{FF2B5EF4-FFF2-40B4-BE49-F238E27FC236}">
                <a16:creationId xmlns:a16="http://schemas.microsoft.com/office/drawing/2014/main" id="{F50E75B0-AAC1-4CA7-BC38-0070BBB901B7}"/>
              </a:ext>
            </a:extLst>
          </p:cNvPr>
          <p:cNvSpPr/>
          <p:nvPr/>
        </p:nvSpPr>
        <p:spPr>
          <a:xfrm>
            <a:off x="1656921" y="2051639"/>
            <a:ext cx="1548975" cy="6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시스템 아키텍처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4623135C-D7C4-42D1-8142-6844232626BF}"/>
              </a:ext>
            </a:extLst>
          </p:cNvPr>
          <p:cNvSpPr/>
          <p:nvPr/>
        </p:nvSpPr>
        <p:spPr>
          <a:xfrm>
            <a:off x="3041433" y="1685589"/>
            <a:ext cx="8043621" cy="140925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4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28245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566295"/>
            <a:ext cx="9592313" cy="71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 작동 관련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82D1D-91AB-44DA-BC3B-04951D97694F}"/>
              </a:ext>
            </a:extLst>
          </p:cNvPr>
          <p:cNvSpPr txBox="1"/>
          <p:nvPr/>
        </p:nvSpPr>
        <p:spPr>
          <a:xfrm>
            <a:off x="2182659" y="2355190"/>
            <a:ext cx="9052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(1) </a:t>
            </a:r>
            <a:r>
              <a:rPr lang="en-US" altLang="ko-KR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AR</a:t>
            </a:r>
            <a:r>
              <a:rPr lang="ko-KR" altLang="en-US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기반 </a:t>
            </a:r>
            <a:r>
              <a:rPr lang="en-US" altLang="ko-KR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 </a:t>
            </a:r>
            <a:r>
              <a:rPr lang="ko-KR" altLang="en-US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프린터의 물리적 구성요소와 원격 상호 작용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3776B-7AE4-4E6E-98B2-B711BC26FBE4}"/>
              </a:ext>
            </a:extLst>
          </p:cNvPr>
          <p:cNvSpPr txBox="1"/>
          <p:nvPr/>
        </p:nvSpPr>
        <p:spPr>
          <a:xfrm>
            <a:off x="2708752" y="3022362"/>
            <a:ext cx="818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손동작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프린터 헤드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빌드 플레이트 이동 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/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노즐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빌드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플레이트의 온도 변경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E165F-EBBF-4562-898C-698EBF47ECFE}"/>
              </a:ext>
            </a:extLst>
          </p:cNvPr>
          <p:cNvSpPr txBox="1"/>
          <p:nvPr/>
        </p:nvSpPr>
        <p:spPr>
          <a:xfrm>
            <a:off x="2182658" y="3801051"/>
            <a:ext cx="9052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(2) </a:t>
            </a:r>
            <a:r>
              <a:rPr lang="ko-KR" altLang="en-US" sz="2400" b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프린트 서버에서 사용할 수 있는 디지털 모델 목록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0C411B-4D33-4E11-86D3-6B239D092162}"/>
              </a:ext>
            </a:extLst>
          </p:cNvPr>
          <p:cNvSpPr txBox="1"/>
          <p:nvPr/>
        </p:nvSpPr>
        <p:spPr>
          <a:xfrm>
            <a:off x="2708751" y="4395074"/>
            <a:ext cx="8188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사용자가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 목록에서 핸들이 있는 항목을 선택하면 모델이 인쇄될 정확한 위치에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3D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및 실제 크기로 표시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=&gt;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프린트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이후의 물리적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개체의 크기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 공간 내에 개체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배치 방법 파악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sp>
        <p:nvSpPr>
          <p:cNvPr id="26" name="Google Shape;135;p14">
            <a:extLst>
              <a:ext uri="{FF2B5EF4-FFF2-40B4-BE49-F238E27FC236}">
                <a16:creationId xmlns:a16="http://schemas.microsoft.com/office/drawing/2014/main" id="{EA0C8A8F-2AC3-40D4-B6B1-605EA8214C1D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79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566295"/>
            <a:ext cx="9592313" cy="71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 작동 관련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82D1D-91AB-44DA-BC3B-04951D97694F}"/>
              </a:ext>
            </a:extLst>
          </p:cNvPr>
          <p:cNvSpPr txBox="1"/>
          <p:nvPr/>
        </p:nvSpPr>
        <p:spPr>
          <a:xfrm>
            <a:off x="2182659" y="2355190"/>
            <a:ext cx="9052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(3) </a:t>
            </a:r>
            <a:r>
              <a:rPr lang="ko-KR" altLang="en-US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 및 서포트 구조물 시각화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3776B-7AE4-4E6E-98B2-B711BC26FBE4}"/>
              </a:ext>
            </a:extLst>
          </p:cNvPr>
          <p:cNvSpPr txBox="1"/>
          <p:nvPr/>
        </p:nvSpPr>
        <p:spPr>
          <a:xfrm>
            <a:off x="2708752" y="3011687"/>
            <a:ext cx="818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서포트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구조물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overhangs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된 부분 같은 곳을 프린트 가능하게 </a:t>
            </a: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해줌</a:t>
            </a:r>
            <a:r>
              <a:rPr lang="en-US" altLang="ko-KR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33760-6820-4BB2-BBB4-D9FEAE54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55" y="3518995"/>
            <a:ext cx="3911370" cy="2977976"/>
          </a:xfrm>
          <a:prstGeom prst="rect">
            <a:avLst/>
          </a:prstGeom>
        </p:spPr>
      </p:pic>
      <p:sp>
        <p:nvSpPr>
          <p:cNvPr id="26" name="Google Shape;135;p14">
            <a:extLst>
              <a:ext uri="{FF2B5EF4-FFF2-40B4-BE49-F238E27FC236}">
                <a16:creationId xmlns:a16="http://schemas.microsoft.com/office/drawing/2014/main" id="{89F90F2D-BBDF-4CF3-BA4D-DF43933BCA79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13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137" name="Google Shape;137;p14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/>
              <a:ahLst/>
              <a:cxnLst/>
              <a:rect l="l" t="t" r="r" b="b"/>
              <a:pathLst>
                <a:path w="165100" h="676275" extrusionOk="0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/>
              <a:ahLst/>
              <a:cxnLst/>
              <a:rect l="l" t="t" r="r" b="b"/>
              <a:pathLst>
                <a:path w="234950" h="447675" extrusionOk="0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/>
              <a:ahLst/>
              <a:cxnLst/>
              <a:rect l="l" t="t" r="r" b="b"/>
              <a:pathLst>
                <a:path w="104775" h="384175" extrusionOk="0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818779" y="241972"/>
            <a:ext cx="11014909" cy="639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-3345" y="5595918"/>
            <a:ext cx="577979" cy="1250289"/>
            <a:chOff x="7859175" y="4607438"/>
            <a:chExt cx="408525" cy="883725"/>
          </a:xfrm>
        </p:grpSpPr>
        <p:sp>
          <p:nvSpPr>
            <p:cNvPr id="144" name="Google Shape;144;p14"/>
            <p:cNvSpPr/>
            <p:nvPr/>
          </p:nvSpPr>
          <p:spPr>
            <a:xfrm>
              <a:off x="7965281" y="4643438"/>
              <a:ext cx="302419" cy="847725"/>
            </a:xfrm>
            <a:custGeom>
              <a:avLst/>
              <a:gdLst/>
              <a:ahLst/>
              <a:cxnLst/>
              <a:rect l="l" t="t" r="r" b="b"/>
              <a:pathLst>
                <a:path w="302419" h="847725" extrusionOk="0">
                  <a:moveTo>
                    <a:pt x="0" y="0"/>
                  </a:moveTo>
                  <a:cubicBezTo>
                    <a:pt x="1588" y="179387"/>
                    <a:pt x="3175" y="358775"/>
                    <a:pt x="4763" y="538162"/>
                  </a:cubicBezTo>
                  <a:lnTo>
                    <a:pt x="302419" y="847725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877175" y="4824413"/>
              <a:ext cx="95250" cy="285750"/>
            </a:xfrm>
            <a:custGeom>
              <a:avLst/>
              <a:gdLst/>
              <a:ahLst/>
              <a:cxnLst/>
              <a:rect l="l" t="t" r="r" b="b"/>
              <a:pathLst>
                <a:path w="95250" h="285750" extrusionOk="0">
                  <a:moveTo>
                    <a:pt x="0" y="0"/>
                  </a:moveTo>
                  <a:cubicBezTo>
                    <a:pt x="794" y="65087"/>
                    <a:pt x="1587" y="130175"/>
                    <a:pt x="2381" y="195262"/>
                  </a:cubicBezTo>
                  <a:lnTo>
                    <a:pt x="95250" y="2857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043863" y="4867275"/>
              <a:ext cx="78581" cy="478631"/>
            </a:xfrm>
            <a:custGeom>
              <a:avLst/>
              <a:gdLst/>
              <a:ahLst/>
              <a:cxnLst/>
              <a:rect l="l" t="t" r="r" b="b"/>
              <a:pathLst>
                <a:path w="78581" h="478631" extrusionOk="0">
                  <a:moveTo>
                    <a:pt x="0" y="0"/>
                  </a:moveTo>
                  <a:lnTo>
                    <a:pt x="7143" y="245269"/>
                  </a:lnTo>
                  <a:lnTo>
                    <a:pt x="78581" y="326231"/>
                  </a:lnTo>
                  <a:lnTo>
                    <a:pt x="78581" y="478631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47281" y="4607438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5863" y="4831275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59175" y="4788413"/>
              <a:ext cx="36000" cy="36000"/>
            </a:xfrm>
            <a:prstGeom prst="ellipse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" name="Google Shape;130;p13">
            <a:extLst>
              <a:ext uri="{FF2B5EF4-FFF2-40B4-BE49-F238E27FC236}">
                <a16:creationId xmlns:a16="http://schemas.microsoft.com/office/drawing/2014/main" id="{4271C948-5B99-4292-86C1-B8FECD1C7C14}"/>
              </a:ext>
            </a:extLst>
          </p:cNvPr>
          <p:cNvSpPr/>
          <p:nvPr/>
        </p:nvSpPr>
        <p:spPr>
          <a:xfrm>
            <a:off x="1102416" y="241972"/>
            <a:ext cx="7290022" cy="105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증강현실을 이용한 </a:t>
            </a:r>
            <a:r>
              <a:rPr lang="en-US" altLang="ko-KR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3D </a:t>
            </a:r>
            <a:r>
              <a:rPr lang="ko-KR" altLang="en-US" sz="3600" b="1" i="1" u="none" strike="noStrike" cap="none" dirty="0">
                <a:solidFill>
                  <a:srgbClr val="030E20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프린터 작동</a:t>
            </a:r>
            <a:endParaRPr lang="en-US" sz="1200" dirty="0">
              <a:solidFill>
                <a:srgbClr val="030E2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Google Shape;130;p13">
            <a:extLst>
              <a:ext uri="{FF2B5EF4-FFF2-40B4-BE49-F238E27FC236}">
                <a16:creationId xmlns:a16="http://schemas.microsoft.com/office/drawing/2014/main" id="{42D59882-1FBA-4AA9-B083-F084CC1B8B79}"/>
              </a:ext>
            </a:extLst>
          </p:cNvPr>
          <p:cNvSpPr/>
          <p:nvPr/>
        </p:nvSpPr>
        <p:spPr>
          <a:xfrm>
            <a:off x="1643122" y="1566295"/>
            <a:ext cx="9592313" cy="71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2. </a:t>
            </a:r>
            <a:r>
              <a:rPr lang="ko-KR" altLang="en-US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프린터 작동 관련</a:t>
            </a:r>
            <a:endParaRPr lang="en-US" altLang="ko-KR" sz="2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82D1D-91AB-44DA-BC3B-04951D97694F}"/>
              </a:ext>
            </a:extLst>
          </p:cNvPr>
          <p:cNvSpPr txBox="1"/>
          <p:nvPr/>
        </p:nvSpPr>
        <p:spPr>
          <a:xfrm>
            <a:off x="2182659" y="2355190"/>
            <a:ext cx="9052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(4) </a:t>
            </a:r>
            <a:r>
              <a:rPr lang="en-US" altLang="ko-KR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Slice software</a:t>
            </a:r>
            <a:r>
              <a:rPr lang="ko-KR" altLang="en-US" sz="2400" b="1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와 유사한 기능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3776B-7AE4-4E6E-98B2-B711BC26FBE4}"/>
              </a:ext>
            </a:extLst>
          </p:cNvPr>
          <p:cNvSpPr txBox="1"/>
          <p:nvPr/>
        </p:nvSpPr>
        <p:spPr>
          <a:xfrm>
            <a:off x="2708752" y="3011687"/>
            <a:ext cx="8351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가상 수직 슬라이더를 사용하여 모델 안에 </a:t>
            </a:r>
            <a:r>
              <a:rPr lang="ko-KR" altLang="en-US" sz="180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있는 레이어를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없앨 수 있다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모델의 다른 부분은 </a:t>
            </a: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슬라이서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소프트웨어 색상과 일치하도록 색상이 지정 되어있다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벽면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녹색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 err="1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주입면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주황색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,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서포트 구조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: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청록색 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(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어플리케이션으로 숨기거나 표시할 수 있다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. 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예상 인쇄 시간 및 인쇄에 필요한 필라멘트 양 같은 메타정보 제공</a:t>
            </a:r>
            <a:r>
              <a:rPr lang="en-US" altLang="ko-KR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)</a:t>
            </a:r>
            <a:r>
              <a:rPr lang="ko-KR" altLang="en-US" sz="1800" dirty="0">
                <a:solidFill>
                  <a:srgbClr val="030E2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Malgun Gothic"/>
              </a:rPr>
              <a:t> </a:t>
            </a:r>
            <a:endParaRPr lang="en-US" altLang="ko-KR" sz="1800" dirty="0">
              <a:solidFill>
                <a:srgbClr val="030E20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EC9ED-E1B1-4768-9A53-B3D51701D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08" r="17149"/>
          <a:stretch/>
        </p:blipFill>
        <p:spPr>
          <a:xfrm>
            <a:off x="4319082" y="4256436"/>
            <a:ext cx="4375816" cy="2332758"/>
          </a:xfrm>
          <a:prstGeom prst="rect">
            <a:avLst/>
          </a:prstGeom>
        </p:spPr>
      </p:pic>
      <p:sp>
        <p:nvSpPr>
          <p:cNvPr id="27" name="Google Shape;135;p14">
            <a:extLst>
              <a:ext uri="{FF2B5EF4-FFF2-40B4-BE49-F238E27FC236}">
                <a16:creationId xmlns:a16="http://schemas.microsoft.com/office/drawing/2014/main" id="{1317CD7D-8979-45C8-B799-A8FBF10A6EA0}"/>
              </a:ext>
            </a:extLst>
          </p:cNvPr>
          <p:cNvSpPr/>
          <p:nvPr/>
        </p:nvSpPr>
        <p:spPr>
          <a:xfrm rot="5400000">
            <a:off x="-1359493" y="2829554"/>
            <a:ext cx="3573286" cy="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Appropriating 3D printers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1" u="none" strike="noStrike" cap="none" dirty="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algun Gothic"/>
                <a:sym typeface="Malgun Gothic"/>
              </a:rPr>
              <a:t>in Augmented Reality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29008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1138</Words>
  <Application>Microsoft Office PowerPoint</Application>
  <PresentationFormat>와이드스크린</PresentationFormat>
  <Paragraphs>170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Malgun Gothic</vt:lpstr>
      <vt:lpstr>-윤고딕320</vt:lpstr>
      <vt:lpstr>-윤고딕330</vt:lpstr>
      <vt:lpstr>-윤고딕340</vt:lpstr>
      <vt:lpstr>-윤고딕350</vt:lpstr>
      <vt:lpstr>Arial</vt:lpstr>
      <vt:lpstr>Symbol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eunsun back</dc:creator>
  <cp:lastModifiedBy>back eunsun</cp:lastModifiedBy>
  <cp:revision>166</cp:revision>
  <dcterms:modified xsi:type="dcterms:W3CDTF">2021-06-24T04:34:54Z</dcterms:modified>
</cp:coreProperties>
</file>