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74" r:id="rId4"/>
    <p:sldId id="275" r:id="rId5"/>
    <p:sldId id="276" r:id="rId6"/>
    <p:sldId id="277" r:id="rId7"/>
    <p:sldId id="278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7" autoAdjust="0"/>
    <p:restoredTop sz="94259" autoAdjust="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9D448650-FAC4-4200-8AE0-64A8AB4DCC8B}"/>
    <pc:docChg chg="addSld">
      <pc:chgData name="승현" userId="8540b05134c710b4" providerId="LiveId" clId="{9D448650-FAC4-4200-8AE0-64A8AB4DCC8B}" dt="2021-07-27T06:34:54.069" v="0" actId="680"/>
      <pc:docMkLst>
        <pc:docMk/>
      </pc:docMkLst>
      <pc:sldChg chg="new">
        <pc:chgData name="승현" userId="8540b05134c710b4" providerId="LiveId" clId="{9D448650-FAC4-4200-8AE0-64A8AB4DCC8B}" dt="2021-07-27T06:34:54.069" v="0" actId="680"/>
        <pc:sldMkLst>
          <pc:docMk/>
          <pc:sldMk cId="236346935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6787-8D86-4C1C-8AEE-45BEDE4A8C03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FB01-13FE-4841-BB42-6ED52367F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3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 채팅</a:t>
            </a:r>
            <a:r>
              <a:rPr lang="en-US" altLang="ko-KR"/>
              <a:t>~~ : </a:t>
            </a:r>
            <a:r>
              <a:rPr lang="ko-KR" altLang="en-US"/>
              <a:t>일부 문자</a:t>
            </a:r>
            <a:r>
              <a:rPr lang="en-US" altLang="ko-KR"/>
              <a:t>, </a:t>
            </a:r>
            <a:r>
              <a:rPr lang="ko-KR" altLang="en-US"/>
              <a:t>단어</a:t>
            </a:r>
            <a:r>
              <a:rPr lang="en-US" altLang="ko-KR"/>
              <a:t>, </a:t>
            </a:r>
            <a:r>
              <a:rPr lang="ko-KR" altLang="en-US"/>
              <a:t>문장을 포함한 입력 비디오를 별도의 문자</a:t>
            </a:r>
            <a:r>
              <a:rPr lang="en-US" altLang="ko-KR"/>
              <a:t>, </a:t>
            </a:r>
            <a:r>
              <a:rPr lang="ko-KR" altLang="en-US"/>
              <a:t>단어</a:t>
            </a:r>
            <a:r>
              <a:rPr lang="en-US" altLang="ko-KR"/>
              <a:t>, </a:t>
            </a:r>
            <a:r>
              <a:rPr lang="ko-KR" altLang="en-US"/>
              <a:t>문장으로 분할할 수 있을 정도로 효율적이고 지능적이여야함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3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9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2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3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2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8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3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6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9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FB01-13FE-4841-BB42-6ED52367FB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2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59AC5"/>
          </a:fgClr>
          <a:bgClr>
            <a:srgbClr val="858BB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E07F04-FFDC-4EDF-8C94-EF43DC3FE7A5}"/>
              </a:ext>
            </a:extLst>
          </p:cNvPr>
          <p:cNvGrpSpPr/>
          <p:nvPr/>
        </p:nvGrpSpPr>
        <p:grpSpPr>
          <a:xfrm>
            <a:off x="3386736" y="1166861"/>
            <a:ext cx="5904786" cy="4094251"/>
            <a:chOff x="3644899" y="1724942"/>
            <a:chExt cx="4547379" cy="3192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3644899" y="1981200"/>
              <a:ext cx="4547379" cy="293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3795092" y="213705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44532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52498" y="3433051"/>
              <a:ext cx="2592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A59DE0D-6F8B-4B6D-BD64-7E2F0E577FDA}"/>
                </a:ext>
              </a:extLst>
            </p:cNvPr>
            <p:cNvSpPr/>
            <p:nvPr/>
          </p:nvSpPr>
          <p:spPr>
            <a:xfrm>
              <a:off x="3795092" y="243564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9AD2F8-ADBA-4750-8816-278B798EC059}"/>
                </a:ext>
              </a:extLst>
            </p:cNvPr>
            <p:cNvSpPr/>
            <p:nvPr/>
          </p:nvSpPr>
          <p:spPr>
            <a:xfrm>
              <a:off x="3795092" y="273423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B9BF877-A823-499A-BFB9-D72C3E509936}"/>
                </a:ext>
              </a:extLst>
            </p:cNvPr>
            <p:cNvSpPr/>
            <p:nvPr/>
          </p:nvSpPr>
          <p:spPr>
            <a:xfrm>
              <a:off x="3795092" y="303282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F2AEFC4-80C2-4277-B317-0D33968441C1}"/>
                </a:ext>
              </a:extLst>
            </p:cNvPr>
            <p:cNvSpPr/>
            <p:nvPr/>
          </p:nvSpPr>
          <p:spPr>
            <a:xfrm>
              <a:off x="3795092" y="333141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C6F3A71-B2B8-4D6E-B814-2C5BD610945B}"/>
                </a:ext>
              </a:extLst>
            </p:cNvPr>
            <p:cNvSpPr/>
            <p:nvPr/>
          </p:nvSpPr>
          <p:spPr>
            <a:xfrm>
              <a:off x="3795092" y="363000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359E6C-19E4-44BE-A19F-229F18868387}"/>
                </a:ext>
              </a:extLst>
            </p:cNvPr>
            <p:cNvSpPr/>
            <p:nvPr/>
          </p:nvSpPr>
          <p:spPr>
            <a:xfrm>
              <a:off x="3795092" y="392859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C3136B7-2ABC-45C0-8604-A054475B0D84}"/>
                </a:ext>
              </a:extLst>
            </p:cNvPr>
            <p:cNvSpPr/>
            <p:nvPr/>
          </p:nvSpPr>
          <p:spPr>
            <a:xfrm>
              <a:off x="3795092" y="422718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F976E3B-1325-4752-A612-6990C5B4723D}"/>
                </a:ext>
              </a:extLst>
            </p:cNvPr>
            <p:cNvSpPr/>
            <p:nvPr/>
          </p:nvSpPr>
          <p:spPr>
            <a:xfrm>
              <a:off x="3795092" y="4525771"/>
              <a:ext cx="144000" cy="144000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F5EAAF0-1873-449B-BC4A-DB51D0C7C60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274489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DB2CD43-F12E-4987-819C-4030E44219C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044467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0AB6868-C9ED-4EF4-B06E-4B9DF779899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344039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15D6658-2498-4F51-9921-0EFC84F3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643611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C708741-AAC0-4698-A35D-AADC41DA383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3943183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78BD7A4-A1E6-486A-A6FE-69A02474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242755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F9E29FC-7A22-4451-8C97-ED738BDD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50" y="4542326"/>
              <a:ext cx="3780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52B1510-2309-45BD-82F8-2471493D5E2B}"/>
                </a:ext>
              </a:extLst>
            </p:cNvPr>
            <p:cNvSpPr/>
            <p:nvPr/>
          </p:nvSpPr>
          <p:spPr>
            <a:xfrm>
              <a:off x="5286359" y="1849728"/>
              <a:ext cx="1186347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rgbClr val="FF7C8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AE71A78-34FE-4219-9C97-7D0681E93C00}"/>
                </a:ext>
              </a:extLst>
            </p:cNvPr>
            <p:cNvSpPr/>
            <p:nvPr/>
          </p:nvSpPr>
          <p:spPr>
            <a:xfrm rot="233864">
              <a:off x="5368477" y="1724942"/>
              <a:ext cx="1018822" cy="374659"/>
            </a:xfrm>
            <a:custGeom>
              <a:avLst/>
              <a:gdLst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158621 w 2388637"/>
                <a:gd name="connsiteY30" fmla="*/ 42920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93306 w 2388637"/>
                <a:gd name="connsiteY29" fmla="*/ 531844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606490 w 2388637"/>
                <a:gd name="connsiteY0" fmla="*/ 0 h 774440"/>
                <a:gd name="connsiteX1" fmla="*/ 2379306 w 2388637"/>
                <a:gd name="connsiteY1" fmla="*/ 0 h 774440"/>
                <a:gd name="connsiteX2" fmla="*/ 2323323 w 2388637"/>
                <a:gd name="connsiteY2" fmla="*/ 74644 h 774440"/>
                <a:gd name="connsiteX3" fmla="*/ 2323323 w 2388637"/>
                <a:gd name="connsiteY3" fmla="*/ 74644 h 774440"/>
                <a:gd name="connsiteX4" fmla="*/ 2313992 w 2388637"/>
                <a:gd name="connsiteY4" fmla="*/ 111967 h 774440"/>
                <a:gd name="connsiteX5" fmla="*/ 2388637 w 2388637"/>
                <a:gd name="connsiteY5" fmla="*/ 167951 h 774440"/>
                <a:gd name="connsiteX6" fmla="*/ 2323323 w 2388637"/>
                <a:gd name="connsiteY6" fmla="*/ 186612 h 774440"/>
                <a:gd name="connsiteX7" fmla="*/ 2369976 w 2388637"/>
                <a:gd name="connsiteY7" fmla="*/ 279918 h 774440"/>
                <a:gd name="connsiteX8" fmla="*/ 2323323 w 2388637"/>
                <a:gd name="connsiteY8" fmla="*/ 270587 h 774440"/>
                <a:gd name="connsiteX9" fmla="*/ 2323323 w 2388637"/>
                <a:gd name="connsiteY9" fmla="*/ 270587 h 774440"/>
                <a:gd name="connsiteX10" fmla="*/ 2388637 w 2388637"/>
                <a:gd name="connsiteY10" fmla="*/ 391885 h 774440"/>
                <a:gd name="connsiteX11" fmla="*/ 2295331 w 2388637"/>
                <a:gd name="connsiteY11" fmla="*/ 401216 h 774440"/>
                <a:gd name="connsiteX12" fmla="*/ 2341984 w 2388637"/>
                <a:gd name="connsiteY12" fmla="*/ 475861 h 774440"/>
                <a:gd name="connsiteX13" fmla="*/ 2258008 w 2388637"/>
                <a:gd name="connsiteY13" fmla="*/ 485191 h 774440"/>
                <a:gd name="connsiteX14" fmla="*/ 2323323 w 2388637"/>
                <a:gd name="connsiteY14" fmla="*/ 587828 h 774440"/>
                <a:gd name="connsiteX15" fmla="*/ 2369976 w 2388637"/>
                <a:gd name="connsiteY15" fmla="*/ 615820 h 774440"/>
                <a:gd name="connsiteX16" fmla="*/ 2295331 w 2388637"/>
                <a:gd name="connsiteY16" fmla="*/ 587828 h 774440"/>
                <a:gd name="connsiteX17" fmla="*/ 2332653 w 2388637"/>
                <a:gd name="connsiteY17" fmla="*/ 634481 h 774440"/>
                <a:gd name="connsiteX18" fmla="*/ 2313992 w 2388637"/>
                <a:gd name="connsiteY18" fmla="*/ 690465 h 774440"/>
                <a:gd name="connsiteX19" fmla="*/ 2388637 w 2388637"/>
                <a:gd name="connsiteY19" fmla="*/ 718457 h 774440"/>
                <a:gd name="connsiteX20" fmla="*/ 2341984 w 2388637"/>
                <a:gd name="connsiteY20" fmla="*/ 765110 h 774440"/>
                <a:gd name="connsiteX21" fmla="*/ 55984 w 2388637"/>
                <a:gd name="connsiteY21" fmla="*/ 774440 h 774440"/>
                <a:gd name="connsiteX22" fmla="*/ 55984 w 2388637"/>
                <a:gd name="connsiteY22" fmla="*/ 774440 h 774440"/>
                <a:gd name="connsiteX23" fmla="*/ 93306 w 2388637"/>
                <a:gd name="connsiteY23" fmla="*/ 690465 h 774440"/>
                <a:gd name="connsiteX24" fmla="*/ 111967 w 2388637"/>
                <a:gd name="connsiteY24" fmla="*/ 662473 h 774440"/>
                <a:gd name="connsiteX25" fmla="*/ 0 w 2388637"/>
                <a:gd name="connsiteY25" fmla="*/ 634481 h 774440"/>
                <a:gd name="connsiteX26" fmla="*/ 65314 w 2388637"/>
                <a:gd name="connsiteY26" fmla="*/ 615820 h 774440"/>
                <a:gd name="connsiteX27" fmla="*/ 37323 w 2388637"/>
                <a:gd name="connsiteY27" fmla="*/ 569167 h 774440"/>
                <a:gd name="connsiteX28" fmla="*/ 93306 w 2388637"/>
                <a:gd name="connsiteY28" fmla="*/ 531844 h 774440"/>
                <a:gd name="connsiteX29" fmla="*/ 71081 w 2388637"/>
                <a:gd name="connsiteY29" fmla="*/ 505593 h 774440"/>
                <a:gd name="connsiteX30" fmla="*/ 53846 w 2388637"/>
                <a:gd name="connsiteY30" fmla="*/ 409518 h 774440"/>
                <a:gd name="connsiteX31" fmla="*/ 130629 w 2388637"/>
                <a:gd name="connsiteY31" fmla="*/ 354563 h 774440"/>
                <a:gd name="connsiteX32" fmla="*/ 130629 w 2388637"/>
                <a:gd name="connsiteY32" fmla="*/ 354563 h 774440"/>
                <a:gd name="connsiteX33" fmla="*/ 139959 w 2388637"/>
                <a:gd name="connsiteY33" fmla="*/ 279918 h 774440"/>
                <a:gd name="connsiteX34" fmla="*/ 186612 w 2388637"/>
                <a:gd name="connsiteY34" fmla="*/ 214604 h 774440"/>
                <a:gd name="connsiteX35" fmla="*/ 111967 w 2388637"/>
                <a:gd name="connsiteY35" fmla="*/ 195942 h 774440"/>
                <a:gd name="connsiteX36" fmla="*/ 139959 w 2388637"/>
                <a:gd name="connsiteY36" fmla="*/ 139959 h 774440"/>
                <a:gd name="connsiteX37" fmla="*/ 111967 w 2388637"/>
                <a:gd name="connsiteY37" fmla="*/ 93306 h 774440"/>
                <a:gd name="connsiteX38" fmla="*/ 111967 w 2388637"/>
                <a:gd name="connsiteY38" fmla="*/ 93306 h 774440"/>
                <a:gd name="connsiteX39" fmla="*/ 111967 w 2388637"/>
                <a:gd name="connsiteY39" fmla="*/ 93306 h 774440"/>
                <a:gd name="connsiteX40" fmla="*/ 55984 w 2388637"/>
                <a:gd name="connsiteY40" fmla="*/ 74644 h 774440"/>
                <a:gd name="connsiteX41" fmla="*/ 83976 w 2388637"/>
                <a:gd name="connsiteY41" fmla="*/ 65314 h 774440"/>
                <a:gd name="connsiteX42" fmla="*/ 9331 w 2388637"/>
                <a:gd name="connsiteY42" fmla="*/ 9330 h 774440"/>
                <a:gd name="connsiteX43" fmla="*/ 606490 w 2388637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121298 w 2379306"/>
                <a:gd name="connsiteY32" fmla="*/ 354563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130628 w 2379306"/>
                <a:gd name="connsiteY33" fmla="*/ 279918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121298 w 2379306"/>
                <a:gd name="connsiteY31" fmla="*/ 354563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177281 w 2379306"/>
                <a:gd name="connsiteY34" fmla="*/ 214604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130628 w 2379306"/>
                <a:gd name="connsiteY36" fmla="*/ 139959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97159 w 2379306"/>
                <a:gd name="connsiteY0" fmla="*/ 0 h 774440"/>
                <a:gd name="connsiteX1" fmla="*/ 2369975 w 2379306"/>
                <a:gd name="connsiteY1" fmla="*/ 0 h 774440"/>
                <a:gd name="connsiteX2" fmla="*/ 2313992 w 2379306"/>
                <a:gd name="connsiteY2" fmla="*/ 74644 h 774440"/>
                <a:gd name="connsiteX3" fmla="*/ 2313992 w 2379306"/>
                <a:gd name="connsiteY3" fmla="*/ 74644 h 774440"/>
                <a:gd name="connsiteX4" fmla="*/ 2304661 w 2379306"/>
                <a:gd name="connsiteY4" fmla="*/ 111967 h 774440"/>
                <a:gd name="connsiteX5" fmla="*/ 2379306 w 2379306"/>
                <a:gd name="connsiteY5" fmla="*/ 167951 h 774440"/>
                <a:gd name="connsiteX6" fmla="*/ 2313992 w 2379306"/>
                <a:gd name="connsiteY6" fmla="*/ 186612 h 774440"/>
                <a:gd name="connsiteX7" fmla="*/ 2360645 w 2379306"/>
                <a:gd name="connsiteY7" fmla="*/ 279918 h 774440"/>
                <a:gd name="connsiteX8" fmla="*/ 2313992 w 2379306"/>
                <a:gd name="connsiteY8" fmla="*/ 270587 h 774440"/>
                <a:gd name="connsiteX9" fmla="*/ 2313992 w 2379306"/>
                <a:gd name="connsiteY9" fmla="*/ 270587 h 774440"/>
                <a:gd name="connsiteX10" fmla="*/ 2379306 w 2379306"/>
                <a:gd name="connsiteY10" fmla="*/ 391885 h 774440"/>
                <a:gd name="connsiteX11" fmla="*/ 2286000 w 2379306"/>
                <a:gd name="connsiteY11" fmla="*/ 401216 h 774440"/>
                <a:gd name="connsiteX12" fmla="*/ 2332653 w 2379306"/>
                <a:gd name="connsiteY12" fmla="*/ 475861 h 774440"/>
                <a:gd name="connsiteX13" fmla="*/ 2248677 w 2379306"/>
                <a:gd name="connsiteY13" fmla="*/ 485191 h 774440"/>
                <a:gd name="connsiteX14" fmla="*/ 2313992 w 2379306"/>
                <a:gd name="connsiteY14" fmla="*/ 587828 h 774440"/>
                <a:gd name="connsiteX15" fmla="*/ 2360645 w 2379306"/>
                <a:gd name="connsiteY15" fmla="*/ 615820 h 774440"/>
                <a:gd name="connsiteX16" fmla="*/ 2286000 w 2379306"/>
                <a:gd name="connsiteY16" fmla="*/ 587828 h 774440"/>
                <a:gd name="connsiteX17" fmla="*/ 2323322 w 2379306"/>
                <a:gd name="connsiteY17" fmla="*/ 634481 h 774440"/>
                <a:gd name="connsiteX18" fmla="*/ 2304661 w 2379306"/>
                <a:gd name="connsiteY18" fmla="*/ 690465 h 774440"/>
                <a:gd name="connsiteX19" fmla="*/ 2379306 w 2379306"/>
                <a:gd name="connsiteY19" fmla="*/ 718457 h 774440"/>
                <a:gd name="connsiteX20" fmla="*/ 2332653 w 2379306"/>
                <a:gd name="connsiteY20" fmla="*/ 765110 h 774440"/>
                <a:gd name="connsiteX21" fmla="*/ 46653 w 2379306"/>
                <a:gd name="connsiteY21" fmla="*/ 774440 h 774440"/>
                <a:gd name="connsiteX22" fmla="*/ 46653 w 2379306"/>
                <a:gd name="connsiteY22" fmla="*/ 774440 h 774440"/>
                <a:gd name="connsiteX23" fmla="*/ 83975 w 2379306"/>
                <a:gd name="connsiteY23" fmla="*/ 690465 h 774440"/>
                <a:gd name="connsiteX24" fmla="*/ 102636 w 2379306"/>
                <a:gd name="connsiteY24" fmla="*/ 662473 h 774440"/>
                <a:gd name="connsiteX25" fmla="*/ 22419 w 2379306"/>
                <a:gd name="connsiteY25" fmla="*/ 634482 h 774440"/>
                <a:gd name="connsiteX26" fmla="*/ 55983 w 2379306"/>
                <a:gd name="connsiteY26" fmla="*/ 615820 h 774440"/>
                <a:gd name="connsiteX27" fmla="*/ 27992 w 2379306"/>
                <a:gd name="connsiteY27" fmla="*/ 569167 h 774440"/>
                <a:gd name="connsiteX28" fmla="*/ 83975 w 2379306"/>
                <a:gd name="connsiteY28" fmla="*/ 531844 h 774440"/>
                <a:gd name="connsiteX29" fmla="*/ 61750 w 2379306"/>
                <a:gd name="connsiteY29" fmla="*/ 505593 h 774440"/>
                <a:gd name="connsiteX30" fmla="*/ 44515 w 2379306"/>
                <a:gd name="connsiteY30" fmla="*/ 409518 h 774440"/>
                <a:gd name="connsiteX31" fmla="*/ 95898 w 2379306"/>
                <a:gd name="connsiteY31" fmla="*/ 334875 h 774440"/>
                <a:gd name="connsiteX32" fmla="*/ 57798 w 2379306"/>
                <a:gd name="connsiteY32" fmla="*/ 341438 h 774440"/>
                <a:gd name="connsiteX33" fmla="*/ 89353 w 2379306"/>
                <a:gd name="connsiteY33" fmla="*/ 253667 h 774440"/>
                <a:gd name="connsiteX34" fmla="*/ 53456 w 2379306"/>
                <a:gd name="connsiteY34" fmla="*/ 194915 h 774440"/>
                <a:gd name="connsiteX35" fmla="*/ 102636 w 2379306"/>
                <a:gd name="connsiteY35" fmla="*/ 195942 h 774440"/>
                <a:gd name="connsiteX36" fmla="*/ 86178 w 2379306"/>
                <a:gd name="connsiteY36" fmla="*/ 126832 h 774440"/>
                <a:gd name="connsiteX37" fmla="*/ 102636 w 2379306"/>
                <a:gd name="connsiteY37" fmla="*/ 93306 h 774440"/>
                <a:gd name="connsiteX38" fmla="*/ 102636 w 2379306"/>
                <a:gd name="connsiteY38" fmla="*/ 93306 h 774440"/>
                <a:gd name="connsiteX39" fmla="*/ 102636 w 2379306"/>
                <a:gd name="connsiteY39" fmla="*/ 93306 h 774440"/>
                <a:gd name="connsiteX40" fmla="*/ 46653 w 2379306"/>
                <a:gd name="connsiteY40" fmla="*/ 74644 h 774440"/>
                <a:gd name="connsiteX41" fmla="*/ 74645 w 2379306"/>
                <a:gd name="connsiteY41" fmla="*/ 65314 h 774440"/>
                <a:gd name="connsiteX42" fmla="*/ 0 w 2379306"/>
                <a:gd name="connsiteY42" fmla="*/ 9330 h 774440"/>
                <a:gd name="connsiteX43" fmla="*/ 597159 w 2379306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226258 w 2356887"/>
                <a:gd name="connsiteY13" fmla="*/ 485191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282242 w 2356887"/>
                <a:gd name="connsiteY18" fmla="*/ 690465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38226 w 2356887"/>
                <a:gd name="connsiteY15" fmla="*/ 615820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56887 w 2356887"/>
                <a:gd name="connsiteY10" fmla="*/ 391885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63581 w 2356887"/>
                <a:gd name="connsiteY11" fmla="*/ 401216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56887 w 2356887"/>
                <a:gd name="connsiteY5" fmla="*/ 167951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282242 w 2356887"/>
                <a:gd name="connsiteY4" fmla="*/ 111967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22351 w 2356887"/>
                <a:gd name="connsiteY15" fmla="*/ 576443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263581 w 2356887"/>
                <a:gd name="connsiteY16" fmla="*/ 587828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  <a:gd name="connsiteX0" fmla="*/ 574740 w 2356887"/>
                <a:gd name="connsiteY0" fmla="*/ 0 h 774440"/>
                <a:gd name="connsiteX1" fmla="*/ 2347556 w 2356887"/>
                <a:gd name="connsiteY1" fmla="*/ 0 h 774440"/>
                <a:gd name="connsiteX2" fmla="*/ 2291573 w 2356887"/>
                <a:gd name="connsiteY2" fmla="*/ 74644 h 774440"/>
                <a:gd name="connsiteX3" fmla="*/ 2291573 w 2356887"/>
                <a:gd name="connsiteY3" fmla="*/ 74644 h 774440"/>
                <a:gd name="connsiteX4" fmla="*/ 2326692 w 2356887"/>
                <a:gd name="connsiteY4" fmla="*/ 111966 h 774440"/>
                <a:gd name="connsiteX5" fmla="*/ 2337837 w 2356887"/>
                <a:gd name="connsiteY5" fmla="*/ 141699 h 774440"/>
                <a:gd name="connsiteX6" fmla="*/ 2291573 w 2356887"/>
                <a:gd name="connsiteY6" fmla="*/ 186612 h 774440"/>
                <a:gd name="connsiteX7" fmla="*/ 2338226 w 2356887"/>
                <a:gd name="connsiteY7" fmla="*/ 279918 h 774440"/>
                <a:gd name="connsiteX8" fmla="*/ 2291573 w 2356887"/>
                <a:gd name="connsiteY8" fmla="*/ 270587 h 774440"/>
                <a:gd name="connsiteX9" fmla="*/ 2291573 w 2356887"/>
                <a:gd name="connsiteY9" fmla="*/ 270587 h 774440"/>
                <a:gd name="connsiteX10" fmla="*/ 2328312 w 2356887"/>
                <a:gd name="connsiteY10" fmla="*/ 359070 h 774440"/>
                <a:gd name="connsiteX11" fmla="*/ 2292156 w 2356887"/>
                <a:gd name="connsiteY11" fmla="*/ 434032 h 774440"/>
                <a:gd name="connsiteX12" fmla="*/ 2310234 w 2356887"/>
                <a:gd name="connsiteY12" fmla="*/ 475861 h 774440"/>
                <a:gd name="connsiteX13" fmla="*/ 2321508 w 2356887"/>
                <a:gd name="connsiteY13" fmla="*/ 511443 h 774440"/>
                <a:gd name="connsiteX14" fmla="*/ 2291573 w 2356887"/>
                <a:gd name="connsiteY14" fmla="*/ 587828 h 774440"/>
                <a:gd name="connsiteX15" fmla="*/ 2319176 w 2356887"/>
                <a:gd name="connsiteY15" fmla="*/ 550192 h 774440"/>
                <a:gd name="connsiteX16" fmla="*/ 2320731 w 2356887"/>
                <a:gd name="connsiteY16" fmla="*/ 594391 h 774440"/>
                <a:gd name="connsiteX17" fmla="*/ 2300903 w 2356887"/>
                <a:gd name="connsiteY17" fmla="*/ 634481 h 774440"/>
                <a:gd name="connsiteX18" fmla="*/ 2323517 w 2356887"/>
                <a:gd name="connsiteY18" fmla="*/ 677340 h 774440"/>
                <a:gd name="connsiteX19" fmla="*/ 2356887 w 2356887"/>
                <a:gd name="connsiteY19" fmla="*/ 718457 h 774440"/>
                <a:gd name="connsiteX20" fmla="*/ 2310234 w 2356887"/>
                <a:gd name="connsiteY20" fmla="*/ 765110 h 774440"/>
                <a:gd name="connsiteX21" fmla="*/ 24234 w 2356887"/>
                <a:gd name="connsiteY21" fmla="*/ 774440 h 774440"/>
                <a:gd name="connsiteX22" fmla="*/ 24234 w 2356887"/>
                <a:gd name="connsiteY22" fmla="*/ 774440 h 774440"/>
                <a:gd name="connsiteX23" fmla="*/ 61556 w 2356887"/>
                <a:gd name="connsiteY23" fmla="*/ 690465 h 774440"/>
                <a:gd name="connsiteX24" fmla="*/ 80217 w 2356887"/>
                <a:gd name="connsiteY24" fmla="*/ 662473 h 774440"/>
                <a:gd name="connsiteX25" fmla="*/ 0 w 2356887"/>
                <a:gd name="connsiteY25" fmla="*/ 634482 h 774440"/>
                <a:gd name="connsiteX26" fmla="*/ 33564 w 2356887"/>
                <a:gd name="connsiteY26" fmla="*/ 615820 h 774440"/>
                <a:gd name="connsiteX27" fmla="*/ 5573 w 2356887"/>
                <a:gd name="connsiteY27" fmla="*/ 569167 h 774440"/>
                <a:gd name="connsiteX28" fmla="*/ 61556 w 2356887"/>
                <a:gd name="connsiteY28" fmla="*/ 531844 h 774440"/>
                <a:gd name="connsiteX29" fmla="*/ 39331 w 2356887"/>
                <a:gd name="connsiteY29" fmla="*/ 505593 h 774440"/>
                <a:gd name="connsiteX30" fmla="*/ 22096 w 2356887"/>
                <a:gd name="connsiteY30" fmla="*/ 409518 h 774440"/>
                <a:gd name="connsiteX31" fmla="*/ 73479 w 2356887"/>
                <a:gd name="connsiteY31" fmla="*/ 334875 h 774440"/>
                <a:gd name="connsiteX32" fmla="*/ 35379 w 2356887"/>
                <a:gd name="connsiteY32" fmla="*/ 341438 h 774440"/>
                <a:gd name="connsiteX33" fmla="*/ 66934 w 2356887"/>
                <a:gd name="connsiteY33" fmla="*/ 253667 h 774440"/>
                <a:gd name="connsiteX34" fmla="*/ 31037 w 2356887"/>
                <a:gd name="connsiteY34" fmla="*/ 194915 h 774440"/>
                <a:gd name="connsiteX35" fmla="*/ 80217 w 2356887"/>
                <a:gd name="connsiteY35" fmla="*/ 195942 h 774440"/>
                <a:gd name="connsiteX36" fmla="*/ 63759 w 2356887"/>
                <a:gd name="connsiteY36" fmla="*/ 126832 h 774440"/>
                <a:gd name="connsiteX37" fmla="*/ 80217 w 2356887"/>
                <a:gd name="connsiteY37" fmla="*/ 93306 h 774440"/>
                <a:gd name="connsiteX38" fmla="*/ 80217 w 2356887"/>
                <a:gd name="connsiteY38" fmla="*/ 93306 h 774440"/>
                <a:gd name="connsiteX39" fmla="*/ 80217 w 2356887"/>
                <a:gd name="connsiteY39" fmla="*/ 93306 h 774440"/>
                <a:gd name="connsiteX40" fmla="*/ 24234 w 2356887"/>
                <a:gd name="connsiteY40" fmla="*/ 74644 h 774440"/>
                <a:gd name="connsiteX41" fmla="*/ 52226 w 2356887"/>
                <a:gd name="connsiteY41" fmla="*/ 65314 h 774440"/>
                <a:gd name="connsiteX42" fmla="*/ 31556 w 2356887"/>
                <a:gd name="connsiteY42" fmla="*/ 9331 h 774440"/>
                <a:gd name="connsiteX43" fmla="*/ 574740 w 2356887"/>
                <a:gd name="connsiteY43" fmla="*/ 0 h 77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56887" h="774440">
                  <a:moveTo>
                    <a:pt x="574740" y="0"/>
                  </a:moveTo>
                  <a:lnTo>
                    <a:pt x="2347556" y="0"/>
                  </a:lnTo>
                  <a:lnTo>
                    <a:pt x="2291573" y="74644"/>
                  </a:lnTo>
                  <a:lnTo>
                    <a:pt x="2291573" y="74644"/>
                  </a:lnTo>
                  <a:lnTo>
                    <a:pt x="2326692" y="111966"/>
                  </a:lnTo>
                  <a:lnTo>
                    <a:pt x="2337837" y="141699"/>
                  </a:lnTo>
                  <a:lnTo>
                    <a:pt x="2291573" y="186612"/>
                  </a:lnTo>
                  <a:lnTo>
                    <a:pt x="2338226" y="279918"/>
                  </a:lnTo>
                  <a:lnTo>
                    <a:pt x="2291573" y="270587"/>
                  </a:lnTo>
                  <a:lnTo>
                    <a:pt x="2291573" y="270587"/>
                  </a:lnTo>
                  <a:lnTo>
                    <a:pt x="2328312" y="359070"/>
                  </a:lnTo>
                  <a:lnTo>
                    <a:pt x="2292156" y="434032"/>
                  </a:lnTo>
                  <a:lnTo>
                    <a:pt x="2310234" y="475861"/>
                  </a:lnTo>
                  <a:lnTo>
                    <a:pt x="2321508" y="511443"/>
                  </a:lnTo>
                  <a:lnTo>
                    <a:pt x="2291573" y="587828"/>
                  </a:lnTo>
                  <a:lnTo>
                    <a:pt x="2319176" y="550192"/>
                  </a:lnTo>
                  <a:cubicBezTo>
                    <a:pt x="2319694" y="564925"/>
                    <a:pt x="2320213" y="579658"/>
                    <a:pt x="2320731" y="594391"/>
                  </a:cubicBezTo>
                  <a:lnTo>
                    <a:pt x="2300903" y="634481"/>
                  </a:lnTo>
                  <a:lnTo>
                    <a:pt x="2323517" y="677340"/>
                  </a:lnTo>
                  <a:lnTo>
                    <a:pt x="2356887" y="718457"/>
                  </a:lnTo>
                  <a:lnTo>
                    <a:pt x="2310234" y="765110"/>
                  </a:lnTo>
                  <a:lnTo>
                    <a:pt x="24234" y="774440"/>
                  </a:lnTo>
                  <a:lnTo>
                    <a:pt x="24234" y="774440"/>
                  </a:lnTo>
                  <a:lnTo>
                    <a:pt x="61556" y="690465"/>
                  </a:lnTo>
                  <a:lnTo>
                    <a:pt x="80217" y="662473"/>
                  </a:lnTo>
                  <a:lnTo>
                    <a:pt x="0" y="634482"/>
                  </a:lnTo>
                  <a:lnTo>
                    <a:pt x="33564" y="615820"/>
                  </a:lnTo>
                  <a:lnTo>
                    <a:pt x="5573" y="569167"/>
                  </a:lnTo>
                  <a:lnTo>
                    <a:pt x="61556" y="531844"/>
                  </a:lnTo>
                  <a:lnTo>
                    <a:pt x="39331" y="505593"/>
                  </a:lnTo>
                  <a:lnTo>
                    <a:pt x="22096" y="409518"/>
                  </a:lnTo>
                  <a:lnTo>
                    <a:pt x="73479" y="334875"/>
                  </a:lnTo>
                  <a:lnTo>
                    <a:pt x="35379" y="341438"/>
                  </a:lnTo>
                  <a:lnTo>
                    <a:pt x="66934" y="253667"/>
                  </a:lnTo>
                  <a:lnTo>
                    <a:pt x="31037" y="194915"/>
                  </a:lnTo>
                  <a:lnTo>
                    <a:pt x="80217" y="195942"/>
                  </a:lnTo>
                  <a:lnTo>
                    <a:pt x="63759" y="126832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80217" y="93306"/>
                  </a:lnTo>
                  <a:lnTo>
                    <a:pt x="24234" y="74644"/>
                  </a:lnTo>
                  <a:lnTo>
                    <a:pt x="52226" y="65314"/>
                  </a:lnTo>
                  <a:lnTo>
                    <a:pt x="31556" y="9331"/>
                  </a:lnTo>
                  <a:lnTo>
                    <a:pt x="57474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C4D19A7-61A7-49CD-93C2-CE57C76A7017}"/>
              </a:ext>
            </a:extLst>
          </p:cNvPr>
          <p:cNvSpPr txBox="1"/>
          <p:nvPr/>
        </p:nvSpPr>
        <p:spPr>
          <a:xfrm>
            <a:off x="3675254" y="2169251"/>
            <a:ext cx="5393136" cy="261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srgbClr val="FF7C8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INCLUDE: A Large Scale Dataset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srgbClr val="FF7C8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 Indian Sign Language Recognition</a:t>
            </a:r>
            <a:endParaRPr lang="en-US" altLang="ko-KR" sz="2800" kern="0" dirty="0">
              <a:solidFill>
                <a:srgbClr val="FF7C8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4.3 Deep Learning Pipelines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09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2674947" y="1470844"/>
            <a:ext cx="8610088" cy="452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네트워크를 사용하여 추출한 기능을 기반으로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INCLUDE-50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데이터셋에서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SLR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두 가지 광범위한 방법을 연구</a:t>
            </a:r>
            <a:endParaRPr lang="en-US" altLang="ko-KR" sz="2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번째 방법에서는 키포인트 벡터와 효율적인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XGBoost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분류기만 사용</a:t>
            </a: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번째 방법에서는 서로 다른 인코더 및 디코더 심층 신경 네트워크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(DNN)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사용하는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Pose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비디오의 조합을 사용</a:t>
            </a: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94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4.3 Deep Learning Pipelines</a:t>
            </a:r>
          </a:p>
          <a:p>
            <a:pPr lvl="5" latinLnBrk="0">
              <a:lnSpc>
                <a:spcPct val="150000"/>
              </a:lnSpc>
              <a:defRPr/>
            </a:pP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방법 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1 - 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키포인트 벡터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10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1131757" y="1470844"/>
            <a:ext cx="10134732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 교육된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모델을 사용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각 프레임에 대한 어깨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팔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 및 손가락 키포인트 추출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Lucas-Kanade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스파스 광학 흐름 방법을 사용하여 귀속 단계를 추가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):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 전체에 걸쳐 각 키포인트의 공간 이동의 연속성을 가정하여 누락된 키포인트를 채움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피쳐 벡터가 프레임 전체에 걸쳐 평평해지고 정규화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피쳐 벡터는 프레임당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96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점이 있으며 비디오는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프레임으로 제로패딩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19,200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피쳐 벡터가 생성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벡터가 분류를 위해 모든 기계 학습 모델에 입력될 수 있음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vanilla RNN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네트워크와 같이 시간적 데이터에서 잘 작동하는 다양한 신경 네트워크는 이 데이터 집합에서 좋지 않은 결과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추론 효율성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작업에서 우수한 성능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해석성을 고려하여 </a:t>
            </a:r>
            <a:r>
              <a:rPr lang="en-US" altLang="ko-KR" sz="2000" b="1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XGBoost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분류자로 선택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52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4.3 Deep Learning Pipelines</a:t>
            </a:r>
          </a:p>
          <a:p>
            <a:pPr lvl="5" latinLnBrk="0">
              <a:lnSpc>
                <a:spcPct val="150000"/>
              </a:lnSpc>
              <a:defRPr/>
            </a:pP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방법 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2 - 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포즈 및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/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또는 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PAF 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비디오를 사용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1131757" y="1470844"/>
            <a:ext cx="10134732" cy="531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Pose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동영상으로 추출된 기능을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단계 네트워크로 처리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번째 단계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사전 훈련된 심층 신경 네트워크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(DNN)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 비디오의 각 프레임을 잠재 임베딩으로 인코딩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번째 단계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순차 모델을 사용하여 프레임별 내장을 처리하여 여러 부호로 분류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세가지 옵션 고려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Pose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프레임만 사용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PAF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프레임만 사용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Pose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프레임을 연결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프레임에 대해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채널 이미지를 입력으로 만듦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인코더의 경우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MobileNetV2, ResNet50V2, DenseNet201,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InceptionV3CNN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백본 네트워크를 사용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네트워크는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ImageNet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데이터셋에서 미리 교육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사전 훈련된 네트워크의 가중치는 고정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마지막 소프트맥스 레이어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(ImageNet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클래스로 분류하는 데 사용됨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삭제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레이어의 출력은 평균 풀 레이어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입력 프레임에 대한 잠재 내장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통과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임베딩 벡터의 크기는 백본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CNN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따라 다름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MobileNet V2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640, DenseNet201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960, ResNet50v2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Inceptionv3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1024</a:t>
            </a:r>
            <a:endParaRPr lang="ko-KR" altLang="en-US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14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4.3 Deep Learning Pipelines</a:t>
            </a:r>
          </a:p>
          <a:p>
            <a:pPr lvl="5" latinLnBrk="0">
              <a:lnSpc>
                <a:spcPct val="150000"/>
              </a:lnSpc>
              <a:defRPr/>
            </a:pP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방법 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2 - 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포즈 및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/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또는 </a:t>
            </a:r>
            <a:r>
              <a: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PAF </a:t>
            </a:r>
            <a:r>
              <a:rPr lang="ko-KR" altLang="en-US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비디오를 사용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12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1131757" y="1470844"/>
            <a:ext cx="5135228" cy="399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방법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모델 파이프라인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프레임이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통과하고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Pose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 획득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MobileNet V2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모델을 통해 채널별 연결을 수행하고 기능을 추출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추출된 피쳐는 </a:t>
            </a: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BiLSTM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공급</a:t>
            </a:r>
            <a:endParaRPr lang="en-US" altLang="ko-KR" sz="19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</a:t>
            </a:r>
            <a:r>
              <a:rPr lang="ko-KR" altLang="en-US" sz="19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셀의 숨겨진 상태는 평평해지고 완전히 연결된 도면층과 분류를 위한 소프트 최대 도면층을 통과</a:t>
            </a:r>
          </a:p>
        </p:txBody>
      </p:sp>
      <p:pic>
        <p:nvPicPr>
          <p:cNvPr id="3075" name="_x228431576">
            <a:extLst>
              <a:ext uri="{FF2B5EF4-FFF2-40B4-BE49-F238E27FC236}">
                <a16:creationId xmlns:a16="http://schemas.microsoft.com/office/drawing/2014/main" id="{084E6FC6-E404-4F72-AD46-CE99F379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8" y="1696242"/>
            <a:ext cx="5144431" cy="49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34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METHOD FOR SLR ON INCLUDE</a:t>
            </a:r>
          </a:p>
          <a:p>
            <a:pPr marL="2743200" lvl="5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13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95EB66-609A-4484-B03E-2414BFD6B9E2}"/>
              </a:ext>
            </a:extLst>
          </p:cNvPr>
          <p:cNvSpPr txBox="1"/>
          <p:nvPr/>
        </p:nvSpPr>
        <p:spPr>
          <a:xfrm>
            <a:off x="2674948" y="1365652"/>
            <a:ext cx="8385288" cy="517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시퀀스 모델을 실험한 후 디코더로 양방향 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LSTM(BiLSTM)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선택</a:t>
            </a:r>
            <a:endParaRPr lang="en-US" altLang="ko-KR" sz="21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디코더 모델에는 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128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유닛이 포함된 단일 양방향 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LSTM 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레이어가 있으며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출력은 평평하게 평탄화되어 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128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유닛과 분류를 위한 소프트 최대 레이어로 공급되며 그 사이에 값 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0.4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드롭아웃 레이어가 있음</a:t>
            </a:r>
            <a:endParaRPr lang="en-US" altLang="ko-KR" sz="21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훈련 가능한 파라미터는 디코더의 가중치뿐</a:t>
            </a:r>
            <a:endParaRPr lang="en-US" altLang="ko-KR" sz="21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엔드 투 엔드 네트워크가 큰 반면</a:t>
            </a:r>
            <a:r>
              <a:rPr lang="en-US" altLang="ko-KR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가중치의 극히 일부만이 작업 집합에 대해 미세 조정</a:t>
            </a:r>
            <a:endParaRPr lang="en-US" altLang="ko-KR" sz="21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=&gt;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우수한 정확도를 달성할 경우 여러 수화에서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SLR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효율적으로 지원</a:t>
            </a:r>
            <a:endParaRPr lang="ko-KR" altLang="en-US" sz="2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38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셋 예시</a:t>
            </a:r>
            <a:endParaRPr lang="en-US" altLang="ko-KR" sz="2500" b="1" ker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743200" lvl="5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14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CA62B3B-58A3-4A86-B941-08B17B49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57" y="1282443"/>
            <a:ext cx="4953000" cy="52292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79BD5A6-426A-4950-853B-00A37379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36" y="1523105"/>
            <a:ext cx="3416080" cy="15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셋 예시</a:t>
            </a:r>
            <a:endParaRPr lang="en-US" altLang="ko-KR" sz="2500" b="1" kern="0">
              <a:solidFill>
                <a:prstClr val="black">
                  <a:lumMod val="75000"/>
                  <a:lumOff val="25000"/>
                </a:prst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743200" lvl="5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15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814219-10CC-4037-AC60-77127645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55" y="1289987"/>
            <a:ext cx="8300411" cy="52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2A8A-28C2-43F2-8E17-7A43ACD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A4785-2966-474C-A128-C7FC6EB0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743200" lvl="5" indent="-457200" latinLnBrk="0">
                <a:lnSpc>
                  <a:spcPct val="150000"/>
                </a:lnSpc>
                <a:buAutoNum type="arabicPeriod"/>
                <a:defRPr/>
              </a:pPr>
              <a:r>
                <a:rPr lang="ko-KR" altLang="en-US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돋움" panose="020B0604000101010101" pitchFamily="50" charset="-127"/>
                </a:rPr>
                <a:t>인도 사전 수화 데이터 세트</a:t>
              </a:r>
              <a:r>
                <a:rPr lang="en-US" altLang="ko-KR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돋움" panose="020B0604000101010101" pitchFamily="50" charset="-127"/>
                </a:rPr>
                <a:t>(INCLUDE)</a:t>
              </a:r>
              <a:r>
                <a:rPr lang="ko-KR" altLang="en-US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함초롬돋움" panose="020B0604000101010101" pitchFamily="50" charset="-127"/>
                </a:rPr>
                <a:t>의 설계 원칙 </a:t>
              </a:r>
              <a:endParaRPr lang="en-US" altLang="ko-KR" sz="2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함초롬돋움" panose="020B0604000101010101" pitchFamily="50" charset="-127"/>
              </a:endParaRPr>
            </a:p>
            <a:p>
              <a:pPr marL="2743200" lvl="5" indent="-457200" latinLnBrk="0">
                <a:lnSpc>
                  <a:spcPct val="150000"/>
                </a:lnSpc>
                <a:buAutoNum type="arabicPeriod"/>
                <a:defRPr/>
              </a:pPr>
              <a:endParaRPr lang="en-US" altLang="ko-KR" sz="15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비디오는 실제 시나리오와 </a:t>
              </a:r>
              <a:r>
                <a:rPr lang="ko-KR" altLang="en-US" sz="21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유사해야한다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 </a:t>
              </a: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세트는 다양한 표지판을 포함하고 각 표지판에 대해 여러 동영상을 제공해야 한다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endParaRPr lang="en-US" altLang="ko-KR" sz="2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사전 훈련된 특징 추출기와 인코더를 사용하고 </a:t>
              </a:r>
              <a:r>
                <a:rPr lang="ko-KR" altLang="en-US" sz="20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디코더만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훈련</a:t>
              </a:r>
              <a:endPara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미국 수화 데이터 세트에 대한 </a:t>
              </a:r>
              <a:r>
                <a:rPr lang="ko-KR" altLang="en-US" sz="20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디코더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미세하게 조정하여 일반화 추가 탐색</a:t>
              </a:r>
              <a:endPara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48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클래스가 있는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ASLLVD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에서 모델의 정확도는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92.1%</a:t>
              </a: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기존 결과를 개선하고 여러 언어에 대한 </a:t>
              </a:r>
              <a:r>
                <a:rPr lang="en-US" altLang="ko-KR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SLR</a:t>
              </a:r>
              <a:r>
                <a:rPr lang="ko-KR" altLang="en-US" sz="2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지원하는 효율적인 방법을 제공</a:t>
              </a:r>
              <a:endPara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3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en-US" altLang="ko-KR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2. </a:t>
              </a:r>
              <a:r>
                <a:rPr lang="ko-KR" altLang="en-US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절차</a:t>
              </a:r>
              <a:endParaRPr lang="en-US" altLang="ko-KR" sz="2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743200" lvl="5" indent="-457200" latinLnBrk="0">
                <a:lnSpc>
                  <a:spcPct val="150000"/>
                </a:lnSpc>
                <a:buAutoNum type="arabicPeriod"/>
                <a:defRPr/>
              </a:pPr>
              <a:endParaRPr lang="en-US" altLang="ko-KR" sz="13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집합의 각 클래스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부호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r>
                <a:rPr lang="ko-KR" altLang="en-US" sz="21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여러명의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클래스당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2~6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 사이의 수화 비디오 </a:t>
              </a:r>
              <a:endParaRPr lang="en-US" altLang="ko-KR" sz="2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피사체는 카메라에서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5-7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피트 떨어진 곳에 서있음</a:t>
              </a:r>
              <a:endParaRPr lang="en-US" altLang="ko-KR" sz="2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집합의 통계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</a:p>
            <a:p>
              <a:pPr marL="3086100" lvl="6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263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 클래스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4287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비디오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클래스는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ISL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의 단일 부호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인기 있는 단어 집합을 다루는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15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광범위한 범주</a:t>
              </a:r>
              <a:endParaRPr lang="en-US" altLang="ko-KR" sz="2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02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5" name="_x228430616">
            <a:extLst>
              <a:ext uri="{FF2B5EF4-FFF2-40B4-BE49-F238E27FC236}">
                <a16:creationId xmlns:a16="http://schemas.microsoft.com/office/drawing/2014/main" id="{C9157709-1FC1-45D6-9B38-82B6269E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2" y="4858015"/>
            <a:ext cx="8127890" cy="18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en-US" altLang="ko-KR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2. </a:t>
              </a:r>
              <a:r>
                <a:rPr lang="ko-KR" altLang="en-US" sz="2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절차</a:t>
              </a:r>
              <a:endParaRPr lang="en-US" altLang="ko-KR" sz="25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743200" lvl="5" indent="-457200" latinLnBrk="0">
                <a:lnSpc>
                  <a:spcPct val="150000"/>
                </a:lnSpc>
                <a:buAutoNum type="arabicPeriod"/>
                <a:defRPr/>
              </a:pPr>
              <a:endParaRPr lang="en-US" altLang="ko-KR" sz="21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대부분의 신호는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2-4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초 길이이며 평균 지속 시간은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2.57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초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비디오의 해상도는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1920x1080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이고 </a:t>
              </a:r>
              <a:r>
                <a:rPr lang="ko-KR" altLang="en-US" sz="21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프레임률은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25fps</a:t>
              </a: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INCLUDE 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집합에는 총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27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 개의 프레임이 </a:t>
              </a:r>
              <a:r>
                <a:rPr lang="en-US" altLang="ko-KR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263</a:t>
              </a:r>
              <a:r>
                <a:rPr lang="ko-KR" altLang="en-US" sz="21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서로 다른 부호를 포함</a:t>
              </a:r>
              <a:endParaRPr lang="en-US" altLang="ko-KR" sz="2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03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49" name="_x228431496">
            <a:extLst>
              <a:ext uri="{FF2B5EF4-FFF2-40B4-BE49-F238E27FC236}">
                <a16:creationId xmlns:a16="http://schemas.microsoft.com/office/drawing/2014/main" id="{119A8107-8186-48DF-BFFB-25A25F7A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92" y="3627885"/>
            <a:ext cx="4663156" cy="31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en-US" altLang="ko-KR" sz="2500" b="1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3. INCLUDE-50</a:t>
              </a:r>
            </a:p>
            <a:p>
              <a:pPr marL="2743200" lvl="5" indent="-457200" latinLnBrk="0">
                <a:lnSpc>
                  <a:spcPct val="150000"/>
                </a:lnSpc>
                <a:buAutoNum type="arabicPeriod"/>
                <a:defRPr/>
              </a:pPr>
              <a:endParaRPr lang="en-US" altLang="ko-KR" sz="2100" b="1" i="1" kern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대규모 비디오 데이터 세트 딥러닝 모델 교육 </a:t>
              </a:r>
              <a:r>
                <a:rPr lang="en-US" altLang="ko-KR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비용 문제</a:t>
              </a:r>
              <a:endParaRPr lang="en-US" altLang="ko-KR" sz="2100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다양한 모델에 신속한 평가를 위해 </a:t>
              </a:r>
              <a:r>
                <a:rPr lang="en-US" altLang="ko-KR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263</a:t>
              </a: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클래스에서 </a:t>
              </a:r>
              <a:r>
                <a:rPr lang="en-US" altLang="ko-KR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50</a:t>
              </a: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개가 포함된 하위 집합 제안</a:t>
              </a:r>
              <a:endParaRPr lang="en-US" altLang="ko-KR" sz="2100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클래스는 </a:t>
              </a:r>
              <a:r>
                <a:rPr lang="en-US" altLang="ko-KR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15</a:t>
              </a: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카테고리에 모두 포함</a:t>
              </a:r>
              <a:r>
                <a:rPr lang="en-US" altLang="ko-KR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</a:t>
              </a:r>
              <a:r>
                <a:rPr lang="ko-KR" altLang="en-US" sz="21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사용빈도 기준으로 선택</a:t>
              </a:r>
              <a:endParaRPr lang="en-US" altLang="ko-KR" sz="2100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2628900" lvl="5" indent="-342900" latinLnBrk="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958</a:t>
              </a:r>
              <a:r>
                <a:rPr lang="ko-KR" altLang="en-US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비디오</a:t>
              </a:r>
              <a:r>
                <a:rPr lang="en-US" altLang="ko-KR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</a:t>
              </a:r>
              <a:r>
                <a:rPr lang="ko-KR" altLang="en-US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60897</a:t>
              </a:r>
              <a:r>
                <a:rPr lang="ko-KR" altLang="en-US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개의 프레임</a:t>
              </a:r>
              <a:r>
                <a:rPr lang="en-US" altLang="ko-KR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</a:t>
              </a:r>
              <a:r>
                <a:rPr lang="ko-KR" altLang="en-US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데이터셋의 </a:t>
              </a:r>
              <a:r>
                <a:rPr lang="en-US" altLang="ko-KR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1/5</a:t>
              </a:r>
              <a:r>
                <a:rPr lang="ko-KR" altLang="en-US" sz="2100" ker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을 약간 넘음</a:t>
              </a:r>
              <a:endParaRPr lang="en-US" altLang="ko-KR" sz="2100" ker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04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2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METHOD FOR SLR ON INCLUDE</a:t>
            </a:r>
          </a:p>
          <a:p>
            <a:pPr marL="2743200" lvl="5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05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95EB66-609A-4484-B03E-2414BFD6B9E2}"/>
              </a:ext>
            </a:extLst>
          </p:cNvPr>
          <p:cNvSpPr txBox="1"/>
          <p:nvPr/>
        </p:nvSpPr>
        <p:spPr>
          <a:xfrm>
            <a:off x="2674948" y="1633276"/>
            <a:ext cx="8385288" cy="323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대한 다양한 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SLR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 논의</a:t>
            </a:r>
            <a:endParaRPr lang="en-US" altLang="ko-KR" sz="21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확대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추출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인코딩 및 디코딩에 대한 다양한 선택 사항을 결합하여 다른 방법을 만듭니다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증강을 위한 여러 접근법에 대한 논의로 시작</a:t>
            </a:r>
          </a:p>
          <a:p>
            <a:pPr marL="342900" marR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</a:t>
            </a:r>
            <a:r>
              <a:rPr lang="ko-KR" altLang="en-US" sz="21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추출기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인코더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디코더로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구성된 딥러닝 파이프라인에 대해 논의</a:t>
            </a:r>
            <a:endParaRPr lang="ko-KR" altLang="en-US" sz="2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4.1 Augmentation</a:t>
            </a:r>
          </a:p>
          <a:p>
            <a:pPr marL="2743200" lvl="5" indent="-457200" latinLnBrk="0">
              <a:lnSpc>
                <a:spcPct val="150000"/>
              </a:lnSpc>
              <a:buAutoNum type="arabicPeriod"/>
              <a:defRPr/>
            </a:pP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06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2674948" y="1209205"/>
            <a:ext cx="8385288" cy="537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증강은 자연스러움을 유지하면서 입력 데이터의 변형을 만들어 훈련된 모델이 더 잘 일반화되도록 하는 과정</a:t>
            </a:r>
            <a:endParaRPr lang="en-US" altLang="ko-KR" sz="21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중앙 자르기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 중앙만 자름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40%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프레임에 자르는 것 선택</a:t>
            </a:r>
            <a:endParaRPr lang="en-US" altLang="ko-KR" sz="2100" kern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수평 플립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 프레임을 수직 축을 따라 플립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오른손으로 수화하는 사람이 플립 후 외논으로 수화하는 것으로 나타냄</a:t>
            </a:r>
            <a:endParaRPr lang="en-US" altLang="ko-KR" sz="2100" kern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업샘플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프레임 복제하여 비디오의 프레임 수 늘림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프레임의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50%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복제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결과물은 원본에 비해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1.5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 프레임</a:t>
            </a:r>
            <a:endParaRPr lang="en-US" altLang="ko-KR" sz="2100" kern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 ker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다운 샘플링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비디오에서 균일하게 선택하여 드롭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35%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추출하여 떨어뜨림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결과물은 원본의 </a:t>
            </a:r>
            <a:r>
              <a:rPr lang="en-US" altLang="ko-KR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0.65</a:t>
            </a:r>
            <a:r>
              <a:rPr lang="ko-KR" altLang="en-US" sz="2100" ker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</a:t>
            </a:r>
            <a:endParaRPr lang="en-US" altLang="ko-KR" sz="2100" kern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데이터셋을 확대하면 </a:t>
            </a:r>
            <a:r>
              <a:rPr lang="en-US" altLang="ko-KR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INCLUDE-50 </a:t>
            </a:r>
            <a:r>
              <a:rPr lang="ko-KR" altLang="en-US" sz="2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데이터셋의 모델 정확도가 향상</a:t>
            </a:r>
          </a:p>
        </p:txBody>
      </p:sp>
    </p:spTree>
    <p:extLst>
      <p:ext uri="{BB962C8B-B14F-4D97-AF65-F5344CB8AC3E}">
        <p14:creationId xmlns:p14="http://schemas.microsoft.com/office/powerpoint/2010/main" val="349636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4.2 Feature Extraction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07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2674947" y="1504711"/>
            <a:ext cx="8824810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INCLUDE-50 </a:t>
            </a:r>
            <a:r>
              <a:rPr lang="ko-KR" altLang="en-US" sz="20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데이터셋에서는 부호당 수십 개의 예시 비디오만 사용하여 이러한 고차원 데이터를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</a:t>
            </a:r>
            <a:r>
              <a:rPr lang="ko-KR" altLang="en-US" sz="2000" kern="0" spc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부호 중 하나에 매핑해야 함</a:t>
            </a:r>
            <a:endParaRPr lang="en-US" altLang="ko-KR" sz="2000" kern="0" spc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 :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단일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영상에 대한 실시간 다인칭 포즈 평가를 위한 모델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하향식 개체 감지 대신 상향식 비모수 표현인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PAF(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부품 선호도 필드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 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이미지의 모든 사지에 대해 특정 사지의 한 부분에서 다른 부분으로 방향을 인코딩하는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벡터 필드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이미지가 주어진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키포인트와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계산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키포인트 벡터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프레임에 대한 각 키포인트의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좌표로 구성된 벡터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집계를 포함한 프레임 단위 픽셀 맵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1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189D5-4BBE-46AA-A3F8-C42E75DACAEC}"/>
              </a:ext>
            </a:extLst>
          </p:cNvPr>
          <p:cNvSpPr/>
          <p:nvPr/>
        </p:nvSpPr>
        <p:spPr>
          <a:xfrm>
            <a:off x="441649" y="410547"/>
            <a:ext cx="11308702" cy="6447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5" latinLnBrk="0">
              <a:lnSpc>
                <a:spcPct val="150000"/>
              </a:lnSpc>
              <a:defRPr/>
            </a:pPr>
            <a:r>
              <a:rPr lang="en-US" altLang="ko-KR" sz="2500" b="1" kern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4.2 Feature Extraction</a:t>
            </a:r>
            <a:endParaRPr lang="en-US" altLang="ko-KR" sz="2100" b="1" i="1" kern="0">
              <a:solidFill>
                <a:prstClr val="black">
                  <a:lumMod val="75000"/>
                  <a:lumOff val="25000"/>
                </a:prst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173844-790D-4843-98FB-04FDB4AC019A}"/>
              </a:ext>
            </a:extLst>
          </p:cNvPr>
          <p:cNvSpPr/>
          <p:nvPr/>
        </p:nvSpPr>
        <p:spPr>
          <a:xfrm>
            <a:off x="578498" y="64381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A13EF6-88EC-4F7B-9E31-4F7347E4B206}"/>
              </a:ext>
            </a:extLst>
          </p:cNvPr>
          <p:cNvSpPr/>
          <p:nvPr/>
        </p:nvSpPr>
        <p:spPr>
          <a:xfrm>
            <a:off x="578498" y="108952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3A91AB-EAB1-4C6B-B377-7D1A49EED214}"/>
              </a:ext>
            </a:extLst>
          </p:cNvPr>
          <p:cNvSpPr/>
          <p:nvPr/>
        </p:nvSpPr>
        <p:spPr>
          <a:xfrm>
            <a:off x="578498" y="153524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830736-0550-4269-AB9D-783F9D99EE1C}"/>
              </a:ext>
            </a:extLst>
          </p:cNvPr>
          <p:cNvSpPr/>
          <p:nvPr/>
        </p:nvSpPr>
        <p:spPr>
          <a:xfrm>
            <a:off x="578498" y="198096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5BEFA5-27C4-41CE-84DE-D56223A0B283}"/>
              </a:ext>
            </a:extLst>
          </p:cNvPr>
          <p:cNvSpPr/>
          <p:nvPr/>
        </p:nvSpPr>
        <p:spPr>
          <a:xfrm>
            <a:off x="578498" y="242667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BA3A53-0458-4E93-848D-D2009E01BE08}"/>
              </a:ext>
            </a:extLst>
          </p:cNvPr>
          <p:cNvSpPr/>
          <p:nvPr/>
        </p:nvSpPr>
        <p:spPr>
          <a:xfrm>
            <a:off x="578498" y="287239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AE4E13-021D-446E-9932-B37150C48701}"/>
              </a:ext>
            </a:extLst>
          </p:cNvPr>
          <p:cNvSpPr/>
          <p:nvPr/>
        </p:nvSpPr>
        <p:spPr>
          <a:xfrm>
            <a:off x="578498" y="331810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5CBA63-F3D3-4E1C-9996-732F0306C825}"/>
              </a:ext>
            </a:extLst>
          </p:cNvPr>
          <p:cNvSpPr/>
          <p:nvPr/>
        </p:nvSpPr>
        <p:spPr>
          <a:xfrm>
            <a:off x="578498" y="376382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553926-9E71-4A8F-A716-7DDB2874B3E9}"/>
              </a:ext>
            </a:extLst>
          </p:cNvPr>
          <p:cNvSpPr/>
          <p:nvPr/>
        </p:nvSpPr>
        <p:spPr>
          <a:xfrm>
            <a:off x="578498" y="4209540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B80FF9-9A94-4743-8674-4447D9575A05}"/>
              </a:ext>
            </a:extLst>
          </p:cNvPr>
          <p:cNvSpPr/>
          <p:nvPr/>
        </p:nvSpPr>
        <p:spPr>
          <a:xfrm>
            <a:off x="578498" y="4655256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1E6F35-9AAC-43A1-8FAB-05B4AE7C8AB3}"/>
              </a:ext>
            </a:extLst>
          </p:cNvPr>
          <p:cNvSpPr/>
          <p:nvPr/>
        </p:nvSpPr>
        <p:spPr>
          <a:xfrm>
            <a:off x="578498" y="5100972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91176F0-BC4A-49B9-BF37-E558966148E8}"/>
              </a:ext>
            </a:extLst>
          </p:cNvPr>
          <p:cNvSpPr/>
          <p:nvPr/>
        </p:nvSpPr>
        <p:spPr>
          <a:xfrm>
            <a:off x="578498" y="5546688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FFE829-8BED-41E9-A99B-1B5E5358FB85}"/>
              </a:ext>
            </a:extLst>
          </p:cNvPr>
          <p:cNvSpPr/>
          <p:nvPr/>
        </p:nvSpPr>
        <p:spPr>
          <a:xfrm>
            <a:off x="578498" y="5992404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D7588-1281-4E7F-A371-888F9352AB07}"/>
              </a:ext>
            </a:extLst>
          </p:cNvPr>
          <p:cNvSpPr/>
          <p:nvPr/>
        </p:nvSpPr>
        <p:spPr>
          <a:xfrm>
            <a:off x="578498" y="6438119"/>
            <a:ext cx="233266" cy="233266"/>
          </a:xfrm>
          <a:prstGeom prst="roundRect">
            <a:avLst>
              <a:gd name="adj" fmla="val 10542"/>
            </a:avLst>
          </a:prstGeom>
          <a:solidFill>
            <a:srgbClr val="858BB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0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8C3373-707C-4413-9F71-CBC8231D1737}"/>
              </a:ext>
            </a:extLst>
          </p:cNvPr>
          <p:cNvCxnSpPr>
            <a:cxnSpLocks/>
          </p:cNvCxnSpPr>
          <p:nvPr/>
        </p:nvCxnSpPr>
        <p:spPr>
          <a:xfrm>
            <a:off x="1131757" y="108952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2441CA8-15C1-4366-B46D-4A89A632E42A}"/>
              </a:ext>
            </a:extLst>
          </p:cNvPr>
          <p:cNvCxnSpPr>
            <a:cxnSpLocks/>
          </p:cNvCxnSpPr>
          <p:nvPr/>
        </p:nvCxnSpPr>
        <p:spPr>
          <a:xfrm>
            <a:off x="1131757" y="153524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CD44B40-9465-47A2-AD75-5DD1EDA0EB6E}"/>
              </a:ext>
            </a:extLst>
          </p:cNvPr>
          <p:cNvCxnSpPr>
            <a:cxnSpLocks/>
          </p:cNvCxnSpPr>
          <p:nvPr/>
        </p:nvCxnSpPr>
        <p:spPr>
          <a:xfrm>
            <a:off x="1131757" y="198096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F66344-E196-42C7-8733-5F9F8562AA6F}"/>
              </a:ext>
            </a:extLst>
          </p:cNvPr>
          <p:cNvCxnSpPr>
            <a:cxnSpLocks/>
          </p:cNvCxnSpPr>
          <p:nvPr/>
        </p:nvCxnSpPr>
        <p:spPr>
          <a:xfrm>
            <a:off x="1131757" y="242667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107DFA1-8740-4C70-9954-B730EBFD15C7}"/>
              </a:ext>
            </a:extLst>
          </p:cNvPr>
          <p:cNvCxnSpPr>
            <a:cxnSpLocks/>
          </p:cNvCxnSpPr>
          <p:nvPr/>
        </p:nvCxnSpPr>
        <p:spPr>
          <a:xfrm>
            <a:off x="1131757" y="287239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7598FB-8681-4DD4-932C-2627ED0DD79C}"/>
              </a:ext>
            </a:extLst>
          </p:cNvPr>
          <p:cNvCxnSpPr>
            <a:cxnSpLocks/>
          </p:cNvCxnSpPr>
          <p:nvPr/>
        </p:nvCxnSpPr>
        <p:spPr>
          <a:xfrm>
            <a:off x="1131757" y="331810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3A4CB44-C0BD-4F2A-BC3E-45F438B7CC52}"/>
              </a:ext>
            </a:extLst>
          </p:cNvPr>
          <p:cNvCxnSpPr>
            <a:cxnSpLocks/>
          </p:cNvCxnSpPr>
          <p:nvPr/>
        </p:nvCxnSpPr>
        <p:spPr>
          <a:xfrm>
            <a:off x="1131757" y="376382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F92F3-928B-4D1B-9044-6C85A472C575}"/>
              </a:ext>
            </a:extLst>
          </p:cNvPr>
          <p:cNvCxnSpPr>
            <a:cxnSpLocks/>
          </p:cNvCxnSpPr>
          <p:nvPr/>
        </p:nvCxnSpPr>
        <p:spPr>
          <a:xfrm>
            <a:off x="1131757" y="420954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FC4549-6E34-44D7-A966-ECEA61AB65F8}"/>
              </a:ext>
            </a:extLst>
          </p:cNvPr>
          <p:cNvCxnSpPr>
            <a:cxnSpLocks/>
          </p:cNvCxnSpPr>
          <p:nvPr/>
        </p:nvCxnSpPr>
        <p:spPr>
          <a:xfrm>
            <a:off x="1131757" y="4655256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D52B18-F208-4138-9011-4076E6361EDA}"/>
              </a:ext>
            </a:extLst>
          </p:cNvPr>
          <p:cNvCxnSpPr>
            <a:cxnSpLocks/>
          </p:cNvCxnSpPr>
          <p:nvPr/>
        </p:nvCxnSpPr>
        <p:spPr>
          <a:xfrm>
            <a:off x="1131757" y="5100972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32C5D1E-6C36-48FC-BFB9-374C062DC8AF}"/>
              </a:ext>
            </a:extLst>
          </p:cNvPr>
          <p:cNvCxnSpPr>
            <a:cxnSpLocks/>
          </p:cNvCxnSpPr>
          <p:nvPr/>
        </p:nvCxnSpPr>
        <p:spPr>
          <a:xfrm>
            <a:off x="1131757" y="5546688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59BB2B5-2FD9-41DB-B9FB-4A99E345A6D5}"/>
              </a:ext>
            </a:extLst>
          </p:cNvPr>
          <p:cNvCxnSpPr>
            <a:cxnSpLocks/>
          </p:cNvCxnSpPr>
          <p:nvPr/>
        </p:nvCxnSpPr>
        <p:spPr>
          <a:xfrm>
            <a:off x="1131757" y="5992404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DD73AE9-80A8-4B5E-827C-BEF93347F620}"/>
              </a:ext>
            </a:extLst>
          </p:cNvPr>
          <p:cNvCxnSpPr>
            <a:cxnSpLocks/>
          </p:cNvCxnSpPr>
          <p:nvPr/>
        </p:nvCxnSpPr>
        <p:spPr>
          <a:xfrm>
            <a:off x="1131757" y="6438120"/>
            <a:ext cx="10368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9F0B45-ADE1-4A19-A177-83DE1629ADE8}"/>
              </a:ext>
            </a:extLst>
          </p:cNvPr>
          <p:cNvCxnSpPr>
            <a:cxnSpLocks/>
          </p:cNvCxnSpPr>
          <p:nvPr/>
        </p:nvCxnSpPr>
        <p:spPr>
          <a:xfrm rot="5400000">
            <a:off x="-827168" y="3720041"/>
            <a:ext cx="6264000" cy="0"/>
          </a:xfrm>
          <a:prstGeom prst="line">
            <a:avLst/>
          </a:prstGeom>
          <a:ln w="19050">
            <a:solidFill>
              <a:srgbClr val="858B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</a:t>
            </a:r>
            <a:r>
              <a:rPr lang="en-US" altLang="ko-KR" sz="1400">
                <a:solidFill>
                  <a:srgbClr val="FF7C80"/>
                </a:solidFill>
                <a:latin typeface="Segoe Script" panose="030B0504020000000003" pitchFamily="66" charset="0"/>
              </a:rPr>
              <a:t>. </a:t>
            </a:r>
            <a:r>
              <a:rPr lang="en-US" altLang="ko-KR" sz="1400" b="1">
                <a:solidFill>
                  <a:srgbClr val="FF7C80"/>
                </a:solidFill>
                <a:latin typeface="Segoe Script" panose="030B0504020000000003" pitchFamily="66" charset="0"/>
              </a:rPr>
              <a:t>08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4563DB-DDE7-472F-AD39-6E8C61E981FF}"/>
              </a:ext>
            </a:extLst>
          </p:cNvPr>
          <p:cNvSpPr txBox="1"/>
          <p:nvPr/>
        </p:nvSpPr>
        <p:spPr>
          <a:xfrm>
            <a:off x="2674946" y="1470844"/>
            <a:ext cx="8824803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키포인트 벡터는 각 프레임을 나타내는 최대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96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숫자를 가진 저차원 표현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비디오는 입력 이미지와 해상도는 동일하지만 상당히 희박함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INCLUDE-50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세트의 평균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 프레임에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표시된 픽셀 수는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96.5%, 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비디오의 해당 수는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79.7%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OpenPose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도구를 사용하여 키포인트 벡터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포즈 비디오 및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비디오의 형태로 기능을 추출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원본 동영상을 보내는 대신 포즈나 </a:t>
            </a:r>
            <a:r>
              <a:rPr lang="en-US" altLang="ko-KR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PAF </a:t>
            </a:r>
            <a:r>
              <a: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또는 둘의 연결을 딥러닝 파이프라인으로 보낼 수 있음</a:t>
            </a: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08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1104</Words>
  <Application>Microsoft Office PowerPoint</Application>
  <PresentationFormat>와이드스크린</PresentationFormat>
  <Paragraphs>117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Yu Gothic UI Light</vt:lpstr>
      <vt:lpstr>나눔스퀘어라운드 Bold</vt:lpstr>
      <vt:lpstr>나눔스퀘어라운드 ExtraBold</vt:lpstr>
      <vt:lpstr>맑은 고딕</vt:lpstr>
      <vt:lpstr>Arial</vt:lpstr>
      <vt:lpstr>Segoe Script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승현</cp:lastModifiedBy>
  <cp:revision>99</cp:revision>
  <dcterms:created xsi:type="dcterms:W3CDTF">2021-06-07T14:34:22Z</dcterms:created>
  <dcterms:modified xsi:type="dcterms:W3CDTF">2021-07-27T06:34:55Z</dcterms:modified>
</cp:coreProperties>
</file>