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ImageNet Challenge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(ILSVRC)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AlexNet(2012)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GPU</a:t>
            </a:r>
            <a:r>
              <a:rPr lang="ko-KR" altLang="en-US"/>
              <a:t>를 활용한 </a:t>
            </a:r>
            <a:r>
              <a:rPr lang="en-US" altLang="ko-KR"/>
              <a:t>CNN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오류율 </a:t>
            </a:r>
            <a:r>
              <a:rPr lang="en-US" altLang="ko-KR"/>
              <a:t>15.3%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  CNN</a:t>
            </a:r>
            <a:r>
              <a:rPr lang="ko-KR" altLang="en-US"/>
              <a:t>의 선구자이자 딥 러닝 붐의 출발점으로 간주됨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5486401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ZFNet(2013)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필터 크기를 약간 수정한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AlexNet</a:t>
            </a:r>
            <a:r>
              <a:rPr lang="ko-KR" altLang="en-US"/>
              <a:t>의 확장 버전으로 간주됨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 </a:t>
            </a:r>
            <a:r>
              <a:rPr lang="ko-KR" altLang="en-US"/>
              <a:t> 오류율 </a:t>
            </a:r>
            <a:r>
              <a:rPr lang="en-US" altLang="ko-KR"/>
              <a:t>11.2%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 ZFNet : 7x7</a:t>
            </a:r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AlexNet : 11x11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5486401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GoogLeNet(2014)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구글에서 개발한 이미지 분류 딥 러닝 모델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오류율 </a:t>
            </a:r>
            <a:r>
              <a:rPr lang="en-US" altLang="ko-KR"/>
              <a:t>6.67%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</a:t>
            </a:r>
            <a:r>
              <a:rPr lang="en-US" altLang="ko-KR"/>
              <a:t>22</a:t>
            </a:r>
            <a:r>
              <a:rPr lang="ko-KR" altLang="en-US"/>
              <a:t>개의 레이어가 있는 깊은 네트워크 </a:t>
            </a:r>
            <a:r>
              <a:rPr lang="en-US" altLang="ko-KR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5486401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VGG-16(2014)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CNN</a:t>
            </a:r>
            <a:r>
              <a:rPr lang="ko-KR" altLang="en-US"/>
              <a:t> 모델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오류율 </a:t>
            </a:r>
            <a:r>
              <a:rPr lang="en-US" altLang="ko-KR"/>
              <a:t>7.3%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여러 개의 </a:t>
            </a:r>
            <a:r>
              <a:rPr lang="en-US" altLang="ko-KR"/>
              <a:t>3X3</a:t>
            </a:r>
            <a:r>
              <a:rPr lang="ko-KR" altLang="en-US"/>
              <a:t> 커널 크기의 필터를 연속적으로 사용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5486401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ResNet(2015)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ko-KR"/>
              <a:t> - Microsoft Research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오류율 </a:t>
            </a:r>
            <a:r>
              <a:rPr lang="en-US" altLang="ko-KR"/>
              <a:t>3.57%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은닉층의 수가 </a:t>
            </a:r>
            <a:r>
              <a:rPr lang="en-US" altLang="ko-KR"/>
              <a:t>152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학습을 통해 얻은 정보를 잔차 형태로 보존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62906"/>
            <a:ext cx="5486401" cy="4463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ResNeXt-10(2016)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6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 - UC San Diego</a:t>
            </a:r>
            <a:r>
              <a:rPr lang="ko-KR" altLang="en-US"/>
              <a:t> </a:t>
            </a:r>
            <a:r>
              <a:rPr lang="en-US" altLang="ko-KR"/>
              <a:t>+ Facebook AI Research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오류율 </a:t>
            </a:r>
            <a:r>
              <a:rPr lang="en-US" altLang="ko-KR"/>
              <a:t>4.1%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ResNet</a:t>
            </a:r>
            <a:r>
              <a:rPr lang="ko-KR" altLang="en-US"/>
              <a:t> 접근 방식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5486401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PNASNet-5(2018)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 - Progressive Neural Architecture Search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 오류율 </a:t>
            </a:r>
            <a:r>
              <a:rPr lang="en-US" altLang="ko-KR"/>
              <a:t>3.8%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강화 학습 및 진화 알고리즘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5486401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54794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ImageNet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1500</a:t>
            </a:r>
            <a:r>
              <a:rPr lang="ko-KR" altLang="en-US"/>
              <a:t>만 개 이상의 이미졸 구성된 대규모 데이터베이스 또는 데이터 세트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연구원들에게 모델과 알고리즘을 벤치마킹하기 위한 공통된 이미지 세트를 제공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5049839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ImageNet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1" y="1600200"/>
            <a:ext cx="5667041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 - </a:t>
            </a:r>
            <a:r>
              <a:rPr lang="ko-KR" altLang="en-US"/>
              <a:t>페이 페이 리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스탠포드 대학의 컴퓨터 과학 교수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개선된 이미지 데이터 세트 구축을 목표로 하는 </a:t>
            </a:r>
            <a:r>
              <a:rPr lang="en-US" altLang="ko-KR"/>
              <a:t>ImageNet</a:t>
            </a:r>
            <a:r>
              <a:rPr lang="ko-KR" altLang="en-US"/>
              <a:t>이라는 프로젝트를 시작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5486401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ImageNet</a:t>
            </a:r>
            <a:r>
              <a:rPr lang="ko-KR" altLang="en-US"/>
              <a:t>의 세부사항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645147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21,841</a:t>
            </a:r>
            <a:r>
              <a:rPr lang="ko-KR" altLang="en-US"/>
              <a:t>개의 하위 범주로 구성된 </a:t>
            </a:r>
            <a:r>
              <a:rPr lang="en-US" altLang="ko-KR"/>
              <a:t>14,197,122</a:t>
            </a:r>
            <a:r>
              <a:rPr lang="ko-KR" altLang="en-US"/>
              <a:t>의 이미지로 구성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 평균적으로 하위 범주당 </a:t>
            </a:r>
            <a:r>
              <a:rPr lang="en-US" altLang="ko-KR"/>
              <a:t>500</a:t>
            </a:r>
            <a:r>
              <a:rPr lang="ko-KR" altLang="en-US"/>
              <a:t>개 이상의 이미지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256x256 </a:t>
            </a:r>
            <a:r>
              <a:rPr lang="ko-KR" altLang="en-US"/>
              <a:t>픽셀의 하위 샘플링된 이미지가 일반적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600200"/>
            <a:ext cx="5357416" cy="4667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ILSVRC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- ImageNet Large Scale Visual Recognition Challenge (ILSVRC)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3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3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PASCAL VOC</a:t>
            </a: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챌린지의 </a:t>
            </a:r>
            <a:r>
              <a:rPr kumimoji="0" lang="en-US" altLang="ko-KR" sz="3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“</a:t>
            </a: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발자국을 따라가기</a:t>
            </a:r>
            <a:r>
              <a:rPr kumimoji="0" lang="en-US" altLang="ko-KR" sz="3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”</a:t>
            </a: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목표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1087" y="1600200"/>
            <a:ext cx="5495605" cy="452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ImageNet Chllenge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3100"/>
          </a:p>
          <a:p>
            <a:pPr marL="0" indent="0">
              <a:buNone/>
              <a:defRPr/>
            </a:pPr>
            <a:r>
              <a:rPr lang="en-US" altLang="ko-KR" sz="3100"/>
              <a:t> - </a:t>
            </a:r>
            <a:r>
              <a:rPr lang="ko-KR" altLang="en-US"/>
              <a:t>주어진 많은 양의 이미지 데이터로 이미지 인식 알고리즘의 성능을 평가하는 국제 인공지능 챌린지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5384799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ImageNet Challenge</a:t>
            </a:r>
            <a:r>
              <a:rPr lang="ko-KR" altLang="en-US"/>
              <a:t>의 도전과제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8" y="1417638"/>
            <a:ext cx="5486401" cy="4633912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 vert="horz" lIns="91440" tIns="45720" rIns="91440" bIns="45720">
            <a:noAutofit/>
          </a:bodyPr>
          <a:lstStyle/>
          <a:p>
            <a:pPr marL="0" indent="0">
              <a:buNone/>
              <a:defRPr/>
            </a:pPr>
            <a:r>
              <a:rPr lang="en-US" altLang="ko-KR" sz="2900"/>
              <a:t>- </a:t>
            </a:r>
            <a:r>
              <a:rPr lang="ko-KR" altLang="en-US" sz="2900"/>
              <a:t>이미지 분류 </a:t>
            </a:r>
            <a:r>
              <a:rPr lang="en-US" altLang="ko-KR" sz="2900"/>
              <a:t>:</a:t>
            </a:r>
            <a:r>
              <a:rPr lang="ko-KR" altLang="en-US" sz="2900"/>
              <a:t> 이미지에 존재하는 객체의 클래스를 예측</a:t>
            </a:r>
          </a:p>
          <a:p>
            <a:pPr marL="0" indent="0">
              <a:buNone/>
              <a:defRPr/>
            </a:pPr>
            <a:endParaRPr lang="ko-KR" altLang="en-US" sz="2900"/>
          </a:p>
          <a:p>
            <a:pPr marL="0" indent="0">
              <a:buNone/>
              <a:defRPr/>
            </a:pPr>
            <a:r>
              <a:rPr lang="en-US" altLang="ko-KR" sz="2900"/>
              <a:t>-</a:t>
            </a:r>
            <a:r>
              <a:rPr lang="ko-KR" altLang="en-US" sz="2900"/>
              <a:t> 단일 객체 현지화 </a:t>
            </a:r>
            <a:r>
              <a:rPr lang="en-US" altLang="ko-KR" sz="2900"/>
              <a:t>:</a:t>
            </a:r>
            <a:r>
              <a:rPr lang="ko-KR" altLang="en-US" sz="2900"/>
              <a:t> </a:t>
            </a:r>
          </a:p>
          <a:p>
            <a:pPr marL="0" indent="0">
              <a:buNone/>
              <a:defRPr/>
            </a:pPr>
            <a:r>
              <a:rPr lang="ko-KR" altLang="en-US" sz="2900"/>
              <a:t>이미지 분류 </a:t>
            </a:r>
            <a:r>
              <a:rPr lang="en-US" altLang="ko-KR" sz="2900"/>
              <a:t>+</a:t>
            </a:r>
            <a:r>
              <a:rPr lang="ko-KR" altLang="en-US" sz="2900"/>
              <a:t> 존재하는 객체의 주위에 경계 상자를 그림</a:t>
            </a:r>
          </a:p>
          <a:p>
            <a:pPr marL="0" indent="0">
              <a:buNone/>
              <a:defRPr/>
            </a:pPr>
            <a:endParaRPr lang="ko-KR" altLang="en-US" sz="2900"/>
          </a:p>
          <a:p>
            <a:pPr marL="0" indent="0">
              <a:buNone/>
              <a:defRPr/>
            </a:pPr>
            <a:r>
              <a:rPr lang="en-US" altLang="ko-KR" sz="2900"/>
              <a:t>-</a:t>
            </a:r>
            <a:r>
              <a:rPr lang="ko-KR" altLang="en-US" sz="2900"/>
              <a:t> 객체 감지 </a:t>
            </a:r>
            <a:r>
              <a:rPr lang="en-US" altLang="ko-KR" sz="2900"/>
              <a:t>:</a:t>
            </a:r>
            <a:r>
              <a:rPr lang="ko-KR" altLang="en-US" sz="2900"/>
              <a:t> 이미지 분류 </a:t>
            </a:r>
            <a:r>
              <a:rPr lang="en-US" altLang="ko-KR" sz="2900"/>
              <a:t>+</a:t>
            </a:r>
            <a:r>
              <a:rPr lang="ko-KR" altLang="en-US" sz="2900"/>
              <a:t> 존재하는 각 객체 주위에 경계 상자를 그림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비디오 라벨링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600200"/>
            <a:ext cx="5486401" cy="4525963"/>
          </a:xfrm>
          <a:prstGeom prst="rect">
            <a:avLst/>
          </a:prstGeom>
        </p:spPr>
      </p:pic>
      <p:sp>
        <p:nvSpPr>
          <p:cNvPr id="5" name="제목 1"/>
          <p:cNvSpPr/>
          <p:nvPr/>
        </p:nvSpPr>
        <p:spPr>
          <a:xfrm>
            <a:off x="609601" y="267097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ImageNet Challenge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도전과제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ILSVRC</a:t>
            </a:r>
            <a:r>
              <a:rPr lang="ko-KR" altLang="en-US"/>
              <a:t>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ko-KR"/>
              <a:t>2010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NEC-UIUC</a:t>
            </a:r>
          </a:p>
          <a:p>
            <a:pPr marL="0" indent="0">
              <a:buNone/>
              <a:defRPr/>
            </a:pPr>
            <a:r>
              <a:rPr lang="en-US" altLang="ko-KR"/>
              <a:t>2011 - XRCE</a:t>
            </a:r>
          </a:p>
          <a:p>
            <a:pPr marL="0" indent="0">
              <a:buNone/>
              <a:defRPr/>
            </a:pPr>
            <a:r>
              <a:rPr lang="en-US" altLang="ko-KR"/>
              <a:t>2012 - AlexNet</a:t>
            </a:r>
          </a:p>
          <a:p>
            <a:pPr marL="0" indent="0">
              <a:buNone/>
              <a:defRPr/>
            </a:pPr>
            <a:r>
              <a:rPr lang="en-US" altLang="ko-KR"/>
              <a:t>2013 - ZFNet</a:t>
            </a:r>
          </a:p>
          <a:p>
            <a:pPr marL="0" indent="0">
              <a:buNone/>
              <a:defRPr/>
            </a:pPr>
            <a:r>
              <a:rPr lang="en-US" altLang="ko-KR"/>
              <a:t>2014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GoogLeNet, VGGNet</a:t>
            </a:r>
          </a:p>
          <a:p>
            <a:pPr marL="0" indent="0">
              <a:buNone/>
              <a:defRPr/>
            </a:pPr>
            <a:r>
              <a:rPr lang="en-US" altLang="ko-KR"/>
              <a:t>2015 - ResNet</a:t>
            </a:r>
          </a:p>
          <a:p>
            <a:pPr marL="0" indent="0">
              <a:buNone/>
              <a:defRPr/>
            </a:pPr>
            <a:r>
              <a:rPr lang="en-US" altLang="ko-KR"/>
              <a:t>2016 - GoogLenNet-v4</a:t>
            </a:r>
          </a:p>
          <a:p>
            <a:pPr marL="0" indent="0">
              <a:buNone/>
              <a:defRPr/>
            </a:pPr>
            <a:r>
              <a:rPr lang="en-US" altLang="ko-KR"/>
              <a:t>2017 - SENet</a:t>
            </a:r>
          </a:p>
          <a:p>
            <a:pPr marL="0" indent="0">
              <a:buNone/>
              <a:defRPr/>
            </a:pPr>
            <a:r>
              <a:rPr lang="en-US" altLang="ko-KR"/>
              <a:t>2018 - PNASNet-5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5384799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와이드스크린</PresentationFormat>
  <Paragraphs>66</Paragraphs>
  <Slides>16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한컴오피스</vt:lpstr>
      <vt:lpstr>ImageNet Challenge</vt:lpstr>
      <vt:lpstr>ImageNet</vt:lpstr>
      <vt:lpstr>ImageNet</vt:lpstr>
      <vt:lpstr>ImageNet의 세부사항</vt:lpstr>
      <vt:lpstr>ILSVRC</vt:lpstr>
      <vt:lpstr>ImageNet Chllenge</vt:lpstr>
      <vt:lpstr>ImageNet Challenge의 도전과제</vt:lpstr>
      <vt:lpstr>PowerPoint 프레젠테이션</vt:lpstr>
      <vt:lpstr>ILSVRC의 역사</vt:lpstr>
      <vt:lpstr>AlexNet(2012)</vt:lpstr>
      <vt:lpstr>ZFNet(2013)</vt:lpstr>
      <vt:lpstr>GoogLeNet(2014) </vt:lpstr>
      <vt:lpstr>VGG-16(2014)</vt:lpstr>
      <vt:lpstr>ResNet(2015)</vt:lpstr>
      <vt:lpstr>ResNeXt-10(2016)</vt:lpstr>
      <vt:lpstr>PNASNet-5(2018)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ImageNet Challenge</dc:title>
  <dc:creator>hiker</dc:creator>
  <cp:lastModifiedBy>알 수 없는 사용자</cp:lastModifiedBy>
  <cp:revision>59</cp:revision>
  <dcterms:created xsi:type="dcterms:W3CDTF">2021-07-26T07:17:26Z</dcterms:created>
  <dcterms:modified xsi:type="dcterms:W3CDTF">2021-07-27T04:51:54Z</dcterms:modified>
  <cp:version>1100.0100.01</cp:version>
</cp:coreProperties>
</file>