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57" r:id="rId4"/>
    <p:sldId id="293" r:id="rId5"/>
    <p:sldId id="263" r:id="rId6"/>
    <p:sldId id="262" r:id="rId7"/>
    <p:sldId id="296" r:id="rId8"/>
    <p:sldId id="261" r:id="rId9"/>
    <p:sldId id="272" r:id="rId10"/>
    <p:sldId id="273" r:id="rId11"/>
    <p:sldId id="289" r:id="rId12"/>
    <p:sldId id="271" r:id="rId13"/>
    <p:sldId id="290" r:id="rId14"/>
    <p:sldId id="291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3" r:id="rId23"/>
    <p:sldId id="282" r:id="rId24"/>
    <p:sldId id="284" r:id="rId25"/>
    <p:sldId id="268" r:id="rId26"/>
    <p:sldId id="285" r:id="rId27"/>
    <p:sldId id="286" r:id="rId28"/>
    <p:sldId id="297" r:id="rId29"/>
    <p:sldId id="288" r:id="rId30"/>
    <p:sldId id="287" r:id="rId31"/>
    <p:sldId id="258" r:id="rId32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현" initials="승" lastIdx="3" clrIdx="0">
    <p:extLst>
      <p:ext uri="{19B8F6BF-5375-455C-9EA6-DF929625EA0E}">
        <p15:presenceInfo xmlns:p15="http://schemas.microsoft.com/office/powerpoint/2012/main" userId="8540b05134c71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765" autoAdjust="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A4DDC12A-92D4-4FE7-BB4A-9D418051D7E7}"/>
    <pc:docChg chg="mod">
      <pc:chgData name="승현" userId="8540b05134c710b4" providerId="LiveId" clId="{A4DDC12A-92D4-4FE7-BB4A-9D418051D7E7}" dt="2021-08-31T09:54:58.110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76727-5E2B-4CBC-9DFB-D95402D943E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1AFBB-386F-4336-8B88-D86BA2660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9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컴퓨터과학과 </a:t>
            </a:r>
            <a:r>
              <a:rPr lang="en-US" altLang="ko-KR" dirty="0"/>
              <a:t>3</a:t>
            </a:r>
            <a:r>
              <a:rPr lang="ko-KR" altLang="en-US" dirty="0"/>
              <a:t>학년 황승현입니다</a:t>
            </a:r>
            <a:r>
              <a:rPr lang="en-US" altLang="ko-KR" dirty="0"/>
              <a:t>. </a:t>
            </a:r>
            <a:r>
              <a:rPr lang="ko-KR" altLang="en-US" dirty="0"/>
              <a:t>고혈압 분석 모델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49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식품영양학과 측에서 제공한 기반 데이터셋은 </a:t>
            </a:r>
            <a:r>
              <a:rPr lang="en-US" altLang="ko-KR" dirty="0"/>
              <a:t>10000</a:t>
            </a:r>
            <a:r>
              <a:rPr lang="ko-KR" altLang="en-US" dirty="0"/>
              <a:t>명에게 설문조사한 데이터라 조사를 하지 않거나 응답을 하지 않은 값이 많이 있습니다</a:t>
            </a:r>
            <a:r>
              <a:rPr lang="en-US" altLang="ko-KR" dirty="0"/>
              <a:t>. </a:t>
            </a:r>
            <a:r>
              <a:rPr lang="ko-KR" altLang="en-US" dirty="0"/>
              <a:t>이 값을 각 변수의 특성에 맞게 </a:t>
            </a:r>
            <a:r>
              <a:rPr lang="en-US" altLang="ko-KR" dirty="0"/>
              <a:t>0, NA </a:t>
            </a:r>
            <a:r>
              <a:rPr lang="ko-KR" altLang="en-US" dirty="0"/>
              <a:t>등으로 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0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데이터셋에 있는 변수를 종류에 따라 분리했습니다</a:t>
            </a:r>
            <a:r>
              <a:rPr lang="en-US" altLang="ko-KR" dirty="0"/>
              <a:t>. </a:t>
            </a:r>
            <a:r>
              <a:rPr lang="ko-KR" altLang="en-US" dirty="0"/>
              <a:t>이진 변수</a:t>
            </a:r>
            <a:r>
              <a:rPr lang="en-US" altLang="ko-KR" dirty="0"/>
              <a:t>, </a:t>
            </a:r>
            <a:r>
              <a:rPr lang="ko-KR" altLang="en-US" dirty="0"/>
              <a:t>계층이 없는 범주형 변수 계층이 있는 범주형 변수</a:t>
            </a:r>
            <a:r>
              <a:rPr lang="en-US" altLang="ko-KR" dirty="0"/>
              <a:t>, </a:t>
            </a:r>
            <a:r>
              <a:rPr lang="ko-KR" altLang="en-US" dirty="0"/>
              <a:t>그리고 연속형 변수로 나누었습니다</a:t>
            </a:r>
            <a:r>
              <a:rPr lang="en-US" altLang="ko-KR" dirty="0"/>
              <a:t>. </a:t>
            </a:r>
            <a:r>
              <a:rPr lang="ko-KR" altLang="en-US" dirty="0"/>
              <a:t>굳이 나눈 이유는 변수의 특징에 따라</a:t>
            </a:r>
            <a:r>
              <a:rPr lang="en-US" altLang="ko-KR" dirty="0"/>
              <a:t>, </a:t>
            </a:r>
            <a:r>
              <a:rPr lang="ko-KR" altLang="en-US" dirty="0" err="1"/>
              <a:t>결측값을</a:t>
            </a:r>
            <a:r>
              <a:rPr lang="ko-KR" altLang="en-US" dirty="0"/>
              <a:t> 대치하거나</a:t>
            </a:r>
            <a:r>
              <a:rPr lang="en-US" altLang="ko-KR" dirty="0"/>
              <a:t>, </a:t>
            </a:r>
            <a:r>
              <a:rPr lang="ko-KR" altLang="en-US" dirty="0"/>
              <a:t>스케일링 하는 방법이 다르기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결측값</a:t>
            </a:r>
            <a:r>
              <a:rPr lang="ko-KR" altLang="en-US" dirty="0"/>
              <a:t> 대치는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ko-KR" altLang="en-US" dirty="0" err="1"/>
              <a:t>임퓨트</a:t>
            </a:r>
            <a:r>
              <a:rPr lang="ko-KR" altLang="en-US" dirty="0"/>
              <a:t> 모듈의 </a:t>
            </a:r>
            <a:r>
              <a:rPr lang="en-US" altLang="ko-KR" dirty="0" err="1"/>
              <a:t>KNNImputer</a:t>
            </a:r>
            <a:r>
              <a:rPr lang="ko-KR" altLang="en-US" dirty="0"/>
              <a:t>와 </a:t>
            </a:r>
            <a:r>
              <a:rPr lang="en-US" altLang="ko-KR" dirty="0" err="1"/>
              <a:t>SimpleImputer</a:t>
            </a:r>
            <a:r>
              <a:rPr lang="en-US" altLang="ko-KR" dirty="0"/>
              <a:t> </a:t>
            </a:r>
            <a:r>
              <a:rPr lang="ko-KR" altLang="en-US" dirty="0"/>
              <a:t>클래스를 이용했습니다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12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계층이 없는 범주형 변수는 원 핫 인코딩으로 </a:t>
            </a:r>
            <a:r>
              <a:rPr lang="ko-KR" altLang="en-US" dirty="0" err="1"/>
              <a:t>스케일링했습니다</a:t>
            </a:r>
            <a:r>
              <a:rPr lang="en-US" altLang="ko-KR" dirty="0"/>
              <a:t>. </a:t>
            </a:r>
            <a:r>
              <a:rPr lang="ko-KR" altLang="en-US" dirty="0" err="1"/>
              <a:t>원핫인코딩을</a:t>
            </a:r>
            <a:r>
              <a:rPr lang="ko-KR" altLang="en-US" dirty="0"/>
              <a:t> 한 이유는 값을 정수형으로 둘 경우 모델을 만들었을 때 </a:t>
            </a:r>
            <a:r>
              <a:rPr lang="ko-KR" altLang="en-US" dirty="0" err="1"/>
              <a:t>정수값이</a:t>
            </a:r>
            <a:r>
              <a:rPr lang="ko-KR" altLang="en-US" dirty="0"/>
              <a:t> 가까운 것이 연관성이 있다고 착각하기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373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 핫 인코딩을 하기 전과 한 후를 비교해보겠습니다</a:t>
            </a:r>
            <a:r>
              <a:rPr lang="en-US" altLang="ko-KR" dirty="0"/>
              <a:t>. </a:t>
            </a:r>
            <a:r>
              <a:rPr lang="ko-KR" altLang="en-US" dirty="0"/>
              <a:t>원 핫 인코딩을 하기 전 </a:t>
            </a:r>
            <a:r>
              <a:rPr lang="en-US" altLang="ko-KR" dirty="0" err="1"/>
              <a:t>jobb</a:t>
            </a:r>
            <a:r>
              <a:rPr lang="ko-KR" altLang="en-US" dirty="0"/>
              <a:t>은 직업의 종류를 나타내는 것입니다</a:t>
            </a:r>
            <a:r>
              <a:rPr lang="en-US" altLang="ko-KR" dirty="0"/>
              <a:t>. 3</a:t>
            </a:r>
            <a:r>
              <a:rPr lang="ko-KR" altLang="en-US" dirty="0"/>
              <a:t>번 직업군과 </a:t>
            </a:r>
            <a:r>
              <a:rPr lang="en-US" altLang="ko-KR" dirty="0"/>
              <a:t>4</a:t>
            </a:r>
            <a:r>
              <a:rPr lang="ko-KR" altLang="en-US" dirty="0"/>
              <a:t>번 직업군은 각각 농업과 자영업입니다</a:t>
            </a:r>
            <a:r>
              <a:rPr lang="en-US" altLang="ko-KR" dirty="0"/>
              <a:t>. </a:t>
            </a:r>
            <a:r>
              <a:rPr lang="ko-KR" altLang="en-US" dirty="0"/>
              <a:t>농업과 자영업은 전혀 관계가 없지만</a:t>
            </a:r>
            <a:r>
              <a:rPr lang="en-US" altLang="ko-KR" dirty="0"/>
              <a:t>, </a:t>
            </a:r>
            <a:r>
              <a:rPr lang="ko-KR" altLang="en-US" dirty="0"/>
              <a:t>모델을 돌렸을 때 두 사람이 연관성이 있다</a:t>
            </a:r>
            <a:r>
              <a:rPr lang="en-US" altLang="ko-KR" dirty="0"/>
              <a:t>. </a:t>
            </a:r>
            <a:r>
              <a:rPr lang="ko-KR" altLang="en-US" dirty="0"/>
              <a:t>즉 크고 작은 계층이 존재한다고 모델이 착각합니다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원핫인코딩으로</a:t>
            </a:r>
            <a:r>
              <a:rPr lang="ko-KR" altLang="en-US" dirty="0"/>
              <a:t> 변수를 </a:t>
            </a:r>
            <a:r>
              <a:rPr lang="ko-KR" altLang="en-US" dirty="0" err="1"/>
              <a:t>벡터화하여</a:t>
            </a:r>
            <a:r>
              <a:rPr lang="ko-KR" altLang="en-US" dirty="0"/>
              <a:t> 관련성을 제거했습니다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66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스케일링이란 모델의 학습효율을 높이기 위해 데이터를 일정 범위안에 있도록 바꾸는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과정입니다</a:t>
            </a:r>
            <a:r>
              <a:rPr lang="en-US" altLang="ko-KR" dirty="0"/>
              <a:t>. </a:t>
            </a:r>
            <a:r>
              <a:rPr lang="ko-KR" altLang="en-US" dirty="0"/>
              <a:t>데이터 스케일링은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ko-KR" altLang="en-US" dirty="0" err="1"/>
              <a:t>프리프로세싱</a:t>
            </a:r>
            <a:r>
              <a:rPr lang="ko-KR" altLang="en-US" dirty="0"/>
              <a:t> 모듈을 사용했고 사용한 </a:t>
            </a:r>
            <a:r>
              <a:rPr lang="ko-KR" altLang="en-US" dirty="0" err="1"/>
              <a:t>스케일러의</a:t>
            </a:r>
            <a:r>
              <a:rPr lang="ko-KR" altLang="en-US" dirty="0"/>
              <a:t> 특징은 아래와 같습니다</a:t>
            </a:r>
            <a:r>
              <a:rPr lang="en-US" altLang="ko-KR" dirty="0"/>
              <a:t>. </a:t>
            </a:r>
            <a:r>
              <a:rPr lang="ko-KR" altLang="en-US" dirty="0"/>
              <a:t>모델을 </a:t>
            </a:r>
            <a:r>
              <a:rPr lang="ko-KR" altLang="en-US" dirty="0" err="1"/>
              <a:t>설계할때</a:t>
            </a:r>
            <a:r>
              <a:rPr lang="ko-KR" altLang="en-US" dirty="0"/>
              <a:t> 아래 </a:t>
            </a:r>
            <a:r>
              <a:rPr lang="ko-KR" altLang="en-US" dirty="0" err="1"/>
              <a:t>스케일러를</a:t>
            </a:r>
            <a:r>
              <a:rPr lang="ko-KR" altLang="en-US" dirty="0"/>
              <a:t> 적절하게 섞어서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18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튜너는 </a:t>
            </a:r>
            <a:r>
              <a:rPr lang="ko-KR" altLang="en-US" dirty="0" err="1"/>
              <a:t>하이퍼</a:t>
            </a:r>
            <a:r>
              <a:rPr lang="ko-KR" altLang="en-US" dirty="0"/>
              <a:t> 튜닝을 도와주는 라이브러리입니다</a:t>
            </a:r>
            <a:r>
              <a:rPr lang="en-US" altLang="ko-KR" dirty="0"/>
              <a:t>. </a:t>
            </a:r>
            <a:r>
              <a:rPr lang="ko-KR" altLang="en-US" dirty="0" err="1"/>
              <a:t>하이퍼</a:t>
            </a:r>
            <a:r>
              <a:rPr lang="ko-KR" altLang="en-US" dirty="0"/>
              <a:t> 튜닝은 </a:t>
            </a:r>
            <a:r>
              <a:rPr lang="ko-KR" altLang="en-US" dirty="0" err="1"/>
              <a:t>하이퍼</a:t>
            </a:r>
            <a:r>
              <a:rPr lang="ko-KR" altLang="en-US" dirty="0"/>
              <a:t> 모델에서 가장 정확도가 좋은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찾는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39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모델은 </a:t>
            </a:r>
            <a:r>
              <a:rPr lang="ko-KR" altLang="en-US" dirty="0" err="1"/>
              <a:t>캡슐화한</a:t>
            </a:r>
            <a:r>
              <a:rPr lang="ko-KR" altLang="en-US" dirty="0"/>
              <a:t> 모델이다</a:t>
            </a:r>
            <a:r>
              <a:rPr lang="en-US" altLang="ko-KR" dirty="0"/>
              <a:t>. </a:t>
            </a:r>
            <a:r>
              <a:rPr lang="ko-KR" altLang="en-US" dirty="0"/>
              <a:t>모델을 캡슐화 하면 재사용이 쉬워져 </a:t>
            </a:r>
            <a:r>
              <a:rPr lang="ko-KR" altLang="en-US" dirty="0" err="1"/>
              <a:t>하이퍼튜너가</a:t>
            </a:r>
            <a:r>
              <a:rPr lang="ko-KR" altLang="en-US" dirty="0"/>
              <a:t> 검색을 자동화할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만든 </a:t>
            </a:r>
            <a:r>
              <a:rPr lang="ko-KR" altLang="en-US" dirty="0" err="1"/>
              <a:t>하이퍼모델의</a:t>
            </a:r>
            <a:r>
              <a:rPr lang="ko-KR" altLang="en-US" dirty="0"/>
              <a:t> 소스코드를 보면서 더 자세히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모델은 </a:t>
            </a:r>
            <a:r>
              <a:rPr lang="en-US" altLang="ko-KR" dirty="0"/>
              <a:t>Sequential() </a:t>
            </a:r>
            <a:r>
              <a:rPr lang="ko-KR" altLang="en-US" dirty="0"/>
              <a:t>즉 입출력이 하나인 모델로 설정했습니다</a:t>
            </a:r>
            <a:r>
              <a:rPr lang="en-US" altLang="ko-KR" dirty="0"/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hp_units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hidden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layer</a:t>
            </a:r>
            <a:r>
              <a:rPr lang="ko-KR" altLang="en-US" dirty="0">
                <a:solidFill>
                  <a:schemeClr val="tx1"/>
                </a:solidFill>
              </a:rPr>
              <a:t>의 노드 수입니다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hp_dropout</a:t>
            </a:r>
            <a:r>
              <a:rPr lang="ko-KR" altLang="en-US" dirty="0">
                <a:solidFill>
                  <a:schemeClr val="tx1"/>
                </a:solidFill>
              </a:rPr>
              <a:t>은 노드의 </a:t>
            </a:r>
            <a:r>
              <a:rPr lang="en-US" altLang="ko-KR" dirty="0">
                <a:solidFill>
                  <a:schemeClr val="tx1"/>
                </a:solidFill>
              </a:rPr>
              <a:t>dropout </a:t>
            </a:r>
            <a:r>
              <a:rPr lang="ko-KR" altLang="en-US" dirty="0">
                <a:solidFill>
                  <a:schemeClr val="tx1"/>
                </a:solidFill>
              </a:rPr>
              <a:t>확률입니다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오버피팅을</a:t>
            </a:r>
            <a:r>
              <a:rPr lang="ko-KR" altLang="en-US" dirty="0">
                <a:solidFill>
                  <a:schemeClr val="tx1"/>
                </a:solidFill>
              </a:rPr>
              <a:t> 방지하기 위해 레이어마다 </a:t>
            </a:r>
            <a:r>
              <a:rPr lang="ko-KR" altLang="en-US" dirty="0" err="1">
                <a:solidFill>
                  <a:schemeClr val="tx1"/>
                </a:solidFill>
              </a:rPr>
              <a:t>드롭아웃을</a:t>
            </a:r>
            <a:r>
              <a:rPr lang="ko-KR" altLang="en-US" dirty="0">
                <a:solidFill>
                  <a:schemeClr val="tx1"/>
                </a:solidFill>
              </a:rPr>
              <a:t> 넣었습니다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Model.add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히든</a:t>
            </a:r>
            <a:r>
              <a:rPr lang="ko-KR" altLang="en-US" dirty="0">
                <a:solidFill>
                  <a:schemeClr val="tx1"/>
                </a:solidFill>
              </a:rPr>
              <a:t> 레이어를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추가했습니다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ko-KR" altLang="en-US" dirty="0" err="1">
                <a:solidFill>
                  <a:schemeClr val="tx1"/>
                </a:solidFill>
              </a:rPr>
              <a:t>히든</a:t>
            </a:r>
            <a:r>
              <a:rPr lang="ko-KR" altLang="en-US" dirty="0">
                <a:solidFill>
                  <a:schemeClr val="tx1"/>
                </a:solidFill>
              </a:rPr>
              <a:t> 레이어의 활성화 함수는 </a:t>
            </a:r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r>
              <a:rPr lang="ko-KR" altLang="en-US" dirty="0">
                <a:solidFill>
                  <a:schemeClr val="tx1"/>
                </a:solidFill>
              </a:rPr>
              <a:t>로 하고 출력층만 </a:t>
            </a:r>
            <a:r>
              <a:rPr lang="en-US" altLang="ko-KR" dirty="0">
                <a:solidFill>
                  <a:schemeClr val="tx1"/>
                </a:solidFill>
              </a:rPr>
              <a:t>sigmoid</a:t>
            </a:r>
            <a:r>
              <a:rPr lang="ko-KR" altLang="en-US" dirty="0">
                <a:solidFill>
                  <a:schemeClr val="tx1"/>
                </a:solidFill>
              </a:rPr>
              <a:t>로 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err="1"/>
              <a:t>Learnin</a:t>
            </a:r>
            <a:r>
              <a:rPr lang="en-US" altLang="ko-KR" dirty="0"/>
              <a:t> late</a:t>
            </a:r>
            <a:r>
              <a:rPr lang="ko-KR" altLang="en-US" dirty="0"/>
              <a:t>는 </a:t>
            </a:r>
            <a:r>
              <a:rPr lang="en-US" altLang="ko-KR" dirty="0"/>
              <a:t>0.001</a:t>
            </a:r>
            <a:r>
              <a:rPr lang="ko-KR" altLang="en-US" dirty="0"/>
              <a:t>로 고정했습니다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 방법은 </a:t>
            </a:r>
            <a:r>
              <a:rPr lang="en-US" altLang="ko-KR" dirty="0"/>
              <a:t>Adam,</a:t>
            </a:r>
            <a:r>
              <a:rPr lang="ko-KR" altLang="en-US" dirty="0"/>
              <a:t> 손실함수는 바이너리 </a:t>
            </a:r>
            <a:r>
              <a:rPr lang="ko-KR" altLang="en-US" dirty="0" err="1"/>
              <a:t>크로스엔트로피</a:t>
            </a:r>
            <a:r>
              <a:rPr lang="ko-KR" altLang="en-US" dirty="0"/>
              <a:t> 평가지표는 </a:t>
            </a:r>
            <a:r>
              <a:rPr lang="ko-KR" altLang="en-US" dirty="0" err="1"/>
              <a:t>어큐래시</a:t>
            </a:r>
            <a:r>
              <a:rPr lang="ko-KR" altLang="en-US" dirty="0"/>
              <a:t> 즉 정확도로 모델을 평가합니다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15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하이퍼밴드</a:t>
            </a:r>
            <a:r>
              <a:rPr lang="ko-KR" altLang="en-US" dirty="0"/>
              <a:t> 튜너는 최적의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찾는  </a:t>
            </a:r>
            <a:r>
              <a:rPr lang="ko-KR" altLang="en-US" dirty="0" err="1"/>
              <a:t>케라스</a:t>
            </a:r>
            <a:r>
              <a:rPr lang="ko-KR" altLang="en-US" dirty="0"/>
              <a:t> 튜너의 알고리즘 중 하나로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검색하고</a:t>
            </a:r>
            <a:r>
              <a:rPr lang="en-US" altLang="ko-KR" dirty="0"/>
              <a:t> </a:t>
            </a:r>
            <a:r>
              <a:rPr lang="ko-KR" altLang="en-US" dirty="0"/>
              <a:t>최고성능을 보이는 절반만 다음 단계로 넘겨 검색합니다</a:t>
            </a:r>
            <a:r>
              <a:rPr lang="en-US" altLang="ko-KR" dirty="0"/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model_builder</a:t>
            </a:r>
            <a:r>
              <a:rPr lang="ko-KR" altLang="en-US" dirty="0">
                <a:solidFill>
                  <a:schemeClr val="tx1"/>
                </a:solidFill>
              </a:rPr>
              <a:t>는 이전 슬라이드에서 정의한 고혈압 모델 인스턴스입니다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>Objective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최적화 방향으로 모델의 </a:t>
            </a:r>
            <a:r>
              <a:rPr lang="ko-KR" altLang="en-US" dirty="0" err="1">
                <a:solidFill>
                  <a:schemeClr val="tx1"/>
                </a:solidFill>
              </a:rPr>
              <a:t>최적화방향입니다</a:t>
            </a:r>
            <a:r>
              <a:rPr lang="ko-KR" altLang="en-US" dirty="0">
                <a:solidFill>
                  <a:schemeClr val="tx1"/>
                </a:solidFill>
              </a:rPr>
              <a:t> 저는 </a:t>
            </a:r>
            <a:r>
              <a:rPr lang="en-US" altLang="ko-KR" dirty="0" err="1">
                <a:solidFill>
                  <a:schemeClr val="tx1"/>
                </a:solidFill>
              </a:rPr>
              <a:t>val_accuracy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즉 검증 데이터로 구한 정확도로 모델의 성능을 평가했습니다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Max_epochs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모델을 학습시키는 최대 </a:t>
            </a:r>
            <a:r>
              <a:rPr lang="en-US" altLang="ko-KR" dirty="0">
                <a:solidFill>
                  <a:schemeClr val="tx1"/>
                </a:solidFill>
              </a:rPr>
              <a:t>Epoch 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hyperband_iterations</a:t>
            </a:r>
            <a:r>
              <a:rPr lang="en-US" altLang="ko-KR" dirty="0">
                <a:solidFill>
                  <a:schemeClr val="tx1"/>
                </a:solidFill>
              </a:rPr>
              <a:t>: Hyperband </a:t>
            </a:r>
            <a:r>
              <a:rPr lang="ko-KR" altLang="en-US" dirty="0">
                <a:solidFill>
                  <a:schemeClr val="tx1"/>
                </a:solidFill>
              </a:rPr>
              <a:t>알고리즘을 반복할 횟수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>Tuner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search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하이퍼파라미터를</a:t>
            </a:r>
            <a:r>
              <a:rPr lang="ko-KR" altLang="en-US" dirty="0">
                <a:solidFill>
                  <a:schemeClr val="tx1"/>
                </a:solidFill>
              </a:rPr>
              <a:t> 찾고 아래는 그 결과입니다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76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 결정 트리는 조건에 따라 논리곱의 논리합을 하면서 노드를 분류합니다</a:t>
            </a:r>
            <a:r>
              <a:rPr lang="en-US" altLang="ko-KR" dirty="0"/>
              <a:t>. </a:t>
            </a:r>
            <a:r>
              <a:rPr lang="ko-KR" altLang="en-US" dirty="0" err="1"/>
              <a:t>결정트리를</a:t>
            </a:r>
            <a:r>
              <a:rPr lang="ko-KR" altLang="en-US" dirty="0"/>
              <a:t> 이용하는 이유는 변수의 </a:t>
            </a:r>
            <a:r>
              <a:rPr lang="en-US" altLang="ko-KR" dirty="0"/>
              <a:t>Feature importance </a:t>
            </a:r>
            <a:r>
              <a:rPr lang="ko-KR" altLang="en-US" dirty="0"/>
              <a:t>즉 변수 중요도를 얻기 위한 것입니다</a:t>
            </a:r>
            <a:r>
              <a:rPr lang="en-US" altLang="ko-KR" dirty="0"/>
              <a:t>. </a:t>
            </a:r>
            <a:r>
              <a:rPr lang="ko-KR" altLang="en-US" dirty="0"/>
              <a:t>여기서 얻은 변수 중요도로 고혈압에 영향을 주는 변수가 </a:t>
            </a:r>
            <a:r>
              <a:rPr lang="ko-KR" altLang="en-US" dirty="0" err="1"/>
              <a:t>어느것인지</a:t>
            </a:r>
            <a:r>
              <a:rPr lang="ko-KR" altLang="en-US" dirty="0"/>
              <a:t> 판단하고 입력을 간단하게 만들어 모델의 학습 능력을 키울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5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개요</a:t>
            </a:r>
            <a:r>
              <a:rPr lang="en-US" altLang="ko-KR" dirty="0"/>
              <a:t>, </a:t>
            </a:r>
            <a:r>
              <a:rPr lang="ko-KR" altLang="en-US" dirty="0"/>
              <a:t>모델 소개</a:t>
            </a:r>
            <a:r>
              <a:rPr lang="en-US" altLang="ko-KR" dirty="0"/>
              <a:t>, </a:t>
            </a:r>
            <a:r>
              <a:rPr lang="ko-KR" altLang="en-US" dirty="0"/>
              <a:t>코드 설명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r>
              <a:rPr lang="en-US" altLang="ko-KR" dirty="0"/>
              <a:t>, </a:t>
            </a:r>
            <a:r>
              <a:rPr lang="ko-KR" altLang="en-US" dirty="0"/>
              <a:t>계획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514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만든 </a:t>
            </a:r>
            <a:r>
              <a:rPr lang="en-US" altLang="ko-KR" dirty="0"/>
              <a:t>Decision Tree</a:t>
            </a:r>
            <a:r>
              <a:rPr lang="ko-KR" altLang="en-US" dirty="0"/>
              <a:t>의 코드입니다</a:t>
            </a:r>
            <a:r>
              <a:rPr lang="en-US" altLang="ko-KR" dirty="0"/>
              <a:t>. </a:t>
            </a:r>
            <a:r>
              <a:rPr lang="en-US" altLang="ko-KR" dirty="0" err="1"/>
              <a:t>Max_depth</a:t>
            </a:r>
            <a:r>
              <a:rPr lang="ko-KR" altLang="en-US" dirty="0"/>
              <a:t>를 </a:t>
            </a:r>
            <a:r>
              <a:rPr lang="en-US" altLang="ko-KR" dirty="0"/>
              <a:t>5</a:t>
            </a:r>
            <a:r>
              <a:rPr lang="ko-KR" altLang="en-US" dirty="0"/>
              <a:t>로 두어 과적합을 방지했습니다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슬라이드에서 만든 </a:t>
            </a:r>
            <a:r>
              <a:rPr lang="ko-KR" altLang="en-US" dirty="0" err="1"/>
              <a:t>결정트리입니다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9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의 의미를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16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만든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추출한 </a:t>
            </a:r>
            <a:r>
              <a:rPr lang="en-US" altLang="ko-KR" dirty="0"/>
              <a:t>Feature Importance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그래프를 보시면 </a:t>
            </a:r>
            <a:r>
              <a:rPr lang="en-US" altLang="ko-KR" dirty="0"/>
              <a:t>18</a:t>
            </a:r>
            <a:r>
              <a:rPr lang="ko-KR" altLang="en-US" dirty="0"/>
              <a:t>개의 변수로 </a:t>
            </a:r>
            <a:r>
              <a:rPr lang="en-US" altLang="ko-KR" dirty="0"/>
              <a:t>Decision Tree</a:t>
            </a:r>
            <a:r>
              <a:rPr lang="ko-KR" altLang="en-US" dirty="0"/>
              <a:t>를 </a:t>
            </a:r>
            <a:r>
              <a:rPr lang="ko-KR" altLang="en-US" dirty="0" err="1"/>
              <a:t>만든것을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1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Max_depth</a:t>
            </a:r>
            <a:r>
              <a:rPr lang="ko-KR" altLang="en-US" dirty="0"/>
              <a:t>를 두지 </a:t>
            </a:r>
            <a:r>
              <a:rPr lang="ko-KR" altLang="en-US" dirty="0" err="1"/>
              <a:t>않을경우</a:t>
            </a:r>
            <a:r>
              <a:rPr lang="ko-KR" altLang="en-US" dirty="0"/>
              <a:t> </a:t>
            </a:r>
            <a:r>
              <a:rPr lang="ko-KR" altLang="en-US" dirty="0" err="1"/>
              <a:t>과적합된</a:t>
            </a:r>
            <a:r>
              <a:rPr lang="ko-KR" altLang="en-US" dirty="0"/>
              <a:t> 모습을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02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제가 설계한 모델이 </a:t>
            </a:r>
            <a:r>
              <a:rPr lang="ko-KR" altLang="en-US" dirty="0" err="1"/>
              <a:t>어느것들이</a:t>
            </a:r>
            <a:r>
              <a:rPr lang="ko-KR" altLang="en-US" dirty="0"/>
              <a:t> 있는지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변수를 솎아낸 모델입니다</a:t>
            </a:r>
            <a:r>
              <a:rPr lang="en-US" altLang="ko-KR" dirty="0"/>
              <a:t>. </a:t>
            </a:r>
            <a:r>
              <a:rPr lang="ko-KR" altLang="en-US" dirty="0"/>
              <a:t>이전 슬라이드에서 본 변수 중요도를 보고 중요도가 낮은 변수를 차례로 제거하여 각각 모델을 만들었습니다</a:t>
            </a:r>
            <a:r>
              <a:rPr lang="en-US" altLang="ko-KR" dirty="0"/>
              <a:t>. </a:t>
            </a:r>
            <a:r>
              <a:rPr lang="ko-KR" altLang="en-US" dirty="0"/>
              <a:t>그러나 극적인 정확도 상승이 없어 기존 모델의</a:t>
            </a:r>
            <a:r>
              <a:rPr lang="en-US" altLang="ko-KR" dirty="0"/>
              <a:t> </a:t>
            </a:r>
            <a:r>
              <a:rPr lang="ko-KR" altLang="en-US" dirty="0" err="1"/>
              <a:t>하이퍼튜닝에</a:t>
            </a:r>
            <a:r>
              <a:rPr lang="ko-KR" altLang="en-US" dirty="0"/>
              <a:t> 더 집중할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78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식이패턴만을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로 둔 모델입니다</a:t>
            </a:r>
            <a:r>
              <a:rPr lang="en-US" altLang="ko-KR" dirty="0"/>
              <a:t>. </a:t>
            </a:r>
            <a:r>
              <a:rPr lang="ko-KR" altLang="en-US" dirty="0"/>
              <a:t>극적인 정확도 상승은 없었으나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식이패턴과</a:t>
            </a:r>
            <a:r>
              <a:rPr lang="ko-KR" altLang="en-US" dirty="0"/>
              <a:t> 고혈압의 연관성을 유추할 때 도움이 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97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이전에는 </a:t>
            </a:r>
            <a:r>
              <a:rPr lang="ko-KR" altLang="en-US" dirty="0" err="1"/>
              <a:t>결측값이</a:t>
            </a:r>
            <a:r>
              <a:rPr lang="ko-KR" altLang="en-US" dirty="0"/>
              <a:t> 있는 행을 모두 제거하여 </a:t>
            </a:r>
            <a:r>
              <a:rPr lang="en-US" altLang="ko-KR" dirty="0"/>
              <a:t>9704</a:t>
            </a:r>
            <a:r>
              <a:rPr lang="ko-KR" altLang="en-US" dirty="0"/>
              <a:t>개 열이 있는 데이터 중 약 </a:t>
            </a:r>
            <a:r>
              <a:rPr lang="en-US" altLang="ko-KR" dirty="0"/>
              <a:t>1000</a:t>
            </a:r>
            <a:r>
              <a:rPr lang="ko-KR" altLang="en-US" dirty="0"/>
              <a:t>개만 사용하여 모델을 제작했습니다</a:t>
            </a:r>
            <a:r>
              <a:rPr lang="en-US" altLang="ko-KR" dirty="0"/>
              <a:t>. </a:t>
            </a:r>
            <a:r>
              <a:rPr lang="ko-KR" altLang="en-US" dirty="0"/>
              <a:t>이때는 정확도가 </a:t>
            </a:r>
            <a:r>
              <a:rPr lang="en-US" altLang="ko-KR" dirty="0"/>
              <a:t>70% </a:t>
            </a:r>
            <a:r>
              <a:rPr lang="ko-KR" altLang="en-US" dirty="0"/>
              <a:t>초반으로 모델의 성능이 좋지않았습니다</a:t>
            </a:r>
            <a:r>
              <a:rPr lang="en-US" altLang="ko-KR" dirty="0"/>
              <a:t>. </a:t>
            </a:r>
            <a:r>
              <a:rPr lang="ko-KR" altLang="en-US" dirty="0"/>
              <a:t>그래서 앞서 </a:t>
            </a:r>
            <a:r>
              <a:rPr lang="ko-KR" altLang="en-US" dirty="0" err="1"/>
              <a:t>설명드린</a:t>
            </a:r>
            <a:r>
              <a:rPr lang="ko-KR" altLang="en-US" dirty="0"/>
              <a:t> </a:t>
            </a:r>
            <a:r>
              <a:rPr lang="ko-KR" altLang="en-US" dirty="0" err="1"/>
              <a:t>결측값</a:t>
            </a:r>
            <a:r>
              <a:rPr lang="ko-KR" altLang="en-US" dirty="0"/>
              <a:t> 대치법을 이용하여 지금은 </a:t>
            </a:r>
            <a:r>
              <a:rPr lang="en-US" altLang="ko-KR" dirty="0"/>
              <a:t>9704</a:t>
            </a:r>
            <a:r>
              <a:rPr lang="ko-KR" altLang="en-US" dirty="0"/>
              <a:t>개의 데이터를 온전히 사용하고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1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.</a:t>
            </a:r>
            <a:r>
              <a:rPr lang="ko-KR" altLang="en-US" dirty="0"/>
              <a:t> 성과 및 추후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81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프로젝트를 하여 얻은 성과입니다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KOGES </a:t>
            </a:r>
            <a:r>
              <a:rPr lang="ko-KR" altLang="en-US" dirty="0"/>
              <a:t>데이터셋을 규격화 및 스케일링 했습니다</a:t>
            </a:r>
            <a:r>
              <a:rPr lang="en-US" altLang="ko-KR" dirty="0"/>
              <a:t>. </a:t>
            </a:r>
            <a:r>
              <a:rPr lang="ko-KR" altLang="en-US" dirty="0"/>
              <a:t>이로써 모델을 다양하게 변형할 수 있고</a:t>
            </a:r>
            <a:r>
              <a:rPr lang="en-US" altLang="ko-KR" dirty="0"/>
              <a:t>, </a:t>
            </a:r>
            <a:r>
              <a:rPr lang="ko-KR" altLang="en-US" dirty="0"/>
              <a:t>후속 연구 및 개발을 할 때 이 데이터셋을 쉽게 이용할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고혈압 모델의 정확도를 </a:t>
            </a:r>
            <a:r>
              <a:rPr lang="en-US" altLang="ko-KR" dirty="0"/>
              <a:t>78%</a:t>
            </a:r>
            <a:r>
              <a:rPr lang="ko-KR" altLang="en-US" dirty="0"/>
              <a:t>까지 올렸습니다</a:t>
            </a:r>
            <a:r>
              <a:rPr lang="en-US" altLang="ko-KR" dirty="0"/>
              <a:t>. </a:t>
            </a:r>
            <a:r>
              <a:rPr lang="ko-KR" altLang="en-US" dirty="0"/>
              <a:t>다양한 기법으로 정확도를 올렸지만</a:t>
            </a:r>
            <a:r>
              <a:rPr lang="en-US" altLang="ko-KR" dirty="0"/>
              <a:t>, </a:t>
            </a:r>
            <a:r>
              <a:rPr lang="ko-KR" altLang="en-US" dirty="0"/>
              <a:t>목표 정확도는 </a:t>
            </a:r>
            <a:r>
              <a:rPr lang="en-US" altLang="ko-KR" dirty="0"/>
              <a:t>90% </a:t>
            </a:r>
            <a:r>
              <a:rPr lang="ko-KR" altLang="en-US" dirty="0"/>
              <a:t>이상이라</a:t>
            </a:r>
            <a:r>
              <a:rPr lang="en-US" altLang="ko-KR" dirty="0"/>
              <a:t>, </a:t>
            </a:r>
            <a:r>
              <a:rPr lang="ko-KR" altLang="en-US" dirty="0"/>
              <a:t>더 열심히 </a:t>
            </a:r>
            <a:r>
              <a:rPr lang="ko-KR" altLang="en-US" dirty="0" err="1"/>
              <a:t>개발할것입니다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지식을 습득했습니다</a:t>
            </a:r>
            <a:r>
              <a:rPr lang="en-US" altLang="ko-KR" dirty="0"/>
              <a:t>. </a:t>
            </a:r>
            <a:r>
              <a:rPr lang="ko-KR" altLang="en-US" dirty="0"/>
              <a:t>모델을 설계하고 학습할 때 필요한 지식을 얻었고</a:t>
            </a:r>
            <a:r>
              <a:rPr lang="en-US" altLang="ko-KR" dirty="0"/>
              <a:t>, </a:t>
            </a:r>
            <a:r>
              <a:rPr lang="ko-KR" altLang="en-US" dirty="0" err="1"/>
              <a:t>넘파이</a:t>
            </a:r>
            <a:r>
              <a:rPr lang="en-US" altLang="ko-KR" dirty="0"/>
              <a:t>, </a:t>
            </a:r>
            <a:r>
              <a:rPr lang="ko-KR" altLang="en-US" dirty="0" err="1"/>
              <a:t>판다스</a:t>
            </a:r>
            <a:r>
              <a:rPr lang="en-US" altLang="ko-KR" dirty="0"/>
              <a:t>, </a:t>
            </a:r>
            <a:r>
              <a:rPr lang="ko-KR" altLang="en-US" dirty="0" err="1"/>
              <a:t>케라스</a:t>
            </a:r>
            <a:r>
              <a:rPr lang="ko-KR" altLang="en-US" dirty="0"/>
              <a:t> 등 라이브러리를 사용하는 방법을 배웠습니다</a:t>
            </a:r>
            <a:r>
              <a:rPr lang="en-US" altLang="ko-KR" dirty="0"/>
              <a:t>. </a:t>
            </a:r>
            <a:r>
              <a:rPr lang="ko-KR" altLang="en-US" dirty="0"/>
              <a:t>이는 추후에 다른 </a:t>
            </a:r>
            <a:r>
              <a:rPr lang="ko-KR" altLang="en-US" dirty="0" err="1"/>
              <a:t>머신러닝</a:t>
            </a:r>
            <a:r>
              <a:rPr lang="ko-KR" altLang="en-US" dirty="0"/>
              <a:t> 과제를 할 때 도움이 </a:t>
            </a:r>
            <a:r>
              <a:rPr lang="ko-KR" altLang="en-US" dirty="0" err="1"/>
              <a:t>될것입니다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4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고혈압 분석 모델은 식품영양학과 </a:t>
            </a:r>
            <a:r>
              <a:rPr lang="ko-KR" altLang="en-US" dirty="0" err="1"/>
              <a:t>김혜림</a:t>
            </a:r>
            <a:r>
              <a:rPr lang="ko-KR" altLang="en-US" dirty="0"/>
              <a:t> 박사님의 논문을 작성하기 위해 진행하고 있습니다</a:t>
            </a:r>
            <a:r>
              <a:rPr lang="en-US" altLang="ko-KR" dirty="0"/>
              <a:t>. </a:t>
            </a:r>
            <a:r>
              <a:rPr lang="ko-KR" altLang="en-US" dirty="0"/>
              <a:t>이 논문은 사람의 나이</a:t>
            </a:r>
            <a:r>
              <a:rPr lang="en-US" altLang="ko-KR" dirty="0"/>
              <a:t>, </a:t>
            </a:r>
            <a:r>
              <a:rPr lang="ko-KR" altLang="en-US" dirty="0"/>
              <a:t>영양</a:t>
            </a:r>
            <a:r>
              <a:rPr lang="en-US" altLang="ko-KR" dirty="0"/>
              <a:t>, </a:t>
            </a:r>
            <a:r>
              <a:rPr lang="ko-KR" altLang="en-US" dirty="0"/>
              <a:t>식이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>
                <a:highlight>
                  <a:srgbClr val="FFFF00"/>
                </a:highlight>
              </a:rPr>
              <a:t>생활 패턴</a:t>
            </a:r>
            <a:r>
              <a:rPr lang="ko-KR" altLang="en-US" dirty="0"/>
              <a:t>과 특정 질환의 상관 관계 조사하기 위해 진행합니다</a:t>
            </a:r>
            <a:r>
              <a:rPr lang="en-US" altLang="ko-KR" dirty="0"/>
              <a:t>. </a:t>
            </a:r>
            <a:r>
              <a:rPr lang="ko-KR" altLang="en-US" dirty="0"/>
              <a:t>그 중 저희는 고혈압과 </a:t>
            </a:r>
            <a:r>
              <a:rPr lang="ko-KR" altLang="en-US" dirty="0" err="1"/>
              <a:t>식이패턴의</a:t>
            </a:r>
            <a:r>
              <a:rPr lang="ko-KR" altLang="en-US" dirty="0"/>
              <a:t> 상관관계를 집중 연구합니다</a:t>
            </a:r>
            <a:r>
              <a:rPr lang="en-US" altLang="ko-KR" dirty="0"/>
              <a:t>. </a:t>
            </a:r>
            <a:r>
              <a:rPr lang="ko-KR" altLang="en-US" dirty="0"/>
              <a:t>이를 위해 고혈압 모델 개발을 시작했습니다</a:t>
            </a:r>
            <a:r>
              <a:rPr lang="en-US" altLang="ko-KR" dirty="0"/>
              <a:t>. </a:t>
            </a:r>
            <a:r>
              <a:rPr lang="ko-KR" altLang="en-US" dirty="0"/>
              <a:t>고혈압 모델은 고혈압 유병 여부를 예측하고</a:t>
            </a:r>
            <a:r>
              <a:rPr lang="en-US" altLang="ko-KR" dirty="0"/>
              <a:t>, </a:t>
            </a:r>
            <a:r>
              <a:rPr lang="ko-KR" altLang="en-US" dirty="0"/>
              <a:t>현재 정상혈압인 사람이 </a:t>
            </a:r>
            <a:r>
              <a:rPr lang="en-US" altLang="ko-KR" dirty="0"/>
              <a:t>5</a:t>
            </a:r>
            <a:r>
              <a:rPr lang="ko-KR" altLang="en-US" dirty="0"/>
              <a:t>년 후 </a:t>
            </a:r>
            <a:r>
              <a:rPr lang="en-US" altLang="ko-KR" dirty="0"/>
              <a:t>10</a:t>
            </a:r>
            <a:r>
              <a:rPr lang="ko-KR" altLang="en-US" dirty="0"/>
              <a:t>년 후 고혈압에 걸릴지 안 걸릴지 예측합니다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48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이번주에는 논문작성에 필요한 여러 자료를 준비할 것입니다</a:t>
            </a:r>
            <a:r>
              <a:rPr lang="en-US" altLang="ko-KR" dirty="0"/>
              <a:t>. </a:t>
            </a:r>
            <a:r>
              <a:rPr lang="ko-KR" altLang="en-US" dirty="0" err="1"/>
              <a:t>김혜림</a:t>
            </a:r>
            <a:r>
              <a:rPr lang="ko-KR" altLang="en-US" dirty="0"/>
              <a:t> 박사님이 부탁하신 것으로</a:t>
            </a:r>
            <a:r>
              <a:rPr lang="en-US" altLang="ko-KR" dirty="0"/>
              <a:t>, </a:t>
            </a:r>
            <a:r>
              <a:rPr lang="ko-KR" altLang="en-US" dirty="0"/>
              <a:t>모델 정확도</a:t>
            </a:r>
            <a:r>
              <a:rPr lang="en-US" altLang="ko-KR" dirty="0"/>
              <a:t>, </a:t>
            </a:r>
            <a:r>
              <a:rPr lang="ko-KR" altLang="en-US" dirty="0"/>
              <a:t>변수의 상관관계 결정법</a:t>
            </a:r>
            <a:r>
              <a:rPr lang="en-US" altLang="ko-KR" dirty="0"/>
              <a:t>, Decision Tree </a:t>
            </a:r>
            <a:r>
              <a:rPr lang="ko-KR" altLang="en-US" dirty="0"/>
              <a:t>그림 자료를 정리할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8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1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고혈압 분석 모델이 어떻게 이루어져 있는지 보여드리겠습니다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3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고혈압 분석 모델의 독립 변수 </a:t>
            </a:r>
            <a:r>
              <a:rPr lang="en-US" altLang="ko-KR" dirty="0"/>
              <a:t>x</a:t>
            </a:r>
            <a:r>
              <a:rPr lang="ko-KR" altLang="en-US" dirty="0"/>
              <a:t>는 생활 패턴입니다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독립 변수 </a:t>
            </a:r>
            <a:r>
              <a:rPr lang="en-US" altLang="ko-KR" dirty="0"/>
              <a:t>x</a:t>
            </a:r>
            <a:r>
              <a:rPr lang="ko-KR" altLang="en-US" dirty="0"/>
              <a:t>는 검사자 개인정보</a:t>
            </a:r>
            <a:r>
              <a:rPr lang="en-US" altLang="ko-KR" dirty="0"/>
              <a:t>, </a:t>
            </a:r>
            <a:r>
              <a:rPr lang="ko-KR" altLang="en-US" dirty="0"/>
              <a:t>생활습관</a:t>
            </a:r>
            <a:r>
              <a:rPr lang="en-US" altLang="ko-KR" dirty="0"/>
              <a:t>, </a:t>
            </a:r>
            <a:r>
              <a:rPr lang="ko-KR" altLang="en-US" dirty="0"/>
              <a:t>생활 패턴</a:t>
            </a:r>
            <a:r>
              <a:rPr lang="en-US" altLang="ko-KR" dirty="0"/>
              <a:t>, </a:t>
            </a:r>
            <a:r>
              <a:rPr lang="ko-KR" altLang="en-US" dirty="0"/>
              <a:t>영양소 </a:t>
            </a:r>
            <a:r>
              <a:rPr lang="ko-KR" altLang="en-US" dirty="0" err="1"/>
              <a:t>섭취량등이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요인 분석을 위해 재가공한 </a:t>
            </a:r>
            <a:r>
              <a:rPr lang="ko-KR" altLang="en-US" dirty="0" err="1"/>
              <a:t>식이패턴</a:t>
            </a:r>
            <a:r>
              <a:rPr lang="ko-KR" altLang="en-US" dirty="0"/>
              <a:t> 데이터가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고혈압 분석 모델의 종속 변수 </a:t>
            </a:r>
            <a:r>
              <a:rPr lang="en-US" altLang="ko-KR" dirty="0"/>
              <a:t>y</a:t>
            </a:r>
            <a:r>
              <a:rPr lang="ko-KR" altLang="en-US" dirty="0"/>
              <a:t>는 고혈압입니다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의학적으로 아래 </a:t>
            </a:r>
            <a:r>
              <a:rPr lang="en-US" altLang="ko-KR" dirty="0"/>
              <a:t>3</a:t>
            </a:r>
            <a:r>
              <a:rPr lang="ko-KR" altLang="en-US" dirty="0"/>
              <a:t>가지 조건을 </a:t>
            </a:r>
            <a:r>
              <a:rPr lang="en-US" altLang="ko-KR" dirty="0"/>
              <a:t>1</a:t>
            </a:r>
            <a:r>
              <a:rPr lang="ko-KR" altLang="en-US" dirty="0"/>
              <a:t>개 이상 만족할 때 고혈압이라고 판단합니다</a:t>
            </a:r>
            <a:r>
              <a:rPr lang="en-US" altLang="ko-KR" dirty="0"/>
              <a:t>. </a:t>
            </a:r>
            <a:r>
              <a:rPr lang="ko-KR" altLang="en-US" dirty="0"/>
              <a:t>그래서 아래 </a:t>
            </a:r>
            <a:r>
              <a:rPr lang="en-US" altLang="ko-KR" dirty="0"/>
              <a:t>3</a:t>
            </a:r>
            <a:r>
              <a:rPr lang="ko-KR" altLang="en-US" dirty="0"/>
              <a:t>가지 조건은 </a:t>
            </a:r>
            <a:r>
              <a:rPr lang="en-US" altLang="ko-KR" dirty="0"/>
              <a:t>OR </a:t>
            </a:r>
            <a:r>
              <a:rPr lang="ko-KR" altLang="en-US" dirty="0"/>
              <a:t>해서 새로운 변수를 생성하고 이를 종속변수로 두었습니다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8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제가 짠 코드와 사용한 라이브러리를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3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지금까지 제가 한 것 들을 간략하게 소개하고 들어가겠습니다</a:t>
            </a:r>
            <a:r>
              <a:rPr lang="en-US" altLang="ko-KR" dirty="0"/>
              <a:t>. </a:t>
            </a:r>
            <a:r>
              <a:rPr lang="ko-KR" altLang="en-US" dirty="0"/>
              <a:t>이전 슬라이드에서 설명한 고혈압 변수 가공했고</a:t>
            </a:r>
            <a:r>
              <a:rPr lang="en-US" altLang="ko-KR" dirty="0"/>
              <a:t>, </a:t>
            </a:r>
            <a:r>
              <a:rPr lang="ko-KR" altLang="en-US" dirty="0"/>
              <a:t>데이터셋의 </a:t>
            </a:r>
            <a:r>
              <a:rPr lang="ko-KR" altLang="en-US" dirty="0" err="1"/>
              <a:t>결측값을</a:t>
            </a:r>
            <a:r>
              <a:rPr lang="ko-KR" altLang="en-US" dirty="0"/>
              <a:t> 대치했고</a:t>
            </a:r>
            <a:r>
              <a:rPr lang="en-US" altLang="ko-KR" dirty="0"/>
              <a:t>, </a:t>
            </a:r>
            <a:r>
              <a:rPr lang="ko-KR" altLang="en-US" dirty="0"/>
              <a:t>각각의 요소를 스케일링하고</a:t>
            </a:r>
            <a:r>
              <a:rPr lang="en-US" altLang="ko-KR" dirty="0"/>
              <a:t>, </a:t>
            </a:r>
            <a:r>
              <a:rPr lang="ko-KR" altLang="en-US" dirty="0"/>
              <a:t>모델 제작 및 </a:t>
            </a:r>
            <a:r>
              <a:rPr lang="ko-KR" altLang="en-US" dirty="0" err="1"/>
              <a:t>하이퍼</a:t>
            </a:r>
            <a:r>
              <a:rPr lang="ko-KR" altLang="en-US" dirty="0"/>
              <a:t> 튜닝을 했고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7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Decision tree</a:t>
            </a:r>
            <a:r>
              <a:rPr lang="ko-KR" altLang="en-US" dirty="0">
                <a:solidFill>
                  <a:srgbClr val="000000"/>
                </a:solidFill>
                <a:effectLst/>
              </a:rPr>
              <a:t>를 만들었고 </a:t>
            </a:r>
            <a:r>
              <a:rPr lang="ko-KR" altLang="en-US" dirty="0"/>
              <a:t>요구사항에 맞게 다양한 모델을 설계했습니다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9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4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4BE2-056E-4A81-976F-13179C75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고혈압 분석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C49-D5B4-47ED-B1C7-8216DECB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2021-08-31</a:t>
            </a:r>
          </a:p>
          <a:p>
            <a:r>
              <a:rPr lang="ko-KR" altLang="en-US" dirty="0"/>
              <a:t>컴퓨터과학과 황승현</a:t>
            </a:r>
          </a:p>
        </p:txBody>
      </p:sp>
    </p:spTree>
    <p:extLst>
      <p:ext uri="{BB962C8B-B14F-4D97-AF65-F5344CB8AC3E}">
        <p14:creationId xmlns:p14="http://schemas.microsoft.com/office/powerpoint/2010/main" val="66463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CF77A-F2B4-4757-89EC-41E81F66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기반데이터</a:t>
            </a:r>
            <a:br>
              <a:rPr lang="en-US" altLang="ko-KR" dirty="0"/>
            </a:br>
            <a:r>
              <a:rPr lang="ko-KR" altLang="en-US" dirty="0"/>
              <a:t>변수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B1685-8F78-49A3-9370-B87578E1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기반데이터 변수의 특징</a:t>
            </a:r>
            <a:endParaRPr lang="en-US" altLang="ko-KR" dirty="0"/>
          </a:p>
          <a:p>
            <a:pPr lvl="1"/>
            <a:r>
              <a:rPr lang="en-US" altLang="ko-KR" dirty="0"/>
              <a:t>66666 = </a:t>
            </a:r>
            <a:r>
              <a:rPr lang="ko-KR" altLang="en-US" dirty="0"/>
              <a:t>조사 안 함</a:t>
            </a:r>
            <a:endParaRPr lang="en-US" altLang="ko-KR" dirty="0"/>
          </a:p>
          <a:p>
            <a:pPr lvl="1"/>
            <a:r>
              <a:rPr lang="en-US" altLang="ko-KR" dirty="0"/>
              <a:t>77777 = </a:t>
            </a:r>
            <a:r>
              <a:rPr lang="ko-KR" altLang="en-US" dirty="0"/>
              <a:t>해당 없음</a:t>
            </a:r>
            <a:endParaRPr lang="en-US" altLang="ko-KR" dirty="0"/>
          </a:p>
          <a:p>
            <a:pPr lvl="1"/>
            <a:r>
              <a:rPr lang="en-US" altLang="ko-KR" dirty="0"/>
              <a:t>99999 = </a:t>
            </a:r>
            <a:r>
              <a:rPr lang="ko-KR" altLang="en-US" dirty="0"/>
              <a:t>미상</a:t>
            </a:r>
            <a:r>
              <a:rPr lang="en-US" altLang="ko-KR" dirty="0"/>
              <a:t>/</a:t>
            </a:r>
            <a:r>
              <a:rPr lang="ko-KR" altLang="en-US" dirty="0"/>
              <a:t>무응답</a:t>
            </a:r>
            <a:r>
              <a:rPr lang="en-US" altLang="ko-KR" dirty="0"/>
              <a:t>/</a:t>
            </a:r>
            <a:r>
              <a:rPr lang="ko-KR" altLang="en-US" dirty="0" err="1"/>
              <a:t>미측정</a:t>
            </a:r>
            <a:endParaRPr lang="en-US" altLang="ko-KR" dirty="0"/>
          </a:p>
          <a:p>
            <a:pPr lvl="1"/>
            <a:r>
              <a:rPr lang="ko-KR" altLang="en-US" dirty="0"/>
              <a:t>그 외</a:t>
            </a:r>
            <a:r>
              <a:rPr lang="en-US" altLang="ko-KR" dirty="0"/>
              <a:t>,</a:t>
            </a:r>
            <a:r>
              <a:rPr lang="ko-KR" altLang="en-US" dirty="0"/>
              <a:t> 비어 있는 값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특성에 맞게</a:t>
            </a:r>
            <a:r>
              <a:rPr lang="en-US" altLang="ko-KR" dirty="0"/>
              <a:t> 0,</a:t>
            </a:r>
            <a:r>
              <a:rPr lang="ko-KR" altLang="en-US" dirty="0"/>
              <a:t> </a:t>
            </a:r>
            <a:r>
              <a:rPr lang="en-US" altLang="ko-KR" dirty="0"/>
              <a:t>NA </a:t>
            </a:r>
            <a:r>
              <a:rPr lang="ko-KR" altLang="en-US" dirty="0"/>
              <a:t>등으로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579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38E4-10C7-4D3D-BD11-62DAF316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B9F108-D70D-42E8-9920-DF74ED36E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7202" y="803275"/>
            <a:ext cx="5523534" cy="5248275"/>
          </a:xfrm>
        </p:spPr>
      </p:pic>
    </p:spTree>
    <p:extLst>
      <p:ext uri="{BB962C8B-B14F-4D97-AF65-F5344CB8AC3E}">
        <p14:creationId xmlns:p14="http://schemas.microsoft.com/office/powerpoint/2010/main" val="28547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DC745-CBD6-4085-B48B-9CED6CA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59F3-33E1-4226-890F-E1AE2BAC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scikit-learn impute</a:t>
            </a:r>
          </a:p>
          <a:p>
            <a:r>
              <a:rPr lang="en-US" altLang="ko-KR" dirty="0" err="1"/>
              <a:t>KNNImputer</a:t>
            </a:r>
            <a:endParaRPr lang="en-US" altLang="ko-KR" dirty="0"/>
          </a:p>
          <a:p>
            <a:pPr lvl="1"/>
            <a:r>
              <a:rPr lang="ko-KR" altLang="en-US" dirty="0"/>
              <a:t>최근접 이웃의 평균값을 사용하여 대치</a:t>
            </a:r>
            <a:endParaRPr lang="en-US" altLang="ko-KR" dirty="0"/>
          </a:p>
          <a:p>
            <a:r>
              <a:rPr lang="en-US" altLang="ko-KR" dirty="0" err="1"/>
              <a:t>SimpleImputer</a:t>
            </a:r>
            <a:endParaRPr lang="en-US" altLang="ko-KR" dirty="0"/>
          </a:p>
          <a:p>
            <a:pPr lvl="1"/>
            <a:r>
              <a:rPr lang="ko-KR" altLang="en-US" dirty="0" err="1"/>
              <a:t>결측값을</a:t>
            </a:r>
            <a:r>
              <a:rPr lang="ko-KR" altLang="en-US" dirty="0"/>
              <a:t> 평균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, </a:t>
            </a:r>
            <a:r>
              <a:rPr lang="ko-KR" altLang="en-US" dirty="0" err="1"/>
              <a:t>최빈값</a:t>
            </a:r>
            <a:r>
              <a:rPr lang="en-US" altLang="ko-KR" dirty="0"/>
              <a:t>, </a:t>
            </a:r>
            <a:r>
              <a:rPr lang="ko-KR" altLang="en-US" dirty="0"/>
              <a:t>상수 등으로 대치</a:t>
            </a:r>
          </a:p>
        </p:txBody>
      </p:sp>
    </p:spTree>
    <p:extLst>
      <p:ext uri="{BB962C8B-B14F-4D97-AF65-F5344CB8AC3E}">
        <p14:creationId xmlns:p14="http://schemas.microsoft.com/office/powerpoint/2010/main" val="10525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6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48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3" name="Rectangle 72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74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FDDA726-58B7-41DA-BC4A-470F0562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altLang="ko-KR" dirty="0"/>
              <a:t>One-hot-encoding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6D7AE9D-9E48-4328-87A1-A7A6B3510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81" r="-3" b="5570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62124-99DC-4089-B374-F3855056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pd.get_dummies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변수를 벡터로 표현</a:t>
            </a:r>
            <a:endParaRPr lang="en-US" altLang="ko-KR" dirty="0"/>
          </a:p>
          <a:p>
            <a:r>
              <a:rPr lang="en-US" altLang="ko-KR" dirty="0"/>
              <a:t>One-Hot-Encoding</a:t>
            </a:r>
            <a:r>
              <a:rPr lang="ko-KR" altLang="en-US" dirty="0"/>
              <a:t>을 하는 이유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값으로 두면 각 수가 연관성이 있는 것이라고 착각하기 때문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624443-FCFF-4710-AE2B-465FCD4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One-Hot Encoding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B363A4C1-3749-4526-9E4B-F31155261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276" y="612574"/>
            <a:ext cx="2442278" cy="3864547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5C01750-8C79-4813-8C21-A950F699F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04" y="626940"/>
            <a:ext cx="461598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7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E590E-A51D-45B3-97D8-42186002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스케일링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6C090-E912-44D1-8F87-2F08B7BA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스케일링이란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데이터를 일정 범위 안으로</a:t>
            </a:r>
            <a:endParaRPr lang="en-US" altLang="ko-KR" dirty="0"/>
          </a:p>
          <a:p>
            <a:pPr lvl="1"/>
            <a:r>
              <a:rPr lang="ko-KR" altLang="en-US" dirty="0"/>
              <a:t>모델의 학습효율 향상</a:t>
            </a:r>
            <a:endParaRPr lang="en-US" altLang="ko-KR" dirty="0"/>
          </a:p>
          <a:p>
            <a:r>
              <a:rPr lang="en-US" altLang="ko-KR" dirty="0"/>
              <a:t>Scikit-learn preprocessing</a:t>
            </a:r>
          </a:p>
          <a:p>
            <a:r>
              <a:rPr lang="en-US" altLang="ko-KR" dirty="0"/>
              <a:t>StandardScaler</a:t>
            </a:r>
            <a:endParaRPr lang="ko-KR" altLang="en-US" dirty="0"/>
          </a:p>
          <a:p>
            <a:pPr lvl="1"/>
            <a:r>
              <a:rPr lang="ko-KR" altLang="en-US" dirty="0"/>
              <a:t>평균과 분산을 이용하여 변수 스케일링</a:t>
            </a:r>
            <a:endParaRPr lang="en-US" altLang="ko-KR" dirty="0"/>
          </a:p>
          <a:p>
            <a:pPr lvl="1"/>
            <a:r>
              <a:rPr lang="ko-KR" altLang="en-US" dirty="0"/>
              <a:t>표준화</a:t>
            </a:r>
            <a:endParaRPr lang="en-US" altLang="ko-KR" dirty="0"/>
          </a:p>
          <a:p>
            <a:r>
              <a:rPr lang="en-US" altLang="ko-KR" dirty="0"/>
              <a:t>MinMaxScaler</a:t>
            </a:r>
          </a:p>
          <a:p>
            <a:pPr lvl="1"/>
            <a:r>
              <a:rPr lang="ko-KR" altLang="en-US" dirty="0"/>
              <a:t>최솟값과 최댓값을 이용하여 변수를 스케일링</a:t>
            </a:r>
            <a:endParaRPr lang="en-US" altLang="ko-KR" dirty="0"/>
          </a:p>
          <a:p>
            <a:pPr lvl="1"/>
            <a:r>
              <a:rPr lang="ko-KR" altLang="en-US" dirty="0"/>
              <a:t>정규화</a:t>
            </a:r>
            <a:endParaRPr lang="en-US" altLang="ko-KR" dirty="0"/>
          </a:p>
          <a:p>
            <a:r>
              <a:rPr lang="en-US" altLang="ko-KR" dirty="0"/>
              <a:t>QuantileTransformer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분위수를 이용하여 변수를 스케일링</a:t>
            </a:r>
            <a:endParaRPr lang="en-US" altLang="ko-KR" dirty="0"/>
          </a:p>
          <a:p>
            <a:pPr lvl="1"/>
            <a:r>
              <a:rPr lang="ko-KR" altLang="en-US" dirty="0"/>
              <a:t>이상치에 잘 대처</a:t>
            </a:r>
          </a:p>
        </p:txBody>
      </p:sp>
    </p:spTree>
    <p:extLst>
      <p:ext uri="{BB962C8B-B14F-4D97-AF65-F5344CB8AC3E}">
        <p14:creationId xmlns:p14="http://schemas.microsoft.com/office/powerpoint/2010/main" val="247696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5704-EA07-4C06-A70F-21C7D257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Tuner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A3B71-1C9E-42F5-B822-5760B8CD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튜닝을 도와주는 라이브러리</a:t>
            </a:r>
            <a:endParaRPr lang="en-US" altLang="ko-KR" dirty="0"/>
          </a:p>
          <a:p>
            <a:r>
              <a:rPr lang="ko-KR" altLang="en-US" dirty="0" err="1"/>
              <a:t>하이퍼</a:t>
            </a:r>
            <a:r>
              <a:rPr lang="ko-KR" altLang="en-US" dirty="0"/>
              <a:t> 튜닝</a:t>
            </a:r>
            <a:endParaRPr lang="en-US" altLang="ko-KR" dirty="0"/>
          </a:p>
          <a:p>
            <a:pPr lvl="1"/>
            <a:r>
              <a:rPr lang="en-US" altLang="ko-KR" dirty="0"/>
              <a:t>hyperparameter tuning</a:t>
            </a:r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(hyper model)</a:t>
            </a:r>
            <a:r>
              <a:rPr lang="ko-KR" altLang="en-US" dirty="0"/>
              <a:t>에서 가장 좋은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찾는 것</a:t>
            </a:r>
            <a:endParaRPr lang="en-US" altLang="ko-KR" dirty="0"/>
          </a:p>
          <a:p>
            <a:r>
              <a:rPr lang="en-US" altLang="ko-KR" dirty="0"/>
              <a:t>Hyperband </a:t>
            </a:r>
            <a:r>
              <a:rPr lang="ko-KR" altLang="en-US" dirty="0"/>
              <a:t>튜너를 인스턴스화 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06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5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2" name="Group 38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3" name="Rectangle 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latinLnBrk="0"/>
            <a:r>
              <a:rPr lang="en-US" altLang="ko-KR" dirty="0">
                <a:solidFill>
                  <a:schemeClr val="tx2"/>
                </a:solidFill>
              </a:rPr>
              <a:t>Hyper Model</a:t>
            </a:r>
          </a:p>
        </p:txBody>
      </p:sp>
      <p:sp>
        <p:nvSpPr>
          <p:cNvPr id="156" name="Rectangle 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846F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51346138-8E0F-4B48-BEF6-6F285EFCE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0477" y="960214"/>
            <a:ext cx="3505123" cy="4919472"/>
          </a:xfrm>
          <a:prstGeom prst="rect">
            <a:avLst/>
          </a:prstGeom>
          <a:ln w="12700">
            <a:noFill/>
          </a:ln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고혈압 모델 설계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Sequential()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hp_units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hidden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layer</a:t>
            </a:r>
            <a:r>
              <a:rPr lang="ko-KR" altLang="en-US" dirty="0">
                <a:solidFill>
                  <a:schemeClr val="tx1"/>
                </a:solidFill>
              </a:rPr>
              <a:t>의 노드 수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hp_dropout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dropout </a:t>
            </a:r>
            <a:r>
              <a:rPr lang="ko-KR" altLang="en-US" dirty="0">
                <a:solidFill>
                  <a:schemeClr val="tx1"/>
                </a:solidFill>
              </a:rPr>
              <a:t>확률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model.add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layer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8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5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2" name="Group 38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3" name="Rectangle 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latinLnBrk="0"/>
            <a:r>
              <a:rPr lang="en-US" altLang="ko-KR" dirty="0">
                <a:solidFill>
                  <a:schemeClr val="tx2"/>
                </a:solidFill>
              </a:rPr>
              <a:t>Hyperband </a:t>
            </a:r>
            <a:r>
              <a:rPr lang="ko-KR" altLang="en-US" dirty="0">
                <a:solidFill>
                  <a:schemeClr val="tx2"/>
                </a:solidFill>
              </a:rPr>
              <a:t>튜너</a:t>
            </a:r>
          </a:p>
        </p:txBody>
      </p:sp>
      <p:sp>
        <p:nvSpPr>
          <p:cNvPr id="156" name="Rectangle 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846F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/>
                </a:solidFill>
              </a:rPr>
              <a:t>최고 성능을 보이는 절반만 다음 단계로 넘김</a:t>
            </a:r>
            <a:endParaRPr lang="en-US" altLang="ko-KR" spc="-150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model_builder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HyperModel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고혈압 모델 인스턴스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Objective: </a:t>
            </a:r>
            <a:r>
              <a:rPr lang="ko-KR" altLang="en-US" dirty="0">
                <a:solidFill>
                  <a:schemeClr val="tx1"/>
                </a:solidFill>
              </a:rPr>
              <a:t>최적화 방향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 ‘</a:t>
            </a:r>
            <a:r>
              <a:rPr lang="en-US" altLang="ko-KR" dirty="0" err="1">
                <a:solidFill>
                  <a:schemeClr val="tx1"/>
                </a:solidFill>
              </a:rPr>
              <a:t>val_accuracy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로 모델의 성능 평가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검증 정확도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Max_epochs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모델을 학습시키는 최대 </a:t>
            </a:r>
            <a:r>
              <a:rPr lang="en-US" altLang="ko-KR" dirty="0">
                <a:solidFill>
                  <a:schemeClr val="tx1"/>
                </a:solidFill>
              </a:rPr>
              <a:t>Epoch 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hyperband_iterations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Hyperband </a:t>
            </a:r>
            <a:r>
              <a:rPr lang="ko-KR" altLang="en-US" dirty="0">
                <a:solidFill>
                  <a:schemeClr val="tx1"/>
                </a:solidFill>
              </a:rPr>
              <a:t>알고리즘을 반복할 횟수</a:t>
            </a:r>
          </a:p>
        </p:txBody>
      </p:sp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4784838B-2BCA-4723-BBC0-A59C5D41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33" y="1061860"/>
            <a:ext cx="5487166" cy="1276528"/>
          </a:xfrm>
          <a:prstGeom prst="rect">
            <a:avLst/>
          </a:prstGeom>
        </p:spPr>
      </p:pic>
      <p:pic>
        <p:nvPicPr>
          <p:cNvPr id="55" name="그림 54" descr="텍스트이(가) 표시된 사진&#10;&#10;자동 생성된 설명">
            <a:extLst>
              <a:ext uri="{FF2B5EF4-FFF2-40B4-BE49-F238E27FC236}">
                <a16:creationId xmlns:a16="http://schemas.microsoft.com/office/drawing/2014/main" id="{D054C062-1E8F-4998-B152-F990B9AAF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306" y="2547889"/>
            <a:ext cx="5116694" cy="1284664"/>
          </a:xfrm>
          <a:prstGeom prst="rect">
            <a:avLst/>
          </a:prstGeom>
        </p:spPr>
      </p:pic>
      <p:pic>
        <p:nvPicPr>
          <p:cNvPr id="56" name="그림 55" descr="텍스트이(가) 표시된 사진&#10;&#10;자동 생성된 설명">
            <a:extLst>
              <a:ext uri="{FF2B5EF4-FFF2-40B4-BE49-F238E27FC236}">
                <a16:creationId xmlns:a16="http://schemas.microsoft.com/office/drawing/2014/main" id="{777EA25F-E6F0-4671-BF43-52A0E216D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306" y="4057999"/>
            <a:ext cx="5125973" cy="18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1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5704-EA07-4C06-A70F-21C7D257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A3B71-1C9E-42F5-B822-5760B8CD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scikit-</a:t>
            </a:r>
            <a:r>
              <a:rPr lang="en-US" altLang="ko-KR" dirty="0" err="1"/>
              <a:t>learn.tree</a:t>
            </a:r>
            <a:r>
              <a:rPr lang="ko-KR" altLang="en-US" dirty="0"/>
              <a:t> </a:t>
            </a:r>
            <a:r>
              <a:rPr lang="en-US" altLang="ko-KR" dirty="0" err="1"/>
              <a:t>DecisionTreeClassifier</a:t>
            </a:r>
            <a:endParaRPr lang="en-US" altLang="ko-KR" dirty="0"/>
          </a:p>
          <a:p>
            <a:pPr lvl="1"/>
            <a:r>
              <a:rPr lang="en-US" altLang="ko-KR" dirty="0" err="1"/>
              <a:t>DecisionTree</a:t>
            </a:r>
            <a:r>
              <a:rPr lang="en-US" altLang="ko-KR" dirty="0"/>
              <a:t>(</a:t>
            </a:r>
            <a:r>
              <a:rPr lang="ko-KR" altLang="en-US" dirty="0"/>
              <a:t>결정 트리</a:t>
            </a:r>
            <a:r>
              <a:rPr lang="en-US" altLang="ko-KR" dirty="0"/>
              <a:t>)</a:t>
            </a:r>
            <a:r>
              <a:rPr lang="ko-KR" altLang="en-US" dirty="0"/>
              <a:t>를 만듦</a:t>
            </a:r>
            <a:endParaRPr lang="en-US" altLang="ko-KR" dirty="0"/>
          </a:p>
          <a:p>
            <a:r>
              <a:rPr lang="en-US" altLang="ko-KR" dirty="0" err="1"/>
              <a:t>Feature_importances</a:t>
            </a:r>
            <a:r>
              <a:rPr lang="en-US" altLang="ko-KR" dirty="0"/>
              <a:t>_</a:t>
            </a:r>
          </a:p>
          <a:p>
            <a:pPr lvl="1"/>
            <a:r>
              <a:rPr lang="ko-KR" altLang="en-US" dirty="0"/>
              <a:t>변수 중요도</a:t>
            </a:r>
            <a:endParaRPr lang="en-US" altLang="ko-KR" dirty="0"/>
          </a:p>
          <a:p>
            <a:pPr lvl="1"/>
            <a:r>
              <a:rPr lang="en-US" altLang="ko-KR" dirty="0"/>
              <a:t>Decision Tree </a:t>
            </a:r>
            <a:r>
              <a:rPr lang="ko-KR" altLang="en-US" dirty="0"/>
              <a:t>를 쓰는 이유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변수 중요도로 고혈압에 영향을 주는 변수 판단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258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0DF1F-3184-4172-9301-346200B9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EBF44-D8EC-4C35-84DB-6E094157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고혈압 분석 모델 소개</a:t>
            </a:r>
            <a:endParaRPr lang="en-US" altLang="ko-KR" dirty="0"/>
          </a:p>
          <a:p>
            <a:pPr lvl="1"/>
            <a:r>
              <a:rPr lang="ko-KR" altLang="en-US" dirty="0"/>
              <a:t>생활패턴</a:t>
            </a:r>
            <a:endParaRPr lang="en-US" altLang="ko-KR" dirty="0"/>
          </a:p>
          <a:p>
            <a:pPr lvl="1"/>
            <a:r>
              <a:rPr lang="ko-KR" altLang="en-US" dirty="0"/>
              <a:t>고혈압</a:t>
            </a:r>
            <a:endParaRPr lang="en-US" altLang="ko-KR" dirty="0"/>
          </a:p>
          <a:p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라이브러리 설명</a:t>
            </a:r>
            <a:endParaRPr lang="en-US" altLang="ko-KR" dirty="0"/>
          </a:p>
          <a:p>
            <a:r>
              <a:rPr lang="ko-KR" altLang="en-US" dirty="0"/>
              <a:t>정리 및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936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96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6" name="Group 119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7" name="Rectangle 124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126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latinLnBrk="0"/>
            <a:r>
              <a:rPr lang="en-US" altLang="ko-KR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219" name="Rectangle 18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F1D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21D64FD-3252-483A-A1BB-E551116D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85" y="960214"/>
            <a:ext cx="5032707" cy="4919472"/>
          </a:xfrm>
          <a:prstGeom prst="rect">
            <a:avLst/>
          </a:prstGeom>
          <a:ln w="12700">
            <a:noFill/>
          </a:ln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fit()</a:t>
            </a:r>
          </a:p>
          <a:p>
            <a:pPr lvl="1" indent="-228600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의사결정트리</a:t>
            </a:r>
            <a:r>
              <a:rPr lang="ko-KR" altLang="en-US" dirty="0"/>
              <a:t> 생성</a:t>
            </a:r>
          </a:p>
          <a:p>
            <a:pPr indent="-228600" algn="l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Export_graphviz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lvl="1" indent="-228600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트리를 </a:t>
            </a:r>
            <a:r>
              <a:rPr lang="en-US" altLang="ko-KR" dirty="0">
                <a:solidFill>
                  <a:schemeClr val="tx1"/>
                </a:solidFill>
              </a:rPr>
              <a:t>.dot </a:t>
            </a:r>
            <a:r>
              <a:rPr lang="ko-KR" altLang="en-US" dirty="0">
                <a:solidFill>
                  <a:schemeClr val="tx1"/>
                </a:solidFill>
              </a:rPr>
              <a:t>파일로 내보냄</a:t>
            </a:r>
            <a:endParaRPr lang="en-US" altLang="ko-KR" dirty="0"/>
          </a:p>
          <a:p>
            <a:pPr lvl="1" indent="-228600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트리를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파일로 내보냄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9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6" name="제목 1">
            <a:extLst>
              <a:ext uri="{FF2B5EF4-FFF2-40B4-BE49-F238E27FC236}">
                <a16:creationId xmlns:a16="http://schemas.microsoft.com/office/drawing/2014/main" id="{A88B46DA-73D3-404F-B42F-9EC24C2B2E9C}"/>
              </a:ext>
            </a:extLst>
          </p:cNvPr>
          <p:cNvSpPr txBox="1">
            <a:spLocks/>
          </p:cNvSpPr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8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altLang="ko-KR">
                <a:solidFill>
                  <a:schemeClr val="bg1"/>
                </a:solidFill>
              </a:rPr>
              <a:t>Decision Tree (max_depth = 5)</a:t>
            </a: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E1917B-BB94-4B38-BBD4-F683725D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67808"/>
            <a:ext cx="10914060" cy="21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3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2" name="Group 246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3" name="Rectangle 251">
            <a:extLst>
              <a:ext uri="{FF2B5EF4-FFF2-40B4-BE49-F238E27FC236}">
                <a16:creationId xmlns:a16="http://schemas.microsoft.com/office/drawing/2014/main" id="{975EFB90-94AC-4C14-9376-D01F2C1A1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53">
            <a:extLst>
              <a:ext uri="{FF2B5EF4-FFF2-40B4-BE49-F238E27FC236}">
                <a16:creationId xmlns:a16="http://schemas.microsoft.com/office/drawing/2014/main" id="{91B1573E-AF3F-4D80-BF80-44A28E1C6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55" name="Freeform 5">
              <a:extLst>
                <a:ext uri="{FF2B5EF4-FFF2-40B4-BE49-F238E27FC236}">
                  <a16:creationId xmlns:a16="http://schemas.microsoft.com/office/drawing/2014/main" id="{012CC16F-199C-4F7A-9665-8F5A5037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E115EAA9-2E03-4B48-BA5A-41B73514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B82A3268-EA3C-42C5-A323-27460DF47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">
              <a:extLst>
                <a:ext uri="{FF2B5EF4-FFF2-40B4-BE49-F238E27FC236}">
                  <a16:creationId xmlns:a16="http://schemas.microsoft.com/office/drawing/2014/main" id="{BA9A2EB6-0771-416F-AA3A-77EECB4C4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7320687E-2A38-4ACE-8617-233415CE2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">
              <a:extLst>
                <a:ext uri="{FF2B5EF4-FFF2-40B4-BE49-F238E27FC236}">
                  <a16:creationId xmlns:a16="http://schemas.microsoft.com/office/drawing/2014/main" id="{6A72BEEB-8797-40D3-9BF2-A58CD4B11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BA189C38-ED65-4A0E-9F13-2A81411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8EE14D65-BD28-4853-843F-C79B8276E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3185A424-B602-4904-B256-717E0EFFB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08D5A4B9-D619-4F6F-9A2F-22844DA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28E37611-9AF8-4059-8D90-CDEFDD8CD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83E5D5D5-5F10-4D29-BA6D-303DC1385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3F2DA92D-22E5-4F16-A1CB-DB9AD916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6B617A27-498C-48C0-B57E-B83A56CE3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A3CCF4A8-7100-4BEA-8EB6-3ED411A71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EB3489FC-0F07-470E-BB68-E2C234028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F1478D9D-E4E7-4B5A-B2E7-1AD82AD69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6B7E574B-7E50-433F-8F39-35426B34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3">
              <a:extLst>
                <a:ext uri="{FF2B5EF4-FFF2-40B4-BE49-F238E27FC236}">
                  <a16:creationId xmlns:a16="http://schemas.microsoft.com/office/drawing/2014/main" id="{9F2C599A-2B31-442F-8F5B-AC7ACAA34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4">
              <a:extLst>
                <a:ext uri="{FF2B5EF4-FFF2-40B4-BE49-F238E27FC236}">
                  <a16:creationId xmlns:a16="http://schemas.microsoft.com/office/drawing/2014/main" id="{65150F6E-C336-401D-AE3C-D46159CD4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5">
              <a:extLst>
                <a:ext uri="{FF2B5EF4-FFF2-40B4-BE49-F238E27FC236}">
                  <a16:creationId xmlns:a16="http://schemas.microsoft.com/office/drawing/2014/main" id="{5DA00AF6-8B63-4C8B-B744-3CB114C3F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76">
            <a:extLst>
              <a:ext uri="{FF2B5EF4-FFF2-40B4-BE49-F238E27FC236}">
                <a16:creationId xmlns:a16="http://schemas.microsoft.com/office/drawing/2014/main" id="{52BF226F-1E3A-4B66-9054-4A5A2E3B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76A9B10-9777-4715-9168-BE68E413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2">
              <a:extLst>
                <a:ext uri="{FF2B5EF4-FFF2-40B4-BE49-F238E27FC236}">
                  <a16:creationId xmlns:a16="http://schemas.microsoft.com/office/drawing/2014/main" id="{3F054FCA-BF19-4B4C-8DC7-9C278E2D4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1D19E144-3B1C-479C-B8B5-32D4D77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en-US" altLang="ko-KR" sz="4000" dirty="0"/>
              <a:t>Decision Tree</a:t>
            </a:r>
            <a:r>
              <a:rPr lang="ko-KR" altLang="en-US" sz="4000" dirty="0"/>
              <a:t>의</a:t>
            </a:r>
            <a:br>
              <a:rPr lang="en-US" altLang="ko-KR" sz="4000" dirty="0"/>
            </a:br>
            <a:r>
              <a:rPr lang="ko-KR" altLang="en-US" sz="4000" dirty="0"/>
              <a:t>해석</a:t>
            </a:r>
            <a:endParaRPr lang="en-US" altLang="ko-KR" sz="4000" dirty="0"/>
          </a:p>
        </p:txBody>
      </p:sp>
      <p:sp useBgFill="1">
        <p:nvSpPr>
          <p:cNvPr id="282" name="Rectangle 281">
            <a:extLst>
              <a:ext uri="{FF2B5EF4-FFF2-40B4-BE49-F238E27FC236}">
                <a16:creationId xmlns:a16="http://schemas.microsoft.com/office/drawing/2014/main" id="{C582C1C4-F4D7-44A9-B571-03BE2D6C2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7"/>
            <a:ext cx="6269015" cy="238103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1CAF53-7D8A-4672-975E-4DB58AB6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39" y="920750"/>
            <a:ext cx="6524082" cy="1973534"/>
          </a:xfrm>
          <a:prstGeom prst="rect">
            <a:avLst/>
          </a:prstGeom>
          <a:ln w="9525">
            <a:noFill/>
          </a:ln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3249884"/>
            <a:ext cx="6281873" cy="3359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AS1_AGE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&lt;=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0.436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분할조건</a:t>
            </a:r>
            <a:endParaRPr lang="en-US" altLang="ko-KR" dirty="0"/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노드를 쪼개는 기준</a:t>
            </a:r>
            <a:endParaRPr lang="en-US" altLang="ko-KR" dirty="0"/>
          </a:p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Gini = 0.361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노드의 지니 불순도</a:t>
            </a:r>
            <a:endParaRPr lang="en-US" altLang="ko-KR" dirty="0"/>
          </a:p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Samples = 361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노드에 있는 정보의 개수</a:t>
            </a:r>
            <a:endParaRPr lang="en-US" altLang="ko-KR" dirty="0"/>
          </a:p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Value = [1482, 459]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en-US" altLang="ko-KR" dirty="0"/>
              <a:t>Decision Tree</a:t>
            </a:r>
            <a:r>
              <a:rPr lang="ko-KR" altLang="en-US" dirty="0"/>
              <a:t>로 분리한 샘플의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833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60C93B-455A-43F5-A9EA-E06DBFBF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 latinLnBrk="0"/>
            <a:r>
              <a:rPr lang="en-US" altLang="ko-KR" sz="3700" dirty="0"/>
              <a:t>Feature importance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AEB4A1-F78F-4A8A-8087-5E72101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7" y="671951"/>
            <a:ext cx="10102580" cy="3359108"/>
          </a:xfrm>
          <a:prstGeom prst="rect">
            <a:avLst/>
          </a:prstGeom>
        </p:spPr>
      </p:pic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59BB37A6-A022-465A-BFAF-DE3C23ED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max_depth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60C93B-455A-43F5-A9EA-E06DBFBF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 latinLnBrk="0"/>
            <a:r>
              <a:rPr lang="en-US" altLang="ko-KR" sz="3700" dirty="0"/>
              <a:t>Feature importance</a:t>
            </a: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350DD67-2DA4-4766-B0F7-82E828E4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7" y="671951"/>
            <a:ext cx="10102580" cy="3359108"/>
          </a:xfrm>
          <a:prstGeom prst="rect">
            <a:avLst/>
          </a:prstGeom>
        </p:spPr>
      </p:pic>
      <p:sp>
        <p:nvSpPr>
          <p:cNvPr id="117" name="Content Placeholder 116">
            <a:extLst>
              <a:ext uri="{FF2B5EF4-FFF2-40B4-BE49-F238E27FC236}">
                <a16:creationId xmlns:a16="http://schemas.microsoft.com/office/drawing/2014/main" id="{B7CDDE51-F14F-4B26-B5C1-C6D1EB4F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max_depth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크기 약 </a:t>
            </a:r>
            <a:r>
              <a:rPr lang="en-US" altLang="ko-KR" dirty="0"/>
              <a:t>7Mb.</a:t>
            </a:r>
            <a:r>
              <a:rPr lang="ko-KR" altLang="en-US" dirty="0"/>
              <a:t> 부록 참고 바람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72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4" name="Group 95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5" name="Rectangle 100">
            <a:extLst>
              <a:ext uri="{FF2B5EF4-FFF2-40B4-BE49-F238E27FC236}">
                <a16:creationId xmlns:a16="http://schemas.microsoft.com/office/drawing/2014/main" id="{46D7320D-AB25-4689-9709-D27FF235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102">
            <a:extLst>
              <a:ext uri="{FF2B5EF4-FFF2-40B4-BE49-F238E27FC236}">
                <a16:creationId xmlns:a16="http://schemas.microsoft.com/office/drawing/2014/main" id="{C6D17DA0-CF9F-4758-9F4D-02523027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7" name="Freeform 5">
              <a:extLst>
                <a:ext uri="{FF2B5EF4-FFF2-40B4-BE49-F238E27FC236}">
                  <a16:creationId xmlns:a16="http://schemas.microsoft.com/office/drawing/2014/main" id="{CC7C189A-45D9-43D9-9451-6F5E1B3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">
              <a:extLst>
                <a:ext uri="{FF2B5EF4-FFF2-40B4-BE49-F238E27FC236}">
                  <a16:creationId xmlns:a16="http://schemas.microsoft.com/office/drawing/2014/main" id="{2D90DE79-5688-4E2A-9B68-53A61FEE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">
              <a:extLst>
                <a:ext uri="{FF2B5EF4-FFF2-40B4-BE49-F238E27FC236}">
                  <a16:creationId xmlns:a16="http://schemas.microsoft.com/office/drawing/2014/main" id="{24144CF6-104B-4093-B17B-39E5191B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CAA699A8-9F0B-4956-9854-F0AD8D5B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D513484D-23AB-4349-A1BB-6086674F0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296AAF2D-E513-4551-9ED8-ECCE3EAC6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CE0B9976-C4E0-49C2-9594-4A7010EC4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0BEFB183-5CD4-4FE8-A1CC-8DFCFE2B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D07AB8ED-FF23-4C85-A50F-0D88CF5C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C5CD4F5F-1066-4BB5-8385-1B613E498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F048AAD4-E1F1-449E-8624-F1B036F43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">
              <a:extLst>
                <a:ext uri="{FF2B5EF4-FFF2-40B4-BE49-F238E27FC236}">
                  <a16:creationId xmlns:a16="http://schemas.microsoft.com/office/drawing/2014/main" id="{7B6D79C2-3F7A-422A-AB38-A13EAA83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">
              <a:extLst>
                <a:ext uri="{FF2B5EF4-FFF2-40B4-BE49-F238E27FC236}">
                  <a16:creationId xmlns:a16="http://schemas.microsoft.com/office/drawing/2014/main" id="{916F9D96-AC91-443B-99AB-1C52AB34D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72895406-4BE3-479E-816C-58193275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66986B8D-CAD0-4CD1-B428-FD13EDE07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388939BC-8E36-4DAB-AC5C-6DC79E172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1">
              <a:extLst>
                <a:ext uri="{FF2B5EF4-FFF2-40B4-BE49-F238E27FC236}">
                  <a16:creationId xmlns:a16="http://schemas.microsoft.com/office/drawing/2014/main" id="{CBF6497C-4F40-434A-8478-7B508A0E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E10B9D74-AA32-4A91-A5B9-E3E9B76C7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848835CF-B1B8-4E09-A58D-60C5AAE03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C86A11D8-D0A7-453A-8361-3D853F33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37DC5C30-D89F-4942-A62C-3E9117B3D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8" name="Group 125">
            <a:extLst>
              <a:ext uri="{FF2B5EF4-FFF2-40B4-BE49-F238E27FC236}">
                <a16:creationId xmlns:a16="http://schemas.microsoft.com/office/drawing/2014/main" id="{E06DFFB4-0D87-4E4B-AC91-ABB404B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9" name="Rectangle 126">
              <a:extLst>
                <a:ext uri="{FF2B5EF4-FFF2-40B4-BE49-F238E27FC236}">
                  <a16:creationId xmlns:a16="http://schemas.microsoft.com/office/drawing/2014/main" id="{355CB393-C3BB-450A-9044-FE9053AE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2">
              <a:extLst>
                <a:ext uri="{FF2B5EF4-FFF2-40B4-BE49-F238E27FC236}">
                  <a16:creationId xmlns:a16="http://schemas.microsoft.com/office/drawing/2014/main" id="{DCDF84FC-9D48-42E3-ABF4-5C9D61E1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128">
              <a:extLst>
                <a:ext uri="{FF2B5EF4-FFF2-40B4-BE49-F238E27FC236}">
                  <a16:creationId xmlns:a16="http://schemas.microsoft.com/office/drawing/2014/main" id="{37B7EFFA-55A2-43B4-ACB2-EC626EEE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EA2270EA-2D61-4EA1-B147-43F85BC8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ko-KR" altLang="en-US" dirty="0"/>
              <a:t>변수를</a:t>
            </a:r>
            <a:br>
              <a:rPr lang="en-US" altLang="ko-KR" dirty="0"/>
            </a:br>
            <a:r>
              <a:rPr lang="ko-KR" altLang="en-US" dirty="0"/>
              <a:t>솎아낸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E60475B1-DFB6-4C01-BB4E-ED730C354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9547" r="1" b="15339"/>
          <a:stretch/>
        </p:blipFill>
        <p:spPr>
          <a:xfrm>
            <a:off x="5115908" y="804037"/>
            <a:ext cx="6274561" cy="1806434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82E9E-1779-4927-BD33-BFD2C3DE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3091882"/>
            <a:ext cx="6281873" cy="2959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변수 중요도 그래프 참고</a:t>
            </a:r>
            <a:endParaRPr lang="en-US" altLang="ko-KR" dirty="0"/>
          </a:p>
          <a:p>
            <a:pPr latinLnBrk="0"/>
            <a:r>
              <a:rPr lang="ko-KR" altLang="en-US" dirty="0"/>
              <a:t>변수 중요도 순위에 따라 </a:t>
            </a:r>
            <a:r>
              <a:rPr lang="en-US" altLang="ko-KR" dirty="0"/>
              <a:t>X</a:t>
            </a:r>
            <a:r>
              <a:rPr lang="ko-KR" altLang="en-US" dirty="0"/>
              <a:t>를 나누어 각각의 모델 제작</a:t>
            </a:r>
            <a:endParaRPr lang="en-US" altLang="ko-KR" dirty="0"/>
          </a:p>
          <a:p>
            <a:pPr latinLnBrk="0"/>
            <a:r>
              <a:rPr lang="ko-KR" altLang="en-US" dirty="0"/>
              <a:t>극적인 정확도 상승은 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78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275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7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6" name="Group 298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7" name="Rectangle 303">
            <a:extLst>
              <a:ext uri="{FF2B5EF4-FFF2-40B4-BE49-F238E27FC236}">
                <a16:creationId xmlns:a16="http://schemas.microsoft.com/office/drawing/2014/main" id="{975EFB90-94AC-4C14-9376-D01F2C1A1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8" name="Group 305">
            <a:extLst>
              <a:ext uri="{FF2B5EF4-FFF2-40B4-BE49-F238E27FC236}">
                <a16:creationId xmlns:a16="http://schemas.microsoft.com/office/drawing/2014/main" id="{91B1573E-AF3F-4D80-BF80-44A28E1C6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9" name="Freeform 5">
              <a:extLst>
                <a:ext uri="{FF2B5EF4-FFF2-40B4-BE49-F238E27FC236}">
                  <a16:creationId xmlns:a16="http://schemas.microsoft.com/office/drawing/2014/main" id="{012CC16F-199C-4F7A-9665-8F5A5037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6">
              <a:extLst>
                <a:ext uri="{FF2B5EF4-FFF2-40B4-BE49-F238E27FC236}">
                  <a16:creationId xmlns:a16="http://schemas.microsoft.com/office/drawing/2014/main" id="{E115EAA9-2E03-4B48-BA5A-41B73514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">
              <a:extLst>
                <a:ext uri="{FF2B5EF4-FFF2-40B4-BE49-F238E27FC236}">
                  <a16:creationId xmlns:a16="http://schemas.microsoft.com/office/drawing/2014/main" id="{B82A3268-EA3C-42C5-A323-27460DF47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">
              <a:extLst>
                <a:ext uri="{FF2B5EF4-FFF2-40B4-BE49-F238E27FC236}">
                  <a16:creationId xmlns:a16="http://schemas.microsoft.com/office/drawing/2014/main" id="{BA9A2EB6-0771-416F-AA3A-77EECB4C4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9">
              <a:extLst>
                <a:ext uri="{FF2B5EF4-FFF2-40B4-BE49-F238E27FC236}">
                  <a16:creationId xmlns:a16="http://schemas.microsoft.com/office/drawing/2014/main" id="{7320687E-2A38-4ACE-8617-233415CE2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0">
              <a:extLst>
                <a:ext uri="{FF2B5EF4-FFF2-40B4-BE49-F238E27FC236}">
                  <a16:creationId xmlns:a16="http://schemas.microsoft.com/office/drawing/2014/main" id="{6A72BEEB-8797-40D3-9BF2-A58CD4B11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">
              <a:extLst>
                <a:ext uri="{FF2B5EF4-FFF2-40B4-BE49-F238E27FC236}">
                  <a16:creationId xmlns:a16="http://schemas.microsoft.com/office/drawing/2014/main" id="{BA189C38-ED65-4A0E-9F13-2A81411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">
              <a:extLst>
                <a:ext uri="{FF2B5EF4-FFF2-40B4-BE49-F238E27FC236}">
                  <a16:creationId xmlns:a16="http://schemas.microsoft.com/office/drawing/2014/main" id="{8EE14D65-BD28-4853-843F-C79B8276E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3">
              <a:extLst>
                <a:ext uri="{FF2B5EF4-FFF2-40B4-BE49-F238E27FC236}">
                  <a16:creationId xmlns:a16="http://schemas.microsoft.com/office/drawing/2014/main" id="{3185A424-B602-4904-B256-717E0EFFB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4">
              <a:extLst>
                <a:ext uri="{FF2B5EF4-FFF2-40B4-BE49-F238E27FC236}">
                  <a16:creationId xmlns:a16="http://schemas.microsoft.com/office/drawing/2014/main" id="{08D5A4B9-D619-4F6F-9A2F-22844DA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5">
              <a:extLst>
                <a:ext uri="{FF2B5EF4-FFF2-40B4-BE49-F238E27FC236}">
                  <a16:creationId xmlns:a16="http://schemas.microsoft.com/office/drawing/2014/main" id="{28E37611-9AF8-4059-8D90-CDEFDD8CD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6">
              <a:extLst>
                <a:ext uri="{FF2B5EF4-FFF2-40B4-BE49-F238E27FC236}">
                  <a16:creationId xmlns:a16="http://schemas.microsoft.com/office/drawing/2014/main" id="{83E5D5D5-5F10-4D29-BA6D-303DC1385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7">
              <a:extLst>
                <a:ext uri="{FF2B5EF4-FFF2-40B4-BE49-F238E27FC236}">
                  <a16:creationId xmlns:a16="http://schemas.microsoft.com/office/drawing/2014/main" id="{3F2DA92D-22E5-4F16-A1CB-DB9AD916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8">
              <a:extLst>
                <a:ext uri="{FF2B5EF4-FFF2-40B4-BE49-F238E27FC236}">
                  <a16:creationId xmlns:a16="http://schemas.microsoft.com/office/drawing/2014/main" id="{6B617A27-498C-48C0-B57E-B83A56CE3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9">
              <a:extLst>
                <a:ext uri="{FF2B5EF4-FFF2-40B4-BE49-F238E27FC236}">
                  <a16:creationId xmlns:a16="http://schemas.microsoft.com/office/drawing/2014/main" id="{A3CCF4A8-7100-4BEA-8EB6-3ED411A71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0">
              <a:extLst>
                <a:ext uri="{FF2B5EF4-FFF2-40B4-BE49-F238E27FC236}">
                  <a16:creationId xmlns:a16="http://schemas.microsoft.com/office/drawing/2014/main" id="{EB3489FC-0F07-470E-BB68-E2C234028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1">
              <a:extLst>
                <a:ext uri="{FF2B5EF4-FFF2-40B4-BE49-F238E27FC236}">
                  <a16:creationId xmlns:a16="http://schemas.microsoft.com/office/drawing/2014/main" id="{F1478D9D-E4E7-4B5A-B2E7-1AD82AD69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2">
              <a:extLst>
                <a:ext uri="{FF2B5EF4-FFF2-40B4-BE49-F238E27FC236}">
                  <a16:creationId xmlns:a16="http://schemas.microsoft.com/office/drawing/2014/main" id="{6B7E574B-7E50-433F-8F39-35426B34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3">
              <a:extLst>
                <a:ext uri="{FF2B5EF4-FFF2-40B4-BE49-F238E27FC236}">
                  <a16:creationId xmlns:a16="http://schemas.microsoft.com/office/drawing/2014/main" id="{9F2C599A-2B31-442F-8F5B-AC7ACAA34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4">
              <a:extLst>
                <a:ext uri="{FF2B5EF4-FFF2-40B4-BE49-F238E27FC236}">
                  <a16:creationId xmlns:a16="http://schemas.microsoft.com/office/drawing/2014/main" id="{65150F6E-C336-401D-AE3C-D46159CD4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">
              <a:extLst>
                <a:ext uri="{FF2B5EF4-FFF2-40B4-BE49-F238E27FC236}">
                  <a16:creationId xmlns:a16="http://schemas.microsoft.com/office/drawing/2014/main" id="{5DA00AF6-8B63-4C8B-B744-3CB114C3F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0" name="Group 328">
            <a:extLst>
              <a:ext uri="{FF2B5EF4-FFF2-40B4-BE49-F238E27FC236}">
                <a16:creationId xmlns:a16="http://schemas.microsoft.com/office/drawing/2014/main" id="{52BF226F-1E3A-4B66-9054-4A5A2E3B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1" name="Rectangle 329">
              <a:extLst>
                <a:ext uri="{FF2B5EF4-FFF2-40B4-BE49-F238E27FC236}">
                  <a16:creationId xmlns:a16="http://schemas.microsoft.com/office/drawing/2014/main" id="{B76A9B10-9777-4715-9168-BE68E413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Isosceles Triangle 22">
              <a:extLst>
                <a:ext uri="{FF2B5EF4-FFF2-40B4-BE49-F238E27FC236}">
                  <a16:creationId xmlns:a16="http://schemas.microsoft.com/office/drawing/2014/main" id="{3F054FCA-BF19-4B4C-8DC7-9C278E2D4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31">
              <a:extLst>
                <a:ext uri="{FF2B5EF4-FFF2-40B4-BE49-F238E27FC236}">
                  <a16:creationId xmlns:a16="http://schemas.microsoft.com/office/drawing/2014/main" id="{1D19E144-3B1C-479C-B8B5-32D4D77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EA2270EA-2D61-4EA1-B147-43F85BC8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ko-KR" altLang="en-US"/>
              <a:t>식이패턴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 useBgFill="1">
        <p:nvSpPr>
          <p:cNvPr id="334" name="Rectangle 333">
            <a:extLst>
              <a:ext uri="{FF2B5EF4-FFF2-40B4-BE49-F238E27FC236}">
                <a16:creationId xmlns:a16="http://schemas.microsoft.com/office/drawing/2014/main" id="{C582C1C4-F4D7-44A9-B571-03BE2D6C2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7"/>
            <a:ext cx="6269015" cy="238103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A27C88E-CFE6-44CD-BE8E-AC34AD621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64737" y="972144"/>
            <a:ext cx="4730225" cy="2696228"/>
          </a:xfrm>
          <a:prstGeom prst="rect">
            <a:avLst/>
          </a:prstGeom>
          <a:ln w="9525">
            <a:noFill/>
          </a:ln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82E9E-1779-4927-BD33-BFD2C3DE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3672402"/>
            <a:ext cx="6281873" cy="23794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식이패턴만을 </a:t>
            </a:r>
            <a:r>
              <a:rPr lang="en-US" altLang="ko-KR"/>
              <a:t>X</a:t>
            </a:r>
            <a:r>
              <a:rPr lang="ko-KR" altLang="en-US" dirty="0"/>
              <a:t>로 둔 모델</a:t>
            </a:r>
            <a:endParaRPr lang="en-US" altLang="ko-KR" dirty="0"/>
          </a:p>
          <a:p>
            <a:pPr latinLnBrk="0"/>
            <a:r>
              <a:rPr lang="ko-KR" altLang="en-US" dirty="0"/>
              <a:t>극적인 정확도 상승은 없음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34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D675-8968-4982-AFAF-A059B54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결측값을</a:t>
            </a:r>
            <a:br>
              <a:rPr lang="en-US" altLang="ko-KR" dirty="0"/>
            </a:br>
            <a:r>
              <a:rPr lang="ko-KR" altLang="en-US" dirty="0"/>
              <a:t>모두 대치한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846B7-E233-423D-A4E8-27EF13C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이전에는 </a:t>
            </a:r>
            <a:r>
              <a:rPr lang="ko-KR" altLang="en-US" dirty="0" err="1"/>
              <a:t>결측값이</a:t>
            </a:r>
            <a:r>
              <a:rPr lang="ko-KR" altLang="en-US" dirty="0"/>
              <a:t> 있는 행을 모두 제거하여 모델 제작</a:t>
            </a:r>
            <a:endParaRPr lang="en-US" altLang="ko-KR" dirty="0"/>
          </a:p>
          <a:p>
            <a:pPr lvl="1"/>
            <a:r>
              <a:rPr lang="en-US" altLang="ko-KR" dirty="0"/>
              <a:t>9704</a:t>
            </a:r>
            <a:r>
              <a:rPr lang="ko-KR" altLang="en-US" dirty="0"/>
              <a:t>개의 데이터 중 </a:t>
            </a:r>
            <a:r>
              <a:rPr lang="en-US" altLang="ko-KR" dirty="0"/>
              <a:t>1000</a:t>
            </a:r>
            <a:r>
              <a:rPr lang="ko-KR" altLang="en-US" dirty="0"/>
              <a:t>개만 사용</a:t>
            </a:r>
            <a:endParaRPr lang="en-US" altLang="ko-KR" dirty="0"/>
          </a:p>
          <a:p>
            <a:r>
              <a:rPr lang="en-US" altLang="ko-KR" dirty="0"/>
              <a:t>Imputer</a:t>
            </a:r>
            <a:r>
              <a:rPr lang="ko-KR" altLang="en-US" dirty="0"/>
              <a:t>로 모든 변수의 </a:t>
            </a:r>
            <a:r>
              <a:rPr lang="ko-KR" altLang="en-US" dirty="0" err="1"/>
              <a:t>결측값을</a:t>
            </a:r>
            <a:r>
              <a:rPr lang="ko-KR" altLang="en-US" dirty="0"/>
              <a:t> 대치함</a:t>
            </a:r>
            <a:endParaRPr lang="en-US" altLang="ko-KR" dirty="0"/>
          </a:p>
          <a:p>
            <a:pPr lvl="1"/>
            <a:r>
              <a:rPr lang="en-US" altLang="ko-KR" dirty="0"/>
              <a:t>9704</a:t>
            </a:r>
            <a:r>
              <a:rPr lang="ko-KR" altLang="en-US" dirty="0"/>
              <a:t>개의 데이터를 온전히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698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1F482E2-B2F9-46DA-B688-642C9EF2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성과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추후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계획</a:t>
            </a:r>
          </a:p>
        </p:txBody>
      </p:sp>
      <p:pic>
        <p:nvPicPr>
          <p:cNvPr id="5" name="Picture 4" descr="청진기">
            <a:extLst>
              <a:ext uri="{FF2B5EF4-FFF2-40B4-BE49-F238E27FC236}">
                <a16:creationId xmlns:a16="http://schemas.microsoft.com/office/drawing/2014/main" id="{6BD861CD-42A2-45BC-8889-F7DBD383D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3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77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5753-3B35-417F-9282-546359A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537CF-ACA7-4F2A-8D99-83305E72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KOGES </a:t>
            </a:r>
            <a:r>
              <a:rPr lang="ko-KR" altLang="en-US" dirty="0"/>
              <a:t>데이터셋 규격화 및 스케일링</a:t>
            </a:r>
            <a:endParaRPr lang="en-US" altLang="ko-KR" dirty="0"/>
          </a:p>
          <a:p>
            <a:pPr lvl="1"/>
            <a:r>
              <a:rPr lang="ko-KR" altLang="en-US" dirty="0"/>
              <a:t>모델을 다양하게 변형할 수 있음</a:t>
            </a:r>
            <a:endParaRPr lang="en-US" altLang="ko-KR" dirty="0"/>
          </a:p>
          <a:p>
            <a:pPr lvl="1"/>
            <a:r>
              <a:rPr lang="ko-KR" altLang="en-US" dirty="0"/>
              <a:t>후속 연구 및 개발에 쉽게 적용할 수 있음</a:t>
            </a:r>
            <a:endParaRPr lang="en-US" altLang="ko-KR" dirty="0"/>
          </a:p>
          <a:p>
            <a:r>
              <a:rPr lang="ko-KR" altLang="en-US" dirty="0"/>
              <a:t>고혈압 모델 정확도 </a:t>
            </a:r>
            <a:r>
              <a:rPr lang="en-US" altLang="ko-KR" dirty="0"/>
              <a:t>78%</a:t>
            </a:r>
            <a:r>
              <a:rPr lang="ko-KR" altLang="en-US" dirty="0"/>
              <a:t>까지 상승</a:t>
            </a:r>
            <a:endParaRPr lang="en-US" altLang="ko-KR" dirty="0"/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지식 습득</a:t>
            </a:r>
            <a:endParaRPr lang="en-US" altLang="ko-KR" dirty="0"/>
          </a:p>
          <a:p>
            <a:pPr lvl="1"/>
            <a:r>
              <a:rPr lang="ko-KR" altLang="en-US" dirty="0"/>
              <a:t>모델 설계와 학습</a:t>
            </a:r>
            <a:endParaRPr lang="en-US" altLang="ko-KR" dirty="0"/>
          </a:p>
          <a:p>
            <a:pPr lvl="1"/>
            <a:r>
              <a:rPr lang="en-US" altLang="ko-KR" dirty="0"/>
              <a:t>NumPy, Pandas, Scikit-learn, </a:t>
            </a:r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Keras_Tuner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머신러닝</a:t>
            </a:r>
            <a:r>
              <a:rPr lang="ko-KR" altLang="en-US" dirty="0"/>
              <a:t> 과제를 할 때 도움이 될 것이다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2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3C92-77A8-40B7-9E42-5ADE7F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B5D04-CCC9-4D24-AFE4-CA737A69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식품영양학과 </a:t>
            </a:r>
            <a:r>
              <a:rPr lang="ko-KR" altLang="en-US" dirty="0" err="1"/>
              <a:t>김혜림</a:t>
            </a:r>
            <a:r>
              <a:rPr lang="ko-KR" altLang="en-US" dirty="0"/>
              <a:t> 박사님</a:t>
            </a:r>
            <a:endParaRPr lang="en-US" altLang="ko-KR" dirty="0"/>
          </a:p>
          <a:p>
            <a:r>
              <a:rPr lang="ko-KR" altLang="en-US" dirty="0"/>
              <a:t>사람의 나이</a:t>
            </a:r>
            <a:r>
              <a:rPr lang="en-US" altLang="ko-KR" dirty="0"/>
              <a:t>, </a:t>
            </a:r>
            <a:r>
              <a:rPr lang="ko-KR" altLang="en-US" dirty="0"/>
              <a:t>영양</a:t>
            </a:r>
            <a:r>
              <a:rPr lang="en-US" altLang="ko-KR" dirty="0"/>
              <a:t>, </a:t>
            </a:r>
            <a:r>
              <a:rPr lang="ko-KR" altLang="en-US" dirty="0"/>
              <a:t>식이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>
                <a:highlight>
                  <a:srgbClr val="FFFF00"/>
                </a:highlight>
              </a:rPr>
              <a:t>생활 패턴</a:t>
            </a:r>
            <a:r>
              <a:rPr lang="ko-KR" altLang="en-US" dirty="0"/>
              <a:t>과 특정 질환의 상관 관계 조사</a:t>
            </a:r>
            <a:endParaRPr lang="en-US" altLang="ko-KR" dirty="0"/>
          </a:p>
          <a:p>
            <a:pPr lvl="1"/>
            <a:r>
              <a:rPr lang="ko-KR" altLang="en-US" dirty="0"/>
              <a:t>식이 패턴과 고혈압의 상관 관계를 집중 연구</a:t>
            </a:r>
            <a:endParaRPr lang="en-US" altLang="ko-KR" dirty="0"/>
          </a:p>
          <a:p>
            <a:r>
              <a:rPr lang="ko-KR" altLang="en-US" dirty="0"/>
              <a:t>고혈압 모델 제작</a:t>
            </a:r>
            <a:endParaRPr lang="en-US" altLang="ko-KR" dirty="0"/>
          </a:p>
          <a:p>
            <a:pPr lvl="1"/>
            <a:r>
              <a:rPr lang="ko-KR" altLang="en-US" dirty="0"/>
              <a:t>새로운 변수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)</a:t>
            </a:r>
            <a:r>
              <a:rPr lang="ko-KR" altLang="en-US" dirty="0"/>
              <a:t>의 고혈압 유병 여부 예측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현재는 정상혈압이지만</a:t>
            </a:r>
            <a:r>
              <a:rPr lang="en-US" altLang="ko-KR" dirty="0"/>
              <a:t>, </a:t>
            </a:r>
            <a:r>
              <a:rPr lang="ko-KR" altLang="en-US" dirty="0"/>
              <a:t>이후 고혈압에 걸릴지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18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B6F1F-138D-4D25-B837-1068A982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D024D-091E-46F7-A8BC-3ABCD546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정확도 보는 법 정리할 것</a:t>
            </a:r>
            <a:endParaRPr lang="en-US" altLang="ko-KR" dirty="0"/>
          </a:p>
          <a:p>
            <a:pPr lvl="1"/>
            <a:r>
              <a:rPr lang="en-US" altLang="ko-KR" dirty="0"/>
              <a:t>evaluate()</a:t>
            </a:r>
          </a:p>
          <a:p>
            <a:r>
              <a:rPr lang="ko-KR" altLang="en-US" dirty="0"/>
              <a:t>변수의 상관관계 결정방법 정리할 것</a:t>
            </a:r>
            <a:endParaRPr lang="en-US" altLang="ko-KR" dirty="0"/>
          </a:p>
          <a:p>
            <a:pPr lvl="1"/>
            <a:r>
              <a:rPr lang="en-US" altLang="ko-KR" dirty="0"/>
              <a:t>Feature </a:t>
            </a:r>
            <a:r>
              <a:rPr lang="en-US" altLang="ko-KR" dirty="0" err="1"/>
              <a:t>impotance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Decision Tree </a:t>
            </a:r>
            <a:r>
              <a:rPr lang="ko-KR" altLang="en-US" dirty="0"/>
              <a:t>제작할 것</a:t>
            </a:r>
            <a:endParaRPr lang="en-US" altLang="ko-KR" dirty="0"/>
          </a:p>
          <a:p>
            <a:pPr lvl="1"/>
            <a:r>
              <a:rPr lang="en-US" altLang="ko-KR" dirty="0"/>
              <a:t>Decision Tree</a:t>
            </a:r>
            <a:r>
              <a:rPr lang="ko-KR" altLang="en-US" dirty="0"/>
              <a:t>의 나타난 정보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정확도 향상을 위해 이 한 몸 불사를 것</a:t>
            </a:r>
            <a:endParaRPr lang="en-US" altLang="ko-KR" dirty="0"/>
          </a:p>
          <a:p>
            <a:r>
              <a:rPr lang="ko-KR" altLang="en-US" dirty="0"/>
              <a:t>영광스러운 논문의 완성을 위해 결사보위의 태세로 덤빌 것</a:t>
            </a:r>
            <a:endParaRPr lang="en-US" altLang="ko-KR" dirty="0"/>
          </a:p>
          <a:p>
            <a:r>
              <a:rPr lang="ko-KR" altLang="en-US" dirty="0"/>
              <a:t>일이 다 끝나면 시원한 맥주 한 잔 할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960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228600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651000" y="172758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endParaRPr lang="ko-KR" altLang="en-US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1788161" y="1662113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1F482E2-B2F9-46DA-B688-642C9EF2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>
                <a:solidFill>
                  <a:schemeClr val="bg1"/>
                </a:solidFill>
              </a:rPr>
              <a:t>고혈압 분석 모델 소개</a:t>
            </a:r>
          </a:p>
        </p:txBody>
      </p:sp>
      <p:pic>
        <p:nvPicPr>
          <p:cNvPr id="5" name="Picture 4" descr="청진기">
            <a:extLst>
              <a:ext uri="{FF2B5EF4-FFF2-40B4-BE49-F238E27FC236}">
                <a16:creationId xmlns:a16="http://schemas.microsoft.com/office/drawing/2014/main" id="{6BD861CD-42A2-45BC-8889-F7DBD383D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3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11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A7CD-5821-4E80-8EB8-552BA9A1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5BF13-2D35-4430-A988-F23A2333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검사자 개인정보</a:t>
            </a:r>
            <a:endParaRPr lang="en-US" altLang="ko-KR" dirty="0"/>
          </a:p>
          <a:p>
            <a:pPr lvl="1"/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교육 수준 등</a:t>
            </a:r>
            <a:endParaRPr lang="en-US" altLang="ko-KR" dirty="0"/>
          </a:p>
          <a:p>
            <a:r>
              <a:rPr lang="ko-KR" altLang="en-US" dirty="0"/>
              <a:t>생활습관</a:t>
            </a:r>
            <a:endParaRPr lang="en-US" altLang="ko-KR" dirty="0"/>
          </a:p>
          <a:p>
            <a:pPr lvl="1"/>
            <a:r>
              <a:rPr lang="ko-KR" altLang="en-US" dirty="0"/>
              <a:t>음주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생활패턴</a:t>
            </a:r>
            <a:endParaRPr lang="en-US" altLang="ko-KR" dirty="0"/>
          </a:p>
          <a:p>
            <a:pPr lvl="1"/>
            <a:r>
              <a:rPr lang="ko-KR" altLang="en-US" dirty="0"/>
              <a:t>신체 활동 시간</a:t>
            </a:r>
            <a:r>
              <a:rPr lang="en-US" altLang="ko-KR" dirty="0"/>
              <a:t>, </a:t>
            </a:r>
            <a:r>
              <a:rPr lang="ko-KR" altLang="en-US" dirty="0"/>
              <a:t>수면 시간</a:t>
            </a:r>
            <a:r>
              <a:rPr lang="en-US" altLang="ko-KR" dirty="0"/>
              <a:t>, </a:t>
            </a:r>
            <a:r>
              <a:rPr lang="ko-KR" altLang="en-US" dirty="0"/>
              <a:t>식사 횟수 등</a:t>
            </a:r>
            <a:endParaRPr lang="en-US" altLang="ko-KR" dirty="0"/>
          </a:p>
          <a:p>
            <a:r>
              <a:rPr lang="ko-KR" altLang="en-US" dirty="0"/>
              <a:t>영양소 섭취량</a:t>
            </a:r>
            <a:endParaRPr lang="en-US" altLang="ko-KR" dirty="0"/>
          </a:p>
          <a:p>
            <a:r>
              <a:rPr lang="ko-KR" altLang="en-US" dirty="0"/>
              <a:t>식이 패턴 </a:t>
            </a:r>
            <a:endParaRPr lang="en-US" altLang="ko-KR" dirty="0"/>
          </a:p>
          <a:p>
            <a:pPr lvl="1"/>
            <a:r>
              <a:rPr lang="en-US" altLang="ko-KR" dirty="0"/>
              <a:t>P1:</a:t>
            </a:r>
            <a:r>
              <a:rPr lang="ko-KR" altLang="en-US" dirty="0"/>
              <a:t>  육류</a:t>
            </a:r>
            <a:r>
              <a:rPr lang="en-US" altLang="ko-KR" dirty="0"/>
              <a:t>, </a:t>
            </a:r>
            <a:r>
              <a:rPr lang="ko-KR" altLang="en-US" dirty="0"/>
              <a:t>어패류</a:t>
            </a:r>
            <a:r>
              <a:rPr lang="en-US" altLang="ko-KR" dirty="0"/>
              <a:t>, </a:t>
            </a:r>
            <a:r>
              <a:rPr lang="ko-KR" altLang="en-US" dirty="0"/>
              <a:t>과일류</a:t>
            </a:r>
            <a:endParaRPr lang="en-US" altLang="ko-KR" dirty="0"/>
          </a:p>
          <a:p>
            <a:pPr lvl="1"/>
            <a:r>
              <a:rPr lang="en-US" altLang="ko-KR" dirty="0"/>
              <a:t>P2: </a:t>
            </a:r>
            <a:r>
              <a:rPr lang="ko-KR" altLang="en-US" dirty="0"/>
              <a:t>면류</a:t>
            </a:r>
            <a:r>
              <a:rPr lang="en-US" altLang="ko-KR" dirty="0"/>
              <a:t>/</a:t>
            </a:r>
            <a:r>
              <a:rPr lang="ko-KR" altLang="en-US" dirty="0" err="1"/>
              <a:t>떡국류</a:t>
            </a:r>
            <a:r>
              <a:rPr lang="en-US" altLang="ko-KR" dirty="0"/>
              <a:t>, </a:t>
            </a:r>
            <a:r>
              <a:rPr lang="ko-KR" altLang="en-US" dirty="0"/>
              <a:t>서류</a:t>
            </a:r>
            <a:r>
              <a:rPr lang="en-US" altLang="ko-KR" dirty="0"/>
              <a:t>, </a:t>
            </a:r>
            <a:r>
              <a:rPr lang="ko-KR" altLang="en-US" dirty="0" err="1"/>
              <a:t>빵류</a:t>
            </a:r>
            <a:r>
              <a:rPr lang="en-US" altLang="ko-KR" dirty="0"/>
              <a:t>, </a:t>
            </a:r>
            <a:r>
              <a:rPr lang="ko-KR" altLang="en-US" dirty="0"/>
              <a:t>두류</a:t>
            </a:r>
            <a:r>
              <a:rPr lang="en-US" altLang="ko-KR" dirty="0"/>
              <a:t>/</a:t>
            </a:r>
            <a:r>
              <a:rPr lang="ko-KR" altLang="en-US" dirty="0"/>
              <a:t>난류</a:t>
            </a:r>
            <a:endParaRPr lang="en-US" altLang="ko-KR" dirty="0"/>
          </a:p>
          <a:p>
            <a:pPr lvl="1"/>
            <a:r>
              <a:rPr lang="en-US" altLang="ko-KR" dirty="0"/>
              <a:t>P3: </a:t>
            </a:r>
            <a:r>
              <a:rPr lang="ko-KR" altLang="en-US" dirty="0" err="1"/>
              <a:t>밥류</a:t>
            </a:r>
            <a:r>
              <a:rPr lang="en-US" altLang="ko-KR" dirty="0"/>
              <a:t>, </a:t>
            </a:r>
            <a:r>
              <a:rPr lang="ko-KR" altLang="en-US" dirty="0" err="1"/>
              <a:t>김치류</a:t>
            </a:r>
            <a:r>
              <a:rPr lang="en-US" altLang="ko-KR" dirty="0"/>
              <a:t>, </a:t>
            </a:r>
            <a:r>
              <a:rPr lang="ko-KR" altLang="en-US" dirty="0"/>
              <a:t>채소류</a:t>
            </a:r>
            <a:endParaRPr lang="en-US" altLang="ko-KR" dirty="0"/>
          </a:p>
          <a:p>
            <a:pPr lvl="1"/>
            <a:r>
              <a:rPr lang="en-US" altLang="ko-KR" dirty="0"/>
              <a:t>P4: </a:t>
            </a:r>
            <a:r>
              <a:rPr lang="ko-KR" altLang="en-US" dirty="0"/>
              <a:t>식사대용</a:t>
            </a:r>
            <a:r>
              <a:rPr lang="en-US" altLang="ko-KR" dirty="0"/>
              <a:t>, </a:t>
            </a:r>
            <a:r>
              <a:rPr lang="ko-KR" altLang="en-US" dirty="0"/>
              <a:t>음료</a:t>
            </a:r>
            <a:r>
              <a:rPr lang="en-US" altLang="ko-KR" dirty="0"/>
              <a:t>, </a:t>
            </a:r>
            <a:r>
              <a:rPr lang="ko-KR" altLang="en-US" dirty="0"/>
              <a:t>과자</a:t>
            </a:r>
            <a:r>
              <a:rPr lang="en-US" altLang="ko-KR" dirty="0"/>
              <a:t>/</a:t>
            </a:r>
            <a:r>
              <a:rPr lang="ko-KR" altLang="en-US" dirty="0"/>
              <a:t>사탕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E8327-72B1-49B6-809F-1F6D5E85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독립 변수 </a:t>
            </a:r>
            <a:r>
              <a:rPr lang="en-US" altLang="ko-KR" dirty="0"/>
              <a:t>[X]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8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0AE8F-C1FE-42D7-AABE-802ECE2C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고혈압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05F18-6636-469F-B3FC-F54C5A10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고혈압 여부 판단 기준에 맞추어 새로운 변수 생성</a:t>
            </a:r>
            <a:endParaRPr lang="en-US" altLang="ko-KR" dirty="0"/>
          </a:p>
          <a:p>
            <a:pPr lvl="1"/>
            <a:r>
              <a:rPr lang="en-US" altLang="ko-KR" dirty="0"/>
              <a:t>HYPERTENSION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경우 중 </a:t>
            </a:r>
            <a:r>
              <a:rPr lang="en-US" altLang="ko-KR" dirty="0"/>
              <a:t>1</a:t>
            </a:r>
            <a:r>
              <a:rPr lang="ko-KR" altLang="en-US" dirty="0"/>
              <a:t>개 이상을 만족할 때</a:t>
            </a:r>
            <a:endParaRPr lang="en-US" altLang="ko-KR" dirty="0"/>
          </a:p>
          <a:p>
            <a:pPr lvl="1"/>
            <a:r>
              <a:rPr lang="ko-KR" altLang="en-US" dirty="0"/>
              <a:t>누운 자세 </a:t>
            </a:r>
            <a:r>
              <a:rPr lang="en-US" altLang="ko-KR" dirty="0"/>
              <a:t>– 2</a:t>
            </a:r>
            <a:r>
              <a:rPr lang="ko-KR" altLang="en-US" dirty="0"/>
              <a:t>회 </a:t>
            </a:r>
            <a:r>
              <a:rPr lang="en-US" altLang="ko-KR" dirty="0"/>
              <a:t>sys </a:t>
            </a:r>
            <a:r>
              <a:rPr lang="ko-KR" altLang="en-US" dirty="0"/>
              <a:t>측정 평균 </a:t>
            </a:r>
            <a:r>
              <a:rPr lang="en-US" altLang="ko-KR" dirty="0"/>
              <a:t>140</a:t>
            </a:r>
            <a:r>
              <a:rPr lang="ko-KR" altLang="en-US" dirty="0"/>
              <a:t>이상일 경우</a:t>
            </a:r>
          </a:p>
          <a:p>
            <a:pPr lvl="1"/>
            <a:r>
              <a:rPr lang="ko-KR" altLang="en-US" dirty="0"/>
              <a:t>누운 자세 </a:t>
            </a:r>
            <a:r>
              <a:rPr lang="en-US" altLang="ko-KR" dirty="0"/>
              <a:t>– 2</a:t>
            </a:r>
            <a:r>
              <a:rPr lang="ko-KR" altLang="en-US" dirty="0"/>
              <a:t>회 </a:t>
            </a:r>
            <a:r>
              <a:rPr lang="en-US" altLang="ko-KR" dirty="0" err="1"/>
              <a:t>dia</a:t>
            </a:r>
            <a:r>
              <a:rPr lang="en-US" altLang="ko-KR" dirty="0"/>
              <a:t> </a:t>
            </a:r>
            <a:r>
              <a:rPr lang="ko-KR" altLang="en-US" dirty="0"/>
              <a:t>측정평균 </a:t>
            </a:r>
            <a:r>
              <a:rPr lang="en-US" altLang="ko-KR" dirty="0"/>
              <a:t>90</a:t>
            </a:r>
            <a:r>
              <a:rPr lang="ko-KR" altLang="en-US" dirty="0"/>
              <a:t>이상일 경우</a:t>
            </a:r>
          </a:p>
          <a:p>
            <a:pPr lvl="1"/>
            <a:r>
              <a:rPr lang="ko-KR" altLang="en-US" dirty="0" err="1"/>
              <a:t>혈압약</a:t>
            </a:r>
            <a:r>
              <a:rPr lang="ko-KR" altLang="en-US" dirty="0"/>
              <a:t> 현재 지속여부 </a:t>
            </a:r>
            <a:r>
              <a:rPr lang="en-US" altLang="ko-KR" dirty="0"/>
              <a:t>‘</a:t>
            </a:r>
            <a:r>
              <a:rPr lang="ko-KR" altLang="en-US" dirty="0"/>
              <a:t>예</a:t>
            </a:r>
            <a:r>
              <a:rPr lang="en-US" altLang="ko-KR" dirty="0"/>
              <a:t>’</a:t>
            </a:r>
            <a:r>
              <a:rPr lang="ko-KR" altLang="en-US" dirty="0"/>
              <a:t>일 경우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BE227-F2F5-462B-8EBA-D4F498A30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종속 변수 </a:t>
            </a:r>
            <a:r>
              <a:rPr lang="en-US" altLang="ko-KR" dirty="0"/>
              <a:t>[y]</a:t>
            </a:r>
          </a:p>
        </p:txBody>
      </p:sp>
    </p:spTree>
    <p:extLst>
      <p:ext uri="{BB962C8B-B14F-4D97-AF65-F5344CB8AC3E}">
        <p14:creationId xmlns:p14="http://schemas.microsoft.com/office/powerpoint/2010/main" val="125385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1F482E2-B2F9-46DA-B688-642C9EF2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코드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라이브러리 설명</a:t>
            </a:r>
          </a:p>
        </p:txBody>
      </p:sp>
      <p:pic>
        <p:nvPicPr>
          <p:cNvPr id="5" name="Picture 4" descr="청진기">
            <a:extLst>
              <a:ext uri="{FF2B5EF4-FFF2-40B4-BE49-F238E27FC236}">
                <a16:creationId xmlns:a16="http://schemas.microsoft.com/office/drawing/2014/main" id="{6BD861CD-42A2-45BC-8889-F7DBD383D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3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771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F5D5-F1C7-417F-9256-68500FC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br>
              <a:rPr lang="en-US" altLang="ko-KR" dirty="0"/>
            </a:br>
            <a:r>
              <a:rPr lang="ko-KR" altLang="en-US" dirty="0"/>
              <a:t>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8DB7-887D-4E0A-B1D4-35485AF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고혈압 변수 가공</a:t>
            </a:r>
            <a:endParaRPr lang="en-US" altLang="ko-KR" dirty="0"/>
          </a:p>
          <a:p>
            <a:r>
              <a:rPr lang="ko-KR" altLang="en-US" dirty="0"/>
              <a:t>데이터 분리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 err="1"/>
              <a:t>결측값</a:t>
            </a:r>
            <a:r>
              <a:rPr lang="ko-KR" altLang="en-US" dirty="0"/>
              <a:t> 대치</a:t>
            </a:r>
            <a:endParaRPr lang="en-US" altLang="ko-KR" dirty="0"/>
          </a:p>
          <a:p>
            <a:pPr lvl="1"/>
            <a:r>
              <a:rPr lang="ko-KR" altLang="en-US" dirty="0"/>
              <a:t>기반 데이터 변수 수정</a:t>
            </a:r>
            <a:endParaRPr lang="en-US" altLang="ko-KR" dirty="0"/>
          </a:p>
          <a:p>
            <a:pPr lvl="1"/>
            <a:r>
              <a:rPr lang="en-US" altLang="ko-KR" dirty="0" err="1"/>
              <a:t>KNNImputer</a:t>
            </a:r>
            <a:r>
              <a:rPr lang="en-US" altLang="ko-KR" dirty="0"/>
              <a:t>, </a:t>
            </a:r>
            <a:r>
              <a:rPr lang="en-US" altLang="ko-KR" dirty="0" err="1"/>
              <a:t>SimpleImputer</a:t>
            </a:r>
            <a:endParaRPr lang="en-US" altLang="ko-KR" dirty="0"/>
          </a:p>
          <a:p>
            <a:r>
              <a:rPr lang="ko-KR" altLang="en-US" dirty="0"/>
              <a:t>변수 스케일링</a:t>
            </a:r>
            <a:endParaRPr lang="en-US" altLang="ko-KR" dirty="0"/>
          </a:p>
          <a:p>
            <a:pPr lvl="1"/>
            <a:r>
              <a:rPr lang="en-US" altLang="ko-KR" dirty="0"/>
              <a:t>StandardScaler, MinMaxScaler, QuantileTransformer</a:t>
            </a:r>
          </a:p>
          <a:p>
            <a:r>
              <a:rPr lang="ko-KR" altLang="en-US" dirty="0"/>
              <a:t>모델 제작 및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  <a:endParaRPr lang="en-US" altLang="ko-KR" dirty="0"/>
          </a:p>
          <a:p>
            <a:pPr lvl="1"/>
            <a:r>
              <a:rPr lang="en-US" altLang="ko-KR" dirty="0"/>
              <a:t>Train, test </a:t>
            </a:r>
            <a:r>
              <a:rPr lang="ko-KR" altLang="en-US" dirty="0"/>
              <a:t>분리</a:t>
            </a:r>
            <a:endParaRPr lang="en-US" altLang="ko-KR" dirty="0"/>
          </a:p>
          <a:p>
            <a:pPr lvl="1"/>
            <a:r>
              <a:rPr lang="en-US" altLang="ko-KR" dirty="0" err="1"/>
              <a:t>Keras</a:t>
            </a:r>
            <a:r>
              <a:rPr lang="en-US" altLang="ko-KR" dirty="0"/>
              <a:t> Tuner</a:t>
            </a:r>
          </a:p>
          <a:p>
            <a:pPr lvl="1"/>
            <a:r>
              <a:rPr lang="en-US" altLang="ko-KR" dirty="0"/>
              <a:t>Hyperband</a:t>
            </a:r>
          </a:p>
        </p:txBody>
      </p:sp>
    </p:spTree>
    <p:extLst>
      <p:ext uri="{BB962C8B-B14F-4D97-AF65-F5344CB8AC3E}">
        <p14:creationId xmlns:p14="http://schemas.microsoft.com/office/powerpoint/2010/main" val="34347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F5D5-F1C7-417F-9256-68500FC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br>
              <a:rPr lang="en-US" altLang="ko-KR" dirty="0"/>
            </a:br>
            <a:r>
              <a:rPr lang="ko-KR" altLang="en-US" dirty="0"/>
              <a:t>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8DB7-887D-4E0A-B1D4-35485AF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 err="1"/>
              <a:t>DecisionTreeClassifier</a:t>
            </a:r>
            <a:endParaRPr lang="en-US" altLang="ko-KR" dirty="0"/>
          </a:p>
          <a:p>
            <a:pPr lvl="1"/>
            <a:r>
              <a:rPr lang="en-US" altLang="ko-KR" dirty="0"/>
              <a:t>Decision tree</a:t>
            </a:r>
            <a:r>
              <a:rPr lang="ko-KR" altLang="en-US" dirty="0"/>
              <a:t>로 변수 중요도 추출</a:t>
            </a:r>
            <a:endParaRPr lang="en-US" altLang="ko-KR" dirty="0"/>
          </a:p>
          <a:p>
            <a:r>
              <a:rPr lang="ko-KR" altLang="en-US" dirty="0"/>
              <a:t>다양한 모델 설계</a:t>
            </a:r>
            <a:endParaRPr lang="en-US" altLang="ko-KR" dirty="0"/>
          </a:p>
          <a:p>
            <a:pPr lvl="1"/>
            <a:r>
              <a:rPr lang="ko-KR" altLang="en-US" dirty="0"/>
              <a:t>변수 솎아내고 모델 설계</a:t>
            </a:r>
            <a:endParaRPr lang="en-US" altLang="ko-KR" dirty="0"/>
          </a:p>
          <a:p>
            <a:pPr lvl="1"/>
            <a:r>
              <a:rPr lang="ko-KR" altLang="en-US" dirty="0" err="1"/>
              <a:t>식이패턴을</a:t>
            </a:r>
            <a:r>
              <a:rPr lang="ko-KR" altLang="en-US" dirty="0"/>
              <a:t> 이용한 모델 설계</a:t>
            </a:r>
            <a:endParaRPr lang="en-US" altLang="ko-KR" dirty="0"/>
          </a:p>
          <a:p>
            <a:pPr lvl="1"/>
            <a:r>
              <a:rPr lang="ko-KR" altLang="en-US" dirty="0" err="1"/>
              <a:t>결측값을</a:t>
            </a:r>
            <a:r>
              <a:rPr lang="ko-KR" altLang="en-US" dirty="0"/>
              <a:t> 모두 대치한 모델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06429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1685</TotalTime>
  <Words>1804</Words>
  <Application>Microsoft Office PowerPoint</Application>
  <PresentationFormat>와이드스크린</PresentationFormat>
  <Paragraphs>271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굴림</vt:lpstr>
      <vt:lpstr>맑은 고딕</vt:lpstr>
      <vt:lpstr>Arial</vt:lpstr>
      <vt:lpstr>Calibri Light</vt:lpstr>
      <vt:lpstr>Rockwell</vt:lpstr>
      <vt:lpstr>Wingdings</vt:lpstr>
      <vt:lpstr>아틀라스</vt:lpstr>
      <vt:lpstr>고혈압 분석 모델</vt:lpstr>
      <vt:lpstr>목차</vt:lpstr>
      <vt:lpstr>개요</vt:lpstr>
      <vt:lpstr>고혈압 분석 모델 소개</vt:lpstr>
      <vt:lpstr>생활 패턴</vt:lpstr>
      <vt:lpstr>고혈압</vt:lpstr>
      <vt:lpstr>코드, 라이브러리 설명</vt:lpstr>
      <vt:lpstr>지금까지  한 일</vt:lpstr>
      <vt:lpstr>지금까지  한 일</vt:lpstr>
      <vt:lpstr>기반데이터 변수 수정</vt:lpstr>
      <vt:lpstr>데이터 분리</vt:lpstr>
      <vt:lpstr>Imputer</vt:lpstr>
      <vt:lpstr>One-hot-encoding</vt:lpstr>
      <vt:lpstr>One-Hot Encoding</vt:lpstr>
      <vt:lpstr>데이터 스케일링</vt:lpstr>
      <vt:lpstr>Keras Tuner</vt:lpstr>
      <vt:lpstr>Hyper Model</vt:lpstr>
      <vt:lpstr>Hyperband 튜너</vt:lpstr>
      <vt:lpstr>Decision Tree</vt:lpstr>
      <vt:lpstr>Decision Tree</vt:lpstr>
      <vt:lpstr>PowerPoint 프레젠테이션</vt:lpstr>
      <vt:lpstr>Decision Tree의 해석</vt:lpstr>
      <vt:lpstr>Feature importance</vt:lpstr>
      <vt:lpstr>Feature importance</vt:lpstr>
      <vt:lpstr>변수를 솎아낸 모델</vt:lpstr>
      <vt:lpstr>식이패턴 모델</vt:lpstr>
      <vt:lpstr>결측값을 모두 대치한 모델</vt:lpstr>
      <vt:lpstr>성과, 추후 계획</vt:lpstr>
      <vt:lpstr>성과</vt:lpstr>
      <vt:lpstr>추후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식품영양학과 논문 데이터셋 준비</dc:title>
  <dc:creator>승현</dc:creator>
  <cp:lastModifiedBy>승현</cp:lastModifiedBy>
  <cp:revision>2</cp:revision>
  <cp:lastPrinted>2021-08-31T03:47:02Z</cp:lastPrinted>
  <dcterms:created xsi:type="dcterms:W3CDTF">2021-07-15T02:40:19Z</dcterms:created>
  <dcterms:modified xsi:type="dcterms:W3CDTF">2021-08-31T09:55:26Z</dcterms:modified>
</cp:coreProperties>
</file>