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autoCompressPictures="0">
  <p:sldMasterIdLst>
    <p:sldMasterId id="2147483662" r:id="rId1"/>
  </p:sldMasterIdLst>
  <p:notesMasterIdLst>
    <p:notesMasterId r:id="rId2"/>
  </p:notesMasterIdLst>
  <p:sldIdLst>
    <p:sldId id="256" r:id="rId3"/>
    <p:sldId id="292" r:id="rId4"/>
    <p:sldId id="257" r:id="rId5"/>
    <p:sldId id="293" r:id="rId6"/>
    <p:sldId id="263" r:id="rId7"/>
    <p:sldId id="262" r:id="rId8"/>
    <p:sldId id="296" r:id="rId9"/>
    <p:sldId id="261" r:id="rId10"/>
    <p:sldId id="272" r:id="rId11"/>
    <p:sldId id="273" r:id="rId12"/>
    <p:sldId id="289" r:id="rId13"/>
    <p:sldId id="271" r:id="rId14"/>
    <p:sldId id="290" r:id="rId15"/>
    <p:sldId id="291" r:id="rId16"/>
    <p:sldId id="274" r:id="rId17"/>
    <p:sldId id="275" r:id="rId18"/>
    <p:sldId id="276" r:id="rId19"/>
    <p:sldId id="277" r:id="rId20"/>
    <p:sldId id="279" r:id="rId21"/>
    <p:sldId id="280" r:id="rId22"/>
    <p:sldId id="281" r:id="rId23"/>
    <p:sldId id="283" r:id="rId24"/>
    <p:sldId id="282" r:id="rId25"/>
    <p:sldId id="284" r:id="rId26"/>
    <p:sldId id="268" r:id="rId27"/>
    <p:sldId id="285" r:id="rId28"/>
    <p:sldId id="286" r:id="rId29"/>
    <p:sldId id="297" r:id="rId30"/>
    <p:sldId id="288" r:id="rId31"/>
    <p:sldId id="287" r:id="rId32"/>
    <p:sldId id="258" r:id="rId33"/>
  </p:sldIdLst>
  <p:sldSz cx="12192000" cy="6858000"/>
  <p:notesSz cx="6735763" cy="98663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승현" initials="승" lastIdx="3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014" autoAdjust="0"/>
    <p:restoredTop sz="92117" autoAdjust="0"/>
  </p:normalViewPr>
  <p:slideViewPr>
    <p:cSldViewPr snapToGrid="0">
      <p:cViewPr varScale="1">
        <p:scale>
          <a:sx n="100" d="100"/>
          <a:sy n="100" d="100"/>
        </p:scale>
        <p:origin x="1194" y="90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commentAuthors" Target="commentAuthors.xml"  /><Relationship Id="rId35" Type="http://schemas.openxmlformats.org/officeDocument/2006/relationships/presProps" Target="presProps.xml"  /><Relationship Id="rId36" Type="http://schemas.openxmlformats.org/officeDocument/2006/relationships/viewProps" Target="viewProps.xml"  /><Relationship Id="rId37" Type="http://schemas.openxmlformats.org/officeDocument/2006/relationships/theme" Target="theme/theme1.xml"  /><Relationship Id="rId38" Type="http://schemas.openxmlformats.org/officeDocument/2006/relationships/tableStyles" Target="tableStyles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FD876727-5E2B-4CBC-9DFB-D95402D943E6}" type="datetime1">
              <a:rPr lang="ko-KR" altLang="en-US"/>
              <a:pPr lvl="0">
                <a:defRPr/>
              </a:pPr>
              <a:t>2021-09-08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36B1AFBB-386F-4336-8B88-D86BA2660B34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5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6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7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8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9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0.xml"  /></Relationships>
</file>

<file path=ppt/notesSlides/_rels/notesSlide2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1.xml"  /></Relationships>
</file>

<file path=ppt/notesSlides/_rels/notesSlide2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2.xml"  /></Relationships>
</file>

<file path=ppt/notesSlides/_rels/notesSlide2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3.xml"  /></Relationships>
</file>

<file path=ppt/notesSlides/_rels/notesSlide2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4.xml"  /></Relationships>
</file>

<file path=ppt/notesSlides/_rels/notesSlide2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5.xml"  /></Relationships>
</file>

<file path=ppt/notesSlides/_rels/notesSlide2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6.xml"  /></Relationships>
</file>

<file path=ppt/notesSlides/_rels/notesSlide2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7.xml"  /></Relationships>
</file>

<file path=ppt/notesSlides/_rels/notesSlide2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8.xml"  /></Relationships>
</file>

<file path=ppt/notesSlides/_rels/notesSlide2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9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3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0.xml"  /></Relationships>
</file>

<file path=ppt/notesSlides/_rels/notesSlide3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안녕하십니까 컴퓨터과학과 </a:t>
            </a:r>
            <a:r>
              <a:rPr lang="en-US" altLang="ko-KR"/>
              <a:t>3</a:t>
            </a:r>
            <a:r>
              <a:rPr lang="ko-KR" altLang="en-US"/>
              <a:t>학년 황승현입니다</a:t>
            </a:r>
            <a:r>
              <a:rPr lang="en-US" altLang="ko-KR"/>
              <a:t>. </a:t>
            </a:r>
            <a:r>
              <a:rPr lang="ko-KR" altLang="en-US"/>
              <a:t>고혈압 분석 모델 발표 시작하겠습니다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6B1AFBB-386F-4336-8B88-D86BA2660B34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식품영양학과 측에서 제공한 기반 데이터셋은 </a:t>
            </a:r>
            <a:r>
              <a:rPr lang="en-US" altLang="ko-KR"/>
              <a:t>10000</a:t>
            </a:r>
            <a:r>
              <a:rPr lang="ko-KR" altLang="en-US"/>
              <a:t>명에게 설문조사한 데이터라 조사를 하지 않거나 응답을 하지 않은 값이 많이 있습니다</a:t>
            </a:r>
            <a:r>
              <a:rPr lang="en-US" altLang="ko-KR"/>
              <a:t>. </a:t>
            </a:r>
            <a:r>
              <a:rPr lang="ko-KR" altLang="en-US"/>
              <a:t>이 값을 각 변수의 특성에 맞게 </a:t>
            </a:r>
            <a:r>
              <a:rPr lang="en-US" altLang="ko-KR"/>
              <a:t>0, NA </a:t>
            </a:r>
            <a:r>
              <a:rPr lang="ko-KR" altLang="en-US"/>
              <a:t>등으로 수정했습니다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6B1AFBB-386F-4336-8B88-D86BA2660B34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데이터셋에 있는 변수를 종류에 따라 분리했습니다</a:t>
            </a:r>
            <a:r>
              <a:rPr lang="en-US" altLang="ko-KR"/>
              <a:t>. </a:t>
            </a:r>
            <a:r>
              <a:rPr lang="ko-KR" altLang="en-US"/>
              <a:t>이진 변수</a:t>
            </a:r>
            <a:r>
              <a:rPr lang="en-US" altLang="ko-KR"/>
              <a:t>, </a:t>
            </a:r>
            <a:r>
              <a:rPr lang="ko-KR" altLang="en-US"/>
              <a:t>계층이 없는 범주형 변수 계층이 있는 범주형 변수</a:t>
            </a:r>
            <a:r>
              <a:rPr lang="en-US" altLang="ko-KR"/>
              <a:t>, </a:t>
            </a:r>
            <a:r>
              <a:rPr lang="ko-KR" altLang="en-US"/>
              <a:t>그리고 연속형 변수로 나누었습니다</a:t>
            </a:r>
            <a:r>
              <a:rPr lang="en-US" altLang="ko-KR"/>
              <a:t>. </a:t>
            </a:r>
            <a:r>
              <a:rPr lang="ko-KR" altLang="en-US"/>
              <a:t>굳이 나눈 이유는 변수의 특징에 따라</a:t>
            </a:r>
            <a:r>
              <a:rPr lang="en-US" altLang="ko-KR"/>
              <a:t>, </a:t>
            </a:r>
            <a:r>
              <a:rPr lang="ko-KR" altLang="en-US"/>
              <a:t>결측값을 대치하거나</a:t>
            </a:r>
            <a:r>
              <a:rPr lang="en-US" altLang="ko-KR"/>
              <a:t>, </a:t>
            </a:r>
            <a:r>
              <a:rPr lang="ko-KR" altLang="en-US"/>
              <a:t>스케일링 하는 방법이 다르기 때문입니다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6B1AFBB-386F-4336-8B88-D86BA2660B34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/>
              <a:t>결측값 대치는 사이킷런의 임퓨트 모듈의 </a:t>
            </a:r>
            <a:r>
              <a:rPr lang="en-US" altLang="ko-KR"/>
              <a:t>KNNImputer</a:t>
            </a:r>
            <a:r>
              <a:rPr lang="ko-KR" altLang="en-US"/>
              <a:t>와 </a:t>
            </a:r>
            <a:r>
              <a:rPr lang="en-US" altLang="ko-KR"/>
              <a:t>SimpleImputer </a:t>
            </a:r>
            <a:r>
              <a:rPr lang="ko-KR" altLang="en-US"/>
              <a:t>클래스를 이용했습니다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6B1AFBB-386F-4336-8B88-D86BA2660B34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계층이 없는 범주형 변수는 원 핫 인코딩으로 스케일링했습니다</a:t>
            </a:r>
            <a:r>
              <a:rPr lang="en-US" altLang="ko-KR"/>
              <a:t>. </a:t>
            </a:r>
            <a:r>
              <a:rPr lang="ko-KR" altLang="en-US"/>
              <a:t>원핫인코딩을 한 이유는 값을 정수형으로 둘 경우 모델을 만들었을 때 정수값이 가까운 것이 연관성이 있다고 착각하기 때문입니다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6B1AFBB-386F-4336-8B88-D86BA2660B34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원 핫 인코딩을 하기 전과 한 후를 비교해보겠습니다</a:t>
            </a:r>
            <a:r>
              <a:rPr lang="en-US" altLang="ko-KR"/>
              <a:t>. </a:t>
            </a:r>
            <a:r>
              <a:rPr lang="ko-KR" altLang="en-US"/>
              <a:t>원 핫 인코딩을 하기 전 </a:t>
            </a:r>
            <a:r>
              <a:rPr lang="en-US" altLang="ko-KR"/>
              <a:t>jobb</a:t>
            </a:r>
            <a:r>
              <a:rPr lang="ko-KR" altLang="en-US"/>
              <a:t>은 직업의 종류를 나타내는 것입니다</a:t>
            </a:r>
            <a:r>
              <a:rPr lang="en-US" altLang="ko-KR"/>
              <a:t>. 3</a:t>
            </a:r>
            <a:r>
              <a:rPr lang="ko-KR" altLang="en-US"/>
              <a:t>번 직업군과 </a:t>
            </a:r>
            <a:r>
              <a:rPr lang="en-US" altLang="ko-KR"/>
              <a:t>4</a:t>
            </a:r>
            <a:r>
              <a:rPr lang="ko-KR" altLang="en-US"/>
              <a:t>번 직업군은 각각 농업과 자영업입니다</a:t>
            </a:r>
            <a:r>
              <a:rPr lang="en-US" altLang="ko-KR"/>
              <a:t>. </a:t>
            </a:r>
            <a:r>
              <a:rPr lang="ko-KR" altLang="en-US"/>
              <a:t>농업과 자영업은 전혀 관계가 없지만</a:t>
            </a:r>
            <a:r>
              <a:rPr lang="en-US" altLang="ko-KR"/>
              <a:t>, </a:t>
            </a:r>
            <a:r>
              <a:rPr lang="ko-KR" altLang="en-US"/>
              <a:t>모델을 돌렸을 때 두 사람이 연관성이 있다</a:t>
            </a:r>
            <a:r>
              <a:rPr lang="en-US" altLang="ko-KR"/>
              <a:t>. </a:t>
            </a:r>
            <a:r>
              <a:rPr lang="ko-KR" altLang="en-US"/>
              <a:t>즉 크고 작은 계층이 존재한다고 모델이 착각합니다</a:t>
            </a:r>
            <a:r>
              <a:rPr lang="en-US" altLang="ko-KR"/>
              <a:t>. </a:t>
            </a:r>
            <a:r>
              <a:rPr lang="ko-KR" altLang="en-US"/>
              <a:t>그래서 원핫인코딩으로 변수를 벡터화하여 관련성을 제거했습니다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6B1AFBB-386F-4336-8B88-D86BA2660B34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변수 스케일링이란 모델의 학습효율을 높이기 위해 데이터를 일정 범위안에 있도록 바꾸는 데이터 </a:t>
            </a:r>
            <a:r>
              <a:rPr lang="ko-KR" altLang="en-US" dirty="0" err="1"/>
              <a:t>전처리</a:t>
            </a:r>
            <a:r>
              <a:rPr lang="ko-KR" altLang="en-US" dirty="0"/>
              <a:t> 과정입니다</a:t>
            </a:r>
            <a:r>
              <a:rPr lang="en-US" altLang="ko-KR" dirty="0"/>
              <a:t>. </a:t>
            </a:r>
            <a:r>
              <a:rPr lang="ko-KR" altLang="en-US" dirty="0"/>
              <a:t>데이터 스케일링은 </a:t>
            </a:r>
            <a:r>
              <a:rPr lang="ko-KR" altLang="en-US" dirty="0" err="1"/>
              <a:t>사이킷런의</a:t>
            </a:r>
            <a:r>
              <a:rPr lang="ko-KR" altLang="en-US" dirty="0"/>
              <a:t> </a:t>
            </a:r>
            <a:r>
              <a:rPr lang="ko-KR" altLang="en-US" dirty="0" err="1"/>
              <a:t>프리프로세싱</a:t>
            </a:r>
            <a:r>
              <a:rPr lang="ko-KR" altLang="en-US" dirty="0"/>
              <a:t> 모듈을 사용했고 사용한 </a:t>
            </a:r>
            <a:r>
              <a:rPr lang="ko-KR" altLang="en-US" dirty="0" err="1"/>
              <a:t>스케일러의</a:t>
            </a:r>
            <a:r>
              <a:rPr lang="ko-KR" altLang="en-US" dirty="0"/>
              <a:t> 특징은 아래와 같습니다</a:t>
            </a:r>
            <a:r>
              <a:rPr lang="en-US" altLang="ko-KR" dirty="0"/>
              <a:t>. </a:t>
            </a:r>
            <a:r>
              <a:rPr lang="ko-KR" altLang="en-US" dirty="0"/>
              <a:t>모델을 </a:t>
            </a:r>
            <a:r>
              <a:rPr lang="ko-KR" altLang="en-US" dirty="0" err="1"/>
              <a:t>설계할때</a:t>
            </a:r>
            <a:r>
              <a:rPr lang="ko-KR" altLang="en-US" dirty="0"/>
              <a:t> 아래 </a:t>
            </a:r>
            <a:r>
              <a:rPr lang="ko-KR" altLang="en-US" dirty="0" err="1"/>
              <a:t>스케일러를</a:t>
            </a:r>
            <a:r>
              <a:rPr lang="ko-KR" altLang="en-US" dirty="0"/>
              <a:t> 적절하게 섞어서 사용했습니다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1AFBB-386F-4336-8B88-D86BA2660B3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5184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케라스</a:t>
            </a:r>
            <a:r>
              <a:rPr lang="ko-KR" altLang="en-US" dirty="0"/>
              <a:t> 튜너는 </a:t>
            </a:r>
            <a:r>
              <a:rPr lang="ko-KR" altLang="en-US" dirty="0" err="1"/>
              <a:t>하이퍼</a:t>
            </a:r>
            <a:r>
              <a:rPr lang="ko-KR" altLang="en-US" dirty="0"/>
              <a:t> 튜닝을 도와주는 라이브러리입니다</a:t>
            </a:r>
            <a:r>
              <a:rPr lang="en-US" altLang="ko-KR" dirty="0"/>
              <a:t>. </a:t>
            </a:r>
            <a:r>
              <a:rPr lang="ko-KR" altLang="en-US" dirty="0" err="1"/>
              <a:t>하이퍼</a:t>
            </a:r>
            <a:r>
              <a:rPr lang="ko-KR" altLang="en-US" dirty="0"/>
              <a:t> 튜닝은 </a:t>
            </a:r>
            <a:r>
              <a:rPr lang="ko-KR" altLang="en-US" dirty="0" err="1"/>
              <a:t>하이퍼</a:t>
            </a:r>
            <a:r>
              <a:rPr lang="ko-KR" altLang="en-US" dirty="0"/>
              <a:t> 모델에서 가장 정확도가 좋은 </a:t>
            </a:r>
            <a:r>
              <a:rPr lang="ko-KR" altLang="en-US" dirty="0" err="1"/>
              <a:t>하이퍼파라미터를</a:t>
            </a:r>
            <a:r>
              <a:rPr lang="ko-KR" altLang="en-US" dirty="0"/>
              <a:t> 찾는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1AFBB-386F-4336-8B88-D86BA2660B3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6396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하이퍼</a:t>
            </a:r>
            <a:r>
              <a:rPr lang="ko-KR" altLang="en-US" dirty="0"/>
              <a:t> 모델은 </a:t>
            </a:r>
            <a:r>
              <a:rPr lang="ko-KR" altLang="en-US" dirty="0" err="1"/>
              <a:t>캡슐화한</a:t>
            </a:r>
            <a:r>
              <a:rPr lang="ko-KR" altLang="en-US" dirty="0"/>
              <a:t> 모델이다</a:t>
            </a:r>
            <a:r>
              <a:rPr lang="en-US" altLang="ko-KR" dirty="0"/>
              <a:t>. </a:t>
            </a:r>
            <a:r>
              <a:rPr lang="ko-KR" altLang="en-US" dirty="0"/>
              <a:t>모델을 캡슐화 하면 재사용이 쉬워져 </a:t>
            </a:r>
            <a:r>
              <a:rPr lang="ko-KR" altLang="en-US" dirty="0" err="1"/>
              <a:t>하이퍼튜너가</a:t>
            </a:r>
            <a:r>
              <a:rPr lang="ko-KR" altLang="en-US" dirty="0"/>
              <a:t> 검색을 자동화할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제가 만든 </a:t>
            </a:r>
            <a:r>
              <a:rPr lang="ko-KR" altLang="en-US" dirty="0" err="1"/>
              <a:t>하이퍼모델의</a:t>
            </a:r>
            <a:r>
              <a:rPr lang="ko-KR" altLang="en-US" dirty="0"/>
              <a:t> 소스코드를 보면서 더 자세히 </a:t>
            </a:r>
            <a:r>
              <a:rPr lang="ko-KR" altLang="en-US" dirty="0" err="1"/>
              <a:t>설명드리겠습니다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모델은 </a:t>
            </a:r>
            <a:r>
              <a:rPr lang="en-US" altLang="ko-KR" dirty="0"/>
              <a:t>Sequential() </a:t>
            </a:r>
            <a:r>
              <a:rPr lang="ko-KR" altLang="en-US" dirty="0"/>
              <a:t>즉 입출력이 하나인 모델로 설정했습니다</a:t>
            </a:r>
            <a:r>
              <a:rPr lang="en-US" altLang="ko-KR" dirty="0"/>
              <a:t>.</a:t>
            </a:r>
          </a:p>
          <a:p>
            <a:pPr marL="0" indent="0" algn="l" latinLnBrk="0">
              <a:buClr>
                <a:srgbClr val="8846FC"/>
              </a:buClr>
              <a:buFont typeface="Wingdings" panose="05000000000000000000" pitchFamily="2" charset="2"/>
              <a:buNone/>
            </a:pPr>
            <a:r>
              <a:rPr lang="en-US" altLang="ko-KR" dirty="0" err="1">
                <a:solidFill>
                  <a:schemeClr val="tx1"/>
                </a:solidFill>
              </a:rPr>
              <a:t>hp_units</a:t>
            </a:r>
            <a:r>
              <a:rPr lang="ko-KR" altLang="en-US" dirty="0">
                <a:solidFill>
                  <a:schemeClr val="tx1"/>
                </a:solidFill>
              </a:rPr>
              <a:t>은 </a:t>
            </a:r>
            <a:r>
              <a:rPr lang="en-US" altLang="ko-KR" dirty="0">
                <a:solidFill>
                  <a:schemeClr val="tx1"/>
                </a:solidFill>
              </a:rPr>
              <a:t>hidden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layer</a:t>
            </a:r>
            <a:r>
              <a:rPr lang="ko-KR" altLang="en-US" dirty="0">
                <a:solidFill>
                  <a:schemeClr val="tx1"/>
                </a:solidFill>
              </a:rPr>
              <a:t>의 노드 수입니다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0" indent="0" algn="l" latinLnBrk="0">
              <a:buClr>
                <a:srgbClr val="8846FC"/>
              </a:buClr>
              <a:buFont typeface="Wingdings" panose="05000000000000000000" pitchFamily="2" charset="2"/>
              <a:buNone/>
            </a:pPr>
            <a:r>
              <a:rPr lang="en-US" altLang="ko-KR" dirty="0" err="1">
                <a:solidFill>
                  <a:schemeClr val="tx1"/>
                </a:solidFill>
              </a:rPr>
              <a:t>hp_dropout</a:t>
            </a:r>
            <a:r>
              <a:rPr lang="ko-KR" altLang="en-US" dirty="0">
                <a:solidFill>
                  <a:schemeClr val="tx1"/>
                </a:solidFill>
              </a:rPr>
              <a:t>은 노드의 </a:t>
            </a:r>
            <a:r>
              <a:rPr lang="en-US" altLang="ko-KR" dirty="0">
                <a:solidFill>
                  <a:schemeClr val="tx1"/>
                </a:solidFill>
              </a:rPr>
              <a:t>dropout </a:t>
            </a:r>
            <a:r>
              <a:rPr lang="ko-KR" altLang="en-US" dirty="0">
                <a:solidFill>
                  <a:schemeClr val="tx1"/>
                </a:solidFill>
              </a:rPr>
              <a:t>확률입니다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 err="1">
                <a:solidFill>
                  <a:schemeClr val="tx1"/>
                </a:solidFill>
              </a:rPr>
              <a:t>오버피팅을</a:t>
            </a:r>
            <a:r>
              <a:rPr lang="ko-KR" altLang="en-US" dirty="0">
                <a:solidFill>
                  <a:schemeClr val="tx1"/>
                </a:solidFill>
              </a:rPr>
              <a:t> 방지하기 위해 레이어마다 </a:t>
            </a:r>
            <a:r>
              <a:rPr lang="ko-KR" altLang="en-US" dirty="0" err="1">
                <a:solidFill>
                  <a:schemeClr val="tx1"/>
                </a:solidFill>
              </a:rPr>
              <a:t>드롭아웃을</a:t>
            </a:r>
            <a:r>
              <a:rPr lang="ko-KR" altLang="en-US" dirty="0">
                <a:solidFill>
                  <a:schemeClr val="tx1"/>
                </a:solidFill>
              </a:rPr>
              <a:t> 넣었습니다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0" indent="0" algn="l" latinLnBrk="0">
              <a:buClr>
                <a:srgbClr val="8846FC"/>
              </a:buClr>
              <a:buFont typeface="Wingdings" panose="05000000000000000000" pitchFamily="2" charset="2"/>
              <a:buNone/>
            </a:pPr>
            <a:r>
              <a:rPr lang="en-US" altLang="ko-KR" dirty="0" err="1">
                <a:solidFill>
                  <a:schemeClr val="tx1"/>
                </a:solidFill>
              </a:rPr>
              <a:t>Model.add</a:t>
            </a:r>
            <a:r>
              <a:rPr lang="ko-KR" altLang="en-US" dirty="0">
                <a:solidFill>
                  <a:schemeClr val="tx1"/>
                </a:solidFill>
              </a:rPr>
              <a:t>로 </a:t>
            </a:r>
            <a:r>
              <a:rPr lang="ko-KR" altLang="en-US" dirty="0" err="1">
                <a:solidFill>
                  <a:schemeClr val="tx1"/>
                </a:solidFill>
              </a:rPr>
              <a:t>히든</a:t>
            </a:r>
            <a:r>
              <a:rPr lang="ko-KR" altLang="en-US" dirty="0">
                <a:solidFill>
                  <a:schemeClr val="tx1"/>
                </a:solidFill>
              </a:rPr>
              <a:t> 레이어를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추가했습니다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0" indent="0" algn="l" latinLnBrk="0">
              <a:buClr>
                <a:srgbClr val="8846FC"/>
              </a:buClr>
              <a:buFont typeface="Wingdings" panose="05000000000000000000" pitchFamily="2" charset="2"/>
              <a:buNone/>
            </a:pPr>
            <a:r>
              <a:rPr lang="ko-KR" altLang="en-US" dirty="0">
                <a:solidFill>
                  <a:schemeClr val="tx1"/>
                </a:solidFill>
              </a:rPr>
              <a:t>각 </a:t>
            </a:r>
            <a:r>
              <a:rPr lang="ko-KR" altLang="en-US" dirty="0" err="1">
                <a:solidFill>
                  <a:schemeClr val="tx1"/>
                </a:solidFill>
              </a:rPr>
              <a:t>히든</a:t>
            </a:r>
            <a:r>
              <a:rPr lang="ko-KR" altLang="en-US" dirty="0">
                <a:solidFill>
                  <a:schemeClr val="tx1"/>
                </a:solidFill>
              </a:rPr>
              <a:t> 레이어의 활성화 함수는 </a:t>
            </a:r>
            <a:r>
              <a:rPr lang="en-US" altLang="ko-KR" dirty="0" err="1">
                <a:solidFill>
                  <a:schemeClr val="tx1"/>
                </a:solidFill>
              </a:rPr>
              <a:t>relu</a:t>
            </a:r>
            <a:r>
              <a:rPr lang="ko-KR" altLang="en-US" dirty="0">
                <a:solidFill>
                  <a:schemeClr val="tx1"/>
                </a:solidFill>
              </a:rPr>
              <a:t>로 하고 출력층만 </a:t>
            </a:r>
            <a:r>
              <a:rPr lang="en-US" altLang="ko-KR" dirty="0">
                <a:solidFill>
                  <a:schemeClr val="tx1"/>
                </a:solidFill>
              </a:rPr>
              <a:t>sigmoid</a:t>
            </a:r>
            <a:r>
              <a:rPr lang="ko-KR" altLang="en-US" dirty="0">
                <a:solidFill>
                  <a:schemeClr val="tx1"/>
                </a:solidFill>
              </a:rPr>
              <a:t>로 했습니다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dirty="0" err="1"/>
              <a:t>Learnin</a:t>
            </a:r>
            <a:r>
              <a:rPr lang="en-US" altLang="ko-KR" dirty="0"/>
              <a:t> late</a:t>
            </a:r>
            <a:r>
              <a:rPr lang="ko-KR" altLang="en-US" dirty="0"/>
              <a:t>는 </a:t>
            </a:r>
            <a:r>
              <a:rPr lang="en-US" altLang="ko-KR" dirty="0"/>
              <a:t>0.001</a:t>
            </a:r>
            <a:r>
              <a:rPr lang="ko-KR" altLang="en-US" dirty="0"/>
              <a:t>로 고정했습니다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최적화 방법은 </a:t>
            </a:r>
            <a:r>
              <a:rPr lang="en-US" altLang="ko-KR" dirty="0"/>
              <a:t>Adam,</a:t>
            </a:r>
            <a:r>
              <a:rPr lang="ko-KR" altLang="en-US" dirty="0"/>
              <a:t> 손실함수는 바이너리 </a:t>
            </a:r>
            <a:r>
              <a:rPr lang="ko-KR" altLang="en-US" dirty="0" err="1"/>
              <a:t>크로스엔트로피</a:t>
            </a:r>
            <a:r>
              <a:rPr lang="ko-KR" altLang="en-US" dirty="0"/>
              <a:t> 평가지표는 </a:t>
            </a:r>
            <a:r>
              <a:rPr lang="ko-KR" altLang="en-US" dirty="0" err="1"/>
              <a:t>어큐래시</a:t>
            </a:r>
            <a:r>
              <a:rPr lang="ko-KR" altLang="en-US" dirty="0"/>
              <a:t> 즉 정확도로 모델을 평가합니다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1AFBB-386F-4336-8B88-D86BA2660B3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6150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하이퍼밴드</a:t>
            </a:r>
            <a:r>
              <a:rPr lang="ko-KR" altLang="en-US" dirty="0"/>
              <a:t> 튜너는 최적의 </a:t>
            </a:r>
            <a:r>
              <a:rPr lang="ko-KR" altLang="en-US" dirty="0" err="1"/>
              <a:t>하이퍼파라미터를</a:t>
            </a:r>
            <a:r>
              <a:rPr lang="ko-KR" altLang="en-US" dirty="0"/>
              <a:t> 찾는  </a:t>
            </a:r>
            <a:r>
              <a:rPr lang="ko-KR" altLang="en-US" dirty="0" err="1"/>
              <a:t>케라스</a:t>
            </a:r>
            <a:r>
              <a:rPr lang="ko-KR" altLang="en-US" dirty="0"/>
              <a:t> 튜너의 알고리즘 중 하나로</a:t>
            </a:r>
            <a:r>
              <a:rPr lang="en-US" altLang="ko-KR" dirty="0"/>
              <a:t>, </a:t>
            </a:r>
            <a:r>
              <a:rPr lang="ko-KR" altLang="en-US" dirty="0" err="1"/>
              <a:t>하이퍼파라미터를</a:t>
            </a:r>
            <a:r>
              <a:rPr lang="ko-KR" altLang="en-US" dirty="0"/>
              <a:t> 검색하고</a:t>
            </a:r>
            <a:r>
              <a:rPr lang="en-US" altLang="ko-KR" dirty="0"/>
              <a:t> </a:t>
            </a:r>
            <a:r>
              <a:rPr lang="ko-KR" altLang="en-US" dirty="0"/>
              <a:t>최고성능을 보이는 절반만 다음 단계로 넘겨 검색합니다</a:t>
            </a:r>
            <a:r>
              <a:rPr lang="en-US" altLang="ko-KR" dirty="0"/>
              <a:t>.</a:t>
            </a:r>
          </a:p>
          <a:p>
            <a:pPr marL="0" indent="0" algn="l" latinLnBrk="0">
              <a:buClr>
                <a:srgbClr val="8846FC"/>
              </a:buClr>
              <a:buFont typeface="Wingdings" panose="05000000000000000000" pitchFamily="2" charset="2"/>
              <a:buNone/>
            </a:pPr>
            <a:r>
              <a:rPr lang="en-US" altLang="ko-KR" dirty="0" err="1">
                <a:solidFill>
                  <a:schemeClr val="tx1"/>
                </a:solidFill>
              </a:rPr>
              <a:t>model_builder</a:t>
            </a:r>
            <a:r>
              <a:rPr lang="ko-KR" altLang="en-US" dirty="0">
                <a:solidFill>
                  <a:schemeClr val="tx1"/>
                </a:solidFill>
              </a:rPr>
              <a:t>는 이전 슬라이드에서 정의한 고혈압 모델 인스턴스입니다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  <a:p>
            <a:pPr marL="0" indent="0" algn="l" latinLnBrk="0">
              <a:buClr>
                <a:srgbClr val="8846FC"/>
              </a:buClr>
              <a:buFont typeface="Wingdings" panose="05000000000000000000" pitchFamily="2" charset="2"/>
              <a:buNone/>
            </a:pPr>
            <a:r>
              <a:rPr lang="en-US" altLang="ko-KR" dirty="0">
                <a:solidFill>
                  <a:schemeClr val="tx1"/>
                </a:solidFill>
              </a:rPr>
              <a:t>Objective</a:t>
            </a:r>
            <a:r>
              <a:rPr lang="ko-KR" altLang="en-US" dirty="0">
                <a:solidFill>
                  <a:schemeClr val="tx1"/>
                </a:solidFill>
              </a:rPr>
              <a:t>는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최적화 방향으로 모델의 </a:t>
            </a:r>
            <a:r>
              <a:rPr lang="ko-KR" altLang="en-US" dirty="0" err="1">
                <a:solidFill>
                  <a:schemeClr val="tx1"/>
                </a:solidFill>
              </a:rPr>
              <a:t>최적화방향입니다</a:t>
            </a:r>
            <a:r>
              <a:rPr lang="ko-KR" altLang="en-US" dirty="0">
                <a:solidFill>
                  <a:schemeClr val="tx1"/>
                </a:solidFill>
              </a:rPr>
              <a:t> 저는 </a:t>
            </a:r>
            <a:r>
              <a:rPr lang="en-US" altLang="ko-KR" dirty="0" err="1">
                <a:solidFill>
                  <a:schemeClr val="tx1"/>
                </a:solidFill>
              </a:rPr>
              <a:t>val_accuracy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즉 검증 데이터로 구한 정확도로 모델의 성능을 평가했습니다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  <a:p>
            <a:pPr marL="0" indent="0" algn="l" latinLnBrk="0">
              <a:buClr>
                <a:srgbClr val="8846FC"/>
              </a:buClr>
              <a:buFont typeface="Wingdings" panose="05000000000000000000" pitchFamily="2" charset="2"/>
              <a:buNone/>
            </a:pPr>
            <a:r>
              <a:rPr lang="en-US" altLang="ko-KR" dirty="0" err="1">
                <a:solidFill>
                  <a:schemeClr val="tx1"/>
                </a:solidFill>
              </a:rPr>
              <a:t>Max_epochs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모델을 학습시키는 최대 </a:t>
            </a:r>
            <a:r>
              <a:rPr lang="en-US" altLang="ko-KR" dirty="0">
                <a:solidFill>
                  <a:schemeClr val="tx1"/>
                </a:solidFill>
              </a:rPr>
              <a:t>Epoch </a:t>
            </a:r>
            <a:r>
              <a:rPr lang="ko-KR" altLang="en-US" dirty="0">
                <a:solidFill>
                  <a:schemeClr val="tx1"/>
                </a:solidFill>
              </a:rPr>
              <a:t>수</a:t>
            </a:r>
          </a:p>
          <a:p>
            <a:pPr marL="0" indent="0" algn="l" latinLnBrk="0">
              <a:buClr>
                <a:srgbClr val="8846FC"/>
              </a:buClr>
              <a:buFont typeface="Wingdings" panose="05000000000000000000" pitchFamily="2" charset="2"/>
              <a:buNone/>
            </a:pPr>
            <a:r>
              <a:rPr lang="en-US" altLang="ko-KR" dirty="0" err="1">
                <a:solidFill>
                  <a:schemeClr val="tx1"/>
                </a:solidFill>
              </a:rPr>
              <a:t>hyperband_iterations</a:t>
            </a:r>
            <a:r>
              <a:rPr lang="en-US" altLang="ko-KR" dirty="0">
                <a:solidFill>
                  <a:schemeClr val="tx1"/>
                </a:solidFill>
              </a:rPr>
              <a:t>: Hyperband </a:t>
            </a:r>
            <a:r>
              <a:rPr lang="ko-KR" altLang="en-US" dirty="0">
                <a:solidFill>
                  <a:schemeClr val="tx1"/>
                </a:solidFill>
              </a:rPr>
              <a:t>알고리즘을 반복할 횟수</a:t>
            </a:r>
            <a:endParaRPr lang="en-US" altLang="ko-KR" dirty="0">
              <a:solidFill>
                <a:schemeClr val="tx1"/>
              </a:solidFill>
            </a:endParaRPr>
          </a:p>
          <a:p>
            <a:pPr marL="0" indent="0" algn="l" latinLnBrk="0">
              <a:buClr>
                <a:srgbClr val="8846FC"/>
              </a:buClr>
              <a:buFont typeface="Wingdings" panose="05000000000000000000" pitchFamily="2" charset="2"/>
              <a:buNone/>
            </a:pPr>
            <a:r>
              <a:rPr lang="en-US" altLang="ko-KR" dirty="0">
                <a:solidFill>
                  <a:schemeClr val="tx1"/>
                </a:solidFill>
              </a:rPr>
              <a:t>Tuner</a:t>
            </a:r>
            <a:r>
              <a:rPr lang="ko-KR" altLang="en-US" dirty="0">
                <a:solidFill>
                  <a:schemeClr val="tx1"/>
                </a:solidFill>
              </a:rPr>
              <a:t>의 </a:t>
            </a:r>
            <a:r>
              <a:rPr lang="en-US" altLang="ko-KR" dirty="0">
                <a:solidFill>
                  <a:schemeClr val="tx1"/>
                </a:solidFill>
              </a:rPr>
              <a:t>search</a:t>
            </a:r>
            <a:r>
              <a:rPr lang="ko-KR" altLang="en-US" dirty="0">
                <a:solidFill>
                  <a:schemeClr val="tx1"/>
                </a:solidFill>
              </a:rPr>
              <a:t>로 </a:t>
            </a:r>
            <a:r>
              <a:rPr lang="ko-KR" altLang="en-US" dirty="0" err="1">
                <a:solidFill>
                  <a:schemeClr val="tx1"/>
                </a:solidFill>
              </a:rPr>
              <a:t>하이퍼파라미터를</a:t>
            </a:r>
            <a:r>
              <a:rPr lang="ko-KR" altLang="en-US" dirty="0">
                <a:solidFill>
                  <a:schemeClr val="tx1"/>
                </a:solidFill>
              </a:rPr>
              <a:t> 찾고 아래는 그 결과입니다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1AFBB-386F-4336-8B88-D86BA2660B3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6768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Decision Tree</a:t>
            </a:r>
            <a:r>
              <a:rPr lang="ko-KR" altLang="en-US" dirty="0"/>
              <a:t> 결정 트리는 조건에 따라 논리곱의 논리합을 하면서 노드를 분류합니다</a:t>
            </a:r>
            <a:r>
              <a:rPr lang="en-US" altLang="ko-KR" dirty="0"/>
              <a:t>. </a:t>
            </a:r>
            <a:r>
              <a:rPr lang="ko-KR" altLang="en-US" dirty="0" err="1"/>
              <a:t>결정트리를</a:t>
            </a:r>
            <a:r>
              <a:rPr lang="ko-KR" altLang="en-US" dirty="0"/>
              <a:t> 이용하는 이유는 변수의 </a:t>
            </a:r>
            <a:r>
              <a:rPr lang="en-US" altLang="ko-KR" dirty="0"/>
              <a:t>Feature importance </a:t>
            </a:r>
            <a:r>
              <a:rPr lang="ko-KR" altLang="en-US" dirty="0"/>
              <a:t>즉 변수 중요도를 얻기 위한 것입니다</a:t>
            </a:r>
            <a:r>
              <a:rPr lang="en-US" altLang="ko-KR" dirty="0"/>
              <a:t>. </a:t>
            </a:r>
            <a:r>
              <a:rPr lang="ko-KR" altLang="en-US" dirty="0"/>
              <a:t>여기서 얻은 변수 중요도로 고혈압에 영향을 주는 변수가 </a:t>
            </a:r>
            <a:r>
              <a:rPr lang="ko-KR" altLang="en-US" dirty="0" err="1"/>
              <a:t>어느것인지</a:t>
            </a:r>
            <a:r>
              <a:rPr lang="ko-KR" altLang="en-US" dirty="0"/>
              <a:t> 판단하고 입력을 간단하게 만들어 모델의 학습 능력을 키울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1AFBB-386F-4336-8B88-D86BA2660B3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353354"/>
      </p:ext>
    </p:extLst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발표는 개요</a:t>
            </a:r>
            <a:r>
              <a:rPr lang="en-US" altLang="ko-KR"/>
              <a:t>, </a:t>
            </a:r>
            <a:r>
              <a:rPr lang="ko-KR" altLang="en-US"/>
              <a:t>모델 소개</a:t>
            </a:r>
            <a:r>
              <a:rPr lang="en-US" altLang="ko-KR"/>
              <a:t>, </a:t>
            </a:r>
            <a:r>
              <a:rPr lang="ko-KR" altLang="en-US"/>
              <a:t>코드 설명</a:t>
            </a:r>
            <a:r>
              <a:rPr lang="en-US" altLang="ko-KR"/>
              <a:t>, </a:t>
            </a:r>
            <a:r>
              <a:rPr lang="ko-KR" altLang="en-US"/>
              <a:t>정리</a:t>
            </a:r>
            <a:r>
              <a:rPr lang="en-US" altLang="ko-KR"/>
              <a:t>, </a:t>
            </a:r>
            <a:r>
              <a:rPr lang="ko-KR" altLang="en-US"/>
              <a:t>계획 순서로 진행하겠습니다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6B1AFBB-386F-4336-8B88-D86BA2660B34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제가 만든 </a:t>
            </a:r>
            <a:r>
              <a:rPr lang="en-US" altLang="ko-KR" dirty="0"/>
              <a:t>Decision Tree</a:t>
            </a:r>
            <a:r>
              <a:rPr lang="ko-KR" altLang="en-US" dirty="0"/>
              <a:t>의 코드입니다</a:t>
            </a:r>
            <a:r>
              <a:rPr lang="en-US" altLang="ko-KR" dirty="0"/>
              <a:t>. </a:t>
            </a:r>
            <a:r>
              <a:rPr lang="en-US" altLang="ko-KR" dirty="0" err="1"/>
              <a:t>Max_depth</a:t>
            </a:r>
            <a:r>
              <a:rPr lang="ko-KR" altLang="en-US" dirty="0"/>
              <a:t>를 </a:t>
            </a:r>
            <a:r>
              <a:rPr lang="en-US" altLang="ko-KR" dirty="0"/>
              <a:t>5</a:t>
            </a:r>
            <a:r>
              <a:rPr lang="ko-KR" altLang="en-US" dirty="0"/>
              <a:t>로 두어 과적합을 방지했습니다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1AFBB-386F-4336-8B88-D86BA2660B3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934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이전 슬라이드에서 만든 </a:t>
            </a:r>
            <a:r>
              <a:rPr lang="ko-KR" altLang="en-US" dirty="0" err="1"/>
              <a:t>결정트리입니다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1AFBB-386F-4336-8B88-D86BA2660B3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7913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Decision Tree</a:t>
            </a:r>
            <a:r>
              <a:rPr lang="ko-KR" altLang="en-US" dirty="0"/>
              <a:t>의 의미를 </a:t>
            </a:r>
            <a:r>
              <a:rPr lang="ko-KR" altLang="en-US" dirty="0" err="1"/>
              <a:t>설명드리겠습니다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1AFBB-386F-4336-8B88-D86BA2660B3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2162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제가 만든 </a:t>
            </a:r>
            <a:r>
              <a:rPr lang="en-US" altLang="ko-KR" dirty="0"/>
              <a:t>Decision</a:t>
            </a:r>
            <a:r>
              <a:rPr lang="ko-KR" altLang="en-US" dirty="0"/>
              <a:t> </a:t>
            </a:r>
            <a:r>
              <a:rPr lang="en-US" altLang="ko-KR" dirty="0"/>
              <a:t>Tree</a:t>
            </a:r>
            <a:r>
              <a:rPr lang="ko-KR" altLang="en-US" dirty="0"/>
              <a:t>에서 추출한 </a:t>
            </a:r>
            <a:r>
              <a:rPr lang="en-US" altLang="ko-KR" dirty="0"/>
              <a:t>Feature Importance 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그래프를 보시면 </a:t>
            </a:r>
            <a:r>
              <a:rPr lang="en-US" altLang="ko-KR" dirty="0"/>
              <a:t>18</a:t>
            </a:r>
            <a:r>
              <a:rPr lang="ko-KR" altLang="en-US" dirty="0"/>
              <a:t>개의 변수로 </a:t>
            </a:r>
            <a:r>
              <a:rPr lang="en-US" altLang="ko-KR" dirty="0"/>
              <a:t>Decision Tree</a:t>
            </a:r>
            <a:r>
              <a:rPr lang="ko-KR" altLang="en-US" dirty="0"/>
              <a:t>를 </a:t>
            </a:r>
            <a:r>
              <a:rPr lang="ko-KR" altLang="en-US" dirty="0" err="1"/>
              <a:t>만든것을</a:t>
            </a:r>
            <a:r>
              <a:rPr lang="ko-KR" altLang="en-US" dirty="0"/>
              <a:t> 볼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1AFBB-386F-4336-8B88-D86BA2660B3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3179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Max_depth</a:t>
            </a:r>
            <a:r>
              <a:rPr lang="ko-KR" altLang="en-US" dirty="0"/>
              <a:t>를 두지 </a:t>
            </a:r>
            <a:r>
              <a:rPr lang="ko-KR" altLang="en-US" dirty="0" err="1"/>
              <a:t>않을경우</a:t>
            </a:r>
            <a:r>
              <a:rPr lang="ko-KR" altLang="en-US" dirty="0"/>
              <a:t> </a:t>
            </a:r>
            <a:r>
              <a:rPr lang="ko-KR" altLang="en-US" dirty="0" err="1"/>
              <a:t>과적합된</a:t>
            </a:r>
            <a:r>
              <a:rPr lang="ko-KR" altLang="en-US" dirty="0"/>
              <a:t> 모습을 볼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1AFBB-386F-4336-8B88-D86BA2660B3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5026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지금부터는 제가 설계한 모델이 </a:t>
            </a:r>
            <a:r>
              <a:rPr lang="ko-KR" altLang="en-US" dirty="0" err="1"/>
              <a:t>어느것들이</a:t>
            </a:r>
            <a:r>
              <a:rPr lang="ko-KR" altLang="en-US" dirty="0"/>
              <a:t> 있는지 </a:t>
            </a:r>
            <a:r>
              <a:rPr lang="ko-KR" altLang="en-US" dirty="0" err="1"/>
              <a:t>설명드리겠습니다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변수를 솎아낸 모델입니다</a:t>
            </a:r>
            <a:r>
              <a:rPr lang="en-US" altLang="ko-KR" dirty="0"/>
              <a:t>. </a:t>
            </a:r>
            <a:r>
              <a:rPr lang="ko-KR" altLang="en-US" dirty="0"/>
              <a:t>이전 슬라이드에서 본 변수 중요도를 보고 중요도가 낮은 변수를 차례로 제거하여 각각 모델을 만들었습니다</a:t>
            </a:r>
            <a:r>
              <a:rPr lang="en-US" altLang="ko-KR" dirty="0"/>
              <a:t>. </a:t>
            </a:r>
            <a:r>
              <a:rPr lang="ko-KR" altLang="en-US" dirty="0"/>
              <a:t>그러나 극적인 정확도 상승이 없어 기존 모델의</a:t>
            </a:r>
            <a:r>
              <a:rPr lang="en-US" altLang="ko-KR" dirty="0"/>
              <a:t> </a:t>
            </a:r>
            <a:r>
              <a:rPr lang="ko-KR" altLang="en-US" dirty="0" err="1"/>
              <a:t>하이퍼튜닝에</a:t>
            </a:r>
            <a:r>
              <a:rPr lang="ko-KR" altLang="en-US" dirty="0"/>
              <a:t> 더 집중할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1AFBB-386F-4336-8B88-D86BA2660B34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6788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식이패턴만을</a:t>
            </a:r>
            <a:r>
              <a:rPr lang="ko-KR" altLang="en-US" dirty="0"/>
              <a:t> </a:t>
            </a:r>
            <a:r>
              <a:rPr lang="en-US" altLang="ko-KR" dirty="0"/>
              <a:t>X</a:t>
            </a:r>
            <a:r>
              <a:rPr lang="ko-KR" altLang="en-US" dirty="0"/>
              <a:t>로 둔 모델입니다</a:t>
            </a:r>
            <a:r>
              <a:rPr lang="en-US" altLang="ko-KR" dirty="0"/>
              <a:t>. </a:t>
            </a:r>
            <a:r>
              <a:rPr lang="ko-KR" altLang="en-US" dirty="0"/>
              <a:t>극적인 정확도 상승은 없었으나</a:t>
            </a:r>
            <a:r>
              <a:rPr lang="en-US" altLang="ko-KR" dirty="0"/>
              <a:t>, </a:t>
            </a:r>
            <a:r>
              <a:rPr lang="ko-KR" altLang="en-US" dirty="0"/>
              <a:t>각 </a:t>
            </a:r>
            <a:r>
              <a:rPr lang="ko-KR" altLang="en-US" dirty="0" err="1"/>
              <a:t>식이패턴과</a:t>
            </a:r>
            <a:r>
              <a:rPr lang="ko-KR" altLang="en-US" dirty="0"/>
              <a:t> 고혈압의 연관성을 유추할 때 도움이 될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1AFBB-386F-4336-8B88-D86BA2660B34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6971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이전에는 </a:t>
            </a:r>
            <a:r>
              <a:rPr lang="ko-KR" altLang="en-US" dirty="0" err="1"/>
              <a:t>결측값이</a:t>
            </a:r>
            <a:r>
              <a:rPr lang="ko-KR" altLang="en-US" dirty="0"/>
              <a:t> 있는 행을 모두 제거하여 </a:t>
            </a:r>
            <a:r>
              <a:rPr lang="en-US" altLang="ko-KR" dirty="0"/>
              <a:t>9704</a:t>
            </a:r>
            <a:r>
              <a:rPr lang="ko-KR" altLang="en-US" dirty="0"/>
              <a:t>개 열이 있는 데이터 중 약 </a:t>
            </a:r>
            <a:r>
              <a:rPr lang="en-US" altLang="ko-KR" dirty="0"/>
              <a:t>1000</a:t>
            </a:r>
            <a:r>
              <a:rPr lang="ko-KR" altLang="en-US" dirty="0"/>
              <a:t>개만 사용하여 모델을 제작했습니다</a:t>
            </a:r>
            <a:r>
              <a:rPr lang="en-US" altLang="ko-KR" dirty="0"/>
              <a:t>. </a:t>
            </a:r>
            <a:r>
              <a:rPr lang="ko-KR" altLang="en-US" dirty="0"/>
              <a:t>이때는 정확도가 </a:t>
            </a:r>
            <a:r>
              <a:rPr lang="en-US" altLang="ko-KR" dirty="0"/>
              <a:t>70% </a:t>
            </a:r>
            <a:r>
              <a:rPr lang="ko-KR" altLang="en-US" dirty="0"/>
              <a:t>초반으로 모델의 성능이 좋지않았습니다</a:t>
            </a:r>
            <a:r>
              <a:rPr lang="en-US" altLang="ko-KR" dirty="0"/>
              <a:t>. </a:t>
            </a:r>
            <a:r>
              <a:rPr lang="ko-KR" altLang="en-US" dirty="0"/>
              <a:t>그래서 앞서 </a:t>
            </a:r>
            <a:r>
              <a:rPr lang="ko-KR" altLang="en-US" dirty="0" err="1"/>
              <a:t>설명드린</a:t>
            </a:r>
            <a:r>
              <a:rPr lang="ko-KR" altLang="en-US" dirty="0"/>
              <a:t> </a:t>
            </a:r>
            <a:r>
              <a:rPr lang="ko-KR" altLang="en-US" dirty="0" err="1"/>
              <a:t>결측값</a:t>
            </a:r>
            <a:r>
              <a:rPr lang="ko-KR" altLang="en-US" dirty="0"/>
              <a:t> 대치법을 이용하여 지금은 </a:t>
            </a:r>
            <a:r>
              <a:rPr lang="en-US" altLang="ko-KR" dirty="0"/>
              <a:t>9704</a:t>
            </a:r>
            <a:r>
              <a:rPr lang="ko-KR" altLang="en-US" dirty="0"/>
              <a:t>개의 데이터를 온전히 사용하고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1AFBB-386F-4336-8B88-D86BA2660B34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715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</a:t>
            </a:r>
            <a:r>
              <a:rPr lang="en-US" altLang="ko-KR" dirty="0"/>
              <a:t>.</a:t>
            </a:r>
            <a:r>
              <a:rPr lang="ko-KR" altLang="en-US" dirty="0"/>
              <a:t> 성과 및 추후 계획입니다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1AFBB-386F-4336-8B88-D86BA2660B34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9812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프로젝트를 하여 얻은 성과입니다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첫째</a:t>
            </a:r>
            <a:r>
              <a:rPr lang="en-US" altLang="ko-KR" dirty="0"/>
              <a:t>, KOGES </a:t>
            </a:r>
            <a:r>
              <a:rPr lang="ko-KR" altLang="en-US" dirty="0"/>
              <a:t>데이터셋을 규격화 및 스케일링 했습니다</a:t>
            </a:r>
            <a:r>
              <a:rPr lang="en-US" altLang="ko-KR" dirty="0"/>
              <a:t>. </a:t>
            </a:r>
            <a:r>
              <a:rPr lang="ko-KR" altLang="en-US" dirty="0"/>
              <a:t>이로써 모델을 다양하게 변형할 수 있고</a:t>
            </a:r>
            <a:r>
              <a:rPr lang="en-US" altLang="ko-KR" dirty="0"/>
              <a:t>, </a:t>
            </a:r>
            <a:r>
              <a:rPr lang="ko-KR" altLang="en-US" dirty="0"/>
              <a:t>후속 연구 및 개발을 할 때 이 데이터셋을 쉽게 이용할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둘째</a:t>
            </a:r>
            <a:r>
              <a:rPr lang="en-US" altLang="ko-KR" dirty="0"/>
              <a:t>, </a:t>
            </a:r>
            <a:r>
              <a:rPr lang="ko-KR" altLang="en-US" dirty="0"/>
              <a:t>고혈압 모델의 정확도를 </a:t>
            </a:r>
            <a:r>
              <a:rPr lang="en-US" altLang="ko-KR" dirty="0"/>
              <a:t>78%</a:t>
            </a:r>
            <a:r>
              <a:rPr lang="ko-KR" altLang="en-US" dirty="0"/>
              <a:t>까지 올렸습니다</a:t>
            </a:r>
            <a:r>
              <a:rPr lang="en-US" altLang="ko-KR" dirty="0"/>
              <a:t>. </a:t>
            </a:r>
            <a:r>
              <a:rPr lang="ko-KR" altLang="en-US" dirty="0"/>
              <a:t>다양한 기법으로 정확도를 올렸지만</a:t>
            </a:r>
            <a:r>
              <a:rPr lang="en-US" altLang="ko-KR" dirty="0"/>
              <a:t>, </a:t>
            </a:r>
            <a:r>
              <a:rPr lang="ko-KR" altLang="en-US" dirty="0"/>
              <a:t>목표 정확도는 </a:t>
            </a:r>
            <a:r>
              <a:rPr lang="en-US" altLang="ko-KR" dirty="0"/>
              <a:t>90% </a:t>
            </a:r>
            <a:r>
              <a:rPr lang="ko-KR" altLang="en-US" dirty="0"/>
              <a:t>이상이라</a:t>
            </a:r>
            <a:r>
              <a:rPr lang="en-US" altLang="ko-KR" dirty="0"/>
              <a:t>, </a:t>
            </a:r>
            <a:r>
              <a:rPr lang="ko-KR" altLang="en-US" dirty="0"/>
              <a:t>더 열심히 </a:t>
            </a:r>
            <a:r>
              <a:rPr lang="ko-KR" altLang="en-US" dirty="0" err="1"/>
              <a:t>개발할것입니다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셋째</a:t>
            </a:r>
            <a:r>
              <a:rPr lang="en-US" altLang="ko-KR" dirty="0"/>
              <a:t>, </a:t>
            </a:r>
            <a:r>
              <a:rPr lang="ko-KR" altLang="en-US" dirty="0" err="1"/>
              <a:t>머신러닝</a:t>
            </a:r>
            <a:r>
              <a:rPr lang="ko-KR" altLang="en-US" dirty="0"/>
              <a:t> 지식을 습득했습니다</a:t>
            </a:r>
            <a:r>
              <a:rPr lang="en-US" altLang="ko-KR" dirty="0"/>
              <a:t>. </a:t>
            </a:r>
            <a:r>
              <a:rPr lang="ko-KR" altLang="en-US" dirty="0"/>
              <a:t>모델을 설계하고 학습할 때 필요한 지식을 얻었고</a:t>
            </a:r>
            <a:r>
              <a:rPr lang="en-US" altLang="ko-KR" dirty="0"/>
              <a:t>, </a:t>
            </a:r>
            <a:r>
              <a:rPr lang="ko-KR" altLang="en-US" dirty="0" err="1"/>
              <a:t>넘파이</a:t>
            </a:r>
            <a:r>
              <a:rPr lang="en-US" altLang="ko-KR" dirty="0"/>
              <a:t>, </a:t>
            </a:r>
            <a:r>
              <a:rPr lang="ko-KR" altLang="en-US" dirty="0" err="1"/>
              <a:t>판다스</a:t>
            </a:r>
            <a:r>
              <a:rPr lang="en-US" altLang="ko-KR" dirty="0"/>
              <a:t>, </a:t>
            </a:r>
            <a:r>
              <a:rPr lang="ko-KR" altLang="en-US" dirty="0" err="1"/>
              <a:t>케라스</a:t>
            </a:r>
            <a:r>
              <a:rPr lang="ko-KR" altLang="en-US" dirty="0"/>
              <a:t> 등 라이브러리를 사용하는 방법을 배웠습니다</a:t>
            </a:r>
            <a:r>
              <a:rPr lang="en-US" altLang="ko-KR" dirty="0"/>
              <a:t>. </a:t>
            </a:r>
            <a:r>
              <a:rPr lang="ko-KR" altLang="en-US" dirty="0"/>
              <a:t>이는 추후에 다른 </a:t>
            </a:r>
            <a:r>
              <a:rPr lang="ko-KR" altLang="en-US" dirty="0" err="1"/>
              <a:t>머신러닝</a:t>
            </a:r>
            <a:r>
              <a:rPr lang="ko-KR" altLang="en-US" dirty="0"/>
              <a:t> 과제를 할 때 도움이 </a:t>
            </a:r>
            <a:r>
              <a:rPr lang="ko-KR" altLang="en-US" dirty="0" err="1"/>
              <a:t>될것입니다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1AFBB-386F-4336-8B88-D86BA2660B34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741903"/>
      </p:ext>
    </p:extLst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/>
              <a:t>고혈압 분석 모델은 식품영양학과 김혜림 박사님의 논문을 작성하기 위해 진행하고 있습니다</a:t>
            </a:r>
            <a:r>
              <a:rPr lang="en-US" altLang="ko-KR"/>
              <a:t>. </a:t>
            </a:r>
            <a:r>
              <a:rPr lang="ko-KR" altLang="en-US"/>
              <a:t>이 논문은 사람의 나이</a:t>
            </a:r>
            <a:r>
              <a:rPr lang="en-US" altLang="ko-KR"/>
              <a:t>, </a:t>
            </a:r>
            <a:r>
              <a:rPr lang="ko-KR" altLang="en-US"/>
              <a:t>영양</a:t>
            </a:r>
            <a:r>
              <a:rPr lang="en-US" altLang="ko-KR"/>
              <a:t>, </a:t>
            </a:r>
            <a:r>
              <a:rPr lang="ko-KR" altLang="en-US"/>
              <a:t>식이</a:t>
            </a:r>
            <a:r>
              <a:rPr lang="en-US" altLang="ko-KR"/>
              <a:t> </a:t>
            </a:r>
            <a:r>
              <a:rPr lang="ko-KR" altLang="en-US"/>
              <a:t>등 </a:t>
            </a:r>
            <a:r>
              <a:rPr lang="ko-KR" altLang="en-US">
                <a:highlight>
                  <a:srgbClr val="ffff00"/>
                </a:highlight>
              </a:rPr>
              <a:t>생활 패턴</a:t>
            </a:r>
            <a:r>
              <a:rPr lang="ko-KR" altLang="en-US"/>
              <a:t>과 특정 질환의 상관 관계 조사하기 위해 진행합니다</a:t>
            </a:r>
            <a:r>
              <a:rPr lang="en-US" altLang="ko-KR"/>
              <a:t>. </a:t>
            </a:r>
            <a:r>
              <a:rPr lang="ko-KR" altLang="en-US"/>
              <a:t>그 중 저희는 고혈압과 식이패턴의 상관관계를 집중 연구합니다</a:t>
            </a:r>
            <a:r>
              <a:rPr lang="en-US" altLang="ko-KR"/>
              <a:t>. </a:t>
            </a:r>
            <a:r>
              <a:rPr lang="ko-KR" altLang="en-US"/>
              <a:t>이를 위해 고혈압 모델 개발을 시작했습니다</a:t>
            </a:r>
            <a:r>
              <a:rPr lang="en-US" altLang="ko-KR"/>
              <a:t>. </a:t>
            </a:r>
            <a:r>
              <a:rPr lang="ko-KR" altLang="en-US"/>
              <a:t>고혈압 모델은 고혈압 유병 여부를 예측하고</a:t>
            </a:r>
            <a:r>
              <a:rPr lang="en-US" altLang="ko-KR"/>
              <a:t>, </a:t>
            </a:r>
            <a:r>
              <a:rPr lang="ko-KR" altLang="en-US"/>
              <a:t>현재 정상혈압인 사람이 </a:t>
            </a:r>
            <a:r>
              <a:rPr lang="en-US" altLang="ko-KR"/>
              <a:t>5</a:t>
            </a:r>
            <a:r>
              <a:rPr lang="ko-KR" altLang="en-US"/>
              <a:t>년 후 </a:t>
            </a:r>
            <a:r>
              <a:rPr lang="en-US" altLang="ko-KR"/>
              <a:t>10</a:t>
            </a:r>
            <a:r>
              <a:rPr lang="ko-KR" altLang="en-US"/>
              <a:t>년 후 고혈압에 걸릴지 안 걸릴지 예측합니다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6B1AFBB-386F-4336-8B88-D86BA2660B34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추후 계획입니다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이번주에는 논문작성에 필요한 여러 자료를 준비할 것입니다</a:t>
            </a:r>
            <a:r>
              <a:rPr lang="en-US" altLang="ko-KR" dirty="0"/>
              <a:t>. </a:t>
            </a:r>
            <a:r>
              <a:rPr lang="ko-KR" altLang="en-US" dirty="0" err="1"/>
              <a:t>김혜림</a:t>
            </a:r>
            <a:r>
              <a:rPr lang="ko-KR" altLang="en-US" dirty="0"/>
              <a:t> 박사님이 부탁하신 것으로</a:t>
            </a:r>
            <a:r>
              <a:rPr lang="en-US" altLang="ko-KR" dirty="0"/>
              <a:t>, </a:t>
            </a:r>
            <a:r>
              <a:rPr lang="ko-KR" altLang="en-US" dirty="0"/>
              <a:t>모델 정확도</a:t>
            </a:r>
            <a:r>
              <a:rPr lang="en-US" altLang="ko-KR" dirty="0"/>
              <a:t>, </a:t>
            </a:r>
            <a:r>
              <a:rPr lang="ko-KR" altLang="en-US" dirty="0"/>
              <a:t>변수의 상관관계 결정법</a:t>
            </a:r>
            <a:r>
              <a:rPr lang="en-US" altLang="ko-KR" dirty="0"/>
              <a:t>, Decision Tree </a:t>
            </a:r>
            <a:r>
              <a:rPr lang="ko-KR" altLang="en-US" dirty="0"/>
              <a:t>그림 자료를 정리할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</a:t>
            </a:r>
            <a:r>
              <a:rPr lang="en-US" altLang="ko-KR" dirty="0"/>
              <a:t>…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1AFBB-386F-4336-8B88-D86BA2660B34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8885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1AFBB-386F-4336-8B88-D86BA2660B34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418309"/>
      </p:ext>
    </p:extLst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/>
              <a:t>고혈압 분석 모델이 어떻게 이루어져 있는지 보여드리겠습니다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6B1AFBB-386F-4336-8B88-D86BA2660B34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/>
              <a:t>고혈압 분석 모델의 독립 변수 </a:t>
            </a:r>
            <a:r>
              <a:rPr lang="en-US" altLang="ko-KR"/>
              <a:t>x</a:t>
            </a:r>
            <a:r>
              <a:rPr lang="ko-KR" altLang="en-US"/>
              <a:t>는 생활 패턴입니다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독립 변수 </a:t>
            </a:r>
            <a:r>
              <a:rPr lang="en-US" altLang="ko-KR"/>
              <a:t>x</a:t>
            </a:r>
            <a:r>
              <a:rPr lang="ko-KR" altLang="en-US"/>
              <a:t>는 검사자 개인정보</a:t>
            </a:r>
            <a:r>
              <a:rPr lang="en-US" altLang="ko-KR"/>
              <a:t>, </a:t>
            </a:r>
            <a:r>
              <a:rPr lang="ko-KR" altLang="en-US"/>
              <a:t>생활습관</a:t>
            </a:r>
            <a:r>
              <a:rPr lang="en-US" altLang="ko-KR"/>
              <a:t>, </a:t>
            </a:r>
            <a:r>
              <a:rPr lang="ko-KR" altLang="en-US"/>
              <a:t>생활 패턴</a:t>
            </a:r>
            <a:r>
              <a:rPr lang="en-US" altLang="ko-KR"/>
              <a:t>, </a:t>
            </a:r>
            <a:r>
              <a:rPr lang="ko-KR" altLang="en-US"/>
              <a:t>영양소 섭취량등이 있고</a:t>
            </a:r>
            <a:r>
              <a:rPr lang="en-US" altLang="ko-KR"/>
              <a:t>, </a:t>
            </a:r>
            <a:r>
              <a:rPr lang="ko-KR" altLang="en-US"/>
              <a:t>요인 분석을 위해 재가공한 식이패턴 데이터가 있습니다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6B1AFBB-386F-4336-8B88-D86BA2660B34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고혈압 분석 모델의 종속 변수 </a:t>
            </a:r>
            <a:r>
              <a:rPr lang="en-US" altLang="ko-KR"/>
              <a:t>y</a:t>
            </a:r>
            <a:r>
              <a:rPr lang="ko-KR" altLang="en-US"/>
              <a:t>는 고혈압입니다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의학적으로 아래 </a:t>
            </a:r>
            <a:r>
              <a:rPr lang="en-US" altLang="ko-KR"/>
              <a:t>3</a:t>
            </a:r>
            <a:r>
              <a:rPr lang="ko-KR" altLang="en-US"/>
              <a:t>가지 조건을 </a:t>
            </a:r>
            <a:r>
              <a:rPr lang="en-US" altLang="ko-KR"/>
              <a:t>1</a:t>
            </a:r>
            <a:r>
              <a:rPr lang="ko-KR" altLang="en-US"/>
              <a:t>개 이상 만족할 때 고혈압이라고 판단합니다</a:t>
            </a:r>
            <a:r>
              <a:rPr lang="en-US" altLang="ko-KR"/>
              <a:t>. </a:t>
            </a:r>
            <a:r>
              <a:rPr lang="ko-KR" altLang="en-US"/>
              <a:t>그래서 아래 </a:t>
            </a:r>
            <a:r>
              <a:rPr lang="en-US" altLang="ko-KR"/>
              <a:t>3</a:t>
            </a:r>
            <a:r>
              <a:rPr lang="ko-KR" altLang="en-US"/>
              <a:t>가지 조건은 </a:t>
            </a:r>
            <a:r>
              <a:rPr lang="en-US" altLang="ko-KR"/>
              <a:t>OR </a:t>
            </a:r>
            <a:r>
              <a:rPr lang="ko-KR" altLang="en-US"/>
              <a:t>해서 새로운 변수를 생성하고 이를 종속변수로 두었습니다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6B1AFBB-386F-4336-8B88-D86BA2660B34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/>
              <a:t>제가 짠 코드와 사용한 라이브러리를 설명드리겠습니다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6B1AFBB-386F-4336-8B88-D86BA2660B34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먼저</a:t>
            </a:r>
            <a:r>
              <a:rPr lang="en-US" altLang="ko-KR"/>
              <a:t>, </a:t>
            </a:r>
            <a:r>
              <a:rPr lang="ko-KR" altLang="en-US"/>
              <a:t>지금까지 제가 한 것 들을 간략하게 소개하고 들어가겠습니다</a:t>
            </a:r>
            <a:r>
              <a:rPr lang="en-US" altLang="ko-KR"/>
              <a:t>. </a:t>
            </a:r>
            <a:r>
              <a:rPr lang="ko-KR" altLang="en-US"/>
              <a:t>이전 슬라이드에서 설명한 고혈압 변수 가공했고</a:t>
            </a:r>
            <a:r>
              <a:rPr lang="en-US" altLang="ko-KR"/>
              <a:t>, </a:t>
            </a:r>
            <a:r>
              <a:rPr lang="ko-KR" altLang="en-US"/>
              <a:t>데이터셋의 결측값을 대치했고</a:t>
            </a:r>
            <a:r>
              <a:rPr lang="en-US" altLang="ko-KR"/>
              <a:t>, </a:t>
            </a:r>
            <a:r>
              <a:rPr lang="ko-KR" altLang="en-US"/>
              <a:t>각각의 요소를 스케일링하고</a:t>
            </a:r>
            <a:r>
              <a:rPr lang="en-US" altLang="ko-KR"/>
              <a:t>, </a:t>
            </a:r>
            <a:r>
              <a:rPr lang="ko-KR" altLang="en-US"/>
              <a:t>모델 제작 및 하이퍼 튜닝을 했고</a:t>
            </a:r>
            <a:r>
              <a:rPr lang="en-US" altLang="ko-KR"/>
              <a:t>,</a:t>
            </a: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6B1AFBB-386F-4336-8B88-D86BA2660B34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/>
              <a:t>Decision tree</a:t>
            </a:r>
            <a:r>
              <a:rPr lang="ko-KR" altLang="en-US">
                <a:solidFill>
                  <a:srgbClr val="000000"/>
                </a:solidFill>
                <a:effectLst/>
              </a:rPr>
              <a:t>를 만들었고 </a:t>
            </a:r>
            <a:r>
              <a:rPr lang="ko-KR" altLang="en-US"/>
              <a:t>요구사항에 맞게 다양한 모델을 설계했습니다</a:t>
            </a:r>
            <a:r>
              <a:rPr lang="en-US" altLang="ko-KR"/>
              <a:t>.</a:t>
            </a:r>
            <a:endParaRPr lang="en-US" altLang="ko-KR"/>
          </a:p>
          <a:p>
            <a:pPr algn="l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6B1AFBB-386F-4336-8B88-D86BA2660B34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8/31/2021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64493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0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1.xml"  /><Relationship Id="rId3" Type="http://schemas.openxmlformats.org/officeDocument/2006/relationships/image" Target="../media/image2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3.xml"  /><Relationship Id="rId3" Type="http://schemas.openxmlformats.org/officeDocument/2006/relationships/image" Target="../media/image3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4.xml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5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6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notesSlide" Target="../notesSlides/notesSlide17.xml"  /><Relationship Id="rId3" Type="http://schemas.openxmlformats.org/officeDocument/2006/relationships/image" Target="../media/image6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notesSlide" Target="../notesSlides/notesSlide18.xml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Relationship Id="rId5" Type="http://schemas.openxmlformats.org/officeDocument/2006/relationships/image" Target="../media/image9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9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notesSlide" Target="../notesSlides/notesSlide20.xml"  /><Relationship Id="rId3" Type="http://schemas.openxmlformats.org/officeDocument/2006/relationships/image" Target="../media/image10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1.xml"  /><Relationship Id="rId3" Type="http://schemas.openxmlformats.org/officeDocument/2006/relationships/image" Target="../media/image11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notesSlide" Target="../notesSlides/notesSlide22.xml"  /><Relationship Id="rId3" Type="http://schemas.openxmlformats.org/officeDocument/2006/relationships/image" Target="../media/image12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3.xml"  /><Relationship Id="rId3" Type="http://schemas.openxmlformats.org/officeDocument/2006/relationships/image" Target="../media/image13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4.xml"  /><Relationship Id="rId3" Type="http://schemas.openxmlformats.org/officeDocument/2006/relationships/image" Target="../media/image14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notesSlide" Target="../notesSlides/notesSlide25.xml"  /><Relationship Id="rId3" Type="http://schemas.openxmlformats.org/officeDocument/2006/relationships/image" Target="../media/image15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notesSlide" Target="../notesSlides/notesSlide26.xml"  /><Relationship Id="rId3" Type="http://schemas.openxmlformats.org/officeDocument/2006/relationships/image" Target="../media/image16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7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8.xml"  /><Relationship Id="rId3" Type="http://schemas.openxmlformats.org/officeDocument/2006/relationships/image" Target="../media/image1.jpe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9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3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30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31.xml"  /><Relationship Id="rId3" Type="http://schemas.openxmlformats.org/officeDocument/2006/relationships/image" Target="../media/image17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4.xml"  /><Relationship Id="rId3" Type="http://schemas.openxmlformats.org/officeDocument/2006/relationships/image" Target="../media/image1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notesSlide" Target="../notesSlides/notesSlide5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notesSlide" Target="../notesSlides/notesSlide6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7.xml"  /><Relationship Id="rId3" Type="http://schemas.openxmlformats.org/officeDocument/2006/relationships/image" Target="../media/image1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8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9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고혈압 분석 모델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2021-09-08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컴퓨터과학과 황승현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0CF77A-F2B4-4757-89EC-41E81F666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기반데이터</a:t>
            </a:r>
            <a:br>
              <a:rPr lang="en-US" altLang="ko-KR" dirty="0"/>
            </a:br>
            <a:r>
              <a:rPr lang="ko-KR" altLang="en-US" dirty="0"/>
              <a:t>변수 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9B1685-8F78-49A3-9370-B87578E1D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기반데이터 변수의 특징</a:t>
            </a:r>
            <a:endParaRPr lang="en-US" altLang="ko-KR" dirty="0"/>
          </a:p>
          <a:p>
            <a:pPr lvl="1"/>
            <a:r>
              <a:rPr lang="en-US" altLang="ko-KR" dirty="0"/>
              <a:t>66666 = </a:t>
            </a:r>
            <a:r>
              <a:rPr lang="ko-KR" altLang="en-US" dirty="0"/>
              <a:t>조사 안 함</a:t>
            </a:r>
            <a:endParaRPr lang="en-US" altLang="ko-KR" dirty="0"/>
          </a:p>
          <a:p>
            <a:pPr lvl="1"/>
            <a:r>
              <a:rPr lang="en-US" altLang="ko-KR" dirty="0"/>
              <a:t>77777 = </a:t>
            </a:r>
            <a:r>
              <a:rPr lang="ko-KR" altLang="en-US" dirty="0"/>
              <a:t>해당 없음</a:t>
            </a:r>
            <a:endParaRPr lang="en-US" altLang="ko-KR" dirty="0"/>
          </a:p>
          <a:p>
            <a:pPr lvl="1"/>
            <a:r>
              <a:rPr lang="en-US" altLang="ko-KR" dirty="0"/>
              <a:t>99999 = </a:t>
            </a:r>
            <a:r>
              <a:rPr lang="ko-KR" altLang="en-US" dirty="0"/>
              <a:t>미상</a:t>
            </a:r>
            <a:r>
              <a:rPr lang="en-US" altLang="ko-KR" dirty="0"/>
              <a:t>/</a:t>
            </a:r>
            <a:r>
              <a:rPr lang="ko-KR" altLang="en-US" dirty="0"/>
              <a:t>무응답</a:t>
            </a:r>
            <a:r>
              <a:rPr lang="en-US" altLang="ko-KR" dirty="0"/>
              <a:t>/</a:t>
            </a:r>
            <a:r>
              <a:rPr lang="ko-KR" altLang="en-US" dirty="0" err="1"/>
              <a:t>미측정</a:t>
            </a:r>
            <a:endParaRPr lang="en-US" altLang="ko-KR" dirty="0"/>
          </a:p>
          <a:p>
            <a:pPr lvl="1"/>
            <a:r>
              <a:rPr lang="ko-KR" altLang="en-US" dirty="0"/>
              <a:t>그 외</a:t>
            </a:r>
            <a:r>
              <a:rPr lang="en-US" altLang="ko-KR" dirty="0"/>
              <a:t>,</a:t>
            </a:r>
            <a:r>
              <a:rPr lang="ko-KR" altLang="en-US" dirty="0"/>
              <a:t> 비어 있는 값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변수의 특성에 맞게</a:t>
            </a:r>
            <a:r>
              <a:rPr lang="en-US" altLang="ko-KR" dirty="0"/>
              <a:t> 0,</a:t>
            </a:r>
            <a:r>
              <a:rPr lang="ko-KR" altLang="en-US" dirty="0"/>
              <a:t> </a:t>
            </a:r>
            <a:r>
              <a:rPr lang="en-US" altLang="ko-KR" dirty="0"/>
              <a:t>NA </a:t>
            </a:r>
            <a:r>
              <a:rPr lang="ko-KR" altLang="en-US" dirty="0"/>
              <a:t>등으로 수정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25790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D38E4-10C7-4D3D-BD11-62DAF316D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분리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2B9F108-D70D-42E8-9920-DF74ED36E3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97202" y="803275"/>
            <a:ext cx="5523534" cy="5248275"/>
          </a:xfrm>
        </p:spPr>
      </p:pic>
    </p:spTree>
    <p:extLst>
      <p:ext uri="{BB962C8B-B14F-4D97-AF65-F5344CB8AC3E}">
        <p14:creationId xmlns:p14="http://schemas.microsoft.com/office/powerpoint/2010/main" val="2854758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DC745-CBD6-4085-B48B-9CED6CAFC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Imputer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2C59F3-33E1-4226-890F-E1AE2BAC7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scikit-learn impute</a:t>
            </a:r>
          </a:p>
          <a:p>
            <a:r>
              <a:rPr lang="en-US" altLang="ko-KR" dirty="0" err="1"/>
              <a:t>KNNImputer</a:t>
            </a:r>
            <a:endParaRPr lang="en-US" altLang="ko-KR" dirty="0"/>
          </a:p>
          <a:p>
            <a:pPr lvl="1"/>
            <a:r>
              <a:rPr lang="ko-KR" altLang="en-US" dirty="0"/>
              <a:t>최근접 이웃의 평균값을 사용하여 대치</a:t>
            </a:r>
            <a:endParaRPr lang="en-US" altLang="ko-KR" dirty="0"/>
          </a:p>
          <a:p>
            <a:r>
              <a:rPr lang="en-US" altLang="ko-KR" dirty="0" err="1"/>
              <a:t>SimpleImputer</a:t>
            </a:r>
            <a:endParaRPr lang="en-US" altLang="ko-KR" dirty="0"/>
          </a:p>
          <a:p>
            <a:pPr lvl="1"/>
            <a:r>
              <a:rPr lang="ko-KR" altLang="en-US" dirty="0" err="1"/>
              <a:t>결측값을</a:t>
            </a:r>
            <a:r>
              <a:rPr lang="ko-KR" altLang="en-US" dirty="0"/>
              <a:t> 평균</a:t>
            </a:r>
            <a:r>
              <a:rPr lang="en-US" altLang="ko-KR" dirty="0"/>
              <a:t>, </a:t>
            </a:r>
            <a:r>
              <a:rPr lang="ko-KR" altLang="en-US" dirty="0"/>
              <a:t>중앙값</a:t>
            </a:r>
            <a:r>
              <a:rPr lang="en-US" altLang="ko-KR" dirty="0"/>
              <a:t>, </a:t>
            </a:r>
            <a:r>
              <a:rPr lang="ko-KR" altLang="en-US" dirty="0" err="1"/>
              <a:t>최빈값</a:t>
            </a:r>
            <a:r>
              <a:rPr lang="en-US" altLang="ko-KR" dirty="0"/>
              <a:t>, </a:t>
            </a:r>
            <a:r>
              <a:rPr lang="ko-KR" altLang="en-US" dirty="0"/>
              <a:t>상수 등으로 대치</a:t>
            </a:r>
          </a:p>
        </p:txBody>
      </p:sp>
    </p:spTree>
    <p:extLst>
      <p:ext uri="{BB962C8B-B14F-4D97-AF65-F5344CB8AC3E}">
        <p14:creationId xmlns:p14="http://schemas.microsoft.com/office/powerpoint/2010/main" val="1052552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46">
            <a:extLst>
              <a:ext uri="{FF2B5EF4-FFF2-40B4-BE49-F238E27FC236}">
                <a16:creationId xmlns:a16="http://schemas.microsoft.com/office/drawing/2014/main" id="{7CC9829A-26F6-4595-8608-1A9F57DA7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48">
            <a:extLst>
              <a:ext uri="{FF2B5EF4-FFF2-40B4-BE49-F238E27FC236}">
                <a16:creationId xmlns:a16="http://schemas.microsoft.com/office/drawing/2014/main" id="{75343792-FB15-4868-8582-6FB07FD06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>
              <a:extLst>
                <a:ext uri="{FF2B5EF4-FFF2-40B4-BE49-F238E27FC236}">
                  <a16:creationId xmlns:a16="http://schemas.microsoft.com/office/drawing/2014/main" id="{7CA8F4A2-D471-40D9-BE89-06C70ACF4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6">
              <a:extLst>
                <a:ext uri="{FF2B5EF4-FFF2-40B4-BE49-F238E27FC236}">
                  <a16:creationId xmlns:a16="http://schemas.microsoft.com/office/drawing/2014/main" id="{E43E1CEC-4E49-49E9-8548-8B05B6374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7">
              <a:extLst>
                <a:ext uri="{FF2B5EF4-FFF2-40B4-BE49-F238E27FC236}">
                  <a16:creationId xmlns:a16="http://schemas.microsoft.com/office/drawing/2014/main" id="{B7F53ED1-039D-4BD7-A3E5-297729B937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">
              <a:extLst>
                <a:ext uri="{FF2B5EF4-FFF2-40B4-BE49-F238E27FC236}">
                  <a16:creationId xmlns:a16="http://schemas.microsoft.com/office/drawing/2014/main" id="{A8487EB7-2469-4867-A80E-D9CD5B230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9">
              <a:extLst>
                <a:ext uri="{FF2B5EF4-FFF2-40B4-BE49-F238E27FC236}">
                  <a16:creationId xmlns:a16="http://schemas.microsoft.com/office/drawing/2014/main" id="{46143F0D-FDD9-4B87-911C-BBCFB8055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0">
              <a:extLst>
                <a:ext uri="{FF2B5EF4-FFF2-40B4-BE49-F238E27FC236}">
                  <a16:creationId xmlns:a16="http://schemas.microsoft.com/office/drawing/2014/main" id="{2CFC98FE-A0AD-4DC3-A501-9F93E7F47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1">
              <a:extLst>
                <a:ext uri="{FF2B5EF4-FFF2-40B4-BE49-F238E27FC236}">
                  <a16:creationId xmlns:a16="http://schemas.microsoft.com/office/drawing/2014/main" id="{9AF90DC1-0B6B-4A93-A014-09751AD4D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2">
              <a:extLst>
                <a:ext uri="{FF2B5EF4-FFF2-40B4-BE49-F238E27FC236}">
                  <a16:creationId xmlns:a16="http://schemas.microsoft.com/office/drawing/2014/main" id="{A2DFFBBE-16F4-4A5E-8934-167B73FFE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3">
              <a:extLst>
                <a:ext uri="{FF2B5EF4-FFF2-40B4-BE49-F238E27FC236}">
                  <a16:creationId xmlns:a16="http://schemas.microsoft.com/office/drawing/2014/main" id="{A5E67C3A-5087-485D-96E5-21B8644E3D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4">
              <a:extLst>
                <a:ext uri="{FF2B5EF4-FFF2-40B4-BE49-F238E27FC236}">
                  <a16:creationId xmlns:a16="http://schemas.microsoft.com/office/drawing/2014/main" id="{73EB781F-58BE-4B7A-B99B-B318ADFCC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5">
              <a:extLst>
                <a:ext uri="{FF2B5EF4-FFF2-40B4-BE49-F238E27FC236}">
                  <a16:creationId xmlns:a16="http://schemas.microsoft.com/office/drawing/2014/main" id="{539F2F29-AFA9-4E0B-A2E1-685BA3BB0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6">
              <a:extLst>
                <a:ext uri="{FF2B5EF4-FFF2-40B4-BE49-F238E27FC236}">
                  <a16:creationId xmlns:a16="http://schemas.microsoft.com/office/drawing/2014/main" id="{43647B4C-97BD-4193-A694-A8175A54A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7">
              <a:extLst>
                <a:ext uri="{FF2B5EF4-FFF2-40B4-BE49-F238E27FC236}">
                  <a16:creationId xmlns:a16="http://schemas.microsoft.com/office/drawing/2014/main" id="{06780C14-905F-45FA-A058-1B48324519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8">
              <a:extLst>
                <a:ext uri="{FF2B5EF4-FFF2-40B4-BE49-F238E27FC236}">
                  <a16:creationId xmlns:a16="http://schemas.microsoft.com/office/drawing/2014/main" id="{5C09B360-91DE-4815-B792-78F1DDAB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9">
              <a:extLst>
                <a:ext uri="{FF2B5EF4-FFF2-40B4-BE49-F238E27FC236}">
                  <a16:creationId xmlns:a16="http://schemas.microsoft.com/office/drawing/2014/main" id="{32364EA9-C91C-4187-AEA7-3E676F04E1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0">
              <a:extLst>
                <a:ext uri="{FF2B5EF4-FFF2-40B4-BE49-F238E27FC236}">
                  <a16:creationId xmlns:a16="http://schemas.microsoft.com/office/drawing/2014/main" id="{807D3A95-0DDF-4B14-AD7D-3C5465533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1">
              <a:extLst>
                <a:ext uri="{FF2B5EF4-FFF2-40B4-BE49-F238E27FC236}">
                  <a16:creationId xmlns:a16="http://schemas.microsoft.com/office/drawing/2014/main" id="{18B7A11B-83DF-4C00-836D-1BB371B3BB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2">
              <a:extLst>
                <a:ext uri="{FF2B5EF4-FFF2-40B4-BE49-F238E27FC236}">
                  <a16:creationId xmlns:a16="http://schemas.microsoft.com/office/drawing/2014/main" id="{3478F3A2-7617-467C-9F1C-0024CC840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3">
              <a:extLst>
                <a:ext uri="{FF2B5EF4-FFF2-40B4-BE49-F238E27FC236}">
                  <a16:creationId xmlns:a16="http://schemas.microsoft.com/office/drawing/2014/main" id="{9110FCBA-0E4F-4C72-A148-BA0CC4D7EC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4">
              <a:extLst>
                <a:ext uri="{FF2B5EF4-FFF2-40B4-BE49-F238E27FC236}">
                  <a16:creationId xmlns:a16="http://schemas.microsoft.com/office/drawing/2014/main" id="{5F9AC703-6A55-44D2-A2D0-4C80B2C31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5">
              <a:extLst>
                <a:ext uri="{FF2B5EF4-FFF2-40B4-BE49-F238E27FC236}">
                  <a16:creationId xmlns:a16="http://schemas.microsoft.com/office/drawing/2014/main" id="{A950B910-1A21-48FB-9E68-E71923756A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2" name="Group 71">
            <a:extLst>
              <a:ext uri="{FF2B5EF4-FFF2-40B4-BE49-F238E27FC236}">
                <a16:creationId xmlns:a16="http://schemas.microsoft.com/office/drawing/2014/main" id="{F594A2EF-2FF2-48A2-91C9-027900307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03" name="Rectangle 72">
              <a:extLst>
                <a:ext uri="{FF2B5EF4-FFF2-40B4-BE49-F238E27FC236}">
                  <a16:creationId xmlns:a16="http://schemas.microsoft.com/office/drawing/2014/main" id="{40F210D1-1084-4A86-8697-6421DF5C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Isosceles Triangle 22">
              <a:extLst>
                <a:ext uri="{FF2B5EF4-FFF2-40B4-BE49-F238E27FC236}">
                  <a16:creationId xmlns:a16="http://schemas.microsoft.com/office/drawing/2014/main" id="{40B25474-8A86-43C1-B77B-EA2994CB4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74">
              <a:extLst>
                <a:ext uri="{FF2B5EF4-FFF2-40B4-BE49-F238E27FC236}">
                  <a16:creationId xmlns:a16="http://schemas.microsoft.com/office/drawing/2014/main" id="{3ACEAD7B-B41B-4FE1-AD76-97F79C2C2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2FDDA726-58B7-41DA-BC4A-470F05629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>
            <a:normAutofit/>
          </a:bodyPr>
          <a:lstStyle/>
          <a:p>
            <a:r>
              <a:rPr lang="en-US" altLang="ko-KR" dirty="0"/>
              <a:t>One-hot-encoding</a:t>
            </a:r>
            <a:endParaRPr lang="ko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36D7AE9D-9E48-4328-87A1-A7A6B3510E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581" r="-3" b="5570"/>
          <a:stretch/>
        </p:blipFill>
        <p:spPr>
          <a:xfrm>
            <a:off x="5115908" y="804036"/>
            <a:ext cx="6274561" cy="2977469"/>
          </a:xfrm>
          <a:prstGeom prst="rect">
            <a:avLst/>
          </a:prstGeom>
          <a:ln w="9525">
            <a:solidFill>
              <a:schemeClr val="tx1">
                <a:alpha val="20000"/>
              </a:schemeClr>
            </a:solidFill>
          </a:ln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7362124-99DC-4089-B374-F38550564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267830"/>
            <a:ext cx="6281873" cy="1783977"/>
          </a:xfrm>
        </p:spPr>
        <p:txBody>
          <a:bodyPr>
            <a:normAutofit fontScale="92500"/>
          </a:bodyPr>
          <a:lstStyle/>
          <a:p>
            <a:r>
              <a:rPr lang="en-US" altLang="ko-KR" dirty="0" err="1"/>
              <a:t>pd.get_dummies</a:t>
            </a:r>
            <a:r>
              <a:rPr lang="en-US" altLang="ko-KR" dirty="0"/>
              <a:t>()</a:t>
            </a:r>
          </a:p>
          <a:p>
            <a:r>
              <a:rPr lang="ko-KR" altLang="en-US" dirty="0"/>
              <a:t>변수를 벡터로 표현</a:t>
            </a:r>
            <a:endParaRPr lang="en-US" altLang="ko-KR" dirty="0"/>
          </a:p>
          <a:p>
            <a:r>
              <a:rPr lang="en-US" altLang="ko-KR" dirty="0"/>
              <a:t>One-Hot-Encoding</a:t>
            </a:r>
            <a:r>
              <a:rPr lang="ko-KR" altLang="en-US" dirty="0"/>
              <a:t>을 하는 이유</a:t>
            </a:r>
            <a:endParaRPr lang="en-US" altLang="ko-KR" dirty="0"/>
          </a:p>
          <a:p>
            <a:pPr lvl="1"/>
            <a:r>
              <a:rPr lang="ko-KR" altLang="en-US" dirty="0"/>
              <a:t>정수</a:t>
            </a:r>
            <a:r>
              <a:rPr lang="en-US" altLang="ko-KR" dirty="0"/>
              <a:t> </a:t>
            </a:r>
            <a:r>
              <a:rPr lang="ko-KR" altLang="en-US" dirty="0"/>
              <a:t>값으로 두면 각 수가 연관성이 있는 것이라고 착각하기 때문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08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A517D76-CE12-47A5-BD95-9A8F05070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A2F2F994-D93C-4552-B9AD-DA9E8C94B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502B8064-B713-4DB8-AC36-3E576B348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1D700A84-AE55-4EDE-A656-62806F504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8">
              <a:extLst>
                <a:ext uri="{FF2B5EF4-FFF2-40B4-BE49-F238E27FC236}">
                  <a16:creationId xmlns:a16="http://schemas.microsoft.com/office/drawing/2014/main" id="{E04FC3D0-B839-4900-B5C8-86C794457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731A8D63-72B9-496F-BB43-DDD90FC7E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5B167ED7-B36F-4DDE-B273-7A309BD0F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1178D32B-E32A-4691-84EB-5FE693D3B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AB800FF0-63F8-4B30-96F4-E9601D026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A4616F81-02F6-4A18-949C-FB6CBA200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D31D2123-B363-42F3-8A04-43048C7BA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C60973D3-0B9D-465C-8FD3-266BBA49E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C6655AC3-A1D6-4A0B-861F-F94CB5F0D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E8850C4A-AFA5-499E-8E1C-176A59C88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8C06F8D4-97B5-4836-AD19-2151421B0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89A2942D-1C1B-4AFF-9818-DA7B73EA48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2B61C5D3-5852-403F-B4BA-A64B93312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EF62A1A7-26C1-4804-93CB-A07F356CA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490A1082-3E3A-4C61-9613-910BB024A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5F452D69-A1DB-4A06-B933-896AED86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45D6626-A6F2-4475-922C-BE42D3365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ECFEB13-5D98-43DB-8DFF-78327AE13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29DA4AFD-8D10-4660-A842-40F4D1434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2DBAFF0-48F5-43BB-87C6-CE56A16B6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B624443-FCFF-4710-AE2B-465FCD4F6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 latinLnBrk="0">
              <a:lnSpc>
                <a:spcPct val="80000"/>
              </a:lnSpc>
            </a:pPr>
            <a:r>
              <a:rPr lang="en-US" altLang="ko-KR" dirty="0">
                <a:solidFill>
                  <a:schemeClr val="bg1"/>
                </a:solidFill>
              </a:rPr>
              <a:t>One-Hot Encoding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내용 개체 틀 4" descr="테이블이(가) 표시된 사진&#10;&#10;자동 생성된 설명">
            <a:extLst>
              <a:ext uri="{FF2B5EF4-FFF2-40B4-BE49-F238E27FC236}">
                <a16:creationId xmlns:a16="http://schemas.microsoft.com/office/drawing/2014/main" id="{B363A4C1-3749-4526-9E4B-F31155261F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70276" y="612574"/>
            <a:ext cx="2442278" cy="3864547"/>
          </a:xfrm>
          <a:prstGeom prst="rect">
            <a:avLst/>
          </a:prstGeom>
        </p:spPr>
      </p:pic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55C01750-8C79-4813-8C21-A950F699FF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9204" y="626940"/>
            <a:ext cx="4615986" cy="386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479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0E590E-A51D-45B3-97D8-421860025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</a:t>
            </a:r>
            <a:br>
              <a:rPr lang="en-US" altLang="ko-KR" dirty="0"/>
            </a:br>
            <a:r>
              <a:rPr lang="ko-KR" altLang="en-US" dirty="0"/>
              <a:t>스케일링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36C090-E912-44D1-8F87-2F08B7BA9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스케일링이란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데이터를 일정 범위 안으로</a:t>
            </a:r>
            <a:endParaRPr lang="en-US" altLang="ko-KR" dirty="0"/>
          </a:p>
          <a:p>
            <a:pPr lvl="1"/>
            <a:r>
              <a:rPr lang="ko-KR" altLang="en-US" dirty="0"/>
              <a:t>모델의 학습효율 향상</a:t>
            </a:r>
            <a:endParaRPr lang="en-US" altLang="ko-KR" dirty="0"/>
          </a:p>
          <a:p>
            <a:r>
              <a:rPr lang="en-US" altLang="ko-KR" dirty="0"/>
              <a:t>Scikit-learn preprocessing</a:t>
            </a:r>
          </a:p>
          <a:p>
            <a:r>
              <a:rPr lang="en-US" altLang="ko-KR" dirty="0"/>
              <a:t>StandardScaler</a:t>
            </a:r>
            <a:endParaRPr lang="ko-KR" altLang="en-US" dirty="0"/>
          </a:p>
          <a:p>
            <a:pPr lvl="1"/>
            <a:r>
              <a:rPr lang="ko-KR" altLang="en-US" dirty="0"/>
              <a:t>평균과 분산을 이용하여 변수 스케일링</a:t>
            </a:r>
            <a:endParaRPr lang="en-US" altLang="ko-KR" dirty="0"/>
          </a:p>
          <a:p>
            <a:pPr lvl="1"/>
            <a:r>
              <a:rPr lang="ko-KR" altLang="en-US" dirty="0"/>
              <a:t>표준화</a:t>
            </a:r>
            <a:endParaRPr lang="en-US" altLang="ko-KR" dirty="0"/>
          </a:p>
          <a:p>
            <a:r>
              <a:rPr lang="en-US" altLang="ko-KR" dirty="0"/>
              <a:t>MinMaxScaler</a:t>
            </a:r>
          </a:p>
          <a:p>
            <a:pPr lvl="1"/>
            <a:r>
              <a:rPr lang="ko-KR" altLang="en-US" dirty="0"/>
              <a:t>최솟값과 최댓값을 이용하여 변수를 스케일링</a:t>
            </a:r>
            <a:endParaRPr lang="en-US" altLang="ko-KR" dirty="0"/>
          </a:p>
          <a:p>
            <a:pPr lvl="1"/>
            <a:r>
              <a:rPr lang="ko-KR" altLang="en-US" dirty="0"/>
              <a:t>정규화</a:t>
            </a:r>
            <a:endParaRPr lang="en-US" altLang="ko-KR" dirty="0"/>
          </a:p>
          <a:p>
            <a:r>
              <a:rPr lang="en-US" altLang="ko-KR" dirty="0"/>
              <a:t>QuantileTransformer</a:t>
            </a:r>
          </a:p>
          <a:p>
            <a:pPr lvl="1"/>
            <a:r>
              <a:rPr lang="en-US" altLang="ko-KR" dirty="0"/>
              <a:t>4</a:t>
            </a:r>
            <a:r>
              <a:rPr lang="ko-KR" altLang="en-US" dirty="0"/>
              <a:t>분위수를 이용하여 변수를 스케일링</a:t>
            </a:r>
            <a:endParaRPr lang="en-US" altLang="ko-KR" dirty="0"/>
          </a:p>
          <a:p>
            <a:pPr lvl="1"/>
            <a:r>
              <a:rPr lang="ko-KR" altLang="en-US" dirty="0"/>
              <a:t>이상치에 잘 대처</a:t>
            </a:r>
          </a:p>
        </p:txBody>
      </p:sp>
    </p:spTree>
    <p:extLst>
      <p:ext uri="{BB962C8B-B14F-4D97-AF65-F5344CB8AC3E}">
        <p14:creationId xmlns:p14="http://schemas.microsoft.com/office/powerpoint/2010/main" val="2476963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385704-EA07-4C06-A70F-21C7D2571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Keras</a:t>
            </a:r>
            <a:r>
              <a:rPr lang="en-US" altLang="ko-KR" dirty="0"/>
              <a:t> Tuner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3A3B71-1C9E-42F5-B822-5760B8CD0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하이퍼</a:t>
            </a:r>
            <a:r>
              <a:rPr lang="ko-KR" altLang="en-US" dirty="0"/>
              <a:t> 튜닝을 도와주는 라이브러리</a:t>
            </a:r>
            <a:endParaRPr lang="en-US" altLang="ko-KR" dirty="0"/>
          </a:p>
          <a:p>
            <a:r>
              <a:rPr lang="ko-KR" altLang="en-US" dirty="0" err="1"/>
              <a:t>하이퍼</a:t>
            </a:r>
            <a:r>
              <a:rPr lang="ko-KR" altLang="en-US" dirty="0"/>
              <a:t> 튜닝</a:t>
            </a:r>
            <a:endParaRPr lang="en-US" altLang="ko-KR" dirty="0"/>
          </a:p>
          <a:p>
            <a:pPr lvl="1"/>
            <a:r>
              <a:rPr lang="en-US" altLang="ko-KR" dirty="0"/>
              <a:t>hyperparameter tuning</a:t>
            </a:r>
          </a:p>
          <a:p>
            <a:pPr lvl="1"/>
            <a:r>
              <a:rPr lang="ko-KR" altLang="en-US" dirty="0"/>
              <a:t>모델</a:t>
            </a:r>
            <a:r>
              <a:rPr lang="en-US" altLang="ko-KR" dirty="0"/>
              <a:t>(hyper model)</a:t>
            </a:r>
            <a:r>
              <a:rPr lang="ko-KR" altLang="en-US" dirty="0"/>
              <a:t>에서 가장 좋은 </a:t>
            </a:r>
            <a:r>
              <a:rPr lang="ko-KR" altLang="en-US" dirty="0" err="1"/>
              <a:t>하이퍼파라미터를</a:t>
            </a:r>
            <a:r>
              <a:rPr lang="ko-KR" altLang="en-US" dirty="0"/>
              <a:t> 찾는 것</a:t>
            </a:r>
            <a:endParaRPr lang="en-US" altLang="ko-KR" dirty="0"/>
          </a:p>
          <a:p>
            <a:r>
              <a:rPr lang="en-US" altLang="ko-KR" dirty="0"/>
              <a:t>Hyperband </a:t>
            </a:r>
            <a:r>
              <a:rPr lang="ko-KR" altLang="en-US" dirty="0"/>
              <a:t>튜너를 인스턴스화 하여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70066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roup 15">
            <a:extLst>
              <a:ext uri="{FF2B5EF4-FFF2-40B4-BE49-F238E27FC236}">
                <a16:creationId xmlns:a16="http://schemas.microsoft.com/office/drawing/2014/main" id="{E8DD8E1A-9945-4DBA-BC40-7A028BF32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FE1C52F1-9DDF-4839-9B8F-25F7F8D42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DB25E450-AEBE-4B5B-9CD7-7DDA5128D0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D57AF4B2-B19E-4839-9D9C-06AD5370C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2949CEBF-F4A7-44B2-8A3B-22558718F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28EAA589-93ED-485D-96BB-B9B21EC96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4BB4F238-A1F2-45F6-9074-18C4A9F921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C658EE5-B46E-48ED-822D-1C3F08ECA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82AA74BE-73A4-4ADC-B86C-833704C0C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2018BD4B-A593-4075-9FDB-4739C6D53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0D16E44B-CE60-491F-B907-D02B0B1EE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2DFA7256-7E90-44B6-8E90-2111C1A1F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CE31CD09-2348-4B3A-9C97-CEECA4ABC0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4E5422EF-93F2-41A9-B30F-9EFE9241D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7920E29F-BB48-485F-95FF-5C372339C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ACFDB0E0-ECEB-4EEB-925D-4BE22979C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30CE2542-FFC2-4E6A-9F84-265FE415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1">
              <a:extLst>
                <a:ext uri="{FF2B5EF4-FFF2-40B4-BE49-F238E27FC236}">
                  <a16:creationId xmlns:a16="http://schemas.microsoft.com/office/drawing/2014/main" id="{2864C497-B900-4D3E-895C-A2A823A3C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26441ED2-272A-4395-9966-F5B1C8D3F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701CA35D-3DE0-4BE9-96A9-31A6F24DB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C9367E8C-A75F-4D57-8B79-1B3EEDFD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0846F98D-8409-4D6C-B830-625CC19EB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32" name="Group 38">
            <a:extLst>
              <a:ext uri="{FF2B5EF4-FFF2-40B4-BE49-F238E27FC236}">
                <a16:creationId xmlns:a16="http://schemas.microsoft.com/office/drawing/2014/main" id="{F35369DB-627C-41BD-9041-6426E8BF6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BA15987-DDC0-4CAB-AF5B-7D11E25D2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Isosceles Triangle 22">
              <a:extLst>
                <a:ext uri="{FF2B5EF4-FFF2-40B4-BE49-F238E27FC236}">
                  <a16:creationId xmlns:a16="http://schemas.microsoft.com/office/drawing/2014/main" id="{9B6DF8F2-BD4C-48F5-8CDC-95B311500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E989FB2-D6DE-43D1-84D5-1C80F9901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33" name="Rectangle 43">
            <a:extLst>
              <a:ext uri="{FF2B5EF4-FFF2-40B4-BE49-F238E27FC236}">
                <a16:creationId xmlns:a16="http://schemas.microsoft.com/office/drawing/2014/main" id="{48CAE4AE-A9DF-45AF-9A9C-1712BC634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4" name="Group 45">
            <a:extLst>
              <a:ext uri="{FF2B5EF4-FFF2-40B4-BE49-F238E27FC236}">
                <a16:creationId xmlns:a16="http://schemas.microsoft.com/office/drawing/2014/main" id="{6C272060-BC98-4C91-A58F-4DFEC566C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5" name="Freeform 5">
              <a:extLst>
                <a:ext uri="{FF2B5EF4-FFF2-40B4-BE49-F238E27FC236}">
                  <a16:creationId xmlns:a16="http://schemas.microsoft.com/office/drawing/2014/main" id="{8BA2DCB9-0DC0-4109-B2A2-56896E35E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6">
              <a:extLst>
                <a:ext uri="{FF2B5EF4-FFF2-40B4-BE49-F238E27FC236}">
                  <a16:creationId xmlns:a16="http://schemas.microsoft.com/office/drawing/2014/main" id="{64A33555-1142-4AD7-8084-1A99422A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7">
              <a:extLst>
                <a:ext uri="{FF2B5EF4-FFF2-40B4-BE49-F238E27FC236}">
                  <a16:creationId xmlns:a16="http://schemas.microsoft.com/office/drawing/2014/main" id="{BC6E4081-1A88-453E-8CCF-B97B0CE20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8">
              <a:extLst>
                <a:ext uri="{FF2B5EF4-FFF2-40B4-BE49-F238E27FC236}">
                  <a16:creationId xmlns:a16="http://schemas.microsoft.com/office/drawing/2014/main" id="{5B7E0935-6EE8-4C61-AED5-09B9A2A99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9">
              <a:extLst>
                <a:ext uri="{FF2B5EF4-FFF2-40B4-BE49-F238E27FC236}">
                  <a16:creationId xmlns:a16="http://schemas.microsoft.com/office/drawing/2014/main" id="{EB962BD6-C878-48FF-A75E-DCC7BDA3C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0">
              <a:extLst>
                <a:ext uri="{FF2B5EF4-FFF2-40B4-BE49-F238E27FC236}">
                  <a16:creationId xmlns:a16="http://schemas.microsoft.com/office/drawing/2014/main" id="{CABF3786-BDE1-4FE5-9967-F6B6131A2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1">
              <a:extLst>
                <a:ext uri="{FF2B5EF4-FFF2-40B4-BE49-F238E27FC236}">
                  <a16:creationId xmlns:a16="http://schemas.microsoft.com/office/drawing/2014/main" id="{4969707A-C75E-4F7F-A5C2-2991C654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2">
              <a:extLst>
                <a:ext uri="{FF2B5EF4-FFF2-40B4-BE49-F238E27FC236}">
                  <a16:creationId xmlns:a16="http://schemas.microsoft.com/office/drawing/2014/main" id="{0E293989-8389-48CD-85D3-CAEFD5E96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3">
              <a:extLst>
                <a:ext uri="{FF2B5EF4-FFF2-40B4-BE49-F238E27FC236}">
                  <a16:creationId xmlns:a16="http://schemas.microsoft.com/office/drawing/2014/main" id="{8DCF1E8B-9247-45E2-8641-90DA9F7D5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4">
              <a:extLst>
                <a:ext uri="{FF2B5EF4-FFF2-40B4-BE49-F238E27FC236}">
                  <a16:creationId xmlns:a16="http://schemas.microsoft.com/office/drawing/2014/main" id="{48DF418F-91AD-4E55-AF3B-F28FF4596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5">
              <a:extLst>
                <a:ext uri="{FF2B5EF4-FFF2-40B4-BE49-F238E27FC236}">
                  <a16:creationId xmlns:a16="http://schemas.microsoft.com/office/drawing/2014/main" id="{EDBF35BD-D1DA-49B1-AE30-289189DAC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6">
              <a:extLst>
                <a:ext uri="{FF2B5EF4-FFF2-40B4-BE49-F238E27FC236}">
                  <a16:creationId xmlns:a16="http://schemas.microsoft.com/office/drawing/2014/main" id="{69198BEC-A3B6-4562-AB0F-3E7760026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7">
              <a:extLst>
                <a:ext uri="{FF2B5EF4-FFF2-40B4-BE49-F238E27FC236}">
                  <a16:creationId xmlns:a16="http://schemas.microsoft.com/office/drawing/2014/main" id="{9AB30D45-77AB-4323-83A2-1A637D07D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8">
              <a:extLst>
                <a:ext uri="{FF2B5EF4-FFF2-40B4-BE49-F238E27FC236}">
                  <a16:creationId xmlns:a16="http://schemas.microsoft.com/office/drawing/2014/main" id="{D1AD137E-7B63-434C-9D0D-5A64BB496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9">
              <a:extLst>
                <a:ext uri="{FF2B5EF4-FFF2-40B4-BE49-F238E27FC236}">
                  <a16:creationId xmlns:a16="http://schemas.microsoft.com/office/drawing/2014/main" id="{8B32BE2D-36DC-4BD0-952E-8FE32A70D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20">
              <a:extLst>
                <a:ext uri="{FF2B5EF4-FFF2-40B4-BE49-F238E27FC236}">
                  <a16:creationId xmlns:a16="http://schemas.microsoft.com/office/drawing/2014/main" id="{930295E0-AD01-4DB0-9829-AD91BED60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21">
              <a:extLst>
                <a:ext uri="{FF2B5EF4-FFF2-40B4-BE49-F238E27FC236}">
                  <a16:creationId xmlns:a16="http://schemas.microsoft.com/office/drawing/2014/main" id="{29807E74-6BFD-4EA7-B3F3-92C0728A7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22">
              <a:extLst>
                <a:ext uri="{FF2B5EF4-FFF2-40B4-BE49-F238E27FC236}">
                  <a16:creationId xmlns:a16="http://schemas.microsoft.com/office/drawing/2014/main" id="{C9EDBF49-4B87-4B6F-BEE6-DDC4A63CE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23">
              <a:extLst>
                <a:ext uri="{FF2B5EF4-FFF2-40B4-BE49-F238E27FC236}">
                  <a16:creationId xmlns:a16="http://schemas.microsoft.com/office/drawing/2014/main" id="{7738C468-1405-4ED9-8392-F93FA995E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24">
              <a:extLst>
                <a:ext uri="{FF2B5EF4-FFF2-40B4-BE49-F238E27FC236}">
                  <a16:creationId xmlns:a16="http://schemas.microsoft.com/office/drawing/2014/main" id="{F16402CF-F511-450A-8584-8C8A5B7E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5">
              <a:extLst>
                <a:ext uri="{FF2B5EF4-FFF2-40B4-BE49-F238E27FC236}">
                  <a16:creationId xmlns:a16="http://schemas.microsoft.com/office/drawing/2014/main" id="{85E5B49A-CFC2-4019-9BA6-528095F78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59DE77AB-06A4-45B4-8071-172CA1815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686" y="795527"/>
            <a:ext cx="4123738" cy="1433323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pPr algn="l" latinLnBrk="0"/>
            <a:r>
              <a:rPr lang="en-US" altLang="ko-KR" dirty="0">
                <a:solidFill>
                  <a:schemeClr val="tx2"/>
                </a:solidFill>
              </a:rPr>
              <a:t>Hyper Model</a:t>
            </a:r>
          </a:p>
        </p:txBody>
      </p:sp>
      <p:sp>
        <p:nvSpPr>
          <p:cNvPr id="156" name="Rectangle 68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rgbClr val="8846F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내용 개체 틀 10" descr="텍스트이(가) 표시된 사진&#10;&#10;자동 생성된 설명">
            <a:extLst>
              <a:ext uri="{FF2B5EF4-FFF2-40B4-BE49-F238E27FC236}">
                <a16:creationId xmlns:a16="http://schemas.microsoft.com/office/drawing/2014/main" id="{51346138-8E0F-4B48-BEF6-6F285EFCE4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40477" y="960214"/>
            <a:ext cx="3505123" cy="4919472"/>
          </a:xfrm>
          <a:prstGeom prst="rect">
            <a:avLst/>
          </a:prstGeom>
          <a:ln w="12700">
            <a:noFill/>
          </a:ln>
        </p:spPr>
      </p:pic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6F8F772-693B-42BF-914B-7753C309E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93817" y="2338388"/>
            <a:ext cx="4099607" cy="36782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 latinLnBrk="0">
              <a:buClr>
                <a:srgbClr val="8846FC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1"/>
                </a:solidFill>
              </a:rPr>
              <a:t>고혈압 모델 설계</a:t>
            </a:r>
            <a:endParaRPr lang="en-US" altLang="ko-KR" dirty="0">
              <a:solidFill>
                <a:schemeClr val="tx1"/>
              </a:solidFill>
            </a:endParaRPr>
          </a:p>
          <a:p>
            <a:pPr indent="-228600" algn="l" latinLnBrk="0">
              <a:buClr>
                <a:srgbClr val="8846FC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/>
                </a:solidFill>
              </a:rPr>
              <a:t>model</a:t>
            </a:r>
          </a:p>
          <a:p>
            <a:pPr lvl="1" indent="-228600" latinLnBrk="0">
              <a:buClr>
                <a:srgbClr val="8846FC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/>
                </a:solidFill>
              </a:rPr>
              <a:t>Sequential()</a:t>
            </a:r>
          </a:p>
          <a:p>
            <a:pPr indent="-228600" algn="l" latinLnBrk="0">
              <a:buClr>
                <a:srgbClr val="8846FC"/>
              </a:buClr>
              <a:buFont typeface="Wingdings" panose="05000000000000000000" pitchFamily="2" charset="2"/>
              <a:buChar char="§"/>
            </a:pPr>
            <a:r>
              <a:rPr lang="en-US" altLang="ko-KR" dirty="0" err="1">
                <a:solidFill>
                  <a:schemeClr val="tx1"/>
                </a:solidFill>
              </a:rPr>
              <a:t>hp_units</a:t>
            </a:r>
            <a:endParaRPr lang="en-US" altLang="ko-KR" dirty="0">
              <a:solidFill>
                <a:schemeClr val="tx1"/>
              </a:solidFill>
            </a:endParaRPr>
          </a:p>
          <a:p>
            <a:pPr lvl="1" indent="-228600" latinLnBrk="0">
              <a:buClr>
                <a:srgbClr val="8846FC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/>
                </a:solidFill>
              </a:rPr>
              <a:t>hidden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layer</a:t>
            </a:r>
            <a:r>
              <a:rPr lang="ko-KR" altLang="en-US" dirty="0">
                <a:solidFill>
                  <a:schemeClr val="tx1"/>
                </a:solidFill>
              </a:rPr>
              <a:t>의 노드 수</a:t>
            </a:r>
            <a:endParaRPr lang="en-US" altLang="ko-KR" dirty="0">
              <a:solidFill>
                <a:schemeClr val="tx1"/>
              </a:solidFill>
            </a:endParaRPr>
          </a:p>
          <a:p>
            <a:pPr indent="-228600" algn="l" latinLnBrk="0">
              <a:buClr>
                <a:srgbClr val="8846FC"/>
              </a:buClr>
              <a:buFont typeface="Wingdings" panose="05000000000000000000" pitchFamily="2" charset="2"/>
              <a:buChar char="§"/>
            </a:pPr>
            <a:r>
              <a:rPr lang="en-US" altLang="ko-KR" dirty="0" err="1">
                <a:solidFill>
                  <a:schemeClr val="tx1"/>
                </a:solidFill>
              </a:rPr>
              <a:t>hp_dropout</a:t>
            </a:r>
            <a:endParaRPr lang="en-US" altLang="ko-KR" dirty="0">
              <a:solidFill>
                <a:schemeClr val="tx1"/>
              </a:solidFill>
            </a:endParaRPr>
          </a:p>
          <a:p>
            <a:pPr lvl="1" indent="-228600" latinLnBrk="0">
              <a:buClr>
                <a:srgbClr val="8846FC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/>
                </a:solidFill>
              </a:rPr>
              <a:t>dropout </a:t>
            </a:r>
            <a:r>
              <a:rPr lang="ko-KR" altLang="en-US" dirty="0">
                <a:solidFill>
                  <a:schemeClr val="tx1"/>
                </a:solidFill>
              </a:rPr>
              <a:t>확률</a:t>
            </a:r>
            <a:endParaRPr lang="en-US" altLang="ko-KR" dirty="0">
              <a:solidFill>
                <a:schemeClr val="tx1"/>
              </a:solidFill>
            </a:endParaRPr>
          </a:p>
          <a:p>
            <a:pPr indent="-228600" algn="l" latinLnBrk="0">
              <a:buClr>
                <a:srgbClr val="8846FC"/>
              </a:buClr>
              <a:buFont typeface="Wingdings" panose="05000000000000000000" pitchFamily="2" charset="2"/>
              <a:buChar char="§"/>
            </a:pPr>
            <a:r>
              <a:rPr lang="en-US" altLang="ko-KR" dirty="0" err="1">
                <a:solidFill>
                  <a:schemeClr val="tx1"/>
                </a:solidFill>
              </a:rPr>
              <a:t>model.add</a:t>
            </a:r>
            <a:endParaRPr lang="en-US" altLang="ko-KR" dirty="0">
              <a:solidFill>
                <a:schemeClr val="tx1"/>
              </a:solidFill>
            </a:endParaRPr>
          </a:p>
          <a:p>
            <a:pPr lvl="1" indent="-228600" latinLnBrk="0">
              <a:buClr>
                <a:srgbClr val="8846FC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/>
                </a:solidFill>
              </a:rPr>
              <a:t>layer </a:t>
            </a:r>
            <a:r>
              <a:rPr lang="ko-KR" altLang="en-US" dirty="0">
                <a:solidFill>
                  <a:schemeClr val="tx1"/>
                </a:solidFill>
              </a:rPr>
              <a:t>추가</a:t>
            </a:r>
            <a:endParaRPr lang="en-US" altLang="ko-KR" dirty="0">
              <a:solidFill>
                <a:schemeClr val="tx1"/>
              </a:solidFill>
            </a:endParaRPr>
          </a:p>
          <a:p>
            <a:pPr indent="-228600" algn="l" latinLnBrk="0">
              <a:buClr>
                <a:srgbClr val="8846FC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780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roup 15">
            <a:extLst>
              <a:ext uri="{FF2B5EF4-FFF2-40B4-BE49-F238E27FC236}">
                <a16:creationId xmlns:a16="http://schemas.microsoft.com/office/drawing/2014/main" id="{E8DD8E1A-9945-4DBA-BC40-7A028BF32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FE1C52F1-9DDF-4839-9B8F-25F7F8D42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DB25E450-AEBE-4B5B-9CD7-7DDA5128D0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D57AF4B2-B19E-4839-9D9C-06AD5370C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2949CEBF-F4A7-44B2-8A3B-22558718F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28EAA589-93ED-485D-96BB-B9B21EC96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4BB4F238-A1F2-45F6-9074-18C4A9F921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C658EE5-B46E-48ED-822D-1C3F08ECA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82AA74BE-73A4-4ADC-B86C-833704C0C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2018BD4B-A593-4075-9FDB-4739C6D53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0D16E44B-CE60-491F-B907-D02B0B1EE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2DFA7256-7E90-44B6-8E90-2111C1A1F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CE31CD09-2348-4B3A-9C97-CEECA4ABC0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4E5422EF-93F2-41A9-B30F-9EFE9241D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7920E29F-BB48-485F-95FF-5C372339C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ACFDB0E0-ECEB-4EEB-925D-4BE22979C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30CE2542-FFC2-4E6A-9F84-265FE415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1">
              <a:extLst>
                <a:ext uri="{FF2B5EF4-FFF2-40B4-BE49-F238E27FC236}">
                  <a16:creationId xmlns:a16="http://schemas.microsoft.com/office/drawing/2014/main" id="{2864C497-B900-4D3E-895C-A2A823A3C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26441ED2-272A-4395-9966-F5B1C8D3F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701CA35D-3DE0-4BE9-96A9-31A6F24DB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C9367E8C-A75F-4D57-8B79-1B3EEDFD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0846F98D-8409-4D6C-B830-625CC19EB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32" name="Group 38">
            <a:extLst>
              <a:ext uri="{FF2B5EF4-FFF2-40B4-BE49-F238E27FC236}">
                <a16:creationId xmlns:a16="http://schemas.microsoft.com/office/drawing/2014/main" id="{F35369DB-627C-41BD-9041-6426E8BF6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BA15987-DDC0-4CAB-AF5B-7D11E25D2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Isosceles Triangle 22">
              <a:extLst>
                <a:ext uri="{FF2B5EF4-FFF2-40B4-BE49-F238E27FC236}">
                  <a16:creationId xmlns:a16="http://schemas.microsoft.com/office/drawing/2014/main" id="{9B6DF8F2-BD4C-48F5-8CDC-95B311500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E989FB2-D6DE-43D1-84D5-1C80F9901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33" name="Rectangle 43">
            <a:extLst>
              <a:ext uri="{FF2B5EF4-FFF2-40B4-BE49-F238E27FC236}">
                <a16:creationId xmlns:a16="http://schemas.microsoft.com/office/drawing/2014/main" id="{48CAE4AE-A9DF-45AF-9A9C-1712BC634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4" name="Group 45">
            <a:extLst>
              <a:ext uri="{FF2B5EF4-FFF2-40B4-BE49-F238E27FC236}">
                <a16:creationId xmlns:a16="http://schemas.microsoft.com/office/drawing/2014/main" id="{6C272060-BC98-4C91-A58F-4DFEC566C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5" name="Freeform 5">
              <a:extLst>
                <a:ext uri="{FF2B5EF4-FFF2-40B4-BE49-F238E27FC236}">
                  <a16:creationId xmlns:a16="http://schemas.microsoft.com/office/drawing/2014/main" id="{8BA2DCB9-0DC0-4109-B2A2-56896E35E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6">
              <a:extLst>
                <a:ext uri="{FF2B5EF4-FFF2-40B4-BE49-F238E27FC236}">
                  <a16:creationId xmlns:a16="http://schemas.microsoft.com/office/drawing/2014/main" id="{64A33555-1142-4AD7-8084-1A99422A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7">
              <a:extLst>
                <a:ext uri="{FF2B5EF4-FFF2-40B4-BE49-F238E27FC236}">
                  <a16:creationId xmlns:a16="http://schemas.microsoft.com/office/drawing/2014/main" id="{BC6E4081-1A88-453E-8CCF-B97B0CE20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8">
              <a:extLst>
                <a:ext uri="{FF2B5EF4-FFF2-40B4-BE49-F238E27FC236}">
                  <a16:creationId xmlns:a16="http://schemas.microsoft.com/office/drawing/2014/main" id="{5B7E0935-6EE8-4C61-AED5-09B9A2A99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9">
              <a:extLst>
                <a:ext uri="{FF2B5EF4-FFF2-40B4-BE49-F238E27FC236}">
                  <a16:creationId xmlns:a16="http://schemas.microsoft.com/office/drawing/2014/main" id="{EB962BD6-C878-48FF-A75E-DCC7BDA3C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0">
              <a:extLst>
                <a:ext uri="{FF2B5EF4-FFF2-40B4-BE49-F238E27FC236}">
                  <a16:creationId xmlns:a16="http://schemas.microsoft.com/office/drawing/2014/main" id="{CABF3786-BDE1-4FE5-9967-F6B6131A2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1">
              <a:extLst>
                <a:ext uri="{FF2B5EF4-FFF2-40B4-BE49-F238E27FC236}">
                  <a16:creationId xmlns:a16="http://schemas.microsoft.com/office/drawing/2014/main" id="{4969707A-C75E-4F7F-A5C2-2991C654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2">
              <a:extLst>
                <a:ext uri="{FF2B5EF4-FFF2-40B4-BE49-F238E27FC236}">
                  <a16:creationId xmlns:a16="http://schemas.microsoft.com/office/drawing/2014/main" id="{0E293989-8389-48CD-85D3-CAEFD5E96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3">
              <a:extLst>
                <a:ext uri="{FF2B5EF4-FFF2-40B4-BE49-F238E27FC236}">
                  <a16:creationId xmlns:a16="http://schemas.microsoft.com/office/drawing/2014/main" id="{8DCF1E8B-9247-45E2-8641-90DA9F7D5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4">
              <a:extLst>
                <a:ext uri="{FF2B5EF4-FFF2-40B4-BE49-F238E27FC236}">
                  <a16:creationId xmlns:a16="http://schemas.microsoft.com/office/drawing/2014/main" id="{48DF418F-91AD-4E55-AF3B-F28FF4596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5">
              <a:extLst>
                <a:ext uri="{FF2B5EF4-FFF2-40B4-BE49-F238E27FC236}">
                  <a16:creationId xmlns:a16="http://schemas.microsoft.com/office/drawing/2014/main" id="{EDBF35BD-D1DA-49B1-AE30-289189DAC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6">
              <a:extLst>
                <a:ext uri="{FF2B5EF4-FFF2-40B4-BE49-F238E27FC236}">
                  <a16:creationId xmlns:a16="http://schemas.microsoft.com/office/drawing/2014/main" id="{69198BEC-A3B6-4562-AB0F-3E7760026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7">
              <a:extLst>
                <a:ext uri="{FF2B5EF4-FFF2-40B4-BE49-F238E27FC236}">
                  <a16:creationId xmlns:a16="http://schemas.microsoft.com/office/drawing/2014/main" id="{9AB30D45-77AB-4323-83A2-1A637D07D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8">
              <a:extLst>
                <a:ext uri="{FF2B5EF4-FFF2-40B4-BE49-F238E27FC236}">
                  <a16:creationId xmlns:a16="http://schemas.microsoft.com/office/drawing/2014/main" id="{D1AD137E-7B63-434C-9D0D-5A64BB496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9">
              <a:extLst>
                <a:ext uri="{FF2B5EF4-FFF2-40B4-BE49-F238E27FC236}">
                  <a16:creationId xmlns:a16="http://schemas.microsoft.com/office/drawing/2014/main" id="{8B32BE2D-36DC-4BD0-952E-8FE32A70D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20">
              <a:extLst>
                <a:ext uri="{FF2B5EF4-FFF2-40B4-BE49-F238E27FC236}">
                  <a16:creationId xmlns:a16="http://schemas.microsoft.com/office/drawing/2014/main" id="{930295E0-AD01-4DB0-9829-AD91BED60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21">
              <a:extLst>
                <a:ext uri="{FF2B5EF4-FFF2-40B4-BE49-F238E27FC236}">
                  <a16:creationId xmlns:a16="http://schemas.microsoft.com/office/drawing/2014/main" id="{29807E74-6BFD-4EA7-B3F3-92C0728A7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22">
              <a:extLst>
                <a:ext uri="{FF2B5EF4-FFF2-40B4-BE49-F238E27FC236}">
                  <a16:creationId xmlns:a16="http://schemas.microsoft.com/office/drawing/2014/main" id="{C9EDBF49-4B87-4B6F-BEE6-DDC4A63CE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23">
              <a:extLst>
                <a:ext uri="{FF2B5EF4-FFF2-40B4-BE49-F238E27FC236}">
                  <a16:creationId xmlns:a16="http://schemas.microsoft.com/office/drawing/2014/main" id="{7738C468-1405-4ED9-8392-F93FA995E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24">
              <a:extLst>
                <a:ext uri="{FF2B5EF4-FFF2-40B4-BE49-F238E27FC236}">
                  <a16:creationId xmlns:a16="http://schemas.microsoft.com/office/drawing/2014/main" id="{F16402CF-F511-450A-8584-8C8A5B7E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5">
              <a:extLst>
                <a:ext uri="{FF2B5EF4-FFF2-40B4-BE49-F238E27FC236}">
                  <a16:creationId xmlns:a16="http://schemas.microsoft.com/office/drawing/2014/main" id="{85E5B49A-CFC2-4019-9BA6-528095F78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59DE77AB-06A4-45B4-8071-172CA1815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686" y="795527"/>
            <a:ext cx="4123738" cy="1433323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pPr algn="l" latinLnBrk="0"/>
            <a:r>
              <a:rPr lang="en-US" altLang="ko-KR" dirty="0">
                <a:solidFill>
                  <a:schemeClr val="tx2"/>
                </a:solidFill>
              </a:rPr>
              <a:t>Hyperband </a:t>
            </a:r>
            <a:r>
              <a:rPr lang="ko-KR" altLang="en-US" dirty="0">
                <a:solidFill>
                  <a:schemeClr val="tx2"/>
                </a:solidFill>
              </a:rPr>
              <a:t>튜너</a:t>
            </a:r>
          </a:p>
        </p:txBody>
      </p:sp>
      <p:sp>
        <p:nvSpPr>
          <p:cNvPr id="156" name="Rectangle 68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rgbClr val="8846F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6F8F772-693B-42BF-914B-7753C309E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93817" y="2338388"/>
            <a:ext cx="4099607" cy="36782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 latinLnBrk="0">
              <a:buClr>
                <a:srgbClr val="8846FC"/>
              </a:buClr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/>
                </a:solidFill>
              </a:rPr>
              <a:t>최고 성능을 보이는 절반만 다음 단계로 넘김</a:t>
            </a:r>
            <a:endParaRPr lang="en-US" altLang="ko-KR" spc="-150" dirty="0">
              <a:solidFill>
                <a:schemeClr val="tx1"/>
              </a:solidFill>
            </a:endParaRPr>
          </a:p>
          <a:p>
            <a:pPr indent="-228600" algn="l" latinLnBrk="0">
              <a:buClr>
                <a:srgbClr val="8846FC"/>
              </a:buClr>
              <a:buFont typeface="Wingdings" panose="05000000000000000000" pitchFamily="2" charset="2"/>
              <a:buChar char="§"/>
            </a:pPr>
            <a:r>
              <a:rPr lang="en-US" altLang="ko-KR" dirty="0" err="1">
                <a:solidFill>
                  <a:schemeClr val="tx1"/>
                </a:solidFill>
              </a:rPr>
              <a:t>model_builder</a:t>
            </a:r>
            <a:endParaRPr lang="en-US" altLang="ko-KR" dirty="0">
              <a:solidFill>
                <a:schemeClr val="tx1"/>
              </a:solidFill>
            </a:endParaRPr>
          </a:p>
          <a:p>
            <a:pPr lvl="1" indent="-228600" latinLnBrk="0">
              <a:buClr>
                <a:srgbClr val="8846FC"/>
              </a:buClr>
              <a:buFont typeface="Wingdings" panose="05000000000000000000" pitchFamily="2" charset="2"/>
              <a:buChar char="§"/>
            </a:pPr>
            <a:r>
              <a:rPr lang="en-US" altLang="ko-KR" dirty="0" err="1">
                <a:solidFill>
                  <a:schemeClr val="tx1"/>
                </a:solidFill>
              </a:rPr>
              <a:t>HyperModel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고혈압 모델 인스턴스</a:t>
            </a:r>
          </a:p>
          <a:p>
            <a:pPr indent="-228600" algn="l" latinLnBrk="0">
              <a:buClr>
                <a:srgbClr val="8846FC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/>
                </a:solidFill>
              </a:rPr>
              <a:t>Objective: </a:t>
            </a:r>
            <a:r>
              <a:rPr lang="ko-KR" altLang="en-US" dirty="0">
                <a:solidFill>
                  <a:schemeClr val="tx1"/>
                </a:solidFill>
              </a:rPr>
              <a:t>최적화 방향</a:t>
            </a:r>
            <a:endParaRPr lang="en-US" altLang="ko-KR" dirty="0">
              <a:solidFill>
                <a:schemeClr val="tx1"/>
              </a:solidFill>
            </a:endParaRPr>
          </a:p>
          <a:p>
            <a:pPr lvl="1" indent="-228600" latinLnBrk="0">
              <a:buClr>
                <a:srgbClr val="8846FC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/>
                </a:solidFill>
              </a:rPr>
              <a:t> ‘</a:t>
            </a:r>
            <a:r>
              <a:rPr lang="en-US" altLang="ko-KR" dirty="0" err="1">
                <a:solidFill>
                  <a:schemeClr val="tx1"/>
                </a:solidFill>
              </a:rPr>
              <a:t>val_accuracy</a:t>
            </a:r>
            <a:r>
              <a:rPr lang="en-US" altLang="ko-KR" dirty="0">
                <a:solidFill>
                  <a:schemeClr val="tx1"/>
                </a:solidFill>
              </a:rPr>
              <a:t>’</a:t>
            </a:r>
            <a:r>
              <a:rPr lang="ko-KR" altLang="en-US" dirty="0">
                <a:solidFill>
                  <a:schemeClr val="tx1"/>
                </a:solidFill>
              </a:rPr>
              <a:t>로 모델의 성능 평가</a:t>
            </a:r>
            <a:endParaRPr lang="en-US" altLang="ko-KR" dirty="0">
              <a:solidFill>
                <a:schemeClr val="tx1"/>
              </a:solidFill>
            </a:endParaRPr>
          </a:p>
          <a:p>
            <a:pPr lvl="1" indent="-228600" latinLnBrk="0">
              <a:buClr>
                <a:srgbClr val="8846FC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1"/>
                </a:solidFill>
              </a:rPr>
              <a:t>검증 정확도</a:t>
            </a:r>
          </a:p>
          <a:p>
            <a:pPr indent="-228600" algn="l" latinLnBrk="0">
              <a:buClr>
                <a:srgbClr val="8846FC"/>
              </a:buClr>
              <a:buFont typeface="Wingdings" panose="05000000000000000000" pitchFamily="2" charset="2"/>
              <a:buChar char="§"/>
            </a:pPr>
            <a:r>
              <a:rPr lang="en-US" altLang="ko-KR" dirty="0" err="1">
                <a:solidFill>
                  <a:schemeClr val="tx1"/>
                </a:solidFill>
              </a:rPr>
              <a:t>Max_epochs</a:t>
            </a:r>
            <a:endParaRPr lang="en-US" altLang="ko-KR" dirty="0">
              <a:solidFill>
                <a:schemeClr val="tx1"/>
              </a:solidFill>
            </a:endParaRPr>
          </a:p>
          <a:p>
            <a:pPr lvl="1" indent="-228600" latinLnBrk="0">
              <a:buClr>
                <a:srgbClr val="8846FC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1"/>
                </a:solidFill>
              </a:rPr>
              <a:t>모델을 학습시키는 최대 </a:t>
            </a:r>
            <a:r>
              <a:rPr lang="en-US" altLang="ko-KR" dirty="0">
                <a:solidFill>
                  <a:schemeClr val="tx1"/>
                </a:solidFill>
              </a:rPr>
              <a:t>Epoch </a:t>
            </a:r>
            <a:r>
              <a:rPr lang="ko-KR" altLang="en-US" dirty="0">
                <a:solidFill>
                  <a:schemeClr val="tx1"/>
                </a:solidFill>
              </a:rPr>
              <a:t>수</a:t>
            </a:r>
          </a:p>
          <a:p>
            <a:pPr indent="-228600" algn="l" latinLnBrk="0">
              <a:buClr>
                <a:srgbClr val="8846FC"/>
              </a:buClr>
              <a:buFont typeface="Wingdings" panose="05000000000000000000" pitchFamily="2" charset="2"/>
              <a:buChar char="§"/>
            </a:pPr>
            <a:r>
              <a:rPr lang="en-US" altLang="ko-KR" dirty="0" err="1">
                <a:solidFill>
                  <a:schemeClr val="tx1"/>
                </a:solidFill>
              </a:rPr>
              <a:t>hyperband_iterations</a:t>
            </a:r>
            <a:endParaRPr lang="en-US" altLang="ko-KR" dirty="0">
              <a:solidFill>
                <a:schemeClr val="tx1"/>
              </a:solidFill>
            </a:endParaRPr>
          </a:p>
          <a:p>
            <a:pPr lvl="1" indent="-228600" latinLnBrk="0">
              <a:buClr>
                <a:srgbClr val="8846FC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/>
                </a:solidFill>
              </a:rPr>
              <a:t>Hyperband </a:t>
            </a:r>
            <a:r>
              <a:rPr lang="ko-KR" altLang="en-US" dirty="0">
                <a:solidFill>
                  <a:schemeClr val="tx1"/>
                </a:solidFill>
              </a:rPr>
              <a:t>알고리즘을 반복할 횟수</a:t>
            </a:r>
          </a:p>
        </p:txBody>
      </p:sp>
      <p:pic>
        <p:nvPicPr>
          <p:cNvPr id="57" name="그림 56" descr="텍스트이(가) 표시된 사진&#10;&#10;자동 생성된 설명">
            <a:extLst>
              <a:ext uri="{FF2B5EF4-FFF2-40B4-BE49-F238E27FC236}">
                <a16:creationId xmlns:a16="http://schemas.microsoft.com/office/drawing/2014/main" id="{4784838B-2BCA-4723-BBC0-A59C5D413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033" y="1061860"/>
            <a:ext cx="5487166" cy="1276528"/>
          </a:xfrm>
          <a:prstGeom prst="rect">
            <a:avLst/>
          </a:prstGeom>
        </p:spPr>
      </p:pic>
      <p:pic>
        <p:nvPicPr>
          <p:cNvPr id="55" name="그림 54" descr="텍스트이(가) 표시된 사진&#10;&#10;자동 생성된 설명">
            <a:extLst>
              <a:ext uri="{FF2B5EF4-FFF2-40B4-BE49-F238E27FC236}">
                <a16:creationId xmlns:a16="http://schemas.microsoft.com/office/drawing/2014/main" id="{D054C062-1E8F-4998-B152-F990B9AAF0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1306" y="2547889"/>
            <a:ext cx="5116694" cy="1284664"/>
          </a:xfrm>
          <a:prstGeom prst="rect">
            <a:avLst/>
          </a:prstGeom>
        </p:spPr>
      </p:pic>
      <p:pic>
        <p:nvPicPr>
          <p:cNvPr id="56" name="그림 55" descr="텍스트이(가) 표시된 사진&#10;&#10;자동 생성된 설명">
            <a:extLst>
              <a:ext uri="{FF2B5EF4-FFF2-40B4-BE49-F238E27FC236}">
                <a16:creationId xmlns:a16="http://schemas.microsoft.com/office/drawing/2014/main" id="{777EA25F-E6F0-4671-BF43-52A0E216D6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1306" y="4057999"/>
            <a:ext cx="5125973" cy="181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718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385704-EA07-4C06-A70F-21C7D2571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Decision Tree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3A3B71-1C9E-42F5-B822-5760B8CD0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scikit-</a:t>
            </a:r>
            <a:r>
              <a:rPr lang="en-US" altLang="ko-KR" dirty="0" err="1"/>
              <a:t>learn.tree</a:t>
            </a:r>
            <a:r>
              <a:rPr lang="ko-KR" altLang="en-US" dirty="0"/>
              <a:t> </a:t>
            </a:r>
            <a:r>
              <a:rPr lang="en-US" altLang="ko-KR" dirty="0" err="1"/>
              <a:t>DecisionTreeClassifier</a:t>
            </a:r>
            <a:endParaRPr lang="en-US" altLang="ko-KR" dirty="0"/>
          </a:p>
          <a:p>
            <a:pPr lvl="1"/>
            <a:r>
              <a:rPr lang="en-US" altLang="ko-KR" dirty="0" err="1"/>
              <a:t>DecisionTree</a:t>
            </a:r>
            <a:r>
              <a:rPr lang="en-US" altLang="ko-KR" dirty="0"/>
              <a:t>(</a:t>
            </a:r>
            <a:r>
              <a:rPr lang="ko-KR" altLang="en-US" dirty="0"/>
              <a:t>결정 트리</a:t>
            </a:r>
            <a:r>
              <a:rPr lang="en-US" altLang="ko-KR" dirty="0"/>
              <a:t>)</a:t>
            </a:r>
            <a:r>
              <a:rPr lang="ko-KR" altLang="en-US" dirty="0"/>
              <a:t>를 만듦</a:t>
            </a:r>
            <a:endParaRPr lang="en-US" altLang="ko-KR" dirty="0"/>
          </a:p>
          <a:p>
            <a:r>
              <a:rPr lang="en-US" altLang="ko-KR" dirty="0" err="1"/>
              <a:t>Feature_importances</a:t>
            </a:r>
            <a:r>
              <a:rPr lang="en-US" altLang="ko-KR" dirty="0"/>
              <a:t>_</a:t>
            </a:r>
          </a:p>
          <a:p>
            <a:pPr lvl="1"/>
            <a:r>
              <a:rPr lang="ko-KR" altLang="en-US" dirty="0"/>
              <a:t>변수 중요도</a:t>
            </a:r>
            <a:endParaRPr lang="en-US" altLang="ko-KR" dirty="0"/>
          </a:p>
          <a:p>
            <a:pPr lvl="1"/>
            <a:r>
              <a:rPr lang="en-US" altLang="ko-KR" dirty="0"/>
              <a:t>Decision Tree </a:t>
            </a:r>
            <a:r>
              <a:rPr lang="ko-KR" altLang="en-US" dirty="0"/>
              <a:t>를 쓰는 이유</a:t>
            </a:r>
            <a:r>
              <a:rPr lang="en-US" altLang="ko-KR" dirty="0"/>
              <a:t>!</a:t>
            </a:r>
          </a:p>
          <a:p>
            <a:pPr lvl="1"/>
            <a:r>
              <a:rPr lang="ko-KR" altLang="en-US" dirty="0"/>
              <a:t>변수 중요도로 고혈압에 영향을 주는 변수 판단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12583495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목차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저번주에 한 것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고혈압 분석 모델 설계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코드</a:t>
            </a:r>
            <a:r>
              <a:rPr lang="en-US" altLang="ko-KR"/>
              <a:t>,</a:t>
            </a:r>
            <a:r>
              <a:rPr lang="ko-KR" altLang="en-US"/>
              <a:t> 라이브러리 설명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이번주에 한 것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Decison Tree </a:t>
            </a:r>
            <a:r>
              <a:rPr lang="ko-KR" altLang="en-US"/>
              <a:t>개념 설명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acc, val_acc</a:t>
            </a:r>
            <a:r>
              <a:rPr lang="ko-KR" altLang="en-US"/>
              <a:t>의 차이 설명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랜덤 포레스트 공부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다음주에 할 것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식영 김혜림 박사님과 미팅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모델 하이퍼 튜닝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모델 설명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roup 96">
            <a:extLst>
              <a:ext uri="{FF2B5EF4-FFF2-40B4-BE49-F238E27FC236}">
                <a16:creationId xmlns:a16="http://schemas.microsoft.com/office/drawing/2014/main" id="{E8DD8E1A-9945-4DBA-BC40-7A028BF32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98" name="Freeform 5">
              <a:extLst>
                <a:ext uri="{FF2B5EF4-FFF2-40B4-BE49-F238E27FC236}">
                  <a16:creationId xmlns:a16="http://schemas.microsoft.com/office/drawing/2014/main" id="{FE1C52F1-9DDF-4839-9B8F-25F7F8D42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6">
              <a:extLst>
                <a:ext uri="{FF2B5EF4-FFF2-40B4-BE49-F238E27FC236}">
                  <a16:creationId xmlns:a16="http://schemas.microsoft.com/office/drawing/2014/main" id="{DB25E450-AEBE-4B5B-9CD7-7DDA5128D0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7">
              <a:extLst>
                <a:ext uri="{FF2B5EF4-FFF2-40B4-BE49-F238E27FC236}">
                  <a16:creationId xmlns:a16="http://schemas.microsoft.com/office/drawing/2014/main" id="{D57AF4B2-B19E-4839-9D9C-06AD5370C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8">
              <a:extLst>
                <a:ext uri="{FF2B5EF4-FFF2-40B4-BE49-F238E27FC236}">
                  <a16:creationId xmlns:a16="http://schemas.microsoft.com/office/drawing/2014/main" id="{2949CEBF-F4A7-44B2-8A3B-22558718F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9">
              <a:extLst>
                <a:ext uri="{FF2B5EF4-FFF2-40B4-BE49-F238E27FC236}">
                  <a16:creationId xmlns:a16="http://schemas.microsoft.com/office/drawing/2014/main" id="{28EAA589-93ED-485D-96BB-B9B21EC96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0">
              <a:extLst>
                <a:ext uri="{FF2B5EF4-FFF2-40B4-BE49-F238E27FC236}">
                  <a16:creationId xmlns:a16="http://schemas.microsoft.com/office/drawing/2014/main" id="{4BB4F238-A1F2-45F6-9074-18C4A9F921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1">
              <a:extLst>
                <a:ext uri="{FF2B5EF4-FFF2-40B4-BE49-F238E27FC236}">
                  <a16:creationId xmlns:a16="http://schemas.microsoft.com/office/drawing/2014/main" id="{1C658EE5-B46E-48ED-822D-1C3F08ECA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12">
              <a:extLst>
                <a:ext uri="{FF2B5EF4-FFF2-40B4-BE49-F238E27FC236}">
                  <a16:creationId xmlns:a16="http://schemas.microsoft.com/office/drawing/2014/main" id="{82AA74BE-73A4-4ADC-B86C-833704C0C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13">
              <a:extLst>
                <a:ext uri="{FF2B5EF4-FFF2-40B4-BE49-F238E27FC236}">
                  <a16:creationId xmlns:a16="http://schemas.microsoft.com/office/drawing/2014/main" id="{2018BD4B-A593-4075-9FDB-4739C6D53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14">
              <a:extLst>
                <a:ext uri="{FF2B5EF4-FFF2-40B4-BE49-F238E27FC236}">
                  <a16:creationId xmlns:a16="http://schemas.microsoft.com/office/drawing/2014/main" id="{0D16E44B-CE60-491F-B907-D02B0B1EE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15">
              <a:extLst>
                <a:ext uri="{FF2B5EF4-FFF2-40B4-BE49-F238E27FC236}">
                  <a16:creationId xmlns:a16="http://schemas.microsoft.com/office/drawing/2014/main" id="{2DFA7256-7E90-44B6-8E90-2111C1A1F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16">
              <a:extLst>
                <a:ext uri="{FF2B5EF4-FFF2-40B4-BE49-F238E27FC236}">
                  <a16:creationId xmlns:a16="http://schemas.microsoft.com/office/drawing/2014/main" id="{CE31CD09-2348-4B3A-9C97-CEECA4ABC0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17">
              <a:extLst>
                <a:ext uri="{FF2B5EF4-FFF2-40B4-BE49-F238E27FC236}">
                  <a16:creationId xmlns:a16="http://schemas.microsoft.com/office/drawing/2014/main" id="{4E5422EF-93F2-41A9-B30F-9EFE9241D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18">
              <a:extLst>
                <a:ext uri="{FF2B5EF4-FFF2-40B4-BE49-F238E27FC236}">
                  <a16:creationId xmlns:a16="http://schemas.microsoft.com/office/drawing/2014/main" id="{7920E29F-BB48-485F-95FF-5C372339C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2" name="Freeform 19">
              <a:extLst>
                <a:ext uri="{FF2B5EF4-FFF2-40B4-BE49-F238E27FC236}">
                  <a16:creationId xmlns:a16="http://schemas.microsoft.com/office/drawing/2014/main" id="{ACFDB0E0-ECEB-4EEB-925D-4BE22979C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3" name="Freeform 20">
              <a:extLst>
                <a:ext uri="{FF2B5EF4-FFF2-40B4-BE49-F238E27FC236}">
                  <a16:creationId xmlns:a16="http://schemas.microsoft.com/office/drawing/2014/main" id="{30CE2542-FFC2-4E6A-9F84-265FE415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4" name="Freeform 21">
              <a:extLst>
                <a:ext uri="{FF2B5EF4-FFF2-40B4-BE49-F238E27FC236}">
                  <a16:creationId xmlns:a16="http://schemas.microsoft.com/office/drawing/2014/main" id="{2864C497-B900-4D3E-895C-A2A823A3C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5" name="Freeform 22">
              <a:extLst>
                <a:ext uri="{FF2B5EF4-FFF2-40B4-BE49-F238E27FC236}">
                  <a16:creationId xmlns:a16="http://schemas.microsoft.com/office/drawing/2014/main" id="{26441ED2-272A-4395-9966-F5B1C8D3F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6" name="Freeform 23">
              <a:extLst>
                <a:ext uri="{FF2B5EF4-FFF2-40B4-BE49-F238E27FC236}">
                  <a16:creationId xmlns:a16="http://schemas.microsoft.com/office/drawing/2014/main" id="{701CA35D-3DE0-4BE9-96A9-31A6F24DB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7" name="Freeform 24">
              <a:extLst>
                <a:ext uri="{FF2B5EF4-FFF2-40B4-BE49-F238E27FC236}">
                  <a16:creationId xmlns:a16="http://schemas.microsoft.com/office/drawing/2014/main" id="{C9367E8C-A75F-4D57-8B79-1B3EEDFD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8" name="Freeform 25">
              <a:extLst>
                <a:ext uri="{FF2B5EF4-FFF2-40B4-BE49-F238E27FC236}">
                  <a16:creationId xmlns:a16="http://schemas.microsoft.com/office/drawing/2014/main" id="{0846F98D-8409-4D6C-B830-625CC19EB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6" name="Group 119">
            <a:extLst>
              <a:ext uri="{FF2B5EF4-FFF2-40B4-BE49-F238E27FC236}">
                <a16:creationId xmlns:a16="http://schemas.microsoft.com/office/drawing/2014/main" id="{F35369DB-627C-41BD-9041-6426E8BF6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9BA15987-DDC0-4CAB-AF5B-7D11E25D2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2" name="Isosceles Triangle 22">
              <a:extLst>
                <a:ext uri="{FF2B5EF4-FFF2-40B4-BE49-F238E27FC236}">
                  <a16:creationId xmlns:a16="http://schemas.microsoft.com/office/drawing/2014/main" id="{9B6DF8F2-BD4C-48F5-8CDC-95B311500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8E989FB2-D6DE-43D1-84D5-1C80F9901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17" name="Rectangle 124">
            <a:extLst>
              <a:ext uri="{FF2B5EF4-FFF2-40B4-BE49-F238E27FC236}">
                <a16:creationId xmlns:a16="http://schemas.microsoft.com/office/drawing/2014/main" id="{48CAE4AE-A9DF-45AF-9A9C-1712BC634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8" name="Group 126">
            <a:extLst>
              <a:ext uri="{FF2B5EF4-FFF2-40B4-BE49-F238E27FC236}">
                <a16:creationId xmlns:a16="http://schemas.microsoft.com/office/drawing/2014/main" id="{6C272060-BC98-4C91-A58F-4DFEC566C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64" name="Freeform 5">
              <a:extLst>
                <a:ext uri="{FF2B5EF4-FFF2-40B4-BE49-F238E27FC236}">
                  <a16:creationId xmlns:a16="http://schemas.microsoft.com/office/drawing/2014/main" id="{8BA2DCB9-0DC0-4109-B2A2-56896E35E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6">
              <a:extLst>
                <a:ext uri="{FF2B5EF4-FFF2-40B4-BE49-F238E27FC236}">
                  <a16:creationId xmlns:a16="http://schemas.microsoft.com/office/drawing/2014/main" id="{64A33555-1142-4AD7-8084-1A99422A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7">
              <a:extLst>
                <a:ext uri="{FF2B5EF4-FFF2-40B4-BE49-F238E27FC236}">
                  <a16:creationId xmlns:a16="http://schemas.microsoft.com/office/drawing/2014/main" id="{BC6E4081-1A88-453E-8CCF-B97B0CE20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8">
              <a:extLst>
                <a:ext uri="{FF2B5EF4-FFF2-40B4-BE49-F238E27FC236}">
                  <a16:creationId xmlns:a16="http://schemas.microsoft.com/office/drawing/2014/main" id="{5B7E0935-6EE8-4C61-AED5-09B9A2A99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9">
              <a:extLst>
                <a:ext uri="{FF2B5EF4-FFF2-40B4-BE49-F238E27FC236}">
                  <a16:creationId xmlns:a16="http://schemas.microsoft.com/office/drawing/2014/main" id="{EB962BD6-C878-48FF-A75E-DCC7BDA3C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0">
              <a:extLst>
                <a:ext uri="{FF2B5EF4-FFF2-40B4-BE49-F238E27FC236}">
                  <a16:creationId xmlns:a16="http://schemas.microsoft.com/office/drawing/2014/main" id="{CABF3786-BDE1-4FE5-9967-F6B6131A2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1">
              <a:extLst>
                <a:ext uri="{FF2B5EF4-FFF2-40B4-BE49-F238E27FC236}">
                  <a16:creationId xmlns:a16="http://schemas.microsoft.com/office/drawing/2014/main" id="{4969707A-C75E-4F7F-A5C2-2991C654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2">
              <a:extLst>
                <a:ext uri="{FF2B5EF4-FFF2-40B4-BE49-F238E27FC236}">
                  <a16:creationId xmlns:a16="http://schemas.microsoft.com/office/drawing/2014/main" id="{0E293989-8389-48CD-85D3-CAEFD5E96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3">
              <a:extLst>
                <a:ext uri="{FF2B5EF4-FFF2-40B4-BE49-F238E27FC236}">
                  <a16:creationId xmlns:a16="http://schemas.microsoft.com/office/drawing/2014/main" id="{8DCF1E8B-9247-45E2-8641-90DA9F7D5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4">
              <a:extLst>
                <a:ext uri="{FF2B5EF4-FFF2-40B4-BE49-F238E27FC236}">
                  <a16:creationId xmlns:a16="http://schemas.microsoft.com/office/drawing/2014/main" id="{48DF418F-91AD-4E55-AF3B-F28FF4596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5">
              <a:extLst>
                <a:ext uri="{FF2B5EF4-FFF2-40B4-BE49-F238E27FC236}">
                  <a16:creationId xmlns:a16="http://schemas.microsoft.com/office/drawing/2014/main" id="{EDBF35BD-D1DA-49B1-AE30-289189DAC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6">
              <a:extLst>
                <a:ext uri="{FF2B5EF4-FFF2-40B4-BE49-F238E27FC236}">
                  <a16:creationId xmlns:a16="http://schemas.microsoft.com/office/drawing/2014/main" id="{69198BEC-A3B6-4562-AB0F-3E7760026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7">
              <a:extLst>
                <a:ext uri="{FF2B5EF4-FFF2-40B4-BE49-F238E27FC236}">
                  <a16:creationId xmlns:a16="http://schemas.microsoft.com/office/drawing/2014/main" id="{9AB30D45-77AB-4323-83A2-1A637D07D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8">
              <a:extLst>
                <a:ext uri="{FF2B5EF4-FFF2-40B4-BE49-F238E27FC236}">
                  <a16:creationId xmlns:a16="http://schemas.microsoft.com/office/drawing/2014/main" id="{D1AD137E-7B63-434C-9D0D-5A64BB496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9">
              <a:extLst>
                <a:ext uri="{FF2B5EF4-FFF2-40B4-BE49-F238E27FC236}">
                  <a16:creationId xmlns:a16="http://schemas.microsoft.com/office/drawing/2014/main" id="{8B32BE2D-36DC-4BD0-952E-8FE32A70D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20">
              <a:extLst>
                <a:ext uri="{FF2B5EF4-FFF2-40B4-BE49-F238E27FC236}">
                  <a16:creationId xmlns:a16="http://schemas.microsoft.com/office/drawing/2014/main" id="{930295E0-AD01-4DB0-9829-AD91BED60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21">
              <a:extLst>
                <a:ext uri="{FF2B5EF4-FFF2-40B4-BE49-F238E27FC236}">
                  <a16:creationId xmlns:a16="http://schemas.microsoft.com/office/drawing/2014/main" id="{29807E74-6BFD-4EA7-B3F3-92C0728A7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22">
              <a:extLst>
                <a:ext uri="{FF2B5EF4-FFF2-40B4-BE49-F238E27FC236}">
                  <a16:creationId xmlns:a16="http://schemas.microsoft.com/office/drawing/2014/main" id="{C9EDBF49-4B87-4B6F-BEE6-DDC4A63CE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23">
              <a:extLst>
                <a:ext uri="{FF2B5EF4-FFF2-40B4-BE49-F238E27FC236}">
                  <a16:creationId xmlns:a16="http://schemas.microsoft.com/office/drawing/2014/main" id="{7738C468-1405-4ED9-8392-F93FA995E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24">
              <a:extLst>
                <a:ext uri="{FF2B5EF4-FFF2-40B4-BE49-F238E27FC236}">
                  <a16:creationId xmlns:a16="http://schemas.microsoft.com/office/drawing/2014/main" id="{F16402CF-F511-450A-8584-8C8A5B7E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25">
              <a:extLst>
                <a:ext uri="{FF2B5EF4-FFF2-40B4-BE49-F238E27FC236}">
                  <a16:creationId xmlns:a16="http://schemas.microsoft.com/office/drawing/2014/main" id="{85E5B49A-CFC2-4019-9BA6-528095F78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59DE77AB-06A4-45B4-8071-172CA1815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686" y="795527"/>
            <a:ext cx="4123738" cy="1433323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pPr algn="l" latinLnBrk="0"/>
            <a:r>
              <a:rPr lang="en-US" altLang="ko-KR">
                <a:solidFill>
                  <a:schemeClr val="tx2"/>
                </a:solidFill>
              </a:rPr>
              <a:t>Decision Tree</a:t>
            </a:r>
          </a:p>
        </p:txBody>
      </p:sp>
      <p:sp>
        <p:nvSpPr>
          <p:cNvPr id="219" name="Rectangle 185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rgbClr val="6F1DFE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F21D64FD-3252-483A-A1BB-E551116D7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685" y="960214"/>
            <a:ext cx="5032707" cy="4919472"/>
          </a:xfrm>
          <a:prstGeom prst="rect">
            <a:avLst/>
          </a:prstGeom>
          <a:ln w="12700">
            <a:noFill/>
          </a:ln>
        </p:spPr>
      </p:pic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6F8F772-693B-42BF-914B-7753C309E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93817" y="2338388"/>
            <a:ext cx="4099607" cy="36782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 latinLnBrk="0">
              <a:buClr>
                <a:srgbClr val="6F1DFE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/>
                </a:solidFill>
              </a:rPr>
              <a:t>fit()</a:t>
            </a:r>
          </a:p>
          <a:p>
            <a:pPr lvl="1" indent="-228600" latinLnBrk="0">
              <a:buClr>
                <a:srgbClr val="6F1DFE"/>
              </a:buClr>
              <a:buFont typeface="Wingdings" panose="05000000000000000000" pitchFamily="2" charset="2"/>
              <a:buChar char="§"/>
            </a:pPr>
            <a:r>
              <a:rPr lang="ko-KR" altLang="en-US" dirty="0" err="1"/>
              <a:t>의사결정트리</a:t>
            </a:r>
            <a:r>
              <a:rPr lang="ko-KR" altLang="en-US" dirty="0"/>
              <a:t> 생성</a:t>
            </a:r>
          </a:p>
          <a:p>
            <a:pPr indent="-228600" algn="l" latinLnBrk="0">
              <a:buClr>
                <a:srgbClr val="6F1DFE"/>
              </a:buClr>
              <a:buFont typeface="Wingdings" panose="05000000000000000000" pitchFamily="2" charset="2"/>
              <a:buChar char="§"/>
            </a:pPr>
            <a:r>
              <a:rPr lang="en-US" altLang="ko-KR" dirty="0" err="1">
                <a:solidFill>
                  <a:schemeClr val="tx1"/>
                </a:solidFill>
              </a:rPr>
              <a:t>Export_graphviz</a:t>
            </a:r>
            <a:r>
              <a:rPr lang="en-US" altLang="ko-KR" dirty="0">
                <a:solidFill>
                  <a:schemeClr val="tx1"/>
                </a:solidFill>
              </a:rPr>
              <a:t>()</a:t>
            </a:r>
          </a:p>
          <a:p>
            <a:pPr lvl="1" indent="-228600" latinLnBrk="0">
              <a:buClr>
                <a:srgbClr val="6F1DFE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1"/>
                </a:solidFill>
              </a:rPr>
              <a:t>트리를 </a:t>
            </a:r>
            <a:r>
              <a:rPr lang="en-US" altLang="ko-KR" dirty="0">
                <a:solidFill>
                  <a:schemeClr val="tx1"/>
                </a:solidFill>
              </a:rPr>
              <a:t>.dot </a:t>
            </a:r>
            <a:r>
              <a:rPr lang="ko-KR" altLang="en-US" dirty="0">
                <a:solidFill>
                  <a:schemeClr val="tx1"/>
                </a:solidFill>
              </a:rPr>
              <a:t>파일로 내보냄</a:t>
            </a:r>
            <a:endParaRPr lang="en-US" altLang="ko-KR" dirty="0"/>
          </a:p>
          <a:p>
            <a:pPr lvl="1" indent="-228600" latinLnBrk="0">
              <a:buClr>
                <a:srgbClr val="6F1DFE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1"/>
                </a:solidFill>
              </a:rPr>
              <a:t>트리를 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r>
              <a:rPr lang="en-US" altLang="ko-KR" dirty="0" err="1">
                <a:solidFill>
                  <a:schemeClr val="tx1"/>
                </a:solidFill>
              </a:rPr>
              <a:t>png</a:t>
            </a:r>
            <a:r>
              <a:rPr lang="en-US" altLang="ko-KR" dirty="0"/>
              <a:t> </a:t>
            </a:r>
            <a:r>
              <a:rPr lang="ko-KR" altLang="en-US" dirty="0"/>
              <a:t>파일로 내보냄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7901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roup 152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54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5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6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7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8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9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0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1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2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3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4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5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6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7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8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9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0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1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2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6" name="Isosceles Triangle 175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79" name="Rectangle 178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82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3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4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5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6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7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8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9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0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1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2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3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4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5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6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7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8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9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0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26" name="제목 1">
            <a:extLst>
              <a:ext uri="{FF2B5EF4-FFF2-40B4-BE49-F238E27FC236}">
                <a16:creationId xmlns:a16="http://schemas.microsoft.com/office/drawing/2014/main" id="{A88B46DA-73D3-404F-B42F-9EC24C2B2E9C}"/>
              </a:ext>
            </a:extLst>
          </p:cNvPr>
          <p:cNvSpPr txBox="1">
            <a:spLocks/>
          </p:cNvSpPr>
          <p:nvPr/>
        </p:nvSpPr>
        <p:spPr>
          <a:xfrm>
            <a:off x="1378425" y="5199797"/>
            <a:ext cx="9435152" cy="789673"/>
          </a:xfrm>
          <a:prstGeom prst="rect">
            <a:avLst/>
          </a:prstGeom>
        </p:spPr>
        <p:txBody>
          <a:bodyPr vert="horz" lIns="228600" tIns="228600" rIns="228600" bIns="0" rtlCol="0" anchor="ctr">
            <a:normAutofit/>
          </a:bodyPr>
          <a:lstStyle>
            <a:lvl1pPr algn="ctr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atinLnBrk="0">
              <a:lnSpc>
                <a:spcPct val="80000"/>
              </a:lnSpc>
              <a:spcAft>
                <a:spcPts val="600"/>
              </a:spcAft>
              <a:buClr>
                <a:schemeClr val="accent1"/>
              </a:buClr>
              <a:buSzPct val="110000"/>
            </a:pPr>
            <a:r>
              <a:rPr lang="en-US" altLang="ko-KR">
                <a:solidFill>
                  <a:schemeClr val="bg1"/>
                </a:solidFill>
              </a:rPr>
              <a:t>Decision Tree (max_depth = 5)</a:t>
            </a:r>
          </a:p>
        </p:txBody>
      </p:sp>
      <p:sp>
        <p:nvSpPr>
          <p:cNvPr id="202" name="Freeform: Shape 201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7E1917B-BB94-4B38-BBD4-F683725DB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1467808"/>
            <a:ext cx="10914060" cy="218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9733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roup 223">
            <a:extLst>
              <a:ext uri="{FF2B5EF4-FFF2-40B4-BE49-F238E27FC236}">
                <a16:creationId xmlns:a16="http://schemas.microsoft.com/office/drawing/2014/main" id="{E8DD8E1A-9945-4DBA-BC40-7A028BF32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25" name="Freeform 5">
              <a:extLst>
                <a:ext uri="{FF2B5EF4-FFF2-40B4-BE49-F238E27FC236}">
                  <a16:creationId xmlns:a16="http://schemas.microsoft.com/office/drawing/2014/main" id="{FE1C52F1-9DDF-4839-9B8F-25F7F8D42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6" name="Freeform 6">
              <a:extLst>
                <a:ext uri="{FF2B5EF4-FFF2-40B4-BE49-F238E27FC236}">
                  <a16:creationId xmlns:a16="http://schemas.microsoft.com/office/drawing/2014/main" id="{DB25E450-AEBE-4B5B-9CD7-7DDA5128D0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7" name="Freeform 7">
              <a:extLst>
                <a:ext uri="{FF2B5EF4-FFF2-40B4-BE49-F238E27FC236}">
                  <a16:creationId xmlns:a16="http://schemas.microsoft.com/office/drawing/2014/main" id="{D57AF4B2-B19E-4839-9D9C-06AD5370C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8" name="Freeform 8">
              <a:extLst>
                <a:ext uri="{FF2B5EF4-FFF2-40B4-BE49-F238E27FC236}">
                  <a16:creationId xmlns:a16="http://schemas.microsoft.com/office/drawing/2014/main" id="{2949CEBF-F4A7-44B2-8A3B-22558718F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9" name="Freeform 9">
              <a:extLst>
                <a:ext uri="{FF2B5EF4-FFF2-40B4-BE49-F238E27FC236}">
                  <a16:creationId xmlns:a16="http://schemas.microsoft.com/office/drawing/2014/main" id="{28EAA589-93ED-485D-96BB-B9B21EC96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0" name="Freeform 10">
              <a:extLst>
                <a:ext uri="{FF2B5EF4-FFF2-40B4-BE49-F238E27FC236}">
                  <a16:creationId xmlns:a16="http://schemas.microsoft.com/office/drawing/2014/main" id="{4BB4F238-A1F2-45F6-9074-18C4A9F921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1" name="Freeform 11">
              <a:extLst>
                <a:ext uri="{FF2B5EF4-FFF2-40B4-BE49-F238E27FC236}">
                  <a16:creationId xmlns:a16="http://schemas.microsoft.com/office/drawing/2014/main" id="{1C658EE5-B46E-48ED-822D-1C3F08ECA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2" name="Freeform 12">
              <a:extLst>
                <a:ext uri="{FF2B5EF4-FFF2-40B4-BE49-F238E27FC236}">
                  <a16:creationId xmlns:a16="http://schemas.microsoft.com/office/drawing/2014/main" id="{82AA74BE-73A4-4ADC-B86C-833704C0C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3" name="Freeform 13">
              <a:extLst>
                <a:ext uri="{FF2B5EF4-FFF2-40B4-BE49-F238E27FC236}">
                  <a16:creationId xmlns:a16="http://schemas.microsoft.com/office/drawing/2014/main" id="{2018BD4B-A593-4075-9FDB-4739C6D53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4" name="Freeform 14">
              <a:extLst>
                <a:ext uri="{FF2B5EF4-FFF2-40B4-BE49-F238E27FC236}">
                  <a16:creationId xmlns:a16="http://schemas.microsoft.com/office/drawing/2014/main" id="{0D16E44B-CE60-491F-B907-D02B0B1EE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5" name="Freeform 15">
              <a:extLst>
                <a:ext uri="{FF2B5EF4-FFF2-40B4-BE49-F238E27FC236}">
                  <a16:creationId xmlns:a16="http://schemas.microsoft.com/office/drawing/2014/main" id="{2DFA7256-7E90-44B6-8E90-2111C1A1F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6" name="Freeform 16">
              <a:extLst>
                <a:ext uri="{FF2B5EF4-FFF2-40B4-BE49-F238E27FC236}">
                  <a16:creationId xmlns:a16="http://schemas.microsoft.com/office/drawing/2014/main" id="{CE31CD09-2348-4B3A-9C97-CEECA4ABC0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7" name="Freeform 17">
              <a:extLst>
                <a:ext uri="{FF2B5EF4-FFF2-40B4-BE49-F238E27FC236}">
                  <a16:creationId xmlns:a16="http://schemas.microsoft.com/office/drawing/2014/main" id="{4E5422EF-93F2-41A9-B30F-9EFE9241D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8" name="Freeform 18">
              <a:extLst>
                <a:ext uri="{FF2B5EF4-FFF2-40B4-BE49-F238E27FC236}">
                  <a16:creationId xmlns:a16="http://schemas.microsoft.com/office/drawing/2014/main" id="{7920E29F-BB48-485F-95FF-5C372339C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9" name="Freeform 19">
              <a:extLst>
                <a:ext uri="{FF2B5EF4-FFF2-40B4-BE49-F238E27FC236}">
                  <a16:creationId xmlns:a16="http://schemas.microsoft.com/office/drawing/2014/main" id="{ACFDB0E0-ECEB-4EEB-925D-4BE22979C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0" name="Freeform 20">
              <a:extLst>
                <a:ext uri="{FF2B5EF4-FFF2-40B4-BE49-F238E27FC236}">
                  <a16:creationId xmlns:a16="http://schemas.microsoft.com/office/drawing/2014/main" id="{30CE2542-FFC2-4E6A-9F84-265FE415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1" name="Freeform 21">
              <a:extLst>
                <a:ext uri="{FF2B5EF4-FFF2-40B4-BE49-F238E27FC236}">
                  <a16:creationId xmlns:a16="http://schemas.microsoft.com/office/drawing/2014/main" id="{2864C497-B900-4D3E-895C-A2A823A3C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2" name="Freeform 22">
              <a:extLst>
                <a:ext uri="{FF2B5EF4-FFF2-40B4-BE49-F238E27FC236}">
                  <a16:creationId xmlns:a16="http://schemas.microsoft.com/office/drawing/2014/main" id="{26441ED2-272A-4395-9966-F5B1C8D3F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3" name="Freeform 23">
              <a:extLst>
                <a:ext uri="{FF2B5EF4-FFF2-40B4-BE49-F238E27FC236}">
                  <a16:creationId xmlns:a16="http://schemas.microsoft.com/office/drawing/2014/main" id="{701CA35D-3DE0-4BE9-96A9-31A6F24DB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4" name="Freeform 24">
              <a:extLst>
                <a:ext uri="{FF2B5EF4-FFF2-40B4-BE49-F238E27FC236}">
                  <a16:creationId xmlns:a16="http://schemas.microsoft.com/office/drawing/2014/main" id="{C9367E8C-A75F-4D57-8B79-1B3EEDFD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5" name="Freeform 25">
              <a:extLst>
                <a:ext uri="{FF2B5EF4-FFF2-40B4-BE49-F238E27FC236}">
                  <a16:creationId xmlns:a16="http://schemas.microsoft.com/office/drawing/2014/main" id="{0846F98D-8409-4D6C-B830-625CC19EB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2" name="Group 246">
            <a:extLst>
              <a:ext uri="{FF2B5EF4-FFF2-40B4-BE49-F238E27FC236}">
                <a16:creationId xmlns:a16="http://schemas.microsoft.com/office/drawing/2014/main" id="{F35369DB-627C-41BD-9041-6426E8BF6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9BA15987-DDC0-4CAB-AF5B-7D11E25D2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9" name="Isosceles Triangle 22">
              <a:extLst>
                <a:ext uri="{FF2B5EF4-FFF2-40B4-BE49-F238E27FC236}">
                  <a16:creationId xmlns:a16="http://schemas.microsoft.com/office/drawing/2014/main" id="{9B6DF8F2-BD4C-48F5-8CDC-95B311500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8E989FB2-D6DE-43D1-84D5-1C80F9901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3" name="Rectangle 251">
            <a:extLst>
              <a:ext uri="{FF2B5EF4-FFF2-40B4-BE49-F238E27FC236}">
                <a16:creationId xmlns:a16="http://schemas.microsoft.com/office/drawing/2014/main" id="{975EFB90-94AC-4C14-9376-D01F2C1A1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6" name="Group 253">
            <a:extLst>
              <a:ext uri="{FF2B5EF4-FFF2-40B4-BE49-F238E27FC236}">
                <a16:creationId xmlns:a16="http://schemas.microsoft.com/office/drawing/2014/main" id="{91B1573E-AF3F-4D80-BF80-44A28E1C6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55" name="Freeform 5">
              <a:extLst>
                <a:ext uri="{FF2B5EF4-FFF2-40B4-BE49-F238E27FC236}">
                  <a16:creationId xmlns:a16="http://schemas.microsoft.com/office/drawing/2014/main" id="{012CC16F-199C-4F7A-9665-8F5A5037B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6">
              <a:extLst>
                <a:ext uri="{FF2B5EF4-FFF2-40B4-BE49-F238E27FC236}">
                  <a16:creationId xmlns:a16="http://schemas.microsoft.com/office/drawing/2014/main" id="{E115EAA9-2E03-4B48-BA5A-41B73514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7">
              <a:extLst>
                <a:ext uri="{FF2B5EF4-FFF2-40B4-BE49-F238E27FC236}">
                  <a16:creationId xmlns:a16="http://schemas.microsoft.com/office/drawing/2014/main" id="{B82A3268-EA3C-42C5-A323-27460DF47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8">
              <a:extLst>
                <a:ext uri="{FF2B5EF4-FFF2-40B4-BE49-F238E27FC236}">
                  <a16:creationId xmlns:a16="http://schemas.microsoft.com/office/drawing/2014/main" id="{BA9A2EB6-0771-416F-AA3A-77EECB4C4D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9">
              <a:extLst>
                <a:ext uri="{FF2B5EF4-FFF2-40B4-BE49-F238E27FC236}">
                  <a16:creationId xmlns:a16="http://schemas.microsoft.com/office/drawing/2014/main" id="{7320687E-2A38-4ACE-8617-233415CE2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10">
              <a:extLst>
                <a:ext uri="{FF2B5EF4-FFF2-40B4-BE49-F238E27FC236}">
                  <a16:creationId xmlns:a16="http://schemas.microsoft.com/office/drawing/2014/main" id="{6A72BEEB-8797-40D3-9BF2-A58CD4B11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11">
              <a:extLst>
                <a:ext uri="{FF2B5EF4-FFF2-40B4-BE49-F238E27FC236}">
                  <a16:creationId xmlns:a16="http://schemas.microsoft.com/office/drawing/2014/main" id="{BA189C38-ED65-4A0E-9F13-2A81411AB3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12">
              <a:extLst>
                <a:ext uri="{FF2B5EF4-FFF2-40B4-BE49-F238E27FC236}">
                  <a16:creationId xmlns:a16="http://schemas.microsoft.com/office/drawing/2014/main" id="{8EE14D65-BD28-4853-843F-C79B8276E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13">
              <a:extLst>
                <a:ext uri="{FF2B5EF4-FFF2-40B4-BE49-F238E27FC236}">
                  <a16:creationId xmlns:a16="http://schemas.microsoft.com/office/drawing/2014/main" id="{3185A424-B602-4904-B256-717E0EFFB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14">
              <a:extLst>
                <a:ext uri="{FF2B5EF4-FFF2-40B4-BE49-F238E27FC236}">
                  <a16:creationId xmlns:a16="http://schemas.microsoft.com/office/drawing/2014/main" id="{08D5A4B9-D619-4F6F-9A2F-22844DA3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15">
              <a:extLst>
                <a:ext uri="{FF2B5EF4-FFF2-40B4-BE49-F238E27FC236}">
                  <a16:creationId xmlns:a16="http://schemas.microsoft.com/office/drawing/2014/main" id="{28E37611-9AF8-4059-8D90-CDEFDD8CD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16">
              <a:extLst>
                <a:ext uri="{FF2B5EF4-FFF2-40B4-BE49-F238E27FC236}">
                  <a16:creationId xmlns:a16="http://schemas.microsoft.com/office/drawing/2014/main" id="{83E5D5D5-5F10-4D29-BA6D-303DC1385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17">
              <a:extLst>
                <a:ext uri="{FF2B5EF4-FFF2-40B4-BE49-F238E27FC236}">
                  <a16:creationId xmlns:a16="http://schemas.microsoft.com/office/drawing/2014/main" id="{3F2DA92D-22E5-4F16-A1CB-DB9AD916E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18">
              <a:extLst>
                <a:ext uri="{FF2B5EF4-FFF2-40B4-BE49-F238E27FC236}">
                  <a16:creationId xmlns:a16="http://schemas.microsoft.com/office/drawing/2014/main" id="{6B617A27-498C-48C0-B57E-B83A56CE3B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19">
              <a:extLst>
                <a:ext uri="{FF2B5EF4-FFF2-40B4-BE49-F238E27FC236}">
                  <a16:creationId xmlns:a16="http://schemas.microsoft.com/office/drawing/2014/main" id="{A3CCF4A8-7100-4BEA-8EB6-3ED411A71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20">
              <a:extLst>
                <a:ext uri="{FF2B5EF4-FFF2-40B4-BE49-F238E27FC236}">
                  <a16:creationId xmlns:a16="http://schemas.microsoft.com/office/drawing/2014/main" id="{EB3489FC-0F07-470E-BB68-E2C234028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21">
              <a:extLst>
                <a:ext uri="{FF2B5EF4-FFF2-40B4-BE49-F238E27FC236}">
                  <a16:creationId xmlns:a16="http://schemas.microsoft.com/office/drawing/2014/main" id="{F1478D9D-E4E7-4B5A-B2E7-1AD82AD69A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22">
              <a:extLst>
                <a:ext uri="{FF2B5EF4-FFF2-40B4-BE49-F238E27FC236}">
                  <a16:creationId xmlns:a16="http://schemas.microsoft.com/office/drawing/2014/main" id="{6B7E574B-7E50-433F-8F39-35426B346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23">
              <a:extLst>
                <a:ext uri="{FF2B5EF4-FFF2-40B4-BE49-F238E27FC236}">
                  <a16:creationId xmlns:a16="http://schemas.microsoft.com/office/drawing/2014/main" id="{9F2C599A-2B31-442F-8F5B-AC7ACAA34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24">
              <a:extLst>
                <a:ext uri="{FF2B5EF4-FFF2-40B4-BE49-F238E27FC236}">
                  <a16:creationId xmlns:a16="http://schemas.microsoft.com/office/drawing/2014/main" id="{65150F6E-C336-401D-AE3C-D46159CD4B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25">
              <a:extLst>
                <a:ext uri="{FF2B5EF4-FFF2-40B4-BE49-F238E27FC236}">
                  <a16:creationId xmlns:a16="http://schemas.microsoft.com/office/drawing/2014/main" id="{5DA00AF6-8B63-4C8B-B744-3CB114C3F2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1" name="Group 276">
            <a:extLst>
              <a:ext uri="{FF2B5EF4-FFF2-40B4-BE49-F238E27FC236}">
                <a16:creationId xmlns:a16="http://schemas.microsoft.com/office/drawing/2014/main" id="{52BF226F-1E3A-4B66-9054-4A5A2E3B4D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B76A9B10-9777-4715-9168-BE68E4131F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Isosceles Triangle 22">
              <a:extLst>
                <a:ext uri="{FF2B5EF4-FFF2-40B4-BE49-F238E27FC236}">
                  <a16:creationId xmlns:a16="http://schemas.microsoft.com/office/drawing/2014/main" id="{3F054FCA-BF19-4B4C-8DC7-9C278E2D4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1D19E144-3B1C-479C-B8B5-32D4D77A1E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59DE77AB-06A4-45B4-8071-172CA1815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pPr latinLnBrk="0"/>
            <a:r>
              <a:rPr lang="en-US" altLang="ko-KR" sz="4000" dirty="0"/>
              <a:t>Decision Tree</a:t>
            </a:r>
            <a:r>
              <a:rPr lang="ko-KR" altLang="en-US" sz="4000" dirty="0"/>
              <a:t>의</a:t>
            </a:r>
            <a:br>
              <a:rPr lang="en-US" altLang="ko-KR" sz="4000" dirty="0"/>
            </a:br>
            <a:r>
              <a:rPr lang="ko-KR" altLang="en-US" sz="4000" dirty="0"/>
              <a:t>해석</a:t>
            </a:r>
            <a:endParaRPr lang="en-US" altLang="ko-KR" sz="4000" dirty="0"/>
          </a:p>
        </p:txBody>
      </p:sp>
      <p:sp useBgFill="1">
        <p:nvSpPr>
          <p:cNvPr id="282" name="Rectangle 281">
            <a:extLst>
              <a:ext uri="{FF2B5EF4-FFF2-40B4-BE49-F238E27FC236}">
                <a16:creationId xmlns:a16="http://schemas.microsoft.com/office/drawing/2014/main" id="{C582C1C4-F4D7-44A9-B571-03BE2D6C2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264" y="803187"/>
            <a:ext cx="6269015" cy="2381030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21CAF53-7D8A-4672-975E-4DB58AB66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739" y="920750"/>
            <a:ext cx="6524082" cy="1973534"/>
          </a:xfrm>
          <a:prstGeom prst="rect">
            <a:avLst/>
          </a:prstGeom>
          <a:ln w="9525">
            <a:noFill/>
          </a:ln>
        </p:spPr>
      </p:pic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6F8F772-693B-42BF-914B-7753C309E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18447" y="3249884"/>
            <a:ext cx="6281873" cy="33591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 latinLnBrk="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/>
                </a:solidFill>
              </a:rPr>
              <a:t>AS1_AGE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&lt;=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0.436</a:t>
            </a:r>
          </a:p>
          <a:p>
            <a:pPr lvl="1" indent="-228600" latinLnBrk="0">
              <a:buFont typeface="Wingdings" panose="05000000000000000000" pitchFamily="2" charset="2"/>
              <a:buChar char="§"/>
            </a:pPr>
            <a:r>
              <a:rPr lang="ko-KR" altLang="en-US" dirty="0"/>
              <a:t>분할조건</a:t>
            </a:r>
            <a:endParaRPr lang="en-US" altLang="ko-KR" dirty="0"/>
          </a:p>
          <a:p>
            <a:pPr lvl="1" indent="-228600" latinLnBrk="0">
              <a:buFont typeface="Wingdings" panose="05000000000000000000" pitchFamily="2" charset="2"/>
              <a:buChar char="§"/>
            </a:pPr>
            <a:r>
              <a:rPr lang="ko-KR" altLang="en-US" dirty="0"/>
              <a:t>노드를 쪼개는 기준</a:t>
            </a:r>
            <a:endParaRPr lang="en-US" altLang="ko-KR" dirty="0"/>
          </a:p>
          <a:p>
            <a:pPr indent="-228600" algn="l" latinLnBrk="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/>
                </a:solidFill>
              </a:rPr>
              <a:t>Gini = 0.361</a:t>
            </a:r>
          </a:p>
          <a:p>
            <a:pPr lvl="1" indent="-228600" latinLnBrk="0">
              <a:buFont typeface="Wingdings" panose="05000000000000000000" pitchFamily="2" charset="2"/>
              <a:buChar char="§"/>
            </a:pPr>
            <a:r>
              <a:rPr lang="ko-KR" altLang="en-US" dirty="0"/>
              <a:t>노드의 지니 불순도</a:t>
            </a:r>
            <a:endParaRPr lang="en-US" altLang="ko-KR" dirty="0"/>
          </a:p>
          <a:p>
            <a:pPr indent="-228600" algn="l" latinLnBrk="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/>
                </a:solidFill>
              </a:rPr>
              <a:t>Samples = 361</a:t>
            </a:r>
          </a:p>
          <a:p>
            <a:pPr lvl="1" indent="-228600" latinLnBrk="0">
              <a:buFont typeface="Wingdings" panose="05000000000000000000" pitchFamily="2" charset="2"/>
              <a:buChar char="§"/>
            </a:pPr>
            <a:r>
              <a:rPr lang="ko-KR" altLang="en-US" dirty="0"/>
              <a:t>노드에 있는 정보의 개수</a:t>
            </a:r>
            <a:endParaRPr lang="en-US" altLang="ko-KR" dirty="0"/>
          </a:p>
          <a:p>
            <a:pPr indent="-228600" algn="l" latinLnBrk="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/>
                </a:solidFill>
              </a:rPr>
              <a:t>Value = [1482, 459]</a:t>
            </a:r>
          </a:p>
          <a:p>
            <a:pPr lvl="1" indent="-228600" latinLnBrk="0">
              <a:buFont typeface="Wingdings" panose="05000000000000000000" pitchFamily="2" charset="2"/>
              <a:buChar char="§"/>
            </a:pPr>
            <a:r>
              <a:rPr lang="en-US" altLang="ko-KR" dirty="0"/>
              <a:t>Decision Tree</a:t>
            </a:r>
            <a:r>
              <a:rPr lang="ko-KR" altLang="en-US" dirty="0"/>
              <a:t>로 분리한 샘플의 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283305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69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5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360C93B-455A-43F5-A9EA-E06DBFBF0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4760132"/>
            <a:ext cx="3947420" cy="1777829"/>
          </a:xfrm>
        </p:spPr>
        <p:txBody>
          <a:bodyPr vert="horz" lIns="228600" tIns="228600" rIns="228600" bIns="0" rtlCol="0">
            <a:normAutofit/>
          </a:bodyPr>
          <a:lstStyle/>
          <a:p>
            <a:pPr algn="l" latinLnBrk="0"/>
            <a:r>
              <a:rPr lang="en-US" altLang="ko-KR" sz="3700" dirty="0"/>
              <a:t>Feature importance</a:t>
            </a:r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6AEB4A1-F78F-4A8A-8087-5E721018D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207" y="671951"/>
            <a:ext cx="10102580" cy="3359108"/>
          </a:xfrm>
          <a:prstGeom prst="rect">
            <a:avLst/>
          </a:prstGeom>
        </p:spPr>
      </p:pic>
      <p:sp>
        <p:nvSpPr>
          <p:cNvPr id="63" name="Content Placeholder 62">
            <a:extLst>
              <a:ext uri="{FF2B5EF4-FFF2-40B4-BE49-F238E27FC236}">
                <a16:creationId xmlns:a16="http://schemas.microsoft.com/office/drawing/2014/main" id="{59BB37A6-A022-465A-BFAF-DE3C23EDA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767660"/>
            <a:ext cx="6281873" cy="1770300"/>
          </a:xfrm>
        </p:spPr>
        <p:txBody>
          <a:bodyPr>
            <a:normAutofit/>
          </a:bodyPr>
          <a:lstStyle/>
          <a:p>
            <a:r>
              <a:rPr lang="en-US" altLang="ko-KR" sz="1800" dirty="0" err="1"/>
              <a:t>max_depth</a:t>
            </a:r>
            <a:r>
              <a:rPr lang="ko-KR" altLang="en-US" sz="1800" dirty="0"/>
              <a:t> </a:t>
            </a:r>
            <a:r>
              <a:rPr lang="en-US" altLang="ko-KR" sz="1800" dirty="0"/>
              <a:t>=</a:t>
            </a:r>
            <a:r>
              <a:rPr lang="ko-KR" altLang="en-US" sz="1800" dirty="0"/>
              <a:t> </a:t>
            </a:r>
            <a:r>
              <a:rPr lang="en-US" altLang="ko-KR" sz="1800" dirty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5337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14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5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360C93B-455A-43F5-A9EA-E06DBFBF0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4760132"/>
            <a:ext cx="3947420" cy="1777829"/>
          </a:xfrm>
        </p:spPr>
        <p:txBody>
          <a:bodyPr vert="horz" lIns="228600" tIns="228600" rIns="228600" bIns="0" rtlCol="0">
            <a:normAutofit/>
          </a:bodyPr>
          <a:lstStyle/>
          <a:p>
            <a:pPr algn="l" latinLnBrk="0"/>
            <a:r>
              <a:rPr lang="en-US" altLang="ko-KR" sz="3700" dirty="0"/>
              <a:t>Feature importance</a:t>
            </a:r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F350DD67-2DA4-4766-B0F7-82E828E44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207" y="671951"/>
            <a:ext cx="10102580" cy="3359108"/>
          </a:xfrm>
          <a:prstGeom prst="rect">
            <a:avLst/>
          </a:prstGeom>
        </p:spPr>
      </p:pic>
      <p:sp>
        <p:nvSpPr>
          <p:cNvPr id="117" name="Content Placeholder 116">
            <a:extLst>
              <a:ext uri="{FF2B5EF4-FFF2-40B4-BE49-F238E27FC236}">
                <a16:creationId xmlns:a16="http://schemas.microsoft.com/office/drawing/2014/main" id="{B7CDDE51-F14F-4B26-B5C1-C6D1EB4FA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767660"/>
            <a:ext cx="6281873" cy="1770300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max_depth</a:t>
            </a:r>
            <a:r>
              <a:rPr lang="en-US" altLang="ko-KR" dirty="0"/>
              <a:t> </a:t>
            </a:r>
            <a:r>
              <a:rPr lang="ko-KR" altLang="en-US" dirty="0"/>
              <a:t>없음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파일 크기 약 </a:t>
            </a:r>
            <a:r>
              <a:rPr lang="en-US" altLang="ko-KR" dirty="0"/>
              <a:t>7Mb.</a:t>
            </a:r>
            <a:r>
              <a:rPr lang="ko-KR" altLang="en-US" dirty="0"/>
              <a:t> 부록 참고 바람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0903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roup 72">
            <a:extLst>
              <a:ext uri="{FF2B5EF4-FFF2-40B4-BE49-F238E27FC236}">
                <a16:creationId xmlns:a16="http://schemas.microsoft.com/office/drawing/2014/main" id="{AE19E2D2-078B-459F-A431-2037B063F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14035B44-9204-427C-98D0-75678B980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755FDC7E-5938-4B4B-8877-06EE01FCD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F0437E65-E6AA-41CB-8690-97980FE0D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3F0EF991-E8E2-4486-80F2-A9E03DA18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FB081D04-EE00-42EF-BBFB-684673613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12B7F571-868C-421B-8A57-6196C8124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7E4953C7-80FE-46D4-A354-20321F42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C60293D3-71F6-45CD-890F-E68F81CDD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940865AC-2494-4A34-80AC-0D78FE9C5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E8206DC4-8F5A-4192-BB5B-39A4A2CDD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1851F69F-8755-4226-9A81-C27799E32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D85B97EF-28BC-441A-9EBB-81EF34094A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7C68D975-1EC2-4BFA-811D-0454109E3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251959DD-2AB4-4342-8A28-A25293926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785D37AB-3782-4D04-A998-0C126E1BDF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9313ACA4-E3EA-43A3-822B-DD5DF119D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5A98D1AB-DF34-414B-9696-4B671EC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8153A7D0-F980-48CC-B318-806C679F4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96E44097-7726-43F7-9E27-8BD5BCF89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4">
              <a:extLst>
                <a:ext uri="{FF2B5EF4-FFF2-40B4-BE49-F238E27FC236}">
                  <a16:creationId xmlns:a16="http://schemas.microsoft.com/office/drawing/2014/main" id="{65B28630-DA3C-4E4C-94ED-0ED8F353C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5">
              <a:extLst>
                <a:ext uri="{FF2B5EF4-FFF2-40B4-BE49-F238E27FC236}">
                  <a16:creationId xmlns:a16="http://schemas.microsoft.com/office/drawing/2014/main" id="{1686151F-4919-4A15-9EC3-0329453ED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4" name="Group 95">
            <a:extLst>
              <a:ext uri="{FF2B5EF4-FFF2-40B4-BE49-F238E27FC236}">
                <a16:creationId xmlns:a16="http://schemas.microsoft.com/office/drawing/2014/main" id="{E10C7CFA-FC7F-479C-9026-39109C0B5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971A5E3-BBAD-4023-B07C-7FBC4202D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8" name="Isosceles Triangle 22">
              <a:extLst>
                <a:ext uri="{FF2B5EF4-FFF2-40B4-BE49-F238E27FC236}">
                  <a16:creationId xmlns:a16="http://schemas.microsoft.com/office/drawing/2014/main" id="{FC05BA5F-5BBE-4BFA-A313-1554762332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275B948-0170-4286-84CE-04CA461F2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45" name="Rectangle 100">
            <a:extLst>
              <a:ext uri="{FF2B5EF4-FFF2-40B4-BE49-F238E27FC236}">
                <a16:creationId xmlns:a16="http://schemas.microsoft.com/office/drawing/2014/main" id="{46D7320D-AB25-4689-9709-D27FF2353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6" name="Group 102">
            <a:extLst>
              <a:ext uri="{FF2B5EF4-FFF2-40B4-BE49-F238E27FC236}">
                <a16:creationId xmlns:a16="http://schemas.microsoft.com/office/drawing/2014/main" id="{C6D17DA0-CF9F-4758-9F4D-025230277C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47" name="Freeform 5">
              <a:extLst>
                <a:ext uri="{FF2B5EF4-FFF2-40B4-BE49-F238E27FC236}">
                  <a16:creationId xmlns:a16="http://schemas.microsoft.com/office/drawing/2014/main" id="{CC7C189A-45D9-43D9-9451-6F5E1B374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6">
              <a:extLst>
                <a:ext uri="{FF2B5EF4-FFF2-40B4-BE49-F238E27FC236}">
                  <a16:creationId xmlns:a16="http://schemas.microsoft.com/office/drawing/2014/main" id="{2D90DE79-5688-4E2A-9B68-53A61FEEC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7">
              <a:extLst>
                <a:ext uri="{FF2B5EF4-FFF2-40B4-BE49-F238E27FC236}">
                  <a16:creationId xmlns:a16="http://schemas.microsoft.com/office/drawing/2014/main" id="{24144CF6-104B-4093-B17B-39E5191B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8">
              <a:extLst>
                <a:ext uri="{FF2B5EF4-FFF2-40B4-BE49-F238E27FC236}">
                  <a16:creationId xmlns:a16="http://schemas.microsoft.com/office/drawing/2014/main" id="{CAA699A8-9F0B-4956-9854-F0AD8D5BB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9">
              <a:extLst>
                <a:ext uri="{FF2B5EF4-FFF2-40B4-BE49-F238E27FC236}">
                  <a16:creationId xmlns:a16="http://schemas.microsoft.com/office/drawing/2014/main" id="{D513484D-23AB-4349-A1BB-6086674F0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10">
              <a:extLst>
                <a:ext uri="{FF2B5EF4-FFF2-40B4-BE49-F238E27FC236}">
                  <a16:creationId xmlns:a16="http://schemas.microsoft.com/office/drawing/2014/main" id="{296AAF2D-E513-4551-9ED8-ECCE3EAC6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11">
              <a:extLst>
                <a:ext uri="{FF2B5EF4-FFF2-40B4-BE49-F238E27FC236}">
                  <a16:creationId xmlns:a16="http://schemas.microsoft.com/office/drawing/2014/main" id="{CE0B9976-C4E0-49C2-9594-4A7010EC4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12">
              <a:extLst>
                <a:ext uri="{FF2B5EF4-FFF2-40B4-BE49-F238E27FC236}">
                  <a16:creationId xmlns:a16="http://schemas.microsoft.com/office/drawing/2014/main" id="{0BEFB183-5CD4-4FE8-A1CC-8DFCFE2B0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13">
              <a:extLst>
                <a:ext uri="{FF2B5EF4-FFF2-40B4-BE49-F238E27FC236}">
                  <a16:creationId xmlns:a16="http://schemas.microsoft.com/office/drawing/2014/main" id="{D07AB8ED-FF23-4C85-A50F-0D88CF5C4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14">
              <a:extLst>
                <a:ext uri="{FF2B5EF4-FFF2-40B4-BE49-F238E27FC236}">
                  <a16:creationId xmlns:a16="http://schemas.microsoft.com/office/drawing/2014/main" id="{C5CD4F5F-1066-4BB5-8385-1B613E498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15">
              <a:extLst>
                <a:ext uri="{FF2B5EF4-FFF2-40B4-BE49-F238E27FC236}">
                  <a16:creationId xmlns:a16="http://schemas.microsoft.com/office/drawing/2014/main" id="{F048AAD4-E1F1-449E-8624-F1B036F435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16">
              <a:extLst>
                <a:ext uri="{FF2B5EF4-FFF2-40B4-BE49-F238E27FC236}">
                  <a16:creationId xmlns:a16="http://schemas.microsoft.com/office/drawing/2014/main" id="{7B6D79C2-3F7A-422A-AB38-A13EAA83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17">
              <a:extLst>
                <a:ext uri="{FF2B5EF4-FFF2-40B4-BE49-F238E27FC236}">
                  <a16:creationId xmlns:a16="http://schemas.microsoft.com/office/drawing/2014/main" id="{916F9D96-AC91-443B-99AB-1C52AB34D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18">
              <a:extLst>
                <a:ext uri="{FF2B5EF4-FFF2-40B4-BE49-F238E27FC236}">
                  <a16:creationId xmlns:a16="http://schemas.microsoft.com/office/drawing/2014/main" id="{72895406-4BE3-479E-816C-58193275D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19">
              <a:extLst>
                <a:ext uri="{FF2B5EF4-FFF2-40B4-BE49-F238E27FC236}">
                  <a16:creationId xmlns:a16="http://schemas.microsoft.com/office/drawing/2014/main" id="{66986B8D-CAD0-4CD1-B428-FD13EDE07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20">
              <a:extLst>
                <a:ext uri="{FF2B5EF4-FFF2-40B4-BE49-F238E27FC236}">
                  <a16:creationId xmlns:a16="http://schemas.microsoft.com/office/drawing/2014/main" id="{388939BC-8E36-4DAB-AC5C-6DC79E1720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21">
              <a:extLst>
                <a:ext uri="{FF2B5EF4-FFF2-40B4-BE49-F238E27FC236}">
                  <a16:creationId xmlns:a16="http://schemas.microsoft.com/office/drawing/2014/main" id="{CBF6497C-4F40-434A-8478-7B508A0EC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22">
              <a:extLst>
                <a:ext uri="{FF2B5EF4-FFF2-40B4-BE49-F238E27FC236}">
                  <a16:creationId xmlns:a16="http://schemas.microsoft.com/office/drawing/2014/main" id="{E10B9D74-AA32-4A91-A5B9-E3E9B76C7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23">
              <a:extLst>
                <a:ext uri="{FF2B5EF4-FFF2-40B4-BE49-F238E27FC236}">
                  <a16:creationId xmlns:a16="http://schemas.microsoft.com/office/drawing/2014/main" id="{848835CF-B1B8-4E09-A58D-60C5AAE03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24">
              <a:extLst>
                <a:ext uri="{FF2B5EF4-FFF2-40B4-BE49-F238E27FC236}">
                  <a16:creationId xmlns:a16="http://schemas.microsoft.com/office/drawing/2014/main" id="{C86A11D8-D0A7-453A-8361-3D853F33E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25">
              <a:extLst>
                <a:ext uri="{FF2B5EF4-FFF2-40B4-BE49-F238E27FC236}">
                  <a16:creationId xmlns:a16="http://schemas.microsoft.com/office/drawing/2014/main" id="{37DC5C30-D89F-4942-A62C-3E9117B3D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68" name="Group 125">
            <a:extLst>
              <a:ext uri="{FF2B5EF4-FFF2-40B4-BE49-F238E27FC236}">
                <a16:creationId xmlns:a16="http://schemas.microsoft.com/office/drawing/2014/main" id="{E06DFFB4-0D87-4E4B-AC91-ABB404B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69" name="Rectangle 126">
              <a:extLst>
                <a:ext uri="{FF2B5EF4-FFF2-40B4-BE49-F238E27FC236}">
                  <a16:creationId xmlns:a16="http://schemas.microsoft.com/office/drawing/2014/main" id="{355CB393-C3BB-450A-9044-FE9053AEB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Isosceles Triangle 22">
              <a:extLst>
                <a:ext uri="{FF2B5EF4-FFF2-40B4-BE49-F238E27FC236}">
                  <a16:creationId xmlns:a16="http://schemas.microsoft.com/office/drawing/2014/main" id="{DCDF84FC-9D48-42E3-ABF4-5C9D61E13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128">
              <a:extLst>
                <a:ext uri="{FF2B5EF4-FFF2-40B4-BE49-F238E27FC236}">
                  <a16:creationId xmlns:a16="http://schemas.microsoft.com/office/drawing/2014/main" id="{37B7EFFA-55A2-43B4-ACB2-EC626EEEDE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제목 4">
            <a:extLst>
              <a:ext uri="{FF2B5EF4-FFF2-40B4-BE49-F238E27FC236}">
                <a16:creationId xmlns:a16="http://schemas.microsoft.com/office/drawing/2014/main" id="{EA2270EA-2D61-4EA1-B147-43F85BC85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pPr latinLnBrk="0"/>
            <a:r>
              <a:rPr lang="ko-KR" altLang="en-US" dirty="0"/>
              <a:t>변수를</a:t>
            </a:r>
            <a:br>
              <a:rPr lang="en-US" altLang="ko-KR" dirty="0"/>
            </a:br>
            <a:r>
              <a:rPr lang="ko-KR" altLang="en-US" dirty="0"/>
              <a:t>솎아낸</a:t>
            </a:r>
            <a:br>
              <a:rPr lang="en-US" altLang="ko-KR" dirty="0"/>
            </a:br>
            <a:r>
              <a:rPr lang="ko-KR" altLang="en-US" dirty="0"/>
              <a:t>모델</a:t>
            </a:r>
          </a:p>
        </p:txBody>
      </p:sp>
      <p:pic>
        <p:nvPicPr>
          <p:cNvPr id="7" name="내용 개체 틀 6" descr="텍스트이(가) 표시된 사진&#10;&#10;자동 생성된 설명">
            <a:extLst>
              <a:ext uri="{FF2B5EF4-FFF2-40B4-BE49-F238E27FC236}">
                <a16:creationId xmlns:a16="http://schemas.microsoft.com/office/drawing/2014/main" id="{E60475B1-DFB6-4C01-BB4E-ED730C354D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t="19547" r="1" b="15339"/>
          <a:stretch/>
        </p:blipFill>
        <p:spPr>
          <a:xfrm>
            <a:off x="5115908" y="804037"/>
            <a:ext cx="6274561" cy="1806434"/>
          </a:xfrm>
          <a:prstGeom prst="rect">
            <a:avLst/>
          </a:prstGeom>
          <a:ln w="9525">
            <a:solidFill>
              <a:schemeClr val="tx1">
                <a:alpha val="20000"/>
              </a:schemeClr>
            </a:solidFill>
          </a:ln>
        </p:spPr>
      </p:pic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F382E9E-1779-4927-BD33-BFD2C3DE0D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18447" y="3091882"/>
            <a:ext cx="6281873" cy="29599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dirty="0"/>
              <a:t>변수 중요도 그래프 참고</a:t>
            </a:r>
            <a:endParaRPr lang="en-US" altLang="ko-KR" dirty="0"/>
          </a:p>
          <a:p>
            <a:pPr latinLnBrk="0"/>
            <a:r>
              <a:rPr lang="ko-KR" altLang="en-US" dirty="0"/>
              <a:t>변수 중요도 순위에 따라 </a:t>
            </a:r>
            <a:r>
              <a:rPr lang="en-US" altLang="ko-KR" dirty="0"/>
              <a:t>X</a:t>
            </a:r>
            <a:r>
              <a:rPr lang="ko-KR" altLang="en-US" dirty="0"/>
              <a:t>를 나누어 각각의 모델 제작</a:t>
            </a:r>
            <a:endParaRPr lang="en-US" altLang="ko-KR" dirty="0"/>
          </a:p>
          <a:p>
            <a:pPr latinLnBrk="0"/>
            <a:r>
              <a:rPr lang="ko-KR" altLang="en-US" dirty="0"/>
              <a:t>극적인 정확도 상승은 없음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47846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" name="Group 275">
            <a:extLst>
              <a:ext uri="{FF2B5EF4-FFF2-40B4-BE49-F238E27FC236}">
                <a16:creationId xmlns:a16="http://schemas.microsoft.com/office/drawing/2014/main" id="{E8DD8E1A-9945-4DBA-BC40-7A028BF32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77" name="Freeform 5">
              <a:extLst>
                <a:ext uri="{FF2B5EF4-FFF2-40B4-BE49-F238E27FC236}">
                  <a16:creationId xmlns:a16="http://schemas.microsoft.com/office/drawing/2014/main" id="{FE1C52F1-9DDF-4839-9B8F-25F7F8D42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8" name="Freeform 6">
              <a:extLst>
                <a:ext uri="{FF2B5EF4-FFF2-40B4-BE49-F238E27FC236}">
                  <a16:creationId xmlns:a16="http://schemas.microsoft.com/office/drawing/2014/main" id="{DB25E450-AEBE-4B5B-9CD7-7DDA5128D0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9" name="Freeform 7">
              <a:extLst>
                <a:ext uri="{FF2B5EF4-FFF2-40B4-BE49-F238E27FC236}">
                  <a16:creationId xmlns:a16="http://schemas.microsoft.com/office/drawing/2014/main" id="{D57AF4B2-B19E-4839-9D9C-06AD5370C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0" name="Freeform 8">
              <a:extLst>
                <a:ext uri="{FF2B5EF4-FFF2-40B4-BE49-F238E27FC236}">
                  <a16:creationId xmlns:a16="http://schemas.microsoft.com/office/drawing/2014/main" id="{2949CEBF-F4A7-44B2-8A3B-22558718F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1" name="Freeform 9">
              <a:extLst>
                <a:ext uri="{FF2B5EF4-FFF2-40B4-BE49-F238E27FC236}">
                  <a16:creationId xmlns:a16="http://schemas.microsoft.com/office/drawing/2014/main" id="{28EAA589-93ED-485D-96BB-B9B21EC96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2" name="Freeform 10">
              <a:extLst>
                <a:ext uri="{FF2B5EF4-FFF2-40B4-BE49-F238E27FC236}">
                  <a16:creationId xmlns:a16="http://schemas.microsoft.com/office/drawing/2014/main" id="{4BB4F238-A1F2-45F6-9074-18C4A9F921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3" name="Freeform 11">
              <a:extLst>
                <a:ext uri="{FF2B5EF4-FFF2-40B4-BE49-F238E27FC236}">
                  <a16:creationId xmlns:a16="http://schemas.microsoft.com/office/drawing/2014/main" id="{1C658EE5-B46E-48ED-822D-1C3F08ECA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4" name="Freeform 12">
              <a:extLst>
                <a:ext uri="{FF2B5EF4-FFF2-40B4-BE49-F238E27FC236}">
                  <a16:creationId xmlns:a16="http://schemas.microsoft.com/office/drawing/2014/main" id="{82AA74BE-73A4-4ADC-B86C-833704C0C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5" name="Freeform 13">
              <a:extLst>
                <a:ext uri="{FF2B5EF4-FFF2-40B4-BE49-F238E27FC236}">
                  <a16:creationId xmlns:a16="http://schemas.microsoft.com/office/drawing/2014/main" id="{2018BD4B-A593-4075-9FDB-4739C6D53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6" name="Freeform 14">
              <a:extLst>
                <a:ext uri="{FF2B5EF4-FFF2-40B4-BE49-F238E27FC236}">
                  <a16:creationId xmlns:a16="http://schemas.microsoft.com/office/drawing/2014/main" id="{0D16E44B-CE60-491F-B907-D02B0B1EE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7" name="Freeform 15">
              <a:extLst>
                <a:ext uri="{FF2B5EF4-FFF2-40B4-BE49-F238E27FC236}">
                  <a16:creationId xmlns:a16="http://schemas.microsoft.com/office/drawing/2014/main" id="{2DFA7256-7E90-44B6-8E90-2111C1A1F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8" name="Freeform 16">
              <a:extLst>
                <a:ext uri="{FF2B5EF4-FFF2-40B4-BE49-F238E27FC236}">
                  <a16:creationId xmlns:a16="http://schemas.microsoft.com/office/drawing/2014/main" id="{CE31CD09-2348-4B3A-9C97-CEECA4ABC0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9" name="Freeform 17">
              <a:extLst>
                <a:ext uri="{FF2B5EF4-FFF2-40B4-BE49-F238E27FC236}">
                  <a16:creationId xmlns:a16="http://schemas.microsoft.com/office/drawing/2014/main" id="{4E5422EF-93F2-41A9-B30F-9EFE9241D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0" name="Freeform 18">
              <a:extLst>
                <a:ext uri="{FF2B5EF4-FFF2-40B4-BE49-F238E27FC236}">
                  <a16:creationId xmlns:a16="http://schemas.microsoft.com/office/drawing/2014/main" id="{7920E29F-BB48-485F-95FF-5C372339C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1" name="Freeform 19">
              <a:extLst>
                <a:ext uri="{FF2B5EF4-FFF2-40B4-BE49-F238E27FC236}">
                  <a16:creationId xmlns:a16="http://schemas.microsoft.com/office/drawing/2014/main" id="{ACFDB0E0-ECEB-4EEB-925D-4BE22979C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2" name="Freeform 20">
              <a:extLst>
                <a:ext uri="{FF2B5EF4-FFF2-40B4-BE49-F238E27FC236}">
                  <a16:creationId xmlns:a16="http://schemas.microsoft.com/office/drawing/2014/main" id="{30CE2542-FFC2-4E6A-9F84-265FE415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3" name="Freeform 21">
              <a:extLst>
                <a:ext uri="{FF2B5EF4-FFF2-40B4-BE49-F238E27FC236}">
                  <a16:creationId xmlns:a16="http://schemas.microsoft.com/office/drawing/2014/main" id="{2864C497-B900-4D3E-895C-A2A823A3C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4" name="Freeform 22">
              <a:extLst>
                <a:ext uri="{FF2B5EF4-FFF2-40B4-BE49-F238E27FC236}">
                  <a16:creationId xmlns:a16="http://schemas.microsoft.com/office/drawing/2014/main" id="{26441ED2-272A-4395-9966-F5B1C8D3F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5" name="Freeform 23">
              <a:extLst>
                <a:ext uri="{FF2B5EF4-FFF2-40B4-BE49-F238E27FC236}">
                  <a16:creationId xmlns:a16="http://schemas.microsoft.com/office/drawing/2014/main" id="{701CA35D-3DE0-4BE9-96A9-31A6F24DB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6" name="Freeform 24">
              <a:extLst>
                <a:ext uri="{FF2B5EF4-FFF2-40B4-BE49-F238E27FC236}">
                  <a16:creationId xmlns:a16="http://schemas.microsoft.com/office/drawing/2014/main" id="{C9367E8C-A75F-4D57-8B79-1B3EEDFD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7" name="Freeform 25">
              <a:extLst>
                <a:ext uri="{FF2B5EF4-FFF2-40B4-BE49-F238E27FC236}">
                  <a16:creationId xmlns:a16="http://schemas.microsoft.com/office/drawing/2014/main" id="{0846F98D-8409-4D6C-B830-625CC19EB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6" name="Group 298">
            <a:extLst>
              <a:ext uri="{FF2B5EF4-FFF2-40B4-BE49-F238E27FC236}">
                <a16:creationId xmlns:a16="http://schemas.microsoft.com/office/drawing/2014/main" id="{F35369DB-627C-41BD-9041-6426E8BF6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9BA15987-DDC0-4CAB-AF5B-7D11E25D2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1" name="Isosceles Triangle 22">
              <a:extLst>
                <a:ext uri="{FF2B5EF4-FFF2-40B4-BE49-F238E27FC236}">
                  <a16:creationId xmlns:a16="http://schemas.microsoft.com/office/drawing/2014/main" id="{9B6DF8F2-BD4C-48F5-8CDC-95B311500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8E989FB2-D6DE-43D1-84D5-1C80F9901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37" name="Rectangle 303">
            <a:extLst>
              <a:ext uri="{FF2B5EF4-FFF2-40B4-BE49-F238E27FC236}">
                <a16:creationId xmlns:a16="http://schemas.microsoft.com/office/drawing/2014/main" id="{975EFB90-94AC-4C14-9376-D01F2C1A1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8" name="Group 305">
            <a:extLst>
              <a:ext uri="{FF2B5EF4-FFF2-40B4-BE49-F238E27FC236}">
                <a16:creationId xmlns:a16="http://schemas.microsoft.com/office/drawing/2014/main" id="{91B1573E-AF3F-4D80-BF80-44A28E1C6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39" name="Freeform 5">
              <a:extLst>
                <a:ext uri="{FF2B5EF4-FFF2-40B4-BE49-F238E27FC236}">
                  <a16:creationId xmlns:a16="http://schemas.microsoft.com/office/drawing/2014/main" id="{012CC16F-199C-4F7A-9665-8F5A5037B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Freeform 6">
              <a:extLst>
                <a:ext uri="{FF2B5EF4-FFF2-40B4-BE49-F238E27FC236}">
                  <a16:creationId xmlns:a16="http://schemas.microsoft.com/office/drawing/2014/main" id="{E115EAA9-2E03-4B48-BA5A-41B73514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Freeform 7">
              <a:extLst>
                <a:ext uri="{FF2B5EF4-FFF2-40B4-BE49-F238E27FC236}">
                  <a16:creationId xmlns:a16="http://schemas.microsoft.com/office/drawing/2014/main" id="{B82A3268-EA3C-42C5-A323-27460DF47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Freeform 8">
              <a:extLst>
                <a:ext uri="{FF2B5EF4-FFF2-40B4-BE49-F238E27FC236}">
                  <a16:creationId xmlns:a16="http://schemas.microsoft.com/office/drawing/2014/main" id="{BA9A2EB6-0771-416F-AA3A-77EECB4C4D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Freeform 9">
              <a:extLst>
                <a:ext uri="{FF2B5EF4-FFF2-40B4-BE49-F238E27FC236}">
                  <a16:creationId xmlns:a16="http://schemas.microsoft.com/office/drawing/2014/main" id="{7320687E-2A38-4ACE-8617-233415CE2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Freeform 10">
              <a:extLst>
                <a:ext uri="{FF2B5EF4-FFF2-40B4-BE49-F238E27FC236}">
                  <a16:creationId xmlns:a16="http://schemas.microsoft.com/office/drawing/2014/main" id="{6A72BEEB-8797-40D3-9BF2-A58CD4B11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Freeform 11">
              <a:extLst>
                <a:ext uri="{FF2B5EF4-FFF2-40B4-BE49-F238E27FC236}">
                  <a16:creationId xmlns:a16="http://schemas.microsoft.com/office/drawing/2014/main" id="{BA189C38-ED65-4A0E-9F13-2A81411AB3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Freeform 12">
              <a:extLst>
                <a:ext uri="{FF2B5EF4-FFF2-40B4-BE49-F238E27FC236}">
                  <a16:creationId xmlns:a16="http://schemas.microsoft.com/office/drawing/2014/main" id="{8EE14D65-BD28-4853-843F-C79B8276E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Freeform 13">
              <a:extLst>
                <a:ext uri="{FF2B5EF4-FFF2-40B4-BE49-F238E27FC236}">
                  <a16:creationId xmlns:a16="http://schemas.microsoft.com/office/drawing/2014/main" id="{3185A424-B602-4904-B256-717E0EFFB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Freeform 14">
              <a:extLst>
                <a:ext uri="{FF2B5EF4-FFF2-40B4-BE49-F238E27FC236}">
                  <a16:creationId xmlns:a16="http://schemas.microsoft.com/office/drawing/2014/main" id="{08D5A4B9-D619-4F6F-9A2F-22844DA3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Freeform 15">
              <a:extLst>
                <a:ext uri="{FF2B5EF4-FFF2-40B4-BE49-F238E27FC236}">
                  <a16:creationId xmlns:a16="http://schemas.microsoft.com/office/drawing/2014/main" id="{28E37611-9AF8-4059-8D90-CDEFDD8CD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Freeform 16">
              <a:extLst>
                <a:ext uri="{FF2B5EF4-FFF2-40B4-BE49-F238E27FC236}">
                  <a16:creationId xmlns:a16="http://schemas.microsoft.com/office/drawing/2014/main" id="{83E5D5D5-5F10-4D29-BA6D-303DC1385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Freeform 17">
              <a:extLst>
                <a:ext uri="{FF2B5EF4-FFF2-40B4-BE49-F238E27FC236}">
                  <a16:creationId xmlns:a16="http://schemas.microsoft.com/office/drawing/2014/main" id="{3F2DA92D-22E5-4F16-A1CB-DB9AD916E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Freeform 18">
              <a:extLst>
                <a:ext uri="{FF2B5EF4-FFF2-40B4-BE49-F238E27FC236}">
                  <a16:creationId xmlns:a16="http://schemas.microsoft.com/office/drawing/2014/main" id="{6B617A27-498C-48C0-B57E-B83A56CE3B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Freeform 19">
              <a:extLst>
                <a:ext uri="{FF2B5EF4-FFF2-40B4-BE49-F238E27FC236}">
                  <a16:creationId xmlns:a16="http://schemas.microsoft.com/office/drawing/2014/main" id="{A3CCF4A8-7100-4BEA-8EB6-3ED411A71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" name="Freeform 20">
              <a:extLst>
                <a:ext uri="{FF2B5EF4-FFF2-40B4-BE49-F238E27FC236}">
                  <a16:creationId xmlns:a16="http://schemas.microsoft.com/office/drawing/2014/main" id="{EB3489FC-0F07-470E-BB68-E2C234028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5" name="Freeform 21">
              <a:extLst>
                <a:ext uri="{FF2B5EF4-FFF2-40B4-BE49-F238E27FC236}">
                  <a16:creationId xmlns:a16="http://schemas.microsoft.com/office/drawing/2014/main" id="{F1478D9D-E4E7-4B5A-B2E7-1AD82AD69A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" name="Freeform 22">
              <a:extLst>
                <a:ext uri="{FF2B5EF4-FFF2-40B4-BE49-F238E27FC236}">
                  <a16:creationId xmlns:a16="http://schemas.microsoft.com/office/drawing/2014/main" id="{6B7E574B-7E50-433F-8F39-35426B346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" name="Freeform 23">
              <a:extLst>
                <a:ext uri="{FF2B5EF4-FFF2-40B4-BE49-F238E27FC236}">
                  <a16:creationId xmlns:a16="http://schemas.microsoft.com/office/drawing/2014/main" id="{9F2C599A-2B31-442F-8F5B-AC7ACAA34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" name="Freeform 24">
              <a:extLst>
                <a:ext uri="{FF2B5EF4-FFF2-40B4-BE49-F238E27FC236}">
                  <a16:creationId xmlns:a16="http://schemas.microsoft.com/office/drawing/2014/main" id="{65150F6E-C336-401D-AE3C-D46159CD4B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" name="Freeform 25">
              <a:extLst>
                <a:ext uri="{FF2B5EF4-FFF2-40B4-BE49-F238E27FC236}">
                  <a16:creationId xmlns:a16="http://schemas.microsoft.com/office/drawing/2014/main" id="{5DA00AF6-8B63-4C8B-B744-3CB114C3F2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60" name="Group 328">
            <a:extLst>
              <a:ext uri="{FF2B5EF4-FFF2-40B4-BE49-F238E27FC236}">
                <a16:creationId xmlns:a16="http://schemas.microsoft.com/office/drawing/2014/main" id="{52BF226F-1E3A-4B66-9054-4A5A2E3B4D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61" name="Rectangle 329">
              <a:extLst>
                <a:ext uri="{FF2B5EF4-FFF2-40B4-BE49-F238E27FC236}">
                  <a16:creationId xmlns:a16="http://schemas.microsoft.com/office/drawing/2014/main" id="{B76A9B10-9777-4715-9168-BE68E4131F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Isosceles Triangle 22">
              <a:extLst>
                <a:ext uri="{FF2B5EF4-FFF2-40B4-BE49-F238E27FC236}">
                  <a16:creationId xmlns:a16="http://schemas.microsoft.com/office/drawing/2014/main" id="{3F054FCA-BF19-4B4C-8DC7-9C278E2D4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Rectangle 331">
              <a:extLst>
                <a:ext uri="{FF2B5EF4-FFF2-40B4-BE49-F238E27FC236}">
                  <a16:creationId xmlns:a16="http://schemas.microsoft.com/office/drawing/2014/main" id="{1D19E144-3B1C-479C-B8B5-32D4D77A1E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제목 4">
            <a:extLst>
              <a:ext uri="{FF2B5EF4-FFF2-40B4-BE49-F238E27FC236}">
                <a16:creationId xmlns:a16="http://schemas.microsoft.com/office/drawing/2014/main" id="{EA2270EA-2D61-4EA1-B147-43F85BC85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pPr latinLnBrk="0"/>
            <a:r>
              <a:rPr lang="ko-KR" altLang="en-US"/>
              <a:t>식이패턴</a:t>
            </a:r>
            <a:br>
              <a:rPr lang="en-US" altLang="ko-KR" dirty="0"/>
            </a:br>
            <a:r>
              <a:rPr lang="ko-KR" altLang="en-US" dirty="0"/>
              <a:t>모델</a:t>
            </a:r>
          </a:p>
        </p:txBody>
      </p:sp>
      <p:sp useBgFill="1">
        <p:nvSpPr>
          <p:cNvPr id="334" name="Rectangle 333">
            <a:extLst>
              <a:ext uri="{FF2B5EF4-FFF2-40B4-BE49-F238E27FC236}">
                <a16:creationId xmlns:a16="http://schemas.microsoft.com/office/drawing/2014/main" id="{C582C1C4-F4D7-44A9-B571-03BE2D6C2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264" y="803187"/>
            <a:ext cx="6269015" cy="2381030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2A27C88E-CFE6-44CD-BE8E-AC34AD6214C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64737" y="972144"/>
            <a:ext cx="4730225" cy="2696228"/>
          </a:xfrm>
          <a:prstGeom prst="rect">
            <a:avLst/>
          </a:prstGeom>
          <a:ln w="9525">
            <a:noFill/>
          </a:ln>
        </p:spPr>
      </p:pic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F382E9E-1779-4927-BD33-BFD2C3DE0D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18447" y="3672402"/>
            <a:ext cx="6281873" cy="237940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/>
              <a:t>식이패턴만을 </a:t>
            </a:r>
            <a:r>
              <a:rPr lang="en-US" altLang="ko-KR"/>
              <a:t>X</a:t>
            </a:r>
            <a:r>
              <a:rPr lang="ko-KR" altLang="en-US" dirty="0"/>
              <a:t>로 둔 모델</a:t>
            </a:r>
            <a:endParaRPr lang="en-US" altLang="ko-KR" dirty="0"/>
          </a:p>
          <a:p>
            <a:pPr latinLnBrk="0"/>
            <a:r>
              <a:rPr lang="ko-KR" altLang="en-US" dirty="0"/>
              <a:t>극적인 정확도 상승은 없음</a:t>
            </a:r>
            <a:r>
              <a:rPr lang="en-US" altLang="ko-KR" dirty="0"/>
              <a:t>.</a:t>
            </a:r>
          </a:p>
          <a:p>
            <a:pPr latinLnBrk="0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043435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53D675-8968-4982-AFAF-A059B5422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결측값을</a:t>
            </a:r>
            <a:br>
              <a:rPr lang="en-US" altLang="ko-KR" dirty="0"/>
            </a:br>
            <a:r>
              <a:rPr lang="ko-KR" altLang="en-US" dirty="0"/>
              <a:t>모두 대치한</a:t>
            </a:r>
            <a:br>
              <a:rPr lang="en-US" altLang="ko-KR" dirty="0"/>
            </a:br>
            <a:r>
              <a:rPr lang="ko-KR" altLang="en-US" dirty="0"/>
              <a:t>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E846B7-E233-423D-A4E8-27EF13C07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이전에는 </a:t>
            </a:r>
            <a:r>
              <a:rPr lang="ko-KR" altLang="en-US" dirty="0" err="1"/>
              <a:t>결측값이</a:t>
            </a:r>
            <a:r>
              <a:rPr lang="ko-KR" altLang="en-US" dirty="0"/>
              <a:t> 있는 행을 모두 제거하여 모델 제작</a:t>
            </a:r>
            <a:endParaRPr lang="en-US" altLang="ko-KR" dirty="0"/>
          </a:p>
          <a:p>
            <a:pPr lvl="1"/>
            <a:r>
              <a:rPr lang="en-US" altLang="ko-KR" dirty="0"/>
              <a:t>9704</a:t>
            </a:r>
            <a:r>
              <a:rPr lang="ko-KR" altLang="en-US" dirty="0"/>
              <a:t>개의 데이터 중 </a:t>
            </a:r>
            <a:r>
              <a:rPr lang="en-US" altLang="ko-KR" dirty="0"/>
              <a:t>1000</a:t>
            </a:r>
            <a:r>
              <a:rPr lang="ko-KR" altLang="en-US" dirty="0"/>
              <a:t>개만 사용</a:t>
            </a:r>
            <a:endParaRPr lang="en-US" altLang="ko-KR" dirty="0"/>
          </a:p>
          <a:p>
            <a:r>
              <a:rPr lang="en-US" altLang="ko-KR" dirty="0"/>
              <a:t>Imputer</a:t>
            </a:r>
            <a:r>
              <a:rPr lang="ko-KR" altLang="en-US" dirty="0"/>
              <a:t>로 모든 변수의 </a:t>
            </a:r>
            <a:r>
              <a:rPr lang="ko-KR" altLang="en-US" dirty="0" err="1"/>
              <a:t>결측값을</a:t>
            </a:r>
            <a:r>
              <a:rPr lang="ko-KR" altLang="en-US" dirty="0"/>
              <a:t> 대치함</a:t>
            </a:r>
            <a:endParaRPr lang="en-US" altLang="ko-KR" dirty="0"/>
          </a:p>
          <a:p>
            <a:pPr lvl="1"/>
            <a:r>
              <a:rPr lang="en-US" altLang="ko-KR" dirty="0"/>
              <a:t>9704</a:t>
            </a:r>
            <a:r>
              <a:rPr lang="ko-KR" altLang="en-US" dirty="0"/>
              <a:t>개의 데이터를 온전히 사용함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069807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DAE3342-9DFC-49D4-B09C-25E31076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E49E0D20-8423-4612-99A5-14AEF8F6B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57C2C108-5A30-48CA-9203-56747AEB7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1A343912-2EFC-408E-A862-5C9BF108D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A50D1CF-9DAE-4CF6-B829-E66CEE9D5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FE5799A4-0568-433E-BF41-752CF516A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CDBB86ED-F16F-4C28-BDD5-72D771176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3347939E-8B76-4CFC-B2EC-63A7E2278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FA1DD132-02E4-4CD3-B496-BFF924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710BDA52-A7D7-4E4E-9F36-EC8F983EA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B1BDF852-319F-42B8-9A50-7C9A9387C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3AACE376-C01E-4F1F-91B7-39D0274BF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7F612F4C-050E-459D-9771-ED088374A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94E4211B-3E41-4905-8F4E-76811B9E5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6AEC87EE-0CB8-43DE-8FEB-4586A92E8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277C1C5D-7BDC-47E4-8B81-C3C4AE949B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7A2A6EF8-9768-4478-9CD3-DFA547CEF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1FD9091C-E8FA-4ADA-937F-A74426ED1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B69923E7-63C4-47CE-956E-09D384D4F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2576784-872E-494C-A041-0E346226B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54F73D8-62C2-4127-9D19-01219BBB9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FD8CA02-9BE5-4B82-8129-6EF618402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01515E68-030C-4313-B300-35253163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937725F-1DDF-4225-937E-106DBB047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1F482E2-B2F9-46DA-B688-642C9EF2E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 latinLnBrk="0">
              <a:lnSpc>
                <a:spcPct val="80000"/>
              </a:lnSpc>
            </a:pPr>
            <a:r>
              <a:rPr lang="ko-KR" altLang="en-US" dirty="0">
                <a:solidFill>
                  <a:schemeClr val="bg1"/>
                </a:solidFill>
              </a:rPr>
              <a:t>성과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추후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계획</a:t>
            </a:r>
          </a:p>
        </p:txBody>
      </p:sp>
      <p:pic>
        <p:nvPicPr>
          <p:cNvPr id="5" name="Picture 4" descr="청진기">
            <a:extLst>
              <a:ext uri="{FF2B5EF4-FFF2-40B4-BE49-F238E27FC236}">
                <a16:creationId xmlns:a16="http://schemas.microsoft.com/office/drawing/2014/main" id="{6BD861CD-42A2-45BC-8889-F7DBD383D9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837"/>
          <a:stretch/>
        </p:blipFill>
        <p:spPr>
          <a:xfrm>
            <a:off x="20" y="10"/>
            <a:ext cx="12191980" cy="5058947"/>
          </a:xfrm>
          <a:custGeom>
            <a:avLst/>
            <a:gdLst/>
            <a:ahLst/>
            <a:cxnLst/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897756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A65753-3B35-417F-9282-546359AAA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9537CF-ACA7-4F2A-8D99-83305E726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KOGES </a:t>
            </a:r>
            <a:r>
              <a:rPr lang="ko-KR" altLang="en-US" dirty="0"/>
              <a:t>데이터셋 규격화 및 스케일링</a:t>
            </a:r>
            <a:endParaRPr lang="en-US" altLang="ko-KR" dirty="0"/>
          </a:p>
          <a:p>
            <a:pPr lvl="1"/>
            <a:r>
              <a:rPr lang="ko-KR" altLang="en-US" dirty="0"/>
              <a:t>모델을 다양하게 변형할 수 있음</a:t>
            </a:r>
            <a:endParaRPr lang="en-US" altLang="ko-KR" dirty="0"/>
          </a:p>
          <a:p>
            <a:pPr lvl="1"/>
            <a:r>
              <a:rPr lang="ko-KR" altLang="en-US" dirty="0"/>
              <a:t>후속 연구 및 개발에 쉽게 적용할 수 있음</a:t>
            </a:r>
            <a:endParaRPr lang="en-US" altLang="ko-KR" dirty="0"/>
          </a:p>
          <a:p>
            <a:r>
              <a:rPr lang="ko-KR" altLang="en-US" dirty="0"/>
              <a:t>고혈압 모델 정확도 </a:t>
            </a:r>
            <a:r>
              <a:rPr lang="en-US" altLang="ko-KR" dirty="0"/>
              <a:t>78%</a:t>
            </a:r>
            <a:r>
              <a:rPr lang="ko-KR" altLang="en-US" dirty="0"/>
              <a:t>까지 상승</a:t>
            </a:r>
            <a:endParaRPr lang="en-US" altLang="ko-KR" dirty="0"/>
          </a:p>
          <a:p>
            <a:pPr lvl="1"/>
            <a:r>
              <a:rPr lang="ko-KR" altLang="en-US" dirty="0"/>
              <a:t>목표</a:t>
            </a:r>
            <a:r>
              <a:rPr lang="en-US" altLang="ko-KR" dirty="0"/>
              <a:t>: 90% </a:t>
            </a:r>
            <a:r>
              <a:rPr lang="ko-KR" altLang="en-US" dirty="0"/>
              <a:t>이상</a:t>
            </a:r>
            <a:endParaRPr lang="en-US" altLang="ko-KR" dirty="0"/>
          </a:p>
          <a:p>
            <a:r>
              <a:rPr lang="ko-KR" altLang="en-US" dirty="0" err="1"/>
              <a:t>머신러닝</a:t>
            </a:r>
            <a:r>
              <a:rPr lang="ko-KR" altLang="en-US" dirty="0"/>
              <a:t> 지식 습득</a:t>
            </a:r>
            <a:endParaRPr lang="en-US" altLang="ko-KR" dirty="0"/>
          </a:p>
          <a:p>
            <a:pPr lvl="1"/>
            <a:r>
              <a:rPr lang="ko-KR" altLang="en-US" dirty="0"/>
              <a:t>모델 설계와 학습</a:t>
            </a:r>
            <a:endParaRPr lang="en-US" altLang="ko-KR" dirty="0"/>
          </a:p>
          <a:p>
            <a:pPr lvl="1"/>
            <a:r>
              <a:rPr lang="en-US" altLang="ko-KR" dirty="0"/>
              <a:t>NumPy, Pandas, Scikit-learn, </a:t>
            </a:r>
            <a:r>
              <a:rPr lang="en-US" altLang="ko-KR" dirty="0" err="1"/>
              <a:t>Keras</a:t>
            </a:r>
            <a:r>
              <a:rPr lang="en-US" altLang="ko-KR" dirty="0"/>
              <a:t>, </a:t>
            </a:r>
            <a:r>
              <a:rPr lang="en-US" altLang="ko-KR" dirty="0" err="1"/>
              <a:t>Keras_Tuner</a:t>
            </a:r>
            <a:endParaRPr lang="en-US" altLang="ko-KR" dirty="0"/>
          </a:p>
          <a:p>
            <a:pPr lvl="1"/>
            <a:r>
              <a:rPr lang="ko-KR" altLang="en-US" dirty="0"/>
              <a:t>다른 </a:t>
            </a:r>
            <a:r>
              <a:rPr lang="ko-KR" altLang="en-US" dirty="0" err="1"/>
              <a:t>머신러닝</a:t>
            </a:r>
            <a:r>
              <a:rPr lang="ko-KR" altLang="en-US" dirty="0"/>
              <a:t> 과제를 할 때 도움이 될 것이다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6288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5F3C92-77A8-40B7-9E42-5ADE7FCFC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BB5D04-CCC9-4D24-AFE4-CA737A698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식품영양학과 </a:t>
            </a:r>
            <a:r>
              <a:rPr lang="ko-KR" altLang="en-US" dirty="0" err="1"/>
              <a:t>김혜림</a:t>
            </a:r>
            <a:r>
              <a:rPr lang="ko-KR" altLang="en-US" dirty="0"/>
              <a:t> 박사님</a:t>
            </a:r>
            <a:endParaRPr lang="en-US" altLang="ko-KR" dirty="0"/>
          </a:p>
          <a:p>
            <a:r>
              <a:rPr lang="ko-KR" altLang="en-US" dirty="0"/>
              <a:t>사람의 나이</a:t>
            </a:r>
            <a:r>
              <a:rPr lang="en-US" altLang="ko-KR" dirty="0"/>
              <a:t>, </a:t>
            </a:r>
            <a:r>
              <a:rPr lang="ko-KR" altLang="en-US" dirty="0"/>
              <a:t>영양</a:t>
            </a:r>
            <a:r>
              <a:rPr lang="en-US" altLang="ko-KR" dirty="0"/>
              <a:t>, </a:t>
            </a:r>
            <a:r>
              <a:rPr lang="ko-KR" altLang="en-US" dirty="0"/>
              <a:t>식이</a:t>
            </a:r>
            <a:r>
              <a:rPr lang="en-US" altLang="ko-KR" dirty="0"/>
              <a:t> </a:t>
            </a:r>
            <a:r>
              <a:rPr lang="ko-KR" altLang="en-US" dirty="0"/>
              <a:t>등 </a:t>
            </a:r>
            <a:r>
              <a:rPr lang="ko-KR" altLang="en-US" dirty="0">
                <a:highlight>
                  <a:srgbClr val="FFFF00"/>
                </a:highlight>
              </a:rPr>
              <a:t>생활 패턴</a:t>
            </a:r>
            <a:r>
              <a:rPr lang="ko-KR" altLang="en-US" dirty="0"/>
              <a:t>과 특정 질환의 상관 관계 조사</a:t>
            </a:r>
            <a:endParaRPr lang="en-US" altLang="ko-KR" dirty="0"/>
          </a:p>
          <a:p>
            <a:pPr lvl="1"/>
            <a:r>
              <a:rPr lang="ko-KR" altLang="en-US" dirty="0"/>
              <a:t>식이 패턴과 고혈압의 상관 관계를 집중 연구</a:t>
            </a:r>
            <a:endParaRPr lang="en-US" altLang="ko-KR" dirty="0"/>
          </a:p>
          <a:p>
            <a:r>
              <a:rPr lang="ko-KR" altLang="en-US" dirty="0"/>
              <a:t>고혈압 모델 제작</a:t>
            </a:r>
            <a:endParaRPr lang="en-US" altLang="ko-KR" dirty="0"/>
          </a:p>
          <a:p>
            <a:pPr lvl="1"/>
            <a:r>
              <a:rPr lang="ko-KR" altLang="en-US" dirty="0"/>
              <a:t>새로운 변수</a:t>
            </a:r>
            <a:r>
              <a:rPr lang="en-US" altLang="ko-KR" dirty="0"/>
              <a:t>(</a:t>
            </a:r>
            <a:r>
              <a:rPr lang="ko-KR" altLang="en-US" dirty="0"/>
              <a:t>사람</a:t>
            </a:r>
            <a:r>
              <a:rPr lang="en-US" altLang="ko-KR" dirty="0"/>
              <a:t>)</a:t>
            </a:r>
            <a:r>
              <a:rPr lang="ko-KR" altLang="en-US" dirty="0"/>
              <a:t>의 고혈압 유병 여부 예측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현재는 정상혈압이지만</a:t>
            </a:r>
            <a:r>
              <a:rPr lang="en-US" altLang="ko-KR" dirty="0"/>
              <a:t>, </a:t>
            </a:r>
            <a:r>
              <a:rPr lang="ko-KR" altLang="en-US" dirty="0"/>
              <a:t>이후 고혈압에 걸릴지 예측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461889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2B6F1F-138D-4D25-B837-1068A9820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추후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4D024D-091E-46F7-A8BC-3ABCD5461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모델 정확도 보는 법 정리할 것</a:t>
            </a:r>
            <a:endParaRPr lang="en-US" altLang="ko-KR" dirty="0"/>
          </a:p>
          <a:p>
            <a:pPr lvl="1"/>
            <a:r>
              <a:rPr lang="en-US" altLang="ko-KR" dirty="0"/>
              <a:t>evaluate()</a:t>
            </a:r>
          </a:p>
          <a:p>
            <a:r>
              <a:rPr lang="ko-KR" altLang="en-US" dirty="0"/>
              <a:t>변수의 상관관계 결정방법 정리할 것</a:t>
            </a:r>
            <a:endParaRPr lang="en-US" altLang="ko-KR" dirty="0"/>
          </a:p>
          <a:p>
            <a:pPr lvl="1"/>
            <a:r>
              <a:rPr lang="en-US" altLang="ko-KR" dirty="0"/>
              <a:t>Feature </a:t>
            </a:r>
            <a:r>
              <a:rPr lang="en-US" altLang="ko-KR" dirty="0" err="1"/>
              <a:t>impotance</a:t>
            </a:r>
            <a:endParaRPr lang="en-US" altLang="ko-KR" dirty="0"/>
          </a:p>
          <a:p>
            <a:r>
              <a:rPr lang="ko-KR" altLang="en-US" dirty="0"/>
              <a:t>다양한 </a:t>
            </a:r>
            <a:r>
              <a:rPr lang="en-US" altLang="ko-KR" dirty="0"/>
              <a:t>Decision Tree </a:t>
            </a:r>
            <a:r>
              <a:rPr lang="ko-KR" altLang="en-US" dirty="0"/>
              <a:t>제작할 것</a:t>
            </a:r>
            <a:endParaRPr lang="en-US" altLang="ko-KR" dirty="0"/>
          </a:p>
          <a:p>
            <a:pPr lvl="1"/>
            <a:r>
              <a:rPr lang="en-US" altLang="ko-KR" dirty="0"/>
              <a:t>Decision Tree</a:t>
            </a:r>
            <a:r>
              <a:rPr lang="ko-KR" altLang="en-US" dirty="0"/>
              <a:t>의 나타난 정보 분석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모델 정확도 향상을 위해 이 한 몸 불사를 것</a:t>
            </a:r>
            <a:endParaRPr lang="en-US" altLang="ko-KR" dirty="0"/>
          </a:p>
          <a:p>
            <a:r>
              <a:rPr lang="ko-KR" altLang="en-US" dirty="0"/>
              <a:t>영광스러운 논문의 완성을 위해 결사보위의 태세로 덤빌 것</a:t>
            </a:r>
            <a:endParaRPr lang="en-US" altLang="ko-KR" dirty="0"/>
          </a:p>
          <a:p>
            <a:r>
              <a:rPr lang="ko-KR" altLang="en-US" dirty="0"/>
              <a:t>일이 다 끝나면 시원한 맥주 한 잔 할 것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396035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9275BD7-0753-49FE-B968-E2167ADFEF3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1" t="3349" r="1837" b="3349"/>
          <a:stretch/>
        </p:blipFill>
        <p:spPr>
          <a:xfrm>
            <a:off x="2286000" y="-1"/>
            <a:ext cx="9906000" cy="685800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C504B2A-3DF4-4313-A7A8-1B8E73A91F06}"/>
              </a:ext>
            </a:extLst>
          </p:cNvPr>
          <p:cNvSpPr/>
          <p:nvPr/>
        </p:nvSpPr>
        <p:spPr>
          <a:xfrm>
            <a:off x="0" y="0"/>
            <a:ext cx="6096000" cy="6858001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ADD475-5EA4-4F3D-A9AC-26B34AE24FA6}"/>
              </a:ext>
            </a:extLst>
          </p:cNvPr>
          <p:cNvSpPr/>
          <p:nvPr/>
        </p:nvSpPr>
        <p:spPr>
          <a:xfrm>
            <a:off x="1651000" y="1727583"/>
            <a:ext cx="3646714" cy="2020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감사합니다</a:t>
            </a:r>
            <a:r>
              <a:rPr lang="en-US" altLang="ko-KR" sz="6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~</a:t>
            </a:r>
            <a:endParaRPr lang="ko-KR" altLang="en-US" sz="6000" dirty="0">
              <a:gradFill>
                <a:gsLst>
                  <a:gs pos="12281">
                    <a:schemeClr val="bg1"/>
                  </a:gs>
                  <a:gs pos="30000">
                    <a:schemeClr val="bg1"/>
                  </a:gs>
                </a:gsLst>
                <a:lin ang="5400000" scaled="1"/>
              </a:gra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E2CBE63-F256-44C7-9ECD-220FE7A8F117}"/>
              </a:ext>
            </a:extLst>
          </p:cNvPr>
          <p:cNvSpPr/>
          <p:nvPr/>
        </p:nvSpPr>
        <p:spPr>
          <a:xfrm>
            <a:off x="1788161" y="1662113"/>
            <a:ext cx="328771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021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DAE3342-9DFC-49D4-B09C-25E31076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E49E0D20-8423-4612-99A5-14AEF8F6B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57C2C108-5A30-48CA-9203-56747AEB7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1A343912-2EFC-408E-A862-5C9BF108D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A50D1CF-9DAE-4CF6-B829-E66CEE9D5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FE5799A4-0568-433E-BF41-752CF516A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CDBB86ED-F16F-4C28-BDD5-72D771176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3347939E-8B76-4CFC-B2EC-63A7E2278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FA1DD132-02E4-4CD3-B496-BFF924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710BDA52-A7D7-4E4E-9F36-EC8F983EA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B1BDF852-319F-42B8-9A50-7C9A9387C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3AACE376-C01E-4F1F-91B7-39D0274BF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7F612F4C-050E-459D-9771-ED088374A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94E4211B-3E41-4905-8F4E-76811B9E5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6AEC87EE-0CB8-43DE-8FEB-4586A92E8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277C1C5D-7BDC-47E4-8B81-C3C4AE949B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7A2A6EF8-9768-4478-9CD3-DFA547CEF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1FD9091C-E8FA-4ADA-937F-A74426ED1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B69923E7-63C4-47CE-956E-09D384D4F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2576784-872E-494C-A041-0E346226B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54F73D8-62C2-4127-9D19-01219BBB9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FD8CA02-9BE5-4B82-8129-6EF618402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01515E68-030C-4313-B300-35253163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937725F-1DDF-4225-937E-106DBB047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1F482E2-B2F9-46DA-B688-642C9EF2E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 latinLnBrk="0">
              <a:lnSpc>
                <a:spcPct val="80000"/>
              </a:lnSpc>
            </a:pPr>
            <a:r>
              <a:rPr lang="ko-KR" altLang="en-US">
                <a:solidFill>
                  <a:schemeClr val="bg1"/>
                </a:solidFill>
              </a:rPr>
              <a:t>고혈압 분석 모델 소개</a:t>
            </a:r>
          </a:p>
        </p:txBody>
      </p:sp>
      <p:pic>
        <p:nvPicPr>
          <p:cNvPr id="5" name="Picture 4" descr="청진기">
            <a:extLst>
              <a:ext uri="{FF2B5EF4-FFF2-40B4-BE49-F238E27FC236}">
                <a16:creationId xmlns:a16="http://schemas.microsoft.com/office/drawing/2014/main" id="{6BD861CD-42A2-45BC-8889-F7DBD383D9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837"/>
          <a:stretch/>
        </p:blipFill>
        <p:spPr>
          <a:xfrm>
            <a:off x="20" y="10"/>
            <a:ext cx="12191980" cy="5058947"/>
          </a:xfrm>
          <a:custGeom>
            <a:avLst/>
            <a:gdLst/>
            <a:ahLst/>
            <a:cxnLst/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81196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2EA7CD-5821-4E80-8EB8-552BA9A1F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생활 패턴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05BF13-2D35-4430-A988-F23A23338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검사자 개인정보</a:t>
            </a:r>
            <a:endParaRPr lang="en-US" altLang="ko-KR" dirty="0"/>
          </a:p>
          <a:p>
            <a:pPr lvl="1"/>
            <a:r>
              <a:rPr lang="ko-KR" altLang="en-US" dirty="0"/>
              <a:t>성별</a:t>
            </a:r>
            <a:r>
              <a:rPr lang="en-US" altLang="ko-KR" dirty="0"/>
              <a:t>, </a:t>
            </a:r>
            <a:r>
              <a:rPr lang="ko-KR" altLang="en-US" dirty="0"/>
              <a:t>연령</a:t>
            </a:r>
            <a:r>
              <a:rPr lang="en-US" altLang="ko-KR" dirty="0"/>
              <a:t>, </a:t>
            </a:r>
            <a:r>
              <a:rPr lang="ko-KR" altLang="en-US" dirty="0"/>
              <a:t>직업</a:t>
            </a:r>
            <a:r>
              <a:rPr lang="en-US" altLang="ko-KR" dirty="0"/>
              <a:t>, </a:t>
            </a:r>
            <a:r>
              <a:rPr lang="ko-KR" altLang="en-US" dirty="0"/>
              <a:t>교육 수준 등</a:t>
            </a:r>
            <a:endParaRPr lang="en-US" altLang="ko-KR" dirty="0"/>
          </a:p>
          <a:p>
            <a:r>
              <a:rPr lang="ko-KR" altLang="en-US" dirty="0"/>
              <a:t>생활습관</a:t>
            </a:r>
            <a:endParaRPr lang="en-US" altLang="ko-KR" dirty="0"/>
          </a:p>
          <a:p>
            <a:pPr lvl="1"/>
            <a:r>
              <a:rPr lang="ko-KR" altLang="en-US" dirty="0"/>
              <a:t>음주</a:t>
            </a:r>
            <a:r>
              <a:rPr lang="en-US" altLang="ko-KR" dirty="0"/>
              <a:t>, </a:t>
            </a:r>
            <a:r>
              <a:rPr lang="ko-KR" altLang="en-US" dirty="0"/>
              <a:t>흡연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endParaRPr lang="en-US" altLang="ko-KR" dirty="0"/>
          </a:p>
          <a:p>
            <a:r>
              <a:rPr lang="ko-KR" altLang="en-US" dirty="0"/>
              <a:t>생활패턴</a:t>
            </a:r>
            <a:endParaRPr lang="en-US" altLang="ko-KR" dirty="0"/>
          </a:p>
          <a:p>
            <a:pPr lvl="1"/>
            <a:r>
              <a:rPr lang="ko-KR" altLang="en-US" dirty="0"/>
              <a:t>신체 활동 시간</a:t>
            </a:r>
            <a:r>
              <a:rPr lang="en-US" altLang="ko-KR" dirty="0"/>
              <a:t>, </a:t>
            </a:r>
            <a:r>
              <a:rPr lang="ko-KR" altLang="en-US" dirty="0"/>
              <a:t>수면 시간</a:t>
            </a:r>
            <a:r>
              <a:rPr lang="en-US" altLang="ko-KR" dirty="0"/>
              <a:t>, </a:t>
            </a:r>
            <a:r>
              <a:rPr lang="ko-KR" altLang="en-US" dirty="0"/>
              <a:t>식사 횟수 등</a:t>
            </a:r>
            <a:endParaRPr lang="en-US" altLang="ko-KR" dirty="0"/>
          </a:p>
          <a:p>
            <a:r>
              <a:rPr lang="ko-KR" altLang="en-US" dirty="0"/>
              <a:t>영양소 섭취량</a:t>
            </a:r>
            <a:endParaRPr lang="en-US" altLang="ko-KR" dirty="0"/>
          </a:p>
          <a:p>
            <a:r>
              <a:rPr lang="ko-KR" altLang="en-US" dirty="0"/>
              <a:t>식이 패턴 </a:t>
            </a:r>
            <a:endParaRPr lang="en-US" altLang="ko-KR" dirty="0"/>
          </a:p>
          <a:p>
            <a:pPr lvl="1"/>
            <a:r>
              <a:rPr lang="en-US" altLang="ko-KR" dirty="0"/>
              <a:t>P1:</a:t>
            </a:r>
            <a:r>
              <a:rPr lang="ko-KR" altLang="en-US" dirty="0"/>
              <a:t>  육류</a:t>
            </a:r>
            <a:r>
              <a:rPr lang="en-US" altLang="ko-KR" dirty="0"/>
              <a:t>, </a:t>
            </a:r>
            <a:r>
              <a:rPr lang="ko-KR" altLang="en-US" dirty="0"/>
              <a:t>어패류</a:t>
            </a:r>
            <a:r>
              <a:rPr lang="en-US" altLang="ko-KR" dirty="0"/>
              <a:t>, </a:t>
            </a:r>
            <a:r>
              <a:rPr lang="ko-KR" altLang="en-US" dirty="0"/>
              <a:t>과일류</a:t>
            </a:r>
            <a:endParaRPr lang="en-US" altLang="ko-KR" dirty="0"/>
          </a:p>
          <a:p>
            <a:pPr lvl="1"/>
            <a:r>
              <a:rPr lang="en-US" altLang="ko-KR" dirty="0"/>
              <a:t>P2: </a:t>
            </a:r>
            <a:r>
              <a:rPr lang="ko-KR" altLang="en-US" dirty="0"/>
              <a:t>면류</a:t>
            </a:r>
            <a:r>
              <a:rPr lang="en-US" altLang="ko-KR" dirty="0"/>
              <a:t>/</a:t>
            </a:r>
            <a:r>
              <a:rPr lang="ko-KR" altLang="en-US" dirty="0" err="1"/>
              <a:t>떡국류</a:t>
            </a:r>
            <a:r>
              <a:rPr lang="en-US" altLang="ko-KR" dirty="0"/>
              <a:t>, </a:t>
            </a:r>
            <a:r>
              <a:rPr lang="ko-KR" altLang="en-US" dirty="0"/>
              <a:t>서류</a:t>
            </a:r>
            <a:r>
              <a:rPr lang="en-US" altLang="ko-KR" dirty="0"/>
              <a:t>, </a:t>
            </a:r>
            <a:r>
              <a:rPr lang="ko-KR" altLang="en-US" dirty="0" err="1"/>
              <a:t>빵류</a:t>
            </a:r>
            <a:r>
              <a:rPr lang="en-US" altLang="ko-KR" dirty="0"/>
              <a:t>, </a:t>
            </a:r>
            <a:r>
              <a:rPr lang="ko-KR" altLang="en-US" dirty="0"/>
              <a:t>두류</a:t>
            </a:r>
            <a:r>
              <a:rPr lang="en-US" altLang="ko-KR" dirty="0"/>
              <a:t>/</a:t>
            </a:r>
            <a:r>
              <a:rPr lang="ko-KR" altLang="en-US" dirty="0"/>
              <a:t>난류</a:t>
            </a:r>
            <a:endParaRPr lang="en-US" altLang="ko-KR" dirty="0"/>
          </a:p>
          <a:p>
            <a:pPr lvl="1"/>
            <a:r>
              <a:rPr lang="en-US" altLang="ko-KR" dirty="0"/>
              <a:t>P3: </a:t>
            </a:r>
            <a:r>
              <a:rPr lang="ko-KR" altLang="en-US" dirty="0" err="1"/>
              <a:t>밥류</a:t>
            </a:r>
            <a:r>
              <a:rPr lang="en-US" altLang="ko-KR" dirty="0"/>
              <a:t>, </a:t>
            </a:r>
            <a:r>
              <a:rPr lang="ko-KR" altLang="en-US" dirty="0" err="1"/>
              <a:t>김치류</a:t>
            </a:r>
            <a:r>
              <a:rPr lang="en-US" altLang="ko-KR" dirty="0"/>
              <a:t>, </a:t>
            </a:r>
            <a:r>
              <a:rPr lang="ko-KR" altLang="en-US" dirty="0"/>
              <a:t>채소류</a:t>
            </a:r>
            <a:endParaRPr lang="en-US" altLang="ko-KR" dirty="0"/>
          </a:p>
          <a:p>
            <a:pPr lvl="1"/>
            <a:r>
              <a:rPr lang="en-US" altLang="ko-KR" dirty="0"/>
              <a:t>P4: </a:t>
            </a:r>
            <a:r>
              <a:rPr lang="ko-KR" altLang="en-US" dirty="0"/>
              <a:t>식사대용</a:t>
            </a:r>
            <a:r>
              <a:rPr lang="en-US" altLang="ko-KR" dirty="0"/>
              <a:t>, </a:t>
            </a:r>
            <a:r>
              <a:rPr lang="ko-KR" altLang="en-US" dirty="0"/>
              <a:t>음료</a:t>
            </a:r>
            <a:r>
              <a:rPr lang="en-US" altLang="ko-KR" dirty="0"/>
              <a:t>, </a:t>
            </a:r>
            <a:r>
              <a:rPr lang="ko-KR" altLang="en-US" dirty="0"/>
              <a:t>과자</a:t>
            </a:r>
            <a:r>
              <a:rPr lang="en-US" altLang="ko-KR" dirty="0"/>
              <a:t>/</a:t>
            </a:r>
            <a:r>
              <a:rPr lang="ko-KR" altLang="en-US" dirty="0"/>
              <a:t>사탕</a:t>
            </a:r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4E8327-72B1-49B6-809F-1F6D5E854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독립 변수 </a:t>
            </a:r>
            <a:r>
              <a:rPr lang="en-US" altLang="ko-KR" dirty="0"/>
              <a:t>[X]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8382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C0AE8F-C1FE-42D7-AABE-802ECE2CE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고혈압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705F18-6636-469F-B3FC-F54C5A105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고혈압 여부 판단 기준에 맞추어 새로운 변수 생성</a:t>
            </a:r>
            <a:endParaRPr lang="en-US" altLang="ko-KR" dirty="0"/>
          </a:p>
          <a:p>
            <a:pPr lvl="1"/>
            <a:r>
              <a:rPr lang="en-US" altLang="ko-KR" dirty="0"/>
              <a:t>HYPERTENSION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가지 경우 중 </a:t>
            </a:r>
            <a:r>
              <a:rPr lang="en-US" altLang="ko-KR" dirty="0"/>
              <a:t>1</a:t>
            </a:r>
            <a:r>
              <a:rPr lang="ko-KR" altLang="en-US" dirty="0"/>
              <a:t>개 이상을 만족할 때</a:t>
            </a:r>
            <a:endParaRPr lang="en-US" altLang="ko-KR" dirty="0"/>
          </a:p>
          <a:p>
            <a:pPr lvl="1"/>
            <a:r>
              <a:rPr lang="ko-KR" altLang="en-US" dirty="0"/>
              <a:t>누운 자세 </a:t>
            </a:r>
            <a:r>
              <a:rPr lang="en-US" altLang="ko-KR" dirty="0"/>
              <a:t>– 2</a:t>
            </a:r>
            <a:r>
              <a:rPr lang="ko-KR" altLang="en-US" dirty="0"/>
              <a:t>회 </a:t>
            </a:r>
            <a:r>
              <a:rPr lang="en-US" altLang="ko-KR" dirty="0"/>
              <a:t>sys </a:t>
            </a:r>
            <a:r>
              <a:rPr lang="ko-KR" altLang="en-US" dirty="0"/>
              <a:t>측정 평균 </a:t>
            </a:r>
            <a:r>
              <a:rPr lang="en-US" altLang="ko-KR" dirty="0"/>
              <a:t>140</a:t>
            </a:r>
            <a:r>
              <a:rPr lang="ko-KR" altLang="en-US" dirty="0"/>
              <a:t>이상일 경우</a:t>
            </a:r>
          </a:p>
          <a:p>
            <a:pPr lvl="1"/>
            <a:r>
              <a:rPr lang="ko-KR" altLang="en-US" dirty="0"/>
              <a:t>누운 자세 </a:t>
            </a:r>
            <a:r>
              <a:rPr lang="en-US" altLang="ko-KR" dirty="0"/>
              <a:t>– 2</a:t>
            </a:r>
            <a:r>
              <a:rPr lang="ko-KR" altLang="en-US" dirty="0"/>
              <a:t>회 </a:t>
            </a:r>
            <a:r>
              <a:rPr lang="en-US" altLang="ko-KR" dirty="0" err="1"/>
              <a:t>dia</a:t>
            </a:r>
            <a:r>
              <a:rPr lang="en-US" altLang="ko-KR" dirty="0"/>
              <a:t> </a:t>
            </a:r>
            <a:r>
              <a:rPr lang="ko-KR" altLang="en-US" dirty="0"/>
              <a:t>측정평균 </a:t>
            </a:r>
            <a:r>
              <a:rPr lang="en-US" altLang="ko-KR" dirty="0"/>
              <a:t>90</a:t>
            </a:r>
            <a:r>
              <a:rPr lang="ko-KR" altLang="en-US" dirty="0"/>
              <a:t>이상일 경우</a:t>
            </a:r>
          </a:p>
          <a:p>
            <a:pPr lvl="1"/>
            <a:r>
              <a:rPr lang="ko-KR" altLang="en-US" dirty="0" err="1"/>
              <a:t>혈압약</a:t>
            </a:r>
            <a:r>
              <a:rPr lang="ko-KR" altLang="en-US" dirty="0"/>
              <a:t> 현재 지속여부 </a:t>
            </a:r>
            <a:r>
              <a:rPr lang="en-US" altLang="ko-KR" dirty="0"/>
              <a:t>‘</a:t>
            </a:r>
            <a:r>
              <a:rPr lang="ko-KR" altLang="en-US" dirty="0"/>
              <a:t>예</a:t>
            </a:r>
            <a:r>
              <a:rPr lang="en-US" altLang="ko-KR" dirty="0"/>
              <a:t>’</a:t>
            </a:r>
            <a:r>
              <a:rPr lang="ko-KR" altLang="en-US" dirty="0"/>
              <a:t>일 경우</a:t>
            </a:r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0BE227-F2F5-462B-8EBA-D4F498A30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종속 변수 </a:t>
            </a:r>
            <a:r>
              <a:rPr lang="en-US" altLang="ko-KR" dirty="0"/>
              <a:t>[y]</a:t>
            </a:r>
          </a:p>
        </p:txBody>
      </p:sp>
    </p:spTree>
    <p:extLst>
      <p:ext uri="{BB962C8B-B14F-4D97-AF65-F5344CB8AC3E}">
        <p14:creationId xmlns:p14="http://schemas.microsoft.com/office/powerpoint/2010/main" val="1253856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DAE3342-9DFC-49D4-B09C-25E31076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E49E0D20-8423-4612-99A5-14AEF8F6B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57C2C108-5A30-48CA-9203-56747AEB7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1A343912-2EFC-408E-A862-5C9BF108D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A50D1CF-9DAE-4CF6-B829-E66CEE9D5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FE5799A4-0568-433E-BF41-752CF516A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CDBB86ED-F16F-4C28-BDD5-72D771176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3347939E-8B76-4CFC-B2EC-63A7E2278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FA1DD132-02E4-4CD3-B496-BFF924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710BDA52-A7D7-4E4E-9F36-EC8F983EA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B1BDF852-319F-42B8-9A50-7C9A9387C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3AACE376-C01E-4F1F-91B7-39D0274BF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7F612F4C-050E-459D-9771-ED088374A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94E4211B-3E41-4905-8F4E-76811B9E5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6AEC87EE-0CB8-43DE-8FEB-4586A92E8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277C1C5D-7BDC-47E4-8B81-C3C4AE949B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7A2A6EF8-9768-4478-9CD3-DFA547CEF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1FD9091C-E8FA-4ADA-937F-A74426ED1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B69923E7-63C4-47CE-956E-09D384D4F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2576784-872E-494C-A041-0E346226B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54F73D8-62C2-4127-9D19-01219BBB9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FD8CA02-9BE5-4B82-8129-6EF618402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01515E68-030C-4313-B300-35253163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937725F-1DDF-4225-937E-106DBB047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1F482E2-B2F9-46DA-B688-642C9EF2E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 latinLnBrk="0">
              <a:lnSpc>
                <a:spcPct val="80000"/>
              </a:lnSpc>
            </a:pPr>
            <a:r>
              <a:rPr lang="ko-KR" altLang="en-US" dirty="0">
                <a:solidFill>
                  <a:schemeClr val="bg1"/>
                </a:solidFill>
              </a:rPr>
              <a:t>코드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라이브러리 설명</a:t>
            </a:r>
          </a:p>
        </p:txBody>
      </p:sp>
      <p:pic>
        <p:nvPicPr>
          <p:cNvPr id="5" name="Picture 4" descr="청진기">
            <a:extLst>
              <a:ext uri="{FF2B5EF4-FFF2-40B4-BE49-F238E27FC236}">
                <a16:creationId xmlns:a16="http://schemas.microsoft.com/office/drawing/2014/main" id="{6BD861CD-42A2-45BC-8889-F7DBD383D9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837"/>
          <a:stretch/>
        </p:blipFill>
        <p:spPr>
          <a:xfrm>
            <a:off x="20" y="10"/>
            <a:ext cx="12191980" cy="5058947"/>
          </a:xfrm>
          <a:custGeom>
            <a:avLst/>
            <a:gdLst/>
            <a:ahLst/>
            <a:cxnLst/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57717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ECF5D5-F1C7-417F-9256-68500FC4F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지금까지 </a:t>
            </a:r>
            <a:br>
              <a:rPr lang="en-US" altLang="ko-KR" dirty="0"/>
            </a:br>
            <a:r>
              <a:rPr lang="ko-KR" altLang="en-US" dirty="0"/>
              <a:t>한 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8F8DB7-887D-4E0A-B1D4-35485AFB8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고혈압 변수 가공</a:t>
            </a:r>
            <a:endParaRPr lang="en-US" altLang="ko-KR" dirty="0"/>
          </a:p>
          <a:p>
            <a:r>
              <a:rPr lang="ko-KR" altLang="en-US" dirty="0"/>
              <a:t>데이터 분리 및 </a:t>
            </a:r>
            <a:r>
              <a:rPr lang="ko-KR" altLang="en-US" dirty="0" err="1"/>
              <a:t>전처리</a:t>
            </a:r>
            <a:endParaRPr lang="en-US" altLang="ko-KR" dirty="0"/>
          </a:p>
          <a:p>
            <a:r>
              <a:rPr lang="ko-KR" altLang="en-US" dirty="0" err="1"/>
              <a:t>결측값</a:t>
            </a:r>
            <a:r>
              <a:rPr lang="ko-KR" altLang="en-US" dirty="0"/>
              <a:t> 대치</a:t>
            </a:r>
            <a:endParaRPr lang="en-US" altLang="ko-KR" dirty="0"/>
          </a:p>
          <a:p>
            <a:pPr lvl="1"/>
            <a:r>
              <a:rPr lang="ko-KR" altLang="en-US" dirty="0"/>
              <a:t>기반 데이터 변수 수정</a:t>
            </a:r>
            <a:endParaRPr lang="en-US" altLang="ko-KR" dirty="0"/>
          </a:p>
          <a:p>
            <a:pPr lvl="1"/>
            <a:r>
              <a:rPr lang="en-US" altLang="ko-KR" dirty="0" err="1"/>
              <a:t>KNNImputer</a:t>
            </a:r>
            <a:r>
              <a:rPr lang="en-US" altLang="ko-KR" dirty="0"/>
              <a:t>, </a:t>
            </a:r>
            <a:r>
              <a:rPr lang="en-US" altLang="ko-KR" dirty="0" err="1"/>
              <a:t>SimpleImputer</a:t>
            </a:r>
            <a:endParaRPr lang="en-US" altLang="ko-KR" dirty="0"/>
          </a:p>
          <a:p>
            <a:r>
              <a:rPr lang="ko-KR" altLang="en-US" dirty="0"/>
              <a:t>변수 스케일링</a:t>
            </a:r>
            <a:endParaRPr lang="en-US" altLang="ko-KR" dirty="0"/>
          </a:p>
          <a:p>
            <a:pPr lvl="1"/>
            <a:r>
              <a:rPr lang="en-US" altLang="ko-KR" dirty="0"/>
              <a:t>StandardScaler, MinMaxScaler, QuantileTransformer</a:t>
            </a:r>
          </a:p>
          <a:p>
            <a:r>
              <a:rPr lang="ko-KR" altLang="en-US" dirty="0"/>
              <a:t>모델 제작 및 </a:t>
            </a:r>
            <a:r>
              <a:rPr lang="ko-KR" altLang="en-US" dirty="0" err="1"/>
              <a:t>하이퍼파라미터</a:t>
            </a:r>
            <a:r>
              <a:rPr lang="ko-KR" altLang="en-US" dirty="0"/>
              <a:t> 튜닝</a:t>
            </a:r>
            <a:endParaRPr lang="en-US" altLang="ko-KR" dirty="0"/>
          </a:p>
          <a:p>
            <a:pPr lvl="1"/>
            <a:r>
              <a:rPr lang="en-US" altLang="ko-KR" dirty="0"/>
              <a:t>Train, test </a:t>
            </a:r>
            <a:r>
              <a:rPr lang="ko-KR" altLang="en-US" dirty="0"/>
              <a:t>분리</a:t>
            </a:r>
            <a:endParaRPr lang="en-US" altLang="ko-KR" dirty="0"/>
          </a:p>
          <a:p>
            <a:pPr lvl="1"/>
            <a:r>
              <a:rPr lang="en-US" altLang="ko-KR" dirty="0" err="1"/>
              <a:t>Keras</a:t>
            </a:r>
            <a:r>
              <a:rPr lang="en-US" altLang="ko-KR" dirty="0"/>
              <a:t> Tuner</a:t>
            </a:r>
          </a:p>
          <a:p>
            <a:pPr lvl="1"/>
            <a:r>
              <a:rPr lang="en-US" altLang="ko-KR" dirty="0"/>
              <a:t>Hyperband</a:t>
            </a:r>
          </a:p>
        </p:txBody>
      </p:sp>
    </p:spTree>
    <p:extLst>
      <p:ext uri="{BB962C8B-B14F-4D97-AF65-F5344CB8AC3E}">
        <p14:creationId xmlns:p14="http://schemas.microsoft.com/office/powerpoint/2010/main" val="3434736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ECF5D5-F1C7-417F-9256-68500FC4F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지금까지 </a:t>
            </a:r>
            <a:br>
              <a:rPr lang="en-US" altLang="ko-KR" dirty="0"/>
            </a:br>
            <a:r>
              <a:rPr lang="ko-KR" altLang="en-US" dirty="0"/>
              <a:t>한 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8F8DB7-887D-4E0A-B1D4-35485AFB8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Decision tree </a:t>
            </a:r>
            <a:r>
              <a:rPr lang="ko-KR" altLang="en-US" dirty="0"/>
              <a:t>제작</a:t>
            </a:r>
            <a:endParaRPr lang="en-US" altLang="ko-KR" dirty="0"/>
          </a:p>
          <a:p>
            <a:pPr lvl="1"/>
            <a:r>
              <a:rPr lang="en-US" altLang="ko-KR" dirty="0" err="1"/>
              <a:t>DecisionTreeClassifier</a:t>
            </a:r>
            <a:endParaRPr lang="en-US" altLang="ko-KR" dirty="0"/>
          </a:p>
          <a:p>
            <a:pPr lvl="1"/>
            <a:r>
              <a:rPr lang="en-US" altLang="ko-KR" dirty="0"/>
              <a:t>Decision tree</a:t>
            </a:r>
            <a:r>
              <a:rPr lang="ko-KR" altLang="en-US" dirty="0"/>
              <a:t>로 변수 중요도 추출</a:t>
            </a:r>
            <a:endParaRPr lang="en-US" altLang="ko-KR" dirty="0"/>
          </a:p>
          <a:p>
            <a:r>
              <a:rPr lang="ko-KR" altLang="en-US" dirty="0"/>
              <a:t>다양한 모델 설계</a:t>
            </a:r>
            <a:endParaRPr lang="en-US" altLang="ko-KR" dirty="0"/>
          </a:p>
          <a:p>
            <a:pPr lvl="1"/>
            <a:r>
              <a:rPr lang="ko-KR" altLang="en-US" dirty="0"/>
              <a:t>변수 솎아내고 모델 설계</a:t>
            </a:r>
            <a:endParaRPr lang="en-US" altLang="ko-KR" dirty="0"/>
          </a:p>
          <a:p>
            <a:pPr lvl="1"/>
            <a:r>
              <a:rPr lang="ko-KR" altLang="en-US" dirty="0" err="1"/>
              <a:t>식이패턴을</a:t>
            </a:r>
            <a:r>
              <a:rPr lang="ko-KR" altLang="en-US" dirty="0"/>
              <a:t> 이용한 모델 설계</a:t>
            </a:r>
            <a:endParaRPr lang="en-US" altLang="ko-KR" dirty="0"/>
          </a:p>
          <a:p>
            <a:pPr lvl="1"/>
            <a:r>
              <a:rPr lang="ko-KR" altLang="en-US" dirty="0" err="1"/>
              <a:t>결측값을</a:t>
            </a:r>
            <a:r>
              <a:rPr lang="ko-KR" altLang="en-US" dirty="0"/>
              <a:t> 모두 대치한 모델 설계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32064298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아틀라스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1822</ep:Words>
  <ep:PresentationFormat>와이드스크린</ep:PresentationFormat>
  <ep:Paragraphs>276</ep:Paragraphs>
  <ep:Slides>31</ep:Slides>
  <ep:Notes>31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ep:HeadingPairs>
  <ep:TitlesOfParts>
    <vt:vector size="32" baseType="lpstr">
      <vt:lpstr>아틀라스</vt:lpstr>
      <vt:lpstr>고혈압 분석 모델</vt:lpstr>
      <vt:lpstr>목차</vt:lpstr>
      <vt:lpstr>성과, 추후 계획</vt:lpstr>
      <vt:lpstr>성과</vt:lpstr>
      <vt:lpstr>추후 계획</vt:lpstr>
      <vt:lpstr>PowerPoint 프레젠테이션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2021-07-15T02:40:19.000</dcterms:created>
  <dc:creator>승현</dc:creator>
  <cp:lastModifiedBy>ghkd3</cp:lastModifiedBy>
  <dcterms:modified xsi:type="dcterms:W3CDTF">2021-09-08T13:59:38.166</dcterms:modified>
  <cp:revision>3</cp:revision>
  <dc:title>식품영양학과 논문 데이터셋 준비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