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4"/>
  </p:notesMasterIdLst>
  <p:sldIdLst>
    <p:sldId id="256" r:id="rId2"/>
    <p:sldId id="292" r:id="rId3"/>
    <p:sldId id="293" r:id="rId4"/>
    <p:sldId id="257" r:id="rId5"/>
    <p:sldId id="261" r:id="rId6"/>
    <p:sldId id="272" r:id="rId7"/>
    <p:sldId id="296" r:id="rId8"/>
    <p:sldId id="307" r:id="rId9"/>
    <p:sldId id="28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97" r:id="rId19"/>
    <p:sldId id="287" r:id="rId20"/>
    <p:sldId id="306" r:id="rId21"/>
    <p:sldId id="288" r:id="rId22"/>
    <p:sldId id="258" r:id="rId23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현" initials="승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4225D-D4EF-4851-9C91-37AB2CABE277}" v="346" dt="2021-09-10T03:34:51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117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10A4225D-D4EF-4851-9C91-37AB2CABE277}"/>
    <pc:docChg chg="undo custSel addSld delSld modSld sldOrd">
      <pc:chgData name="승현" userId="8540b05134c710b4" providerId="LiveId" clId="{10A4225D-D4EF-4851-9C91-37AB2CABE277}" dt="2021-09-10T03:34:50.980" v="4155" actId="20577"/>
      <pc:docMkLst>
        <pc:docMk/>
      </pc:docMkLst>
      <pc:sldChg chg="modSp mod">
        <pc:chgData name="승현" userId="8540b05134c710b4" providerId="LiveId" clId="{10A4225D-D4EF-4851-9C91-37AB2CABE277}" dt="2021-09-10T03:19:27.768" v="3477"/>
        <pc:sldMkLst>
          <pc:docMk/>
          <pc:sldMk cId="0" sldId="256"/>
        </pc:sldMkLst>
        <pc:spChg chg="mod">
          <ac:chgData name="승현" userId="8540b05134c710b4" providerId="LiveId" clId="{10A4225D-D4EF-4851-9C91-37AB2CABE277}" dt="2021-09-10T03:19:27.768" v="3477"/>
          <ac:spMkLst>
            <pc:docMk/>
            <pc:sldMk cId="0" sldId="256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5:02:25.358" v="204" actId="6549"/>
        <pc:sldMkLst>
          <pc:docMk/>
          <pc:sldMk cId="0" sldId="257"/>
        </pc:sldMkLst>
      </pc:sldChg>
      <pc:sldChg chg="modNotesTx">
        <pc:chgData name="승현" userId="8540b05134c710b4" providerId="LiveId" clId="{10A4225D-D4EF-4851-9C91-37AB2CABE277}" dt="2021-09-09T05:03:32.537" v="493" actId="20577"/>
        <pc:sldMkLst>
          <pc:docMk/>
          <pc:sldMk cId="0" sldId="261"/>
        </pc:sldMkLst>
      </pc:sldChg>
      <pc:sldChg chg="modNotesTx">
        <pc:chgData name="승현" userId="8540b05134c710b4" providerId="LiveId" clId="{10A4225D-D4EF-4851-9C91-37AB2CABE277}" dt="2021-09-09T05:03:47.951" v="512" actId="20577"/>
        <pc:sldMkLst>
          <pc:docMk/>
          <pc:sldMk cId="0" sldId="272"/>
        </pc:sldMkLst>
      </pc:sldChg>
      <pc:sldChg chg="modSp mod modNotesTx">
        <pc:chgData name="승현" userId="8540b05134c710b4" providerId="LiveId" clId="{10A4225D-D4EF-4851-9C91-37AB2CABE277}" dt="2021-09-09T06:23:23.849" v="2145" actId="20577"/>
        <pc:sldMkLst>
          <pc:docMk/>
          <pc:sldMk cId="0" sldId="286"/>
        </pc:sldMkLst>
        <pc:spChg chg="mod">
          <ac:chgData name="승현" userId="8540b05134c710b4" providerId="LiveId" clId="{10A4225D-D4EF-4851-9C91-37AB2CABE277}" dt="2021-09-09T06:22:48.694" v="2017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mod modNotesTx">
        <pc:chgData name="승현" userId="8540b05134c710b4" providerId="LiveId" clId="{10A4225D-D4EF-4851-9C91-37AB2CABE277}" dt="2021-09-10T03:34:50.980" v="4155" actId="20577"/>
        <pc:sldMkLst>
          <pc:docMk/>
          <pc:sldMk cId="0" sldId="287"/>
        </pc:sldMkLst>
        <pc:spChg chg="mod">
          <ac:chgData name="승현" userId="8540b05134c710b4" providerId="LiveId" clId="{10A4225D-D4EF-4851-9C91-37AB2CABE277}" dt="2021-09-10T03:22:30.891" v="3820"/>
          <ac:spMkLst>
            <pc:docMk/>
            <pc:sldMk cId="0" sldId="287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6:46:51.722" v="3471" actId="20577"/>
        <pc:sldMkLst>
          <pc:docMk/>
          <pc:sldMk cId="0" sldId="288"/>
        </pc:sldMkLst>
      </pc:sldChg>
      <pc:sldChg chg="modSp mod modNotesTx">
        <pc:chgData name="승현" userId="8540b05134c710b4" providerId="LiveId" clId="{10A4225D-D4EF-4851-9C91-37AB2CABE277}" dt="2021-09-10T03:26:28.955" v="4000" actId="20577"/>
        <pc:sldMkLst>
          <pc:docMk/>
          <pc:sldMk cId="0" sldId="292"/>
        </pc:sldMkLst>
        <pc:spChg chg="mod">
          <ac:chgData name="승현" userId="8540b05134c710b4" providerId="LiveId" clId="{10A4225D-D4EF-4851-9C91-37AB2CABE277}" dt="2021-09-10T03:26:28.955" v="4000" actId="20577"/>
          <ac:spMkLst>
            <pc:docMk/>
            <pc:sldMk cId="0" sldId="292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5:01:16.335" v="159" actId="20577"/>
        <pc:sldMkLst>
          <pc:docMk/>
          <pc:sldMk cId="0" sldId="293"/>
        </pc:sldMkLst>
      </pc:sldChg>
      <pc:sldChg chg="modNotesTx">
        <pc:chgData name="승현" userId="8540b05134c710b4" providerId="LiveId" clId="{10A4225D-D4EF-4851-9C91-37AB2CABE277}" dt="2021-09-10T03:30:57.220" v="4001" actId="20577"/>
        <pc:sldMkLst>
          <pc:docMk/>
          <pc:sldMk cId="0" sldId="296"/>
        </pc:sldMkLst>
      </pc:sldChg>
      <pc:sldChg chg="modNotesTx">
        <pc:chgData name="승현" userId="8540b05134c710b4" providerId="LiveId" clId="{10A4225D-D4EF-4851-9C91-37AB2CABE277}" dt="2021-09-09T06:33:18.945" v="3092" actId="20577"/>
        <pc:sldMkLst>
          <pc:docMk/>
          <pc:sldMk cId="0" sldId="297"/>
        </pc:sldMkLst>
      </pc:sldChg>
      <pc:sldChg chg="modNotesTx">
        <pc:chgData name="승현" userId="8540b05134c710b4" providerId="LiveId" clId="{10A4225D-D4EF-4851-9C91-37AB2CABE277}" dt="2021-09-09T06:25:55.140" v="2475" actId="20577"/>
        <pc:sldMkLst>
          <pc:docMk/>
          <pc:sldMk cId="0" sldId="298"/>
        </pc:sldMkLst>
      </pc:sldChg>
      <pc:sldChg chg="modNotesTx">
        <pc:chgData name="승현" userId="8540b05134c710b4" providerId="LiveId" clId="{10A4225D-D4EF-4851-9C91-37AB2CABE277}" dt="2021-09-10T03:33:13.844" v="4152" actId="6549"/>
        <pc:sldMkLst>
          <pc:docMk/>
          <pc:sldMk cId="0" sldId="300"/>
        </pc:sldMkLst>
      </pc:sldChg>
      <pc:sldChg chg="modSp mod modNotesTx">
        <pc:chgData name="승현" userId="8540b05134c710b4" providerId="LiveId" clId="{10A4225D-D4EF-4851-9C91-37AB2CABE277}" dt="2021-09-09T06:27:46.470" v="2659" actId="20577"/>
        <pc:sldMkLst>
          <pc:docMk/>
          <pc:sldMk cId="0" sldId="302"/>
        </pc:sldMkLst>
        <pc:spChg chg="mod">
          <ac:chgData name="승현" userId="8540b05134c710b4" providerId="LiveId" clId="{10A4225D-D4EF-4851-9C91-37AB2CABE277}" dt="2021-09-09T05:00:42.959" v="39" actId="27636"/>
          <ac:spMkLst>
            <pc:docMk/>
            <pc:sldMk cId="0" sldId="302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6:28:42.040" v="2814" actId="20577"/>
        <pc:sldMkLst>
          <pc:docMk/>
          <pc:sldMk cId="0" sldId="304"/>
        </pc:sldMkLst>
      </pc:sldChg>
      <pc:sldChg chg="modSp mod modNotesTx">
        <pc:chgData name="승현" userId="8540b05134c710b4" providerId="LiveId" clId="{10A4225D-D4EF-4851-9C91-37AB2CABE277}" dt="2021-09-09T06:31:13.244" v="3033" actId="20577"/>
        <pc:sldMkLst>
          <pc:docMk/>
          <pc:sldMk cId="0" sldId="305"/>
        </pc:sldMkLst>
        <pc:spChg chg="mod">
          <ac:chgData name="승현" userId="8540b05134c710b4" providerId="LiveId" clId="{10A4225D-D4EF-4851-9C91-37AB2CABE277}" dt="2021-09-09T06:30:50.183" v="3016" actId="20577"/>
          <ac:spMkLst>
            <pc:docMk/>
            <pc:sldMk cId="0" sldId="305"/>
            <ac:spMk id="4" creationId="{00000000-0000-0000-0000-000000000000}"/>
          </ac:spMkLst>
        </pc:spChg>
      </pc:sldChg>
      <pc:sldChg chg="ord modNotesTx">
        <pc:chgData name="승현" userId="8540b05134c710b4" providerId="LiveId" clId="{10A4225D-D4EF-4851-9C91-37AB2CABE277}" dt="2021-09-10T03:26:12.881" v="3995"/>
        <pc:sldMkLst>
          <pc:docMk/>
          <pc:sldMk cId="0" sldId="306"/>
        </pc:sldMkLst>
      </pc:sldChg>
      <pc:sldChg chg="addSp delSp modSp new mod ord modClrScheme chgLayout modNotesTx">
        <pc:chgData name="승현" userId="8540b05134c710b4" providerId="LiveId" clId="{10A4225D-D4EF-4851-9C91-37AB2CABE277}" dt="2021-09-10T03:32:08.693" v="4133" actId="20577"/>
        <pc:sldMkLst>
          <pc:docMk/>
          <pc:sldMk cId="2591854868" sldId="307"/>
        </pc:sldMkLst>
        <pc:spChg chg="del mod ord">
          <ac:chgData name="승현" userId="8540b05134c710b4" providerId="LiveId" clId="{10A4225D-D4EF-4851-9C91-37AB2CABE277}" dt="2021-09-09T05:33:21.492" v="1235" actId="700"/>
          <ac:spMkLst>
            <pc:docMk/>
            <pc:sldMk cId="2591854868" sldId="307"/>
            <ac:spMk id="2" creationId="{48FC88AC-67C7-4FB6-A294-B241A0A69380}"/>
          </ac:spMkLst>
        </pc:spChg>
        <pc:spChg chg="del mod ord">
          <ac:chgData name="승현" userId="8540b05134c710b4" providerId="LiveId" clId="{10A4225D-D4EF-4851-9C91-37AB2CABE277}" dt="2021-09-09T05:32:35.704" v="1218" actId="700"/>
          <ac:spMkLst>
            <pc:docMk/>
            <pc:sldMk cId="2591854868" sldId="307"/>
            <ac:spMk id="3" creationId="{5A4A303A-C2AD-40C3-B850-15E05E3172D1}"/>
          </ac:spMkLst>
        </pc:spChg>
        <pc:spChg chg="add del mod ord">
          <ac:chgData name="승현" userId="8540b05134c710b4" providerId="LiveId" clId="{10A4225D-D4EF-4851-9C91-37AB2CABE277}" dt="2021-09-09T05:33:01.753" v="1219" actId="931"/>
          <ac:spMkLst>
            <pc:docMk/>
            <pc:sldMk cId="2591854868" sldId="307"/>
            <ac:spMk id="4" creationId="{1CB35271-1A46-40E7-8191-7CDFD9085D9B}"/>
          </ac:spMkLst>
        </pc:spChg>
        <pc:spChg chg="add del mod ord">
          <ac:chgData name="승현" userId="8540b05134c710b4" providerId="LiveId" clId="{10A4225D-D4EF-4851-9C91-37AB2CABE277}" dt="2021-09-09T05:33:05.227" v="1222" actId="931"/>
          <ac:spMkLst>
            <pc:docMk/>
            <pc:sldMk cId="2591854868" sldId="307"/>
            <ac:spMk id="5" creationId="{9A190630-D2DE-42DF-96FB-FE61A4CA6F4B}"/>
          </ac:spMkLst>
        </pc:spChg>
        <pc:spChg chg="add mod ord">
          <ac:chgData name="승현" userId="8540b05134c710b4" providerId="LiveId" clId="{10A4225D-D4EF-4851-9C91-37AB2CABE277}" dt="2021-09-09T06:13:56.562" v="1281"/>
          <ac:spMkLst>
            <pc:docMk/>
            <pc:sldMk cId="2591854868" sldId="307"/>
            <ac:spMk id="10" creationId="{3524C1C7-E045-4ED9-82F3-E12B6B411AB2}"/>
          </ac:spMkLst>
        </pc:spChg>
        <pc:spChg chg="add del mod">
          <ac:chgData name="승현" userId="8540b05134c710b4" providerId="LiveId" clId="{10A4225D-D4EF-4851-9C91-37AB2CABE277}" dt="2021-09-09T06:13:23.030" v="1253" actId="478"/>
          <ac:spMkLst>
            <pc:docMk/>
            <pc:sldMk cId="2591854868" sldId="307"/>
            <ac:spMk id="11" creationId="{63BAF7C7-1303-4AEE-8469-DE75A79EA6D2}"/>
          </ac:spMkLst>
        </pc:spChg>
        <pc:spChg chg="add mod">
          <ac:chgData name="승현" userId="8540b05134c710b4" providerId="LiveId" clId="{10A4225D-D4EF-4851-9C91-37AB2CABE277}" dt="2021-09-10T03:32:08.693" v="4133" actId="20577"/>
          <ac:spMkLst>
            <pc:docMk/>
            <pc:sldMk cId="2591854868" sldId="307"/>
            <ac:spMk id="12" creationId="{176DD52D-160F-49EA-82A9-AE6F23748657}"/>
          </ac:spMkLst>
        </pc:spChg>
        <pc:picChg chg="add mod ord">
          <ac:chgData name="승현" userId="8540b05134c710b4" providerId="LiveId" clId="{10A4225D-D4EF-4851-9C91-37AB2CABE277}" dt="2021-09-09T06:18:04.279" v="1751" actId="1076"/>
          <ac:picMkLst>
            <pc:docMk/>
            <pc:sldMk cId="2591854868" sldId="307"/>
            <ac:picMk id="7" creationId="{3D5DAAB6-41B4-454B-B2A9-C740322B3C0F}"/>
          </ac:picMkLst>
        </pc:picChg>
        <pc:picChg chg="add mod ord">
          <ac:chgData name="승현" userId="8540b05134c710b4" providerId="LiveId" clId="{10A4225D-D4EF-4851-9C91-37AB2CABE277}" dt="2021-09-09T06:18:04.279" v="1751" actId="1076"/>
          <ac:picMkLst>
            <pc:docMk/>
            <pc:sldMk cId="2591854868" sldId="307"/>
            <ac:picMk id="9" creationId="{13693A2D-B497-45E5-99E8-A92F20633D5C}"/>
          </ac:picMkLst>
        </pc:picChg>
      </pc:sldChg>
      <pc:sldChg chg="new del">
        <pc:chgData name="승현" userId="8540b05134c710b4" providerId="LiveId" clId="{10A4225D-D4EF-4851-9C91-37AB2CABE277}" dt="2021-09-09T06:17:10.481" v="1670" actId="47"/>
        <pc:sldMkLst>
          <pc:docMk/>
          <pc:sldMk cId="1307116808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D876727-5E2B-4CBC-9DFB-D95402D943E6}" type="datetime1">
              <a:rPr lang="ko-KR" altLang="en-US"/>
              <a:pPr lvl="0">
                <a:defRPr/>
              </a:pPr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B1AFBB-386F-4336-8B88-D86BA2660B3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안녕하십니까 컴퓨터과학과 </a:t>
            </a:r>
            <a:r>
              <a:rPr lang="en-US" altLang="ko-KR" dirty="0"/>
              <a:t>3</a:t>
            </a:r>
            <a:r>
              <a:rPr lang="ko-KR" altLang="en-US" dirty="0"/>
              <a:t>학년 황승현입니다</a:t>
            </a:r>
            <a:r>
              <a:rPr lang="en-US" altLang="ko-KR" dirty="0"/>
              <a:t>. </a:t>
            </a:r>
            <a:r>
              <a:rPr lang="ko-KR" altLang="en-US" dirty="0"/>
              <a:t>고혈압 분석 모델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CART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Gini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불순도 개념을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불순도란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말 그대로 얼마나 한 그룹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트리의 노드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안에 얼마나 정보가 다양하게 있는지 나타내는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지금은 고혈압에 걸린 사람과 그렇지 않은 사람이 얼마나 다양하게 있는지 보여주는 지표입니다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CART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알고리즘은 원래 데이터를 둘로 나누었을 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불순도를 최대한 낮추는 속성과 해당 값을 찾아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Decision Tree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만듭니다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제가 만든 </a:t>
            </a:r>
            <a:r>
              <a:rPr lang="en-US" altLang="ko-KR" dirty="0"/>
              <a:t>Decision Tree</a:t>
            </a:r>
            <a:r>
              <a:rPr lang="ko-KR" altLang="en-US" dirty="0"/>
              <a:t>의 코드입니다</a:t>
            </a:r>
            <a:r>
              <a:rPr lang="en-US" altLang="ko-KR" dirty="0"/>
              <a:t>. </a:t>
            </a:r>
            <a:r>
              <a:rPr lang="en-US" altLang="ko-KR" dirty="0" err="1"/>
              <a:t>Max_depth</a:t>
            </a:r>
            <a:r>
              <a:rPr lang="ko-KR" altLang="en-US" dirty="0"/>
              <a:t>를 </a:t>
            </a:r>
            <a:r>
              <a:rPr lang="en-US" altLang="ko-KR" dirty="0"/>
              <a:t>5</a:t>
            </a:r>
            <a:r>
              <a:rPr lang="ko-KR" altLang="en-US" dirty="0"/>
              <a:t>로 두어 과적합을 방지했습니다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이전 슬라이드의 코드로 만든 </a:t>
            </a:r>
            <a:r>
              <a:rPr lang="ko-KR" altLang="en-US" dirty="0" err="1"/>
              <a:t>결정트리입니다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Decision Tree</a:t>
            </a:r>
            <a:r>
              <a:rPr lang="ko-KR" altLang="en-US" dirty="0"/>
              <a:t>의 의미를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12700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Feature Importance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우리말로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특성중요도입니다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Feature Importance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</a:t>
            </a:r>
            <a:r>
              <a:rPr lang="en-US" altLang="ko-KR" sz="1800" dirty="0"/>
              <a:t>Decision Tree</a:t>
            </a:r>
            <a:r>
              <a:rPr lang="ko-KR" altLang="en-US" sz="1800" dirty="0"/>
              <a:t>를 만들 때 변수를 사용한 정도를 나타내는 것입니다</a:t>
            </a:r>
            <a:r>
              <a:rPr lang="en-US" altLang="ko-KR" sz="1800" dirty="0"/>
              <a:t>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Feature Importance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Decision Tree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만들 때  그 변수가 전혀 사용되지 않음을 의미하고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Feature Importance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이면 이 변수를 사용하면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Decision Tree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완벽하게 만들 수 있다는 뜻입니다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변수의 특성 중요도의 합은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특성 중요도의 값이 낮다고 그 변수가 모델을 만들 때 유용하지 않다고 보기는 어렵지만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특성 중요도의 값이 크면 변수가 모델을 만들 때 유용하다고 해석할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왜냐하면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Tree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Sequential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회귀를 하는 알고리즘만 다를 뿐 한 가지의 결과로 수렴하기 때문이다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제가 만든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추출한 </a:t>
            </a:r>
            <a:r>
              <a:rPr lang="en-US" altLang="ko-KR" dirty="0"/>
              <a:t>Feature Importance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그래프를 보시면 </a:t>
            </a:r>
            <a:r>
              <a:rPr lang="en-US" altLang="ko-KR" dirty="0"/>
              <a:t>18</a:t>
            </a:r>
            <a:r>
              <a:rPr lang="ko-KR" altLang="en-US" dirty="0"/>
              <a:t>개의 변수로 </a:t>
            </a:r>
            <a:r>
              <a:rPr lang="en-US" altLang="ko-KR" dirty="0"/>
              <a:t>Decision Tree</a:t>
            </a:r>
            <a:r>
              <a:rPr lang="ko-KR" altLang="en-US" dirty="0"/>
              <a:t>를 </a:t>
            </a:r>
            <a:r>
              <a:rPr lang="ko-KR" altLang="en-US" dirty="0" err="1"/>
              <a:t>만든것을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정확도의 정확한 개념입니다</a:t>
            </a:r>
            <a:r>
              <a:rPr lang="en-US" altLang="ko-KR" dirty="0"/>
              <a:t>. </a:t>
            </a:r>
            <a:r>
              <a:rPr lang="ko-KR" altLang="en-US" dirty="0"/>
              <a:t>정확도란 모든 경우의 수에서 데이터의 실제 값과 모델이 판정한 값이 일치하는 경우만을 나타낸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6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정확도의 종류와 제가 모델에서 정확도를 구하는 방법을 정리했습니다</a:t>
            </a:r>
            <a:r>
              <a:rPr lang="en-US" altLang="ko-KR" dirty="0"/>
              <a:t>. Acc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Val_acc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다</a:t>
            </a:r>
            <a:r>
              <a:rPr lang="en-US" altLang="ko-KR" dirty="0"/>
              <a:t>. Evaluate()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7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.</a:t>
            </a:r>
            <a:r>
              <a:rPr lang="ko-KR" altLang="en-US" dirty="0"/>
              <a:t> 다음주에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어제 갑자기 데이터셋이 바뀌었습니다</a:t>
            </a:r>
            <a:r>
              <a:rPr lang="en-US" altLang="ko-KR" dirty="0"/>
              <a:t>. </a:t>
            </a:r>
            <a:r>
              <a:rPr lang="ko-KR" altLang="en-US" dirty="0" err="1"/>
              <a:t>식이패턴</a:t>
            </a:r>
            <a:r>
              <a:rPr lang="ko-KR" altLang="en-US" dirty="0"/>
              <a:t> 변수가 </a:t>
            </a:r>
            <a:r>
              <a:rPr lang="en-US" altLang="ko-KR" dirty="0"/>
              <a:t>4</a:t>
            </a:r>
            <a:r>
              <a:rPr lang="ko-KR" altLang="en-US" dirty="0"/>
              <a:t>가지에서 </a:t>
            </a:r>
            <a:r>
              <a:rPr lang="en-US" altLang="ko-KR" dirty="0"/>
              <a:t>5</a:t>
            </a:r>
            <a:r>
              <a:rPr lang="ko-KR" altLang="en-US" dirty="0"/>
              <a:t>가지로 늘었습니다</a:t>
            </a:r>
            <a:r>
              <a:rPr lang="en-US" altLang="ko-KR" dirty="0"/>
              <a:t>. </a:t>
            </a:r>
            <a:r>
              <a:rPr lang="ko-KR" altLang="en-US" dirty="0"/>
              <a:t>그래서 바뀐 데이터로 다시 </a:t>
            </a:r>
            <a:r>
              <a:rPr lang="ko-KR" altLang="en-US" dirty="0" err="1"/>
              <a:t>하이퍼</a:t>
            </a:r>
            <a:r>
              <a:rPr lang="ko-KR" altLang="en-US" dirty="0"/>
              <a:t> 튜닝을 할 것입니다</a:t>
            </a:r>
            <a:r>
              <a:rPr lang="en-US" altLang="ko-KR" dirty="0"/>
              <a:t>. </a:t>
            </a:r>
            <a:r>
              <a:rPr lang="ko-KR" altLang="en-US" dirty="0"/>
              <a:t>제가 다음주까지 할 것은 </a:t>
            </a:r>
            <a:r>
              <a:rPr lang="en-US" altLang="ko-KR" dirty="0"/>
              <a:t>Hidden Layer</a:t>
            </a:r>
            <a:r>
              <a:rPr lang="ko-KR" altLang="en-US" dirty="0"/>
              <a:t> 수를</a:t>
            </a:r>
            <a:r>
              <a:rPr lang="en-US" altLang="ko-KR" dirty="0"/>
              <a:t> </a:t>
            </a:r>
            <a:r>
              <a:rPr lang="ko-KR" altLang="en-US" dirty="0"/>
              <a:t>줄여보고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Epoch</a:t>
            </a:r>
            <a:r>
              <a:rPr lang="ko-KR" altLang="en-US" dirty="0"/>
              <a:t> 수 늘려보고</a:t>
            </a:r>
            <a:r>
              <a:rPr lang="en-US" altLang="ko-KR" dirty="0"/>
              <a:t>, optimizer</a:t>
            </a:r>
            <a:r>
              <a:rPr lang="ko-KR" altLang="en-US" dirty="0"/>
              <a:t>를 바꿔볼 것입니다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</a:t>
            </a:r>
            <a:r>
              <a:rPr lang="ko-KR" altLang="en-US" dirty="0" err="1"/>
              <a:t>사용해볼것입니다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발표는 저번주에 한 것</a:t>
            </a:r>
            <a:r>
              <a:rPr lang="en-US" altLang="ko-KR" dirty="0"/>
              <a:t>, </a:t>
            </a:r>
            <a:r>
              <a:rPr lang="ko-KR" altLang="en-US" dirty="0"/>
              <a:t>이번주에 한 것</a:t>
            </a:r>
            <a:r>
              <a:rPr lang="en-US" altLang="ko-KR" dirty="0"/>
              <a:t>, </a:t>
            </a:r>
            <a:r>
              <a:rPr lang="ko-KR" altLang="en-US" dirty="0"/>
              <a:t>다음주에 할 것 순서로 발표하겠습니다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</a:t>
            </a:r>
            <a:r>
              <a:rPr lang="en-US" altLang="ko-KR" dirty="0"/>
              <a:t>~~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54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먼저 저번주에 한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고혈압 분석 모델은 식품영양학과 김혜림 박사님의 논문을 작성하기 위해 진행하고 있습니다</a:t>
            </a:r>
            <a:r>
              <a:rPr lang="en-US" altLang="ko-KR" dirty="0"/>
              <a:t>. </a:t>
            </a:r>
            <a:r>
              <a:rPr lang="ko-KR" altLang="en-US" dirty="0"/>
              <a:t>이 논문은 사람의 나이</a:t>
            </a:r>
            <a:r>
              <a:rPr lang="en-US" altLang="ko-KR" dirty="0"/>
              <a:t>, </a:t>
            </a:r>
            <a:r>
              <a:rPr lang="ko-KR" altLang="en-US" dirty="0"/>
              <a:t>영양</a:t>
            </a:r>
            <a:r>
              <a:rPr lang="en-US" altLang="ko-KR" dirty="0"/>
              <a:t>, </a:t>
            </a:r>
            <a:r>
              <a:rPr lang="ko-KR" altLang="en-US" dirty="0"/>
              <a:t>식이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>
                <a:highlight>
                  <a:srgbClr val="FFFF00"/>
                </a:highlight>
              </a:rPr>
              <a:t>생활 패턴</a:t>
            </a:r>
            <a:r>
              <a:rPr lang="ko-KR" altLang="en-US" dirty="0"/>
              <a:t>과 특정 질환의 상관 관계 조사하고</a:t>
            </a:r>
            <a:r>
              <a:rPr lang="en-US" altLang="ko-KR" dirty="0"/>
              <a:t>, </a:t>
            </a:r>
            <a:r>
              <a:rPr lang="ko-KR" altLang="en-US" dirty="0"/>
              <a:t>그 중 저희는 고혈압과 </a:t>
            </a:r>
            <a:r>
              <a:rPr lang="ko-KR" altLang="en-US" dirty="0" err="1"/>
              <a:t>식이패턴의</a:t>
            </a:r>
            <a:r>
              <a:rPr lang="ko-KR" altLang="en-US" dirty="0"/>
              <a:t> 상관관계를 집중 연구합니다</a:t>
            </a:r>
            <a:r>
              <a:rPr lang="en-US" altLang="ko-KR" dirty="0"/>
              <a:t>. </a:t>
            </a:r>
            <a:r>
              <a:rPr lang="ko-KR" altLang="en-US" dirty="0"/>
              <a:t>고혈압 모델은 고혈압 유병 여부를 예측하고</a:t>
            </a:r>
            <a:r>
              <a:rPr lang="en-US" altLang="ko-KR" dirty="0"/>
              <a:t>, </a:t>
            </a:r>
            <a:r>
              <a:rPr lang="ko-KR" altLang="en-US" dirty="0"/>
              <a:t>현재 정상혈압인 사람이 </a:t>
            </a:r>
            <a:r>
              <a:rPr lang="en-US" altLang="ko-KR" dirty="0"/>
              <a:t>5</a:t>
            </a:r>
            <a:r>
              <a:rPr lang="ko-KR" altLang="en-US" dirty="0"/>
              <a:t>년 후 </a:t>
            </a:r>
            <a:r>
              <a:rPr lang="en-US" altLang="ko-KR" dirty="0"/>
              <a:t>10</a:t>
            </a:r>
            <a:r>
              <a:rPr lang="ko-KR" altLang="en-US" dirty="0"/>
              <a:t>년 후 고혈압에 걸릴지 안 걸릴지 예측합니다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이전에도 소개했지만</a:t>
            </a:r>
            <a:r>
              <a:rPr lang="en-US" altLang="ko-KR" dirty="0"/>
              <a:t>, </a:t>
            </a:r>
            <a:r>
              <a:rPr lang="ko-KR" altLang="en-US" dirty="0"/>
              <a:t>지금까지 제가 모델을 개발하면서 한 것 들입니다</a:t>
            </a:r>
            <a:r>
              <a:rPr lang="en-US" altLang="ko-KR" dirty="0"/>
              <a:t>. </a:t>
            </a:r>
            <a:r>
              <a:rPr lang="ko-KR" altLang="en-US" dirty="0"/>
              <a:t>자세한 설명은 시간관계상 생략하겠습니다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/>
              <a:t>(</a:t>
            </a:r>
            <a:r>
              <a:rPr lang="ko-KR" altLang="en-US" dirty="0"/>
              <a:t>빠르게 넘김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이번주에 한 것은 논문 작성에 필요한 자료를 만들고</a:t>
            </a:r>
            <a:r>
              <a:rPr lang="en-US" altLang="ko-KR" dirty="0"/>
              <a:t>, </a:t>
            </a:r>
            <a:r>
              <a:rPr lang="ko-KR" altLang="en-US" dirty="0"/>
              <a:t>모델에 사용된 알고리즘과 라이브러리의 설명자료를 만들었습니다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이번주에 한 것은 논문 작성에 필요한 사진 자료를 만들고</a:t>
            </a:r>
            <a:r>
              <a:rPr lang="en-US" altLang="ko-KR" dirty="0"/>
              <a:t>, </a:t>
            </a:r>
            <a:r>
              <a:rPr lang="ko-KR" altLang="en-US" dirty="0"/>
              <a:t>모델에 사용된 알고리즘과 라이브러리를 설명했습니다</a:t>
            </a:r>
            <a:r>
              <a:rPr lang="en-US" altLang="ko-KR" dirty="0"/>
              <a:t>. </a:t>
            </a:r>
            <a:r>
              <a:rPr lang="ko-KR" altLang="en-US" dirty="0"/>
              <a:t>그리고 변경된 데이터셋으로 새로운 모델을 만들었습니다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6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김혜림 박사님께서 요청하셔서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정확한 개념을 정리하여 </a:t>
            </a:r>
            <a:r>
              <a:rPr lang="ko-KR" altLang="en-US" dirty="0" err="1"/>
              <a:t>설명드렸습니다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sz="1800" dirty="0"/>
              <a:t>Decision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의사결정 규칙을 트리 구조로 나타내어 전체 자료를 몇 개의 작은 집단으로 나누어서 분석하는 기법입니다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논리합과 논리곱을 트리 구조로 나타내는데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식이패턴을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기준으로 작은 집단 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고혈압이 있는지 없는지 나누는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lvl="0">
              <a:defRPr/>
            </a:pPr>
            <a:r>
              <a:rPr lang="en-US" altLang="ko-KR" sz="1800" dirty="0"/>
              <a:t>Decision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결정이 가능한 특징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식이패턴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고혈압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추론하는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귀납추론입니다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4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고혈압 분석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2021-09-10</a:t>
            </a:r>
          </a:p>
          <a:p>
            <a:pPr lvl="0">
              <a:defRPr/>
            </a:pPr>
            <a:r>
              <a:rPr lang="ko-KR" altLang="en-US" dirty="0"/>
              <a:t>컴퓨터과학과 황승현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Decision</a:t>
            </a:r>
            <a:r>
              <a:rPr lang="ko-KR" altLang="en-US"/>
              <a:t> </a:t>
            </a:r>
            <a:r>
              <a:rPr lang="en-US" altLang="ko-KR"/>
              <a:t>Tree</a:t>
            </a:r>
            <a:br>
              <a:rPr lang="ko-KR" altLang="en-US"/>
            </a:br>
            <a:r>
              <a:rPr lang="ko-KR" altLang="en-US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900" dirty="0"/>
              <a:t>Decision Tree</a:t>
            </a:r>
            <a:r>
              <a:rPr lang="ko-KR" altLang="en-US" sz="1900" dirty="0"/>
              <a:t>의 알고리즘</a:t>
            </a:r>
          </a:p>
          <a:p>
            <a:pPr lvl="1">
              <a:defRPr/>
            </a:pPr>
            <a:r>
              <a:rPr lang="ko-KR" altLang="en-US" sz="1700" dirty="0"/>
              <a:t>김혜림 박사님이 요청한 것</a:t>
            </a:r>
          </a:p>
          <a:p>
            <a:pPr lvl="0">
              <a:defRPr/>
            </a:pPr>
            <a:r>
              <a:rPr lang="ko-KR" altLang="en-US" sz="1900" dirty="0"/>
              <a:t>CART</a:t>
            </a:r>
          </a:p>
          <a:p>
            <a:pPr lvl="1">
              <a:defRPr/>
            </a:pPr>
            <a:r>
              <a:rPr lang="ko-KR" altLang="en-US" sz="1700" dirty="0" err="1"/>
              <a:t>사이킷런에서</a:t>
            </a:r>
            <a:r>
              <a:rPr lang="ko-KR" altLang="en-US" sz="1700" dirty="0"/>
              <a:t> 사용</a:t>
            </a:r>
          </a:p>
          <a:p>
            <a:pPr lvl="1">
              <a:defRPr/>
            </a:pPr>
            <a:r>
              <a:rPr lang="ko-KR" altLang="en-US" sz="1700" dirty="0" err="1"/>
              <a:t>Gini</a:t>
            </a:r>
            <a:r>
              <a:rPr lang="ko-KR" altLang="en-US" sz="1700" dirty="0"/>
              <a:t> 불순도</a:t>
            </a:r>
          </a:p>
          <a:p>
            <a:pPr lvl="1">
              <a:defRPr/>
            </a:pPr>
            <a:r>
              <a:rPr lang="ko-KR" altLang="en-US" sz="1700" dirty="0"/>
              <a:t>불순도를 최대한 낮추는 속성과 값으로 </a:t>
            </a:r>
            <a:r>
              <a:rPr lang="en-US" altLang="ko-KR" sz="1700" dirty="0"/>
              <a:t>Tree</a:t>
            </a:r>
            <a:r>
              <a:rPr lang="ko-KR" altLang="en-US" sz="1700" dirty="0"/>
              <a:t> 나눔</a:t>
            </a:r>
          </a:p>
          <a:p>
            <a:pPr lvl="0">
              <a:defRPr/>
            </a:pPr>
            <a:r>
              <a:rPr lang="ko-KR" altLang="en-US" sz="1900" dirty="0" err="1"/>
              <a:t>불순도란</a:t>
            </a:r>
            <a:r>
              <a:rPr lang="en-US" altLang="ko-KR" sz="1900" dirty="0"/>
              <a:t>?</a:t>
            </a:r>
            <a:endParaRPr lang="ko-KR" altLang="en-US" sz="1900" dirty="0"/>
          </a:p>
          <a:p>
            <a:pPr lvl="1">
              <a:defRPr/>
            </a:pPr>
            <a:r>
              <a:rPr lang="ko-KR" altLang="en-US" sz="1700" dirty="0"/>
              <a:t>얼마나 정보가 다양하게 있는지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96"/>
          <p:cNvGrpSpPr>
            <a:grpSpLocks noGrp="1" noUngrp="1" noChangeAspect="1" noMove="1" noResize="1"/>
          </p:cNvGrpSpPr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8" name="Freeform 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99" name="Freeform 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0" name="Freeform 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1" name="Freeform 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2" name="Freeform 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3" name="Freeform 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4" name="Freeform 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5" name="Freeform 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6" name="Freeform 1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7" name="Freeform 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8" name="Freeform 1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9" name="Freeform 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0" name="Freeform 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1" name="Freeform 1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2" name="Freeform 1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3" name="Freeform 2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4" name="Freeform 2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5" name="Freeform 2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6" name="Freeform 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7" name="Freeform 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8" name="Freeform 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216" name="Group 119"/>
          <p:cNvGrpSpPr>
            <a:grpSpLocks noGrp="1" noUngrp="1" noChangeAspect="1" noMove="1" noResize="1"/>
          </p:cNvGrpSpPr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1" name="Rectangle 12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2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 useBgFill="1">
        <p:nvSpPr>
          <p:cNvPr id="217" name="Rectangle 1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18" name="Group 126"/>
          <p:cNvGrpSpPr>
            <a:grpSpLocks noGrp="1" noUngrp="1" noChangeAspect="1" noMove="1" noResize="1"/>
          </p:cNvGrpSpPr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4" name="Freeform 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5" name="Freeform 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6" name="Freeform 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7" name="Freeform 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8" name="Freeform 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9" name="Freeform 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0" name="Freeform 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1" name="Freeform 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2" name="Freeform 1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3" name="Freeform 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4" name="Freeform 1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5" name="Freeform 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6" name="Freeform 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7" name="Freeform 1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8" name="Freeform 1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9" name="Freeform 2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80" name="Freeform 2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81" name="Freeform 2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82" name="Freeform 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83" name="Freeform 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84" name="Freeform 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anchor="ctr">
            <a:normAutofit/>
          </a:bodyPr>
          <a:lstStyle/>
          <a:p>
            <a:pPr algn="l" latinLnBrk="0">
              <a:defRPr/>
            </a:pPr>
            <a:r>
              <a:rPr lang="en-US" altLang="ko-KR">
                <a:solidFill>
                  <a:schemeClr val="tx2"/>
                </a:solidFill>
              </a:rPr>
              <a:t>Decision Tree</a:t>
            </a:r>
          </a:p>
        </p:txBody>
      </p:sp>
      <p:sp>
        <p:nvSpPr>
          <p:cNvPr id="219" name="Rectangle 1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F1DFE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그림 3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6685" y="960214"/>
            <a:ext cx="5032707" cy="4919472"/>
          </a:xfrm>
          <a:prstGeom prst="rect">
            <a:avLst/>
          </a:prstGeom>
          <a:ln w="12700">
            <a:noFill/>
          </a:ln>
        </p:spPr>
      </p:pic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anchor="ctr">
            <a:normAutofit/>
          </a:bodyPr>
          <a:lstStyle/>
          <a:p>
            <a:pPr indent="-228600" algn="l" latinLnBrk="0">
              <a:buClr>
                <a:srgbClr val="6F1DFE"/>
              </a:buClr>
              <a:buFont typeface="Wingdings"/>
              <a:buChar char="§"/>
              <a:defRPr/>
            </a:pPr>
            <a:r>
              <a:rPr lang="en-US" altLang="ko-KR">
                <a:solidFill>
                  <a:schemeClr val="tx1"/>
                </a:solidFill>
              </a:rPr>
              <a:t>fit()</a:t>
            </a:r>
          </a:p>
          <a:p>
            <a:pPr lvl="1" indent="-228600" latinLnBrk="0">
              <a:buClr>
                <a:srgbClr val="6F1DFE"/>
              </a:buClr>
              <a:buFont typeface="Wingdings"/>
              <a:buChar char="§"/>
              <a:defRPr/>
            </a:pPr>
            <a:r>
              <a:rPr lang="ko-KR" altLang="en-US"/>
              <a:t>의사결정트리 생성</a:t>
            </a:r>
          </a:p>
          <a:p>
            <a:pPr indent="-228600" algn="l" latinLnBrk="0">
              <a:buClr>
                <a:srgbClr val="6F1DFE"/>
              </a:buClr>
              <a:buFont typeface="Wingdings"/>
              <a:buChar char="§"/>
              <a:defRPr/>
            </a:pPr>
            <a:r>
              <a:rPr lang="en-US" altLang="ko-KR">
                <a:solidFill>
                  <a:schemeClr val="tx1"/>
                </a:solidFill>
              </a:rPr>
              <a:t>Export_graphviz()</a:t>
            </a:r>
          </a:p>
          <a:p>
            <a:pPr lvl="1" indent="-228600" latinLnBrk="0">
              <a:buClr>
                <a:srgbClr val="6F1DFE"/>
              </a:buClr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트리를 </a:t>
            </a:r>
            <a:r>
              <a:rPr lang="en-US" altLang="ko-KR">
                <a:solidFill>
                  <a:schemeClr val="tx1"/>
                </a:solidFill>
              </a:rPr>
              <a:t>.dot </a:t>
            </a:r>
            <a:r>
              <a:rPr lang="ko-KR" altLang="en-US">
                <a:solidFill>
                  <a:schemeClr val="tx1"/>
                </a:solidFill>
              </a:rPr>
              <a:t>파일로 내보냄</a:t>
            </a:r>
          </a:p>
          <a:p>
            <a:pPr lvl="1" indent="-228600" latinLnBrk="0">
              <a:buClr>
                <a:srgbClr val="6F1DFE"/>
              </a:buClr>
              <a:buFont typeface="Wingdings"/>
              <a:buChar char="§"/>
              <a:defRPr/>
            </a:pPr>
            <a:r>
              <a:rPr lang="ko-KR" altLang="en-US">
                <a:solidFill>
                  <a:schemeClr val="tx1"/>
                </a:solidFill>
              </a:rPr>
              <a:t>트리를 </a:t>
            </a:r>
            <a:r>
              <a:rPr lang="en-US" altLang="ko-KR">
                <a:solidFill>
                  <a:schemeClr val="tx1"/>
                </a:solidFill>
              </a:rPr>
              <a:t>.png</a:t>
            </a:r>
            <a:r>
              <a:rPr lang="en-US" altLang="ko-KR"/>
              <a:t> </a:t>
            </a:r>
            <a:r>
              <a:rPr lang="ko-KR" altLang="en-US"/>
              <a:t>파일로 내보냄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4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5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6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7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8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9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0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1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2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3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4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5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6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7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8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69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0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1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2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174" name="Group 173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75" name="Rectangle 17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6" name="Isosceles Triangle 175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79" name="Rectangle 1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1" name="Group 180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2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3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4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5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6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7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8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89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0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1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2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3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4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5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6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7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8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99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00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26" name="제목 1"/>
          <p:cNvSpPr txBox="1"/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228600" tIns="228600" rIns="228600" bIns="0" anchor="ctr">
            <a:norm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80000"/>
              </a:lnSpc>
              <a:spcAft>
                <a:spcPts val="600"/>
              </a:spcAft>
              <a:buClr>
                <a:schemeClr val="accent1"/>
              </a:buClr>
              <a:buSzPct val="110000"/>
              <a:defRPr/>
            </a:pPr>
            <a:r>
              <a:rPr lang="en-US" altLang="ko-KR">
                <a:solidFill>
                  <a:schemeClr val="bg1"/>
                </a:solidFill>
              </a:rPr>
              <a:t>Decision Tree (max_depth = 5)</a:t>
            </a:r>
          </a:p>
        </p:txBody>
      </p:sp>
      <p:sp>
        <p:nvSpPr>
          <p:cNvPr id="202" name="Freeform: Shape 2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467" y="1467808"/>
            <a:ext cx="10914060" cy="2182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3"/>
          <p:cNvGrpSpPr>
            <a:grpSpLocks noGrp="1" noUngrp="1" noChangeAspect="1" noMove="1" noResize="1"/>
          </p:cNvGrpSpPr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5" name="Freeform 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26" name="Freeform 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27" name="Freeform 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28" name="Freeform 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29" name="Freeform 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0" name="Freeform 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1" name="Freeform 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2" name="Freeform 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3" name="Freeform 1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4" name="Freeform 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5" name="Freeform 1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6" name="Freeform 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7" name="Freeform 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8" name="Freeform 1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39" name="Freeform 1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40" name="Freeform 2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41" name="Freeform 2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42" name="Freeform 2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43" name="Freeform 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44" name="Freeform 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45" name="Freeform 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222" name="Group 246"/>
          <p:cNvGrpSpPr>
            <a:grpSpLocks noGrp="1" noUngrp="1" noChangeAspect="1" noMove="1" noResize="1"/>
          </p:cNvGrpSpPr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48" name="Rectangle 24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4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 useBgFill="1">
        <p:nvSpPr>
          <p:cNvPr id="223" name="Rectangle 2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6" name="Group 253"/>
          <p:cNvGrpSpPr>
            <a:grpSpLocks noGrp="1" noUngrp="1" noChangeAspect="1" noMove="1" noResize="1"/>
          </p:cNvGrpSpPr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55" name="Freeform 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56" name="Freeform 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57" name="Freeform 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58" name="Freeform 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59" name="Freeform 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0" name="Freeform 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1" name="Freeform 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2" name="Freeform 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3" name="Freeform 1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4" name="Freeform 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5" name="Freeform 1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6" name="Freeform 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7" name="Freeform 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8" name="Freeform 1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69" name="Freeform 1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70" name="Freeform 2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71" name="Freeform 2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72" name="Freeform 2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73" name="Freeform 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74" name="Freeform 2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75" name="Freeform 2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251" name="Group 276"/>
          <p:cNvGrpSpPr>
            <a:grpSpLocks noGrp="1" noUngrp="1" noChangeAspect="1" noMove="1" noResize="1"/>
          </p:cNvGrpSpPr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78" name="Rectangle 27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anchor="ctr">
            <a:normAutofit/>
          </a:bodyPr>
          <a:lstStyle/>
          <a:p>
            <a:pPr latinLnBrk="0">
              <a:defRPr/>
            </a:pPr>
            <a:r>
              <a:rPr lang="en-US" altLang="ko-KR" sz="4000"/>
              <a:t>Decision Tree</a:t>
            </a:r>
            <a:r>
              <a:rPr lang="ko-KR" altLang="en-US" sz="4000"/>
              <a:t>의</a:t>
            </a:r>
            <a:br>
              <a:rPr lang="en-US" altLang="ko-KR" sz="4000"/>
            </a:br>
            <a:r>
              <a:rPr lang="ko-KR" altLang="en-US" sz="4000"/>
              <a:t>해석</a:t>
            </a:r>
            <a:endParaRPr lang="en-US" altLang="ko-KR" sz="4000"/>
          </a:p>
        </p:txBody>
      </p:sp>
      <p:sp useBgFill="1">
        <p:nvSpPr>
          <p:cNvPr id="282" name="Rectangle 2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15264" y="803187"/>
            <a:ext cx="6269015" cy="238103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9739" y="920750"/>
            <a:ext cx="6524082" cy="1973534"/>
          </a:xfrm>
          <a:prstGeom prst="rect">
            <a:avLst/>
          </a:prstGeom>
          <a:ln w="9525">
            <a:noFill/>
          </a:ln>
        </p:spPr>
      </p:pic>
      <p:sp>
        <p:nvSpPr>
          <p:cNvPr id="9" name="텍스트 개체 틀 8"/>
          <p:cNvSpPr>
            <a:spLocks noGrp="1"/>
          </p:cNvSpPr>
          <p:nvPr>
            <p:ph type="body" sz="half" idx="2"/>
          </p:nvPr>
        </p:nvSpPr>
        <p:spPr>
          <a:xfrm>
            <a:off x="5118447" y="3249884"/>
            <a:ext cx="6281873" cy="3359146"/>
          </a:xfrm>
        </p:spPr>
        <p:txBody>
          <a:bodyPr vert="horz" lIns="91440" tIns="45720" rIns="91440" bIns="45720" anchor="ctr">
            <a:normAutofit/>
          </a:bodyPr>
          <a:lstStyle/>
          <a:p>
            <a:pPr indent="-228600" algn="l" latinLnBrk="0">
              <a:buFont typeface="Wingdings"/>
              <a:buChar char="§"/>
              <a:defRPr/>
            </a:pPr>
            <a:r>
              <a:rPr lang="en-US" altLang="ko-KR">
                <a:solidFill>
                  <a:schemeClr val="tx1"/>
                </a:solidFill>
              </a:rPr>
              <a:t>AS1_AGE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&lt;=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0.436</a:t>
            </a:r>
          </a:p>
          <a:p>
            <a:pPr lvl="1" indent="-228600" latinLnBrk="0">
              <a:buFont typeface="Wingdings"/>
              <a:buChar char="§"/>
              <a:defRPr/>
            </a:pPr>
            <a:r>
              <a:rPr lang="ko-KR" altLang="en-US"/>
              <a:t>분할조건</a:t>
            </a:r>
          </a:p>
          <a:p>
            <a:pPr lvl="1" indent="-228600" latinLnBrk="0">
              <a:buFont typeface="Wingdings"/>
              <a:buChar char="§"/>
              <a:defRPr/>
            </a:pPr>
            <a:r>
              <a:rPr lang="ko-KR" altLang="en-US"/>
              <a:t>노드를 쪼개는 기준</a:t>
            </a:r>
          </a:p>
          <a:p>
            <a:pPr indent="-228600" algn="l" latinLnBrk="0">
              <a:buFont typeface="Wingdings"/>
              <a:buChar char="§"/>
              <a:defRPr/>
            </a:pPr>
            <a:r>
              <a:rPr lang="en-US" altLang="ko-KR">
                <a:solidFill>
                  <a:schemeClr val="tx1"/>
                </a:solidFill>
              </a:rPr>
              <a:t>Gini = 0.361</a:t>
            </a:r>
          </a:p>
          <a:p>
            <a:pPr lvl="1" indent="-228600" latinLnBrk="0">
              <a:buFont typeface="Wingdings"/>
              <a:buChar char="§"/>
              <a:defRPr/>
            </a:pPr>
            <a:r>
              <a:rPr lang="ko-KR" altLang="en-US"/>
              <a:t>노드의 지니 불순도</a:t>
            </a:r>
          </a:p>
          <a:p>
            <a:pPr indent="-228600" algn="l" latinLnBrk="0">
              <a:buFont typeface="Wingdings"/>
              <a:buChar char="§"/>
              <a:defRPr/>
            </a:pPr>
            <a:r>
              <a:rPr lang="en-US" altLang="ko-KR">
                <a:solidFill>
                  <a:schemeClr val="tx1"/>
                </a:solidFill>
              </a:rPr>
              <a:t>Samples = 361</a:t>
            </a:r>
          </a:p>
          <a:p>
            <a:pPr lvl="1" indent="-228600" latinLnBrk="0">
              <a:buFont typeface="Wingdings"/>
              <a:buChar char="§"/>
              <a:defRPr/>
            </a:pPr>
            <a:r>
              <a:rPr lang="ko-KR" altLang="en-US"/>
              <a:t>노드에 있는 정보의 개수</a:t>
            </a:r>
          </a:p>
          <a:p>
            <a:pPr indent="-228600" algn="l" latinLnBrk="0">
              <a:buFont typeface="Wingdings"/>
              <a:buChar char="§"/>
              <a:defRPr/>
            </a:pPr>
            <a:r>
              <a:rPr lang="en-US" altLang="ko-KR">
                <a:solidFill>
                  <a:schemeClr val="tx1"/>
                </a:solidFill>
              </a:rPr>
              <a:t>Value = [1482, 459]</a:t>
            </a:r>
          </a:p>
          <a:p>
            <a:pPr lvl="1" indent="-228600" latinLnBrk="0">
              <a:buFont typeface="Wingdings"/>
              <a:buChar char="§"/>
              <a:defRPr/>
            </a:pPr>
            <a:r>
              <a:rPr lang="en-US" altLang="ko-KR"/>
              <a:t>Decision Tree</a:t>
            </a:r>
            <a:r>
              <a:rPr lang="ko-KR" altLang="en-US"/>
              <a:t>로 분리한 샘플의 수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Feature Importance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900" dirty="0"/>
              <a:t>특성 중요도</a:t>
            </a:r>
          </a:p>
          <a:p>
            <a:pPr lvl="0">
              <a:defRPr/>
            </a:pPr>
            <a:r>
              <a:rPr lang="en-US" altLang="ko-KR" sz="1900" dirty="0"/>
              <a:t>Decision Tree</a:t>
            </a:r>
            <a:r>
              <a:rPr lang="ko-KR" altLang="en-US" sz="1900" dirty="0"/>
              <a:t>를 만들 때 변수를 사용한 정도</a:t>
            </a:r>
          </a:p>
          <a:p>
            <a:pPr lvl="1">
              <a:defRPr/>
            </a:pPr>
            <a:r>
              <a:rPr lang="en-US" altLang="ko-KR" sz="1900" dirty="0"/>
              <a:t>0: Decision </a:t>
            </a:r>
            <a:r>
              <a:rPr lang="en-US" altLang="ko-KR" sz="1900" dirty="0" err="1"/>
              <a:t>Tree를</a:t>
            </a:r>
            <a:r>
              <a:rPr lang="en-US" altLang="ko-KR" sz="1900" dirty="0"/>
              <a:t> </a:t>
            </a:r>
            <a:r>
              <a:rPr lang="en-US" altLang="ko-KR" sz="1900" dirty="0" err="1"/>
              <a:t>만들</a:t>
            </a:r>
            <a:r>
              <a:rPr lang="en-US" altLang="ko-KR" sz="1900" dirty="0"/>
              <a:t> 때 그 </a:t>
            </a:r>
            <a:r>
              <a:rPr lang="en-US" altLang="ko-KR" sz="1900" dirty="0" err="1"/>
              <a:t>변수가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전혀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사용되지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않음</a:t>
            </a:r>
            <a:endParaRPr lang="en-US" altLang="ko-KR" sz="1900" dirty="0"/>
          </a:p>
          <a:p>
            <a:pPr lvl="1">
              <a:defRPr/>
            </a:pPr>
            <a:r>
              <a:rPr lang="en-US" altLang="ko-KR" sz="1900" dirty="0"/>
              <a:t>1: Decision </a:t>
            </a:r>
            <a:r>
              <a:rPr lang="en-US" altLang="ko-KR" sz="1900" dirty="0" err="1"/>
              <a:t>Tree를</a:t>
            </a:r>
            <a:r>
              <a:rPr lang="en-US" altLang="ko-KR" sz="1900" dirty="0"/>
              <a:t> 이 </a:t>
            </a:r>
            <a:r>
              <a:rPr lang="en-US" altLang="ko-KR" sz="1900" dirty="0" err="1"/>
              <a:t>변수를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사용하면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완벽하게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예측할</a:t>
            </a:r>
            <a:r>
              <a:rPr lang="en-US" altLang="ko-KR" sz="1900" dirty="0"/>
              <a:t> 수 있</a:t>
            </a:r>
            <a:r>
              <a:rPr lang="ko-KR" altLang="en-US" sz="1900" dirty="0"/>
              <a:t>음</a:t>
            </a:r>
          </a:p>
          <a:p>
            <a:pPr lvl="0">
              <a:defRPr/>
            </a:pPr>
            <a:r>
              <a:rPr lang="ko-KR" altLang="en-US" sz="1900" dirty="0"/>
              <a:t>모든 변수의 </a:t>
            </a:r>
            <a:r>
              <a:rPr lang="en-US" altLang="ko-KR" sz="1900" dirty="0"/>
              <a:t>Feature </a:t>
            </a:r>
            <a:r>
              <a:rPr lang="en-US" altLang="ko-KR" sz="1900" dirty="0" err="1"/>
              <a:t>Importance의</a:t>
            </a:r>
            <a:r>
              <a:rPr lang="en-US" altLang="ko-KR" sz="1900" dirty="0"/>
              <a:t> </a:t>
            </a:r>
            <a:r>
              <a:rPr lang="en-US" altLang="ko-KR" sz="1900" dirty="0" err="1"/>
              <a:t>합은</a:t>
            </a:r>
            <a:r>
              <a:rPr lang="en-US" altLang="ko-KR" sz="1900" dirty="0"/>
              <a:t> 1</a:t>
            </a:r>
          </a:p>
          <a:p>
            <a:pPr lvl="0">
              <a:defRPr/>
            </a:pPr>
            <a:r>
              <a:rPr lang="en-US" altLang="ko-KR" sz="1900" dirty="0" err="1"/>
              <a:t>특성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중요도의</a:t>
            </a:r>
            <a:r>
              <a:rPr lang="en-US" altLang="ko-KR" sz="1900" dirty="0"/>
              <a:t> </a:t>
            </a:r>
            <a:r>
              <a:rPr lang="en-US" altLang="ko-KR" sz="1900" dirty="0" err="1"/>
              <a:t>값이</a:t>
            </a:r>
            <a:r>
              <a:rPr lang="en-US" altLang="ko-KR" sz="1900" dirty="0"/>
              <a:t> 낮</a:t>
            </a:r>
            <a:r>
              <a:rPr lang="ko-KR" altLang="en-US" sz="1900" dirty="0" err="1"/>
              <a:t>으면</a:t>
            </a:r>
            <a:r>
              <a:rPr lang="en-US" altLang="ko-KR" sz="1900" dirty="0"/>
              <a:t>?</a:t>
            </a:r>
          </a:p>
          <a:p>
            <a:pPr lvl="1">
              <a:defRPr/>
            </a:pPr>
            <a:r>
              <a:rPr lang="en-US" altLang="ko-KR" sz="1900" dirty="0"/>
              <a:t>그 </a:t>
            </a:r>
            <a:r>
              <a:rPr lang="en-US" altLang="ko-KR" sz="1900" dirty="0" err="1"/>
              <a:t>변수가</a:t>
            </a:r>
            <a:r>
              <a:rPr lang="en-US" altLang="ko-KR" sz="1900" dirty="0"/>
              <a:t> </a:t>
            </a:r>
            <a:r>
              <a:rPr lang="en-US" altLang="ko-KR" sz="1900" dirty="0" err="1"/>
              <a:t>모델을</a:t>
            </a:r>
            <a:r>
              <a:rPr lang="en-US" altLang="ko-KR" sz="1900" dirty="0"/>
              <a:t> </a:t>
            </a:r>
            <a:r>
              <a:rPr lang="en-US" altLang="ko-KR" sz="1900" dirty="0" err="1"/>
              <a:t>만들</a:t>
            </a:r>
            <a:r>
              <a:rPr lang="en-US" altLang="ko-KR" sz="1900" dirty="0"/>
              <a:t> 때 </a:t>
            </a:r>
            <a:r>
              <a:rPr lang="en-US" altLang="ko-KR" sz="1900" dirty="0" err="1"/>
              <a:t>유용하지</a:t>
            </a:r>
            <a:r>
              <a:rPr lang="en-US" altLang="ko-KR" sz="1900" dirty="0"/>
              <a:t> </a:t>
            </a:r>
            <a:r>
              <a:rPr lang="en-US" altLang="ko-KR" sz="1900" dirty="0" err="1"/>
              <a:t>않다고</a:t>
            </a:r>
            <a:r>
              <a:rPr lang="ko-KR" altLang="en-US" sz="1900" dirty="0"/>
              <a:t> 해석할 수는 없다</a:t>
            </a:r>
            <a:r>
              <a:rPr lang="en-US" altLang="ko-KR" sz="1900" dirty="0"/>
              <a:t>.</a:t>
            </a:r>
          </a:p>
          <a:p>
            <a:pPr lvl="1">
              <a:defRPr/>
            </a:pPr>
            <a:r>
              <a:rPr lang="ko-KR" altLang="en-US" sz="1900" dirty="0"/>
              <a:t>다른 변수만 가지고도 </a:t>
            </a:r>
            <a:r>
              <a:rPr lang="en-US" altLang="ko-KR" sz="1900" dirty="0"/>
              <a:t>Decision Tree</a:t>
            </a:r>
            <a:r>
              <a:rPr lang="ko-KR" altLang="en-US" sz="1900" dirty="0"/>
              <a:t>를 만들 수 있기 때문</a:t>
            </a:r>
            <a:r>
              <a:rPr lang="en-US" altLang="ko-KR" sz="19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8" name="Group 67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0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1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2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3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4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5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6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7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8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79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0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1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2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3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4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5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6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87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>
            <a:normAutofit/>
          </a:bodyPr>
          <a:lstStyle/>
          <a:p>
            <a:pPr algn="l" latinLnBrk="0">
              <a:defRPr/>
            </a:pPr>
            <a:r>
              <a:rPr lang="en-US" altLang="ko-KR" sz="3700"/>
              <a:t>Feature importance</a:t>
            </a:r>
          </a:p>
        </p:txBody>
      </p:sp>
      <p:sp>
        <p:nvSpPr>
          <p:cNvPr id="89" name="Freeform: Shap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9207" y="671951"/>
            <a:ext cx="10102580" cy="3359108"/>
          </a:xfrm>
          <a:prstGeom prst="rect">
            <a:avLst/>
          </a:prstGeom>
        </p:spPr>
      </p:pic>
      <p:sp>
        <p:nvSpPr>
          <p:cNvPr id="63" name="Content Placeholder 62"/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800"/>
              <a:t>max_depth</a:t>
            </a:r>
            <a:r>
              <a:rPr lang="ko-KR" altLang="en-US" sz="1800"/>
              <a:t> </a:t>
            </a:r>
            <a:r>
              <a:rPr lang="en-US" altLang="ko-KR" sz="1800"/>
              <a:t>=</a:t>
            </a:r>
            <a:r>
              <a:rPr lang="ko-KR" altLang="en-US" sz="1800"/>
              <a:t> </a:t>
            </a:r>
            <a:r>
              <a:rPr lang="en-US" altLang="ko-KR" sz="1800"/>
              <a:t>5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accuracy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5120878" y="1347209"/>
            <a:ext cx="6269591" cy="12946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정확도</a:t>
            </a:r>
          </a:p>
          <a:p>
            <a:pPr>
              <a:defRPr/>
            </a:pPr>
            <a:r>
              <a:rPr lang="ko-KR" altLang="en-US" dirty="0"/>
              <a:t>데이터의 실제 값과 모델이 판정한 값이 일치하는 경우</a:t>
            </a:r>
          </a:p>
          <a:p>
            <a:pPr lvl="1">
              <a:defRPr/>
            </a:pPr>
            <a:r>
              <a:rPr lang="ko-KR" altLang="en-US" dirty="0" err="1"/>
              <a:t>진음성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진양성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정확도 판별법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5883119" y="803187"/>
            <a:ext cx="4745109" cy="238265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acc</a:t>
            </a:r>
          </a:p>
          <a:p>
            <a:pPr lvl="1">
              <a:defRPr/>
            </a:pPr>
            <a:r>
              <a:rPr lang="en-US" altLang="ko-KR" dirty="0" err="1"/>
              <a:t>모델을</a:t>
            </a:r>
            <a:r>
              <a:rPr lang="en-US" altLang="ko-KR" dirty="0"/>
              <a:t> </a:t>
            </a:r>
            <a:r>
              <a:rPr lang="en-US" altLang="ko-KR" dirty="0" err="1"/>
              <a:t>제작할</a:t>
            </a:r>
            <a:r>
              <a:rPr lang="en-US" altLang="ko-KR" dirty="0"/>
              <a:t> 때 </a:t>
            </a:r>
            <a:r>
              <a:rPr lang="en-US" altLang="ko-KR" dirty="0" err="1"/>
              <a:t>사용한</a:t>
            </a:r>
            <a:r>
              <a:rPr lang="en-US" altLang="ko-KR" dirty="0"/>
              <a:t> </a:t>
            </a:r>
            <a:r>
              <a:rPr lang="en-US" altLang="ko-KR" dirty="0" err="1"/>
              <a:t>데이터로</a:t>
            </a:r>
            <a:r>
              <a:rPr lang="en-US" altLang="ko-KR" dirty="0"/>
              <a:t> </a:t>
            </a:r>
            <a:r>
              <a:rPr lang="en-US" altLang="ko-KR" dirty="0" err="1"/>
              <a:t>평가한</a:t>
            </a:r>
            <a:r>
              <a:rPr lang="en-US" altLang="ko-KR" dirty="0"/>
              <a:t> </a:t>
            </a:r>
            <a:r>
              <a:rPr lang="en-US" altLang="ko-KR" dirty="0" err="1"/>
              <a:t>정확도</a:t>
            </a:r>
            <a:endParaRPr lang="en-US" altLang="ko-KR" dirty="0"/>
          </a:p>
          <a:p>
            <a:pPr lvl="0">
              <a:defRPr/>
            </a:pPr>
            <a:r>
              <a:rPr lang="en-US" altLang="ko-KR" dirty="0" err="1"/>
              <a:t>val_acc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</a:t>
            </a:r>
            <a:r>
              <a:rPr lang="en-US" altLang="ko-KR" dirty="0" err="1"/>
              <a:t>델을</a:t>
            </a:r>
            <a:r>
              <a:rPr lang="en-US" altLang="ko-KR" dirty="0"/>
              <a:t> </a:t>
            </a:r>
            <a:r>
              <a:rPr lang="en-US" altLang="ko-KR" dirty="0" err="1"/>
              <a:t>제작할</a:t>
            </a:r>
            <a:r>
              <a:rPr lang="en-US" altLang="ko-KR" dirty="0"/>
              <a:t> 때 </a:t>
            </a:r>
            <a:r>
              <a:rPr lang="en-US" altLang="ko-KR" dirty="0" err="1"/>
              <a:t>사용하지</a:t>
            </a:r>
            <a:r>
              <a:rPr lang="en-US" altLang="ko-KR" dirty="0"/>
              <a:t> </a:t>
            </a:r>
            <a:r>
              <a:rPr lang="en-US" altLang="ko-KR" dirty="0" err="1"/>
              <a:t>않은</a:t>
            </a:r>
            <a:r>
              <a:rPr lang="en-US" altLang="ko-KR" dirty="0"/>
              <a:t> </a:t>
            </a:r>
            <a:r>
              <a:rPr lang="en-US" altLang="ko-KR" dirty="0" err="1"/>
              <a:t>데이터로</a:t>
            </a:r>
            <a:r>
              <a:rPr lang="en-US" altLang="ko-KR" dirty="0"/>
              <a:t> </a:t>
            </a:r>
            <a:r>
              <a:rPr lang="en-US" altLang="ko-KR" dirty="0" err="1"/>
              <a:t>평가한</a:t>
            </a:r>
            <a:r>
              <a:rPr lang="en-US" altLang="ko-KR" dirty="0"/>
              <a:t> </a:t>
            </a:r>
            <a:r>
              <a:rPr lang="en-US" altLang="ko-KR" dirty="0" err="1"/>
              <a:t>정확도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evaluate()</a:t>
            </a:r>
          </a:p>
          <a:p>
            <a:pPr lvl="1">
              <a:defRPr/>
            </a:pP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en-US" altLang="ko-KR" dirty="0" err="1"/>
              <a:t>모델의</a:t>
            </a:r>
            <a:r>
              <a:rPr lang="en-US" altLang="ko-KR" dirty="0"/>
              <a:t> </a:t>
            </a:r>
            <a:r>
              <a:rPr lang="en-US" altLang="ko-KR" dirty="0" err="1"/>
              <a:t>내장</a:t>
            </a:r>
            <a:r>
              <a:rPr lang="en-US" altLang="ko-KR" dirty="0"/>
              <a:t> </a:t>
            </a:r>
            <a:r>
              <a:rPr lang="en-US" altLang="ko-KR" dirty="0" err="1"/>
              <a:t>메소드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모델의</a:t>
            </a:r>
            <a:r>
              <a:rPr lang="en-US" altLang="ko-KR" dirty="0"/>
              <a:t> loss, accuracy</a:t>
            </a:r>
            <a:r>
              <a:rPr lang="ko-KR" altLang="en-US" dirty="0"/>
              <a:t> 반환</a:t>
            </a:r>
          </a:p>
          <a:p>
            <a:pPr lvl="1">
              <a:defRPr/>
            </a:pPr>
            <a:r>
              <a:rPr lang="en-US" altLang="ko-KR" dirty="0" err="1"/>
              <a:t>X_test</a:t>
            </a:r>
            <a:r>
              <a:rPr lang="en-US" altLang="ko-KR" dirty="0"/>
              <a:t>,  </a:t>
            </a:r>
            <a:r>
              <a:rPr lang="en-US" altLang="ko-KR" dirty="0" err="1"/>
              <a:t>y_test를</a:t>
            </a:r>
            <a:r>
              <a:rPr lang="en-US" altLang="ko-KR" dirty="0"/>
              <a:t> </a:t>
            </a:r>
            <a:r>
              <a:rPr lang="en-US" altLang="ko-KR" dirty="0" err="1"/>
              <a:t>넣어</a:t>
            </a:r>
            <a:r>
              <a:rPr lang="en-US" altLang="ko-KR" dirty="0"/>
              <a:t> </a:t>
            </a:r>
            <a:r>
              <a:rPr lang="en-US" altLang="ko-KR" dirty="0" err="1"/>
              <a:t>모델</a:t>
            </a:r>
            <a:r>
              <a:rPr lang="en-US" altLang="ko-KR" dirty="0"/>
              <a:t> </a:t>
            </a:r>
            <a:r>
              <a:rPr lang="en-US" altLang="ko-KR" dirty="0" err="1"/>
              <a:t>판단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29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" name="Group 36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anchor="ctr">
            <a:normAutofit/>
          </a:bodyPr>
          <a:lstStyle/>
          <a:p>
            <a:pPr latinLnBrk="0">
              <a:lnSpc>
                <a:spcPct val="80000"/>
              </a:lnSpc>
              <a:defRPr/>
            </a:pPr>
            <a:r>
              <a:rPr lang="ko-KR" altLang="en-US">
                <a:solidFill>
                  <a:schemeClr val="bg1"/>
                </a:solidFill>
              </a:rPr>
              <a:t>다음주에 할 것</a:t>
            </a:r>
          </a:p>
        </p:txBody>
      </p:sp>
      <p:pic>
        <p:nvPicPr>
          <p:cNvPr id="5" name="Picture 4" descr="청진기"/>
          <p:cNvPicPr>
            <a:picLocks noChangeAspect="1"/>
          </p:cNvPicPr>
          <p:nvPr/>
        </p:nvPicPr>
        <p:blipFill rotWithShape="1">
          <a:blip r:embed="rId3"/>
          <a:srcRect t="37840"/>
          <a:stretch>
            <a:fillRect/>
          </a:stretch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하이퍼 튜닝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데이터셋 변경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FA1 ~ FA5</a:t>
            </a:r>
          </a:p>
          <a:p>
            <a:pPr lvl="0">
              <a:defRPr/>
            </a:pPr>
            <a:r>
              <a:rPr lang="en-US" altLang="ko-KR" dirty="0"/>
              <a:t>Hidden Layer</a:t>
            </a:r>
            <a:r>
              <a:rPr lang="ko-KR" altLang="en-US" dirty="0"/>
              <a:t> 수 줄이기</a:t>
            </a:r>
          </a:p>
          <a:p>
            <a:pPr lvl="1">
              <a:defRPr/>
            </a:pPr>
            <a:r>
              <a:rPr lang="ko-KR" altLang="en-US" dirty="0"/>
              <a:t>현재는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</a:p>
          <a:p>
            <a:pPr lvl="0">
              <a:defRPr/>
            </a:pPr>
            <a:r>
              <a:rPr lang="en-US" altLang="ko-KR" dirty="0"/>
              <a:t>Epoch</a:t>
            </a:r>
            <a:r>
              <a:rPr lang="ko-KR" altLang="en-US" dirty="0"/>
              <a:t> 수 늘리기</a:t>
            </a:r>
          </a:p>
          <a:p>
            <a:pPr lvl="1">
              <a:defRPr/>
            </a:pPr>
            <a:r>
              <a:rPr lang="ko-KR" altLang="en-US" dirty="0"/>
              <a:t>현재는 최대 </a:t>
            </a:r>
            <a:r>
              <a:rPr lang="en-US" altLang="ko-KR" dirty="0"/>
              <a:t>32</a:t>
            </a:r>
          </a:p>
          <a:p>
            <a:pPr lvl="0">
              <a:defRPr/>
            </a:pPr>
            <a:r>
              <a:rPr lang="en-US" altLang="ko-KR" dirty="0"/>
              <a:t>Optimizer</a:t>
            </a:r>
            <a:r>
              <a:rPr lang="ko-KR" altLang="en-US" dirty="0"/>
              <a:t> 바꾸기</a:t>
            </a:r>
          </a:p>
          <a:p>
            <a:pPr lvl="1">
              <a:defRPr/>
            </a:pPr>
            <a:r>
              <a:rPr lang="ko-KR" altLang="en-US" dirty="0"/>
              <a:t>현재는 </a:t>
            </a:r>
            <a:r>
              <a:rPr lang="en-US" altLang="ko-KR" dirty="0"/>
              <a:t>Adam</a:t>
            </a:r>
          </a:p>
          <a:p>
            <a:pPr lvl="0">
              <a:defRPr/>
            </a:pPr>
            <a:r>
              <a:rPr lang="ko-KR" altLang="en-US" dirty="0"/>
              <a:t>랜덤 포레스트 </a:t>
            </a:r>
            <a:r>
              <a:rPr lang="ko-KR" altLang="en-US" dirty="0" err="1"/>
              <a:t>써보기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저번주에 한 것</a:t>
            </a:r>
          </a:p>
          <a:p>
            <a:pPr lvl="1">
              <a:defRPr/>
            </a:pPr>
            <a:r>
              <a:rPr lang="ko-KR" altLang="en-US" dirty="0"/>
              <a:t>고혈압 분석 모델 소개</a:t>
            </a:r>
          </a:p>
          <a:p>
            <a:pPr lvl="0">
              <a:defRPr/>
            </a:pPr>
            <a:r>
              <a:rPr lang="ko-KR" altLang="en-US" dirty="0"/>
              <a:t>이번주에 한 것</a:t>
            </a:r>
          </a:p>
          <a:p>
            <a:pPr lvl="1">
              <a:defRPr/>
            </a:pPr>
            <a:r>
              <a:rPr lang="en-US" altLang="ko-KR" dirty="0" err="1"/>
              <a:t>Decison</a:t>
            </a:r>
            <a:r>
              <a:rPr lang="en-US" altLang="ko-KR" dirty="0"/>
              <a:t> Tree </a:t>
            </a:r>
            <a:r>
              <a:rPr lang="ko-KR" altLang="en-US" dirty="0"/>
              <a:t>개념 설명</a:t>
            </a:r>
          </a:p>
          <a:p>
            <a:pPr lvl="1">
              <a:defRPr/>
            </a:pPr>
            <a:r>
              <a:rPr lang="en-US" altLang="ko-KR" dirty="0"/>
              <a:t>acc, </a:t>
            </a:r>
            <a:r>
              <a:rPr lang="en-US" altLang="ko-KR" dirty="0" err="1"/>
              <a:t>val_acc</a:t>
            </a:r>
            <a:r>
              <a:rPr lang="ko-KR" altLang="en-US" dirty="0"/>
              <a:t>의 차이 설명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변경된 데이터셋으로 새로운 모델 제작</a:t>
            </a:r>
          </a:p>
          <a:p>
            <a:pPr lvl="0">
              <a:defRPr/>
            </a:pPr>
            <a:r>
              <a:rPr lang="ko-KR" altLang="en-US" dirty="0"/>
              <a:t>다음주에 할 것</a:t>
            </a:r>
          </a:p>
          <a:p>
            <a:pPr lvl="1">
              <a:defRPr/>
            </a:pPr>
            <a:r>
              <a:rPr lang="ko-KR" altLang="en-US" dirty="0"/>
              <a:t>모델 </a:t>
            </a:r>
            <a:r>
              <a:rPr lang="ko-KR" altLang="en-US" dirty="0" err="1"/>
              <a:t>하이퍼</a:t>
            </a:r>
            <a:r>
              <a:rPr lang="ko-KR" altLang="en-US" dirty="0"/>
              <a:t> 튜닝</a:t>
            </a:r>
          </a:p>
          <a:p>
            <a:pPr lvl="1">
              <a:defRPr/>
            </a:pPr>
            <a:r>
              <a:rPr lang="ko-KR" altLang="en-US" dirty="0"/>
              <a:t>랜덤 포레스트 공부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식영</a:t>
            </a:r>
            <a:r>
              <a:rPr lang="ko-KR" altLang="en-US" dirty="0"/>
              <a:t> 김혜림 박사님과 미팅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랜덤 포레스트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많은 </a:t>
            </a:r>
            <a:r>
              <a:rPr lang="en-US" altLang="ko-KR"/>
              <a:t>Decision Tree</a:t>
            </a:r>
            <a:r>
              <a:rPr lang="ko-KR" altLang="en-US"/>
              <a:t>로 분류 또는 평균 예측치 출력</a:t>
            </a:r>
          </a:p>
          <a:p>
            <a:pPr>
              <a:defRPr/>
            </a:pPr>
            <a:r>
              <a:rPr lang="ko-KR" altLang="en-US"/>
              <a:t>다수의 </a:t>
            </a:r>
            <a:r>
              <a:rPr lang="en-US" altLang="ko-KR"/>
              <a:t>Decision Tree</a:t>
            </a:r>
            <a:r>
              <a:rPr lang="ko-KR" altLang="en-US"/>
              <a:t> 학습</a:t>
            </a:r>
          </a:p>
          <a:p>
            <a:pPr lvl="1">
              <a:defRPr/>
            </a:pPr>
            <a:r>
              <a:rPr lang="ko-KR" altLang="en-US"/>
              <a:t>ensemble</a:t>
            </a:r>
          </a:p>
          <a:p>
            <a:pPr lvl="0">
              <a:defRPr/>
            </a:pPr>
            <a:r>
              <a:rPr lang="en-US" altLang="ko-KR"/>
              <a:t>bagging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임</a:t>
            </a:r>
            <a:r>
              <a:rPr lang="en-US" altLang="ko-KR"/>
              <a:t>의로 </a:t>
            </a:r>
            <a:r>
              <a:rPr lang="ko-KR" altLang="en-US"/>
              <a:t>트리를</a:t>
            </a:r>
            <a:r>
              <a:rPr lang="en-US" altLang="ko-KR"/>
              <a:t> 추출하여 생성, </a:t>
            </a:r>
            <a:r>
              <a:rPr lang="ko-KR" altLang="en-US"/>
              <a:t>중복허용</a:t>
            </a:r>
          </a:p>
          <a:p>
            <a:pPr lvl="1">
              <a:defRPr/>
            </a:pPr>
            <a:r>
              <a:rPr lang="ko-KR" altLang="en-US"/>
              <a:t>전체 속성의 일부만 추출</a:t>
            </a:r>
            <a:r>
              <a:rPr lang="en-US" altLang="ko-KR"/>
              <a:t>(Bagging Features)</a:t>
            </a:r>
          </a:p>
          <a:p>
            <a:pPr>
              <a:defRPr/>
            </a:pPr>
            <a:r>
              <a:rPr lang="ko-KR" altLang="en-US"/>
              <a:t>장점</a:t>
            </a:r>
          </a:p>
          <a:p>
            <a:pPr lvl="1">
              <a:defRPr/>
            </a:pPr>
            <a:r>
              <a:rPr lang="ko-KR" altLang="en-US"/>
              <a:t>월등히 높은 정확성</a:t>
            </a:r>
          </a:p>
          <a:p>
            <a:pPr lvl="1">
              <a:defRPr/>
            </a:pPr>
            <a:r>
              <a:rPr lang="en-US" altLang="ko-KR"/>
              <a:t> overfitting </a:t>
            </a:r>
            <a:r>
              <a:rPr lang="ko-KR" altLang="en-US"/>
              <a:t>확률 줄임</a:t>
            </a:r>
            <a:r>
              <a:rPr lang="en-US" altLang="ko-KR"/>
              <a:t>,</a:t>
            </a:r>
            <a:r>
              <a:rPr lang="ko-KR" altLang="en-US"/>
              <a:t> 일반화된 트리 생성</a:t>
            </a:r>
          </a:p>
          <a:p>
            <a:pPr lvl="0">
              <a:defRPr/>
            </a:pPr>
            <a:r>
              <a:rPr lang="ko-KR" altLang="en-US"/>
              <a:t>sklearn.ensemble</a:t>
            </a:r>
            <a:r>
              <a:rPr lang="en-US" altLang="ko-KR"/>
              <a:t>,</a:t>
            </a:r>
            <a:r>
              <a:rPr lang="ko-KR" altLang="en-US"/>
              <a:t> RandomForestClassifier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끝없는 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매주 주말</a:t>
            </a:r>
          </a:p>
          <a:p>
            <a:pPr lvl="0">
              <a:defRPr/>
            </a:pPr>
            <a:r>
              <a:rPr lang="ko-KR" altLang="en-US" dirty="0"/>
              <a:t>이번주에 보낸 자료 안내</a:t>
            </a:r>
          </a:p>
          <a:p>
            <a:pPr lvl="0">
              <a:defRPr/>
            </a:pPr>
            <a:r>
              <a:rPr lang="ko-KR" altLang="en-US" dirty="0"/>
              <a:t>다음주에 보낼 자료 전달</a:t>
            </a:r>
          </a:p>
          <a:p>
            <a:pPr lvl="0">
              <a:defRPr/>
            </a:pPr>
            <a:r>
              <a:rPr lang="ko-KR" altLang="en-US" dirty="0"/>
              <a:t>랜덤 포레스트 도입 제안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228600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651000" y="1727583"/>
            <a:ext cx="3646714" cy="202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endParaRPr lang="ko-KR" altLang="en-US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1788161" y="1662113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29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" name="Group 36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anchor="ctr">
            <a:normAutofit/>
          </a:bodyPr>
          <a:lstStyle/>
          <a:p>
            <a:pPr latinLnBrk="0">
              <a:lnSpc>
                <a:spcPct val="80000"/>
              </a:lnSpc>
              <a:defRPr/>
            </a:pPr>
            <a:r>
              <a:rPr lang="ko-KR" altLang="en-US">
                <a:solidFill>
                  <a:schemeClr val="bg1"/>
                </a:solidFill>
              </a:rPr>
              <a:t>저번주에 한 것</a:t>
            </a:r>
          </a:p>
        </p:txBody>
      </p:sp>
      <p:pic>
        <p:nvPicPr>
          <p:cNvPr id="5" name="Picture 4" descr="청진기"/>
          <p:cNvPicPr>
            <a:picLocks noChangeAspect="1"/>
          </p:cNvPicPr>
          <p:nvPr/>
        </p:nvPicPr>
        <p:blipFill rotWithShape="1">
          <a:blip r:embed="rId3"/>
          <a:srcRect t="37840"/>
          <a:stretch>
            <a:fillRect/>
          </a:stretch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식품영양학과 김혜림 박사님</a:t>
            </a:r>
          </a:p>
          <a:p>
            <a:pPr lvl="0">
              <a:defRPr/>
            </a:pPr>
            <a:r>
              <a:rPr lang="ko-KR" altLang="en-US" dirty="0"/>
              <a:t>사람의 나이</a:t>
            </a:r>
            <a:r>
              <a:rPr lang="en-US" altLang="ko-KR" dirty="0"/>
              <a:t>, </a:t>
            </a:r>
            <a:r>
              <a:rPr lang="ko-KR" altLang="en-US" dirty="0"/>
              <a:t>영양</a:t>
            </a:r>
            <a:r>
              <a:rPr lang="en-US" altLang="ko-KR" dirty="0"/>
              <a:t>, </a:t>
            </a:r>
            <a:r>
              <a:rPr lang="ko-KR" altLang="en-US" dirty="0"/>
              <a:t>식이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>
                <a:highlight>
                  <a:srgbClr val="FFFF00"/>
                </a:highlight>
              </a:rPr>
              <a:t>생활 패턴</a:t>
            </a:r>
            <a:r>
              <a:rPr lang="ko-KR" altLang="en-US" dirty="0"/>
              <a:t>과 특정 질환의 상관 관계 조사</a:t>
            </a:r>
          </a:p>
          <a:p>
            <a:pPr lvl="1">
              <a:defRPr/>
            </a:pPr>
            <a:r>
              <a:rPr lang="ko-KR" altLang="en-US" dirty="0"/>
              <a:t>식이 패턴과 고혈압의 상관 관계를 집중 연구</a:t>
            </a:r>
          </a:p>
          <a:p>
            <a:pPr lvl="0">
              <a:defRPr/>
            </a:pPr>
            <a:r>
              <a:rPr lang="ko-KR" altLang="en-US" dirty="0"/>
              <a:t>고혈압 모델 제작</a:t>
            </a:r>
          </a:p>
          <a:p>
            <a:pPr lvl="1">
              <a:defRPr/>
            </a:pPr>
            <a:r>
              <a:rPr lang="ko-KR" altLang="en-US" dirty="0"/>
              <a:t>새로운 변수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)</a:t>
            </a:r>
            <a:r>
              <a:rPr lang="ko-KR" altLang="en-US" dirty="0"/>
              <a:t>의 고혈압 유병 여부 예측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현재는 정상혈압이지만</a:t>
            </a:r>
            <a:r>
              <a:rPr lang="en-US" altLang="ko-KR" dirty="0"/>
              <a:t>, </a:t>
            </a:r>
            <a:r>
              <a:rPr lang="ko-KR" altLang="en-US" dirty="0"/>
              <a:t>이후 고혈압에 걸릴지 예측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고혈압 변수 가공</a:t>
            </a:r>
          </a:p>
          <a:p>
            <a:pPr lvl="0">
              <a:defRPr/>
            </a:pPr>
            <a:r>
              <a:rPr lang="ko-KR" altLang="en-US"/>
              <a:t>데이터 분리 및 전처리</a:t>
            </a:r>
          </a:p>
          <a:p>
            <a:pPr lvl="0">
              <a:defRPr/>
            </a:pPr>
            <a:r>
              <a:rPr lang="ko-KR" altLang="en-US"/>
              <a:t>결측값 대치</a:t>
            </a:r>
          </a:p>
          <a:p>
            <a:pPr lvl="1">
              <a:defRPr/>
            </a:pPr>
            <a:r>
              <a:rPr lang="ko-KR" altLang="en-US"/>
              <a:t>기반 데이터 변수 수정</a:t>
            </a:r>
          </a:p>
          <a:p>
            <a:pPr lvl="1">
              <a:defRPr/>
            </a:pPr>
            <a:r>
              <a:rPr lang="en-US" altLang="ko-KR"/>
              <a:t>KNNImputer, SimpleImputer</a:t>
            </a:r>
          </a:p>
          <a:p>
            <a:pPr lvl="0">
              <a:defRPr/>
            </a:pPr>
            <a:r>
              <a:rPr lang="ko-KR" altLang="en-US"/>
              <a:t>변수 스케일링</a:t>
            </a:r>
          </a:p>
          <a:p>
            <a:pPr lvl="1">
              <a:defRPr/>
            </a:pPr>
            <a:r>
              <a:rPr lang="en-US" altLang="ko-KR"/>
              <a:t>StandardScaler, MinMaxScaler, QuantileTransformer</a:t>
            </a:r>
          </a:p>
          <a:p>
            <a:pPr lvl="0">
              <a:defRPr/>
            </a:pPr>
            <a:r>
              <a:rPr lang="ko-KR" altLang="en-US"/>
              <a:t>모델 제작 및 하이퍼파라미터 튜닝</a:t>
            </a:r>
          </a:p>
          <a:p>
            <a:pPr lvl="1">
              <a:defRPr/>
            </a:pPr>
            <a:r>
              <a:rPr lang="en-US" altLang="ko-KR"/>
              <a:t>Train, test </a:t>
            </a:r>
            <a:r>
              <a:rPr lang="ko-KR" altLang="en-US"/>
              <a:t>분리</a:t>
            </a:r>
          </a:p>
          <a:p>
            <a:pPr lvl="1">
              <a:defRPr/>
            </a:pPr>
            <a:r>
              <a:rPr lang="en-US" altLang="ko-KR"/>
              <a:t>Keras Tuner</a:t>
            </a:r>
          </a:p>
          <a:p>
            <a:pPr lvl="1">
              <a:defRPr/>
            </a:pPr>
            <a:r>
              <a:rPr lang="en-US" altLang="ko-KR"/>
              <a:t>Hyperband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100" dirty="0"/>
              <a:t>Decision tree </a:t>
            </a:r>
            <a:r>
              <a:rPr lang="ko-KR" altLang="en-US" sz="2100" dirty="0"/>
              <a:t>제작</a:t>
            </a:r>
          </a:p>
          <a:p>
            <a:pPr lvl="1">
              <a:defRPr/>
            </a:pPr>
            <a:r>
              <a:rPr lang="en-US" altLang="ko-KR" sz="1900" dirty="0" err="1"/>
              <a:t>DecisionTreeClassifier</a:t>
            </a:r>
            <a:endParaRPr lang="en-US" altLang="ko-KR" sz="1900" dirty="0"/>
          </a:p>
          <a:p>
            <a:pPr lvl="1">
              <a:defRPr/>
            </a:pPr>
            <a:r>
              <a:rPr lang="en-US" altLang="ko-KR" sz="1900" dirty="0"/>
              <a:t>Decision tree</a:t>
            </a:r>
            <a:r>
              <a:rPr lang="ko-KR" altLang="en-US" sz="1900" dirty="0"/>
              <a:t>로 변수 중요도 추출</a:t>
            </a:r>
          </a:p>
          <a:p>
            <a:pPr lvl="0">
              <a:defRPr/>
            </a:pPr>
            <a:r>
              <a:rPr lang="ko-KR" altLang="en-US" sz="2100" dirty="0"/>
              <a:t>다양한 모델 설계</a:t>
            </a:r>
          </a:p>
          <a:p>
            <a:pPr lvl="1">
              <a:defRPr/>
            </a:pPr>
            <a:r>
              <a:rPr lang="ko-KR" altLang="en-US" sz="1900" dirty="0"/>
              <a:t>변수 솎아내고 모델 설계</a:t>
            </a:r>
          </a:p>
          <a:p>
            <a:pPr lvl="1">
              <a:defRPr/>
            </a:pPr>
            <a:r>
              <a:rPr lang="ko-KR" altLang="en-US" sz="1900" dirty="0" err="1"/>
              <a:t>식이패턴을</a:t>
            </a:r>
            <a:r>
              <a:rPr lang="ko-KR" altLang="en-US" sz="1900" dirty="0"/>
              <a:t> 이용한 모델 설계</a:t>
            </a:r>
          </a:p>
          <a:p>
            <a:pPr lvl="1">
              <a:defRPr/>
            </a:pPr>
            <a:r>
              <a:rPr lang="ko-KR" altLang="en-US" sz="1900" dirty="0" err="1"/>
              <a:t>결측값을</a:t>
            </a:r>
            <a:r>
              <a:rPr lang="ko-KR" altLang="en-US" sz="1900" dirty="0"/>
              <a:t> 모두 대치한 모델 설계</a:t>
            </a:r>
            <a:endParaRPr lang="en-US" altLang="ko-KR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29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" name="Group 36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anchor="ctr">
            <a:normAutofit/>
          </a:bodyPr>
          <a:lstStyle/>
          <a:p>
            <a:pPr latinLnBrk="0">
              <a:lnSpc>
                <a:spcPct val="80000"/>
              </a:lnSpc>
              <a:defRPr/>
            </a:pPr>
            <a:r>
              <a:rPr lang="ko-KR" altLang="en-US">
                <a:solidFill>
                  <a:schemeClr val="bg1"/>
                </a:solidFill>
              </a:rPr>
              <a:t>이번주에 한 것</a:t>
            </a:r>
          </a:p>
        </p:txBody>
      </p:sp>
      <p:pic>
        <p:nvPicPr>
          <p:cNvPr id="5" name="Picture 4" descr="청진기"/>
          <p:cNvPicPr>
            <a:picLocks noChangeAspect="1"/>
          </p:cNvPicPr>
          <p:nvPr/>
        </p:nvPicPr>
        <p:blipFill rotWithShape="1">
          <a:blip r:embed="rId3"/>
          <a:srcRect t="37840"/>
          <a:stretch>
            <a:fillRect/>
          </a:stretch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3524C1C7-E045-4ED9-82F3-E12B6B41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이번주에 한 것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3D5DAAB6-41B4-454B-B2A9-C740322B3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34779" y="922147"/>
            <a:ext cx="3177117" cy="2382838"/>
          </a:xfrm>
        </p:spPr>
      </p:pic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13693A2D-B497-45E5-99E8-A92F20633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23767" y="920560"/>
            <a:ext cx="3179233" cy="2384425"/>
          </a:xfr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76DD52D-160F-49EA-82A9-AE6F23748657}"/>
              </a:ext>
            </a:extLst>
          </p:cNvPr>
          <p:cNvSpPr txBox="1">
            <a:spLocks/>
          </p:cNvSpPr>
          <p:nvPr/>
        </p:nvSpPr>
        <p:spPr>
          <a:xfrm>
            <a:off x="5118447" y="3429000"/>
            <a:ext cx="6281873" cy="2935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 err="1"/>
              <a:t>Decison</a:t>
            </a:r>
            <a:r>
              <a:rPr lang="en-US" altLang="ko-KR" dirty="0"/>
              <a:t> Tree </a:t>
            </a:r>
            <a:r>
              <a:rPr lang="ko-KR" altLang="en-US" dirty="0"/>
              <a:t>개념 설명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Decision Tree</a:t>
            </a:r>
            <a:r>
              <a:rPr lang="ko-KR" altLang="en-US" dirty="0"/>
              <a:t>의 원리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CART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특성 중요도</a:t>
            </a:r>
          </a:p>
          <a:p>
            <a:pPr>
              <a:defRPr/>
            </a:pPr>
            <a:r>
              <a:rPr lang="ko-KR" altLang="en-US" dirty="0"/>
              <a:t>정확도 </a:t>
            </a:r>
            <a:r>
              <a:rPr lang="ko-KR" altLang="en-US" dirty="0" err="1"/>
              <a:t>판별법</a:t>
            </a:r>
            <a:r>
              <a:rPr lang="ko-KR" altLang="en-US" dirty="0"/>
              <a:t> 설명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정확도의 정확한 정의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acc</a:t>
            </a:r>
            <a:r>
              <a:rPr lang="ko-KR" altLang="en-US" dirty="0"/>
              <a:t>와 </a:t>
            </a:r>
            <a:r>
              <a:rPr lang="en-US" altLang="ko-KR" dirty="0" err="1"/>
              <a:t>val_acc</a:t>
            </a:r>
            <a:r>
              <a:rPr lang="ko-KR" altLang="en-US" dirty="0"/>
              <a:t>의 차이</a:t>
            </a:r>
          </a:p>
          <a:p>
            <a:pPr>
              <a:defRPr/>
            </a:pPr>
            <a:r>
              <a:rPr lang="ko-KR" altLang="en-US" dirty="0"/>
              <a:t>변경된 데이터셋으로 새로운 모델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185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Decision</a:t>
            </a:r>
            <a:r>
              <a:rPr lang="ko-KR" altLang="en-US"/>
              <a:t> </a:t>
            </a:r>
            <a:r>
              <a:rPr lang="en-US" altLang="ko-KR"/>
              <a:t>Tree</a:t>
            </a:r>
            <a:br>
              <a:rPr lang="ko-KR" altLang="en-US"/>
            </a:br>
            <a:r>
              <a:rPr lang="ko-KR" altLang="en-US"/>
              <a:t>정확한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Decision Tree</a:t>
            </a:r>
            <a:r>
              <a:rPr lang="ko-KR" altLang="en-US" dirty="0"/>
              <a:t>의 정확한 개념</a:t>
            </a:r>
          </a:p>
          <a:p>
            <a:pPr lvl="1">
              <a:defRPr/>
            </a:pPr>
            <a:r>
              <a:rPr lang="ko-KR" altLang="en-US" dirty="0"/>
              <a:t>김혜림 박사님이 요청한 것</a:t>
            </a:r>
          </a:p>
          <a:p>
            <a:pPr lvl="0">
              <a:defRPr/>
            </a:pPr>
            <a:r>
              <a:rPr lang="en-US" altLang="ko-KR" dirty="0"/>
              <a:t>의사결정 규칙을 트리 구조로 나타</a:t>
            </a:r>
            <a:r>
              <a:rPr lang="ko-KR" altLang="en-US" dirty="0"/>
              <a:t>냄</a:t>
            </a:r>
          </a:p>
          <a:p>
            <a:pPr lvl="1">
              <a:defRPr/>
            </a:pPr>
            <a:r>
              <a:rPr lang="en-US" altLang="ko-KR" dirty="0"/>
              <a:t>논리합, 논리곱</a:t>
            </a:r>
            <a:endParaRPr lang="ko-KR" altLang="en-US" dirty="0"/>
          </a:p>
          <a:p>
            <a:pPr lvl="0">
              <a:defRPr/>
            </a:pPr>
            <a:r>
              <a:rPr lang="en-US" altLang="ko-KR" dirty="0"/>
              <a:t>전체 자료를 몇 개의 작은 집단으로 나누어서 분석</a:t>
            </a:r>
          </a:p>
          <a:p>
            <a:pPr lvl="1">
              <a:defRPr/>
            </a:pPr>
            <a:r>
              <a:rPr lang="ko-KR" altLang="en-US" dirty="0"/>
              <a:t>식이 패턴</a:t>
            </a:r>
          </a:p>
          <a:p>
            <a:pPr lvl="1">
              <a:defRPr/>
            </a:pPr>
            <a:r>
              <a:rPr lang="en-US" altLang="ko-KR" dirty="0"/>
              <a:t>고혈압 여부</a:t>
            </a:r>
          </a:p>
          <a:p>
            <a:pPr lvl="0">
              <a:defRPr/>
            </a:pPr>
            <a:r>
              <a:rPr lang="en-US" altLang="ko-KR" dirty="0"/>
              <a:t>결정이 가능한 특징(식이패턴)으로 답(고혈압)을 추론한다.</a:t>
            </a:r>
          </a:p>
          <a:p>
            <a:pPr lvl="1">
              <a:defRPr/>
            </a:pPr>
            <a:r>
              <a:rPr lang="en-US" altLang="ko-KR" dirty="0"/>
              <a:t>귀납추론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1134</Words>
  <Application>Microsoft Office PowerPoint</Application>
  <PresentationFormat>와이드스크린</PresentationFormat>
  <Paragraphs>184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함초롬바탕</vt:lpstr>
      <vt:lpstr>Calibri Light</vt:lpstr>
      <vt:lpstr>Rockwell</vt:lpstr>
      <vt:lpstr>Wingdings</vt:lpstr>
      <vt:lpstr>아틀라스</vt:lpstr>
      <vt:lpstr>고혈압 분석 모델</vt:lpstr>
      <vt:lpstr>목차</vt:lpstr>
      <vt:lpstr>저번주에 한 것</vt:lpstr>
      <vt:lpstr>개요</vt:lpstr>
      <vt:lpstr>모델 설명</vt:lpstr>
      <vt:lpstr>모델 설명</vt:lpstr>
      <vt:lpstr>이번주에 한 것</vt:lpstr>
      <vt:lpstr>이번주에 한 것</vt:lpstr>
      <vt:lpstr>Decision Tree 정확한 개념</vt:lpstr>
      <vt:lpstr>Decision Tree 알고리즘</vt:lpstr>
      <vt:lpstr>Decision Tree</vt:lpstr>
      <vt:lpstr>PowerPoint 프레젠테이션</vt:lpstr>
      <vt:lpstr>Decision Tree의 해석</vt:lpstr>
      <vt:lpstr>Feature Importance</vt:lpstr>
      <vt:lpstr>Feature importance</vt:lpstr>
      <vt:lpstr>accuracy</vt:lpstr>
      <vt:lpstr>정확도 판별법</vt:lpstr>
      <vt:lpstr>다음주에 할 것</vt:lpstr>
      <vt:lpstr>하이퍼 튜닝</vt:lpstr>
      <vt:lpstr>랜덤 포레스트</vt:lpstr>
      <vt:lpstr>끝없는 미팅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식품영양학과 논문 데이터셋 준비</dc:title>
  <dc:creator>승현</dc:creator>
  <cp:lastModifiedBy>승현</cp:lastModifiedBy>
  <cp:revision>34</cp:revision>
  <dcterms:created xsi:type="dcterms:W3CDTF">2021-07-15T02:40:19Z</dcterms:created>
  <dcterms:modified xsi:type="dcterms:W3CDTF">2021-09-10T03:35:07Z</dcterms:modified>
  <cp:version/>
</cp:coreProperties>
</file>