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20942" y="240500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800" kern="0" dirty="0">
                <a:solidFill>
                  <a:schemeClr val="bg2">
                    <a:lumMod val="25000"/>
                  </a:schemeClr>
                </a:solidFill>
                <a:latin typeface="야놀자 야체 B"/>
              </a:rPr>
              <a:t>Bottom-Up and Top-Down Attention for Image Captioning and Visual Question Answering</a:t>
            </a:r>
            <a:endParaRPr lang="ko-KR" altLang="en-US" sz="2800" kern="0" dirty="0">
              <a:solidFill>
                <a:schemeClr val="bg2">
                  <a:lumMod val="25000"/>
                </a:schemeClr>
              </a:solidFill>
              <a:latin typeface="야놀자 야체 B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E8DABC6-0007-4FE1-9DAB-6E67FE931E81}"/>
              </a:ext>
            </a:extLst>
          </p:cNvPr>
          <p:cNvGrpSpPr/>
          <p:nvPr/>
        </p:nvGrpSpPr>
        <p:grpSpPr>
          <a:xfrm>
            <a:off x="8121605" y="4438413"/>
            <a:ext cx="1332836" cy="612614"/>
            <a:chOff x="8121605" y="4438413"/>
            <a:chExt cx="1332836" cy="6126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EC35D6-3373-4368-9ABA-7ED55C9248F6}"/>
                </a:ext>
              </a:extLst>
            </p:cNvPr>
            <p:cNvSpPr txBox="1"/>
            <p:nvPr/>
          </p:nvSpPr>
          <p:spPr>
            <a:xfrm>
              <a:off x="8121605" y="4438413"/>
              <a:ext cx="1271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야놀자 야체 B"/>
                </a:rPr>
                <a:t>컴퓨터과학과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32A0FF-5D77-438A-9177-E1907959F2A4}"/>
                </a:ext>
              </a:extLst>
            </p:cNvPr>
            <p:cNvSpPr txBox="1"/>
            <p:nvPr/>
          </p:nvSpPr>
          <p:spPr>
            <a:xfrm>
              <a:off x="8183408" y="4743250"/>
              <a:ext cx="1271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야놀자 야체 B"/>
                </a:rPr>
                <a:t>2020010860</a:t>
              </a:r>
              <a:endParaRPr lang="ko-KR" altLang="en-US" sz="1400" dirty="0">
                <a:latin typeface="야놀자 야체 B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B4DC1C6-E667-4923-95AF-EECC32AFA3CA}"/>
              </a:ext>
            </a:extLst>
          </p:cNvPr>
          <p:cNvSpPr txBox="1"/>
          <p:nvPr/>
        </p:nvSpPr>
        <p:spPr>
          <a:xfrm>
            <a:off x="8411502" y="5044518"/>
            <a:ext cx="72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야놀자 야체 B"/>
              </a:rPr>
              <a:t>정보건</a:t>
            </a:r>
          </a:p>
        </p:txBody>
      </p:sp>
    </p:spTree>
    <p:extLst>
      <p:ext uri="{BB962C8B-B14F-4D97-AF65-F5344CB8AC3E}">
        <p14:creationId xmlns:p14="http://schemas.microsoft.com/office/powerpoint/2010/main" val="78149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56FCA3-2322-4AD7-ABBF-4CC28AA96CC2}"/>
              </a:ext>
            </a:extLst>
          </p:cNvPr>
          <p:cNvSpPr/>
          <p:nvPr/>
        </p:nvSpPr>
        <p:spPr>
          <a:xfrm>
            <a:off x="3046246" y="35475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Caption Model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899297-AE7B-444E-8452-9FD230C3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1" y="1020650"/>
            <a:ext cx="50863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5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44182" y="85129"/>
            <a:ext cx="11970312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ea typeface="야놀자 야체 B" panose="02020603020101020101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  <a:ea typeface="야놀자 야체 B" panose="02020603020101020101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  <a:ea typeface="야놀자 야체 B" panose="02020603020101020101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  <a:ea typeface="야놀자 야체 B" panose="02020603020101020101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  <a:ea typeface="야놀자 야체 B" panose="02020603020101020101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prstClr val="white"/>
                  </a:solidFill>
                  <a:ea typeface="야놀자 야체 B" panose="02020603020101020101"/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56FCA3-2322-4AD7-ABBF-4CC28AA96CC2}"/>
              </a:ext>
            </a:extLst>
          </p:cNvPr>
          <p:cNvSpPr/>
          <p:nvPr/>
        </p:nvSpPr>
        <p:spPr>
          <a:xfrm>
            <a:off x="3046246" y="35475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VQA Model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C37F1E-5B03-4562-AC87-F2EBD9A2D599}"/>
              </a:ext>
            </a:extLst>
          </p:cNvPr>
          <p:cNvSpPr/>
          <p:nvPr/>
        </p:nvSpPr>
        <p:spPr>
          <a:xfrm>
            <a:off x="496575" y="1106573"/>
            <a:ext cx="1122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VQA : 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이미지와 그 이미지에 대한 질문이 주어졌을 때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해당 질문에 맞는 올바른 답변을 만들어내는 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task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EE3DFB-9C24-435F-85B1-28C157DD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55" y="1964603"/>
            <a:ext cx="10357608" cy="206100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CA6B70-4D67-4501-987E-15212600CEA2}"/>
              </a:ext>
            </a:extLst>
          </p:cNvPr>
          <p:cNvCxnSpPr/>
          <p:nvPr/>
        </p:nvCxnSpPr>
        <p:spPr>
          <a:xfrm>
            <a:off x="4681057" y="2429965"/>
            <a:ext cx="0" cy="18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C7C957-A00E-44CA-A9A8-4309828F5FF9}"/>
              </a:ext>
            </a:extLst>
          </p:cNvPr>
          <p:cNvSpPr txBox="1"/>
          <p:nvPr/>
        </p:nvSpPr>
        <p:spPr>
          <a:xfrm>
            <a:off x="2122417" y="4432325"/>
            <a:ext cx="5117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ea typeface="야놀자 야체 B" panose="02020603020101020101"/>
              </a:rPr>
              <a:t>Reset Gate/ Update Gate / Candidate / </a:t>
            </a:r>
            <a:r>
              <a:rPr lang="ko-KR" altLang="en-US" sz="1600" dirty="0" err="1">
                <a:ea typeface="야놀자 야체 B" panose="02020603020101020101"/>
              </a:rPr>
              <a:t>은닉층</a:t>
            </a:r>
            <a:r>
              <a:rPr lang="ko-KR" altLang="en-US" sz="1600" dirty="0">
                <a:ea typeface="야놀자 야체 B" panose="02020603020101020101"/>
              </a:rPr>
              <a:t> 계산</a:t>
            </a:r>
            <a:endParaRPr lang="en-US" altLang="ko-KR" sz="1600" dirty="0">
              <a:ea typeface="야놀자 야체 B" panose="02020603020101020101"/>
            </a:endParaRPr>
          </a:p>
          <a:p>
            <a:endParaRPr lang="en-US" altLang="ko-KR" sz="1600" dirty="0">
              <a:ea typeface="야놀자 야체 B" panose="02020603020101020101"/>
            </a:endParaRPr>
          </a:p>
          <a:p>
            <a:r>
              <a:rPr lang="en-US" altLang="ko-KR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※LSTM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과 비슷하지만 학습할 가중치가 적음</a:t>
            </a:r>
            <a:endParaRPr lang="en-US" altLang="ko-KR" sz="1200" dirty="0">
              <a:solidFill>
                <a:schemeClr val="accent5">
                  <a:lumMod val="50000"/>
                </a:schemeClr>
              </a:solidFill>
              <a:ea typeface="야놀자 야체 B" panose="02020603020101020101"/>
            </a:endParaRPr>
          </a:p>
          <a:p>
            <a:endParaRPr lang="ko-KR" altLang="en-US" sz="1600" dirty="0">
              <a:ea typeface="야놀자 야체 B" panose="02020603020101020101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37E0CE4-80C2-4E4C-ADE3-88C1BEC0C837}"/>
              </a:ext>
            </a:extLst>
          </p:cNvPr>
          <p:cNvSpPr/>
          <p:nvPr/>
        </p:nvSpPr>
        <p:spPr>
          <a:xfrm>
            <a:off x="9663002" y="3011648"/>
            <a:ext cx="1529026" cy="4173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후보 답변에 해당하는 예측 점수 계산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FD5ED-4F5D-4465-801B-DC6C9E1662F7}"/>
              </a:ext>
            </a:extLst>
          </p:cNvPr>
          <p:cNvSpPr txBox="1"/>
          <p:nvPr/>
        </p:nvSpPr>
        <p:spPr>
          <a:xfrm>
            <a:off x="492985" y="1461034"/>
            <a:ext cx="199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Visual </a:t>
            </a:r>
            <a:r>
              <a:rPr lang="en-US" altLang="ko-KR" sz="1200" dirty="0" err="1"/>
              <a:t>Qustion</a:t>
            </a:r>
            <a:r>
              <a:rPr lang="en-US" altLang="ko-KR" sz="1200" dirty="0"/>
              <a:t> Answering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56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56FCA3-2322-4AD7-ABBF-4CC28AA96CC2}"/>
              </a:ext>
            </a:extLst>
          </p:cNvPr>
          <p:cNvSpPr/>
          <p:nvPr/>
        </p:nvSpPr>
        <p:spPr>
          <a:xfrm>
            <a:off x="3046246" y="35475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Conclusion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C37F1E-5B03-4562-AC87-F2EBD9A2D599}"/>
              </a:ext>
            </a:extLst>
          </p:cNvPr>
          <p:cNvSpPr/>
          <p:nvPr/>
        </p:nvSpPr>
        <p:spPr>
          <a:xfrm>
            <a:off x="496575" y="1106573"/>
            <a:ext cx="11221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&gt; MSCOCO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와 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VQA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v2.0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데이터셋을 활용하여 실험을 진행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=&gt;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기존의 방법보다 더 앞선 성능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D644DB-8B6F-44CD-AFE7-771CAA9F0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94" y="2534168"/>
            <a:ext cx="5079530" cy="36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0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56FCA3-2322-4AD7-ABBF-4CC28AA96CC2}"/>
              </a:ext>
            </a:extLst>
          </p:cNvPr>
          <p:cNvSpPr/>
          <p:nvPr/>
        </p:nvSpPr>
        <p:spPr>
          <a:xfrm>
            <a:off x="3046246" y="35475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Captioning Model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175EFA6-34B5-4EB7-B830-CA72FE53E234}"/>
              </a:ext>
            </a:extLst>
          </p:cNvPr>
          <p:cNvGrpSpPr/>
          <p:nvPr/>
        </p:nvGrpSpPr>
        <p:grpSpPr>
          <a:xfrm>
            <a:off x="1184108" y="935124"/>
            <a:ext cx="9960642" cy="5390523"/>
            <a:chOff x="478803" y="1054840"/>
            <a:chExt cx="9960642" cy="53905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C4D1E2A-F54E-4CBF-8A79-2B81153EC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395" y="1054840"/>
              <a:ext cx="9925050" cy="20574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6DD4D26-02EA-4D1B-AA81-224D87682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887" y="3000997"/>
              <a:ext cx="9896475" cy="13430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58034FD-D16D-4191-AC4D-D65A11961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803" y="4216513"/>
              <a:ext cx="9925049" cy="2228850"/>
            </a:xfrm>
            <a:prstGeom prst="rect">
              <a:avLst/>
            </a:prstGeom>
          </p:spPr>
        </p:pic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B2F4260-20DA-49F1-B3C4-B0F427D0EBE5}"/>
              </a:ext>
            </a:extLst>
          </p:cNvPr>
          <p:cNvSpPr/>
          <p:nvPr/>
        </p:nvSpPr>
        <p:spPr>
          <a:xfrm>
            <a:off x="3010653" y="2379838"/>
            <a:ext cx="8062911" cy="2867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D94AF1C-A36C-4FE7-B76A-A81F0D7C6ADE}"/>
              </a:ext>
            </a:extLst>
          </p:cNvPr>
          <p:cNvSpPr/>
          <p:nvPr/>
        </p:nvSpPr>
        <p:spPr>
          <a:xfrm>
            <a:off x="2567434" y="3872048"/>
            <a:ext cx="8062911" cy="2867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72F52D-EAF2-4B08-934E-5F1E6663CA26}"/>
              </a:ext>
            </a:extLst>
          </p:cNvPr>
          <p:cNvSpPr/>
          <p:nvPr/>
        </p:nvSpPr>
        <p:spPr>
          <a:xfrm>
            <a:off x="2676089" y="5955400"/>
            <a:ext cx="8339694" cy="2867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4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3046246" y="35475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sp>
        <p:nvSpPr>
          <p:cNvPr id="12" name="자유형 39">
            <a:extLst>
              <a:ext uri="{FF2B5EF4-FFF2-40B4-BE49-F238E27FC236}">
                <a16:creationId xmlns:a16="http://schemas.microsoft.com/office/drawing/2014/main" id="{3D39F2D2-4962-400E-990E-4794847D2AA4}"/>
              </a:ext>
            </a:extLst>
          </p:cNvPr>
          <p:cNvSpPr/>
          <p:nvPr/>
        </p:nvSpPr>
        <p:spPr>
          <a:xfrm>
            <a:off x="4001973" y="1512352"/>
            <a:ext cx="2856613" cy="1489624"/>
          </a:xfrm>
          <a:custGeom>
            <a:avLst/>
            <a:gdLst>
              <a:gd name="connsiteX0" fmla="*/ 753961 w 2856613"/>
              <a:gd name="connsiteY0" fmla="*/ 0 h 1489624"/>
              <a:gd name="connsiteX1" fmla="*/ 1492604 w 2856613"/>
              <a:gd name="connsiteY1" fmla="*/ 602012 h 1489624"/>
              <a:gd name="connsiteX2" fmla="*/ 1501463 w 2856613"/>
              <a:gd name="connsiteY2" fmla="*/ 689891 h 1489624"/>
              <a:gd name="connsiteX3" fmla="*/ 1612598 w 2856613"/>
              <a:gd name="connsiteY3" fmla="*/ 672930 h 1489624"/>
              <a:gd name="connsiteX4" fmla="*/ 1743063 w 2856613"/>
              <a:gd name="connsiteY4" fmla="*/ 666342 h 1489624"/>
              <a:gd name="connsiteX5" fmla="*/ 2801153 w 2856613"/>
              <a:gd name="connsiteY5" fmla="*/ 1228924 h 1489624"/>
              <a:gd name="connsiteX6" fmla="*/ 2856613 w 2856613"/>
              <a:gd name="connsiteY6" fmla="*/ 1320214 h 1489624"/>
              <a:gd name="connsiteX7" fmla="*/ 2784847 w 2856613"/>
              <a:gd name="connsiteY7" fmla="*/ 1224242 h 1489624"/>
              <a:gd name="connsiteX8" fmla="*/ 1800213 w 2856613"/>
              <a:gd name="connsiteY8" fmla="*/ 759892 h 1489624"/>
              <a:gd name="connsiteX9" fmla="*/ 1605889 w 2856613"/>
              <a:gd name="connsiteY9" fmla="*/ 774595 h 1489624"/>
              <a:gd name="connsiteX10" fmla="*/ 1428945 w 2856613"/>
              <a:gd name="connsiteY10" fmla="*/ 815374 h 1489624"/>
              <a:gd name="connsiteX11" fmla="*/ 1319044 w 2856613"/>
              <a:gd name="connsiteY11" fmla="*/ 854836 h 1489624"/>
              <a:gd name="connsiteX12" fmla="*/ 645025 w 2856613"/>
              <a:gd name="connsiteY12" fmla="*/ 1403022 h 1489624"/>
              <a:gd name="connsiteX13" fmla="*/ 592412 w 2856613"/>
              <a:gd name="connsiteY13" fmla="*/ 1489624 h 1489624"/>
              <a:gd name="connsiteX14" fmla="*/ 460486 w 2856613"/>
              <a:gd name="connsiteY14" fmla="*/ 1448672 h 1489624"/>
              <a:gd name="connsiteX15" fmla="*/ 0 w 2856613"/>
              <a:gd name="connsiteY15" fmla="*/ 753961 h 1489624"/>
              <a:gd name="connsiteX16" fmla="*/ 753961 w 2856613"/>
              <a:gd name="connsiteY16" fmla="*/ 0 h 148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56613" h="1489624">
                <a:moveTo>
                  <a:pt x="753961" y="0"/>
                </a:moveTo>
                <a:cubicBezTo>
                  <a:pt x="1118312" y="0"/>
                  <a:pt x="1422300" y="258445"/>
                  <a:pt x="1492604" y="602012"/>
                </a:cubicBezTo>
                <a:lnTo>
                  <a:pt x="1501463" y="689891"/>
                </a:lnTo>
                <a:lnTo>
                  <a:pt x="1612598" y="672930"/>
                </a:lnTo>
                <a:cubicBezTo>
                  <a:pt x="1655494" y="668574"/>
                  <a:pt x="1699018" y="666342"/>
                  <a:pt x="1743063" y="666342"/>
                </a:cubicBezTo>
                <a:cubicBezTo>
                  <a:pt x="2183515" y="666342"/>
                  <a:pt x="2571844" y="889502"/>
                  <a:pt x="2801153" y="1228924"/>
                </a:cubicBezTo>
                <a:lnTo>
                  <a:pt x="2856613" y="1320214"/>
                </a:lnTo>
                <a:lnTo>
                  <a:pt x="2784847" y="1224242"/>
                </a:lnTo>
                <a:cubicBezTo>
                  <a:pt x="2550807" y="940652"/>
                  <a:pt x="2196620" y="759892"/>
                  <a:pt x="1800213" y="759892"/>
                </a:cubicBezTo>
                <a:cubicBezTo>
                  <a:pt x="1734145" y="759892"/>
                  <a:pt x="1669250" y="764913"/>
                  <a:pt x="1605889" y="774595"/>
                </a:cubicBezTo>
                <a:lnTo>
                  <a:pt x="1428945" y="815374"/>
                </a:lnTo>
                <a:lnTo>
                  <a:pt x="1319044" y="854836"/>
                </a:lnTo>
                <a:cubicBezTo>
                  <a:pt x="1043703" y="967335"/>
                  <a:pt x="809445" y="1159649"/>
                  <a:pt x="645025" y="1403022"/>
                </a:cubicBezTo>
                <a:lnTo>
                  <a:pt x="592412" y="1489624"/>
                </a:lnTo>
                <a:lnTo>
                  <a:pt x="460486" y="1448672"/>
                </a:lnTo>
                <a:cubicBezTo>
                  <a:pt x="189878" y="1334215"/>
                  <a:pt x="0" y="1066262"/>
                  <a:pt x="0" y="753961"/>
                </a:cubicBezTo>
                <a:cubicBezTo>
                  <a:pt x="0" y="337560"/>
                  <a:pt x="337560" y="0"/>
                  <a:pt x="753961" y="0"/>
                </a:cubicBezTo>
                <a:close/>
              </a:path>
            </a:pathLst>
          </a:custGeom>
          <a:solidFill>
            <a:srgbClr val="00B0F0"/>
          </a:solidFill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자유형 40">
            <a:extLst>
              <a:ext uri="{FF2B5EF4-FFF2-40B4-BE49-F238E27FC236}">
                <a16:creationId xmlns:a16="http://schemas.microsoft.com/office/drawing/2014/main" id="{A498771C-9F4E-43A9-BA5F-28D09908DDA0}"/>
              </a:ext>
            </a:extLst>
          </p:cNvPr>
          <p:cNvSpPr/>
          <p:nvPr/>
        </p:nvSpPr>
        <p:spPr>
          <a:xfrm rot="5400000">
            <a:off x="5933331" y="2257164"/>
            <a:ext cx="2856613" cy="1489624"/>
          </a:xfrm>
          <a:custGeom>
            <a:avLst/>
            <a:gdLst>
              <a:gd name="connsiteX0" fmla="*/ 0 w 2856613"/>
              <a:gd name="connsiteY0" fmla="*/ 753961 h 1489624"/>
              <a:gd name="connsiteX1" fmla="*/ 753961 w 2856613"/>
              <a:gd name="connsiteY1" fmla="*/ 0 h 1489624"/>
              <a:gd name="connsiteX2" fmla="*/ 1492604 w 2856613"/>
              <a:gd name="connsiteY2" fmla="*/ 602012 h 1489624"/>
              <a:gd name="connsiteX3" fmla="*/ 1501463 w 2856613"/>
              <a:gd name="connsiteY3" fmla="*/ 689891 h 1489624"/>
              <a:gd name="connsiteX4" fmla="*/ 1612598 w 2856613"/>
              <a:gd name="connsiteY4" fmla="*/ 672930 h 1489624"/>
              <a:gd name="connsiteX5" fmla="*/ 1743063 w 2856613"/>
              <a:gd name="connsiteY5" fmla="*/ 666342 h 1489624"/>
              <a:gd name="connsiteX6" fmla="*/ 2801153 w 2856613"/>
              <a:gd name="connsiteY6" fmla="*/ 1228924 h 1489624"/>
              <a:gd name="connsiteX7" fmla="*/ 2856613 w 2856613"/>
              <a:gd name="connsiteY7" fmla="*/ 1320214 h 1489624"/>
              <a:gd name="connsiteX8" fmla="*/ 2784847 w 2856613"/>
              <a:gd name="connsiteY8" fmla="*/ 1224242 h 1489624"/>
              <a:gd name="connsiteX9" fmla="*/ 1800213 w 2856613"/>
              <a:gd name="connsiteY9" fmla="*/ 759892 h 1489624"/>
              <a:gd name="connsiteX10" fmla="*/ 1605889 w 2856613"/>
              <a:gd name="connsiteY10" fmla="*/ 774595 h 1489624"/>
              <a:gd name="connsiteX11" fmla="*/ 1428945 w 2856613"/>
              <a:gd name="connsiteY11" fmla="*/ 815374 h 1489624"/>
              <a:gd name="connsiteX12" fmla="*/ 1319044 w 2856613"/>
              <a:gd name="connsiteY12" fmla="*/ 854836 h 1489624"/>
              <a:gd name="connsiteX13" fmla="*/ 645025 w 2856613"/>
              <a:gd name="connsiteY13" fmla="*/ 1403022 h 1489624"/>
              <a:gd name="connsiteX14" fmla="*/ 592412 w 2856613"/>
              <a:gd name="connsiteY14" fmla="*/ 1489624 h 1489624"/>
              <a:gd name="connsiteX15" fmla="*/ 460486 w 2856613"/>
              <a:gd name="connsiteY15" fmla="*/ 1448672 h 1489624"/>
              <a:gd name="connsiteX16" fmla="*/ 0 w 2856613"/>
              <a:gd name="connsiteY16" fmla="*/ 753961 h 148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56613" h="1489624">
                <a:moveTo>
                  <a:pt x="0" y="753961"/>
                </a:moveTo>
                <a:cubicBezTo>
                  <a:pt x="0" y="337560"/>
                  <a:pt x="337560" y="0"/>
                  <a:pt x="753961" y="0"/>
                </a:cubicBezTo>
                <a:cubicBezTo>
                  <a:pt x="1118312" y="0"/>
                  <a:pt x="1422300" y="258445"/>
                  <a:pt x="1492604" y="602012"/>
                </a:cubicBezTo>
                <a:lnTo>
                  <a:pt x="1501463" y="689891"/>
                </a:lnTo>
                <a:lnTo>
                  <a:pt x="1612598" y="672930"/>
                </a:lnTo>
                <a:cubicBezTo>
                  <a:pt x="1655494" y="668574"/>
                  <a:pt x="1699018" y="666342"/>
                  <a:pt x="1743063" y="666342"/>
                </a:cubicBezTo>
                <a:cubicBezTo>
                  <a:pt x="2183515" y="666342"/>
                  <a:pt x="2571844" y="889502"/>
                  <a:pt x="2801153" y="1228924"/>
                </a:cubicBezTo>
                <a:lnTo>
                  <a:pt x="2856613" y="1320214"/>
                </a:lnTo>
                <a:lnTo>
                  <a:pt x="2784847" y="1224242"/>
                </a:lnTo>
                <a:cubicBezTo>
                  <a:pt x="2550807" y="940652"/>
                  <a:pt x="2196620" y="759892"/>
                  <a:pt x="1800213" y="759892"/>
                </a:cubicBezTo>
                <a:cubicBezTo>
                  <a:pt x="1734145" y="759892"/>
                  <a:pt x="1669250" y="764913"/>
                  <a:pt x="1605889" y="774595"/>
                </a:cubicBezTo>
                <a:lnTo>
                  <a:pt x="1428945" y="815374"/>
                </a:lnTo>
                <a:lnTo>
                  <a:pt x="1319044" y="854836"/>
                </a:lnTo>
                <a:cubicBezTo>
                  <a:pt x="1043703" y="967335"/>
                  <a:pt x="809445" y="1159649"/>
                  <a:pt x="645025" y="1403022"/>
                </a:cubicBezTo>
                <a:lnTo>
                  <a:pt x="592412" y="1489624"/>
                </a:lnTo>
                <a:lnTo>
                  <a:pt x="460486" y="1448672"/>
                </a:lnTo>
                <a:cubicBezTo>
                  <a:pt x="189878" y="1334215"/>
                  <a:pt x="0" y="1066262"/>
                  <a:pt x="0" y="753961"/>
                </a:cubicBezTo>
                <a:close/>
              </a:path>
            </a:pathLst>
          </a:custGeom>
          <a:solidFill>
            <a:srgbClr val="00B0F0"/>
          </a:solidFill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41">
            <a:extLst>
              <a:ext uri="{FF2B5EF4-FFF2-40B4-BE49-F238E27FC236}">
                <a16:creationId xmlns:a16="http://schemas.microsoft.com/office/drawing/2014/main" id="{91CA34D7-FB9D-4428-B836-E2592934AA41}"/>
              </a:ext>
            </a:extLst>
          </p:cNvPr>
          <p:cNvSpPr/>
          <p:nvPr/>
        </p:nvSpPr>
        <p:spPr>
          <a:xfrm rot="10800000">
            <a:off x="5188519" y="4150506"/>
            <a:ext cx="2856613" cy="1489624"/>
          </a:xfrm>
          <a:custGeom>
            <a:avLst/>
            <a:gdLst>
              <a:gd name="connsiteX0" fmla="*/ 592412 w 2856613"/>
              <a:gd name="connsiteY0" fmla="*/ 1489624 h 1489624"/>
              <a:gd name="connsiteX1" fmla="*/ 460486 w 2856613"/>
              <a:gd name="connsiteY1" fmla="*/ 1448672 h 1489624"/>
              <a:gd name="connsiteX2" fmla="*/ 0 w 2856613"/>
              <a:gd name="connsiteY2" fmla="*/ 753961 h 1489624"/>
              <a:gd name="connsiteX3" fmla="*/ 753961 w 2856613"/>
              <a:gd name="connsiteY3" fmla="*/ 0 h 1489624"/>
              <a:gd name="connsiteX4" fmla="*/ 1492604 w 2856613"/>
              <a:gd name="connsiteY4" fmla="*/ 602012 h 1489624"/>
              <a:gd name="connsiteX5" fmla="*/ 1501463 w 2856613"/>
              <a:gd name="connsiteY5" fmla="*/ 689891 h 1489624"/>
              <a:gd name="connsiteX6" fmla="*/ 1612598 w 2856613"/>
              <a:gd name="connsiteY6" fmla="*/ 672930 h 1489624"/>
              <a:gd name="connsiteX7" fmla="*/ 1743063 w 2856613"/>
              <a:gd name="connsiteY7" fmla="*/ 666342 h 1489624"/>
              <a:gd name="connsiteX8" fmla="*/ 2801153 w 2856613"/>
              <a:gd name="connsiteY8" fmla="*/ 1228924 h 1489624"/>
              <a:gd name="connsiteX9" fmla="*/ 2856613 w 2856613"/>
              <a:gd name="connsiteY9" fmla="*/ 1320214 h 1489624"/>
              <a:gd name="connsiteX10" fmla="*/ 2784847 w 2856613"/>
              <a:gd name="connsiteY10" fmla="*/ 1224242 h 1489624"/>
              <a:gd name="connsiteX11" fmla="*/ 1800213 w 2856613"/>
              <a:gd name="connsiteY11" fmla="*/ 759892 h 1489624"/>
              <a:gd name="connsiteX12" fmla="*/ 1605889 w 2856613"/>
              <a:gd name="connsiteY12" fmla="*/ 774595 h 1489624"/>
              <a:gd name="connsiteX13" fmla="*/ 1428945 w 2856613"/>
              <a:gd name="connsiteY13" fmla="*/ 815374 h 1489624"/>
              <a:gd name="connsiteX14" fmla="*/ 1319044 w 2856613"/>
              <a:gd name="connsiteY14" fmla="*/ 854836 h 1489624"/>
              <a:gd name="connsiteX15" fmla="*/ 645025 w 2856613"/>
              <a:gd name="connsiteY15" fmla="*/ 1403022 h 148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56613" h="1489624">
                <a:moveTo>
                  <a:pt x="592412" y="1489624"/>
                </a:moveTo>
                <a:lnTo>
                  <a:pt x="460486" y="1448672"/>
                </a:lnTo>
                <a:cubicBezTo>
                  <a:pt x="189878" y="1334215"/>
                  <a:pt x="0" y="1066262"/>
                  <a:pt x="0" y="753961"/>
                </a:cubicBezTo>
                <a:cubicBezTo>
                  <a:pt x="0" y="337560"/>
                  <a:pt x="337560" y="0"/>
                  <a:pt x="753961" y="0"/>
                </a:cubicBezTo>
                <a:cubicBezTo>
                  <a:pt x="1118312" y="0"/>
                  <a:pt x="1422300" y="258445"/>
                  <a:pt x="1492604" y="602012"/>
                </a:cubicBezTo>
                <a:lnTo>
                  <a:pt x="1501463" y="689891"/>
                </a:lnTo>
                <a:lnTo>
                  <a:pt x="1612598" y="672930"/>
                </a:lnTo>
                <a:cubicBezTo>
                  <a:pt x="1655494" y="668574"/>
                  <a:pt x="1699018" y="666342"/>
                  <a:pt x="1743063" y="666342"/>
                </a:cubicBezTo>
                <a:cubicBezTo>
                  <a:pt x="2183515" y="666342"/>
                  <a:pt x="2571844" y="889502"/>
                  <a:pt x="2801153" y="1228924"/>
                </a:cubicBezTo>
                <a:lnTo>
                  <a:pt x="2856613" y="1320214"/>
                </a:lnTo>
                <a:lnTo>
                  <a:pt x="2784847" y="1224242"/>
                </a:lnTo>
                <a:cubicBezTo>
                  <a:pt x="2550807" y="940652"/>
                  <a:pt x="2196620" y="759892"/>
                  <a:pt x="1800213" y="759892"/>
                </a:cubicBezTo>
                <a:cubicBezTo>
                  <a:pt x="1734145" y="759892"/>
                  <a:pt x="1669250" y="764913"/>
                  <a:pt x="1605889" y="774595"/>
                </a:cubicBezTo>
                <a:lnTo>
                  <a:pt x="1428945" y="815374"/>
                </a:lnTo>
                <a:lnTo>
                  <a:pt x="1319044" y="854836"/>
                </a:lnTo>
                <a:cubicBezTo>
                  <a:pt x="1043703" y="967335"/>
                  <a:pt x="809445" y="1159649"/>
                  <a:pt x="645025" y="1403022"/>
                </a:cubicBezTo>
                <a:close/>
              </a:path>
            </a:pathLst>
          </a:custGeom>
          <a:solidFill>
            <a:srgbClr val="00B0F0"/>
          </a:solidFill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42">
            <a:extLst>
              <a:ext uri="{FF2B5EF4-FFF2-40B4-BE49-F238E27FC236}">
                <a16:creationId xmlns:a16="http://schemas.microsoft.com/office/drawing/2014/main" id="{6CA46652-07F0-4255-B617-C1BA6FCF01D9}"/>
              </a:ext>
            </a:extLst>
          </p:cNvPr>
          <p:cNvSpPr/>
          <p:nvPr/>
        </p:nvSpPr>
        <p:spPr>
          <a:xfrm rot="16200000">
            <a:off x="3318481" y="3467013"/>
            <a:ext cx="2856613" cy="1489624"/>
          </a:xfrm>
          <a:custGeom>
            <a:avLst/>
            <a:gdLst>
              <a:gd name="connsiteX0" fmla="*/ 2856613 w 2856613"/>
              <a:gd name="connsiteY0" fmla="*/ 1320214 h 1489624"/>
              <a:gd name="connsiteX1" fmla="*/ 2784847 w 2856613"/>
              <a:gd name="connsiteY1" fmla="*/ 1224242 h 1489624"/>
              <a:gd name="connsiteX2" fmla="*/ 1800213 w 2856613"/>
              <a:gd name="connsiteY2" fmla="*/ 759892 h 1489624"/>
              <a:gd name="connsiteX3" fmla="*/ 1605889 w 2856613"/>
              <a:gd name="connsiteY3" fmla="*/ 774595 h 1489624"/>
              <a:gd name="connsiteX4" fmla="*/ 1428945 w 2856613"/>
              <a:gd name="connsiteY4" fmla="*/ 815374 h 1489624"/>
              <a:gd name="connsiteX5" fmla="*/ 1319043 w 2856613"/>
              <a:gd name="connsiteY5" fmla="*/ 854836 h 1489624"/>
              <a:gd name="connsiteX6" fmla="*/ 645025 w 2856613"/>
              <a:gd name="connsiteY6" fmla="*/ 1403022 h 1489624"/>
              <a:gd name="connsiteX7" fmla="*/ 592412 w 2856613"/>
              <a:gd name="connsiteY7" fmla="*/ 1489624 h 1489624"/>
              <a:gd name="connsiteX8" fmla="*/ 460486 w 2856613"/>
              <a:gd name="connsiteY8" fmla="*/ 1448672 h 1489624"/>
              <a:gd name="connsiteX9" fmla="*/ 0 w 2856613"/>
              <a:gd name="connsiteY9" fmla="*/ 753961 h 1489624"/>
              <a:gd name="connsiteX10" fmla="*/ 753961 w 2856613"/>
              <a:gd name="connsiteY10" fmla="*/ 0 h 1489624"/>
              <a:gd name="connsiteX11" fmla="*/ 1492604 w 2856613"/>
              <a:gd name="connsiteY11" fmla="*/ 602011 h 1489624"/>
              <a:gd name="connsiteX12" fmla="*/ 1501463 w 2856613"/>
              <a:gd name="connsiteY12" fmla="*/ 689891 h 1489624"/>
              <a:gd name="connsiteX13" fmla="*/ 1612598 w 2856613"/>
              <a:gd name="connsiteY13" fmla="*/ 672930 h 1489624"/>
              <a:gd name="connsiteX14" fmla="*/ 1743063 w 2856613"/>
              <a:gd name="connsiteY14" fmla="*/ 666342 h 1489624"/>
              <a:gd name="connsiteX15" fmla="*/ 2801153 w 2856613"/>
              <a:gd name="connsiteY15" fmla="*/ 1228924 h 148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56613" h="1489624">
                <a:moveTo>
                  <a:pt x="2856613" y="1320214"/>
                </a:moveTo>
                <a:lnTo>
                  <a:pt x="2784847" y="1224242"/>
                </a:lnTo>
                <a:cubicBezTo>
                  <a:pt x="2550807" y="940652"/>
                  <a:pt x="2196620" y="759892"/>
                  <a:pt x="1800213" y="759892"/>
                </a:cubicBezTo>
                <a:cubicBezTo>
                  <a:pt x="1734145" y="759892"/>
                  <a:pt x="1669250" y="764914"/>
                  <a:pt x="1605889" y="774595"/>
                </a:cubicBezTo>
                <a:lnTo>
                  <a:pt x="1428945" y="815374"/>
                </a:lnTo>
                <a:lnTo>
                  <a:pt x="1319043" y="854836"/>
                </a:lnTo>
                <a:cubicBezTo>
                  <a:pt x="1043703" y="967335"/>
                  <a:pt x="809444" y="1159649"/>
                  <a:pt x="645025" y="1403022"/>
                </a:cubicBezTo>
                <a:lnTo>
                  <a:pt x="592412" y="1489624"/>
                </a:lnTo>
                <a:lnTo>
                  <a:pt x="460486" y="1448672"/>
                </a:lnTo>
                <a:cubicBezTo>
                  <a:pt x="189878" y="1334215"/>
                  <a:pt x="0" y="1066262"/>
                  <a:pt x="0" y="753961"/>
                </a:cubicBezTo>
                <a:cubicBezTo>
                  <a:pt x="0" y="337560"/>
                  <a:pt x="337560" y="0"/>
                  <a:pt x="753961" y="0"/>
                </a:cubicBezTo>
                <a:cubicBezTo>
                  <a:pt x="1118312" y="0"/>
                  <a:pt x="1422300" y="258444"/>
                  <a:pt x="1492604" y="602011"/>
                </a:cubicBezTo>
                <a:lnTo>
                  <a:pt x="1501463" y="689891"/>
                </a:lnTo>
                <a:lnTo>
                  <a:pt x="1612598" y="672930"/>
                </a:lnTo>
                <a:cubicBezTo>
                  <a:pt x="1655494" y="668574"/>
                  <a:pt x="1699018" y="666342"/>
                  <a:pt x="1743063" y="666342"/>
                </a:cubicBezTo>
                <a:cubicBezTo>
                  <a:pt x="2183515" y="666342"/>
                  <a:pt x="2571844" y="889502"/>
                  <a:pt x="2801153" y="1228924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CA6BD3-252C-4A5B-B1BD-6D280D17E7C0}"/>
              </a:ext>
            </a:extLst>
          </p:cNvPr>
          <p:cNvSpPr/>
          <p:nvPr/>
        </p:nvSpPr>
        <p:spPr>
          <a:xfrm>
            <a:off x="8484406" y="1820442"/>
            <a:ext cx="262273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Bottom-Up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Attention Model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F6B65C-DEFA-4464-A615-54F9014E8C89}"/>
              </a:ext>
            </a:extLst>
          </p:cNvPr>
          <p:cNvSpPr/>
          <p:nvPr/>
        </p:nvSpPr>
        <p:spPr>
          <a:xfrm>
            <a:off x="8484406" y="4428010"/>
            <a:ext cx="2622734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Captioning Model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+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VQA Model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58890D-846F-4C14-9AA8-BB0DF6B86BA3}"/>
              </a:ext>
            </a:extLst>
          </p:cNvPr>
          <p:cNvSpPr/>
          <p:nvPr/>
        </p:nvSpPr>
        <p:spPr>
          <a:xfrm>
            <a:off x="1163390" y="1820442"/>
            <a:ext cx="26248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Inctroduction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C2AC9A-2071-492B-A8B5-7B9F5E87C8BA}"/>
              </a:ext>
            </a:extLst>
          </p:cNvPr>
          <p:cNvSpPr/>
          <p:nvPr/>
        </p:nvSpPr>
        <p:spPr>
          <a:xfrm>
            <a:off x="1163390" y="4537067"/>
            <a:ext cx="26248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Conclusion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F0F98CF-A427-4446-9268-0CEB2960FB5D}"/>
              </a:ext>
            </a:extLst>
          </p:cNvPr>
          <p:cNvGrpSpPr/>
          <p:nvPr/>
        </p:nvGrpSpPr>
        <p:grpSpPr>
          <a:xfrm>
            <a:off x="7209174" y="4739179"/>
            <a:ext cx="323877" cy="358978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02F683F-534B-4FAE-AF0F-0E7A883F1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5C41ACB-7C31-4291-A15D-8B7B78024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A72D551-A5BB-46FB-8603-B461CF870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22D3367-4D1A-4DCC-82C8-E7DC123D8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1D8C979-FDBC-43B1-A70E-BBD8D1B30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Freeform 6">
            <a:extLst>
              <a:ext uri="{FF2B5EF4-FFF2-40B4-BE49-F238E27FC236}">
                <a16:creationId xmlns:a16="http://schemas.microsoft.com/office/drawing/2014/main" id="{3CE06C79-C228-425B-B5A3-C18CC2799568}"/>
              </a:ext>
            </a:extLst>
          </p:cNvPr>
          <p:cNvSpPr>
            <a:spLocks/>
          </p:cNvSpPr>
          <p:nvPr/>
        </p:nvSpPr>
        <p:spPr bwMode="auto">
          <a:xfrm>
            <a:off x="4525529" y="2006165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1F8158B4-6476-486D-88EF-B44D0DCFD823}"/>
              </a:ext>
            </a:extLst>
          </p:cNvPr>
          <p:cNvSpPr>
            <a:spLocks noEditPoints="1"/>
          </p:cNvSpPr>
          <p:nvPr/>
        </p:nvSpPr>
        <p:spPr bwMode="auto">
          <a:xfrm>
            <a:off x="7272051" y="2096429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AB919C71-5CD9-4BA5-9E3B-94536597A469}"/>
              </a:ext>
            </a:extLst>
          </p:cNvPr>
          <p:cNvSpPr>
            <a:spLocks noEditPoints="1"/>
          </p:cNvSpPr>
          <p:nvPr/>
        </p:nvSpPr>
        <p:spPr bwMode="auto">
          <a:xfrm>
            <a:off x="4543604" y="4780290"/>
            <a:ext cx="224778" cy="3780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23">
            <a:extLst>
              <a:ext uri="{FF2B5EF4-FFF2-40B4-BE49-F238E27FC236}">
                <a16:creationId xmlns:a16="http://schemas.microsoft.com/office/drawing/2014/main" id="{E4E42066-8829-4521-9297-47A80A3142F7}"/>
              </a:ext>
            </a:extLst>
          </p:cNvPr>
          <p:cNvSpPr>
            <a:spLocks/>
          </p:cNvSpPr>
          <p:nvPr/>
        </p:nvSpPr>
        <p:spPr bwMode="auto">
          <a:xfrm>
            <a:off x="5929163" y="3116089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CF3C43-9217-4C45-9BDB-7C2FFBE059BB}"/>
              </a:ext>
            </a:extLst>
          </p:cNvPr>
          <p:cNvSpPr/>
          <p:nvPr/>
        </p:nvSpPr>
        <p:spPr>
          <a:xfrm>
            <a:off x="5450442" y="3257268"/>
            <a:ext cx="1324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Image</a:t>
            </a:r>
          </a:p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Captioning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화살표: 왼쪽으로 구부러짐 1">
            <a:extLst>
              <a:ext uri="{FF2B5EF4-FFF2-40B4-BE49-F238E27FC236}">
                <a16:creationId xmlns:a16="http://schemas.microsoft.com/office/drawing/2014/main" id="{5517289E-9DB8-4A86-BF9B-1FFD6CA10403}"/>
              </a:ext>
            </a:extLst>
          </p:cNvPr>
          <p:cNvSpPr/>
          <p:nvPr/>
        </p:nvSpPr>
        <p:spPr>
          <a:xfrm>
            <a:off x="5704005" y="2545500"/>
            <a:ext cx="1197945" cy="2194562"/>
          </a:xfrm>
          <a:prstGeom prst="curved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6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3046246" y="35475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A3B763-7FB9-47E7-831D-B05662468BC8}"/>
              </a:ext>
            </a:extLst>
          </p:cNvPr>
          <p:cNvSpPr/>
          <p:nvPr/>
        </p:nvSpPr>
        <p:spPr>
          <a:xfrm>
            <a:off x="405448" y="1054840"/>
            <a:ext cx="2908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Introduction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D571AB-D001-47AE-9538-EC827F368867}"/>
              </a:ext>
            </a:extLst>
          </p:cNvPr>
          <p:cNvSpPr/>
          <p:nvPr/>
        </p:nvSpPr>
        <p:spPr>
          <a:xfrm>
            <a:off x="520248" y="1710580"/>
            <a:ext cx="1122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Visual attention : 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공간의 한 위치에 주의를 집중 시키는 것 으로 필요한 정보에 집중하는 것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489F94-80A1-4684-91DE-D66C31C4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27" y="2326397"/>
            <a:ext cx="4296138" cy="387248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9254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3046246" y="35475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Introduction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4E3CEA-AAE6-432A-BA6B-66C14FB0BEAC}"/>
              </a:ext>
            </a:extLst>
          </p:cNvPr>
          <p:cNvSpPr/>
          <p:nvPr/>
        </p:nvSpPr>
        <p:spPr>
          <a:xfrm>
            <a:off x="553586" y="1088396"/>
            <a:ext cx="11221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‘Top-Down’ : 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이미지 전체를 보고 이미지에서 걸맞는 특징을 찾는 방법</a:t>
            </a: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-&gt; </a:t>
            </a:r>
            <a:r>
              <a:rPr lang="ko-KR" altLang="en-US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작업별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컨텍스트를 사용하여 이미지 영역에 대한 분포를 예측</a:t>
            </a: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=&gt; 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대부분의 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Visual Attention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방식으로 인간의 인지 시스템과 유사함</a:t>
            </a: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F240CD-DCFB-4C7E-8831-3BF45535E337}"/>
              </a:ext>
            </a:extLst>
          </p:cNvPr>
          <p:cNvSpPr/>
          <p:nvPr/>
        </p:nvSpPr>
        <p:spPr>
          <a:xfrm>
            <a:off x="546595" y="3656828"/>
            <a:ext cx="11221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‘Bottom-Up‘ : 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이미지의 픽셀 단위부터 조금씩 파악하여 특징을 찾는 방식</a:t>
            </a: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=&gt; Pooling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된 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Convolution 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특징 벡터로 표현되는 각 영역과 함께 두드러진 이미지 영역을 제안</a:t>
            </a: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D1A91-9012-46C9-9AC9-12C726DF78F9}"/>
              </a:ext>
            </a:extLst>
          </p:cNvPr>
          <p:cNvSpPr txBox="1"/>
          <p:nvPr/>
        </p:nvSpPr>
        <p:spPr>
          <a:xfrm>
            <a:off x="553586" y="4480025"/>
            <a:ext cx="5800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※ </a:t>
            </a:r>
            <a:r>
              <a:rPr lang="en-US" altLang="ko-KR" sz="1200" dirty="0"/>
              <a:t>Pooling</a:t>
            </a:r>
            <a:r>
              <a:rPr lang="ko-KR" altLang="en-US" sz="1200" dirty="0"/>
              <a:t> </a:t>
            </a:r>
            <a:r>
              <a:rPr lang="en-US" altLang="ko-KR" sz="1200" dirty="0"/>
              <a:t>: Matrix</a:t>
            </a:r>
            <a:r>
              <a:rPr lang="ko-KR" altLang="en-US" sz="1200" dirty="0"/>
              <a:t>연산을 사용하지 않고 각 픽셀에서 하나의 값을 뽑아내는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0269C4-C7E0-463D-870B-1A5E2237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473" y="4445835"/>
            <a:ext cx="3660028" cy="174831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97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2B63C6-74F4-4353-9059-CEC28B0CF2DE}"/>
              </a:ext>
            </a:extLst>
          </p:cNvPr>
          <p:cNvSpPr/>
          <p:nvPr/>
        </p:nvSpPr>
        <p:spPr>
          <a:xfrm>
            <a:off x="553586" y="1088396"/>
            <a:ext cx="112216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‘Top-down’ </a:t>
            </a:r>
          </a:p>
          <a:p>
            <a:pPr latinLnBrk="0">
              <a:defRPr/>
            </a:pP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  <a:defRPr/>
            </a:pP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이미지의 어떤 부분을 정확히 봐야 할지에 대한 근거가 부족</a:t>
            </a: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  <a:defRPr/>
            </a:pP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  <a:defRPr/>
            </a:pP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  <a:defRPr/>
            </a:pP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0BFB3B-9FA7-45DF-BBBF-15397A4529B8}"/>
              </a:ext>
            </a:extLst>
          </p:cNvPr>
          <p:cNvSpPr/>
          <p:nvPr/>
        </p:nvSpPr>
        <p:spPr>
          <a:xfrm>
            <a:off x="3046246" y="35475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Introduction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D83A56-CFAB-436D-AD33-1AB1DA0EF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04" y="2086184"/>
            <a:ext cx="5497424" cy="4107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7B07C1E-4143-409B-AF1C-8BBFFC772F59}"/>
              </a:ext>
            </a:extLst>
          </p:cNvPr>
          <p:cNvSpPr/>
          <p:nvPr/>
        </p:nvSpPr>
        <p:spPr>
          <a:xfrm>
            <a:off x="6434363" y="3570663"/>
            <a:ext cx="822114" cy="44461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39A08-6B2F-4445-BEBA-0BC609C6F0CF}"/>
              </a:ext>
            </a:extLst>
          </p:cNvPr>
          <p:cNvSpPr/>
          <p:nvPr/>
        </p:nvSpPr>
        <p:spPr>
          <a:xfrm>
            <a:off x="7510588" y="3592916"/>
            <a:ext cx="3263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Top-Down +</a:t>
            </a:r>
            <a:r>
              <a:rPr lang="ko-KR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Bottom-Up</a:t>
            </a:r>
          </a:p>
        </p:txBody>
      </p:sp>
    </p:spTree>
    <p:extLst>
      <p:ext uri="{BB962C8B-B14F-4D97-AF65-F5344CB8AC3E}">
        <p14:creationId xmlns:p14="http://schemas.microsoft.com/office/powerpoint/2010/main" val="181245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0C0E13-6A0F-4B07-AF9B-5FD7A05558F2}"/>
              </a:ext>
            </a:extLst>
          </p:cNvPr>
          <p:cNvSpPr/>
          <p:nvPr/>
        </p:nvSpPr>
        <p:spPr>
          <a:xfrm>
            <a:off x="3046246" y="35475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Bottom-Up Attention Model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E01418-8D04-46BB-8F08-EB3A71700E96}"/>
              </a:ext>
            </a:extLst>
          </p:cNvPr>
          <p:cNvSpPr/>
          <p:nvPr/>
        </p:nvSpPr>
        <p:spPr>
          <a:xfrm>
            <a:off x="496575" y="1106573"/>
            <a:ext cx="11221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Fast R-CNN : Top-Down + Bottom Up</a:t>
            </a:r>
          </a:p>
          <a:p>
            <a:pPr latinLnBrk="0">
              <a:defRPr/>
            </a:pP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 latinLnBrk="0">
              <a:buFont typeface="+mj-lt"/>
              <a:buAutoNum type="arabicPeriod"/>
              <a:defRPr/>
            </a:pP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전체 이미지를 미리 학습된 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CNN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을 통과시켜 </a:t>
            </a:r>
            <a:r>
              <a:rPr lang="ko-KR" altLang="en-US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피쳐맵을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추출</a:t>
            </a: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 latinLnBrk="0">
              <a:buFont typeface="+mj-lt"/>
              <a:buAutoNum type="arabicPeriod"/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Selective Search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통해서 찾은 각각의 </a:t>
            </a:r>
            <a:r>
              <a:rPr lang="en-US" altLang="ko-KR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RoI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 대하여 </a:t>
            </a:r>
            <a:r>
              <a:rPr lang="en-US" altLang="ko-KR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RoI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Pooling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을 진행하여 그 결과로 고정된 크기의</a:t>
            </a: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Feature vector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을 얻음</a:t>
            </a: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Feature vector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는 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fully connected layer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통과하여 두 개의 </a:t>
            </a:r>
            <a:r>
              <a:rPr lang="ko-KR" altLang="en-US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브랜치로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나뉘게 됨</a:t>
            </a: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4-1. 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하나의 </a:t>
            </a:r>
            <a:r>
              <a:rPr lang="ko-KR" altLang="en-US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브랜치는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softmax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통과하여 해당 </a:t>
            </a:r>
            <a:r>
              <a:rPr lang="en-US" altLang="ko-KR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RoI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가 어떤 물체인지 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classification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하게 됨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</a:t>
            </a:r>
          </a:p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4-2. 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또 다른 </a:t>
            </a:r>
            <a:r>
              <a:rPr lang="ko-KR" altLang="en-US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브랜치는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bounding box regression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을 통해서 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selective search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로 찾은 박스의 위치를 조정함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9DA1D0-2DFE-4EB9-AE25-1F70B3A9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" y="3497214"/>
            <a:ext cx="11091417" cy="280291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CCDB9B-3B42-4B2E-88BA-CBE0787D110F}"/>
              </a:ext>
            </a:extLst>
          </p:cNvPr>
          <p:cNvCxnSpPr/>
          <p:nvPr/>
        </p:nvCxnSpPr>
        <p:spPr>
          <a:xfrm>
            <a:off x="442294" y="1535185"/>
            <a:ext cx="11275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9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56FCA3-2322-4AD7-ABBF-4CC28AA96CC2}"/>
              </a:ext>
            </a:extLst>
          </p:cNvPr>
          <p:cNvSpPr/>
          <p:nvPr/>
        </p:nvSpPr>
        <p:spPr>
          <a:xfrm>
            <a:off x="3046246" y="35475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Bottom-Up Attention Model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C37F1E-5B03-4562-AC87-F2EBD9A2D599}"/>
              </a:ext>
            </a:extLst>
          </p:cNvPr>
          <p:cNvSpPr/>
          <p:nvPr/>
        </p:nvSpPr>
        <p:spPr>
          <a:xfrm>
            <a:off x="496575" y="1106573"/>
            <a:ext cx="11221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Faster R-CNN </a:t>
            </a:r>
          </a:p>
          <a:p>
            <a:pPr latinLnBrk="0">
              <a:defRPr/>
            </a:pP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+ attribute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예측하는 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attribute predictor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추가함으로써 후보 영역의 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class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더 잘 예측하도록 함</a:t>
            </a: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AE43C7-FF8F-4939-849E-B7351CD6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69" y="2319593"/>
            <a:ext cx="4644180" cy="366175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2210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56FCA3-2322-4AD7-ABBF-4CC28AA96CC2}"/>
              </a:ext>
            </a:extLst>
          </p:cNvPr>
          <p:cNvSpPr/>
          <p:nvPr/>
        </p:nvSpPr>
        <p:spPr>
          <a:xfrm>
            <a:off x="3046246" y="35475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Captioning Model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9458B9-9079-478E-8422-525522FF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433" y="2127845"/>
            <a:ext cx="6143625" cy="4219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C37F1E-5B03-4562-AC87-F2EBD9A2D599}"/>
              </a:ext>
            </a:extLst>
          </p:cNvPr>
          <p:cNvSpPr/>
          <p:nvPr/>
        </p:nvSpPr>
        <p:spPr>
          <a:xfrm>
            <a:off x="496575" y="1106573"/>
            <a:ext cx="1122168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캡셔닝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기존 출력된 부분 시퀀스를 문맥으로 사용하여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각 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caption generation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 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feature 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가중치를 계산</a:t>
            </a:r>
            <a:endParaRPr lang="en-US" altLang="ko-KR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하기 위해서 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soft Top-Down attention</a:t>
            </a:r>
            <a:r>
              <a:rPr lang="ko-KR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을 사용</a:t>
            </a:r>
            <a:r>
              <a:rPr lang="en-US" altLang="ko-KR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</a:t>
            </a:r>
          </a:p>
          <a:p>
            <a:pPr latinLnBrk="0">
              <a:defRPr/>
            </a:pP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latinLnBrk="0">
              <a:defRPr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※</a:t>
            </a:r>
            <a:r>
              <a:rPr lang="en-US" altLang="ko-KR" sz="1600" b="1" i="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Malgun Gothic" panose="020B0503020000020004" pitchFamily="50" charset="-127"/>
                <a:ea typeface="야놀자 야체 B" panose="02020603020101020101" pitchFamily="18" charset="-127"/>
              </a:rPr>
              <a:t> </a:t>
            </a:r>
            <a:r>
              <a:rPr lang="ko-KR" altLang="en-US" sz="1600" b="1" i="0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Malgun Gothic" panose="020B0503020000020004" pitchFamily="50" charset="-127"/>
                <a:ea typeface="야놀자 야체 B" panose="02020603020101020101" pitchFamily="18" charset="-127"/>
              </a:rPr>
              <a:t>캡셔닝</a:t>
            </a:r>
            <a:r>
              <a:rPr lang="ko-KR" altLang="en-US" sz="1600" b="1" i="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Malgun Gothic" panose="020B0503020000020004" pitchFamily="50" charset="-127"/>
                <a:ea typeface="야놀자 야체 B" panose="02020603020101020101" pitchFamily="18" charset="-127"/>
              </a:rPr>
              <a:t> 모델에서는 </a:t>
            </a:r>
            <a:r>
              <a:rPr lang="en-US" altLang="ko-KR" sz="1600" b="1" i="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Malgun Gothic" panose="020B0503020000020004" pitchFamily="50" charset="-127"/>
                <a:ea typeface="야놀자 야체 B" panose="02020603020101020101" pitchFamily="18" charset="-127"/>
              </a:rPr>
              <a:t>Bottom-Up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야놀자 야체 B" panose="02020603020101020101" pitchFamily="18" charset="-127"/>
              </a:rPr>
              <a:t>을 사용하지 않음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47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56FCA3-2322-4AD7-ABBF-4CC28AA96CC2}"/>
              </a:ext>
            </a:extLst>
          </p:cNvPr>
          <p:cNvSpPr/>
          <p:nvPr/>
        </p:nvSpPr>
        <p:spPr>
          <a:xfrm>
            <a:off x="3046246" y="35475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Caption Model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DB1BF6C-4194-41CB-B6BC-B27282BF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5" y="1319212"/>
            <a:ext cx="6143625" cy="42195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FD6F89-A849-463C-B584-53AE20545331}"/>
              </a:ext>
            </a:extLst>
          </p:cNvPr>
          <p:cNvSpPr/>
          <p:nvPr/>
        </p:nvSpPr>
        <p:spPr>
          <a:xfrm>
            <a:off x="6367250" y="1366212"/>
            <a:ext cx="526827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  <a:defRPr/>
            </a:pP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각 층이 서로 다른 부분을 담당하는 두 개의 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LSTM</a:t>
            </a:r>
          </a:p>
          <a:p>
            <a:pPr latinLnBrk="0">
              <a:defRPr/>
            </a:pP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층으로 구성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  <a:defRPr/>
            </a:pP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Top-Down attention LSTM</a:t>
            </a:r>
          </a:p>
          <a:p>
            <a:pPr latinLnBrk="0">
              <a:defRPr/>
            </a:pP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&gt; Input :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이전시점의 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Language LSTM </a:t>
            </a:r>
          </a:p>
          <a:p>
            <a:pPr latinLnBrk="0">
              <a:defRPr/>
            </a:pP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          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이미지의 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mean pooling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값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          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이전까지 생성된 단어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  <a:defRPr/>
            </a:pP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Language LSTM </a:t>
            </a:r>
          </a:p>
          <a:p>
            <a:pPr latinLnBrk="0">
              <a:defRPr/>
            </a:pP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&gt;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세 가지 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Input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 소프트 </a:t>
            </a:r>
            <a:r>
              <a:rPr lang="ko-KR" altLang="en-US" sz="1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어텐션을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통해 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</a:t>
            </a:r>
            <a:r>
              <a:rPr lang="en-US" altLang="ko-KR" sz="105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생성하며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다시 한번 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Bottom-up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으로 구한 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mean pooling 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값을 활용하여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Input V</a:t>
            </a:r>
            <a:r>
              <a:rPr lang="en-US" altLang="ko-KR" sz="1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생성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  <a:defRPr/>
            </a:pP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최종 출력 </a:t>
            </a:r>
            <a:r>
              <a:rPr lang="en-US" altLang="ko-KR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y</a:t>
            </a: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는 일련의 단어가 되며 각 시점의 조건부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defRPr/>
            </a:pPr>
            <a:r>
              <a:rPr lang="ko-KR" altLang="en-US" sz="1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분포 곱을 통해 최종 출력 문장을 </a:t>
            </a:r>
            <a:r>
              <a:rPr lang="ko-KR" altLang="en-US" sz="1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결청</a:t>
            </a: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  <a:defRPr/>
            </a:pPr>
            <a:endParaRPr lang="en-US" altLang="ko-KR" sz="1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26103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421</Words>
  <Application>Microsoft Office PowerPoint</Application>
  <PresentationFormat>와이드스크린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Malgun Gothic</vt:lpstr>
      <vt:lpstr>Malgun Gothic</vt:lpstr>
      <vt:lpstr>야놀자 야체 B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 보건</cp:lastModifiedBy>
  <cp:revision>6</cp:revision>
  <dcterms:created xsi:type="dcterms:W3CDTF">2021-09-22T03:36:31Z</dcterms:created>
  <dcterms:modified xsi:type="dcterms:W3CDTF">2021-10-01T03:15:00Z</dcterms:modified>
</cp:coreProperties>
</file>