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78" r:id="rId13"/>
    <p:sldId id="269" r:id="rId14"/>
    <p:sldId id="271" r:id="rId15"/>
    <p:sldId id="273" r:id="rId16"/>
    <p:sldId id="279" r:id="rId17"/>
    <p:sldId id="274" r:id="rId18"/>
    <p:sldId id="272" r:id="rId19"/>
    <p:sldId id="276" r:id="rId20"/>
    <p:sldId id="281" r:id="rId21"/>
    <p:sldId id="282" r:id="rId22"/>
    <p:sldId id="280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승현" userId="efd3d89f-8af2-467d-a6c2-ebb2f3fbc794" providerId="ADAL" clId="{D9F6CF3A-FCEB-4253-81BD-B7F8EB3EAFC7}"/>
    <pc:docChg chg="modSld">
      <pc:chgData name="황승현" userId="efd3d89f-8af2-467d-a6c2-ebb2f3fbc794" providerId="ADAL" clId="{D9F6CF3A-FCEB-4253-81BD-B7F8EB3EAFC7}" dt="2021-11-05T04:33:47.132" v="0" actId="20577"/>
      <pc:docMkLst>
        <pc:docMk/>
      </pc:docMkLst>
      <pc:sldChg chg="modSp mod">
        <pc:chgData name="황승현" userId="efd3d89f-8af2-467d-a6c2-ebb2f3fbc794" providerId="ADAL" clId="{D9F6CF3A-FCEB-4253-81BD-B7F8EB3EAFC7}" dt="2021-11-05T04:33:47.132" v="0" actId="20577"/>
        <pc:sldMkLst>
          <pc:docMk/>
          <pc:sldMk cId="1097241438" sldId="256"/>
        </pc:sldMkLst>
        <pc:spChg chg="mod">
          <ac:chgData name="황승현" userId="efd3d89f-8af2-467d-a6c2-ebb2f3fbc794" providerId="ADAL" clId="{D9F6CF3A-FCEB-4253-81BD-B7F8EB3EAFC7}" dt="2021-11-05T04:33:47.132" v="0" actId="20577"/>
          <ac:spMkLst>
            <pc:docMk/>
            <pc:sldMk cId="1097241438" sldId="256"/>
            <ac:spMk id="6" creationId="{EB0BDDDF-C1E6-4A9D-9D6B-9F70DD0450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0B3CEF9-F7DC-4D84-96D4-4D238A6484B6}" type="datetime1">
              <a:rPr lang="ko-KR" altLang="en-US"/>
              <a:pPr lvl="0">
                <a:defRPr/>
              </a:pPr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A9FC20C-A6C7-4A76-A899-7DAE16E67D1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1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76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0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9FC20C-A6C7-4A76-A899-7DAE16E67D14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5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862-2448-4AC2-BCC9-9A596D82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F6070-53BA-470B-8FDB-3E3A933F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264A-29E8-4A0A-9393-70F39048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B7081-7592-42E8-9488-628F1346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32AC6-672F-4297-88EC-AAF303DE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E0B9-504F-4A6C-B19E-63A5230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D41D8-4837-44B5-9F8C-FC5E79A1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340D1-8017-4DB6-ABBC-9C404F9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0904E-EBE5-457A-B637-2FA43EB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0925-3DEB-486D-97E1-AC2889D2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6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370DB7-5BDD-4B29-B13C-CCE94A6DD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C3B86-6257-4AB7-AFA5-0E5520D1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09554-7228-4599-B658-225890EC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AC539-6128-476F-9588-7EB2CC86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8CE05-13A1-4EB2-9B09-19B08395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8E290-0522-4544-A072-0E67804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4B0F9-8103-4BA8-830A-B6435531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CBED0-ECFB-42D0-BA61-83AEB6EF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4942-54F8-4D9E-8199-5AC4C3B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7472-CC21-46F2-ABCE-C722257A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136DB-3A29-4213-94B5-AE15E95F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02C3F-AC85-446D-BB11-892257F6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0C337-9061-424D-8874-B868C727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7E68-FECA-413F-BAC7-257DEF7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1865-51F3-46B9-BE29-CFF27F4D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7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29C7-D281-4D89-8D1A-98111F8D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5DA7B-C7D7-4FBD-AF1D-434AD9B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A357B-4F0F-469A-903D-39A4DA1A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AD718-8EA7-4BE0-BAAA-D6F6445A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2B5B9-C658-4B5C-8C2F-3654246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CDFE8-063A-4653-8651-236DBD4A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5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B3BD-F2B3-42FD-8E58-1F56440F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17B4E-0693-4D33-BFF5-CB5A7925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5145-FFBA-4177-A09D-3B0F6145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31633-D56B-4357-9946-AF1CB6309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D04204-0987-40FE-9781-56AEE3F1B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697ED-62EC-4562-9FD8-55CB604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0BC5D-DD4A-4F65-98C7-F07EBB3F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7658B-50C6-4387-85BC-B8DCD5F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170EB-85EE-46DE-9A40-0D1D3C1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76C72-19B0-4158-80F5-1044C767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52FAFA-2AE8-459E-84EC-0A0685E0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64B11-2B22-452D-B309-7ED98A1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9656A-6634-44C6-A961-2D5ACA7A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A983-4CED-47CF-BD72-6336E4C1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600D9-2E70-42D9-92D5-4562488B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1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14A5-1B95-4DFD-92D2-176C8B02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AC85D-89D7-4EEC-AFA7-EC3E2642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D8F6C-91EA-48CD-A59E-FD8EAA23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29C31-A39D-4F98-9B3E-416CB083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3BD3C-5D93-4092-9587-3710E8D5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09D39-6773-41B2-9AC3-6A835C3D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3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68F2-65E3-4A55-A2F3-E364881B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CD5840-9470-47E1-BA3B-1EBD19F4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CE2BE-C44A-473A-84B7-C3AAEA5F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F6D3A3-EC41-471F-8F65-0AB81A21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1D43C-CE63-4F4F-ACD6-190BDC4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94190-0349-4AD0-A6D7-D23D7F9A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3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316CB-003E-41BB-AB3D-F6CB360F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539F-35A8-4849-A084-A955E48E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88D91-0222-4BB2-B129-4F8E1B4E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64D3-D133-4BFA-BE97-080910E8805A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FF818-773A-4F9D-A143-1E057D7AA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9EE8F-F658-46CB-858D-7819095A9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D7E7-E9C7-46D1-90A7-BA190CDF7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901F5-3672-4F5B-996F-02C07D206C7E}"/>
              </a:ext>
            </a:extLst>
          </p:cNvPr>
          <p:cNvSpPr txBox="1"/>
          <p:nvPr/>
        </p:nvSpPr>
        <p:spPr>
          <a:xfrm>
            <a:off x="4449931" y="1566952"/>
            <a:ext cx="32921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/>
              <a:t>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F45DD-6517-43CA-BF4D-1393045BCBA9}"/>
              </a:ext>
            </a:extLst>
          </p:cNvPr>
          <p:cNvSpPr txBox="1"/>
          <p:nvPr/>
        </p:nvSpPr>
        <p:spPr>
          <a:xfrm>
            <a:off x="5231166" y="3429000"/>
            <a:ext cx="1729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김성원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DDDF-C1E6-4A9D-9D6B-9F70DD0450AD}"/>
              </a:ext>
            </a:extLst>
          </p:cNvPr>
          <p:cNvSpPr txBox="1"/>
          <p:nvPr/>
        </p:nvSpPr>
        <p:spPr>
          <a:xfrm>
            <a:off x="5134251" y="4136886"/>
            <a:ext cx="192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09724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7A3C7-89C3-4B38-BC53-AFB5F5F02AA0}"/>
              </a:ext>
            </a:extLst>
          </p:cNvPr>
          <p:cNvSpPr txBox="1"/>
          <p:nvPr/>
        </p:nvSpPr>
        <p:spPr>
          <a:xfrm>
            <a:off x="1550633" y="985421"/>
            <a:ext cx="90907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/>
              <a:t>G</a:t>
            </a:r>
            <a:r>
              <a:rPr lang="ko-KR" altLang="en-US" sz="9600" dirty="0"/>
              <a:t>의 학습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70D74-CFF8-4128-B831-0EA87C836B27}"/>
              </a:ext>
            </a:extLst>
          </p:cNvPr>
          <p:cNvSpPr txBox="1"/>
          <p:nvPr/>
        </p:nvSpPr>
        <p:spPr>
          <a:xfrm>
            <a:off x="0" y="3429000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/>
              <a:t>진짜 같은</a:t>
            </a:r>
            <a:endParaRPr lang="en-US" altLang="ko-KR" sz="5400" dirty="0"/>
          </a:p>
          <a:p>
            <a:pPr algn="ctr"/>
            <a:r>
              <a:rPr lang="ko-KR" altLang="en-US" sz="5400" dirty="0"/>
              <a:t>가짜 데이터를 생성하는 것 </a:t>
            </a:r>
          </a:p>
        </p:txBody>
      </p:sp>
    </p:spTree>
    <p:extLst>
      <p:ext uri="{BB962C8B-B14F-4D97-AF65-F5344CB8AC3E}">
        <p14:creationId xmlns:p14="http://schemas.microsoft.com/office/powerpoint/2010/main" val="418307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7A3C7-89C3-4B38-BC53-AFB5F5F02AA0}"/>
              </a:ext>
            </a:extLst>
          </p:cNvPr>
          <p:cNvSpPr txBox="1"/>
          <p:nvPr/>
        </p:nvSpPr>
        <p:spPr>
          <a:xfrm>
            <a:off x="1550633" y="985421"/>
            <a:ext cx="90907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600" dirty="0"/>
              <a:t>우리의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70D74-CFF8-4128-B831-0EA87C836B27}"/>
              </a:ext>
            </a:extLst>
          </p:cNvPr>
          <p:cNvSpPr txBox="1"/>
          <p:nvPr/>
        </p:nvSpPr>
        <p:spPr>
          <a:xfrm>
            <a:off x="0" y="2753682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/>
              <a:t>식별자는 최대화하도록</a:t>
            </a:r>
            <a:r>
              <a:rPr lang="en-US" altLang="ko-KR" sz="4000" dirty="0"/>
              <a:t>,</a:t>
            </a:r>
          </a:p>
          <a:p>
            <a:pPr algn="ctr"/>
            <a:r>
              <a:rPr lang="ko-KR" altLang="en-US" sz="4000" dirty="0"/>
              <a:t>생성자는 최소화하도록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/>
              <a:t>적대적으로 경쟁시키면서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36262-5FE7-4F41-9113-6E77329C86FF}"/>
              </a:ext>
            </a:extLst>
          </p:cNvPr>
          <p:cNvSpPr txBox="1"/>
          <p:nvPr/>
        </p:nvSpPr>
        <p:spPr>
          <a:xfrm>
            <a:off x="2873405" y="5877018"/>
            <a:ext cx="64451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/>
              <a:t>최소극대화 </a:t>
            </a:r>
            <a:r>
              <a:rPr lang="en-US" altLang="ko-KR" sz="4000" dirty="0"/>
              <a:t>&amp; </a:t>
            </a:r>
            <a:r>
              <a:rPr lang="ko-KR" altLang="en-US" sz="4000" dirty="0"/>
              <a:t>최대극소화</a:t>
            </a:r>
          </a:p>
        </p:txBody>
      </p:sp>
    </p:spTree>
    <p:extLst>
      <p:ext uri="{BB962C8B-B14F-4D97-AF65-F5344CB8AC3E}">
        <p14:creationId xmlns:p14="http://schemas.microsoft.com/office/powerpoint/2010/main" val="51510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78AB9-0B5C-4892-BD07-A11D7E8470D2}"/>
              </a:ext>
            </a:extLst>
          </p:cNvPr>
          <p:cNvSpPr txBox="1"/>
          <p:nvPr/>
        </p:nvSpPr>
        <p:spPr>
          <a:xfrm>
            <a:off x="204186" y="191779"/>
            <a:ext cx="849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생성자는 비지도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B97E3-5189-4B72-9ACF-220012A18081}"/>
              </a:ext>
            </a:extLst>
          </p:cNvPr>
          <p:cNvSpPr txBox="1"/>
          <p:nvPr/>
        </p:nvSpPr>
        <p:spPr>
          <a:xfrm>
            <a:off x="295922" y="1606368"/>
            <a:ext cx="875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원 데이터가 가지고 있는 확률분포를 추정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89064-2354-4E89-A6AC-ABEE0105EA2F}"/>
              </a:ext>
            </a:extLst>
          </p:cNvPr>
          <p:cNvSpPr txBox="1"/>
          <p:nvPr/>
        </p:nvSpPr>
        <p:spPr>
          <a:xfrm>
            <a:off x="295921" y="2252699"/>
            <a:ext cx="862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직접 분포를 만들어 낼 수 있도록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E2D97-C3EA-480B-AAF6-9D6A4809BB35}"/>
              </a:ext>
            </a:extLst>
          </p:cNvPr>
          <p:cNvSpPr txBox="1"/>
          <p:nvPr/>
        </p:nvSpPr>
        <p:spPr>
          <a:xfrm>
            <a:off x="295921" y="3482622"/>
            <a:ext cx="780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확률분포를 따르는 랜덤변수를 생성 </a:t>
            </a:r>
            <a:r>
              <a:rPr lang="en-US" altLang="ko-KR" sz="3600" dirty="0"/>
              <a:t>=&gt; </a:t>
            </a:r>
            <a:r>
              <a:rPr lang="ko-KR" altLang="en-US" sz="3600" dirty="0"/>
              <a:t>원 데이터와 유사한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2B7DA-907A-44F0-8BF3-34C13E6A04E0}"/>
              </a:ext>
            </a:extLst>
          </p:cNvPr>
          <p:cNvSpPr txBox="1"/>
          <p:nvPr/>
        </p:nvSpPr>
        <p:spPr>
          <a:xfrm>
            <a:off x="295921" y="5266543"/>
            <a:ext cx="830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확률 분포를 정확히 공유하는</a:t>
            </a:r>
            <a:endParaRPr lang="en-US" altLang="ko-KR" sz="3600" dirty="0"/>
          </a:p>
          <a:p>
            <a:r>
              <a:rPr lang="ko-KR" altLang="en-US" sz="3600" dirty="0"/>
              <a:t>무한히 많은 새로운 데이터를 새로 생성</a:t>
            </a:r>
          </a:p>
        </p:txBody>
      </p:sp>
    </p:spTree>
    <p:extLst>
      <p:ext uri="{BB962C8B-B14F-4D97-AF65-F5344CB8AC3E}">
        <p14:creationId xmlns:p14="http://schemas.microsoft.com/office/powerpoint/2010/main" val="120699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/>
              <p:nvPr/>
            </p:nvSpPr>
            <p:spPr>
              <a:xfrm>
                <a:off x="0" y="363983"/>
                <a:ext cx="12191999" cy="16889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fName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eqArr>
                                <m:eqArr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l-GR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𝑃𝑑𝑎𝑡𝑎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𝑃𝑧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)))]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3983"/>
                <a:ext cx="12191999" cy="1688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48E8D0-DA43-4A96-A71E-98658B0EAA50}"/>
              </a:ext>
            </a:extLst>
          </p:cNvPr>
          <p:cNvSpPr txBox="1"/>
          <p:nvPr/>
        </p:nvSpPr>
        <p:spPr>
          <a:xfrm>
            <a:off x="178817" y="5369334"/>
            <a:ext cx="1201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X~Pdata(x) :	</a:t>
            </a:r>
            <a:r>
              <a:rPr lang="ko-KR" altLang="en-US" sz="2400" dirty="0"/>
              <a:t>실제 데이터에 대한 확률분포에서 샘플링한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B209F-B177-447D-B3AA-979AD9E3B27F}"/>
              </a:ext>
            </a:extLst>
          </p:cNvPr>
          <p:cNvSpPr txBox="1"/>
          <p:nvPr/>
        </p:nvSpPr>
        <p:spPr>
          <a:xfrm>
            <a:off x="178818" y="5830999"/>
            <a:ext cx="120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Z~Pz(z) :	</a:t>
            </a:r>
            <a:r>
              <a:rPr lang="ko-KR" altLang="en-US" sz="2400" dirty="0"/>
              <a:t>일반적으로 정규분포를 사용하는 임의의 노이즈에서 샘플링한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2D6A0-E7D9-4BAB-BD3B-2455A689BD0B}"/>
              </a:ext>
            </a:extLst>
          </p:cNvPr>
          <p:cNvSpPr txBox="1"/>
          <p:nvPr/>
        </p:nvSpPr>
        <p:spPr>
          <a:xfrm>
            <a:off x="178817" y="2744854"/>
            <a:ext cx="5121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실제 데이터에 대한</a:t>
            </a:r>
            <a:endParaRPr lang="en-US" altLang="ko-KR" sz="3200" dirty="0"/>
          </a:p>
          <a:p>
            <a:r>
              <a:rPr lang="ko-KR" altLang="en-US" sz="3200" dirty="0"/>
              <a:t>확률분포에서 샘플링한</a:t>
            </a:r>
            <a:endParaRPr lang="en-US" altLang="ko-KR" sz="3200" dirty="0"/>
          </a:p>
          <a:p>
            <a:r>
              <a:rPr lang="ko-KR" altLang="en-US" sz="3200" dirty="0"/>
              <a:t>데이터의 기댓값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79874-20C6-439F-AA15-EE8BF3C77D45}"/>
              </a:ext>
            </a:extLst>
          </p:cNvPr>
          <p:cNvSpPr txBox="1"/>
          <p:nvPr/>
        </p:nvSpPr>
        <p:spPr>
          <a:xfrm>
            <a:off x="5993908" y="2744854"/>
            <a:ext cx="5840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정규분포를 사용하는</a:t>
            </a:r>
            <a:endParaRPr lang="en-US" altLang="ko-KR" sz="3200" dirty="0"/>
          </a:p>
          <a:p>
            <a:r>
              <a:rPr lang="ko-KR" altLang="en-US" sz="3200" dirty="0"/>
              <a:t>임의의 노이즈에서 샘플링한 데이터의 기댓값</a:t>
            </a:r>
          </a:p>
        </p:txBody>
      </p:sp>
    </p:spTree>
    <p:extLst>
      <p:ext uri="{BB962C8B-B14F-4D97-AF65-F5344CB8AC3E}">
        <p14:creationId xmlns:p14="http://schemas.microsoft.com/office/powerpoint/2010/main" val="358869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CF7B17-06D6-4455-9318-942308CEA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5" b="15181"/>
          <a:stretch/>
        </p:blipFill>
        <p:spPr>
          <a:xfrm>
            <a:off x="79067" y="656948"/>
            <a:ext cx="11069993" cy="289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AD4D5-52F1-43A0-AE7D-17E39C356666}"/>
              </a:ext>
            </a:extLst>
          </p:cNvPr>
          <p:cNvSpPr txBox="1"/>
          <p:nvPr/>
        </p:nvSpPr>
        <p:spPr>
          <a:xfrm>
            <a:off x="346230" y="3596936"/>
            <a:ext cx="88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검은 점선 </a:t>
            </a:r>
            <a:r>
              <a:rPr lang="en-US" altLang="ko-KR" sz="2000" dirty="0"/>
              <a:t>: </a:t>
            </a:r>
            <a:r>
              <a:rPr lang="ko-KR" altLang="en-US" sz="2000" dirty="0"/>
              <a:t>원 데이터의 확률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AFB24-B3AA-4AFB-9402-A003DF6EDB2D}"/>
              </a:ext>
            </a:extLst>
          </p:cNvPr>
          <p:cNvSpPr txBox="1"/>
          <p:nvPr/>
        </p:nvSpPr>
        <p:spPr>
          <a:xfrm>
            <a:off x="346230" y="3997046"/>
            <a:ext cx="88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녹색 점선 </a:t>
            </a:r>
            <a:r>
              <a:rPr lang="en-US" altLang="ko-KR" sz="2000" dirty="0"/>
              <a:t>: </a:t>
            </a:r>
            <a:r>
              <a:rPr lang="ko-KR" altLang="en-US" sz="2000" dirty="0"/>
              <a:t>생성자가 만들어 내는 확률분포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4873B-5B6E-47BA-BC45-17FC27EF70F5}"/>
              </a:ext>
            </a:extLst>
          </p:cNvPr>
          <p:cNvSpPr txBox="1"/>
          <p:nvPr/>
        </p:nvSpPr>
        <p:spPr>
          <a:xfrm>
            <a:off x="346230" y="4397156"/>
            <a:ext cx="88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파란 점선 </a:t>
            </a:r>
            <a:r>
              <a:rPr lang="en-US" altLang="ko-KR" sz="2000" dirty="0"/>
              <a:t>: </a:t>
            </a:r>
            <a:r>
              <a:rPr lang="ko-KR" altLang="en-US" sz="2000" dirty="0"/>
              <a:t>식별자가 분류해 내는 확률분포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D3CE5A-831E-4CEE-8B9B-F60D68A88D7B}"/>
              </a:ext>
            </a:extLst>
          </p:cNvPr>
          <p:cNvCxnSpPr/>
          <p:nvPr/>
        </p:nvCxnSpPr>
        <p:spPr>
          <a:xfrm>
            <a:off x="2574524" y="2104008"/>
            <a:ext cx="5149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63AE9C-0BA8-486A-B611-398B7418E05B}"/>
              </a:ext>
            </a:extLst>
          </p:cNvPr>
          <p:cNvCxnSpPr/>
          <p:nvPr/>
        </p:nvCxnSpPr>
        <p:spPr>
          <a:xfrm>
            <a:off x="7973627" y="2149875"/>
            <a:ext cx="5149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5D1413-C3E2-4E3A-B1D4-488DA6585546}"/>
              </a:ext>
            </a:extLst>
          </p:cNvPr>
          <p:cNvCxnSpPr/>
          <p:nvPr/>
        </p:nvCxnSpPr>
        <p:spPr>
          <a:xfrm>
            <a:off x="5214151" y="2104008"/>
            <a:ext cx="5149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C30634-C026-45AB-A33E-696974CDB99F}"/>
              </a:ext>
            </a:extLst>
          </p:cNvPr>
          <p:cNvSpPr txBox="1"/>
          <p:nvPr/>
        </p:nvSpPr>
        <p:spPr>
          <a:xfrm>
            <a:off x="232299" y="5197376"/>
            <a:ext cx="11727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식별자가 분류해 내는 확률분포가 </a:t>
            </a:r>
            <a:r>
              <a:rPr lang="en-US" altLang="ko-KR" sz="2800" dirty="0"/>
              <a:t>0.5</a:t>
            </a:r>
            <a:r>
              <a:rPr lang="ko-KR" altLang="en-US" sz="2800" dirty="0"/>
              <a:t>가 되면</a:t>
            </a:r>
            <a:r>
              <a:rPr lang="en-US" altLang="ko-KR" sz="2800" dirty="0"/>
              <a:t> </a:t>
            </a:r>
            <a:r>
              <a:rPr lang="ko-KR" altLang="en-US" sz="2800" dirty="0"/>
              <a:t>식별자의 의미가 사라진다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=&gt; </a:t>
            </a:r>
            <a:r>
              <a:rPr lang="ko-KR" altLang="en-US" sz="2800" dirty="0"/>
              <a:t>생성자가 실제와 거의 유사한 데이터를 만들어 낼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92E56-D902-4F48-B0ED-90BF29FE99FF}"/>
              </a:ext>
            </a:extLst>
          </p:cNvPr>
          <p:cNvSpPr txBox="1"/>
          <p:nvPr/>
        </p:nvSpPr>
        <p:spPr>
          <a:xfrm>
            <a:off x="8817004" y="5720596"/>
            <a:ext cx="314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찍어서 맞추는 것과 다름이 없다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074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74783-757D-4743-8B81-F4DA3AF4A77C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altLang="ko-KR" sz="700" dirty="0"/>
              <a:t>import </a:t>
            </a:r>
            <a:r>
              <a:rPr lang="en-US" altLang="ko-KR" sz="700" dirty="0" err="1"/>
              <a:t>numpy</a:t>
            </a:r>
            <a:r>
              <a:rPr lang="en-US" altLang="ko-KR" sz="700" dirty="0"/>
              <a:t> as np</a:t>
            </a:r>
          </a:p>
          <a:p>
            <a:r>
              <a:rPr lang="en-US" altLang="ko-KR" sz="700" dirty="0"/>
              <a:t># import </a:t>
            </a:r>
            <a:r>
              <a:rPr lang="en-US" altLang="ko-KR" sz="700" dirty="0" err="1"/>
              <a:t>cupy</a:t>
            </a:r>
            <a:r>
              <a:rPr lang="en-US" altLang="ko-KR" sz="700" dirty="0"/>
              <a:t> as np # GPU</a:t>
            </a:r>
            <a:r>
              <a:rPr lang="ko-KR" altLang="en-US" sz="700" dirty="0"/>
              <a:t>를 사용하면 주석 해제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matplotlib.pyplot</a:t>
            </a:r>
            <a:r>
              <a:rPr lang="en-US" altLang="ko-KR" sz="700" dirty="0"/>
              <a:t> as </a:t>
            </a:r>
            <a:r>
              <a:rPr lang="en-US" altLang="ko-KR" sz="700" dirty="0" err="1"/>
              <a:t>plt</a:t>
            </a:r>
            <a:endParaRPr lang="en-US" altLang="ko-KR" sz="700" dirty="0"/>
          </a:p>
          <a:p>
            <a:r>
              <a:rPr lang="en-US" altLang="ko-KR" sz="700" dirty="0"/>
              <a:t>from </a:t>
            </a:r>
            <a:r>
              <a:rPr lang="en-US" altLang="ko-KR" sz="700" dirty="0" err="1"/>
              <a:t>sklearn</a:t>
            </a:r>
            <a:r>
              <a:rPr lang="en-US" altLang="ko-KR" sz="700" dirty="0"/>
              <a:t> import datasets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각 </a:t>
            </a:r>
            <a:r>
              <a:rPr lang="ko-KR" altLang="en-US" sz="700" dirty="0" err="1"/>
              <a:t>설정값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 err="1"/>
              <a:t>img_size</a:t>
            </a:r>
            <a:r>
              <a:rPr lang="en-US" altLang="ko-KR" sz="700" dirty="0"/>
              <a:t> = 8 # </a:t>
            </a:r>
            <a:r>
              <a:rPr lang="ko-KR" altLang="en-US" sz="700" dirty="0"/>
              <a:t>이미지의 높이와 폭</a:t>
            </a:r>
          </a:p>
          <a:p>
            <a:r>
              <a:rPr lang="en-US" altLang="ko-KR" sz="700" dirty="0" err="1"/>
              <a:t>n_noise</a:t>
            </a:r>
            <a:r>
              <a:rPr lang="en-US" altLang="ko-KR" sz="700" dirty="0"/>
              <a:t> = 16 # </a:t>
            </a:r>
            <a:r>
              <a:rPr lang="ko-KR" altLang="en-US" sz="700" dirty="0"/>
              <a:t>노이즈 수</a:t>
            </a:r>
          </a:p>
          <a:p>
            <a:r>
              <a:rPr lang="en-US" altLang="ko-KR" sz="700" dirty="0"/>
              <a:t>eta = 0.001 # </a:t>
            </a:r>
            <a:r>
              <a:rPr lang="ko-KR" altLang="en-US" sz="700" dirty="0" err="1"/>
              <a:t>학습률</a:t>
            </a:r>
            <a:endParaRPr lang="ko-KR" altLang="en-US" sz="700" dirty="0"/>
          </a:p>
          <a:p>
            <a:r>
              <a:rPr lang="en-US" altLang="ko-KR" sz="700" dirty="0"/>
              <a:t>n_learn = 10001 # </a:t>
            </a:r>
            <a:r>
              <a:rPr lang="ko-KR" altLang="en-US" sz="700" dirty="0"/>
              <a:t>학습 횟수</a:t>
            </a:r>
          </a:p>
          <a:p>
            <a:r>
              <a:rPr lang="en-US" altLang="ko-KR" sz="700" dirty="0"/>
              <a:t>interval = 1000 # </a:t>
            </a:r>
            <a:r>
              <a:rPr lang="ko-KR" altLang="en-US" sz="700" dirty="0"/>
              <a:t>학습 결과 표시 간격</a:t>
            </a:r>
          </a:p>
          <a:p>
            <a:r>
              <a:rPr lang="en-US" altLang="ko-KR" sz="700" dirty="0" err="1"/>
              <a:t>batch_size</a:t>
            </a:r>
            <a:r>
              <a:rPr lang="en-US" altLang="ko-KR" sz="700" dirty="0"/>
              <a:t> = 32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훈련 데이터 생성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 err="1"/>
              <a:t>digits_data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datasets.load_digits</a:t>
            </a:r>
            <a:r>
              <a:rPr lang="en-US" altLang="ko-KR" sz="700" dirty="0"/>
              <a:t>()</a:t>
            </a:r>
          </a:p>
          <a:p>
            <a:r>
              <a:rPr lang="en-US" altLang="ko-KR" sz="700" dirty="0" err="1"/>
              <a:t>x_train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np.asarray</a:t>
            </a:r>
            <a:r>
              <a:rPr lang="en-US" altLang="ko-KR" sz="700" dirty="0"/>
              <a:t>(</a:t>
            </a:r>
            <a:r>
              <a:rPr lang="en-US" altLang="ko-KR" sz="700" dirty="0" err="1"/>
              <a:t>digits_data.data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 err="1"/>
              <a:t>x_train</a:t>
            </a:r>
            <a:r>
              <a:rPr lang="en-US" altLang="ko-KR" sz="700" dirty="0"/>
              <a:t> = </a:t>
            </a:r>
            <a:r>
              <a:rPr lang="en-US" altLang="ko-KR" sz="700" dirty="0" err="1"/>
              <a:t>x_train</a:t>
            </a:r>
            <a:r>
              <a:rPr lang="en-US" altLang="ko-KR" sz="700" dirty="0"/>
              <a:t> / 15*2-1  # -</a:t>
            </a:r>
            <a:r>
              <a:rPr lang="ko-KR" altLang="en-US" sz="700" dirty="0"/>
              <a:t>범위는 </a:t>
            </a:r>
            <a:r>
              <a:rPr lang="en-US" altLang="ko-KR" sz="700" dirty="0"/>
              <a:t>-1~1</a:t>
            </a:r>
          </a:p>
          <a:p>
            <a:r>
              <a:rPr lang="en-US" altLang="ko-KR" sz="700" dirty="0" err="1"/>
              <a:t>t_train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digits_data.target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각 </a:t>
            </a:r>
            <a:r>
              <a:rPr lang="ko-KR" altLang="en-US" sz="700" dirty="0" err="1"/>
              <a:t>전결합</a:t>
            </a:r>
            <a:r>
              <a:rPr lang="ko-KR" altLang="en-US" sz="700" dirty="0"/>
              <a:t> 신경망층에서 상속할 </a:t>
            </a:r>
            <a:r>
              <a:rPr lang="ko-KR" altLang="en-US" sz="700" dirty="0" err="1"/>
              <a:t>입력층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class </a:t>
            </a:r>
            <a:r>
              <a:rPr lang="en-US" altLang="ko-KR" sz="700" dirty="0" err="1"/>
              <a:t>BaseLayer</a:t>
            </a:r>
            <a:r>
              <a:rPr lang="en-US" altLang="ko-KR" sz="700" dirty="0"/>
              <a:t>:</a:t>
            </a:r>
          </a:p>
          <a:p>
            <a:r>
              <a:rPr lang="en-US" altLang="ko-KR" sz="700" dirty="0"/>
              <a:t>    def update(self, eta):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 -= eta * </a:t>
            </a:r>
            <a:r>
              <a:rPr lang="en-US" altLang="ko-KR" sz="700" dirty="0" err="1"/>
              <a:t>self.grad_w</a:t>
            </a:r>
            <a:endParaRPr lang="en-US" altLang="ko-KR" sz="700" dirty="0"/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self.b</a:t>
            </a:r>
            <a:r>
              <a:rPr lang="en-US" altLang="ko-KR" sz="700" dirty="0"/>
              <a:t> -= eta * </a:t>
            </a:r>
            <a:r>
              <a:rPr lang="en-US" altLang="ko-KR" sz="700" dirty="0" err="1"/>
              <a:t>self.grad_b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 err="1"/>
              <a:t>은닉층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class </a:t>
            </a:r>
            <a:r>
              <a:rPr lang="en-US" altLang="ko-KR" sz="700" dirty="0" err="1"/>
              <a:t>MiddleLayer</a:t>
            </a:r>
            <a:r>
              <a:rPr lang="en-US" altLang="ko-KR" sz="700" dirty="0"/>
              <a:t>(</a:t>
            </a:r>
            <a:r>
              <a:rPr lang="en-US" altLang="ko-KR" sz="700" dirty="0" err="1"/>
              <a:t>BaseLayer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def __</a:t>
            </a:r>
            <a:r>
              <a:rPr lang="en-US" altLang="ko-KR" sz="700" dirty="0" err="1"/>
              <a:t>init</a:t>
            </a:r>
            <a:r>
              <a:rPr lang="en-US" altLang="ko-KR" sz="700" dirty="0"/>
              <a:t>__(self, 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np.random.randn</a:t>
            </a:r>
            <a:r>
              <a:rPr lang="en-US" altLang="ko-KR" sz="700" dirty="0"/>
              <a:t>(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 * </a:t>
            </a:r>
            <a:r>
              <a:rPr lang="en-US" altLang="ko-KR" sz="700" dirty="0" err="1"/>
              <a:t>np.sqrt</a:t>
            </a:r>
            <a:r>
              <a:rPr lang="en-US" altLang="ko-KR" sz="700" dirty="0"/>
              <a:t>(2/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)  # He </a:t>
            </a:r>
            <a:r>
              <a:rPr lang="ko-KR" altLang="en-US" sz="700" dirty="0" err="1"/>
              <a:t>초깃값</a:t>
            </a:r>
            <a:endParaRPr lang="ko-KR" altLang="en-US" sz="700" dirty="0"/>
          </a:p>
          <a:p>
            <a:r>
              <a:rPr lang="ko-KR" altLang="en-US" sz="700" dirty="0"/>
              <a:t>        </a:t>
            </a:r>
            <a:r>
              <a:rPr lang="en-US" altLang="ko-KR" sz="700" dirty="0" err="1"/>
              <a:t>self.b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(n)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def forward(self, x):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self.x</a:t>
            </a:r>
            <a:r>
              <a:rPr lang="en-US" altLang="ko-KR" sz="700" dirty="0"/>
              <a:t> = x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self.u</a:t>
            </a:r>
            <a:r>
              <a:rPr lang="en-US" altLang="ko-KR" sz="700" dirty="0"/>
              <a:t> = np.dot(x,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) + </a:t>
            </a:r>
            <a:r>
              <a:rPr lang="en-US" altLang="ko-KR" sz="700" dirty="0" err="1"/>
              <a:t>self.b</a:t>
            </a:r>
            <a:endParaRPr lang="en-US" altLang="ko-KR" sz="700" dirty="0"/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np.where</a:t>
            </a:r>
            <a:r>
              <a:rPr lang="en-US" altLang="ko-KR" sz="700" dirty="0"/>
              <a:t>(</a:t>
            </a:r>
            <a:r>
              <a:rPr lang="en-US" altLang="ko-KR" sz="700" dirty="0" err="1"/>
              <a:t>self.u</a:t>
            </a:r>
            <a:r>
              <a:rPr lang="en-US" altLang="ko-KR" sz="700" dirty="0"/>
              <a:t> &lt;= 0, 0, </a:t>
            </a:r>
            <a:r>
              <a:rPr lang="en-US" altLang="ko-KR" sz="700" dirty="0" err="1"/>
              <a:t>self.u</a:t>
            </a:r>
            <a:r>
              <a:rPr lang="en-US" altLang="ko-KR" sz="700" dirty="0"/>
              <a:t>) # </a:t>
            </a:r>
            <a:r>
              <a:rPr lang="en-US" altLang="ko-KR" sz="700" dirty="0" err="1"/>
              <a:t>ReLU</a:t>
            </a:r>
            <a:endParaRPr lang="en-US" altLang="ko-KR" sz="700" dirty="0"/>
          </a:p>
          <a:p>
            <a:r>
              <a:rPr lang="en-US" altLang="ko-KR" sz="700" dirty="0"/>
              <a:t>    </a:t>
            </a:r>
          </a:p>
          <a:p>
            <a:r>
              <a:rPr lang="en-US" altLang="ko-KR" sz="700" dirty="0"/>
              <a:t>    def backward(self,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    delta =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 * </a:t>
            </a:r>
            <a:r>
              <a:rPr lang="en-US" altLang="ko-KR" sz="700" dirty="0" err="1"/>
              <a:t>np.where</a:t>
            </a:r>
            <a:r>
              <a:rPr lang="en-US" altLang="ko-KR" sz="700" dirty="0"/>
              <a:t>(</a:t>
            </a:r>
            <a:r>
              <a:rPr lang="en-US" altLang="ko-KR" sz="700" dirty="0" err="1"/>
              <a:t>self.u</a:t>
            </a:r>
            <a:r>
              <a:rPr lang="en-US" altLang="ko-KR" sz="700" dirty="0"/>
              <a:t> &lt;= 0, 0, 1)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self.grad_w</a:t>
            </a:r>
            <a:r>
              <a:rPr lang="en-US" altLang="ko-KR" sz="700" dirty="0"/>
              <a:t> = np.dot(</a:t>
            </a:r>
            <a:r>
              <a:rPr lang="en-US" altLang="ko-KR" sz="700" dirty="0" err="1"/>
              <a:t>self.x.T</a:t>
            </a:r>
            <a:r>
              <a:rPr lang="en-US" altLang="ko-KR" sz="700" dirty="0"/>
              <a:t>, delta)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np.sum</a:t>
            </a:r>
            <a:r>
              <a:rPr lang="en-US" altLang="ko-KR" sz="700" dirty="0"/>
              <a:t>(delta, axis=0)     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self.grad_x</a:t>
            </a:r>
            <a:r>
              <a:rPr lang="en-US" altLang="ko-KR" sz="700" dirty="0"/>
              <a:t> = np.dot(delta, </a:t>
            </a:r>
            <a:r>
              <a:rPr lang="en-US" altLang="ko-KR" sz="700" dirty="0" err="1"/>
              <a:t>self.w.T</a:t>
            </a:r>
            <a:r>
              <a:rPr lang="en-US" altLang="ko-KR" sz="700" dirty="0"/>
              <a:t>) 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생성자의 </a:t>
            </a:r>
            <a:r>
              <a:rPr lang="ko-KR" altLang="en-US" sz="700" dirty="0" err="1"/>
              <a:t>출력층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class </a:t>
            </a:r>
            <a:r>
              <a:rPr lang="en-US" altLang="ko-KR" sz="700" dirty="0" err="1"/>
              <a:t>GenOutLayer</a:t>
            </a:r>
            <a:r>
              <a:rPr lang="en-US" altLang="ko-KR" sz="700" dirty="0"/>
              <a:t>(</a:t>
            </a:r>
            <a:r>
              <a:rPr lang="en-US" altLang="ko-KR" sz="700" dirty="0" err="1"/>
              <a:t>BaseLayer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def __</a:t>
            </a:r>
            <a:r>
              <a:rPr lang="en-US" altLang="ko-KR" sz="700" dirty="0" err="1"/>
              <a:t>init</a:t>
            </a:r>
            <a:r>
              <a:rPr lang="en-US" altLang="ko-KR" sz="700" dirty="0"/>
              <a:t>__(self, 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np.random.randn</a:t>
            </a:r>
            <a:r>
              <a:rPr lang="en-US" altLang="ko-KR" sz="700" dirty="0"/>
              <a:t>(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 / </a:t>
            </a:r>
            <a:r>
              <a:rPr lang="en-US" altLang="ko-KR" sz="700" dirty="0" err="1"/>
              <a:t>np.sqrt</a:t>
            </a:r>
            <a:r>
              <a:rPr lang="en-US" altLang="ko-KR" sz="700" dirty="0"/>
              <a:t>(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)  # </a:t>
            </a:r>
            <a:r>
              <a:rPr lang="ko-KR" altLang="en-US" sz="700" dirty="0" err="1"/>
              <a:t>자비에르</a:t>
            </a:r>
            <a:r>
              <a:rPr lang="ko-KR" altLang="en-US" sz="700" dirty="0"/>
              <a:t> 초기화 기반의 </a:t>
            </a:r>
            <a:r>
              <a:rPr lang="ko-KR" altLang="en-US" sz="700" dirty="0" err="1"/>
              <a:t>초깃값</a:t>
            </a:r>
            <a:endParaRPr lang="ko-KR" altLang="en-US" sz="700" dirty="0"/>
          </a:p>
          <a:p>
            <a:r>
              <a:rPr lang="ko-KR" altLang="en-US" sz="700" dirty="0"/>
              <a:t>        </a:t>
            </a:r>
            <a:r>
              <a:rPr lang="en-US" altLang="ko-KR" sz="700" dirty="0" err="1"/>
              <a:t>self.b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(n)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def forward(self, x):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self.x</a:t>
            </a:r>
            <a:r>
              <a:rPr lang="en-US" altLang="ko-KR" sz="700" dirty="0"/>
              <a:t> = x</a:t>
            </a:r>
          </a:p>
          <a:p>
            <a:r>
              <a:rPr lang="en-US" altLang="ko-KR" sz="700" dirty="0"/>
              <a:t>        u = np.dot(x,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) + </a:t>
            </a:r>
            <a:r>
              <a:rPr lang="en-US" altLang="ko-KR" sz="700" dirty="0" err="1"/>
              <a:t>self.b</a:t>
            </a:r>
            <a:endParaRPr lang="en-US" altLang="ko-KR" sz="700" dirty="0"/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np.tanh</a:t>
            </a:r>
            <a:r>
              <a:rPr lang="en-US" altLang="ko-KR" sz="700" dirty="0"/>
              <a:t>(u)  # tanh </a:t>
            </a:r>
            <a:r>
              <a:rPr lang="ko-KR" altLang="en-US" sz="700" dirty="0"/>
              <a:t>함수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def backward(self,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    delta =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 * (1 - </a:t>
            </a:r>
            <a:r>
              <a:rPr lang="en-US" altLang="ko-KR" sz="700" dirty="0" err="1"/>
              <a:t>self.y</a:t>
            </a:r>
            <a:r>
              <a:rPr lang="en-US" altLang="ko-KR" sz="700" dirty="0"/>
              <a:t>**2)</a:t>
            </a:r>
          </a:p>
          <a:p>
            <a:r>
              <a:rPr lang="en-US" altLang="ko-KR" sz="700" dirty="0"/>
              <a:t>        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self.grad_w</a:t>
            </a:r>
            <a:r>
              <a:rPr lang="en-US" altLang="ko-KR" sz="700" dirty="0"/>
              <a:t> = np.dot(</a:t>
            </a:r>
            <a:r>
              <a:rPr lang="en-US" altLang="ko-KR" sz="700" dirty="0" err="1"/>
              <a:t>self.x.T</a:t>
            </a:r>
            <a:r>
              <a:rPr lang="en-US" altLang="ko-KR" sz="700" dirty="0"/>
              <a:t>, delta)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np.sum</a:t>
            </a:r>
            <a:r>
              <a:rPr lang="en-US" altLang="ko-KR" sz="700" dirty="0"/>
              <a:t>(delta, axis=0)    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self.grad_x</a:t>
            </a:r>
            <a:r>
              <a:rPr lang="en-US" altLang="ko-KR" sz="700" dirty="0"/>
              <a:t> = np.dot(delta, </a:t>
            </a:r>
            <a:r>
              <a:rPr lang="en-US" altLang="ko-KR" sz="700" dirty="0" err="1"/>
              <a:t>self.w.T</a:t>
            </a:r>
            <a:r>
              <a:rPr lang="en-US" altLang="ko-KR" sz="700" dirty="0"/>
              <a:t>) 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식별자의 </a:t>
            </a:r>
            <a:r>
              <a:rPr lang="ko-KR" altLang="en-US" sz="700" dirty="0" err="1"/>
              <a:t>출력층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class </a:t>
            </a:r>
            <a:r>
              <a:rPr lang="en-US" altLang="ko-KR" sz="700" dirty="0" err="1"/>
              <a:t>DiscOutLayer</a:t>
            </a:r>
            <a:r>
              <a:rPr lang="en-US" altLang="ko-KR" sz="700" dirty="0"/>
              <a:t>(</a:t>
            </a:r>
            <a:r>
              <a:rPr lang="en-US" altLang="ko-KR" sz="700" dirty="0" err="1"/>
              <a:t>BaseLayer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def __</a:t>
            </a:r>
            <a:r>
              <a:rPr lang="en-US" altLang="ko-KR" sz="700" dirty="0" err="1"/>
              <a:t>init</a:t>
            </a:r>
            <a:r>
              <a:rPr lang="en-US" altLang="ko-KR" sz="700" dirty="0"/>
              <a:t>__(self, 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np.random.randn</a:t>
            </a:r>
            <a:r>
              <a:rPr lang="en-US" altLang="ko-KR" sz="700" dirty="0"/>
              <a:t>(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, n) / </a:t>
            </a:r>
            <a:r>
              <a:rPr lang="en-US" altLang="ko-KR" sz="700" dirty="0" err="1"/>
              <a:t>np.sqrt</a:t>
            </a:r>
            <a:r>
              <a:rPr lang="en-US" altLang="ko-KR" sz="700" dirty="0"/>
              <a:t>(</a:t>
            </a:r>
            <a:r>
              <a:rPr lang="en-US" altLang="ko-KR" sz="700" dirty="0" err="1"/>
              <a:t>n_upper</a:t>
            </a:r>
            <a:r>
              <a:rPr lang="en-US" altLang="ko-KR" sz="700" dirty="0"/>
              <a:t>)  # </a:t>
            </a:r>
            <a:r>
              <a:rPr lang="ko-KR" altLang="en-US" sz="700" dirty="0" err="1"/>
              <a:t>자비에르</a:t>
            </a:r>
            <a:r>
              <a:rPr lang="ko-KR" altLang="en-US" sz="700" dirty="0"/>
              <a:t> 초기화 기반의 </a:t>
            </a:r>
            <a:r>
              <a:rPr lang="ko-KR" altLang="en-US" sz="700" dirty="0" err="1"/>
              <a:t>초깃값</a:t>
            </a:r>
            <a:endParaRPr lang="ko-KR" altLang="en-US" sz="700" dirty="0"/>
          </a:p>
          <a:p>
            <a:r>
              <a:rPr lang="ko-KR" altLang="en-US" sz="700" dirty="0"/>
              <a:t>        </a:t>
            </a:r>
            <a:r>
              <a:rPr lang="en-US" altLang="ko-KR" sz="700" dirty="0" err="1"/>
              <a:t>self.b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(n)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def forward(self, x):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self.x</a:t>
            </a:r>
            <a:r>
              <a:rPr lang="en-US" altLang="ko-KR" sz="700" dirty="0"/>
              <a:t> = x</a:t>
            </a:r>
          </a:p>
          <a:p>
            <a:r>
              <a:rPr lang="en-US" altLang="ko-KR" sz="700" dirty="0"/>
              <a:t>        u = np.dot(x, </a:t>
            </a:r>
            <a:r>
              <a:rPr lang="en-US" altLang="ko-KR" sz="700" dirty="0" err="1"/>
              <a:t>self.w</a:t>
            </a:r>
            <a:r>
              <a:rPr lang="en-US" altLang="ko-KR" sz="700" dirty="0"/>
              <a:t>) + </a:t>
            </a:r>
            <a:r>
              <a:rPr lang="en-US" altLang="ko-KR" sz="700" dirty="0" err="1"/>
              <a:t>self.b</a:t>
            </a:r>
            <a:endParaRPr lang="en-US" altLang="ko-KR" sz="700" dirty="0"/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self.y</a:t>
            </a:r>
            <a:r>
              <a:rPr lang="en-US" altLang="ko-KR" sz="700" dirty="0"/>
              <a:t> = 1/(1+np.exp(-u))  # </a:t>
            </a:r>
            <a:r>
              <a:rPr lang="ko-KR" altLang="en-US" sz="700" dirty="0" err="1"/>
              <a:t>시그모이드</a:t>
            </a:r>
            <a:r>
              <a:rPr lang="ko-KR" altLang="en-US" sz="700" dirty="0"/>
              <a:t> 함수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def backward(self, t):</a:t>
            </a:r>
          </a:p>
          <a:p>
            <a:r>
              <a:rPr lang="en-US" altLang="ko-KR" sz="700" dirty="0"/>
              <a:t>        delta = </a:t>
            </a:r>
            <a:r>
              <a:rPr lang="en-US" altLang="ko-KR" sz="700" dirty="0" err="1"/>
              <a:t>self.y</a:t>
            </a:r>
            <a:r>
              <a:rPr lang="en-US" altLang="ko-KR" sz="700" dirty="0"/>
              <a:t>-t</a:t>
            </a:r>
          </a:p>
          <a:p>
            <a:r>
              <a:rPr lang="en-US" altLang="ko-KR" sz="700" dirty="0"/>
              <a:t>        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self.grad_w</a:t>
            </a:r>
            <a:r>
              <a:rPr lang="en-US" altLang="ko-KR" sz="700" dirty="0"/>
              <a:t> = np.dot(</a:t>
            </a:r>
            <a:r>
              <a:rPr lang="en-US" altLang="ko-KR" sz="700" dirty="0" err="1"/>
              <a:t>self.x.T</a:t>
            </a:r>
            <a:r>
              <a:rPr lang="en-US" altLang="ko-KR" sz="700" dirty="0"/>
              <a:t>, delta)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self.grad_b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np.sum</a:t>
            </a:r>
            <a:r>
              <a:rPr lang="en-US" altLang="ko-KR" sz="700" dirty="0"/>
              <a:t>(delta, axis=0)  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self.grad_x</a:t>
            </a:r>
            <a:r>
              <a:rPr lang="en-US" altLang="ko-KR" sz="700" dirty="0"/>
              <a:t> = np.dot(delta, </a:t>
            </a:r>
            <a:r>
              <a:rPr lang="en-US" altLang="ko-KR" sz="700" dirty="0" err="1"/>
              <a:t>self.w.T</a:t>
            </a:r>
            <a:r>
              <a:rPr lang="en-US" altLang="ko-KR" sz="700" dirty="0"/>
              <a:t>) 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각 층의 초기화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 err="1"/>
              <a:t>gen_layers</a:t>
            </a:r>
            <a:r>
              <a:rPr lang="en-US" altLang="ko-KR" sz="700" dirty="0"/>
              <a:t> = [</a:t>
            </a:r>
            <a:r>
              <a:rPr lang="en-US" altLang="ko-KR" sz="700" dirty="0" err="1"/>
              <a:t>MiddleLayer</a:t>
            </a:r>
            <a:r>
              <a:rPr lang="en-US" altLang="ko-KR" sz="700" dirty="0"/>
              <a:t>(</a:t>
            </a:r>
            <a:r>
              <a:rPr lang="en-US" altLang="ko-KR" sz="700" dirty="0" err="1"/>
              <a:t>n_noise</a:t>
            </a:r>
            <a:r>
              <a:rPr lang="en-US" altLang="ko-KR" sz="700" dirty="0"/>
              <a:t>, 32),</a:t>
            </a:r>
          </a:p>
          <a:p>
            <a:r>
              <a:rPr lang="en-US" altLang="ko-KR" sz="700" dirty="0"/>
              <a:t>              </a:t>
            </a:r>
            <a:r>
              <a:rPr lang="en-US" altLang="ko-KR" sz="700" dirty="0" err="1"/>
              <a:t>MiddleLayer</a:t>
            </a:r>
            <a:r>
              <a:rPr lang="en-US" altLang="ko-KR" sz="700" dirty="0"/>
              <a:t>(32, 64),</a:t>
            </a:r>
          </a:p>
          <a:p>
            <a:r>
              <a:rPr lang="en-US" altLang="ko-KR" sz="700" dirty="0"/>
              <a:t>              </a:t>
            </a:r>
            <a:r>
              <a:rPr lang="en-US" altLang="ko-KR" sz="700" dirty="0" err="1"/>
              <a:t>GenOutLayer</a:t>
            </a:r>
            <a:r>
              <a:rPr lang="en-US" altLang="ko-KR" sz="700" dirty="0"/>
              <a:t>(64, 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*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)]</a:t>
            </a:r>
          </a:p>
          <a:p>
            <a:endParaRPr lang="en-US" altLang="ko-KR" sz="700" dirty="0"/>
          </a:p>
          <a:p>
            <a:r>
              <a:rPr lang="en-US" altLang="ko-KR" sz="700" dirty="0" err="1"/>
              <a:t>disc_layers</a:t>
            </a:r>
            <a:r>
              <a:rPr lang="en-US" altLang="ko-KR" sz="700" dirty="0"/>
              <a:t> = [</a:t>
            </a:r>
            <a:r>
              <a:rPr lang="en-US" altLang="ko-KR" sz="700" dirty="0" err="1"/>
              <a:t>MiddleLayer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*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, 64),</a:t>
            </a:r>
          </a:p>
          <a:p>
            <a:r>
              <a:rPr lang="en-US" altLang="ko-KR" sz="700" dirty="0"/>
              <a:t>               </a:t>
            </a:r>
            <a:r>
              <a:rPr lang="en-US" altLang="ko-KR" sz="700" dirty="0" err="1"/>
              <a:t>MiddleLayer</a:t>
            </a:r>
            <a:r>
              <a:rPr lang="en-US" altLang="ko-KR" sz="700" dirty="0"/>
              <a:t>(64, 32),</a:t>
            </a:r>
          </a:p>
          <a:p>
            <a:r>
              <a:rPr lang="en-US" altLang="ko-KR" sz="700" dirty="0"/>
              <a:t>               </a:t>
            </a:r>
            <a:r>
              <a:rPr lang="en-US" altLang="ko-KR" sz="700" dirty="0" err="1"/>
              <a:t>DiscOutLayer</a:t>
            </a:r>
            <a:r>
              <a:rPr lang="en-US" altLang="ko-KR" sz="700" dirty="0"/>
              <a:t>(32, 1)]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 err="1"/>
              <a:t>순전파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forward_propagation</a:t>
            </a:r>
            <a:r>
              <a:rPr lang="en-US" altLang="ko-KR" sz="700" dirty="0"/>
              <a:t>(x, layers):</a:t>
            </a:r>
          </a:p>
          <a:p>
            <a:r>
              <a:rPr lang="en-US" altLang="ko-KR" sz="700" dirty="0"/>
              <a:t>    for layer in layers: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layer.forward</a:t>
            </a:r>
            <a:r>
              <a:rPr lang="en-US" altLang="ko-KR" sz="700" dirty="0"/>
              <a:t>(x)</a:t>
            </a:r>
          </a:p>
          <a:p>
            <a:r>
              <a:rPr lang="en-US" altLang="ko-KR" sz="700" dirty="0"/>
              <a:t>        x = </a:t>
            </a:r>
            <a:r>
              <a:rPr lang="en-US" altLang="ko-KR" sz="700" dirty="0" err="1"/>
              <a:t>layer.y</a:t>
            </a:r>
            <a:endParaRPr lang="en-US" altLang="ko-KR" sz="700" dirty="0"/>
          </a:p>
          <a:p>
            <a:r>
              <a:rPr lang="en-US" altLang="ko-KR" sz="700" dirty="0"/>
              <a:t>    return x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 err="1"/>
              <a:t>역전파</a:t>
            </a:r>
            <a:r>
              <a:rPr lang="ko-KR" altLang="en-US" sz="700" dirty="0"/>
              <a:t>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backpropagation(t, layers):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 = t</a:t>
            </a:r>
          </a:p>
          <a:p>
            <a:r>
              <a:rPr lang="en-US" altLang="ko-KR" sz="700" dirty="0"/>
              <a:t>    for layer in reversed(layers):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layer.backward</a:t>
            </a:r>
            <a:r>
              <a:rPr lang="en-US" altLang="ko-KR" sz="700" dirty="0"/>
              <a:t>(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grad_y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layer.grad_x</a:t>
            </a:r>
            <a:endParaRPr lang="en-US" altLang="ko-KR" sz="700" dirty="0"/>
          </a:p>
          <a:p>
            <a:r>
              <a:rPr lang="en-US" altLang="ko-KR" sz="700" dirty="0"/>
              <a:t>    return </a:t>
            </a:r>
            <a:r>
              <a:rPr lang="en-US" altLang="ko-KR" sz="700" dirty="0" err="1"/>
              <a:t>grad_y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파라미터 갱신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update_params</a:t>
            </a:r>
            <a:r>
              <a:rPr lang="en-US" altLang="ko-KR" sz="700" dirty="0"/>
              <a:t>(layers):</a:t>
            </a:r>
          </a:p>
          <a:p>
            <a:r>
              <a:rPr lang="en-US" altLang="ko-KR" sz="700" dirty="0"/>
              <a:t>    for layer in layers: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layer.update</a:t>
            </a:r>
            <a:r>
              <a:rPr lang="en-US" altLang="ko-KR" sz="700" dirty="0"/>
              <a:t>(eta)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오차 계산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get_error</a:t>
            </a:r>
            <a:r>
              <a:rPr lang="en-US" altLang="ko-KR" sz="700" dirty="0"/>
              <a:t>(y, t):</a:t>
            </a:r>
          </a:p>
          <a:p>
            <a:r>
              <a:rPr lang="en-US" altLang="ko-KR" sz="700" dirty="0"/>
              <a:t>    eps = 1e-7</a:t>
            </a:r>
          </a:p>
          <a:p>
            <a:r>
              <a:rPr lang="en-US" altLang="ko-KR" sz="700" dirty="0"/>
              <a:t>    return -</a:t>
            </a:r>
            <a:r>
              <a:rPr lang="en-US" altLang="ko-KR" sz="700" dirty="0" err="1"/>
              <a:t>np.sum</a:t>
            </a:r>
            <a:r>
              <a:rPr lang="en-US" altLang="ko-KR" sz="700" dirty="0"/>
              <a:t>(t*np.log(</a:t>
            </a:r>
            <a:r>
              <a:rPr lang="en-US" altLang="ko-KR" sz="700" dirty="0" err="1"/>
              <a:t>y+eps</a:t>
            </a:r>
            <a:r>
              <a:rPr lang="en-US" altLang="ko-KR" sz="700" dirty="0"/>
              <a:t>) + (1-t)*np.log(1-y+eps)) / </a:t>
            </a:r>
            <a:r>
              <a:rPr lang="en-US" altLang="ko-KR" sz="700" dirty="0" err="1"/>
              <a:t>len</a:t>
            </a:r>
            <a:r>
              <a:rPr lang="en-US" altLang="ko-KR" sz="700" dirty="0"/>
              <a:t>(y)  # </a:t>
            </a:r>
            <a:r>
              <a:rPr lang="ko-KR" altLang="en-US" sz="700" dirty="0"/>
              <a:t>두 값의 교차 엔트로피 오차를 반환</a:t>
            </a:r>
          </a:p>
          <a:p>
            <a:endParaRPr lang="ko-KR" altLang="en-US" sz="700" dirty="0"/>
          </a:p>
          <a:p>
            <a:r>
              <a:rPr lang="en-US" altLang="ko-KR" sz="700" dirty="0"/>
              <a:t># -- - </a:t>
            </a:r>
            <a:r>
              <a:rPr lang="ko-KR" altLang="en-US" sz="700" dirty="0"/>
              <a:t>정확도 계산 </a:t>
            </a:r>
            <a:r>
              <a:rPr lang="en-US" altLang="ko-KR" sz="700" dirty="0"/>
              <a:t>-- 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get_accuracy</a:t>
            </a:r>
            <a:r>
              <a:rPr lang="en-US" altLang="ko-KR" sz="700" dirty="0"/>
              <a:t>(y, t):</a:t>
            </a:r>
          </a:p>
          <a:p>
            <a:r>
              <a:rPr lang="en-US" altLang="ko-KR" sz="700" dirty="0"/>
              <a:t>    correct = </a:t>
            </a:r>
            <a:r>
              <a:rPr lang="en-US" altLang="ko-KR" sz="700" dirty="0" err="1"/>
              <a:t>np.sum</a:t>
            </a:r>
            <a:r>
              <a:rPr lang="en-US" altLang="ko-KR" sz="700" dirty="0"/>
              <a:t>(</a:t>
            </a:r>
            <a:r>
              <a:rPr lang="en-US" altLang="ko-KR" sz="700" dirty="0" err="1"/>
              <a:t>np.where</a:t>
            </a:r>
            <a:r>
              <a:rPr lang="en-US" altLang="ko-KR" sz="700" dirty="0"/>
              <a:t>(y&lt;0.5, 0, 1) == t)</a:t>
            </a:r>
          </a:p>
          <a:p>
            <a:r>
              <a:rPr lang="en-US" altLang="ko-KR" sz="700" dirty="0"/>
              <a:t>    return correct / </a:t>
            </a:r>
            <a:r>
              <a:rPr lang="en-US" altLang="ko-KR" sz="700" dirty="0" err="1"/>
              <a:t>len</a:t>
            </a:r>
            <a:r>
              <a:rPr lang="en-US" altLang="ko-KR" sz="700" dirty="0"/>
              <a:t>(y)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모델 훈련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train_model</a:t>
            </a:r>
            <a:r>
              <a:rPr lang="en-US" altLang="ko-KR" sz="700" dirty="0"/>
              <a:t>(x, t, </a:t>
            </a:r>
            <a:r>
              <a:rPr lang="en-US" altLang="ko-KR" sz="700" dirty="0" err="1"/>
              <a:t>prop_layers</a:t>
            </a:r>
            <a:r>
              <a:rPr lang="en-US" altLang="ko-KR" sz="700" dirty="0"/>
              <a:t>, </a:t>
            </a:r>
            <a:r>
              <a:rPr lang="en-US" altLang="ko-KR" sz="700" dirty="0" err="1"/>
              <a:t>update_layers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y = </a:t>
            </a:r>
            <a:r>
              <a:rPr lang="en-US" altLang="ko-KR" sz="700" dirty="0" err="1"/>
              <a:t>forward_propagation</a:t>
            </a:r>
            <a:r>
              <a:rPr lang="en-US" altLang="ko-KR" sz="700" dirty="0"/>
              <a:t>(x, </a:t>
            </a:r>
            <a:r>
              <a:rPr lang="en-US" altLang="ko-KR" sz="700" dirty="0" err="1"/>
              <a:t>prop_layers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backpropagation(t, </a:t>
            </a:r>
            <a:r>
              <a:rPr lang="en-US" altLang="ko-KR" sz="700" dirty="0" err="1"/>
              <a:t>prop_layers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update_params</a:t>
            </a:r>
            <a:r>
              <a:rPr lang="en-US" altLang="ko-KR" sz="700" dirty="0"/>
              <a:t>(</a:t>
            </a:r>
            <a:r>
              <a:rPr lang="en-US" altLang="ko-KR" sz="700" dirty="0" err="1"/>
              <a:t>update_layers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return (</a:t>
            </a:r>
            <a:r>
              <a:rPr lang="en-US" altLang="ko-KR" sz="700" dirty="0" err="1"/>
              <a:t>get_error</a:t>
            </a:r>
            <a:r>
              <a:rPr lang="en-US" altLang="ko-KR" sz="700" dirty="0"/>
              <a:t>(y, t), </a:t>
            </a:r>
            <a:r>
              <a:rPr lang="en-US" altLang="ko-KR" sz="700" dirty="0" err="1"/>
              <a:t>get_accuracy</a:t>
            </a:r>
            <a:r>
              <a:rPr lang="en-US" altLang="ko-KR" sz="700" dirty="0"/>
              <a:t>(y, t))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</a:t>
            </a:r>
            <a:r>
              <a:rPr lang="ko-KR" altLang="en-US" sz="700" dirty="0"/>
              <a:t>이미지를 생성하고 나타냄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/>
              <a:t>def </a:t>
            </a:r>
            <a:r>
              <a:rPr lang="en-US" altLang="ko-KR" sz="700" dirty="0" err="1"/>
              <a:t>generate_images</a:t>
            </a:r>
            <a:r>
              <a:rPr lang="en-US" altLang="ko-KR" sz="700" dirty="0"/>
              <a:t>(</a:t>
            </a:r>
            <a:r>
              <a:rPr lang="en-US" altLang="ko-KR" sz="700" dirty="0" err="1"/>
              <a:t>i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# </a:t>
            </a:r>
            <a:r>
              <a:rPr lang="ko-KR" altLang="en-US" sz="700" dirty="0"/>
              <a:t>이미지 생성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 err="1"/>
              <a:t>n_rows</a:t>
            </a:r>
            <a:r>
              <a:rPr lang="en-US" altLang="ko-KR" sz="700" dirty="0"/>
              <a:t> = 16  # </a:t>
            </a:r>
            <a:r>
              <a:rPr lang="ko-KR" altLang="en-US" sz="700" dirty="0"/>
              <a:t>행수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 err="1"/>
              <a:t>n_cols</a:t>
            </a:r>
            <a:r>
              <a:rPr lang="en-US" altLang="ko-KR" sz="700" dirty="0"/>
              <a:t> = 16  # </a:t>
            </a:r>
            <a:r>
              <a:rPr lang="ko-KR" altLang="en-US" sz="700" dirty="0"/>
              <a:t>열수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noise = </a:t>
            </a:r>
            <a:r>
              <a:rPr lang="en-US" altLang="ko-KR" sz="700" dirty="0" err="1"/>
              <a:t>np.random.normal</a:t>
            </a:r>
            <a:r>
              <a:rPr lang="en-US" altLang="ko-KR" sz="700" dirty="0"/>
              <a:t>(0, 1, (</a:t>
            </a:r>
            <a:r>
              <a:rPr lang="en-US" altLang="ko-KR" sz="700" dirty="0" err="1"/>
              <a:t>n_rows</a:t>
            </a:r>
            <a:r>
              <a:rPr lang="en-US" altLang="ko-KR" sz="700" dirty="0"/>
              <a:t>*</a:t>
            </a:r>
            <a:r>
              <a:rPr lang="en-US" altLang="ko-KR" sz="700" dirty="0" err="1"/>
              <a:t>n_cols</a:t>
            </a:r>
            <a:r>
              <a:rPr lang="en-US" altLang="ko-KR" sz="700" dirty="0"/>
              <a:t>, </a:t>
            </a:r>
            <a:r>
              <a:rPr lang="en-US" altLang="ko-KR" sz="700" dirty="0" err="1"/>
              <a:t>n_noise</a:t>
            </a:r>
            <a:r>
              <a:rPr lang="en-US" altLang="ko-KR" sz="700" dirty="0"/>
              <a:t>))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g_imgs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forward_propagation</a:t>
            </a:r>
            <a:r>
              <a:rPr lang="en-US" altLang="ko-KR" sz="700" dirty="0"/>
              <a:t>(noise, </a:t>
            </a:r>
            <a:r>
              <a:rPr lang="en-US" altLang="ko-KR" sz="700" dirty="0" err="1"/>
              <a:t>gen_layers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g_imgs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g_imgs</a:t>
            </a:r>
            <a:r>
              <a:rPr lang="en-US" altLang="ko-KR" sz="700" dirty="0"/>
              <a:t>/2 + 0.5  # </a:t>
            </a:r>
            <a:r>
              <a:rPr lang="ko-KR" altLang="en-US" sz="700" dirty="0"/>
              <a:t>범위는 </a:t>
            </a:r>
            <a:r>
              <a:rPr lang="en-US" altLang="ko-KR" sz="700" dirty="0"/>
              <a:t>0~1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img_size_spaced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 + 2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matrix_image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((</a:t>
            </a:r>
            <a:r>
              <a:rPr lang="en-US" altLang="ko-KR" sz="700" dirty="0" err="1"/>
              <a:t>img_size_spaced</a:t>
            </a:r>
            <a:r>
              <a:rPr lang="en-US" altLang="ko-KR" sz="700" dirty="0"/>
              <a:t>*</a:t>
            </a:r>
            <a:r>
              <a:rPr lang="en-US" altLang="ko-KR" sz="700" dirty="0" err="1"/>
              <a:t>n_rows</a:t>
            </a:r>
            <a:r>
              <a:rPr lang="en-US" altLang="ko-KR" sz="700" dirty="0"/>
              <a:t>, </a:t>
            </a:r>
            <a:r>
              <a:rPr lang="en-US" altLang="ko-KR" sz="700" dirty="0" err="1"/>
              <a:t>img_size_spaced</a:t>
            </a:r>
            <a:r>
              <a:rPr lang="en-US" altLang="ko-KR" sz="700" dirty="0"/>
              <a:t>*</a:t>
            </a:r>
            <a:r>
              <a:rPr lang="en-US" altLang="ko-KR" sz="700" dirty="0" err="1"/>
              <a:t>n_cols</a:t>
            </a:r>
            <a:r>
              <a:rPr lang="en-US" altLang="ko-KR" sz="700" dirty="0"/>
              <a:t>))  # </a:t>
            </a:r>
            <a:r>
              <a:rPr lang="ko-KR" altLang="en-US" sz="700" dirty="0"/>
              <a:t>이미지 전체</a:t>
            </a:r>
          </a:p>
          <a:p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#  </a:t>
            </a:r>
            <a:r>
              <a:rPr lang="ko-KR" altLang="en-US" sz="700" dirty="0"/>
              <a:t>생성된 이미지를 나열해 </a:t>
            </a:r>
            <a:r>
              <a:rPr lang="en-US" altLang="ko-KR" sz="700" dirty="0"/>
              <a:t>1</a:t>
            </a:r>
            <a:r>
              <a:rPr lang="ko-KR" altLang="en-US" sz="700" dirty="0"/>
              <a:t>장의 이미지로 만듦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for r in range(</a:t>
            </a:r>
            <a:r>
              <a:rPr lang="en-US" altLang="ko-KR" sz="700" dirty="0" err="1"/>
              <a:t>n_rows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    for c in range(</a:t>
            </a:r>
            <a:r>
              <a:rPr lang="en-US" altLang="ko-KR" sz="700" dirty="0" err="1"/>
              <a:t>n_cols</a:t>
            </a:r>
            <a:r>
              <a:rPr lang="en-US" altLang="ko-KR" sz="700" dirty="0"/>
              <a:t>):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g_img</a:t>
            </a:r>
            <a:r>
              <a:rPr lang="en-US" altLang="ko-KR" sz="700" dirty="0"/>
              <a:t> = </a:t>
            </a:r>
            <a:r>
              <a:rPr lang="en-US" altLang="ko-KR" sz="700" dirty="0" err="1"/>
              <a:t>g_imgs</a:t>
            </a:r>
            <a:r>
              <a:rPr lang="en-US" altLang="ko-KR" sz="700" dirty="0"/>
              <a:t>[r*</a:t>
            </a:r>
            <a:r>
              <a:rPr lang="en-US" altLang="ko-KR" sz="700" dirty="0" err="1"/>
              <a:t>n_cols</a:t>
            </a:r>
            <a:r>
              <a:rPr lang="en-US" altLang="ko-KR" sz="700" dirty="0"/>
              <a:t> + c].reshape(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, </a:t>
            </a:r>
            <a:r>
              <a:rPr lang="en-US" altLang="ko-KR" sz="700" dirty="0" err="1"/>
              <a:t>img_size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    top = r*</a:t>
            </a:r>
            <a:r>
              <a:rPr lang="en-US" altLang="ko-KR" sz="700" dirty="0" err="1"/>
              <a:t>img_size_spaced</a:t>
            </a:r>
            <a:endParaRPr lang="en-US" altLang="ko-KR" sz="700" dirty="0"/>
          </a:p>
          <a:p>
            <a:r>
              <a:rPr lang="en-US" altLang="ko-KR" sz="700" dirty="0"/>
              <a:t>            left = c*</a:t>
            </a:r>
            <a:r>
              <a:rPr lang="en-US" altLang="ko-KR" sz="700" dirty="0" err="1"/>
              <a:t>img_size_spaced</a:t>
            </a:r>
            <a:endParaRPr lang="en-US" altLang="ko-KR" sz="700" dirty="0"/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matrix_image</a:t>
            </a:r>
            <a:r>
              <a:rPr lang="en-US" altLang="ko-KR" sz="700" dirty="0"/>
              <a:t>[top : </a:t>
            </a:r>
            <a:r>
              <a:rPr lang="en-US" altLang="ko-KR" sz="700" dirty="0" err="1"/>
              <a:t>top+img_size</a:t>
            </a:r>
            <a:r>
              <a:rPr lang="en-US" altLang="ko-KR" sz="700" dirty="0"/>
              <a:t>, left : </a:t>
            </a:r>
            <a:r>
              <a:rPr lang="en-US" altLang="ko-KR" sz="700" dirty="0" err="1"/>
              <a:t>left+img_size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g_img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plt.figure</a:t>
            </a:r>
            <a:r>
              <a:rPr lang="en-US" altLang="ko-KR" sz="700" dirty="0"/>
              <a:t>(</a:t>
            </a:r>
            <a:r>
              <a:rPr lang="en-US" altLang="ko-KR" sz="700" dirty="0" err="1"/>
              <a:t>figsize</a:t>
            </a:r>
            <a:r>
              <a:rPr lang="en-US" altLang="ko-KR" sz="700" dirty="0"/>
              <a:t>=(8, 8))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plt.imshow</a:t>
            </a:r>
            <a:r>
              <a:rPr lang="en-US" altLang="ko-KR" sz="700" dirty="0"/>
              <a:t>(</a:t>
            </a:r>
            <a:r>
              <a:rPr lang="en-US" altLang="ko-KR" sz="700" dirty="0" err="1"/>
              <a:t>matrix_image.tolist</a:t>
            </a:r>
            <a:r>
              <a:rPr lang="en-US" altLang="ko-KR" sz="700" dirty="0"/>
              <a:t>(), </a:t>
            </a:r>
            <a:r>
              <a:rPr lang="en-US" altLang="ko-KR" sz="700" dirty="0" err="1"/>
              <a:t>cmap</a:t>
            </a:r>
            <a:r>
              <a:rPr lang="en-US" altLang="ko-KR" sz="700" dirty="0"/>
              <a:t>="</a:t>
            </a:r>
            <a:r>
              <a:rPr lang="en-US" altLang="ko-KR" sz="700" dirty="0" err="1"/>
              <a:t>Greys_r</a:t>
            </a:r>
            <a:r>
              <a:rPr lang="en-US" altLang="ko-KR" sz="700" dirty="0"/>
              <a:t>")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plt.tick_params</a:t>
            </a:r>
            <a:r>
              <a:rPr lang="en-US" altLang="ko-KR" sz="700" dirty="0"/>
              <a:t>(</a:t>
            </a:r>
            <a:r>
              <a:rPr lang="en-US" altLang="ko-KR" sz="700" dirty="0" err="1"/>
              <a:t>labelbottom</a:t>
            </a:r>
            <a:r>
              <a:rPr lang="en-US" altLang="ko-KR" sz="700" dirty="0"/>
              <a:t>=False, </a:t>
            </a:r>
            <a:r>
              <a:rPr lang="en-US" altLang="ko-KR" sz="700" dirty="0" err="1"/>
              <a:t>labelleft</a:t>
            </a:r>
            <a:r>
              <a:rPr lang="en-US" altLang="ko-KR" sz="700" dirty="0"/>
              <a:t>=False, bottom=False, left=False)  # </a:t>
            </a:r>
            <a:r>
              <a:rPr lang="ko-KR" altLang="en-US" sz="700" dirty="0"/>
              <a:t>축 눈금의 레이블과 선을 삭제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 err="1"/>
              <a:t>plt.show</a:t>
            </a:r>
            <a:r>
              <a:rPr lang="en-US" altLang="ko-KR" sz="700" dirty="0"/>
              <a:t>()</a:t>
            </a:r>
          </a:p>
          <a:p>
            <a:endParaRPr lang="en-US" altLang="ko-KR" sz="700" dirty="0"/>
          </a:p>
          <a:p>
            <a:r>
              <a:rPr lang="en-US" altLang="ko-KR" sz="700" dirty="0"/>
              <a:t># -- GAN </a:t>
            </a:r>
            <a:r>
              <a:rPr lang="ko-KR" altLang="en-US" sz="700" dirty="0"/>
              <a:t>학습 </a:t>
            </a:r>
            <a:r>
              <a:rPr lang="en-US" altLang="ko-KR" sz="700" dirty="0"/>
              <a:t>--</a:t>
            </a:r>
          </a:p>
          <a:p>
            <a:r>
              <a:rPr lang="en-US" altLang="ko-KR" sz="700" dirty="0" err="1"/>
              <a:t>batch_half</a:t>
            </a:r>
            <a:r>
              <a:rPr lang="en-US" altLang="ko-KR" sz="700" dirty="0"/>
              <a:t> = </a:t>
            </a:r>
            <a:r>
              <a:rPr lang="en-US" altLang="ko-KR" sz="700" dirty="0" err="1"/>
              <a:t>batch_size</a:t>
            </a:r>
            <a:r>
              <a:rPr lang="en-US" altLang="ko-KR" sz="700" dirty="0"/>
              <a:t> // 2</a:t>
            </a:r>
          </a:p>
          <a:p>
            <a:r>
              <a:rPr lang="en-US" altLang="ko-KR" sz="700" dirty="0" err="1"/>
              <a:t>error_record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((n_learn, 2))</a:t>
            </a:r>
          </a:p>
          <a:p>
            <a:r>
              <a:rPr lang="en-US" altLang="ko-KR" sz="700" dirty="0" err="1"/>
              <a:t>acc_record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((n_learn, 2))</a:t>
            </a:r>
          </a:p>
          <a:p>
            <a:r>
              <a:rPr lang="en-US" altLang="ko-KR" sz="700" dirty="0"/>
              <a:t>for </a:t>
            </a:r>
            <a:r>
              <a:rPr lang="en-US" altLang="ko-KR" sz="700" dirty="0" err="1"/>
              <a:t>i</a:t>
            </a:r>
            <a:r>
              <a:rPr lang="en-US" altLang="ko-KR" sz="700" dirty="0"/>
              <a:t> in range(n_learn):</a:t>
            </a:r>
          </a:p>
          <a:p>
            <a:r>
              <a:rPr lang="en-US" altLang="ko-KR" sz="700" dirty="0"/>
              <a:t>    </a:t>
            </a:r>
          </a:p>
          <a:p>
            <a:r>
              <a:rPr lang="en-US" altLang="ko-KR" sz="700" dirty="0"/>
              <a:t>    #  </a:t>
            </a:r>
            <a:r>
              <a:rPr lang="ko-KR" altLang="en-US" sz="700" dirty="0"/>
              <a:t>노이즈에서 이미지를 생성하여 식별자를 훈련시킴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noise = </a:t>
            </a:r>
            <a:r>
              <a:rPr lang="en-US" altLang="ko-KR" sz="700" dirty="0" err="1"/>
              <a:t>np.random.normal</a:t>
            </a:r>
            <a:r>
              <a:rPr lang="en-US" altLang="ko-KR" sz="700" dirty="0"/>
              <a:t>(0, 1, (</a:t>
            </a:r>
            <a:r>
              <a:rPr lang="en-US" altLang="ko-KR" sz="700" dirty="0" err="1"/>
              <a:t>batch_half</a:t>
            </a:r>
            <a:r>
              <a:rPr lang="en-US" altLang="ko-KR" sz="700" dirty="0"/>
              <a:t>, </a:t>
            </a:r>
            <a:r>
              <a:rPr lang="en-US" altLang="ko-KR" sz="700" dirty="0" err="1"/>
              <a:t>n_noise</a:t>
            </a:r>
            <a:r>
              <a:rPr lang="en-US" altLang="ko-KR" sz="700" dirty="0"/>
              <a:t>))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imgs_fake</a:t>
            </a:r>
            <a:r>
              <a:rPr lang="en-US" altLang="ko-KR" sz="700" dirty="0"/>
              <a:t> = </a:t>
            </a:r>
            <a:r>
              <a:rPr lang="en-US" altLang="ko-KR" sz="700" dirty="0" err="1"/>
              <a:t>forward_propagation</a:t>
            </a:r>
            <a:r>
              <a:rPr lang="en-US" altLang="ko-KR" sz="700" dirty="0"/>
              <a:t>(noise, </a:t>
            </a:r>
            <a:r>
              <a:rPr lang="en-US" altLang="ko-KR" sz="700" dirty="0" err="1"/>
              <a:t>gen_layers</a:t>
            </a:r>
            <a:r>
              <a:rPr lang="en-US" altLang="ko-KR" sz="700" dirty="0"/>
              <a:t>)  # </a:t>
            </a:r>
            <a:r>
              <a:rPr lang="ko-KR" altLang="en-US" sz="700" dirty="0"/>
              <a:t>이미지 생성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t = </a:t>
            </a:r>
            <a:r>
              <a:rPr lang="en-US" altLang="ko-KR" sz="700" dirty="0" err="1"/>
              <a:t>np.zeros</a:t>
            </a:r>
            <a:r>
              <a:rPr lang="en-US" altLang="ko-KR" sz="700" dirty="0"/>
              <a:t>((</a:t>
            </a:r>
            <a:r>
              <a:rPr lang="en-US" altLang="ko-KR" sz="700" dirty="0" err="1"/>
              <a:t>batch_half</a:t>
            </a:r>
            <a:r>
              <a:rPr lang="en-US" altLang="ko-KR" sz="700" dirty="0"/>
              <a:t>, 1))  # </a:t>
            </a:r>
            <a:r>
              <a:rPr lang="ko-KR" altLang="en-US" sz="700" dirty="0"/>
              <a:t>정답은 </a:t>
            </a:r>
            <a:r>
              <a:rPr lang="en-US" altLang="ko-KR" sz="700" dirty="0"/>
              <a:t>0</a:t>
            </a:r>
          </a:p>
          <a:p>
            <a:r>
              <a:rPr lang="en-US" altLang="ko-KR" sz="700" dirty="0"/>
              <a:t>    error, accuracy = </a:t>
            </a:r>
            <a:r>
              <a:rPr lang="en-US" altLang="ko-KR" sz="700" dirty="0" err="1"/>
              <a:t>train_model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imgs_fake</a:t>
            </a:r>
            <a:r>
              <a:rPr lang="en-US" altLang="ko-KR" sz="700" dirty="0"/>
              <a:t>, t, </a:t>
            </a:r>
            <a:r>
              <a:rPr lang="en-US" altLang="ko-KR" sz="700" dirty="0" err="1"/>
              <a:t>disc_layers</a:t>
            </a:r>
            <a:r>
              <a:rPr lang="en-US" altLang="ko-KR" sz="700" dirty="0"/>
              <a:t>, </a:t>
            </a:r>
            <a:r>
              <a:rPr lang="en-US" altLang="ko-KR" sz="700" dirty="0" err="1"/>
              <a:t>disc_layers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error_record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][0] = error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acc_record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][0] = accuracy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# # </a:t>
            </a:r>
            <a:r>
              <a:rPr lang="ko-KR" altLang="en-US" sz="700" dirty="0"/>
              <a:t>실제 이미지를 사용하여 식별자를 훈련시킴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 err="1"/>
              <a:t>rand_ids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np.random.randint</a:t>
            </a:r>
            <a:r>
              <a:rPr lang="en-US" altLang="ko-KR" sz="700" dirty="0"/>
              <a:t>(</a:t>
            </a:r>
            <a:r>
              <a:rPr lang="en-US" altLang="ko-KR" sz="700" dirty="0" err="1"/>
              <a:t>len</a:t>
            </a:r>
            <a:r>
              <a:rPr lang="en-US" altLang="ko-KR" sz="700" dirty="0"/>
              <a:t>(</a:t>
            </a:r>
            <a:r>
              <a:rPr lang="en-US" altLang="ko-KR" sz="700" dirty="0" err="1"/>
              <a:t>x_train</a:t>
            </a:r>
            <a:r>
              <a:rPr lang="en-US" altLang="ko-KR" sz="700" dirty="0"/>
              <a:t>), size=</a:t>
            </a:r>
            <a:r>
              <a:rPr lang="en-US" altLang="ko-KR" sz="700" dirty="0" err="1"/>
              <a:t>batch_half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imgs_real</a:t>
            </a:r>
            <a:r>
              <a:rPr lang="en-US" altLang="ko-KR" sz="700" dirty="0"/>
              <a:t> = </a:t>
            </a:r>
            <a:r>
              <a:rPr lang="en-US" altLang="ko-KR" sz="700" dirty="0" err="1"/>
              <a:t>x_train</a:t>
            </a:r>
            <a:r>
              <a:rPr lang="en-US" altLang="ko-KR" sz="700" dirty="0"/>
              <a:t>[</a:t>
            </a:r>
            <a:r>
              <a:rPr lang="en-US" altLang="ko-KR" sz="700" dirty="0" err="1"/>
              <a:t>rand_ids</a:t>
            </a:r>
            <a:r>
              <a:rPr lang="en-US" altLang="ko-KR" sz="700" dirty="0"/>
              <a:t>, :]</a:t>
            </a:r>
          </a:p>
          <a:p>
            <a:r>
              <a:rPr lang="en-US" altLang="ko-KR" sz="700" dirty="0"/>
              <a:t>    t = </a:t>
            </a:r>
            <a:r>
              <a:rPr lang="en-US" altLang="ko-KR" sz="700" dirty="0" err="1"/>
              <a:t>np.ones</a:t>
            </a:r>
            <a:r>
              <a:rPr lang="en-US" altLang="ko-KR" sz="700" dirty="0"/>
              <a:t>((</a:t>
            </a:r>
            <a:r>
              <a:rPr lang="en-US" altLang="ko-KR" sz="700" dirty="0" err="1"/>
              <a:t>batch_half</a:t>
            </a:r>
            <a:r>
              <a:rPr lang="en-US" altLang="ko-KR" sz="700" dirty="0"/>
              <a:t>, 1))  # </a:t>
            </a:r>
            <a:r>
              <a:rPr lang="ko-KR" altLang="en-US" sz="700" dirty="0"/>
              <a:t>정답은 </a:t>
            </a:r>
            <a:r>
              <a:rPr lang="en-US" altLang="ko-KR" sz="700" dirty="0"/>
              <a:t>1</a:t>
            </a:r>
          </a:p>
          <a:p>
            <a:r>
              <a:rPr lang="en-US" altLang="ko-KR" sz="700" dirty="0"/>
              <a:t>    error, accuracy = </a:t>
            </a:r>
            <a:r>
              <a:rPr lang="en-US" altLang="ko-KR" sz="700" dirty="0" err="1"/>
              <a:t>train_model</a:t>
            </a:r>
            <a:r>
              <a:rPr lang="en-US" altLang="ko-KR" sz="700" dirty="0"/>
              <a:t>(</a:t>
            </a:r>
            <a:r>
              <a:rPr lang="en-US" altLang="ko-KR" sz="700" dirty="0" err="1"/>
              <a:t>imgs_real</a:t>
            </a:r>
            <a:r>
              <a:rPr lang="en-US" altLang="ko-KR" sz="700" dirty="0"/>
              <a:t>, t, </a:t>
            </a:r>
            <a:r>
              <a:rPr lang="en-US" altLang="ko-KR" sz="700" dirty="0" err="1"/>
              <a:t>disc_layers</a:t>
            </a:r>
            <a:r>
              <a:rPr lang="en-US" altLang="ko-KR" sz="700" dirty="0"/>
              <a:t>, </a:t>
            </a:r>
            <a:r>
              <a:rPr lang="en-US" altLang="ko-KR" sz="700" dirty="0" err="1"/>
              <a:t>disc_layers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error_record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][1] = error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acc_record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][1] = accuracy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# # </a:t>
            </a:r>
            <a:r>
              <a:rPr lang="ko-KR" altLang="en-US" sz="700" dirty="0"/>
              <a:t>생성자와 식별자 모델을 결합해 생성자만 훈련시킴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noise = </a:t>
            </a:r>
            <a:r>
              <a:rPr lang="en-US" altLang="ko-KR" sz="700" dirty="0" err="1"/>
              <a:t>np.random.normal</a:t>
            </a:r>
            <a:r>
              <a:rPr lang="en-US" altLang="ko-KR" sz="700" dirty="0"/>
              <a:t>(0, 1, (</a:t>
            </a:r>
            <a:r>
              <a:rPr lang="en-US" altLang="ko-KR" sz="700" dirty="0" err="1"/>
              <a:t>batch_size</a:t>
            </a:r>
            <a:r>
              <a:rPr lang="en-US" altLang="ko-KR" sz="700" dirty="0"/>
              <a:t>, </a:t>
            </a:r>
            <a:r>
              <a:rPr lang="en-US" altLang="ko-KR" sz="700" dirty="0" err="1"/>
              <a:t>n_noise</a:t>
            </a:r>
            <a:r>
              <a:rPr lang="en-US" altLang="ko-KR" sz="700" dirty="0"/>
              <a:t>))</a:t>
            </a:r>
          </a:p>
          <a:p>
            <a:r>
              <a:rPr lang="en-US" altLang="ko-KR" sz="700" dirty="0"/>
              <a:t>    t = </a:t>
            </a:r>
            <a:r>
              <a:rPr lang="en-US" altLang="ko-KR" sz="700" dirty="0" err="1"/>
              <a:t>np.ones</a:t>
            </a:r>
            <a:r>
              <a:rPr lang="en-US" altLang="ko-KR" sz="700" dirty="0"/>
              <a:t>((</a:t>
            </a:r>
            <a:r>
              <a:rPr lang="en-US" altLang="ko-KR" sz="700" dirty="0" err="1"/>
              <a:t>batch_size</a:t>
            </a:r>
            <a:r>
              <a:rPr lang="en-US" altLang="ko-KR" sz="700" dirty="0"/>
              <a:t>, 1))  # </a:t>
            </a:r>
            <a:r>
              <a:rPr lang="ko-KR" altLang="en-US" sz="700" dirty="0"/>
              <a:t>정답은 </a:t>
            </a:r>
            <a:r>
              <a:rPr lang="en-US" altLang="ko-KR" sz="700" dirty="0"/>
              <a:t>1</a:t>
            </a:r>
          </a:p>
          <a:p>
            <a:r>
              <a:rPr lang="en-US" altLang="ko-KR" sz="700" dirty="0"/>
              <a:t>    </a:t>
            </a:r>
            <a:r>
              <a:rPr lang="en-US" altLang="ko-KR" sz="700" dirty="0" err="1"/>
              <a:t>train_model</a:t>
            </a:r>
            <a:r>
              <a:rPr lang="en-US" altLang="ko-KR" sz="700" dirty="0"/>
              <a:t>(noise, t, </a:t>
            </a:r>
            <a:r>
              <a:rPr lang="en-US" altLang="ko-KR" sz="700" dirty="0" err="1"/>
              <a:t>gen_layers+disc_layers</a:t>
            </a:r>
            <a:r>
              <a:rPr lang="en-US" altLang="ko-KR" sz="700" dirty="0"/>
              <a:t>, </a:t>
            </a:r>
            <a:r>
              <a:rPr lang="en-US" altLang="ko-KR" sz="700" dirty="0" err="1"/>
              <a:t>gen_layers</a:t>
            </a:r>
            <a:r>
              <a:rPr lang="en-US" altLang="ko-KR" sz="700" dirty="0"/>
              <a:t>)  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# </a:t>
            </a:r>
            <a:r>
              <a:rPr lang="ko-KR" altLang="en-US" sz="700" dirty="0"/>
              <a:t>일정한 간격으로 오차와 생성된 이미지를 나타냄</a:t>
            </a:r>
          </a:p>
          <a:p>
            <a:r>
              <a:rPr lang="ko-KR" altLang="en-US" sz="700" dirty="0"/>
              <a:t>    </a:t>
            </a:r>
            <a:r>
              <a:rPr lang="en-US" altLang="ko-KR" sz="700" dirty="0"/>
              <a:t>if </a:t>
            </a:r>
            <a:r>
              <a:rPr lang="en-US" altLang="ko-KR" sz="700" dirty="0" err="1"/>
              <a:t>i</a:t>
            </a:r>
            <a:r>
              <a:rPr lang="en-US" altLang="ko-KR" sz="700" dirty="0"/>
              <a:t> % interval == 0:</a:t>
            </a:r>
          </a:p>
          <a:p>
            <a:r>
              <a:rPr lang="en-US" altLang="ko-KR" sz="700" dirty="0"/>
              <a:t>        print ("n_learn:", </a:t>
            </a:r>
            <a:r>
              <a:rPr lang="en-US" altLang="ko-KR" sz="700" dirty="0" err="1"/>
              <a:t>i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print ("Error_fake:", </a:t>
            </a:r>
            <a:r>
              <a:rPr lang="en-US" altLang="ko-KR" sz="700" dirty="0" err="1"/>
              <a:t>error_record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][0] , "Acc_fake:", </a:t>
            </a:r>
            <a:r>
              <a:rPr lang="en-US" altLang="ko-KR" sz="700" dirty="0" err="1"/>
              <a:t>acc_record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][0])</a:t>
            </a:r>
          </a:p>
          <a:p>
            <a:r>
              <a:rPr lang="en-US" altLang="ko-KR" sz="700" dirty="0"/>
              <a:t>        print ("Error_real:", </a:t>
            </a:r>
            <a:r>
              <a:rPr lang="en-US" altLang="ko-KR" sz="700" dirty="0" err="1"/>
              <a:t>error_record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][1] , "Acc_real:", </a:t>
            </a:r>
            <a:r>
              <a:rPr lang="en-US" altLang="ko-KR" sz="700" dirty="0" err="1"/>
              <a:t>acc_record</a:t>
            </a:r>
            <a:r>
              <a:rPr lang="en-US" altLang="ko-KR" sz="700" dirty="0"/>
              <a:t>[</a:t>
            </a:r>
            <a:r>
              <a:rPr lang="en-US" altLang="ko-KR" sz="700" dirty="0" err="1"/>
              <a:t>i</a:t>
            </a:r>
            <a:r>
              <a:rPr lang="en-US" altLang="ko-KR" sz="700" dirty="0"/>
              <a:t>][1])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generate_images</a:t>
            </a:r>
            <a:r>
              <a:rPr lang="en-US" altLang="ko-KR" sz="700" dirty="0"/>
              <a:t>(</a:t>
            </a:r>
            <a:r>
              <a:rPr lang="en-US" altLang="ko-KR" sz="700" dirty="0" err="1"/>
              <a:t>i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126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CD8D7E-322D-462C-A199-AFE5700C24D3}"/>
              </a:ext>
            </a:extLst>
          </p:cNvPr>
          <p:cNvSpPr txBox="1"/>
          <p:nvPr/>
        </p:nvSpPr>
        <p:spPr>
          <a:xfrm>
            <a:off x="1177771" y="812899"/>
            <a:ext cx="983645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사용한 데이터 셋</a:t>
            </a:r>
            <a:endParaRPr lang="en-US" altLang="ko-KR" sz="4800" dirty="0"/>
          </a:p>
          <a:p>
            <a:endParaRPr lang="en-US" altLang="ko-KR" dirty="0"/>
          </a:p>
          <a:p>
            <a:r>
              <a:rPr lang="en-US" altLang="ko-KR" sz="3200" dirty="0"/>
              <a:t>Scikit-learn</a:t>
            </a:r>
          </a:p>
          <a:p>
            <a:r>
              <a:rPr lang="ko-KR" altLang="en-US" sz="3200" dirty="0"/>
              <a:t>사이킷런 라이브러리</a:t>
            </a:r>
            <a:endParaRPr lang="en-US" altLang="ko-KR" sz="3200" dirty="0"/>
          </a:p>
          <a:p>
            <a:r>
              <a:rPr lang="ko-KR" altLang="en-US" sz="3200" dirty="0"/>
              <a:t>연습용 </a:t>
            </a:r>
            <a:r>
              <a:rPr lang="en-US" altLang="ko-KR" sz="3200" dirty="0"/>
              <a:t>Toy </a:t>
            </a:r>
            <a:r>
              <a:rPr lang="ko-KR" altLang="en-US" sz="3200" dirty="0"/>
              <a:t>데이터셋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sz="3200" dirty="0"/>
              <a:t>Optical</a:t>
            </a:r>
            <a:r>
              <a:rPr lang="ko-KR" altLang="en-US" sz="3200" dirty="0"/>
              <a:t> </a:t>
            </a:r>
            <a:r>
              <a:rPr lang="en-US" altLang="ko-KR" sz="3200" dirty="0"/>
              <a:t>recognition</a:t>
            </a:r>
            <a:r>
              <a:rPr lang="ko-KR" altLang="en-US" sz="3200" dirty="0"/>
              <a:t> </a:t>
            </a:r>
            <a:r>
              <a:rPr lang="en-US" altLang="ko-KR" sz="3200" dirty="0"/>
              <a:t>of</a:t>
            </a:r>
            <a:r>
              <a:rPr lang="ko-KR" altLang="en-US" sz="3200" dirty="0"/>
              <a:t> </a:t>
            </a:r>
            <a:r>
              <a:rPr lang="en-US" altLang="ko-KR" sz="3200" dirty="0"/>
              <a:t>handwritten</a:t>
            </a:r>
            <a:r>
              <a:rPr lang="ko-KR" altLang="en-US" sz="3200" dirty="0"/>
              <a:t> </a:t>
            </a:r>
            <a:r>
              <a:rPr lang="en-US" altLang="ko-KR" sz="3200" dirty="0"/>
              <a:t>digits</a:t>
            </a:r>
            <a:r>
              <a:rPr lang="ko-KR" altLang="en-US" sz="3200" dirty="0"/>
              <a:t> </a:t>
            </a:r>
            <a:r>
              <a:rPr lang="en-US" altLang="ko-KR" sz="3200" dirty="0"/>
              <a:t>dataset</a:t>
            </a:r>
          </a:p>
          <a:p>
            <a:r>
              <a:rPr lang="ko-KR" altLang="en-US" sz="3200" dirty="0"/>
              <a:t>손으로 쓴 숫자의 이미지가 포함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sz="2400" dirty="0"/>
              <a:t>Classes : 10(0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까지의 숫자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Samples per class : ~180(</a:t>
            </a:r>
            <a:r>
              <a:rPr lang="ko-KR" altLang="en-US" sz="2400" dirty="0"/>
              <a:t>한 숫자의 최대 개수 </a:t>
            </a:r>
            <a:r>
              <a:rPr lang="en-US" altLang="ko-KR" sz="2400" dirty="0"/>
              <a:t>180)</a:t>
            </a:r>
          </a:p>
          <a:p>
            <a:r>
              <a:rPr lang="en-US" altLang="ko-KR" sz="2400" dirty="0"/>
              <a:t>Samples total : 1797(</a:t>
            </a:r>
            <a:r>
              <a:rPr lang="ko-KR" altLang="en-US" sz="2400" dirty="0"/>
              <a:t>총</a:t>
            </a:r>
            <a:r>
              <a:rPr lang="en-US" altLang="ko-KR" sz="2400" dirty="0"/>
              <a:t> </a:t>
            </a:r>
            <a:r>
              <a:rPr lang="ko-KR" altLang="en-US" sz="2400" dirty="0"/>
              <a:t>샘플 수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08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443D82-3DD9-444B-A810-532A3E48B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4" y="399491"/>
            <a:ext cx="3794463" cy="379446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1C2FFA-055E-4EE9-A229-78E53F57BC62}"/>
              </a:ext>
            </a:extLst>
          </p:cNvPr>
          <p:cNvGrpSpPr/>
          <p:nvPr/>
        </p:nvGrpSpPr>
        <p:grpSpPr>
          <a:xfrm>
            <a:off x="4213815" y="404627"/>
            <a:ext cx="3794463" cy="3789327"/>
            <a:chOff x="3337780" y="829881"/>
            <a:chExt cx="5374174" cy="5374172"/>
          </a:xfrm>
        </p:grpSpPr>
        <p:pic>
          <p:nvPicPr>
            <p:cNvPr id="7" name="그림 6" descr="텍스트, 패브릭이(가) 표시된 사진&#10;&#10;자동 생성된 설명">
              <a:extLst>
                <a:ext uri="{FF2B5EF4-FFF2-40B4-BE49-F238E27FC236}">
                  <a16:creationId xmlns:a16="http://schemas.microsoft.com/office/drawing/2014/main" id="{6221FE19-E2F5-4723-92E9-3AB4FED7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81" y="829882"/>
              <a:ext cx="1791391" cy="1791391"/>
            </a:xfrm>
            <a:prstGeom prst="rect">
              <a:avLst/>
            </a:prstGeom>
          </p:spPr>
        </p:pic>
        <p:pic>
          <p:nvPicPr>
            <p:cNvPr id="9" name="그림 8" descr="화살이(가) 표시된 사진&#10;&#10;자동 생성된 설명">
              <a:extLst>
                <a:ext uri="{FF2B5EF4-FFF2-40B4-BE49-F238E27FC236}">
                  <a16:creationId xmlns:a16="http://schemas.microsoft.com/office/drawing/2014/main" id="{9B0F6020-397C-4D59-A448-355D073B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72" y="829881"/>
              <a:ext cx="1791391" cy="1791391"/>
            </a:xfrm>
            <a:prstGeom prst="rect">
              <a:avLst/>
            </a:prstGeom>
          </p:spPr>
        </p:pic>
        <p:pic>
          <p:nvPicPr>
            <p:cNvPr id="11" name="그림 10" descr="화살이(가) 표시된 사진&#10;&#10;자동 생성된 설명">
              <a:extLst>
                <a:ext uri="{FF2B5EF4-FFF2-40B4-BE49-F238E27FC236}">
                  <a16:creationId xmlns:a16="http://schemas.microsoft.com/office/drawing/2014/main" id="{F9B01603-2E88-4650-AAA1-457B0A42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563" y="829881"/>
              <a:ext cx="1791391" cy="17913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43801C-4A58-49A6-8A7C-E0EEA2681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80" y="2621271"/>
              <a:ext cx="1791391" cy="1791391"/>
            </a:xfrm>
            <a:prstGeom prst="rect">
              <a:avLst/>
            </a:prstGeom>
          </p:spPr>
        </p:pic>
        <p:pic>
          <p:nvPicPr>
            <p:cNvPr id="15" name="그림 14" descr="화살이(가) 표시된 사진&#10;&#10;자동 생성된 설명">
              <a:extLst>
                <a:ext uri="{FF2B5EF4-FFF2-40B4-BE49-F238E27FC236}">
                  <a16:creationId xmlns:a16="http://schemas.microsoft.com/office/drawing/2014/main" id="{B099D572-91FA-4C8C-9A3E-46E51F8F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72" y="2621272"/>
              <a:ext cx="1791391" cy="1791391"/>
            </a:xfrm>
            <a:prstGeom prst="rect">
              <a:avLst/>
            </a:prstGeom>
          </p:spPr>
        </p:pic>
        <p:pic>
          <p:nvPicPr>
            <p:cNvPr id="17" name="그림 16" descr="화살이(가) 표시된 사진&#10;&#10;자동 생성된 설명">
              <a:extLst>
                <a:ext uri="{FF2B5EF4-FFF2-40B4-BE49-F238E27FC236}">
                  <a16:creationId xmlns:a16="http://schemas.microsoft.com/office/drawing/2014/main" id="{9E3555C7-6086-43F7-8173-706B807C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562" y="2621272"/>
              <a:ext cx="1791391" cy="1791391"/>
            </a:xfrm>
            <a:prstGeom prst="rect">
              <a:avLst/>
            </a:prstGeom>
          </p:spPr>
        </p:pic>
        <p:pic>
          <p:nvPicPr>
            <p:cNvPr id="19" name="그림 18" descr="화살이(가) 표시된 사진&#10;&#10;자동 생성된 설명">
              <a:extLst>
                <a:ext uri="{FF2B5EF4-FFF2-40B4-BE49-F238E27FC236}">
                  <a16:creationId xmlns:a16="http://schemas.microsoft.com/office/drawing/2014/main" id="{83FA649B-E764-4567-93DC-F02D619B8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80" y="4412658"/>
              <a:ext cx="1791391" cy="1791391"/>
            </a:xfrm>
            <a:prstGeom prst="rect">
              <a:avLst/>
            </a:prstGeom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6BA0A342-CB62-4503-9048-0A11AF81B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71" y="4412660"/>
              <a:ext cx="1791391" cy="1791391"/>
            </a:xfrm>
            <a:prstGeom prst="rect">
              <a:avLst/>
            </a:prstGeom>
          </p:spPr>
        </p:pic>
        <p:pic>
          <p:nvPicPr>
            <p:cNvPr id="23" name="그림 22" descr="화살이(가) 표시된 사진&#10;&#10;자동 생성된 설명">
              <a:extLst>
                <a:ext uri="{FF2B5EF4-FFF2-40B4-BE49-F238E27FC236}">
                  <a16:creationId xmlns:a16="http://schemas.microsoft.com/office/drawing/2014/main" id="{4F02D566-D194-45B7-B73D-4B4CBEFF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561" y="4412662"/>
              <a:ext cx="1791391" cy="1791391"/>
            </a:xfrm>
            <a:prstGeom prst="rect">
              <a:avLst/>
            </a:prstGeom>
          </p:spPr>
        </p:pic>
      </p:grpSp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74624CA9-A00E-4D59-A64C-5B2CBFEAD9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57" y="399488"/>
            <a:ext cx="3794463" cy="37944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8DC269-63F8-465A-AFA6-AB60D973C93E}"/>
              </a:ext>
            </a:extLst>
          </p:cNvPr>
          <p:cNvSpPr txBox="1"/>
          <p:nvPr/>
        </p:nvSpPr>
        <p:spPr>
          <a:xfrm>
            <a:off x="118875" y="5015918"/>
            <a:ext cx="42956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횟수 </a:t>
            </a:r>
            <a:r>
              <a:rPr lang="en-US" altLang="ko-KR" sz="1400" dirty="0"/>
              <a:t>: 0</a:t>
            </a:r>
          </a:p>
          <a:p>
            <a:r>
              <a:rPr lang="ko-KR" altLang="en-US" sz="1400" dirty="0"/>
              <a:t>가짜 이미지 입력일 때의 식별자의 오차 </a:t>
            </a:r>
            <a:r>
              <a:rPr lang="en-US" altLang="ko-KR" sz="1400" dirty="0"/>
              <a:t>:	0.530</a:t>
            </a:r>
          </a:p>
          <a:p>
            <a:r>
              <a:rPr lang="ko-KR" altLang="en-US" sz="1400" dirty="0"/>
              <a:t>가짜 이미지 입력일 때의 식별자의 정확도 </a:t>
            </a:r>
            <a:r>
              <a:rPr lang="en-US" altLang="ko-KR" sz="1400" dirty="0"/>
              <a:t>:	0.875</a:t>
            </a:r>
          </a:p>
          <a:p>
            <a:r>
              <a:rPr lang="ko-KR" altLang="en-US" sz="1400" dirty="0"/>
              <a:t>진짜 이미지 입력일 때의 식별자의 오차 </a:t>
            </a:r>
            <a:r>
              <a:rPr lang="en-US" altLang="ko-KR" sz="1400" dirty="0"/>
              <a:t>:	0.925</a:t>
            </a:r>
          </a:p>
          <a:p>
            <a:r>
              <a:rPr lang="ko-KR" altLang="en-US" sz="1400" dirty="0"/>
              <a:t>진짜 이미지 입력일 때의 식별자의 정확도 </a:t>
            </a:r>
            <a:r>
              <a:rPr lang="en-US" altLang="ko-KR" sz="1400" dirty="0"/>
              <a:t>:	0.250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D6DF0-117D-4AD8-AC18-7C644973BF01}"/>
              </a:ext>
            </a:extLst>
          </p:cNvPr>
          <p:cNvSpPr txBox="1"/>
          <p:nvPr/>
        </p:nvSpPr>
        <p:spPr>
          <a:xfrm>
            <a:off x="7777447" y="5014357"/>
            <a:ext cx="4295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횟수 </a:t>
            </a:r>
            <a:r>
              <a:rPr lang="en-US" altLang="ko-KR" sz="1400" dirty="0"/>
              <a:t>: 10000</a:t>
            </a:r>
          </a:p>
          <a:p>
            <a:r>
              <a:rPr lang="ko-KR" altLang="en-US" sz="1400" dirty="0"/>
              <a:t>가짜 이미지 입력일 때의 식별자의 오차 </a:t>
            </a:r>
            <a:r>
              <a:rPr lang="en-US" altLang="ko-KR" sz="1400" dirty="0"/>
              <a:t>:	0.682</a:t>
            </a:r>
          </a:p>
          <a:p>
            <a:r>
              <a:rPr lang="ko-KR" altLang="en-US" sz="1400" dirty="0"/>
              <a:t>가짜 이미지 입력일 때의 식별자의 정확도 </a:t>
            </a:r>
            <a:r>
              <a:rPr lang="en-US" altLang="ko-KR" sz="1400" dirty="0"/>
              <a:t>:	0.500</a:t>
            </a:r>
          </a:p>
          <a:p>
            <a:r>
              <a:rPr lang="ko-KR" altLang="en-US" sz="1400" dirty="0"/>
              <a:t>진짜 이미지 입력일 때의 식별자의 오차 </a:t>
            </a:r>
            <a:r>
              <a:rPr lang="en-US" altLang="ko-KR" sz="1400" dirty="0"/>
              <a:t>:	0.532</a:t>
            </a:r>
          </a:p>
          <a:p>
            <a:r>
              <a:rPr lang="ko-KR" altLang="en-US" sz="1400" dirty="0"/>
              <a:t>진짜 이미지 입력일 때의 식별자의 정확도 </a:t>
            </a:r>
            <a:r>
              <a:rPr lang="en-US" altLang="ko-KR" sz="1400" dirty="0"/>
              <a:t>:	0.687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F5D03FAF-0872-4024-87B0-2E8EC6702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1436"/>
              </p:ext>
            </p:extLst>
          </p:nvPr>
        </p:nvGraphicFramePr>
        <p:xfrm>
          <a:off x="4537228" y="4619082"/>
          <a:ext cx="3117543" cy="183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1">
                  <a:extLst>
                    <a:ext uri="{9D8B030D-6E8A-4147-A177-3AD203B41FA5}">
                      <a16:colId xmlns:a16="http://schemas.microsoft.com/office/drawing/2014/main" val="669590042"/>
                    </a:ext>
                  </a:extLst>
                </a:gridCol>
                <a:gridCol w="1039181">
                  <a:extLst>
                    <a:ext uri="{9D8B030D-6E8A-4147-A177-3AD203B41FA5}">
                      <a16:colId xmlns:a16="http://schemas.microsoft.com/office/drawing/2014/main" val="1758894495"/>
                    </a:ext>
                  </a:extLst>
                </a:gridCol>
                <a:gridCol w="1039181">
                  <a:extLst>
                    <a:ext uri="{9D8B030D-6E8A-4147-A177-3AD203B41FA5}">
                      <a16:colId xmlns:a16="http://schemas.microsoft.com/office/drawing/2014/main" val="4242423167"/>
                    </a:ext>
                  </a:extLst>
                </a:gridCol>
              </a:tblGrid>
              <a:tr h="6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55771"/>
                  </a:ext>
                </a:extLst>
              </a:tr>
              <a:tr h="6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63858"/>
                  </a:ext>
                </a:extLst>
              </a:tr>
              <a:tr h="6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5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6B84C12-AB46-4404-9CB0-51448ADA0844}"/>
              </a:ext>
            </a:extLst>
          </p:cNvPr>
          <p:cNvSpPr txBox="1"/>
          <p:nvPr/>
        </p:nvSpPr>
        <p:spPr>
          <a:xfrm>
            <a:off x="131989" y="4101519"/>
            <a:ext cx="5614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가짜 이미지 입력일 때의 식별자의 오차 </a:t>
            </a:r>
            <a:r>
              <a:rPr lang="en-US" altLang="ko-KR" sz="2000" dirty="0"/>
              <a:t>: </a:t>
            </a:r>
            <a:r>
              <a:rPr lang="ko-KR" altLang="en-US" sz="2000" dirty="0"/>
              <a:t>파랑</a:t>
            </a:r>
            <a:endParaRPr lang="en-US" altLang="ko-KR" sz="2000" dirty="0"/>
          </a:p>
          <a:p>
            <a:r>
              <a:rPr lang="ko-KR" altLang="en-US" sz="2000" dirty="0"/>
              <a:t>진짜 이미지 입력일 때의 식별자의 오차 </a:t>
            </a:r>
            <a:r>
              <a:rPr lang="en-US" altLang="ko-KR" sz="2000" dirty="0"/>
              <a:t>: </a:t>
            </a:r>
            <a:r>
              <a:rPr lang="ko-KR" altLang="en-US" sz="2000" dirty="0"/>
              <a:t>노랑</a:t>
            </a:r>
            <a:endParaRPr lang="en-US" altLang="ko-KR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58E129-2A00-4E32-B4EF-6819EDD00090}"/>
              </a:ext>
            </a:extLst>
          </p:cNvPr>
          <p:cNvGrpSpPr/>
          <p:nvPr/>
        </p:nvGrpSpPr>
        <p:grpSpPr>
          <a:xfrm>
            <a:off x="0" y="0"/>
            <a:ext cx="5532778" cy="3899424"/>
            <a:chOff x="0" y="0"/>
            <a:chExt cx="5532778" cy="3899424"/>
          </a:xfrm>
        </p:grpSpPr>
        <p:pic>
          <p:nvPicPr>
            <p:cNvPr id="18" name="그림 17" descr="텍스트, 연필이(가) 표시된 사진&#10;&#10;자동 생성된 설명">
              <a:extLst>
                <a:ext uri="{FF2B5EF4-FFF2-40B4-BE49-F238E27FC236}">
                  <a16:creationId xmlns:a16="http://schemas.microsoft.com/office/drawing/2014/main" id="{03271FB8-FF9F-4253-9690-15EBDE81A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532778" cy="381274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ACA063-DE6C-4710-96AA-8297C574C038}"/>
                </a:ext>
              </a:extLst>
            </p:cNvPr>
            <p:cNvSpPr txBox="1"/>
            <p:nvPr/>
          </p:nvSpPr>
          <p:spPr>
            <a:xfrm>
              <a:off x="1925727" y="3530092"/>
              <a:ext cx="16813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학습 횟수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8BDEA4-E9A3-486A-BAC8-FB0CEA3CD050}"/>
                </a:ext>
              </a:extLst>
            </p:cNvPr>
            <p:cNvSpPr txBox="1"/>
            <p:nvPr/>
          </p:nvSpPr>
          <p:spPr>
            <a:xfrm>
              <a:off x="0" y="1408654"/>
              <a:ext cx="26397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오차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8783217-1749-47B1-B09B-79B07863099F}"/>
              </a:ext>
            </a:extLst>
          </p:cNvPr>
          <p:cNvSpPr txBox="1"/>
          <p:nvPr/>
        </p:nvSpPr>
        <p:spPr>
          <a:xfrm>
            <a:off x="6445104" y="2345152"/>
            <a:ext cx="4501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가짜 이미지를 입력했을 때</a:t>
            </a:r>
            <a:endParaRPr lang="en-US" altLang="ko-KR" sz="2800" dirty="0"/>
          </a:p>
          <a:p>
            <a:r>
              <a:rPr lang="ko-KR" altLang="en-US" sz="2800" dirty="0"/>
              <a:t>생성자 </a:t>
            </a:r>
            <a:r>
              <a:rPr lang="en-US" altLang="ko-KR" sz="2800" dirty="0"/>
              <a:t>:</a:t>
            </a:r>
            <a:r>
              <a:rPr lang="ko-KR" altLang="en-US" sz="2800" dirty="0"/>
              <a:t> 오차를 높이려</a:t>
            </a:r>
            <a:endParaRPr lang="en-US" altLang="ko-KR" sz="2800" dirty="0"/>
          </a:p>
          <a:p>
            <a:r>
              <a:rPr lang="ko-KR" altLang="en-US" sz="2800" dirty="0"/>
              <a:t>식별자 </a:t>
            </a:r>
            <a:r>
              <a:rPr lang="en-US" altLang="ko-KR" sz="2800" dirty="0"/>
              <a:t>:</a:t>
            </a:r>
            <a:r>
              <a:rPr lang="ko-KR" altLang="en-US" sz="2800" dirty="0"/>
              <a:t> 오차를 낮추려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진짜 이미지를 입력했을 때</a:t>
            </a:r>
            <a:endParaRPr lang="en-US" altLang="ko-KR" sz="2800" dirty="0"/>
          </a:p>
          <a:p>
            <a:r>
              <a:rPr lang="ko-KR" altLang="en-US" sz="2800" dirty="0"/>
              <a:t>생성자 </a:t>
            </a:r>
            <a:r>
              <a:rPr lang="en-US" altLang="ko-KR" sz="2800" dirty="0"/>
              <a:t>: </a:t>
            </a:r>
            <a:r>
              <a:rPr lang="ko-KR" altLang="en-US" sz="2800" dirty="0"/>
              <a:t>오차를 높이려</a:t>
            </a:r>
            <a:endParaRPr lang="en-US" altLang="ko-KR" sz="2800" dirty="0"/>
          </a:p>
          <a:p>
            <a:r>
              <a:rPr lang="ko-KR" altLang="en-US" sz="2800" dirty="0"/>
              <a:t>식별자 </a:t>
            </a:r>
            <a:r>
              <a:rPr lang="en-US" altLang="ko-KR" sz="2800" dirty="0"/>
              <a:t>: </a:t>
            </a:r>
            <a:r>
              <a:rPr lang="ko-KR" altLang="en-US" sz="2800" dirty="0"/>
              <a:t>오차를 낮추려</a:t>
            </a:r>
            <a:endParaRPr lang="en-US" altLang="ko-KR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A24D7-B95E-4151-B525-33A8239256F6}"/>
              </a:ext>
            </a:extLst>
          </p:cNvPr>
          <p:cNvSpPr txBox="1"/>
          <p:nvPr/>
        </p:nvSpPr>
        <p:spPr>
          <a:xfrm>
            <a:off x="5532778" y="399503"/>
            <a:ext cx="6182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오차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처음에 큰 변화</a:t>
            </a:r>
            <a:endParaRPr lang="en-US" altLang="ko-KR" sz="2800" dirty="0"/>
          </a:p>
          <a:p>
            <a:r>
              <a:rPr lang="ko-KR" altLang="en-US" sz="2800" dirty="0"/>
              <a:t>학습 횟수가 늘수록 거의 변하지 않음</a:t>
            </a:r>
            <a:endParaRPr lang="en-US" altLang="ko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366D88-5996-49C3-9230-5E930BF6C9DD}"/>
              </a:ext>
            </a:extLst>
          </p:cNvPr>
          <p:cNvSpPr txBox="1"/>
          <p:nvPr/>
        </p:nvSpPr>
        <p:spPr>
          <a:xfrm>
            <a:off x="6445104" y="5453695"/>
            <a:ext cx="363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/>
              <a:t>=&gt; </a:t>
            </a:r>
            <a:r>
              <a:rPr lang="ko-KR" altLang="en-US" sz="7200" dirty="0"/>
              <a:t>균형</a:t>
            </a:r>
          </a:p>
        </p:txBody>
      </p:sp>
    </p:spTree>
    <p:extLst>
      <p:ext uri="{BB962C8B-B14F-4D97-AF65-F5344CB8AC3E}">
        <p14:creationId xmlns:p14="http://schemas.microsoft.com/office/powerpoint/2010/main" val="38620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6B84C12-AB46-4404-9CB0-51448ADA0844}"/>
              </a:ext>
            </a:extLst>
          </p:cNvPr>
          <p:cNvSpPr txBox="1"/>
          <p:nvPr/>
        </p:nvSpPr>
        <p:spPr>
          <a:xfrm>
            <a:off x="131989" y="4101519"/>
            <a:ext cx="570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가짜 이미지 입력일 때의 식별자의 정확도 </a:t>
            </a:r>
            <a:r>
              <a:rPr lang="en-US" altLang="ko-KR" sz="2000" dirty="0"/>
              <a:t>: </a:t>
            </a:r>
            <a:r>
              <a:rPr lang="ko-KR" altLang="en-US" sz="2000" dirty="0"/>
              <a:t>파랑</a:t>
            </a:r>
            <a:endParaRPr lang="en-US" altLang="ko-KR" sz="2000" dirty="0"/>
          </a:p>
          <a:p>
            <a:r>
              <a:rPr lang="ko-KR" altLang="en-US" sz="2000" dirty="0"/>
              <a:t>진짜 이미지 입력일 때의 식별자의 정확도 </a:t>
            </a:r>
            <a:r>
              <a:rPr lang="en-US" altLang="ko-KR" sz="2000" dirty="0"/>
              <a:t>: </a:t>
            </a:r>
            <a:r>
              <a:rPr lang="ko-KR" altLang="en-US" sz="2000" dirty="0"/>
              <a:t>노랑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83217-1749-47B1-B09B-79B07863099F}"/>
              </a:ext>
            </a:extLst>
          </p:cNvPr>
          <p:cNvSpPr txBox="1"/>
          <p:nvPr/>
        </p:nvSpPr>
        <p:spPr>
          <a:xfrm>
            <a:off x="5832629" y="273314"/>
            <a:ext cx="5614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생성자가 완벽하게 동작 </a:t>
            </a:r>
            <a:r>
              <a:rPr lang="en-US" altLang="ko-KR" sz="3200" dirty="0"/>
              <a:t>: 0.5</a:t>
            </a:r>
          </a:p>
          <a:p>
            <a:r>
              <a:rPr lang="ko-KR" altLang="en-US" sz="3200" dirty="0"/>
              <a:t>식별자가 완벽하게 동작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1.0</a:t>
            </a:r>
          </a:p>
          <a:p>
            <a:endParaRPr lang="en-US" altLang="ko-KR" sz="3200" dirty="0"/>
          </a:p>
          <a:p>
            <a:r>
              <a:rPr lang="ko-KR" altLang="en-US" sz="3200" dirty="0"/>
              <a:t>균형을 맞추기 위하여</a:t>
            </a:r>
            <a:endParaRPr lang="en-US" altLang="ko-KR" sz="3200" dirty="0"/>
          </a:p>
          <a:p>
            <a:r>
              <a:rPr lang="en-US" altLang="ko-KR" sz="3200" dirty="0"/>
              <a:t>0.5~1.0 </a:t>
            </a:r>
            <a:r>
              <a:rPr lang="ko-KR" altLang="en-US" sz="3200" dirty="0"/>
              <a:t>범위</a:t>
            </a:r>
            <a:endParaRPr lang="en-US" altLang="ko-KR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53E726-55B6-4D33-A10B-823FF6AE798F}"/>
              </a:ext>
            </a:extLst>
          </p:cNvPr>
          <p:cNvGrpSpPr/>
          <p:nvPr/>
        </p:nvGrpSpPr>
        <p:grpSpPr>
          <a:xfrm>
            <a:off x="0" y="-1"/>
            <a:ext cx="5595893" cy="3899425"/>
            <a:chOff x="6596109" y="-1"/>
            <a:chExt cx="5595893" cy="38994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D9E7E3-3B6E-49BC-BF72-94CB87DDF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109" y="-1"/>
              <a:ext cx="5595893" cy="38127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141805-D968-40F7-81A7-5315A7055AD3}"/>
                </a:ext>
              </a:extLst>
            </p:cNvPr>
            <p:cNvSpPr txBox="1"/>
            <p:nvPr/>
          </p:nvSpPr>
          <p:spPr>
            <a:xfrm>
              <a:off x="6596109" y="1270154"/>
              <a:ext cx="26397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/>
                <a:t>정확도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6EDC7-F44C-48F9-9CAF-B4436140FEB8}"/>
                </a:ext>
              </a:extLst>
            </p:cNvPr>
            <p:cNvSpPr txBox="1"/>
            <p:nvPr/>
          </p:nvSpPr>
          <p:spPr>
            <a:xfrm>
              <a:off x="8553393" y="3530092"/>
              <a:ext cx="16813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학습 횟수</a:t>
              </a: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809D0C-0C5D-4E1A-A554-6DD776E0F9D8}"/>
              </a:ext>
            </a:extLst>
          </p:cNvPr>
          <p:cNvCxnSpPr/>
          <p:nvPr/>
        </p:nvCxnSpPr>
        <p:spPr>
          <a:xfrm>
            <a:off x="648070" y="1669002"/>
            <a:ext cx="4829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228A0-B2C7-45C9-B261-29B2463066AB}"/>
              </a:ext>
            </a:extLst>
          </p:cNvPr>
          <p:cNvSpPr txBox="1"/>
          <p:nvPr/>
        </p:nvSpPr>
        <p:spPr>
          <a:xfrm>
            <a:off x="0" y="0"/>
            <a:ext cx="365760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500" dirty="0"/>
              <a:t>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FAF12-A464-4F47-9CA5-C6CC5358874A}"/>
              </a:ext>
            </a:extLst>
          </p:cNvPr>
          <p:cNvSpPr txBox="1"/>
          <p:nvPr/>
        </p:nvSpPr>
        <p:spPr>
          <a:xfrm>
            <a:off x="0" y="2614858"/>
            <a:ext cx="3657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/>
              <a:t>Adversarial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7CE5B-17DD-4B3D-BE17-28503EB8A431}"/>
              </a:ext>
            </a:extLst>
          </p:cNvPr>
          <p:cNvSpPr txBox="1"/>
          <p:nvPr/>
        </p:nvSpPr>
        <p:spPr>
          <a:xfrm>
            <a:off x="0" y="3429000"/>
            <a:ext cx="3657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/>
              <a:t>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FD2D5-8DE7-44ED-94CA-3BCAA648F765}"/>
              </a:ext>
            </a:extLst>
          </p:cNvPr>
          <p:cNvSpPr txBox="1"/>
          <p:nvPr/>
        </p:nvSpPr>
        <p:spPr>
          <a:xfrm>
            <a:off x="0" y="1845417"/>
            <a:ext cx="3657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/>
              <a:t>Generative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839F5-39DC-43B5-998A-DBA5EBF6189B}"/>
              </a:ext>
            </a:extLst>
          </p:cNvPr>
          <p:cNvSpPr txBox="1"/>
          <p:nvPr/>
        </p:nvSpPr>
        <p:spPr>
          <a:xfrm>
            <a:off x="4633404" y="453970"/>
            <a:ext cx="678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/>
              <a:t>생성자와 식별자라는 두 모델이 경쟁하여 이미지 등의 데이터를 생성하는 것</a:t>
            </a:r>
            <a:endParaRPr lang="en-US" altLang="ko-KR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2832A4-E796-44A2-93C2-C729F8C6A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7" y="1686757"/>
            <a:ext cx="8194089" cy="4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D6E50BFF-F1B2-4789-A231-5E19C0AA99B8}"/>
              </a:ext>
            </a:extLst>
          </p:cNvPr>
          <p:cNvGrpSpPr/>
          <p:nvPr/>
        </p:nvGrpSpPr>
        <p:grpSpPr>
          <a:xfrm>
            <a:off x="122326" y="95658"/>
            <a:ext cx="11414567" cy="6762342"/>
            <a:chOff x="122327" y="95658"/>
            <a:chExt cx="7575416" cy="499183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E2293F-1290-4FA5-9D98-45B3C242DCA7}"/>
                </a:ext>
              </a:extLst>
            </p:cNvPr>
            <p:cNvGrpSpPr/>
            <p:nvPr/>
          </p:nvGrpSpPr>
          <p:grpSpPr>
            <a:xfrm>
              <a:off x="122327" y="95658"/>
              <a:ext cx="3071674" cy="2549185"/>
              <a:chOff x="-32168" y="40833"/>
              <a:chExt cx="5564946" cy="409937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BD24A6D-3FF8-477E-8D65-B9A17B3C0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40833"/>
                <a:ext cx="5532778" cy="373107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A9D24-40F7-4DBA-982C-6132B69B68E2}"/>
                  </a:ext>
                </a:extLst>
              </p:cNvPr>
              <p:cNvSpPr txBox="1"/>
              <p:nvPr/>
            </p:nvSpPr>
            <p:spPr>
              <a:xfrm>
                <a:off x="1925726" y="3546282"/>
                <a:ext cx="2143438" cy="593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학습 횟수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02DB8-280C-44FD-AD6F-47C05243945C}"/>
                  </a:ext>
                </a:extLst>
              </p:cNvPr>
              <p:cNvSpPr txBox="1"/>
              <p:nvPr/>
            </p:nvSpPr>
            <p:spPr>
              <a:xfrm>
                <a:off x="-32168" y="1408653"/>
                <a:ext cx="26397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오차</a:t>
                </a:r>
              </a:p>
            </p:txBody>
          </p:sp>
        </p:grpSp>
        <p:pic>
          <p:nvPicPr>
            <p:cNvPr id="5" name="그림 4" descr="화살이(가) 표시된 사진&#10;&#10;자동 생성된 설명">
              <a:extLst>
                <a:ext uri="{FF2B5EF4-FFF2-40B4-BE49-F238E27FC236}">
                  <a16:creationId xmlns:a16="http://schemas.microsoft.com/office/drawing/2014/main" id="{FA204581-E91F-44E3-B7C6-11B20599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488" y="533140"/>
              <a:ext cx="4046255" cy="4046256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C1DC526-CBF3-4E8E-BD5C-1AADEFFF59CE}"/>
                </a:ext>
              </a:extLst>
            </p:cNvPr>
            <p:cNvGrpSpPr/>
            <p:nvPr/>
          </p:nvGrpSpPr>
          <p:grpSpPr>
            <a:xfrm>
              <a:off x="122327" y="2775204"/>
              <a:ext cx="3071674" cy="2312288"/>
              <a:chOff x="-32168" y="250468"/>
              <a:chExt cx="5564946" cy="371841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DF70FC5-0438-4C88-968A-50A949A93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" y="250468"/>
                <a:ext cx="5532779" cy="331180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FDF8A5-281E-4584-BAA0-632A815F1A30}"/>
                  </a:ext>
                </a:extLst>
              </p:cNvPr>
              <p:cNvSpPr txBox="1"/>
              <p:nvPr/>
            </p:nvSpPr>
            <p:spPr>
              <a:xfrm>
                <a:off x="1925725" y="3374958"/>
                <a:ext cx="2143438" cy="593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학습 횟수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C9A414-3E84-4A5B-95DE-A8344CDBAEC3}"/>
                  </a:ext>
                </a:extLst>
              </p:cNvPr>
              <p:cNvSpPr txBox="1"/>
              <p:nvPr/>
            </p:nvSpPr>
            <p:spPr>
              <a:xfrm>
                <a:off x="-32168" y="989410"/>
                <a:ext cx="263977" cy="14848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정확도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7783492-DD2C-4663-B993-3425AF06AF07}"/>
              </a:ext>
            </a:extLst>
          </p:cNvPr>
          <p:cNvSpPr txBox="1"/>
          <p:nvPr/>
        </p:nvSpPr>
        <p:spPr>
          <a:xfrm>
            <a:off x="5440033" y="6220748"/>
            <a:ext cx="47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횟수 </a:t>
            </a:r>
            <a:r>
              <a:rPr lang="en-US" altLang="ko-KR" dirty="0"/>
              <a:t>: 100000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6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36E38C-5B98-4E12-9F9A-CA26D0045EFD}"/>
              </a:ext>
            </a:extLst>
          </p:cNvPr>
          <p:cNvGrpSpPr/>
          <p:nvPr/>
        </p:nvGrpSpPr>
        <p:grpSpPr>
          <a:xfrm>
            <a:off x="103572" y="0"/>
            <a:ext cx="3071674" cy="2457164"/>
            <a:chOff x="-32168" y="188813"/>
            <a:chExt cx="5564946" cy="395139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0406E1-51A8-47C2-851F-8C0517E2A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88813"/>
              <a:ext cx="5532777" cy="343511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E2D0F-B076-4DC0-9532-2DE10F4F19E2}"/>
                </a:ext>
              </a:extLst>
            </p:cNvPr>
            <p:cNvSpPr txBox="1"/>
            <p:nvPr/>
          </p:nvSpPr>
          <p:spPr>
            <a:xfrm>
              <a:off x="1925726" y="3546282"/>
              <a:ext cx="2143438" cy="5939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학습 횟수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93DA8E-5C92-4B31-A465-5597EAD5331E}"/>
                </a:ext>
              </a:extLst>
            </p:cNvPr>
            <p:cNvSpPr txBox="1"/>
            <p:nvPr/>
          </p:nvSpPr>
          <p:spPr>
            <a:xfrm>
              <a:off x="-32168" y="1408653"/>
              <a:ext cx="2639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오차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71321CF-7ADA-41EE-BA6D-D380D710E1C4}"/>
              </a:ext>
            </a:extLst>
          </p:cNvPr>
          <p:cNvGrpSpPr/>
          <p:nvPr/>
        </p:nvGrpSpPr>
        <p:grpSpPr>
          <a:xfrm>
            <a:off x="121328" y="2457164"/>
            <a:ext cx="3056013" cy="2312288"/>
            <a:chOff x="-32168" y="250468"/>
            <a:chExt cx="5536573" cy="371841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B0A3023-EEE8-40F1-AD34-2480DC558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372" y="250468"/>
              <a:ext cx="5476033" cy="33118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22F526-F2EF-4AFA-8ED3-A6DDE8AF879C}"/>
                </a:ext>
              </a:extLst>
            </p:cNvPr>
            <p:cNvSpPr txBox="1"/>
            <p:nvPr/>
          </p:nvSpPr>
          <p:spPr>
            <a:xfrm>
              <a:off x="1925725" y="3374958"/>
              <a:ext cx="2143438" cy="5939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학습 횟수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867C54-5BB5-4D16-A65D-C66BF91D4F59}"/>
                </a:ext>
              </a:extLst>
            </p:cNvPr>
            <p:cNvSpPr txBox="1"/>
            <p:nvPr/>
          </p:nvSpPr>
          <p:spPr>
            <a:xfrm>
              <a:off x="-32168" y="989410"/>
              <a:ext cx="263977" cy="1484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/>
                <a:t>정확도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B8AFCAC1-B0CB-4688-B46C-4E568E153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99" y="370698"/>
            <a:ext cx="3803600" cy="3803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488EF52-8531-4128-A248-148072E9A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09" y="2916673"/>
            <a:ext cx="3803599" cy="3803599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9EE95852-8BE4-436E-8FEA-BDFB11035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18" y="370698"/>
            <a:ext cx="3803600" cy="3803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F480E8-A240-45DF-A276-4E00C39308A8}"/>
              </a:ext>
            </a:extLst>
          </p:cNvPr>
          <p:cNvSpPr txBox="1"/>
          <p:nvPr/>
        </p:nvSpPr>
        <p:spPr>
          <a:xfrm>
            <a:off x="3509899" y="4215454"/>
            <a:ext cx="47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횟수 </a:t>
            </a:r>
            <a:r>
              <a:rPr lang="en-US" altLang="ko-KR" dirty="0"/>
              <a:t>: 200000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27A4B-10E9-4166-BB56-5F92F0F99CB6}"/>
              </a:ext>
            </a:extLst>
          </p:cNvPr>
          <p:cNvSpPr txBox="1"/>
          <p:nvPr/>
        </p:nvSpPr>
        <p:spPr>
          <a:xfrm>
            <a:off x="9568008" y="4215454"/>
            <a:ext cx="25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횟수 </a:t>
            </a:r>
            <a:r>
              <a:rPr lang="en-US" altLang="ko-KR" dirty="0"/>
              <a:t>: 600000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CBBFA1-2178-4EF2-B7A8-AAFCB85BB8F6}"/>
              </a:ext>
            </a:extLst>
          </p:cNvPr>
          <p:cNvSpPr txBox="1"/>
          <p:nvPr/>
        </p:nvSpPr>
        <p:spPr>
          <a:xfrm>
            <a:off x="9568008" y="6350940"/>
            <a:ext cx="25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횟수 </a:t>
            </a:r>
            <a:r>
              <a:rPr lang="en-US" altLang="ko-KR" dirty="0"/>
              <a:t>: 1000000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51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8106B3-8106-4878-A095-BFBA867AF8FF}"/>
              </a:ext>
            </a:extLst>
          </p:cNvPr>
          <p:cNvSpPr txBox="1"/>
          <p:nvPr/>
        </p:nvSpPr>
        <p:spPr>
          <a:xfrm>
            <a:off x="0" y="270547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GAN</a:t>
            </a:r>
            <a:r>
              <a:rPr lang="ko-KR" altLang="en-US" sz="3200" dirty="0"/>
              <a:t> 만으로는 훈련 성능이 좋지 않다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사용된 생성자의 결과물 형태가 왜 나왔는지 알 수 없다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새롭게 만들어진 데이터가 얼마나 정확한지 판단하기 어렵다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D56AA-F911-4789-B77C-7A12FDFF6FC6}"/>
              </a:ext>
            </a:extLst>
          </p:cNvPr>
          <p:cNvSpPr txBox="1"/>
          <p:nvPr/>
        </p:nvSpPr>
        <p:spPr>
          <a:xfrm>
            <a:off x="0" y="988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</a:t>
            </a:r>
            <a:r>
              <a:rPr lang="ko-KR" altLang="en-US" sz="3600" dirty="0"/>
              <a:t>함수를 사용하면 처음 학습 속도가 느리다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훈련 횟수가 많아지면 정확한 데이터가 나오지 않는다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15563-1BAF-4FEE-85F4-888FDC070DF2}"/>
              </a:ext>
            </a:extLst>
          </p:cNvPr>
          <p:cNvSpPr txBox="1"/>
          <p:nvPr/>
        </p:nvSpPr>
        <p:spPr>
          <a:xfrm>
            <a:off x="346228" y="5450563"/>
            <a:ext cx="10200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=&gt; </a:t>
            </a:r>
            <a:r>
              <a:rPr lang="ko-KR" altLang="en-US" sz="8000" dirty="0"/>
              <a:t>코드 이해 필요</a:t>
            </a:r>
          </a:p>
        </p:txBody>
      </p:sp>
    </p:spTree>
    <p:extLst>
      <p:ext uri="{BB962C8B-B14F-4D97-AF65-F5344CB8AC3E}">
        <p14:creationId xmlns:p14="http://schemas.microsoft.com/office/powerpoint/2010/main" val="27081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AC87F-7D65-4158-8590-C55481B0ED1F}"/>
              </a:ext>
            </a:extLst>
          </p:cNvPr>
          <p:cNvSpPr txBox="1"/>
          <p:nvPr/>
        </p:nvSpPr>
        <p:spPr>
          <a:xfrm>
            <a:off x="1630532" y="1704512"/>
            <a:ext cx="4465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404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E1617-C58D-451D-B487-C4B46674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E787BFE-5281-4C38-BA5D-6A71076B87C5}"/>
              </a:ext>
            </a:extLst>
          </p:cNvPr>
          <p:cNvSpPr/>
          <p:nvPr/>
        </p:nvSpPr>
        <p:spPr>
          <a:xfrm>
            <a:off x="2368650" y="3313590"/>
            <a:ext cx="5754419" cy="3245718"/>
          </a:xfrm>
          <a:custGeom>
            <a:avLst/>
            <a:gdLst>
              <a:gd name="connsiteX0" fmla="*/ 5754419 w 5754419"/>
              <a:gd name="connsiteY0" fmla="*/ 1509203 h 3245718"/>
              <a:gd name="connsiteX1" fmla="*/ 3792454 w 5754419"/>
              <a:gd name="connsiteY1" fmla="*/ 2982897 h 3245718"/>
              <a:gd name="connsiteX2" fmla="*/ 276896 w 5754419"/>
              <a:gd name="connsiteY2" fmla="*/ 2947386 h 3245718"/>
              <a:gd name="connsiteX3" fmla="*/ 268019 w 5754419"/>
              <a:gd name="connsiteY3" fmla="*/ 0 h 324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4419" h="3245718">
                <a:moveTo>
                  <a:pt x="5754419" y="1509203"/>
                </a:moveTo>
                <a:cubicBezTo>
                  <a:pt x="5229896" y="2126201"/>
                  <a:pt x="4705374" y="2743200"/>
                  <a:pt x="3792454" y="2982897"/>
                </a:cubicBezTo>
                <a:cubicBezTo>
                  <a:pt x="2879534" y="3222594"/>
                  <a:pt x="864302" y="3444536"/>
                  <a:pt x="276896" y="2947386"/>
                </a:cubicBezTo>
                <a:cubicBezTo>
                  <a:pt x="-310510" y="2450236"/>
                  <a:pt x="210314" y="457200"/>
                  <a:pt x="268019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25A15FF-C961-42F6-9586-E7FF2FD0ACAD}"/>
              </a:ext>
            </a:extLst>
          </p:cNvPr>
          <p:cNvSpPr/>
          <p:nvPr/>
        </p:nvSpPr>
        <p:spPr>
          <a:xfrm rot="421370">
            <a:off x="2543523" y="3087283"/>
            <a:ext cx="230819" cy="2308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57208-B073-431B-9C29-A363069F04F1}"/>
              </a:ext>
            </a:extLst>
          </p:cNvPr>
          <p:cNvSpPr txBox="1"/>
          <p:nvPr/>
        </p:nvSpPr>
        <p:spPr>
          <a:xfrm>
            <a:off x="975063" y="4649068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FABA7-AEE7-4CA8-B229-21B5EA8E7B78}"/>
              </a:ext>
            </a:extLst>
          </p:cNvPr>
          <p:cNvSpPr txBox="1"/>
          <p:nvPr/>
        </p:nvSpPr>
        <p:spPr>
          <a:xfrm>
            <a:off x="1879845" y="397827"/>
            <a:ext cx="17089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생성자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590EB-4F84-4378-8AB8-D41100AD641A}"/>
              </a:ext>
            </a:extLst>
          </p:cNvPr>
          <p:cNvSpPr txBox="1"/>
          <p:nvPr/>
        </p:nvSpPr>
        <p:spPr>
          <a:xfrm>
            <a:off x="7448365" y="1609002"/>
            <a:ext cx="17710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/>
              <a:t>식별자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8FC9CD-DD39-41A3-8616-EC4A8439F332}"/>
              </a:ext>
            </a:extLst>
          </p:cNvPr>
          <p:cNvSpPr txBox="1"/>
          <p:nvPr/>
        </p:nvSpPr>
        <p:spPr>
          <a:xfrm>
            <a:off x="4151791" y="1875646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가짜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4194E-32D8-410F-B141-25C05FC266DE}"/>
              </a:ext>
            </a:extLst>
          </p:cNvPr>
          <p:cNvSpPr txBox="1"/>
          <p:nvPr/>
        </p:nvSpPr>
        <p:spPr>
          <a:xfrm>
            <a:off x="4151791" y="4791409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진짜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8578E-935C-489F-9BC5-E81DBC732630}"/>
              </a:ext>
            </a:extLst>
          </p:cNvPr>
          <p:cNvSpPr txBox="1"/>
          <p:nvPr/>
        </p:nvSpPr>
        <p:spPr>
          <a:xfrm>
            <a:off x="10159013" y="4806632"/>
            <a:ext cx="17089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진짜다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A0EEF-D660-4476-B376-84A9FC4ED61A}"/>
              </a:ext>
            </a:extLst>
          </p:cNvPr>
          <p:cNvSpPr txBox="1"/>
          <p:nvPr/>
        </p:nvSpPr>
        <p:spPr>
          <a:xfrm>
            <a:off x="10159013" y="1875646"/>
            <a:ext cx="17089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가짜다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D568E-1F7F-4E3F-8561-061D486522AD}"/>
              </a:ext>
            </a:extLst>
          </p:cNvPr>
          <p:cNvSpPr txBox="1"/>
          <p:nvPr/>
        </p:nvSpPr>
        <p:spPr>
          <a:xfrm>
            <a:off x="193831" y="1752535"/>
            <a:ext cx="12547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랜덤</a:t>
            </a:r>
            <a:endParaRPr lang="en-US" altLang="ko-KR" sz="2800" dirty="0"/>
          </a:p>
          <a:p>
            <a:r>
              <a:rPr lang="ko-KR" altLang="en-US" sz="2800" dirty="0"/>
              <a:t>노이즈</a:t>
            </a:r>
          </a:p>
        </p:txBody>
      </p:sp>
    </p:spTree>
    <p:extLst>
      <p:ext uri="{BB962C8B-B14F-4D97-AF65-F5344CB8AC3E}">
        <p14:creationId xmlns:p14="http://schemas.microsoft.com/office/powerpoint/2010/main" val="27999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E1617-C58D-451D-B487-C4B46674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8FC9CD-DD39-41A3-8616-EC4A8439F332}"/>
              </a:ext>
            </a:extLst>
          </p:cNvPr>
          <p:cNvSpPr txBox="1"/>
          <p:nvPr/>
        </p:nvSpPr>
        <p:spPr>
          <a:xfrm>
            <a:off x="2106966" y="1894901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G(x)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4194E-32D8-410F-B141-25C05FC266DE}"/>
              </a:ext>
            </a:extLst>
          </p:cNvPr>
          <p:cNvSpPr txBox="1"/>
          <p:nvPr/>
        </p:nvSpPr>
        <p:spPr>
          <a:xfrm>
            <a:off x="4151791" y="4791409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진짜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8578E-935C-489F-9BC5-E81DBC732630}"/>
              </a:ext>
            </a:extLst>
          </p:cNvPr>
          <p:cNvSpPr txBox="1"/>
          <p:nvPr/>
        </p:nvSpPr>
        <p:spPr>
          <a:xfrm>
            <a:off x="10159013" y="4806632"/>
            <a:ext cx="17089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진짜다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A0EEF-D660-4476-B376-84A9FC4ED61A}"/>
              </a:ext>
            </a:extLst>
          </p:cNvPr>
          <p:cNvSpPr txBox="1"/>
          <p:nvPr/>
        </p:nvSpPr>
        <p:spPr>
          <a:xfrm>
            <a:off x="10159013" y="1875646"/>
            <a:ext cx="17089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가짜다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54968-A482-47DF-BA61-7BC3FE17F0FD}"/>
              </a:ext>
            </a:extLst>
          </p:cNvPr>
          <p:cNvSpPr txBox="1"/>
          <p:nvPr/>
        </p:nvSpPr>
        <p:spPr>
          <a:xfrm>
            <a:off x="4151791" y="1895063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G(z)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65BF2-75D1-40D8-B10F-E01136725DBF}"/>
              </a:ext>
            </a:extLst>
          </p:cNvPr>
          <p:cNvSpPr txBox="1"/>
          <p:nvPr/>
        </p:nvSpPr>
        <p:spPr>
          <a:xfrm>
            <a:off x="7701377" y="3313590"/>
            <a:ext cx="125471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D(x)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51935-0963-4576-AB3D-0E78ED4640DC}"/>
              </a:ext>
            </a:extLst>
          </p:cNvPr>
          <p:cNvSpPr txBox="1"/>
          <p:nvPr/>
        </p:nvSpPr>
        <p:spPr>
          <a:xfrm>
            <a:off x="9108489" y="2547387"/>
            <a:ext cx="2759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D(G(z)) = 0</a:t>
            </a:r>
            <a:endParaRPr lang="ko-KR" altLang="en-US" sz="4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1C126B-0BED-47C9-A297-BB62CB3BD9B1}"/>
              </a:ext>
            </a:extLst>
          </p:cNvPr>
          <p:cNvSpPr txBox="1"/>
          <p:nvPr/>
        </p:nvSpPr>
        <p:spPr>
          <a:xfrm>
            <a:off x="9108489" y="5514518"/>
            <a:ext cx="27594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D(G(z)) = 1</a:t>
            </a:r>
            <a:endParaRPr lang="ko-KR" altLang="en-US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1C6888-23C9-43A3-86D2-797E13520841}"/>
              </a:ext>
            </a:extLst>
          </p:cNvPr>
          <p:cNvSpPr txBox="1"/>
          <p:nvPr/>
        </p:nvSpPr>
        <p:spPr>
          <a:xfrm>
            <a:off x="196789" y="3805190"/>
            <a:ext cx="325514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정규분포</a:t>
            </a:r>
            <a:r>
              <a:rPr lang="en-US" altLang="ko-KR" dirty="0"/>
              <a:t>(</a:t>
            </a:r>
            <a:r>
              <a:rPr lang="ko-KR" altLang="en-US" dirty="0"/>
              <a:t>가우스분포</a:t>
            </a:r>
            <a:r>
              <a:rPr lang="en-US" altLang="ko-KR" dirty="0"/>
              <a:t>)</a:t>
            </a:r>
            <a:r>
              <a:rPr lang="ko-KR" altLang="en-US" sz="2800" dirty="0"/>
              <a:t>를 사용하는</a:t>
            </a:r>
            <a:endParaRPr lang="en-US" altLang="ko-KR" sz="2800" dirty="0"/>
          </a:p>
          <a:p>
            <a:r>
              <a:rPr lang="ko-KR" altLang="en-US" sz="2800" dirty="0"/>
              <a:t>임의의 노이즈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4BE1A4-FC18-418A-9BFD-A5B2B44882D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45724" y="2459115"/>
            <a:ext cx="1078638" cy="13460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7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/>
              <p:nvPr/>
            </p:nvSpPr>
            <p:spPr>
              <a:xfrm>
                <a:off x="0" y="2175030"/>
                <a:ext cx="12191999" cy="16889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fName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eqArr>
                                <m:eqArr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l-GR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ko-K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𝑃𝑑𝑎𝑡𝑎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𝑃𝑧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)))]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5030"/>
                <a:ext cx="12191999" cy="1688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DD1DED-4D2E-49F5-BBC7-D31FF51C071B}"/>
              </a:ext>
            </a:extLst>
          </p:cNvPr>
          <p:cNvSpPr txBox="1"/>
          <p:nvPr/>
        </p:nvSpPr>
        <p:spPr>
          <a:xfrm>
            <a:off x="106531" y="182925"/>
            <a:ext cx="26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/>
              <a:t>목적함수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03CF8-3344-41E8-BD9C-69A94421E7AF}"/>
              </a:ext>
            </a:extLst>
          </p:cNvPr>
          <p:cNvSpPr txBox="1"/>
          <p:nvPr/>
        </p:nvSpPr>
        <p:spPr>
          <a:xfrm>
            <a:off x="5480482" y="555820"/>
            <a:ext cx="64451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dirty="0"/>
              <a:t>최소극대화 </a:t>
            </a:r>
            <a:r>
              <a:rPr lang="en-US" altLang="ko-KR" sz="4000" dirty="0"/>
              <a:t>&amp; </a:t>
            </a:r>
            <a:r>
              <a:rPr lang="ko-KR" altLang="en-US" sz="4000" dirty="0"/>
              <a:t>최대극소화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491665-0F1C-4D97-8BF8-9C9DBFDCFFC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83728" y="909763"/>
            <a:ext cx="1396754" cy="1371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48E8D0-DA43-4A96-A71E-98658B0EAA50}"/>
              </a:ext>
            </a:extLst>
          </p:cNvPr>
          <p:cNvSpPr txBox="1"/>
          <p:nvPr/>
        </p:nvSpPr>
        <p:spPr>
          <a:xfrm>
            <a:off x="178817" y="5120761"/>
            <a:ext cx="1201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X~Pdata(x) :	</a:t>
            </a:r>
            <a:r>
              <a:rPr lang="ko-KR" altLang="en-US" sz="2400" dirty="0"/>
              <a:t>실제 데이터에 대한 확률분포에서 샘플링한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B209F-B177-447D-B3AA-979AD9E3B27F}"/>
              </a:ext>
            </a:extLst>
          </p:cNvPr>
          <p:cNvSpPr txBox="1"/>
          <p:nvPr/>
        </p:nvSpPr>
        <p:spPr>
          <a:xfrm>
            <a:off x="178818" y="5582426"/>
            <a:ext cx="120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Z~Pz(z) :	</a:t>
            </a:r>
            <a:r>
              <a:rPr lang="ko-KR" altLang="en-US" sz="2400" dirty="0"/>
              <a:t>일반적으로 정규분포를 사용하는 임의의 노이즈에서 샘플링한 데이터</a:t>
            </a:r>
          </a:p>
        </p:txBody>
      </p:sp>
    </p:spTree>
    <p:extLst>
      <p:ext uri="{BB962C8B-B14F-4D97-AF65-F5344CB8AC3E}">
        <p14:creationId xmlns:p14="http://schemas.microsoft.com/office/powerpoint/2010/main" val="10835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/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fName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eqArr>
                                <m:eqArr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l-GR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4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DD1DED-4D2E-49F5-BBC7-D31FF51C071B}"/>
              </a:ext>
            </a:extLst>
          </p:cNvPr>
          <p:cNvSpPr txBox="1"/>
          <p:nvPr/>
        </p:nvSpPr>
        <p:spPr>
          <a:xfrm>
            <a:off x="106531" y="182925"/>
            <a:ext cx="26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/>
              <a:t>목적함수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35CAA-2634-438D-AEA4-1B07DA7C92B7}"/>
              </a:ext>
            </a:extLst>
          </p:cNvPr>
          <p:cNvSpPr txBox="1"/>
          <p:nvPr/>
        </p:nvSpPr>
        <p:spPr>
          <a:xfrm>
            <a:off x="178819" y="5064712"/>
            <a:ext cx="120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Discriminator(</a:t>
            </a:r>
            <a:r>
              <a:rPr lang="ko-KR" altLang="en-US" sz="3200" dirty="0"/>
              <a:t>식별자</a:t>
            </a:r>
            <a:r>
              <a:rPr lang="en-US" altLang="ko-KR" sz="3200" dirty="0"/>
              <a:t>)</a:t>
            </a:r>
            <a:r>
              <a:rPr lang="ko-KR" altLang="en-US" sz="3200" dirty="0"/>
              <a:t>는 수식을 최대화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CFF3A-D3C4-41F3-A941-65D1E0E4F0F1}"/>
              </a:ext>
            </a:extLst>
          </p:cNvPr>
          <p:cNvSpPr txBox="1"/>
          <p:nvPr/>
        </p:nvSpPr>
        <p:spPr>
          <a:xfrm>
            <a:off x="178819" y="5652909"/>
            <a:ext cx="120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Generator(</a:t>
            </a:r>
            <a:r>
              <a:rPr lang="ko-KR" altLang="en-US" sz="3200" dirty="0"/>
              <a:t>생성자</a:t>
            </a:r>
            <a:r>
              <a:rPr lang="en-US" altLang="ko-KR" sz="3200" dirty="0"/>
              <a:t>)</a:t>
            </a:r>
            <a:r>
              <a:rPr lang="ko-KR" altLang="en-US" sz="3200" dirty="0"/>
              <a:t>는 수식을 최소화</a:t>
            </a:r>
            <a:endParaRPr lang="en-US" altLang="ko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69C6A-8AC5-40A9-835B-11F2257B7E09}"/>
              </a:ext>
            </a:extLst>
          </p:cNvPr>
          <p:cNvSpPr txBox="1"/>
          <p:nvPr/>
        </p:nvSpPr>
        <p:spPr>
          <a:xfrm>
            <a:off x="178820" y="3932807"/>
            <a:ext cx="1201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D(x)</a:t>
            </a:r>
            <a:r>
              <a:rPr lang="ko-KR" altLang="en-US" sz="5400" dirty="0"/>
              <a:t> </a:t>
            </a:r>
            <a:r>
              <a:rPr lang="en-US" altLang="ko-KR" sz="5400" dirty="0"/>
              <a:t>=</a:t>
            </a:r>
            <a:r>
              <a:rPr lang="ko-KR" altLang="en-US" sz="5400" dirty="0"/>
              <a:t> </a:t>
            </a:r>
            <a:r>
              <a:rPr lang="en-US" altLang="ko-KR" sz="5400" dirty="0"/>
              <a:t>0</a:t>
            </a:r>
            <a:r>
              <a:rPr lang="ko-KR" altLang="en-US" sz="5400" dirty="0"/>
              <a:t> </a:t>
            </a:r>
            <a:r>
              <a:rPr lang="en-US" altLang="ko-KR" sz="3200" dirty="0"/>
              <a:t>or</a:t>
            </a:r>
            <a:r>
              <a:rPr lang="ko-KR" altLang="en-US" sz="5400" dirty="0"/>
              <a:t> </a:t>
            </a:r>
            <a:r>
              <a:rPr lang="en-US" altLang="ko-KR" sz="5400" dirty="0"/>
              <a:t>D(x) = 1</a:t>
            </a:r>
            <a:endParaRPr lang="ko-KR" alt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C3B51-2C16-4138-B9E7-89644F846340}"/>
              </a:ext>
            </a:extLst>
          </p:cNvPr>
          <p:cNvSpPr txBox="1"/>
          <p:nvPr/>
        </p:nvSpPr>
        <p:spPr>
          <a:xfrm>
            <a:off x="178819" y="3467720"/>
            <a:ext cx="1201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 : </a:t>
            </a:r>
            <a:r>
              <a:rPr lang="ko-KR" altLang="en-US" sz="2400" dirty="0"/>
              <a:t>식별자</a:t>
            </a:r>
            <a:r>
              <a:rPr lang="en-US" altLang="ko-KR" sz="2400" dirty="0"/>
              <a:t>	G : </a:t>
            </a:r>
            <a:r>
              <a:rPr lang="ko-KR" altLang="en-US" sz="2400" dirty="0"/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58059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/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fName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eqArr>
                                <m:eqArr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l-GR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4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DD1DED-4D2E-49F5-BBC7-D31FF51C071B}"/>
              </a:ext>
            </a:extLst>
          </p:cNvPr>
          <p:cNvSpPr txBox="1"/>
          <p:nvPr/>
        </p:nvSpPr>
        <p:spPr>
          <a:xfrm>
            <a:off x="106531" y="182925"/>
            <a:ext cx="26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목적함수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35CAA-2634-438D-AEA4-1B07DA7C92B7}"/>
              </a:ext>
            </a:extLst>
          </p:cNvPr>
          <p:cNvSpPr txBox="1"/>
          <p:nvPr/>
        </p:nvSpPr>
        <p:spPr>
          <a:xfrm>
            <a:off x="178819" y="3173769"/>
            <a:ext cx="120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Discriminator(</a:t>
            </a:r>
            <a:r>
              <a:rPr lang="ko-KR" altLang="en-US" sz="3200" dirty="0"/>
              <a:t>식별자</a:t>
            </a:r>
            <a:r>
              <a:rPr lang="en-US" altLang="ko-KR" sz="3200" dirty="0"/>
              <a:t>)</a:t>
            </a:r>
            <a:r>
              <a:rPr lang="ko-KR" altLang="en-US" sz="3200" dirty="0"/>
              <a:t>는 수식을 최대화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F69E-C52E-468C-B768-7F5B25999AD0}"/>
              </a:ext>
            </a:extLst>
          </p:cNvPr>
          <p:cNvSpPr txBox="1"/>
          <p:nvPr/>
        </p:nvSpPr>
        <p:spPr>
          <a:xfrm>
            <a:off x="8031333" y="0"/>
            <a:ext cx="416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D(x)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</a:t>
            </a:r>
            <a:r>
              <a:rPr lang="en-US" altLang="ko-KR" sz="3600" dirty="0"/>
              <a:t>0</a:t>
            </a:r>
            <a:r>
              <a:rPr lang="ko-KR" altLang="en-US" sz="3600" dirty="0"/>
              <a:t> </a:t>
            </a:r>
            <a:r>
              <a:rPr lang="en-US" altLang="ko-KR" dirty="0"/>
              <a:t>or</a:t>
            </a:r>
            <a:r>
              <a:rPr lang="ko-KR" altLang="en-US" sz="3600" dirty="0"/>
              <a:t> </a:t>
            </a:r>
            <a:r>
              <a:rPr lang="en-US" altLang="ko-KR" sz="3600" dirty="0"/>
              <a:t>D(x) = 1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96F4E-8701-4528-A370-54BA2D499C23}"/>
                  </a:ext>
                </a:extLst>
              </p:cNvPr>
              <p:cNvSpPr txBox="1"/>
              <p:nvPr/>
            </p:nvSpPr>
            <p:spPr>
              <a:xfrm>
                <a:off x="178819" y="4079327"/>
                <a:ext cx="6045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400" dirty="0"/>
                  <a:t>와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ko-KR" altLang="en-US" sz="2400" dirty="0"/>
                  <a:t> 모두 최대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96F4E-8701-4528-A370-54BA2D49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9" y="4079327"/>
                <a:ext cx="6045694" cy="461665"/>
              </a:xfrm>
              <a:prstGeom prst="rect">
                <a:avLst/>
              </a:prstGeom>
              <a:blipFill>
                <a:blip r:embed="rId4"/>
                <a:stretch>
                  <a:fillRect l="-806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66D005-F0DC-4564-9A6B-1EB25B28468C}"/>
              </a:ext>
            </a:extLst>
          </p:cNvPr>
          <p:cNvSpPr txBox="1"/>
          <p:nvPr/>
        </p:nvSpPr>
        <p:spPr>
          <a:xfrm>
            <a:off x="178819" y="4538283"/>
            <a:ext cx="60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D(x) = 1, [1-D(G(z))]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FF0CB-CA24-4E25-880D-759E6F1E045A}"/>
              </a:ext>
            </a:extLst>
          </p:cNvPr>
          <p:cNvSpPr txBox="1"/>
          <p:nvPr/>
        </p:nvSpPr>
        <p:spPr>
          <a:xfrm>
            <a:off x="106531" y="5335636"/>
            <a:ext cx="9916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D(x) = 1 : </a:t>
            </a:r>
            <a:r>
              <a:rPr lang="ko-KR" altLang="en-US" sz="2200" dirty="0"/>
              <a:t>실제 데이터를 진짜라고 분류하도록 식별자를 학습하는 것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E8CF5-12D5-47F3-AE8C-1A0428710AC3}"/>
              </a:ext>
            </a:extLst>
          </p:cNvPr>
          <p:cNvSpPr txBox="1"/>
          <p:nvPr/>
        </p:nvSpPr>
        <p:spPr>
          <a:xfrm>
            <a:off x="106531" y="5766523"/>
            <a:ext cx="11899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D(G(z)) = 0 : </a:t>
            </a:r>
            <a:r>
              <a:rPr lang="ko-KR" altLang="en-US" sz="2200" dirty="0"/>
              <a:t>생성자가 만들어낸 가짜 데이터를 가짜라고 분류하도록 식별자를 학습하는 것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5652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7A3C7-89C3-4B38-BC53-AFB5F5F02AA0}"/>
              </a:ext>
            </a:extLst>
          </p:cNvPr>
          <p:cNvSpPr txBox="1"/>
          <p:nvPr/>
        </p:nvSpPr>
        <p:spPr>
          <a:xfrm>
            <a:off x="1550633" y="985421"/>
            <a:ext cx="90907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/>
              <a:t>D</a:t>
            </a:r>
            <a:r>
              <a:rPr lang="ko-KR" altLang="en-US" sz="9600" dirty="0"/>
              <a:t>의 학습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70D74-CFF8-4128-B831-0EA87C836B27}"/>
              </a:ext>
            </a:extLst>
          </p:cNvPr>
          <p:cNvSpPr txBox="1"/>
          <p:nvPr/>
        </p:nvSpPr>
        <p:spPr>
          <a:xfrm>
            <a:off x="0" y="3429000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/>
              <a:t>진짜 데이터를 진짜로</a:t>
            </a:r>
            <a:r>
              <a:rPr lang="en-US" altLang="ko-KR" sz="5400" dirty="0"/>
              <a:t>,</a:t>
            </a:r>
          </a:p>
          <a:p>
            <a:pPr algn="ctr"/>
            <a:r>
              <a:rPr lang="ko-KR" altLang="en-US" sz="5400" dirty="0"/>
              <a:t>가짜 데이터를 가짜로 분류하는 것</a:t>
            </a:r>
          </a:p>
        </p:txBody>
      </p:sp>
    </p:spTree>
    <p:extLst>
      <p:ext uri="{BB962C8B-B14F-4D97-AF65-F5344CB8AC3E}">
        <p14:creationId xmlns:p14="http://schemas.microsoft.com/office/powerpoint/2010/main" val="171049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/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fName>
                        <m:e>
                          <m:func>
                            <m:func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eqArr>
                                <m:eqArr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fNam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l-GR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4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9113B4-9F3C-4264-B28F-B92081A9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51260"/>
                <a:ext cx="12191999" cy="1018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DD1DED-4D2E-49F5-BBC7-D31FF51C071B}"/>
              </a:ext>
            </a:extLst>
          </p:cNvPr>
          <p:cNvSpPr txBox="1"/>
          <p:nvPr/>
        </p:nvSpPr>
        <p:spPr>
          <a:xfrm>
            <a:off x="106531" y="182925"/>
            <a:ext cx="26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목적함수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35CAA-2634-438D-AEA4-1B07DA7C92B7}"/>
              </a:ext>
            </a:extLst>
          </p:cNvPr>
          <p:cNvSpPr txBox="1"/>
          <p:nvPr/>
        </p:nvSpPr>
        <p:spPr>
          <a:xfrm>
            <a:off x="178819" y="3173769"/>
            <a:ext cx="120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Generator(</a:t>
            </a:r>
            <a:r>
              <a:rPr lang="ko-KR" altLang="en-US" sz="3200" dirty="0"/>
              <a:t>생성자</a:t>
            </a:r>
            <a:r>
              <a:rPr lang="en-US" altLang="ko-KR" sz="3200" dirty="0"/>
              <a:t>)</a:t>
            </a:r>
            <a:r>
              <a:rPr lang="ko-KR" altLang="en-US" sz="3200" dirty="0"/>
              <a:t>는 수식을 최소화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F69E-C52E-468C-B768-7F5B25999AD0}"/>
              </a:ext>
            </a:extLst>
          </p:cNvPr>
          <p:cNvSpPr txBox="1"/>
          <p:nvPr/>
        </p:nvSpPr>
        <p:spPr>
          <a:xfrm>
            <a:off x="8031333" y="0"/>
            <a:ext cx="416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D(x)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</a:t>
            </a:r>
            <a:r>
              <a:rPr lang="en-US" altLang="ko-KR" sz="3600" dirty="0"/>
              <a:t>0</a:t>
            </a:r>
            <a:r>
              <a:rPr lang="ko-KR" altLang="en-US" sz="3600" dirty="0"/>
              <a:t> </a:t>
            </a:r>
            <a:r>
              <a:rPr lang="en-US" altLang="ko-KR" dirty="0"/>
              <a:t>or</a:t>
            </a:r>
            <a:r>
              <a:rPr lang="ko-KR" altLang="en-US" sz="3600" dirty="0"/>
              <a:t> </a:t>
            </a:r>
            <a:r>
              <a:rPr lang="en-US" altLang="ko-KR" sz="3600" dirty="0"/>
              <a:t>D(x) = 1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96F4E-8701-4528-A370-54BA2D499C23}"/>
                  </a:ext>
                </a:extLst>
              </p:cNvPr>
              <p:cNvSpPr txBox="1"/>
              <p:nvPr/>
            </p:nvSpPr>
            <p:spPr>
              <a:xfrm>
                <a:off x="178819" y="4079327"/>
                <a:ext cx="6045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ko-KR" altLang="en-US" sz="2400" dirty="0"/>
                  <a:t> 최소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96F4E-8701-4528-A370-54BA2D49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9" y="4079327"/>
                <a:ext cx="6045694" cy="461665"/>
              </a:xfrm>
              <a:prstGeom prst="rect">
                <a:avLst/>
              </a:prstGeom>
              <a:blipFill>
                <a:blip r:embed="rId4"/>
                <a:stretch>
                  <a:fillRect l="-806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66D005-F0DC-4564-9A6B-1EB25B28468C}"/>
              </a:ext>
            </a:extLst>
          </p:cNvPr>
          <p:cNvSpPr txBox="1"/>
          <p:nvPr/>
        </p:nvSpPr>
        <p:spPr>
          <a:xfrm>
            <a:off x="178819" y="4538283"/>
            <a:ext cx="604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[1-D(G(z))]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FF0CB-CA24-4E25-880D-759E6F1E045A}"/>
              </a:ext>
            </a:extLst>
          </p:cNvPr>
          <p:cNvSpPr txBox="1"/>
          <p:nvPr/>
        </p:nvSpPr>
        <p:spPr>
          <a:xfrm>
            <a:off x="106531" y="5335636"/>
            <a:ext cx="9916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D(x) </a:t>
            </a:r>
            <a:r>
              <a:rPr lang="ko-KR" altLang="en-US" sz="2200" dirty="0"/>
              <a:t>무관 </a:t>
            </a:r>
            <a:r>
              <a:rPr lang="en-US" altLang="ko-KR" sz="2200" dirty="0"/>
              <a:t>: </a:t>
            </a:r>
            <a:r>
              <a:rPr lang="ko-KR" altLang="en-US" sz="2200" dirty="0"/>
              <a:t>식별자와는 연관이 없다는 것</a:t>
            </a:r>
            <a:endParaRPr lang="en-US" altLang="ko-KR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E8CF5-12D5-47F3-AE8C-1A0428710AC3}"/>
              </a:ext>
            </a:extLst>
          </p:cNvPr>
          <p:cNvSpPr txBox="1"/>
          <p:nvPr/>
        </p:nvSpPr>
        <p:spPr>
          <a:xfrm>
            <a:off x="106531" y="5766523"/>
            <a:ext cx="11899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D(G(z)) = 1 : </a:t>
            </a:r>
            <a:r>
              <a:rPr lang="ko-KR" altLang="en-US" sz="2200" dirty="0"/>
              <a:t>식별자가 진짜로 분류할 만큼 완벽한 가짜 데이터를 생성하도록 학습하는 것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1312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2677</Words>
  <Application>Microsoft Office PowerPoint</Application>
  <PresentationFormat>와이드스크린</PresentationFormat>
  <Paragraphs>358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김성원</dc:creator>
  <cp:lastModifiedBy>승현</cp:lastModifiedBy>
  <cp:revision>26</cp:revision>
  <dcterms:created xsi:type="dcterms:W3CDTF">2021-11-03T06:49:05Z</dcterms:created>
  <dcterms:modified xsi:type="dcterms:W3CDTF">2021-11-05T04:33:57Z</dcterms:modified>
  <cp:version/>
</cp:coreProperties>
</file>