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7" r:id="rId3"/>
    <p:sldId id="287" r:id="rId4"/>
    <p:sldId id="281" r:id="rId5"/>
    <p:sldId id="258" r:id="rId6"/>
    <p:sldId id="284" r:id="rId7"/>
    <p:sldId id="265" r:id="rId8"/>
    <p:sldId id="296" r:id="rId9"/>
    <p:sldId id="297" r:id="rId10"/>
    <p:sldId id="298" r:id="rId11"/>
    <p:sldId id="299" r:id="rId12"/>
    <p:sldId id="300" r:id="rId13"/>
    <p:sldId id="285" r:id="rId14"/>
    <p:sldId id="266" r:id="rId15"/>
    <p:sldId id="295" r:id="rId16"/>
    <p:sldId id="290" r:id="rId17"/>
    <p:sldId id="291" r:id="rId18"/>
    <p:sldId id="293" r:id="rId19"/>
    <p:sldId id="274" r:id="rId20"/>
    <p:sldId id="283" r:id="rId21"/>
    <p:sldId id="275" r:id="rId22"/>
    <p:sldId id="301" r:id="rId23"/>
    <p:sldId id="277" r:id="rId24"/>
    <p:sldId id="282" r:id="rId25"/>
    <p:sldId id="278" r:id="rId26"/>
    <p:sldId id="294" r:id="rId27"/>
  </p:sldIdLst>
  <p:sldSz cx="12192000" cy="6858000"/>
  <p:notesSz cx="6858000" cy="9144000"/>
  <p:embeddedFontLst>
    <p:embeddedFont>
      <p:font typeface="210 아람고딕 R" panose="02020603020101020101" pitchFamily="18" charset="-127"/>
      <p:regular r:id="rId28"/>
    </p:embeddedFont>
    <p:embeddedFont>
      <p:font typeface="210 구름고딕 050" panose="02020603020101020101" pitchFamily="18" charset="-127"/>
      <p:regular r:id="rId29"/>
    </p:embeddedFont>
    <p:embeddedFont>
      <p:font typeface="210 구름고딕 070" panose="0202060302010102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맑은 고딕 Semilight" panose="020B0502040204020203" pitchFamily="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A84"/>
    <a:srgbClr val="898C8E"/>
    <a:srgbClr val="FF8672"/>
    <a:srgbClr val="95C4F3"/>
    <a:srgbClr val="3E94EA"/>
    <a:srgbClr val="134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08236" y="2940012"/>
            <a:ext cx="5448554" cy="2099131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95C4F3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210 구름고딕 050" panose="02020603020101020101" pitchFamily="18" charset="-127"/>
                <a:ea typeface="210 구름고딕 050" panose="02020603020101020101" pitchFamily="18" charset="-127"/>
              </a:endParaRPr>
            </a:p>
            <a:p>
              <a:pPr algn="ctr"/>
              <a:r>
                <a:rPr lang="en-US" altLang="ko-KR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  <a:t>Effects of virtual environment platforms on emotional responses</a:t>
              </a:r>
            </a:p>
            <a:p>
              <a:pPr algn="ctr"/>
              <a:endParaRPr lang="en-US" altLang="ko-KR" sz="500" dirty="0">
                <a:solidFill>
                  <a:srgbClr val="898C8E"/>
                </a:solidFill>
                <a:latin typeface="210 구름고딕 050" panose="02020603020101020101" pitchFamily="18" charset="-127"/>
                <a:ea typeface="210 구름고딕 050" panose="02020603020101020101" pitchFamily="18" charset="-127"/>
              </a:endParaRPr>
            </a:p>
            <a:p>
              <a:pPr algn="ctr"/>
              <a:endParaRPr lang="en-US" altLang="ko-KR" sz="500" dirty="0">
                <a:solidFill>
                  <a:srgbClr val="898C8E"/>
                </a:solidFill>
                <a:latin typeface="210 구름고딕 050" panose="02020603020101020101" pitchFamily="18" charset="-127"/>
                <a:ea typeface="210 구름고딕 050" panose="02020603020101020101" pitchFamily="18" charset="-127"/>
              </a:endParaRPr>
            </a:p>
            <a:p>
              <a:pPr algn="ctr"/>
              <a:endParaRPr lang="en-US" altLang="ko-KR" sz="500" dirty="0">
                <a:solidFill>
                  <a:srgbClr val="898C8E"/>
                </a:solidFill>
                <a:latin typeface="210 구름고딕 050" panose="02020603020101020101" pitchFamily="18" charset="-127"/>
                <a:ea typeface="210 구름고딕 050" panose="02020603020101020101" pitchFamily="18" charset="-127"/>
              </a:endParaRPr>
            </a:p>
            <a:p>
              <a:pPr algn="ctr"/>
              <a:r>
                <a:rPr lang="en-US" altLang="ko-KR" sz="1000" i="1" dirty="0" err="1">
                  <a:solidFill>
                    <a:srgbClr val="898C8E"/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  <a:t>Kwanguk</a:t>
              </a:r>
              <a:r>
                <a:rPr lang="en-US" altLang="ko-KR" sz="1000" i="1" dirty="0">
                  <a:solidFill>
                    <a:srgbClr val="898C8E"/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  <a:t> Kim</a:t>
              </a:r>
            </a:p>
            <a:p>
              <a:pPr algn="ctr"/>
              <a:r>
                <a:rPr lang="en-US" altLang="ko-KR" sz="1000" i="1" dirty="0">
                  <a:solidFill>
                    <a:srgbClr val="898C8E"/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  <a:t>M. Zachary Rosenthal</a:t>
              </a:r>
              <a:br>
                <a:rPr lang="en-US" altLang="ko-KR" sz="1000" i="1" dirty="0">
                  <a:solidFill>
                    <a:srgbClr val="898C8E"/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</a:br>
              <a:r>
                <a:rPr lang="en-US" altLang="ko-KR" sz="1000" i="1" dirty="0">
                  <a:solidFill>
                    <a:srgbClr val="898C8E"/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  <a:t>David J. Zielinski</a:t>
              </a:r>
              <a:br>
                <a:rPr lang="en-US" altLang="ko-KR" sz="1000" i="1" dirty="0">
                  <a:solidFill>
                    <a:srgbClr val="898C8E"/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</a:br>
              <a:r>
                <a:rPr lang="en-US" altLang="ko-KR" sz="1000" i="1" dirty="0">
                  <a:solidFill>
                    <a:srgbClr val="898C8E"/>
                  </a:solidFill>
                  <a:latin typeface="210 구름고딕 050" panose="02020603020101020101" pitchFamily="18" charset="-127"/>
                  <a:ea typeface="210 구름고딕 050" panose="02020603020101020101" pitchFamily="18" charset="-127"/>
                </a:rPr>
                <a:t>Rachael Brady</a:t>
              </a:r>
              <a:endParaRPr lang="ko-KR" altLang="en-US" sz="1000" i="1" dirty="0">
                <a:solidFill>
                  <a:srgbClr val="898C8E"/>
                </a:solidFill>
                <a:latin typeface="210 구름고딕 050" panose="02020603020101020101" pitchFamily="18" charset="-127"/>
                <a:ea typeface="210 구름고딕 050" panose="02020603020101020101" pitchFamily="18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408235" y="1633542"/>
            <a:ext cx="5443157" cy="1006290"/>
          </a:xfrm>
          <a:prstGeom prst="rect">
            <a:avLst/>
          </a:prstGeom>
          <a:noFill/>
          <a:ln>
            <a:solidFill>
              <a:srgbClr val="95C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i="1" dirty="0">
              <a:solidFill>
                <a:srgbClr val="898C8E"/>
              </a:solidFill>
              <a:latin typeface="210 구름고딕 050" panose="02020603020101020101" pitchFamily="18" charset="-127"/>
              <a:ea typeface="210 구름고딕 05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02826" y="1493815"/>
            <a:ext cx="1435008" cy="253916"/>
          </a:xfrm>
          <a:prstGeom prst="rect">
            <a:avLst/>
          </a:prstGeom>
          <a:solidFill>
            <a:srgbClr val="0E4A84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i="1" kern="0" dirty="0">
                <a:solidFill>
                  <a:srgbClr val="95C4F3"/>
                </a:solidFill>
              </a:rPr>
              <a:t>Thesis Presentation</a:t>
            </a:r>
            <a:endParaRPr lang="en-US" altLang="ko-KR" sz="4000" b="1" i="1" kern="0" dirty="0">
              <a:solidFill>
                <a:srgbClr val="95C4F3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95E1FC-446D-48F1-A35D-5FF9DFC21B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02" y="1747731"/>
            <a:ext cx="778222" cy="778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D7831-B865-4518-96DC-FEB30B14884B}"/>
              </a:ext>
            </a:extLst>
          </p:cNvPr>
          <p:cNvSpPr txBox="1"/>
          <p:nvPr/>
        </p:nvSpPr>
        <p:spPr>
          <a:xfrm>
            <a:off x="5356331" y="4977000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SUNGMIN YOO</a:t>
            </a:r>
            <a:endParaRPr lang="ko-KR" altLang="en-US" sz="1100" dirty="0">
              <a:solidFill>
                <a:schemeClr val="bg1"/>
              </a:solidFill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B81ED-F8F4-4F72-8B8B-19C5A001AB7B}"/>
              </a:ext>
            </a:extLst>
          </p:cNvPr>
          <p:cNvSpPr txBox="1"/>
          <p:nvPr/>
        </p:nvSpPr>
        <p:spPr>
          <a:xfrm>
            <a:off x="4789079" y="4649736"/>
            <a:ext cx="261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 </a:t>
            </a:r>
            <a:r>
              <a:rPr lang="en-US" altLang="ko-KR" b="1" i="1" dirty="0">
                <a:solidFill>
                  <a:srgbClr val="0E4A84"/>
                </a:solidFill>
              </a:rPr>
              <a:t>modified</a:t>
            </a:r>
            <a:br>
              <a:rPr lang="en-US" altLang="ko-KR" b="1" i="1" dirty="0">
                <a:solidFill>
                  <a:srgbClr val="0E4A84"/>
                </a:solidFill>
              </a:rPr>
            </a:br>
            <a:r>
              <a:rPr lang="en-US" altLang="ko-KR" b="1" i="1" dirty="0">
                <a:solidFill>
                  <a:srgbClr val="0E4A84"/>
                </a:solidFill>
              </a:rPr>
              <a:t>3D Stroop Task</a:t>
            </a:r>
            <a:endParaRPr lang="ko-KR" altLang="en-US" b="1" i="1" dirty="0">
              <a:solidFill>
                <a:srgbClr val="0E4A84"/>
              </a:solidFill>
            </a:endParaRPr>
          </a:p>
        </p:txBody>
      </p:sp>
      <p:pic>
        <p:nvPicPr>
          <p:cNvPr id="4098" name="Picture 2" descr="Lumosity - Blog | Lumosity, Stroop effect, Reading comprehension passages">
            <a:extLst>
              <a:ext uri="{FF2B5EF4-FFF2-40B4-BE49-F238E27FC236}">
                <a16:creationId xmlns:a16="http://schemas.microsoft.com/office/drawing/2014/main" id="{586209D1-2663-40B9-8EBF-12348B21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8" y="1656100"/>
            <a:ext cx="5715000" cy="2914650"/>
          </a:xfrm>
          <a:prstGeom prst="rect">
            <a:avLst/>
          </a:prstGeom>
          <a:noFill/>
          <a:ln>
            <a:noFill/>
          </a:ln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EA09-E49C-4B82-90AA-D5FA51B18DF2}"/>
              </a:ext>
            </a:extLst>
          </p:cNvPr>
          <p:cNvSpPr txBox="1"/>
          <p:nvPr/>
        </p:nvSpPr>
        <p:spPr>
          <a:xfrm>
            <a:off x="3185647" y="5497721"/>
            <a:ext cx="58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BLAP C+ Caecilia"/>
              </a:rPr>
              <a:t>examined </a:t>
            </a:r>
            <a:r>
              <a:rPr lang="en-US" altLang="ko-KR" sz="1800" b="1" i="1" u="none" strike="noStrike" baseline="0" dirty="0">
                <a:solidFill>
                  <a:srgbClr val="000000"/>
                </a:solidFill>
                <a:latin typeface="DBLAP C+ Caecilia"/>
              </a:rPr>
              <a:t>emotional reactivity and behavioral performance 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09208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8DBFA-CAC7-4651-A951-13AB55E315B1}"/>
              </a:ext>
            </a:extLst>
          </p:cNvPr>
          <p:cNvSpPr txBox="1"/>
          <p:nvPr/>
        </p:nvSpPr>
        <p:spPr>
          <a:xfrm>
            <a:off x="418013" y="842556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DBLAP C+ Caecilia"/>
              </a:rPr>
              <a:t>The experiment was .. </a:t>
            </a:r>
            <a:endParaRPr lang="ko-KR" alt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8DBE5-E344-42D6-98C4-F4BF7021B2D2}"/>
              </a:ext>
            </a:extLst>
          </p:cNvPr>
          <p:cNvSpPr txBox="1"/>
          <p:nvPr/>
        </p:nvSpPr>
        <p:spPr>
          <a:xfrm>
            <a:off x="5361213" y="2130117"/>
            <a:ext cx="14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Hypothesis</a:t>
            </a:r>
            <a:endParaRPr lang="ko-KR" alt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46D7A3-2CE5-4859-90E7-B47E9156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17840"/>
              </p:ext>
            </p:extLst>
          </p:nvPr>
        </p:nvGraphicFramePr>
        <p:xfrm>
          <a:off x="2031999" y="2499449"/>
          <a:ext cx="8128000" cy="17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18687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77104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54642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5876456"/>
                    </a:ext>
                  </a:extLst>
                </a:gridCol>
              </a:tblGrid>
              <a:tr h="476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Arousal &amp; Presence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Performance on 3D Stroop task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Simulator Sickness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negative Emotion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24133"/>
                  </a:ext>
                </a:extLst>
              </a:tr>
              <a:tr h="454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CAVE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CAVE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HMD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HMD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037"/>
                  </a:ext>
                </a:extLst>
              </a:tr>
              <a:tr h="40082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</a:rPr>
                        <a:t>with high-stress VEs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206165"/>
                  </a:ext>
                </a:extLst>
              </a:tr>
              <a:tr h="45479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rgbClr val="0E4A84"/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  <a:cs typeface="+mn-cs"/>
                        </a:rPr>
                        <a:t>greater emotional arousal &amp; lower valence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구름고딕 070" panose="02020603020101020101" pitchFamily="18" charset="-127"/>
                          <a:ea typeface="210 구름고딕 070" panose="02020603020101020101" pitchFamily="18" charset="-127"/>
                          <a:cs typeface="+mn-cs"/>
                        </a:rPr>
                        <a:t>than low-stress VEs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구름고딕 070" panose="02020603020101020101" pitchFamily="18" charset="-127"/>
                        <a:ea typeface="210 구름고딕 07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8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E01DD-608A-46DF-884F-4EE697F28D61}"/>
              </a:ext>
            </a:extLst>
          </p:cNvPr>
          <p:cNvSpPr txBox="1"/>
          <p:nvPr/>
        </p:nvSpPr>
        <p:spPr>
          <a:xfrm>
            <a:off x="91440" y="3526971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2. METHOD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PARTICIPANTS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E2DAD7E-BA8A-4709-8F25-705C7B955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59526"/>
              </p:ext>
            </p:extLst>
          </p:nvPr>
        </p:nvGraphicFramePr>
        <p:xfrm>
          <a:off x="2032000" y="2218735"/>
          <a:ext cx="8128000" cy="205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6355007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3272108079"/>
                    </a:ext>
                  </a:extLst>
                </a:gridCol>
                <a:gridCol w="1732366">
                  <a:extLst>
                    <a:ext uri="{9D8B030D-6E8A-4147-A177-3AD203B41FA5}">
                      <a16:colId xmlns:a16="http://schemas.microsoft.com/office/drawing/2014/main" val="41740122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1102212"/>
                    </a:ext>
                  </a:extLst>
                </a:gridCol>
                <a:gridCol w="1174427">
                  <a:extLst>
                    <a:ext uri="{9D8B030D-6E8A-4147-A177-3AD203B41FA5}">
                      <a16:colId xmlns:a16="http://schemas.microsoft.com/office/drawing/2014/main" val="599754422"/>
                    </a:ext>
                  </a:extLst>
                </a:gridCol>
                <a:gridCol w="1263973">
                  <a:extLst>
                    <a:ext uri="{9D8B030D-6E8A-4147-A177-3AD203B41FA5}">
                      <a16:colId xmlns:a16="http://schemas.microsoft.com/office/drawing/2014/main" val="4115030789"/>
                    </a:ext>
                  </a:extLst>
                </a:gridCol>
              </a:tblGrid>
              <a:tr h="5136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Participants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44392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dirty="0"/>
                        <a:t>21.6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 = </a:t>
                      </a:r>
                      <a:r>
                        <a:rPr lang="en-US" altLang="ko-KR" dirty="0"/>
                        <a:t>3.9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Female =</a:t>
                      </a:r>
                      <a:r>
                        <a:rPr lang="en-US" altLang="ko-KR" dirty="0"/>
                        <a:t> 52.8%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790129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Asian/Pacific 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Caucasian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Black/African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Hispanic/Latino 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Other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23115"/>
                  </a:ext>
                </a:extLst>
              </a:tr>
              <a:tr h="513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674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AC7423-B4A2-4410-8021-EA04ABEE4234}"/>
              </a:ext>
            </a:extLst>
          </p:cNvPr>
          <p:cNvSpPr txBox="1"/>
          <p:nvPr/>
        </p:nvSpPr>
        <p:spPr>
          <a:xfrm>
            <a:off x="2032000" y="4273339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DBLAP C+ Caecilia"/>
              </a:rPr>
              <a:t>No participants reported currently being prescribed </a:t>
            </a:r>
            <a:r>
              <a:rPr lang="en-US" altLang="ko-KR" sz="1800" b="1" i="1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DBLAP C+ Caecilia"/>
              </a:rPr>
              <a:t>any psychiatric medications</a:t>
            </a:r>
            <a:endParaRPr lang="ko-KR" alt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1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0" y="252036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VIRTUAL ENVIRONMENTS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8E126B-68B7-4038-A8BB-D0C00456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42" y="839276"/>
            <a:ext cx="2624315" cy="2556203"/>
          </a:xfrm>
          <a:prstGeom prst="rect">
            <a:avLst/>
          </a:prstGeom>
        </p:spPr>
      </p:pic>
      <p:pic>
        <p:nvPicPr>
          <p:cNvPr id="2052" name="Picture 4" descr="Engineer training in a vr cave system">
            <a:extLst>
              <a:ext uri="{FF2B5EF4-FFF2-40B4-BE49-F238E27FC236}">
                <a16:creationId xmlns:a16="http://schemas.microsoft.com/office/drawing/2014/main" id="{A39E2092-FDB0-4EB2-87C0-B3EAA9DD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65" y="1133634"/>
            <a:ext cx="2624315" cy="196748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BA81C3-5E3D-4C92-9505-52ED68D4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25" y="839276"/>
            <a:ext cx="2825714" cy="237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1A3945-D909-4320-8D32-4DDD4C9D0F0C}"/>
              </a:ext>
            </a:extLst>
          </p:cNvPr>
          <p:cNvSpPr txBox="1"/>
          <p:nvPr/>
        </p:nvSpPr>
        <p:spPr>
          <a:xfrm>
            <a:off x="1765865" y="3278490"/>
            <a:ext cx="152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PC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E0E52-BCA5-498B-BA24-027E23F5C995}"/>
              </a:ext>
            </a:extLst>
          </p:cNvPr>
          <p:cNvSpPr txBox="1"/>
          <p:nvPr/>
        </p:nvSpPr>
        <p:spPr>
          <a:xfrm>
            <a:off x="4898430" y="3278490"/>
            <a:ext cx="239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Mounted Display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(HMD)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51445-3841-4C86-9BCE-44DCFD1E0358}"/>
              </a:ext>
            </a:extLst>
          </p:cNvPr>
          <p:cNvSpPr txBox="1"/>
          <p:nvPr/>
        </p:nvSpPr>
        <p:spPr>
          <a:xfrm>
            <a:off x="8394353" y="3278490"/>
            <a:ext cx="239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immersive platforms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(Six wall CAVE)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_x399589592">
            <a:extLst>
              <a:ext uri="{FF2B5EF4-FFF2-40B4-BE49-F238E27FC236}">
                <a16:creationId xmlns:a16="http://schemas.microsoft.com/office/drawing/2014/main" id="{882DB58D-A7A9-4EBC-8802-57A27599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39" y="4203001"/>
            <a:ext cx="6075322" cy="157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8375E3-1513-4DAE-8454-3D916AB21EDC}"/>
              </a:ext>
            </a:extLst>
          </p:cNvPr>
          <p:cNvSpPr txBox="1"/>
          <p:nvPr/>
        </p:nvSpPr>
        <p:spPr>
          <a:xfrm>
            <a:off x="3133995" y="5779259"/>
            <a:ext cx="5924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Pic. 1 - Scenes of the experiment </a:t>
            </a:r>
            <a:br>
              <a:rPr lang="en-US" altLang="ko-KR" sz="1200" dirty="0"/>
            </a:br>
            <a:r>
              <a:rPr lang="en-US" altLang="ko-KR" sz="1200" dirty="0"/>
              <a:t>(Desktop system (left); HMD system (middle); </a:t>
            </a:r>
            <a:r>
              <a:rPr lang="en-US" altLang="ko-KR" sz="1200" dirty="0" err="1"/>
              <a:t>DiVE</a:t>
            </a:r>
            <a:r>
              <a:rPr lang="en-US" altLang="ko-KR" sz="1200" dirty="0"/>
              <a:t> System (right))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04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VIRTUAL ENVIRONMENTS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9EC98-7AD3-4B4C-800C-39CCBED07611}"/>
              </a:ext>
            </a:extLst>
          </p:cNvPr>
          <p:cNvSpPr txBox="1"/>
          <p:nvPr/>
        </p:nvSpPr>
        <p:spPr>
          <a:xfrm>
            <a:off x="4946469" y="648383"/>
            <a:ext cx="229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rgbClr val="0E4A84"/>
                </a:solidFill>
              </a:rPr>
              <a:t>VE TASK</a:t>
            </a:r>
          </a:p>
          <a:p>
            <a:endParaRPr lang="ko-KR" altLang="en-US" dirty="0"/>
          </a:p>
        </p:txBody>
      </p:sp>
      <p:pic>
        <p:nvPicPr>
          <p:cNvPr id="8" name="_x399590152">
            <a:extLst>
              <a:ext uri="{FF2B5EF4-FFF2-40B4-BE49-F238E27FC236}">
                <a16:creationId xmlns:a16="http://schemas.microsoft.com/office/drawing/2014/main" id="{A22EA12A-DC3E-4A46-86C4-DC5001EA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1004887"/>
            <a:ext cx="4311650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BF6F4-C33D-4321-BAA6-CF73FE1DA23A}"/>
              </a:ext>
            </a:extLst>
          </p:cNvPr>
          <p:cNvSpPr txBox="1"/>
          <p:nvPr/>
        </p:nvSpPr>
        <p:spPr>
          <a:xfrm>
            <a:off x="3133997" y="3429000"/>
            <a:ext cx="5924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Pic. 2 - Scenes of the task (Modified 3D Stroop Task)</a:t>
            </a:r>
            <a:br>
              <a:rPr lang="en-US" altLang="ko-KR" sz="1200" b="1" dirty="0"/>
            </a:br>
            <a:r>
              <a:rPr lang="en-US" altLang="ko-KR" sz="1200" dirty="0"/>
              <a:t>(Low-stressful task (left); High-stressful task (right))</a:t>
            </a:r>
            <a:endParaRPr lang="ko-KR" altLang="en-US" sz="12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D14EA80-A17A-41CA-82EF-C4D5C696D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64425"/>
              </p:ext>
            </p:extLst>
          </p:nvPr>
        </p:nvGraphicFramePr>
        <p:xfrm>
          <a:off x="2032000" y="4039280"/>
          <a:ext cx="8128000" cy="175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18950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3746400"/>
                    </a:ext>
                  </a:extLst>
                </a:gridCol>
              </a:tblGrid>
              <a:tr h="375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Low-stressful Task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High-stressful Task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46890"/>
                  </a:ext>
                </a:extLst>
              </a:tr>
              <a:tr h="137944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The color of the word and the meaning were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0E4A84"/>
                          </a:solidFill>
                          <a:latin typeface="+mn-lt"/>
                          <a:ea typeface="+mn-ea"/>
                          <a:cs typeface="+mn-cs"/>
                        </a:rPr>
                        <a:t>congruent</a:t>
                      </a: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/>
                        <a:t>- No aversive stimulation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The color of the word and the meaning were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incongruent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1" u="none" strike="noStrik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aversive stimulation (multimodal)</a:t>
                      </a:r>
                      <a:b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(randomly onsets and offsets during 25% of task time)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7596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0C46A4-5C1D-460A-B433-EC366EBEA814}"/>
              </a:ext>
            </a:extLst>
          </p:cNvPr>
          <p:cNvSpPr txBox="1"/>
          <p:nvPr/>
        </p:nvSpPr>
        <p:spPr>
          <a:xfrm>
            <a:off x="2209799" y="5982789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u="none" strike="noStrike" baseline="0" dirty="0">
                <a:solidFill>
                  <a:srgbClr val="C00000"/>
                </a:solidFill>
                <a:latin typeface="DBLAP C+ Caecilia"/>
              </a:rPr>
              <a:t>Aversive stimulation :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BLAP C+ Caecilia"/>
              </a:rPr>
              <a:t>Loud noises, unexpected flashes, and tactile vibration to the ankles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500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DEPENDENT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7CE0D-E2CF-4E2A-91D9-0A4A780910F7}"/>
              </a:ext>
            </a:extLst>
          </p:cNvPr>
          <p:cNvSpPr txBox="1"/>
          <p:nvPr/>
        </p:nvSpPr>
        <p:spPr>
          <a:xfrm>
            <a:off x="4946469" y="648383"/>
            <a:ext cx="229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rgbClr val="0E4A84"/>
                </a:solidFill>
              </a:rPr>
              <a:t>SELF-REPORT</a:t>
            </a:r>
          </a:p>
          <a:p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2DE70E-8DF0-4402-A7BC-ECD8A1AF9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74924"/>
              </p:ext>
            </p:extLst>
          </p:nvPr>
        </p:nvGraphicFramePr>
        <p:xfrm>
          <a:off x="2032000" y="2171700"/>
          <a:ext cx="8128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159422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21291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68330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45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BAI</a:t>
                      </a:r>
                      <a:endParaRPr lang="ko-KR" altLang="en-US" i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SAM</a:t>
                      </a:r>
                      <a:endParaRPr lang="ko-KR" altLang="en-US" i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PQ</a:t>
                      </a:r>
                      <a:endParaRPr lang="ko-KR" altLang="en-US" i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SSQ</a:t>
                      </a:r>
                      <a:endParaRPr lang="ko-KR" altLang="en-US" i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83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Individual’s anxiety</a:t>
                      </a:r>
                      <a:endParaRPr lang="ko-KR" altLang="en-US" sz="155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Emotional arousal and valence 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Presence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simulator sickness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03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 items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Likert Scale and visual depictions of a manikin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 items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items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Four-point scale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Nine-point scale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Seven-point scale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Four-point scale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7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Cronbach </a:t>
                      </a:r>
                      <a:r>
                        <a:rPr lang="el-GR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.88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Cronbach </a:t>
                      </a:r>
                      <a:r>
                        <a:rPr lang="el-GR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.81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Cronbach </a:t>
                      </a:r>
                      <a:r>
                        <a:rPr lang="el-GR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.90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Cronbach </a:t>
                      </a:r>
                      <a:r>
                        <a:rPr lang="el-GR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.91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8729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7FD09B-D14B-45A4-B79F-8CA59FE10757}"/>
              </a:ext>
            </a:extLst>
          </p:cNvPr>
          <p:cNvSpPr txBox="1"/>
          <p:nvPr/>
        </p:nvSpPr>
        <p:spPr>
          <a:xfrm>
            <a:off x="9374777" y="5803657"/>
            <a:ext cx="3435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- </a:t>
            </a:r>
            <a:r>
              <a:rPr lang="en-US" altLang="ko-KR" sz="105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Beck </a:t>
            </a:r>
            <a:r>
              <a:rPr lang="en-US" altLang="ko-KR" sz="1050" kern="0" spc="0" dirty="0" err="1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Ansurance</a:t>
            </a:r>
            <a:r>
              <a:rPr lang="en-US" altLang="ko-KR" sz="105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Inventory </a:t>
            </a:r>
            <a:r>
              <a:rPr lang="en-US" altLang="ko-KR" sz="1050" b="1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(BAI)</a:t>
            </a:r>
            <a:endParaRPr lang="en-US" altLang="ko-KR" sz="1050" b="1" kern="0" spc="0" dirty="0">
              <a:solidFill>
                <a:srgbClr val="000000"/>
              </a:solidFill>
              <a:effectLst/>
              <a:latin typeface="맑은 고딕 Semilight" panose="020B0502040204020203" pitchFamily="50" charset="-127"/>
            </a:endParaRPr>
          </a:p>
          <a:p>
            <a:r>
              <a:rPr lang="en-US" altLang="ko-KR" sz="1050" dirty="0"/>
              <a:t>- </a:t>
            </a:r>
            <a:r>
              <a:rPr lang="en-US" altLang="ko-KR" sz="105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</a:t>
            </a:r>
            <a:r>
              <a:rPr lang="en-US" altLang="ko-KR" sz="105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elf Assessment Manikin </a:t>
            </a:r>
            <a:r>
              <a:rPr lang="en-US" altLang="ko-KR" sz="1050" b="1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(SAM)</a:t>
            </a:r>
            <a:endParaRPr lang="en-US" altLang="ko-KR" sz="1050" b="1" kern="0" spc="0" dirty="0">
              <a:solidFill>
                <a:srgbClr val="000000"/>
              </a:solidFill>
              <a:effectLst/>
              <a:latin typeface="맑은 고딕 Semilight" panose="020B0502040204020203" pitchFamily="50" charset="-127"/>
            </a:endParaRPr>
          </a:p>
          <a:p>
            <a:r>
              <a:rPr lang="en-US" altLang="ko-KR" sz="1050" dirty="0"/>
              <a:t>- </a:t>
            </a:r>
            <a:r>
              <a:rPr lang="en-US" altLang="ko-KR" sz="105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Presence Questionnaire </a:t>
            </a:r>
            <a:r>
              <a:rPr lang="en-US" altLang="ko-KR" sz="1050" b="1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(PQ)</a:t>
            </a:r>
            <a:endParaRPr lang="en-US" altLang="ko-KR" sz="1050" b="1" kern="0" spc="0" dirty="0">
              <a:solidFill>
                <a:srgbClr val="000000"/>
              </a:solidFill>
              <a:effectLst/>
              <a:latin typeface="맑은 고딕 Semilight" panose="020B0502040204020203" pitchFamily="50" charset="-127"/>
            </a:endParaRPr>
          </a:p>
          <a:p>
            <a:r>
              <a:rPr lang="en-US" altLang="ko-KR" sz="1050" dirty="0"/>
              <a:t>- </a:t>
            </a:r>
            <a:r>
              <a:rPr lang="en-US" altLang="ko-KR" sz="105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Simulator Sickness Questionnaire </a:t>
            </a:r>
            <a:r>
              <a:rPr lang="en-US" altLang="ko-KR" sz="1050" b="1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(SSQ)</a:t>
            </a:r>
            <a:endParaRPr lang="en-US" altLang="ko-KR" sz="1050" b="1" kern="0" spc="0" dirty="0">
              <a:solidFill>
                <a:srgbClr val="000000"/>
              </a:solidFill>
              <a:effectLst/>
              <a:latin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84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DEPENDENT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7CE0D-E2CF-4E2A-91D9-0A4A780910F7}"/>
              </a:ext>
            </a:extLst>
          </p:cNvPr>
          <p:cNvSpPr txBox="1"/>
          <p:nvPr/>
        </p:nvSpPr>
        <p:spPr>
          <a:xfrm>
            <a:off x="4946469" y="648383"/>
            <a:ext cx="229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kern="0" dirty="0">
                <a:solidFill>
                  <a:srgbClr val="0E4A84"/>
                </a:solidFill>
              </a:rPr>
              <a:t>SKIN CONDUCTANCE</a:t>
            </a:r>
          </a:p>
          <a:p>
            <a:endParaRPr lang="ko-KR" altLang="en-US" dirty="0"/>
          </a:p>
        </p:txBody>
      </p:sp>
      <p:pic>
        <p:nvPicPr>
          <p:cNvPr id="7170" name="Picture 2" descr="GSR Market Research Overview - Explorer Research">
            <a:extLst>
              <a:ext uri="{FF2B5EF4-FFF2-40B4-BE49-F238E27FC236}">
                <a16:creationId xmlns:a16="http://schemas.microsoft.com/office/drawing/2014/main" id="{BA624F5A-381A-42ED-9D01-2F98831A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76" y="1337263"/>
            <a:ext cx="2738845" cy="1826788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246C8-048F-4102-9A8E-AD5640735933}"/>
              </a:ext>
            </a:extLst>
          </p:cNvPr>
          <p:cNvSpPr txBox="1"/>
          <p:nvPr/>
        </p:nvSpPr>
        <p:spPr>
          <a:xfrm>
            <a:off x="3174275" y="3219370"/>
            <a:ext cx="241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Collected </a:t>
            </a:r>
            <a:r>
              <a:rPr lang="en-US" altLang="ko-KR" b="1" i="1" dirty="0">
                <a:solidFill>
                  <a:srgbClr val="898C8E"/>
                </a:solidFill>
              </a:rPr>
              <a:t>Galvanic Skin Response (GSR)</a:t>
            </a:r>
            <a:r>
              <a:rPr lang="en-US" altLang="ko-KR" b="1" dirty="0">
                <a:solidFill>
                  <a:srgbClr val="898C8E"/>
                </a:solidFill>
              </a:rPr>
              <a:t> </a:t>
            </a:r>
            <a:br>
              <a:rPr lang="en-US" altLang="ko-KR" dirty="0"/>
            </a:br>
            <a:r>
              <a:rPr lang="en-US" altLang="ko-KR" dirty="0"/>
              <a:t>measure set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B5803-D402-4EB8-8F00-F13FFBDF0A0F}"/>
              </a:ext>
            </a:extLst>
          </p:cNvPr>
          <p:cNvSpPr txBox="1"/>
          <p:nvPr/>
        </p:nvSpPr>
        <p:spPr>
          <a:xfrm>
            <a:off x="6607629" y="3357870"/>
            <a:ext cx="215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rgbClr val="0E4A84"/>
                </a:solidFill>
              </a:rPr>
              <a:t>Skin Conductance Response (SCR)</a:t>
            </a:r>
            <a:endParaRPr lang="ko-KR" altLang="en-US" b="1" i="1" dirty="0">
              <a:solidFill>
                <a:srgbClr val="0E4A84"/>
              </a:solidFill>
            </a:endParaRPr>
          </a:p>
        </p:txBody>
      </p:sp>
      <p:pic>
        <p:nvPicPr>
          <p:cNvPr id="8" name="그래픽 7" descr="직선 화살표 단색으로 채워진">
            <a:extLst>
              <a:ext uri="{FF2B5EF4-FFF2-40B4-BE49-F238E27FC236}">
                <a16:creationId xmlns:a16="http://schemas.microsoft.com/office/drawing/2014/main" id="{AFC78CB6-4728-4863-8766-DC346023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38800" y="317604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36113-D479-45A0-AF55-26B7481C8E19}"/>
              </a:ext>
            </a:extLst>
          </p:cNvPr>
          <p:cNvSpPr txBox="1"/>
          <p:nvPr/>
        </p:nvSpPr>
        <p:spPr>
          <a:xfrm>
            <a:off x="3956956" y="4797249"/>
            <a:ext cx="42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Applied a </a:t>
            </a:r>
            <a:r>
              <a:rPr lang="en-US" altLang="ko-KR" b="1" dirty="0">
                <a:solidFill>
                  <a:srgbClr val="0E4A84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D</a:t>
            </a:r>
            <a:r>
              <a:rPr lang="en-US" altLang="ko-KR" sz="1800" b="1" i="0" u="none" strike="noStrike" baseline="0" dirty="0">
                <a:solidFill>
                  <a:srgbClr val="0E4A84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igital lowpass filter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with cut-off frequency of 1 Hz </a:t>
            </a:r>
            <a:endParaRPr lang="ko-KR" altLang="en-US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3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PROCEDURE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211149D-8B22-4ED9-9DED-053CCDAB2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99584792">
            <a:extLst>
              <a:ext uri="{FF2B5EF4-FFF2-40B4-BE49-F238E27FC236}">
                <a16:creationId xmlns:a16="http://schemas.microsoft.com/office/drawing/2014/main" id="{433BA4B8-7416-4298-BDEC-CC73F1AE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44" y="1167100"/>
            <a:ext cx="5134112" cy="217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5B1BCD3-1960-438D-AF2A-F93C97544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59105"/>
              </p:ext>
            </p:extLst>
          </p:nvPr>
        </p:nvGraphicFramePr>
        <p:xfrm>
          <a:off x="2175691" y="3681037"/>
          <a:ext cx="8127999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14">
                  <a:extLst>
                    <a:ext uri="{9D8B030D-6E8A-4147-A177-3AD203B41FA5}">
                      <a16:colId xmlns:a16="http://schemas.microsoft.com/office/drawing/2014/main" val="3935083003"/>
                    </a:ext>
                  </a:extLst>
                </a:gridCol>
                <a:gridCol w="1979023">
                  <a:extLst>
                    <a:ext uri="{9D8B030D-6E8A-4147-A177-3AD203B41FA5}">
                      <a16:colId xmlns:a16="http://schemas.microsoft.com/office/drawing/2014/main" val="237001968"/>
                    </a:ext>
                  </a:extLst>
                </a:gridCol>
                <a:gridCol w="3772262">
                  <a:extLst>
                    <a:ext uri="{9D8B030D-6E8A-4147-A177-3AD203B41FA5}">
                      <a16:colId xmlns:a16="http://schemas.microsoft.com/office/drawing/2014/main" val="350926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Q2, Q3, Q4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4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Informed consent form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Personal history form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BAI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Skin conductance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Arousal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Valence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Arousal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Valence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Presence Questionnaire (PQ)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Simulator Sickness Questionnaire (SSQ)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5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CA6F33-14BB-4B44-BCE4-9AAD9C6E1F6B}"/>
              </a:ext>
            </a:extLst>
          </p:cNvPr>
          <p:cNvSpPr txBox="1"/>
          <p:nvPr/>
        </p:nvSpPr>
        <p:spPr>
          <a:xfrm>
            <a:off x="3873304" y="5064128"/>
            <a:ext cx="47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DBLAP C+ Caecilia"/>
              </a:rPr>
              <a:t>A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BLAP C+ Caecilia"/>
              </a:rPr>
              <a:t>ll participants to avoid </a:t>
            </a:r>
            <a:r>
              <a:rPr lang="en-US" altLang="ko-KR" sz="1800" b="1" i="0" u="none" strike="noStrike" baseline="0" dirty="0">
                <a:solidFill>
                  <a:srgbClr val="0E4A84"/>
                </a:solidFill>
                <a:latin typeface="DBLAP C+ Caecilia"/>
              </a:rPr>
              <a:t>systematic order effects </a:t>
            </a:r>
            <a:endParaRPr lang="ko-KR" altLang="en-US" b="1" dirty="0">
              <a:solidFill>
                <a:srgbClr val="0E4A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42E0-FA5E-4D93-B1A4-A0B74D5E2961}"/>
              </a:ext>
            </a:extLst>
          </p:cNvPr>
          <p:cNvSpPr txBox="1"/>
          <p:nvPr/>
        </p:nvSpPr>
        <p:spPr>
          <a:xfrm>
            <a:off x="91440" y="3526971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3. RESULTS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9A17-7758-4D5D-ACA3-7A9E81E475AE}"/>
              </a:ext>
            </a:extLst>
          </p:cNvPr>
          <p:cNvSpPr txBox="1"/>
          <p:nvPr/>
        </p:nvSpPr>
        <p:spPr>
          <a:xfrm>
            <a:off x="117565" y="2782669"/>
            <a:ext cx="597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 </a:t>
            </a:r>
            <a:r>
              <a:rPr lang="en-US" altLang="ko-KR" sz="3600" b="1" dirty="0">
                <a:solidFill>
                  <a:srgbClr val="0E4A84"/>
                </a:solidFill>
              </a:rPr>
              <a:t>TABLE</a:t>
            </a:r>
            <a:r>
              <a:rPr lang="en-US" altLang="ko-KR" sz="3600" b="1" dirty="0"/>
              <a:t> OF CONTENTS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B8A25-DFBF-40F1-974B-D57F3962750A}"/>
              </a:ext>
            </a:extLst>
          </p:cNvPr>
          <p:cNvSpPr txBox="1"/>
          <p:nvPr/>
        </p:nvSpPr>
        <p:spPr>
          <a:xfrm>
            <a:off x="117565" y="3220253"/>
            <a:ext cx="5826034" cy="3690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100" b="1" dirty="0">
                <a:solidFill>
                  <a:schemeClr val="bg1"/>
                </a:solidFill>
              </a:rPr>
              <a:t>0. ABSTRACT</a:t>
            </a:r>
          </a:p>
          <a:p>
            <a:pPr>
              <a:lnSpc>
                <a:spcPct val="150000"/>
              </a:lnSpc>
            </a:pPr>
            <a:r>
              <a:rPr lang="en-US" altLang="ko-KR" sz="3100" b="1" dirty="0">
                <a:solidFill>
                  <a:schemeClr val="bg1"/>
                </a:solidFill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ko-KR" sz="3100" b="1" dirty="0">
                <a:solidFill>
                  <a:schemeClr val="bg1"/>
                </a:solidFill>
              </a:rPr>
              <a:t>2. METHOD</a:t>
            </a:r>
          </a:p>
          <a:p>
            <a:pPr>
              <a:lnSpc>
                <a:spcPct val="150000"/>
              </a:lnSpc>
            </a:pPr>
            <a:r>
              <a:rPr lang="en-US" altLang="ko-KR" sz="3100" b="1" dirty="0">
                <a:solidFill>
                  <a:schemeClr val="bg1"/>
                </a:solidFill>
              </a:rPr>
              <a:t>3. RESULTS</a:t>
            </a:r>
          </a:p>
          <a:p>
            <a:pPr>
              <a:lnSpc>
                <a:spcPct val="150000"/>
              </a:lnSpc>
            </a:pPr>
            <a:r>
              <a:rPr lang="en-US" altLang="ko-KR" sz="3100" b="1" dirty="0">
                <a:solidFill>
                  <a:schemeClr val="bg1"/>
                </a:solidFill>
              </a:rPr>
              <a:t>4. DISCUSSION</a:t>
            </a:r>
          </a:p>
        </p:txBody>
      </p:sp>
    </p:spTree>
    <p:extLst>
      <p:ext uri="{BB962C8B-B14F-4D97-AF65-F5344CB8AC3E}">
        <p14:creationId xmlns:p14="http://schemas.microsoft.com/office/powerpoint/2010/main" val="104713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EMOTIONAL REACTIVITY &amp; TASK PERFORMANCE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E77803-BB12-4920-AFAB-8873990E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707" y="11231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99584552">
            <a:extLst>
              <a:ext uri="{FF2B5EF4-FFF2-40B4-BE49-F238E27FC236}">
                <a16:creationId xmlns:a16="http://schemas.microsoft.com/office/drawing/2014/main" id="{F37982CC-D1C5-4408-A7CE-A72C45308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4" y="681365"/>
            <a:ext cx="5518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D880C-E0F9-483F-AE64-EF4EF9C2CABD}"/>
              </a:ext>
            </a:extLst>
          </p:cNvPr>
          <p:cNvSpPr txBox="1"/>
          <p:nvPr/>
        </p:nvSpPr>
        <p:spPr>
          <a:xfrm>
            <a:off x="3166109" y="3152158"/>
            <a:ext cx="585978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i="0" u="none" strike="noStrike" baseline="0" dirty="0">
                <a:solidFill>
                  <a:srgbClr val="000000"/>
                </a:solidFill>
                <a:latin typeface="DBLAJ P+ Caecilia"/>
              </a:rPr>
              <a:t>Results of </a:t>
            </a:r>
            <a:r>
              <a:rPr lang="en-US" altLang="ko-KR" sz="1100" b="1" i="1" u="none" strike="noStrike" baseline="0" dirty="0">
                <a:solidFill>
                  <a:srgbClr val="0E4A84"/>
                </a:solidFill>
                <a:latin typeface="DBLAJ P+ Caecilia"/>
              </a:rPr>
              <a:t>arousal (left) </a:t>
            </a:r>
            <a:r>
              <a:rPr lang="en-US" altLang="ko-KR" sz="1100" b="1" i="0" u="none" strike="noStrike" baseline="0" dirty="0">
                <a:solidFill>
                  <a:srgbClr val="000000"/>
                </a:solidFill>
                <a:latin typeface="DBLAJ P+ Caecilia"/>
              </a:rPr>
              <a:t>and </a:t>
            </a:r>
            <a:r>
              <a:rPr lang="en-US" altLang="ko-KR" sz="1100" b="1" i="1" u="none" strike="noStrike" baseline="0" dirty="0">
                <a:solidFill>
                  <a:srgbClr val="0E4A84"/>
                </a:solidFill>
                <a:latin typeface="DBLAJ P+ Caecilia"/>
              </a:rPr>
              <a:t>valence (right) </a:t>
            </a:r>
            <a:r>
              <a:rPr lang="en-US" altLang="ko-KR" sz="1100" b="1" i="0" u="none" strike="noStrike" baseline="0" dirty="0">
                <a:solidFill>
                  <a:srgbClr val="000000"/>
                </a:solidFill>
                <a:latin typeface="DBLAJ P+ Caecilia"/>
              </a:rPr>
              <a:t>for two stress conditions in three VE systems </a:t>
            </a:r>
            <a:endParaRPr lang="ko-KR" altLang="en-US" sz="11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A025355-9205-4315-AA4E-A114A1DCC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399583992">
            <a:extLst>
              <a:ext uri="{FF2B5EF4-FFF2-40B4-BE49-F238E27FC236}">
                <a16:creationId xmlns:a16="http://schemas.microsoft.com/office/drawing/2014/main" id="{B12E31D1-22C0-4A4A-B63E-5D15DA76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17" y="3653165"/>
            <a:ext cx="5237163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EFF05-4210-44DE-BD1C-8FB893D7FA26}"/>
              </a:ext>
            </a:extLst>
          </p:cNvPr>
          <p:cNvSpPr txBox="1"/>
          <p:nvPr/>
        </p:nvSpPr>
        <p:spPr>
          <a:xfrm>
            <a:off x="3166109" y="6001799"/>
            <a:ext cx="585978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i="1" u="none" strike="noStrike" baseline="0" dirty="0">
                <a:solidFill>
                  <a:srgbClr val="0E4A84"/>
                </a:solidFill>
                <a:latin typeface="DBLAJ P+ Caecilia"/>
              </a:rPr>
              <a:t>Skin conductance (left) </a:t>
            </a:r>
            <a:r>
              <a:rPr lang="en-US" altLang="ko-KR" sz="1100" b="1" u="none" strike="noStrike" baseline="0" dirty="0">
                <a:latin typeface="DBLAJ P+ Caecilia"/>
              </a:rPr>
              <a:t>and</a:t>
            </a:r>
            <a:r>
              <a:rPr lang="en-US" altLang="ko-KR" sz="1100" b="1" i="1" u="none" strike="noStrike" baseline="0" dirty="0">
                <a:solidFill>
                  <a:srgbClr val="0E4A84"/>
                </a:solidFill>
                <a:latin typeface="DBLAJ P+ Caecilia"/>
              </a:rPr>
              <a:t> task performance (right) </a:t>
            </a:r>
            <a:r>
              <a:rPr lang="en-US" altLang="ko-KR" sz="1100" b="1" i="0" u="none" strike="noStrike" baseline="0" dirty="0">
                <a:solidFill>
                  <a:srgbClr val="000000"/>
                </a:solidFill>
                <a:latin typeface="DBLAJ P+ Caecilia"/>
              </a:rPr>
              <a:t>for two stress conditions in three VE systems 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AAD6C7-F348-4625-A692-E9595897E983}"/>
              </a:ext>
            </a:extLst>
          </p:cNvPr>
          <p:cNvSpPr/>
          <p:nvPr/>
        </p:nvSpPr>
        <p:spPr>
          <a:xfrm>
            <a:off x="7955280" y="1012371"/>
            <a:ext cx="209006" cy="86214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9DF3F-EB3A-42B2-ADE4-19BE14BC129F}"/>
              </a:ext>
            </a:extLst>
          </p:cNvPr>
          <p:cNvSpPr/>
          <p:nvPr/>
        </p:nvSpPr>
        <p:spPr>
          <a:xfrm>
            <a:off x="5344886" y="4223312"/>
            <a:ext cx="209006" cy="77747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EA5922-1FDA-4BEB-8435-C4EB139E4B93}"/>
              </a:ext>
            </a:extLst>
          </p:cNvPr>
          <p:cNvSpPr/>
          <p:nvPr/>
        </p:nvSpPr>
        <p:spPr>
          <a:xfrm>
            <a:off x="7055857" y="4023360"/>
            <a:ext cx="209006" cy="12475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E8CBD3-2918-418D-BC8D-9A6E112052AE}"/>
              </a:ext>
            </a:extLst>
          </p:cNvPr>
          <p:cNvSpPr/>
          <p:nvPr/>
        </p:nvSpPr>
        <p:spPr>
          <a:xfrm>
            <a:off x="4736272" y="1076988"/>
            <a:ext cx="1024448" cy="12808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6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EMOTIONAL REACTIVITY &amp; TASK PERFORMANCE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C4A56-C6D0-4B2A-9256-759BE049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24" y="2489888"/>
            <a:ext cx="7041152" cy="18782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C499F30-359A-43F6-BB63-08EAAF15FF4B}"/>
              </a:ext>
            </a:extLst>
          </p:cNvPr>
          <p:cNvSpPr/>
          <p:nvPr/>
        </p:nvSpPr>
        <p:spPr>
          <a:xfrm>
            <a:off x="5710645" y="3833949"/>
            <a:ext cx="1754777" cy="1371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E7878E-B238-43EB-AC3E-335C6B63362D}"/>
              </a:ext>
            </a:extLst>
          </p:cNvPr>
          <p:cNvSpPr/>
          <p:nvPr/>
        </p:nvSpPr>
        <p:spPr>
          <a:xfrm>
            <a:off x="7822471" y="3477987"/>
            <a:ext cx="1754777" cy="29064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8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PRESENCE AND SIMULATOR SICKNESS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C16FFD5-BB8D-4A8B-9CD8-AC4CE292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99589672">
            <a:extLst>
              <a:ext uri="{FF2B5EF4-FFF2-40B4-BE49-F238E27FC236}">
                <a16:creationId xmlns:a16="http://schemas.microsoft.com/office/drawing/2014/main" id="{5DE3067D-45AE-40EE-A88B-89DBDDAB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18" y="1835331"/>
            <a:ext cx="5237163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50FE1-9AD5-4013-A085-741428B7369E}"/>
              </a:ext>
            </a:extLst>
          </p:cNvPr>
          <p:cNvSpPr txBox="1"/>
          <p:nvPr/>
        </p:nvSpPr>
        <p:spPr>
          <a:xfrm>
            <a:off x="3166109" y="4205421"/>
            <a:ext cx="585978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i="0" u="none" strike="noStrike" baseline="0" dirty="0">
                <a:solidFill>
                  <a:srgbClr val="000000"/>
                </a:solidFill>
                <a:latin typeface="DBLAJ P+ Caecilia"/>
              </a:rPr>
              <a:t>Results </a:t>
            </a:r>
            <a:r>
              <a:rPr lang="en-US" altLang="ko-KR" sz="1100" b="1" i="1" u="none" strike="noStrike" baseline="0" dirty="0">
                <a:solidFill>
                  <a:srgbClr val="0E4A84"/>
                </a:solidFill>
                <a:latin typeface="DBLAJ P+ Caecilia"/>
              </a:rPr>
              <a:t>of presence (left) </a:t>
            </a:r>
            <a:r>
              <a:rPr lang="en-US" altLang="ko-KR" sz="1100" b="1" i="0" u="none" strike="noStrike" baseline="0" dirty="0">
                <a:solidFill>
                  <a:srgbClr val="000000"/>
                </a:solidFill>
                <a:latin typeface="DBLAJ P+ Caecilia"/>
              </a:rPr>
              <a:t>and </a:t>
            </a:r>
            <a:r>
              <a:rPr lang="en-US" altLang="ko-KR" sz="1100" b="1" i="1" u="none" strike="noStrike" baseline="0" dirty="0">
                <a:solidFill>
                  <a:srgbClr val="0E4A84"/>
                </a:solidFill>
                <a:latin typeface="DBLAJ P+ Caecilia"/>
              </a:rPr>
              <a:t>simulator sickness (right) </a:t>
            </a:r>
            <a:r>
              <a:rPr lang="en-US" altLang="ko-KR" sz="1100" b="1" i="0" u="none" strike="noStrike" baseline="0" dirty="0">
                <a:solidFill>
                  <a:srgbClr val="000000"/>
                </a:solidFill>
                <a:latin typeface="DBLAJ P+ Caecilia"/>
              </a:rPr>
              <a:t>for three VE systems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DC740-12DA-4EBD-B4D6-9077ABB6C1EF}"/>
              </a:ext>
            </a:extLst>
          </p:cNvPr>
          <p:cNvSpPr/>
          <p:nvPr/>
        </p:nvSpPr>
        <p:spPr>
          <a:xfrm>
            <a:off x="5338354" y="2397034"/>
            <a:ext cx="209006" cy="8206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55461B-F214-4693-9DB7-1D22CED51198}"/>
              </a:ext>
            </a:extLst>
          </p:cNvPr>
          <p:cNvSpPr/>
          <p:nvPr/>
        </p:nvSpPr>
        <p:spPr>
          <a:xfrm>
            <a:off x="7046060" y="2204485"/>
            <a:ext cx="209006" cy="122451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7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21195-6BFE-47EE-9F59-ED287C31BC33}"/>
              </a:ext>
            </a:extLst>
          </p:cNvPr>
          <p:cNvSpPr txBox="1"/>
          <p:nvPr/>
        </p:nvSpPr>
        <p:spPr>
          <a:xfrm>
            <a:off x="91439" y="3526971"/>
            <a:ext cx="387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4. DISCUSSION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2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DISCUSSION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C81F0CE-5EE4-400E-B089-0C4D6EC25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01188"/>
              </p:ext>
            </p:extLst>
          </p:nvPr>
        </p:nvGraphicFramePr>
        <p:xfrm>
          <a:off x="2031997" y="1579396"/>
          <a:ext cx="8128000" cy="1088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7963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6862577"/>
                    </a:ext>
                  </a:extLst>
                </a:gridCol>
              </a:tblGrid>
              <a:tr h="523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elicit </a:t>
                      </a:r>
                      <a:r>
                        <a:rPr lang="en-US" altLang="ko-KR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 emotion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altLang="ko-KR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mitigate negative emotion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increase negative emotion 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88536"/>
                  </a:ext>
                </a:extLst>
              </a:tr>
              <a:tr h="448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 </a:t>
                      </a:r>
                      <a:r>
                        <a:rPr lang="en-US" altLang="ko-KR" b="1" i="1" dirty="0">
                          <a:solidFill>
                            <a:srgbClr val="0E4A84"/>
                          </a:solidFill>
                        </a:rPr>
                        <a:t>Fully immersive platforms</a:t>
                      </a:r>
                      <a:endParaRPr lang="ko-KR" altLang="en-US" b="1" i="1" dirty="0">
                        <a:solidFill>
                          <a:srgbClr val="0E4A8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 </a:t>
                      </a:r>
                      <a:r>
                        <a:rPr lang="en-US" altLang="ko-KR" b="1" i="1" dirty="0">
                          <a:solidFill>
                            <a:srgbClr val="C00000"/>
                          </a:solidFill>
                        </a:rPr>
                        <a:t>HMD</a:t>
                      </a:r>
                      <a:endParaRPr lang="ko-KR" altLang="en-US" b="1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84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2E2C34-BE02-40FC-ADE6-EDB43A9689A3}"/>
              </a:ext>
            </a:extLst>
          </p:cNvPr>
          <p:cNvSpPr txBox="1"/>
          <p:nvPr/>
        </p:nvSpPr>
        <p:spPr>
          <a:xfrm>
            <a:off x="2934786" y="3077576"/>
            <a:ext cx="632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Require decisions about the use of VE platform carefully </a:t>
            </a:r>
            <a:r>
              <a:rPr lang="en-US" altLang="ko-KR" b="1" i="1" dirty="0">
                <a:solidFill>
                  <a:srgbClr val="0E4A84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weigh the pros and cons </a:t>
            </a:r>
            <a:r>
              <a:rPr lang="en-US" altLang="ko-KR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of using HMDs based on the purposes of the study.</a:t>
            </a:r>
            <a:endParaRPr lang="ko-KR" altLang="en-US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B0760-7C22-49A3-AC1A-0684F990F316}"/>
              </a:ext>
            </a:extLst>
          </p:cNvPr>
          <p:cNvSpPr txBox="1"/>
          <p:nvPr/>
        </p:nvSpPr>
        <p:spPr>
          <a:xfrm>
            <a:off x="3007721" y="4518604"/>
            <a:ext cx="617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it will be important to </a:t>
            </a:r>
            <a:r>
              <a:rPr lang="en-US" altLang="ko-KR" sz="1800" b="1" i="0" u="none" strike="noStrike" baseline="0" dirty="0">
                <a:solidFill>
                  <a:srgbClr val="C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extend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 the current results using </a:t>
            </a:r>
            <a:r>
              <a:rPr lang="en-US" altLang="ko-KR" sz="1800" b="1" i="1" u="none" strike="noStrike" baseline="0" dirty="0">
                <a:solidFill>
                  <a:srgbClr val="0E4A84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additional VE platforms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.</a:t>
            </a:r>
            <a:endParaRPr lang="ko-KR" altLang="en-US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70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AEB95-358F-4CFE-9CE0-01FABC6B53D3}"/>
              </a:ext>
            </a:extLst>
          </p:cNvPr>
          <p:cNvSpPr txBox="1"/>
          <p:nvPr/>
        </p:nvSpPr>
        <p:spPr>
          <a:xfrm>
            <a:off x="3719422" y="2967335"/>
            <a:ext cx="475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210 아람고딕 R" panose="02020603020101020101" pitchFamily="18" charset="-127"/>
                <a:ea typeface="210 아람고딕 R" panose="02020603020101020101" pitchFamily="18" charset="-127"/>
              </a:rPr>
              <a:t>THANKS</a:t>
            </a:r>
            <a:endParaRPr lang="ko-KR" altLang="en-US" sz="5400" dirty="0">
              <a:solidFill>
                <a:schemeClr val="bg1"/>
              </a:solidFill>
              <a:latin typeface="210 아람고딕 R" panose="02020603020101020101" pitchFamily="18" charset="-127"/>
              <a:ea typeface="210 아람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9A17-7758-4D5D-ACA3-7A9E81E475AE}"/>
              </a:ext>
            </a:extLst>
          </p:cNvPr>
          <p:cNvSpPr txBox="1"/>
          <p:nvPr/>
        </p:nvSpPr>
        <p:spPr>
          <a:xfrm>
            <a:off x="91440" y="3526971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0. ABSTRACT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ABSTRACT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969D6-CEC5-4D10-8B26-55EF43E2A8C8}"/>
              </a:ext>
            </a:extLst>
          </p:cNvPr>
          <p:cNvSpPr txBox="1"/>
          <p:nvPr/>
        </p:nvSpPr>
        <p:spPr>
          <a:xfrm>
            <a:off x="357490" y="1051376"/>
            <a:ext cx="34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Goal of the current study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9410E-4362-4209-8A71-C29E6D657C94}"/>
              </a:ext>
            </a:extLst>
          </p:cNvPr>
          <p:cNvSpPr txBox="1"/>
          <p:nvPr/>
        </p:nvSpPr>
        <p:spPr>
          <a:xfrm>
            <a:off x="579911" y="1420708"/>
            <a:ext cx="951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BLAP C+ Caecilia"/>
              </a:rPr>
              <a:t>To I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BLAP C+ Caecilia"/>
              </a:rPr>
              <a:t>nvestigate the effects of different VE technologies on 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DBLAP C+ Caecilia"/>
              </a:rPr>
              <a:t>emotional arousal and task performance </a:t>
            </a:r>
            <a:endParaRPr lang="ko-KR" altLang="en-US" b="1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2E5C9944-878C-4E2A-A742-37F449A13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11147"/>
              </p:ext>
            </p:extLst>
          </p:nvPr>
        </p:nvGraphicFramePr>
        <p:xfrm>
          <a:off x="1450183" y="2220047"/>
          <a:ext cx="929163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494">
                  <a:extLst>
                    <a:ext uri="{9D8B030D-6E8A-4147-A177-3AD203B41FA5}">
                      <a16:colId xmlns:a16="http://schemas.microsoft.com/office/drawing/2014/main" val="2314520975"/>
                    </a:ext>
                  </a:extLst>
                </a:gridCol>
                <a:gridCol w="3378630">
                  <a:extLst>
                    <a:ext uri="{9D8B030D-6E8A-4147-A177-3AD203B41FA5}">
                      <a16:colId xmlns:a16="http://schemas.microsoft.com/office/drawing/2014/main" val="1685555831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2764132572"/>
                    </a:ext>
                  </a:extLst>
                </a:gridCol>
                <a:gridCol w="2899673">
                  <a:extLst>
                    <a:ext uri="{9D8B030D-6E8A-4147-A177-3AD203B41FA5}">
                      <a16:colId xmlns:a16="http://schemas.microsoft.com/office/drawing/2014/main" val="2937943324"/>
                    </a:ext>
                  </a:extLst>
                </a:gridCol>
              </a:tblGrid>
              <a:tr h="227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Participants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 Technologies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A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Dependent Variables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7691"/>
                  </a:ext>
                </a:extLst>
              </a:tr>
              <a:tr h="22707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0000"/>
                          </a:solidFill>
                          <a:latin typeface="DBLAP C+ Caecilia"/>
                        </a:rPr>
                        <a:t>D</a:t>
                      </a:r>
                      <a:r>
                        <a:rPr lang="en-US" altLang="ko-KR" sz="1800" b="1" i="0" u="none" strike="noStrike" baseline="0" dirty="0">
                          <a:solidFill>
                            <a:srgbClr val="000000"/>
                          </a:solidFill>
                          <a:latin typeface="DBLAP C+ Caecilia"/>
                        </a:rPr>
                        <a:t>esktop PC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 stress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Arousal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974531"/>
                  </a:ext>
                </a:extLst>
              </a:tr>
              <a:tr h="253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Valence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53276"/>
                  </a:ext>
                </a:extLst>
              </a:tr>
              <a:tr h="112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baseline="0" dirty="0">
                          <a:solidFill>
                            <a:srgbClr val="000000"/>
                          </a:solidFill>
                          <a:latin typeface="DBLAP C+ Caecilia"/>
                        </a:rPr>
                        <a:t>Head mounted display </a:t>
                      </a:r>
                      <a:r>
                        <a:rPr lang="en-US" altLang="ko-KR" sz="1800" b="1" i="0" u="none" strike="noStrike" baseline="0" dirty="0">
                          <a:solidFill>
                            <a:srgbClr val="000000"/>
                          </a:solidFill>
                          <a:latin typeface="DBLAP C+ Caecilia"/>
                        </a:rPr>
                        <a:t>(HMD)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9320"/>
                  </a:ext>
                </a:extLst>
              </a:tr>
              <a:tr h="227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baseline="0" dirty="0">
                          <a:solidFill>
                            <a:srgbClr val="000000"/>
                          </a:solidFill>
                          <a:latin typeface="DBLAP C+ Caecilia"/>
                        </a:rPr>
                        <a:t>Head mounted display (HMD)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Skin conductance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2580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High stress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 performance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40223"/>
                  </a:ext>
                </a:extLst>
              </a:tr>
              <a:tr h="227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baseline="0" dirty="0">
                          <a:solidFill>
                            <a:srgbClr val="000000"/>
                          </a:solidFill>
                          <a:latin typeface="DBLAP C+ Caecilia"/>
                        </a:rPr>
                        <a:t>Fully immersive platforms </a:t>
                      </a:r>
                      <a:r>
                        <a:rPr lang="en-US" altLang="ko-KR" sz="1800" b="1" i="0" u="none" strike="noStrike" baseline="0" dirty="0">
                          <a:solidFill>
                            <a:srgbClr val="000000"/>
                          </a:solidFill>
                          <a:latin typeface="DBLAP C+ Caecilia"/>
                        </a:rPr>
                        <a:t>(CAVE)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Presence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11782"/>
                  </a:ext>
                </a:extLst>
              </a:tr>
              <a:tr h="227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Simulator sickness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C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74281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B3B4A80-8225-4E70-825B-191DE6842E59}"/>
              </a:ext>
            </a:extLst>
          </p:cNvPr>
          <p:cNvSpPr txBox="1"/>
          <p:nvPr/>
        </p:nvSpPr>
        <p:spPr>
          <a:xfrm>
            <a:off x="2189134" y="5366257"/>
            <a:ext cx="78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Highest amount of </a:t>
            </a:r>
            <a:r>
              <a:rPr lang="en-US" altLang="ko-KR" i="1" dirty="0">
                <a:solidFill>
                  <a:srgbClr val="C00000"/>
                </a:solidFill>
              </a:rPr>
              <a:t>presence</a:t>
            </a:r>
            <a:r>
              <a:rPr lang="en-US" altLang="ko-KR" dirty="0"/>
              <a:t> : </a:t>
            </a:r>
            <a:r>
              <a:rPr lang="en-US" altLang="ko-KR" b="1" dirty="0"/>
              <a:t>Fully immersive system (CAVE)</a:t>
            </a:r>
          </a:p>
          <a:p>
            <a:pPr algn="ctr"/>
            <a:r>
              <a:rPr lang="en-US" altLang="ko-KR" dirty="0"/>
              <a:t>Highest amount of </a:t>
            </a:r>
            <a:r>
              <a:rPr lang="en-US" altLang="ko-KR" i="1" dirty="0">
                <a:solidFill>
                  <a:srgbClr val="0E4A84"/>
                </a:solidFill>
              </a:rPr>
              <a:t>Simulator Sickness</a:t>
            </a:r>
            <a:r>
              <a:rPr lang="en-US" altLang="ko-KR" dirty="0"/>
              <a:t> : </a:t>
            </a:r>
            <a:r>
              <a:rPr lang="en-US" altLang="ko-KR" b="1" dirty="0"/>
              <a:t>Head mounted Display (HMD)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86E99-3A3C-43D7-8E66-14470789C41F}"/>
              </a:ext>
            </a:extLst>
          </p:cNvPr>
          <p:cNvSpPr txBox="1"/>
          <p:nvPr/>
        </p:nvSpPr>
        <p:spPr>
          <a:xfrm>
            <a:off x="91440" y="3526971"/>
            <a:ext cx="5323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1. INTRODUCTION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5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6F6E034-4887-4514-BF1B-591E3CEEC001}"/>
              </a:ext>
            </a:extLst>
          </p:cNvPr>
          <p:cNvSpPr/>
          <p:nvPr/>
        </p:nvSpPr>
        <p:spPr>
          <a:xfrm>
            <a:off x="980071" y="2060133"/>
            <a:ext cx="2340000" cy="2340000"/>
          </a:xfrm>
          <a:prstGeom prst="ellipse">
            <a:avLst/>
          </a:prstGeom>
          <a:solidFill>
            <a:srgbClr val="0E4A84"/>
          </a:solidFill>
          <a:ln>
            <a:solidFill>
              <a:srgbClr val="0E4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177D4D-8058-4610-9FD5-396BA4F0DD90}"/>
              </a:ext>
            </a:extLst>
          </p:cNvPr>
          <p:cNvSpPr/>
          <p:nvPr/>
        </p:nvSpPr>
        <p:spPr>
          <a:xfrm>
            <a:off x="8901008" y="2064773"/>
            <a:ext cx="2340000" cy="2340000"/>
          </a:xfrm>
          <a:prstGeom prst="ellipse">
            <a:avLst/>
          </a:prstGeom>
          <a:solidFill>
            <a:srgbClr val="0E4A84"/>
          </a:solidFill>
          <a:ln>
            <a:solidFill>
              <a:srgbClr val="0E4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ACC53A-8E5B-47C9-820F-29813BB6CF6F}"/>
              </a:ext>
            </a:extLst>
          </p:cNvPr>
          <p:cNvSpPr/>
          <p:nvPr/>
        </p:nvSpPr>
        <p:spPr>
          <a:xfrm>
            <a:off x="3632501" y="2049146"/>
            <a:ext cx="2340000" cy="2340000"/>
          </a:xfrm>
          <a:prstGeom prst="ellipse">
            <a:avLst/>
          </a:prstGeom>
          <a:solidFill>
            <a:srgbClr val="0E4A84"/>
          </a:solidFill>
          <a:ln>
            <a:solidFill>
              <a:srgbClr val="0E4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0E211-0661-46DC-B217-3A80C41E7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06" y="2605017"/>
            <a:ext cx="1110211" cy="1247714"/>
          </a:xfrm>
          <a:prstGeom prst="rect">
            <a:avLst/>
          </a:prstGeom>
        </p:spPr>
      </p:pic>
      <p:pic>
        <p:nvPicPr>
          <p:cNvPr id="10" name="그래픽 9" descr="게임 컨트롤러 단색으로 채워진">
            <a:extLst>
              <a:ext uri="{FF2B5EF4-FFF2-40B4-BE49-F238E27FC236}">
                <a16:creationId xmlns:a16="http://schemas.microsoft.com/office/drawing/2014/main" id="{4BB96CF7-03DA-4990-8F78-B3E76AB6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620" y="2605017"/>
            <a:ext cx="1127761" cy="1127761"/>
          </a:xfrm>
          <a:prstGeom prst="rect">
            <a:avLst/>
          </a:prstGeom>
        </p:spPr>
      </p:pic>
      <p:pic>
        <p:nvPicPr>
          <p:cNvPr id="12" name="그래픽 11" descr="이륙 단색으로 채워진">
            <a:extLst>
              <a:ext uri="{FF2B5EF4-FFF2-40B4-BE49-F238E27FC236}">
                <a16:creationId xmlns:a16="http://schemas.microsoft.com/office/drawing/2014/main" id="{3466AD36-A518-4446-B7B5-CF0D55AD2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938" y="2676728"/>
            <a:ext cx="1126265" cy="1126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AC8861-B6CD-42B8-95B6-05D07E74649A}"/>
              </a:ext>
            </a:extLst>
          </p:cNvPr>
          <p:cNvSpPr txBox="1"/>
          <p:nvPr/>
        </p:nvSpPr>
        <p:spPr>
          <a:xfrm>
            <a:off x="1138589" y="4455315"/>
            <a:ext cx="20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Education &amp; </a:t>
            </a:r>
            <a:br>
              <a:rPr lang="en-US" altLang="ko-KR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</a:br>
            <a:r>
              <a:rPr lang="en-US" altLang="ko-KR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Skill Training</a:t>
            </a:r>
            <a:endParaRPr lang="ko-KR" altLang="en-US" b="1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83D5E-D79F-4C72-992D-6AC360379546}"/>
              </a:ext>
            </a:extLst>
          </p:cNvPr>
          <p:cNvSpPr txBox="1"/>
          <p:nvPr/>
        </p:nvSpPr>
        <p:spPr>
          <a:xfrm>
            <a:off x="4162666" y="4582828"/>
            <a:ext cx="127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Game</a:t>
            </a:r>
            <a:endParaRPr lang="ko-KR" altLang="en-US" b="1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104F6-7FDF-4B2C-B56E-066C0B2C4D9D}"/>
              </a:ext>
            </a:extLst>
          </p:cNvPr>
          <p:cNvSpPr txBox="1"/>
          <p:nvPr/>
        </p:nvSpPr>
        <p:spPr>
          <a:xfrm>
            <a:off x="9301328" y="4493553"/>
            <a:ext cx="154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P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sychiatry &amp; Psychology </a:t>
            </a:r>
            <a:endParaRPr lang="ko-KR" altLang="en-US" b="1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A9B8136-C7BC-435C-9920-B71F6628AB7C}"/>
              </a:ext>
            </a:extLst>
          </p:cNvPr>
          <p:cNvSpPr/>
          <p:nvPr/>
        </p:nvSpPr>
        <p:spPr>
          <a:xfrm>
            <a:off x="6237112" y="2039955"/>
            <a:ext cx="2340000" cy="2340000"/>
          </a:xfrm>
          <a:prstGeom prst="ellipse">
            <a:avLst/>
          </a:prstGeom>
          <a:solidFill>
            <a:srgbClr val="0E4A84"/>
          </a:solidFill>
          <a:ln>
            <a:solidFill>
              <a:srgbClr val="0E4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ci, hmi, human computer, human machine, interface icon - Download on  Iconfinder">
            <a:extLst>
              <a:ext uri="{FF2B5EF4-FFF2-40B4-BE49-F238E27FC236}">
                <a16:creationId xmlns:a16="http://schemas.microsoft.com/office/drawing/2014/main" id="{E47902C6-98B8-4598-B03B-7505C20D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46" y="2529289"/>
            <a:ext cx="1349531" cy="13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8DED21-4C24-4502-B6BC-63FEE420DE3B}"/>
              </a:ext>
            </a:extLst>
          </p:cNvPr>
          <p:cNvSpPr txBox="1"/>
          <p:nvPr/>
        </p:nvSpPr>
        <p:spPr>
          <a:xfrm>
            <a:off x="6767277" y="4558010"/>
            <a:ext cx="127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210 구름고딕 070" panose="02020603020101020101" pitchFamily="18" charset="-127"/>
                <a:ea typeface="210 구름고딕 070" panose="02020603020101020101" pitchFamily="18" charset="-127"/>
              </a:rPr>
              <a:t>HCI</a:t>
            </a:r>
            <a:endParaRPr lang="ko-KR" altLang="en-US" b="1" dirty="0">
              <a:latin typeface="210 구름고딕 070" panose="02020603020101020101" pitchFamily="18" charset="-127"/>
              <a:ea typeface="210 구름고딕 070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E4E82F-F51E-4455-8AC4-EC4936013E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89" y="896931"/>
            <a:ext cx="778222" cy="778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30073E-EB03-48E0-BDE0-B2994ACD983F}"/>
              </a:ext>
            </a:extLst>
          </p:cNvPr>
          <p:cNvSpPr txBox="1"/>
          <p:nvPr/>
        </p:nvSpPr>
        <p:spPr>
          <a:xfrm>
            <a:off x="5841798" y="1670623"/>
            <a:ext cx="5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VE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3A1FC-C9F4-4224-96D9-FAFB48558698}"/>
              </a:ext>
            </a:extLst>
          </p:cNvPr>
          <p:cNvSpPr txBox="1"/>
          <p:nvPr/>
        </p:nvSpPr>
        <p:spPr>
          <a:xfrm>
            <a:off x="4162666" y="5283944"/>
            <a:ext cx="41672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rgbClr val="C00000"/>
                </a:solidFill>
              </a:rPr>
              <a:t>However,</a:t>
            </a:r>
            <a:r>
              <a:rPr lang="en-US" altLang="ko-KR" b="1" dirty="0"/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BLAP C+ Caecilia"/>
              </a:rPr>
              <a:t>many questions remain about </a:t>
            </a:r>
            <a:r>
              <a:rPr lang="en-US" altLang="ko-KR" sz="2000" b="1" i="1" u="none" strike="noStrike" baseline="0" dirty="0">
                <a:solidFill>
                  <a:srgbClr val="000000"/>
                </a:solidFill>
                <a:latin typeface="DBLAP C+ Caecilia"/>
              </a:rPr>
              <a:t>how to optimize the use of VEs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4467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9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AEC94F-6851-4577-806B-869CB794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85" y="1781686"/>
            <a:ext cx="2624315" cy="2556203"/>
          </a:xfrm>
          <a:prstGeom prst="rect">
            <a:avLst/>
          </a:prstGeom>
        </p:spPr>
      </p:pic>
      <p:pic>
        <p:nvPicPr>
          <p:cNvPr id="22" name="Picture 4" descr="Engineer training in a vr cave system">
            <a:extLst>
              <a:ext uri="{FF2B5EF4-FFF2-40B4-BE49-F238E27FC236}">
                <a16:creationId xmlns:a16="http://schemas.microsoft.com/office/drawing/2014/main" id="{71E74B3D-75D7-4610-AFFB-AD426D545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66" y="2071366"/>
            <a:ext cx="2624315" cy="196748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FB6CAC-75FB-42B4-A9E6-BD1CA7519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20" y="1781686"/>
            <a:ext cx="2825714" cy="2371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332241-976D-4A6B-A2E5-208A7B863D82}"/>
              </a:ext>
            </a:extLst>
          </p:cNvPr>
          <p:cNvSpPr txBox="1"/>
          <p:nvPr/>
        </p:nvSpPr>
        <p:spPr>
          <a:xfrm>
            <a:off x="1801261" y="4220900"/>
            <a:ext cx="152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PC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5F336-4BD2-4B50-B446-371DF7650E66}"/>
              </a:ext>
            </a:extLst>
          </p:cNvPr>
          <p:cNvSpPr txBox="1"/>
          <p:nvPr/>
        </p:nvSpPr>
        <p:spPr>
          <a:xfrm>
            <a:off x="4362573" y="4220900"/>
            <a:ext cx="239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Mounted Display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(HMD)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AAEEDA-DB49-44A7-A86B-48708C22139E}"/>
              </a:ext>
            </a:extLst>
          </p:cNvPr>
          <p:cNvSpPr txBox="1"/>
          <p:nvPr/>
        </p:nvSpPr>
        <p:spPr>
          <a:xfrm>
            <a:off x="7333454" y="4216222"/>
            <a:ext cx="239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immersive platforms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(Six wall CAVE)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098C2-5D7B-4F22-BF93-6529D1196C68}"/>
              </a:ext>
            </a:extLst>
          </p:cNvPr>
          <p:cNvSpPr txBox="1"/>
          <p:nvPr/>
        </p:nvSpPr>
        <p:spPr>
          <a:xfrm>
            <a:off x="4841136" y="1232835"/>
            <a:ext cx="25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i="0" u="none" strike="noStrike" baseline="0" dirty="0">
                <a:solidFill>
                  <a:srgbClr val="0E4A84"/>
                </a:solidFill>
                <a:latin typeface="DBLAP C+ Caecilia"/>
              </a:rPr>
              <a:t>selection of VE platform </a:t>
            </a:r>
            <a:endParaRPr lang="ko-KR" altLang="en-US" b="1" dirty="0">
              <a:solidFill>
                <a:srgbClr val="0E4A8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8CF7F-68DC-4EAF-87C1-3A9D58382D29}"/>
              </a:ext>
            </a:extLst>
          </p:cNvPr>
          <p:cNvSpPr txBox="1"/>
          <p:nvPr/>
        </p:nvSpPr>
        <p:spPr>
          <a:xfrm>
            <a:off x="10125281" y="3055109"/>
            <a:ext cx="1368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And more..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23BE99-55F4-427D-9A73-546FDEA9C2CF}"/>
              </a:ext>
            </a:extLst>
          </p:cNvPr>
          <p:cNvSpPr txBox="1"/>
          <p:nvPr/>
        </p:nvSpPr>
        <p:spPr>
          <a:xfrm>
            <a:off x="3041853" y="5090941"/>
            <a:ext cx="610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u="none" strike="noStrike" baseline="0" dirty="0">
                <a:solidFill>
                  <a:srgbClr val="000000"/>
                </a:solidFill>
                <a:latin typeface="DBLAP C+ Caecilia"/>
              </a:rPr>
              <a:t>may influence </a:t>
            </a:r>
            <a:r>
              <a:rPr lang="en-US" altLang="ko-KR" b="1" i="1" u="none" strike="noStrike" baseline="0" dirty="0">
                <a:solidFill>
                  <a:srgbClr val="FF8672"/>
                </a:solidFill>
                <a:latin typeface="DBLAP C+ Caecilia"/>
              </a:rPr>
              <a:t>the primary dependent variables</a:t>
            </a:r>
            <a:r>
              <a:rPr lang="en-US" altLang="ko-KR" b="1" i="0" u="none" strike="noStrike" baseline="0" dirty="0">
                <a:solidFill>
                  <a:srgbClr val="FF8672"/>
                </a:solidFill>
                <a:latin typeface="DBLAP C+ Caecilia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DBLAP C+ Caecilia"/>
              </a:rPr>
              <a:t>of the research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B0E8F7-47CE-45C4-B810-C40457EB178E}"/>
              </a:ext>
            </a:extLst>
          </p:cNvPr>
          <p:cNvSpPr txBox="1"/>
          <p:nvPr/>
        </p:nvSpPr>
        <p:spPr>
          <a:xfrm>
            <a:off x="2162110" y="5726830"/>
            <a:ext cx="786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DBLAP C+ Caecilia"/>
              </a:rPr>
              <a:t>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BLAP C+ Caecilia"/>
              </a:rPr>
              <a:t>o provide empirical evidence capable of helping researchers and clinicians </a:t>
            </a:r>
            <a:br>
              <a:rPr lang="en-US" altLang="ko-KR" sz="1400" b="0" i="0" u="none" strike="noStrike" baseline="0" dirty="0">
                <a:solidFill>
                  <a:srgbClr val="000000"/>
                </a:solidFill>
                <a:latin typeface="DBLAP C+ Caecilia"/>
              </a:rPr>
            </a:br>
            <a:r>
              <a:rPr lang="en-US" altLang="ko-KR" b="1" i="1" u="none" strike="noStrike" baseline="0" dirty="0">
                <a:solidFill>
                  <a:srgbClr val="0E4A84"/>
                </a:solidFill>
                <a:latin typeface="DBLAP C+ Caecilia"/>
              </a:rPr>
              <a:t>select an appropriate VE platform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2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E9BD8-CD63-4FBC-9F4D-23FCBEA916BB}"/>
              </a:ext>
            </a:extLst>
          </p:cNvPr>
          <p:cNvSpPr txBox="1"/>
          <p:nvPr/>
        </p:nvSpPr>
        <p:spPr>
          <a:xfrm>
            <a:off x="648933" y="1008790"/>
            <a:ext cx="31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1" u="none" strike="noStrike" baseline="0" dirty="0">
                <a:solidFill>
                  <a:schemeClr val="bg1">
                    <a:lumMod val="50000"/>
                  </a:schemeClr>
                </a:solidFill>
                <a:latin typeface="DBLAP C+ Caecilia"/>
              </a:rPr>
              <a:t>Previous studies ..</a:t>
            </a:r>
            <a:endParaRPr lang="ko-KR" alt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92DC9-E9F5-401C-9F2A-298884EA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6" y="1845696"/>
            <a:ext cx="4345095" cy="2485072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C252C8-6326-4D7E-B4B3-C1AA27B3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15" y="2597456"/>
            <a:ext cx="3904465" cy="2485072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9C2792-D6EF-481F-B360-4DDB842DF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69" y="2148704"/>
            <a:ext cx="3948004" cy="2560592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5D89EC-8B87-4BCF-BF97-C4380531AB90}"/>
              </a:ext>
            </a:extLst>
          </p:cNvPr>
          <p:cNvSpPr txBox="1"/>
          <p:nvPr/>
        </p:nvSpPr>
        <p:spPr>
          <a:xfrm>
            <a:off x="946098" y="1582784"/>
            <a:ext cx="29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F5EA8-68DD-46A7-A0BF-C0E448B3CE0C}"/>
              </a:ext>
            </a:extLst>
          </p:cNvPr>
          <p:cNvSpPr txBox="1"/>
          <p:nvPr/>
        </p:nvSpPr>
        <p:spPr>
          <a:xfrm>
            <a:off x="1830019" y="5080916"/>
            <a:ext cx="29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(2)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BF668-066A-454F-A3DD-D432F03EBF40}"/>
              </a:ext>
            </a:extLst>
          </p:cNvPr>
          <p:cNvSpPr txBox="1"/>
          <p:nvPr/>
        </p:nvSpPr>
        <p:spPr>
          <a:xfrm>
            <a:off x="6554645" y="1902483"/>
            <a:ext cx="29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(3)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87904-D24B-43D9-9496-41C3D8806163}"/>
              </a:ext>
            </a:extLst>
          </p:cNvPr>
          <p:cNvSpPr txBox="1"/>
          <p:nvPr/>
        </p:nvSpPr>
        <p:spPr>
          <a:xfrm>
            <a:off x="10722919" y="5995852"/>
            <a:ext cx="116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DBLAP C+ Caecilia"/>
              </a:rPr>
              <a:t>(1) </a:t>
            </a:r>
            <a:r>
              <a:rPr lang="en-US" altLang="ko-KR" sz="1000" b="0" i="0" u="none" strike="noStrike" baseline="0" dirty="0" err="1">
                <a:solidFill>
                  <a:srgbClr val="000000"/>
                </a:solidFill>
                <a:latin typeface="DBLAP C+ Caecilia"/>
              </a:rPr>
              <a:t>Swindells</a:t>
            </a:r>
            <a:r>
              <a:rPr lang="en-US" altLang="ko-KR" sz="1000" b="0" i="0" u="none" strike="noStrike" baseline="0" dirty="0">
                <a:solidFill>
                  <a:srgbClr val="000000"/>
                </a:solidFill>
                <a:latin typeface="DBLAP C+ Caecilia"/>
              </a:rPr>
              <a:t> et al.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DBLAP C+ Caecilia"/>
              </a:rPr>
              <a:t>(2) W. Qi et al.</a:t>
            </a:r>
            <a:br>
              <a:rPr lang="en-US" altLang="ko-KR" sz="1000" dirty="0">
                <a:solidFill>
                  <a:srgbClr val="000000"/>
                </a:solidFill>
                <a:latin typeface="DBLAP C+ Caecilia"/>
              </a:rPr>
            </a:br>
            <a:r>
              <a:rPr lang="en-US" altLang="ko-KR" sz="1000" dirty="0">
                <a:solidFill>
                  <a:srgbClr val="000000"/>
                </a:solidFill>
                <a:latin typeface="DBLAP C+ Caecilia"/>
              </a:rPr>
              <a:t>(3) Juan and Perez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855B7-D1EC-4BB2-A432-13E13FE72F82}"/>
              </a:ext>
            </a:extLst>
          </p:cNvPr>
          <p:cNvSpPr txBox="1"/>
          <p:nvPr/>
        </p:nvSpPr>
        <p:spPr>
          <a:xfrm>
            <a:off x="3579223" y="5461056"/>
            <a:ext cx="525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BLAP C+ Caecilia"/>
              </a:rPr>
              <a:t>VE platforms have been designed to address this issue in tasks involving </a:t>
            </a:r>
            <a:r>
              <a:rPr lang="en-US" altLang="ko-KR" sz="1800" b="1" i="0" u="none" strike="noStrike" baseline="0" dirty="0">
                <a:solidFill>
                  <a:srgbClr val="0E4A84"/>
                </a:solidFill>
                <a:latin typeface="DBLAP C+ Caecilia"/>
              </a:rPr>
              <a:t>spatial navigation or visualization </a:t>
            </a:r>
            <a:endParaRPr lang="ko-KR" altLang="en-US" b="1" dirty="0">
              <a:solidFill>
                <a:srgbClr val="0E4A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98C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5A14B-DE1C-443B-B5AD-6C813BD6B8BD}"/>
              </a:ext>
            </a:extLst>
          </p:cNvPr>
          <p:cNvSpPr txBox="1"/>
          <p:nvPr/>
        </p:nvSpPr>
        <p:spPr>
          <a:xfrm>
            <a:off x="4520871" y="2274838"/>
            <a:ext cx="31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i="1" u="none" strike="noStrike" baseline="0" dirty="0">
                <a:solidFill>
                  <a:srgbClr val="898C8E"/>
                </a:solidFill>
                <a:latin typeface="DBLAP C+ Caecilia"/>
              </a:rPr>
              <a:t>In the present study,</a:t>
            </a:r>
            <a:endParaRPr lang="ko-KR" altLang="en-US" b="1" i="1" dirty="0">
              <a:solidFill>
                <a:srgbClr val="898C8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52816-2BB3-4EAC-8D41-F151F63E3E71}"/>
              </a:ext>
            </a:extLst>
          </p:cNvPr>
          <p:cNvSpPr txBox="1"/>
          <p:nvPr/>
        </p:nvSpPr>
        <p:spPr>
          <a:xfrm>
            <a:off x="3378925" y="2644170"/>
            <a:ext cx="5434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u="none" strike="noStrike" baseline="0" dirty="0">
                <a:solidFill>
                  <a:srgbClr val="000000"/>
                </a:solidFill>
                <a:latin typeface="DBLAP C+ Caecilia"/>
              </a:rPr>
              <a:t>compared these three common VE systems on </a:t>
            </a:r>
            <a:r>
              <a:rPr lang="en-US" altLang="ko-KR" sz="2400" b="1" i="1" u="none" strike="noStrike" baseline="0" dirty="0">
                <a:solidFill>
                  <a:srgbClr val="0E4A84"/>
                </a:solidFill>
                <a:latin typeface="DBLAP C+ Caecilia"/>
              </a:rPr>
              <a:t>presence and simulator sickness</a:t>
            </a:r>
            <a:r>
              <a:rPr lang="en-US" altLang="ko-KR" sz="2400" i="1" u="none" strike="noStrike" baseline="0" dirty="0">
                <a:solidFill>
                  <a:srgbClr val="000000"/>
                </a:solidFill>
                <a:latin typeface="DBLAP C+ Caecilia"/>
              </a:rPr>
              <a:t> in response to a low- and high-stress behavioral task.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8306014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800</Words>
  <Application>Microsoft Office PowerPoint</Application>
  <PresentationFormat>와이드스크린</PresentationFormat>
  <Paragraphs>178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맑은 고딕 Semilight</vt:lpstr>
      <vt:lpstr>Arial</vt:lpstr>
      <vt:lpstr>210 아람고딕 R</vt:lpstr>
      <vt:lpstr>210 구름고딕 050</vt:lpstr>
      <vt:lpstr>맑은 고딕</vt:lpstr>
      <vt:lpstr>DBLAJ P+ Caecilia</vt:lpstr>
      <vt:lpstr>210 구름고딕 070</vt:lpstr>
      <vt:lpstr>-apple-system</vt:lpstr>
      <vt:lpstr>DBLAP C+ Caecilia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유성민</cp:lastModifiedBy>
  <cp:revision>16</cp:revision>
  <dcterms:created xsi:type="dcterms:W3CDTF">2021-10-12T06:04:13Z</dcterms:created>
  <dcterms:modified xsi:type="dcterms:W3CDTF">2021-12-02T10:48:51Z</dcterms:modified>
</cp:coreProperties>
</file>