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41" r:id="rId1"/>
    <p:sldMasterId id="2147483842" r:id="rId2"/>
    <p:sldMasterId id="2147483843" r:id="rId3"/>
  </p:sldMasterIdLst>
  <p:sldIdLst>
    <p:sldId id="256" r:id="rId4"/>
    <p:sldId id="272" r:id="rId5"/>
    <p:sldId id="308" r:id="rId6"/>
    <p:sldId id="287" r:id="rId7"/>
    <p:sldId id="309" r:id="rId8"/>
    <p:sldId id="317" r:id="rId9"/>
    <p:sldId id="318" r:id="rId10"/>
    <p:sldId id="319" r:id="rId11"/>
    <p:sldId id="320" r:id="rId12"/>
    <p:sldId id="321" r:id="rId13"/>
    <p:sldId id="322" r:id="rId14"/>
    <p:sldId id="261" r:id="rId15"/>
    <p:sldId id="310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02" y="10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Master" Target="slideMasters/slideMaster2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Master" Target="slideMasters/slideMaster3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6.jpeg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3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jpe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5.jpe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F4A55B2-3184-47B9-BAEC-BDBF1F47C6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34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D7F48D74-B6C6-4E71-91E7-685EBC5FF9D4}"/>
              </a:ext>
            </a:extLst>
          </p:cNvPr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873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10FD60-B279-4A90-879E-DC51895B3B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00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4276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Contents slide layout" preserve="1" userDrawn="1">
  <p:cSld name="1_Contents slide layout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BASIC LAYOUT</a:t>
            </a:r>
            <a:endParaRPr lang="en-US" altLang="ko-KR"/>
          </a:p>
        </p:txBody>
      </p:sp>
      <p:sp>
        <p:nvSpPr>
          <p:cNvPr id="4" name="Freeform: Shape 3"/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: Shape 8"/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slideLayout" Target="../slideLayouts/slideLayout12.xml"  /><Relationship Id="rId11" Type="http://schemas.openxmlformats.org/officeDocument/2006/relationships/slideLayout" Target="../slideLayouts/slideLayout13.xml"  /><Relationship Id="rId12" Type="http://schemas.openxmlformats.org/officeDocument/2006/relationships/slideLayout" Target="../slideLayouts/slideLayout14.xml"  /><Relationship Id="rId13" Type="http://schemas.openxmlformats.org/officeDocument/2006/relationships/slideLayout" Target="../slideLayouts/slideLayout15.xml"  /><Relationship Id="rId14" Type="http://schemas.openxmlformats.org/officeDocument/2006/relationships/slideLayout" Target="../slideLayouts/slideLayout16.xml"  /><Relationship Id="rId15" Type="http://schemas.openxmlformats.org/officeDocument/2006/relationships/slideLayout" Target="../slideLayouts/slideLayout17.xml"  /><Relationship Id="rId16" Type="http://schemas.openxmlformats.org/officeDocument/2006/relationships/slideLayout" Target="../slideLayouts/slideLayout18.xml"  /><Relationship Id="rId17" Type="http://schemas.openxmlformats.org/officeDocument/2006/relationships/slideLayout" Target="../slideLayouts/slideLayout19.xml"  /><Relationship Id="rId18" Type="http://schemas.openxmlformats.org/officeDocument/2006/relationships/slideLayout" Target="../slideLayouts/slideLayout20.xml"  /><Relationship Id="rId19" Type="http://schemas.openxmlformats.org/officeDocument/2006/relationships/slideLayout" Target="../slideLayouts/slideLayout21.xml"  /><Relationship Id="rId2" Type="http://schemas.openxmlformats.org/officeDocument/2006/relationships/slideLayout" Target="../slideLayouts/slideLayout4.xml"  /><Relationship Id="rId20" Type="http://schemas.openxmlformats.org/officeDocument/2006/relationships/slideLayout" Target="../slideLayouts/slideLayout22.xml"  /><Relationship Id="rId21" Type="http://schemas.openxmlformats.org/officeDocument/2006/relationships/theme" Target="../theme/theme2.xml"  /><Relationship Id="rId3" Type="http://schemas.openxmlformats.org/officeDocument/2006/relationships/slideLayout" Target="../slideLayouts/slideLayout5.xml"  /><Relationship Id="rId4" Type="http://schemas.openxmlformats.org/officeDocument/2006/relationships/slideLayout" Target="../slideLayouts/slideLayout6.xml"  /><Relationship Id="rId5" Type="http://schemas.openxmlformats.org/officeDocument/2006/relationships/slideLayout" Target="../slideLayouts/slideLayout7.xml"  /><Relationship Id="rId6" Type="http://schemas.openxmlformats.org/officeDocument/2006/relationships/slideLayout" Target="../slideLayouts/slideLayout8.xml"  /><Relationship Id="rId7" Type="http://schemas.openxmlformats.org/officeDocument/2006/relationships/slideLayout" Target="../slideLayouts/slideLayout9.xml"  /><Relationship Id="rId8" Type="http://schemas.openxmlformats.org/officeDocument/2006/relationships/slideLayout" Target="../slideLayouts/slideLayout10.xml"  /><Relationship Id="rId9" Type="http://schemas.openxmlformats.org/officeDocument/2006/relationships/slideLayout" Target="../slideLayouts/slideLayout1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slideLayout" Target="../slideLayouts/slideLayout24.xml"  /><Relationship Id="rId3" Type="http://schemas.openxmlformats.org/officeDocument/2006/relationships/theme" Target="../theme/theme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33" r:id="rId15"/>
    <p:sldLayoutId id="2147483734" r:id="rId16"/>
    <p:sldLayoutId id="2147483749" r:id="rId17"/>
    <p:sldLayoutId id="2147483750" r:id="rId18"/>
    <p:sldLayoutId id="2147483752" r:id="rId19"/>
    <p:sldLayoutId id="2147483753" r:id="rId20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Section Break Slid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8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2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3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0">
            <a:off x="10088009" y="539067"/>
            <a:ext cx="1262227" cy="310203"/>
            <a:chOff x="3275856" y="1242391"/>
            <a:chExt cx="1656184" cy="407020"/>
          </a:xfrm>
        </p:grpSpPr>
        <p:sp>
          <p:nvSpPr>
            <p:cNvPr id="11" name="Rounded Rectangle 1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700"/>
            </a:p>
          </p:txBody>
        </p:sp>
        <p:pic>
          <p:nvPicPr>
            <p:cNvPr id="1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3516120" y="1319622"/>
              <a:ext cx="1187245" cy="247343"/>
            </a:xfrm>
            <a:prstGeom prst="rect">
              <a:avLst/>
            </a:prstGeom>
            <a:noFill/>
          </p:spPr>
        </p:pic>
      </p:grpSp>
      <p:sp>
        <p:nvSpPr>
          <p:cNvPr id="13" name="TextBox 12"/>
          <p:cNvSpPr txBox="1"/>
          <p:nvPr/>
        </p:nvSpPr>
        <p:spPr>
          <a:xfrm>
            <a:off x="6486024" y="2468880"/>
            <a:ext cx="5610577" cy="9105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5400">
                <a:solidFill>
                  <a:schemeClr val="bg1"/>
                </a:solidFill>
                <a:cs typeface="Arial"/>
              </a:rPr>
              <a:t>Image Captioning</a:t>
            </a:r>
            <a:endParaRPr lang="en-US" altLang="ko-KR" sz="5400">
              <a:solidFill>
                <a:schemeClr val="bg1"/>
              </a:solidFill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47517" y="4416213"/>
            <a:ext cx="2453149" cy="3771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1867">
                <a:solidFill>
                  <a:schemeClr val="bg1"/>
                </a:solidFill>
                <a:cs typeface="Arial"/>
              </a:rPr>
              <a:t>컴퓨터과학과 정보건</a:t>
            </a:r>
            <a:endParaRPr lang="ko-KR" altLang="en-US" sz="1867">
              <a:solidFill>
                <a:schemeClr val="bg1"/>
              </a:solidFill>
              <a:cs typeface="Arial"/>
            </a:endParaRPr>
          </a:p>
        </p:txBody>
      </p:sp>
      <p:grpSp>
        <p:nvGrpSpPr>
          <p:cNvPr id="15" name="Group 14"/>
          <p:cNvGrpSpPr/>
          <p:nvPr/>
        </p:nvGrpSpPr>
        <p:grpSpPr>
          <a:xfrm rot="0"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/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19" name="Freeform: Shape 218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20" name="Freeform: Shape 21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21" name="Freeform: Shape 220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22" name="Freeform: Shape 22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23" name="Freeform: Shape 22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24" name="Freeform: Shape 223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25" name="Freeform: Shape 224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26" name="Freeform: Shape 22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27" name="Freeform: Shape 226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28" name="Freeform: Shape 22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29" name="Freeform: Shape 228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30" name="Freeform: Shape 22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31" name="Freeform: Shape 230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32" name="Freeform: Shape 23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33" name="Freeform: Shape 23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34" name="Freeform: Shape 233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35" name="Freeform: Shape 234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36" name="Freeform: Shape 23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37" name="Freeform: Shape 236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</p:grpSp>
        <p:pic>
          <p:nvPicPr>
            <p:cNvPr id="17" name="Graphic 1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/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99" name="Freeform: Shape 198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00" name="Freeform: Shape 19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01" name="Freeform: Shape 200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02" name="Freeform: Shape 20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03" name="Freeform: Shape 20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04" name="Freeform: Shape 203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05" name="Freeform: Shape 204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06" name="Freeform: Shape 20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07" name="Freeform: Shape 206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08" name="Freeform: Shape 20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09" name="Freeform: Shape 208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10" name="Freeform: Shape 20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11" name="Freeform: Shape 210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12" name="Freeform: Shape 21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13" name="Freeform: Shape 21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14" name="Freeform: Shape 213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15" name="Freeform: Shape 214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16" name="Freeform: Shape 21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17" name="Freeform: Shape 216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</p:grpSp>
        <p:grpSp>
          <p:nvGrpSpPr>
            <p:cNvPr id="21" name="Graphic 166"/>
            <p:cNvGrpSpPr/>
            <p:nvPr/>
          </p:nvGrpSpPr>
          <p:grpSpPr>
            <a:xfrm rot="0"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79" name="Freeform: Shape 178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80" name="Freeform: Shape 179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81" name="Freeform: Shape 180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82" name="Freeform: Shape 181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83" name="Freeform: Shape 182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84" name="Freeform: Shape 183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85" name="Freeform: Shape 184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86" name="Freeform: Shape 185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87" name="Freeform: Shape 186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88" name="Freeform: Shape 187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89" name="Freeform: Shape 188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90" name="Freeform: Shape 189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91" name="Freeform: Shape 190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92" name="Freeform: Shape 191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93" name="Freeform: Shape 192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94" name="Freeform: Shape 193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95" name="Freeform: Shape 194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96" name="Freeform: Shape 195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97" name="Freeform: Shape 196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</p:grpSp>
        <p:grpSp>
          <p:nvGrpSpPr>
            <p:cNvPr id="22" name="Graphic 234"/>
            <p:cNvGrpSpPr/>
            <p:nvPr/>
          </p:nvGrpSpPr>
          <p:grpSpPr>
            <a:xfrm rot="0"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/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73" name="Freeform: Shape 172"/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74" name="Freeform: Shape 173"/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75" name="Freeform: Shape 174"/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76" name="Freeform: Shape 175"/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77" name="Freeform: Shape 176"/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</p:grpSp>
        <p:grpSp>
          <p:nvGrpSpPr>
            <p:cNvPr id="23" name="Graphic 166"/>
            <p:cNvGrpSpPr/>
            <p:nvPr/>
          </p:nvGrpSpPr>
          <p:grpSpPr>
            <a:xfrm rot="0"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/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53" name="Freeform: Shape 152"/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54" name="Freeform: Shape 153"/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55" name="Freeform: Shape 154"/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56" name="Freeform: Shape 155"/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57" name="Freeform: Shape 156"/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58" name="Freeform: Shape 157"/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59" name="Freeform: Shape 158"/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60" name="Freeform: Shape 159"/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61" name="Freeform: Shape 160"/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62" name="Freeform: Shape 161"/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63" name="Freeform: Shape 162"/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64" name="Freeform: Shape 163"/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65" name="Freeform: Shape 164"/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66" name="Freeform: Shape 165"/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67" name="Freeform: Shape 166"/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68" name="Freeform: Shape 167"/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69" name="Freeform: Shape 168"/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70" name="Freeform: Shape 169"/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71" name="Freeform: Shape 170"/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</p:grpSp>
        <p:grpSp>
          <p:nvGrpSpPr>
            <p:cNvPr id="24" name="Graphic 3"/>
            <p:cNvGrpSpPr/>
            <p:nvPr/>
          </p:nvGrpSpPr>
          <p:grpSpPr>
            <a:xfrm rot="0"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/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quadBezTo>
                      <a:pt x="91916" y="46196"/>
                      <a:pt x="92869" y="46196"/>
                    </a:quad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quadBezTo>
                      <a:pt x="21431" y="61436"/>
                      <a:pt x="21431" y="61436"/>
                    </a:quad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36" name="Freeform: Shape 35"/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37" name="Freeform: Shape 36"/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39" name="Freeform: Shape 38"/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0" name="Freeform: Shape 39"/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1" name="Freeform: Shape 40"/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2" name="Freeform: Shape 41"/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3" name="Freeform: Shape 42"/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4" name="Freeform: Shape 43"/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quadBezTo>
                      <a:pt x="39529" y="18574"/>
                      <a:pt x="39529" y="19526"/>
                    </a:quad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5" name="Freeform: Shape 44"/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6" name="Freeform: Shape 45"/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quadBezTo>
                      <a:pt x="88106" y="90011"/>
                      <a:pt x="88106" y="90964"/>
                    </a:quad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quadBezTo>
                      <a:pt x="96679" y="79534"/>
                      <a:pt x="96679" y="78581"/>
                    </a:quad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7" name="Freeform: Shape 46"/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8" name="Freeform: Shape 47"/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49" name="Freeform: Shape 48"/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50" name="Freeform: Shape 49"/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51" name="Freeform: Shape 50"/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52" name="Freeform: Shape 51"/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53" name="Freeform: Shape 52"/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54" name="Freeform: Shape 53"/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55" name="Freeform: Shape 54"/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56" name="Freeform: Shape 55"/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57" name="Freeform: Shape 56"/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58" name="Freeform: Shape 57"/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59" name="Freeform: Shape 58"/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60" name="Freeform: Shape 59"/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61" name="Freeform: Shape 60"/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62" name="Freeform: Shape 61"/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63" name="Freeform: Shape 62"/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64" name="Freeform: Shape 63"/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65" name="Freeform: Shape 64"/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66" name="Freeform: Shape 65"/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69" name="Freeform: Shape 68"/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70" name="Freeform: Shape 69"/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71" name="Freeform: Shape 70"/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72" name="Freeform: Shape 71"/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quadBezTo>
                      <a:pt x="14764" y="55721"/>
                      <a:pt x="14764" y="55721"/>
                    </a:quad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74" name="Freeform: Shape 73"/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75" name="Freeform: Shape 74"/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76" name="Freeform: Shape 75"/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77" name="Freeform: Shape 76"/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78" name="Freeform: Shape 77"/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79" name="Freeform: Shape 78"/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80" name="Freeform: Shape 79"/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81" name="Freeform: Shape 80"/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quadBezTo>
                      <a:pt x="26194" y="72866"/>
                      <a:pt x="25241" y="72866"/>
                    </a:quad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quadBezTo>
                      <a:pt x="42386" y="89059"/>
                      <a:pt x="43339" y="89059"/>
                    </a:quad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82" name="Freeform: Shape 81"/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83" name="Freeform: Shape 82"/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84" name="Freeform: Shape 83"/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85" name="Freeform: Shape 84"/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86" name="Freeform: Shape 85"/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87" name="Freeform: Shape 86"/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88" name="Freeform: Shape 87"/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89" name="Freeform: Shape 88"/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90" name="Freeform: Shape 89"/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91" name="Freeform: Shape 90"/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quadBezTo>
                      <a:pt x="58579" y="39529"/>
                      <a:pt x="58579" y="39529"/>
                    </a:quad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92" name="Freeform: Shape 91"/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93" name="Freeform: Shape 92"/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94" name="Freeform: Shape 93"/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95" name="Freeform: Shape 94"/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96" name="Freeform: Shape 95"/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97" name="Freeform: Shape 96"/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98" name="Freeform: Shape 97"/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99" name="Freeform: Shape 98"/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00" name="Freeform: Shape 99"/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01" name="Freeform: Shape 100"/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02" name="Freeform: Shape 101"/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03" name="Freeform: Shape 102"/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04" name="Freeform: Shape 103"/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05" name="Freeform: Shape 104"/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06" name="Freeform: Shape 105"/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quadBezTo>
                      <a:pt x="141446" y="28099"/>
                      <a:pt x="140494" y="29051"/>
                    </a:quad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07" name="Freeform: Shape 106"/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08" name="Freeform: Shape 107"/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09" name="Freeform: Shape 108"/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10" name="Freeform: Shape 109"/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11" name="Freeform: Shape 110"/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12" name="Freeform: Shape 111"/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13" name="Freeform: Shape 112"/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14" name="Freeform: Shape 113"/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15" name="Freeform: Shape 114"/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16" name="Freeform: Shape 115"/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17" name="Freeform: Shape 116"/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18" name="Freeform: Shape 117"/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19" name="Freeform: Shape 118"/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20" name="Freeform: Shape 119"/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21" name="Freeform: Shape 120"/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22" name="Freeform: Shape 121"/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23" name="Freeform: Shape 122"/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24" name="Freeform: Shape 123"/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25" name="Freeform: Shape 124"/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26" name="Freeform: Shape 125"/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27" name="Freeform: Shape 126"/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28" name="Freeform: Shape 127"/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29" name="Freeform: Shape 128"/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30" name="Freeform: Shape 129"/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31" name="Freeform: Shape 130"/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32" name="Freeform: Shape 131"/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quadBezTo>
                      <a:pt x="15716" y="25241"/>
                      <a:pt x="16669" y="25241"/>
                    </a:quad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33" name="Freeform: Shape 132"/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34" name="Freeform: Shape 133"/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quadBezTo>
                      <a:pt x="95726" y="85249"/>
                      <a:pt x="94774" y="85249"/>
                    </a:quad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35" name="Freeform: Shape 134"/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36" name="Freeform: Shape 135"/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37" name="Freeform: Shape 136"/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38" name="Freeform: Shape 137"/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39" name="Freeform: Shape 138"/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quadBezTo>
                      <a:pt x="20479" y="17621"/>
                      <a:pt x="19526" y="17621"/>
                    </a:quad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40" name="Freeform: Shape 139"/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41" name="Freeform: Shape 140"/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42" name="Freeform: Shape 141"/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43" name="Freeform: Shape 142"/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44" name="Freeform: Shape 143"/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45" name="Freeform: Shape 144"/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46" name="Freeform: Shape 145"/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47" name="Freeform: Shape 146"/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48" name="Freeform: Shape 147"/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49" name="Freeform: Shape 148"/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50" name="Freeform: Shape 149"/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151" name="Freeform: Shape 150"/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quadBezTo>
                      <a:pt x="891064" y="144304"/>
                      <a:pt x="891064" y="144304"/>
                    </a:quad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quadBezTo>
                      <a:pt x="667226" y="16669"/>
                      <a:pt x="667226" y="16669"/>
                    </a:quad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quadBezTo>
                      <a:pt x="706279" y="112871"/>
                      <a:pt x="706279" y="113824"/>
                    </a:quad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quadBezTo>
                      <a:pt x="759619" y="168116"/>
                      <a:pt x="759619" y="169069"/>
                    </a:quad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quadBezTo>
                      <a:pt x="530066" y="250031"/>
                      <a:pt x="530066" y="250984"/>
                    </a:quad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quadBezTo>
                      <a:pt x="596741" y="312896"/>
                      <a:pt x="596741" y="313849"/>
                    </a:quad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quadBezTo>
                      <a:pt x="511969" y="391954"/>
                      <a:pt x="511969" y="392906"/>
                    </a:quad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quadBezTo>
                      <a:pt x="537686" y="433864"/>
                      <a:pt x="537686" y="433864"/>
                    </a:quad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quadBezTo>
                      <a:pt x="626269" y="554831"/>
                      <a:pt x="626269" y="555784"/>
                    </a:quad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quadBezTo>
                      <a:pt x="627221" y="560546"/>
                      <a:pt x="627221" y="560546"/>
                    </a:quad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quadBezTo>
                      <a:pt x="639604" y="570071"/>
                      <a:pt x="639604" y="569119"/>
                    </a:quad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quadBezTo>
                      <a:pt x="647224" y="569119"/>
                      <a:pt x="648176" y="570071"/>
                    </a:quad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quadBezTo>
                      <a:pt x="614839" y="623411"/>
                      <a:pt x="613886" y="623411"/>
                    </a:quadBezTo>
                    <a:cubicBezTo>
                      <a:pt x="611981" y="623411"/>
                      <a:pt x="610076" y="623411"/>
                      <a:pt x="609124" y="624364"/>
                    </a:cubicBezTo>
                    <a:quadBezTo>
                      <a:pt x="609124" y="624364"/>
                      <a:pt x="609124" y="624364"/>
                    </a:quad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quadBezTo>
                      <a:pt x="541496" y="616744"/>
                      <a:pt x="540544" y="615791"/>
                    </a:quad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quadBezTo>
                      <a:pt x="547211" y="559594"/>
                      <a:pt x="547211" y="560546"/>
                    </a:quad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quadBezTo>
                      <a:pt x="526256" y="567214"/>
                      <a:pt x="526256" y="566261"/>
                    </a:quad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quadBezTo>
                      <a:pt x="512921" y="677704"/>
                      <a:pt x="511969" y="678656"/>
                    </a:quad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quadBezTo>
                      <a:pt x="410051" y="647224"/>
                      <a:pt x="410051" y="647224"/>
                    </a:quad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quadBezTo>
                      <a:pt x="324326" y="626269"/>
                      <a:pt x="324326" y="627221"/>
                    </a:quadBezTo>
                    <a:cubicBezTo>
                      <a:pt x="321469" y="629126"/>
                      <a:pt x="318611" y="631031"/>
                      <a:pt x="316706" y="633889"/>
                    </a:cubicBezTo>
                    <a:quadBezTo>
                      <a:pt x="316706" y="633889"/>
                      <a:pt x="316706" y="633889"/>
                    </a:quad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quadBezTo>
                      <a:pt x="310039" y="645319"/>
                      <a:pt x="310991" y="645319"/>
                    </a:quad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quadBezTo>
                      <a:pt x="304324" y="665321"/>
                      <a:pt x="304324" y="664369"/>
                    </a:quad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quadBezTo>
                      <a:pt x="329089" y="714851"/>
                      <a:pt x="329089" y="715804"/>
                    </a:quad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quadBezTo>
                      <a:pt x="333851" y="750094"/>
                      <a:pt x="333851" y="750094"/>
                    </a:quad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quadBezTo>
                      <a:pt x="332899" y="793909"/>
                      <a:pt x="332899" y="792956"/>
                    </a:quad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quadBezTo>
                      <a:pt x="328136" y="807244"/>
                      <a:pt x="328136" y="808196"/>
                    </a:quad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quadBezTo>
                      <a:pt x="352901" y="867251"/>
                      <a:pt x="353854" y="867251"/>
                    </a:quad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quadBezTo>
                      <a:pt x="386239" y="899636"/>
                      <a:pt x="386239" y="899636"/>
                    </a:quadBezTo>
                    <a:cubicBezTo>
                      <a:pt x="391954" y="912019"/>
                      <a:pt x="404336" y="920591"/>
                      <a:pt x="417671" y="920591"/>
                    </a:cubicBezTo>
                    <a:quadBezTo>
                      <a:pt x="417671" y="920591"/>
                      <a:pt x="417671" y="920591"/>
                    </a:quad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quadBezTo>
                      <a:pt x="454819" y="935831"/>
                      <a:pt x="454819" y="935831"/>
                    </a:quad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quadBezTo>
                      <a:pt x="447199" y="1048226"/>
                      <a:pt x="447199" y="1048226"/>
                    </a:quad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quadBezTo>
                      <a:pt x="389096" y="1097756"/>
                      <a:pt x="389096" y="1098709"/>
                    </a:quadBezTo>
                    <a:quadBezTo>
                      <a:pt x="389096" y="1098709"/>
                      <a:pt x="389096" y="1098709"/>
                    </a:quad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quadBezTo>
                      <a:pt x="388144" y="1060609"/>
                      <a:pt x="388144" y="1060609"/>
                    </a:quad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quadBezTo>
                      <a:pt x="375761" y="1048226"/>
                      <a:pt x="374809" y="1048226"/>
                    </a:quad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quadBezTo>
                      <a:pt x="337661" y="1094899"/>
                      <a:pt x="336709" y="1094899"/>
                    </a:quad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quadBezTo>
                      <a:pt x="324326" y="1108234"/>
                      <a:pt x="324326" y="1108234"/>
                    </a:quad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quadBezTo>
                      <a:pt x="311944" y="1080611"/>
                      <a:pt x="312896" y="1080611"/>
                    </a:quad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quadBezTo>
                      <a:pt x="234791" y="872966"/>
                      <a:pt x="234791" y="872966"/>
                    </a:quad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quadBezTo>
                      <a:pt x="196691" y="860584"/>
                      <a:pt x="196691" y="860584"/>
                    </a:quad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quadBezTo>
                      <a:pt x="211931" y="954881"/>
                      <a:pt x="211931" y="954881"/>
                    </a:quad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quadBezTo>
                      <a:pt x="268129" y="953929"/>
                      <a:pt x="269081" y="953929"/>
                    </a:quad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quadBezTo>
                      <a:pt x="276701" y="970121"/>
                      <a:pt x="275749" y="970121"/>
                    </a:quad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quadBezTo>
                      <a:pt x="85249" y="1209199"/>
                      <a:pt x="85249" y="1210151"/>
                    </a:quad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quadBezTo>
                      <a:pt x="64294" y="1290161"/>
                      <a:pt x="64294" y="1291114"/>
                    </a:quad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quadBezTo>
                      <a:pt x="136684" y="1345406"/>
                      <a:pt x="136684" y="1345406"/>
                    </a:quad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quadBezTo>
                      <a:pt x="99536" y="1398746"/>
                      <a:pt x="98584" y="1398746"/>
                    </a:quad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quadBezTo>
                      <a:pt x="27146" y="1400651"/>
                      <a:pt x="27146" y="1400651"/>
                    </a:quad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quadBezTo>
                      <a:pt x="98584" y="1429226"/>
                      <a:pt x="98584" y="1429226"/>
                    </a:quad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quadBezTo>
                      <a:pt x="150971" y="1303496"/>
                      <a:pt x="151924" y="1303496"/>
                    </a:quad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quadBezTo>
                      <a:pt x="169069" y="1153001"/>
                      <a:pt x="169069" y="1153001"/>
                    </a:quadBezTo>
                    <a:cubicBezTo>
                      <a:pt x="169069" y="1157764"/>
                      <a:pt x="172879" y="1161574"/>
                      <a:pt x="177641" y="1161574"/>
                    </a:cubicBezTo>
                    <a:quadBezTo>
                      <a:pt x="177641" y="1161574"/>
                      <a:pt x="178594" y="1161574"/>
                    </a:quadBezTo>
                    <a:quadBezTo>
                      <a:pt x="178594" y="1161574"/>
                      <a:pt x="178594" y="1162526"/>
                    </a:quad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quadBezTo>
                      <a:pt x="218599" y="1221581"/>
                      <a:pt x="219551" y="1221581"/>
                    </a:quad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quadBezTo>
                      <a:pt x="245269" y="1196816"/>
                      <a:pt x="246221" y="1196816"/>
                    </a:quad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quadBezTo>
                      <a:pt x="284321" y="1052036"/>
                      <a:pt x="284321" y="1052989"/>
                    </a:quad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quadBezTo>
                      <a:pt x="298609" y="1307306"/>
                      <a:pt x="298609" y="1307306"/>
                    </a:quad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quadBezTo>
                      <a:pt x="396716" y="1310164"/>
                      <a:pt x="396716" y="1309211"/>
                    </a:quad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quadBezTo>
                      <a:pt x="397669" y="1278731"/>
                      <a:pt x="397669" y="1278731"/>
                    </a:quad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quadBezTo>
                      <a:pt x="499586" y="1285399"/>
                      <a:pt x="498634" y="1286351"/>
                    </a:quad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quadBezTo>
                      <a:pt x="475774" y="1341596"/>
                      <a:pt x="475774" y="1341596"/>
                    </a:quad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quadBezTo>
                      <a:pt x="378619" y="1394936"/>
                      <a:pt x="378619" y="1394936"/>
                    </a:quad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quadBezTo>
                      <a:pt x="320516" y="1390174"/>
                      <a:pt x="320516" y="1390174"/>
                    </a:quad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quadBezTo>
                      <a:pt x="329089" y="1389221"/>
                      <a:pt x="329089" y="1390174"/>
                    </a:quad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quadBezTo>
                      <a:pt x="400526" y="1478756"/>
                      <a:pt x="400526" y="1478756"/>
                    </a:quad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quadBezTo>
                      <a:pt x="396716" y="1420654"/>
                      <a:pt x="396716" y="1420654"/>
                    </a:quad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quadBezTo>
                      <a:pt x="316706" y="1554956"/>
                      <a:pt x="317659" y="1554956"/>
                    </a:quad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quadBezTo>
                      <a:pt x="327184" y="1548289"/>
                      <a:pt x="326231" y="1548289"/>
                    </a:quad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quadBezTo>
                      <a:pt x="195739" y="1620679"/>
                      <a:pt x="195739" y="1620679"/>
                    </a:quad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quadBezTo>
                      <a:pt x="248126" y="1619726"/>
                      <a:pt x="247174" y="1619726"/>
                    </a:quad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quadBezTo>
                      <a:pt x="359569" y="1694974"/>
                      <a:pt x="358616" y="1694974"/>
                    </a:quad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quadBezTo>
                      <a:pt x="385286" y="1706404"/>
                      <a:pt x="386239" y="1706404"/>
                    </a:quad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quadBezTo>
                      <a:pt x="437674" y="1786414"/>
                      <a:pt x="437674" y="1786414"/>
                    </a:quad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quadBezTo>
                      <a:pt x="493871" y="1750219"/>
                      <a:pt x="493871" y="1751171"/>
                    </a:quad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quadBezTo>
                      <a:pt x="572929" y="250031"/>
                      <a:pt x="571976" y="250031"/>
                    </a:quad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quadBezTo>
                      <a:pt x="597694" y="200501"/>
                      <a:pt x="596741" y="201454"/>
                    </a:quad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quadBezTo>
                      <a:pt x="556736" y="407194"/>
                      <a:pt x="555784" y="407194"/>
                    </a:quadBezTo>
                    <a:quadBezTo>
                      <a:pt x="555784" y="406241"/>
                      <a:pt x="555784" y="405289"/>
                    </a:quad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quadBezTo>
                      <a:pt x="606266" y="418624"/>
                      <a:pt x="606266" y="418624"/>
                    </a:quad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quadBezTo>
                      <a:pt x="608171" y="484346"/>
                      <a:pt x="608171" y="483394"/>
                    </a:quad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quadBezTo>
                      <a:pt x="631031" y="440531"/>
                      <a:pt x="631984" y="440531"/>
                    </a:quad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quadBezTo>
                      <a:pt x="633889" y="447199"/>
                      <a:pt x="633889" y="447199"/>
                    </a:quad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quadBezTo>
                      <a:pt x="343376" y="757714"/>
                      <a:pt x="343376" y="758666"/>
                    </a:quad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quadBezTo>
                      <a:pt x="150971" y="1207294"/>
                      <a:pt x="150019" y="1206341"/>
                    </a:quad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quadBezTo>
                      <a:pt x="291941" y="986314"/>
                      <a:pt x="291941" y="986314"/>
                    </a:quad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quadBezTo>
                      <a:pt x="330041" y="1783556"/>
                      <a:pt x="329089" y="1783556"/>
                    </a:quad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quadBezTo>
                      <a:pt x="421481" y="1575911"/>
                      <a:pt x="421481" y="1574959"/>
                    </a:quad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quadBezTo>
                      <a:pt x="422434" y="1485424"/>
                      <a:pt x="422434" y="1484471"/>
                    </a:quadBezTo>
                    <a:quadBezTo>
                      <a:pt x="422434" y="1484471"/>
                      <a:pt x="422434" y="1484471"/>
                    </a:quad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quadBezTo>
                      <a:pt x="435769" y="1603534"/>
                      <a:pt x="435769" y="1603534"/>
                    </a:quad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quadBezTo>
                      <a:pt x="449104" y="1603534"/>
                      <a:pt x="450056" y="1603534"/>
                    </a:quad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quadBezTo>
                      <a:pt x="452914" y="1518761"/>
                      <a:pt x="452914" y="1518761"/>
                    </a:quad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quadBezTo>
                      <a:pt x="658654" y="575786"/>
                      <a:pt x="657701" y="574834"/>
                    </a:quad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quadBezTo>
                      <a:pt x="525304" y="1230154"/>
                      <a:pt x="524351" y="1230154"/>
                    </a:quadBezTo>
                    <a:cubicBezTo>
                      <a:pt x="519589" y="1224439"/>
                      <a:pt x="511969" y="1220629"/>
                      <a:pt x="504349" y="1220629"/>
                    </a:cubicBezTo>
                    <a:quadBezTo>
                      <a:pt x="504349" y="1220629"/>
                      <a:pt x="503396" y="1220629"/>
                    </a:quad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quadBezTo>
                      <a:pt x="517684" y="1371124"/>
                      <a:pt x="518636" y="1371124"/>
                    </a:quadBezTo>
                    <a:quadBezTo>
                      <a:pt x="517684" y="1372076"/>
                      <a:pt x="516731" y="1373029"/>
                    </a:quad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quadBezTo>
                      <a:pt x="567214" y="710089"/>
                      <a:pt x="568166" y="711041"/>
                    </a:quad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quadBezTo>
                      <a:pt x="560546" y="804386"/>
                      <a:pt x="561499" y="804386"/>
                    </a:quad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quadBezTo>
                      <a:pt x="563404" y="823436"/>
                      <a:pt x="563404" y="824389"/>
                    </a:quad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quadBezTo>
                      <a:pt x="547211" y="969169"/>
                      <a:pt x="547211" y="970121"/>
                    </a:quad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quadBezTo>
                      <a:pt x="558641" y="972026"/>
                      <a:pt x="558641" y="972026"/>
                    </a:quad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quadBezTo>
                      <a:pt x="524351" y="992981"/>
                      <a:pt x="524351" y="993934"/>
                    </a:quad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quadBezTo>
                      <a:pt x="504349" y="1000601"/>
                      <a:pt x="503396" y="1000601"/>
                    </a:quadBezTo>
                    <a:cubicBezTo>
                      <a:pt x="503396" y="998696"/>
                      <a:pt x="502444" y="996791"/>
                      <a:pt x="501491" y="995839"/>
                    </a:cubicBezTo>
                    <a:quadBezTo>
                      <a:pt x="501491" y="995839"/>
                      <a:pt x="502444" y="995839"/>
                    </a:quad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quadBezTo>
                      <a:pt x="505301" y="907256"/>
                      <a:pt x="505301" y="907256"/>
                    </a:quad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quadBezTo>
                      <a:pt x="531971" y="1048226"/>
                      <a:pt x="531019" y="1048226"/>
                    </a:quadBezTo>
                    <a:quadBezTo>
                      <a:pt x="531019" y="1048226"/>
                      <a:pt x="531019" y="1047274"/>
                    </a:quad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quadBezTo>
                      <a:pt x="497681" y="812959"/>
                      <a:pt x="497681" y="812959"/>
                    </a:quad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quadBezTo>
                      <a:pt x="509111" y="805339"/>
                      <a:pt x="509111" y="806291"/>
                    </a:quad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quadBezTo>
                      <a:pt x="517684" y="854869"/>
                      <a:pt x="517684" y="854869"/>
                    </a:quadBezTo>
                    <a:quadBezTo>
                      <a:pt x="516731" y="854869"/>
                      <a:pt x="515779" y="854869"/>
                    </a:quad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quadBezTo>
                      <a:pt x="361474" y="708184"/>
                      <a:pt x="362426" y="708184"/>
                    </a:quad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quadBezTo>
                      <a:pt x="424339" y="845344"/>
                      <a:pt x="423386" y="846296"/>
                    </a:quad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quadBezTo>
                      <a:pt x="473869" y="935831"/>
                      <a:pt x="473869" y="935831"/>
                    </a:quad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quadBezTo>
                      <a:pt x="345281" y="1095851"/>
                      <a:pt x="345281" y="1095851"/>
                    </a:quadBezTo>
                    <a:quadBezTo>
                      <a:pt x="345281" y="1095851"/>
                      <a:pt x="345281" y="1095851"/>
                    </a:quadBezTo>
                    <a:quadBezTo>
                      <a:pt x="345281" y="1095851"/>
                      <a:pt x="345281" y="1095851"/>
                    </a:quad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quadBezTo>
                      <a:pt x="432911" y="1183481"/>
                      <a:pt x="432911" y="1183481"/>
                    </a:quadBezTo>
                    <a:quadBezTo>
                      <a:pt x="433864" y="1183481"/>
                      <a:pt x="432911" y="1183481"/>
                    </a:quad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quadBezTo>
                      <a:pt x="315754" y="1230154"/>
                      <a:pt x="315754" y="1229201"/>
                    </a:quad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quadBezTo>
                      <a:pt x="384334" y="1133951"/>
                      <a:pt x="384334" y="1133951"/>
                    </a:quad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quadBezTo>
                      <a:pt x="462439" y="1167289"/>
                      <a:pt x="462439" y="1167289"/>
                    </a:quad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quadBezTo>
                      <a:pt x="507206" y="1714976"/>
                      <a:pt x="508159" y="1714976"/>
                    </a:quadBezTo>
                    <a:quadBezTo>
                      <a:pt x="509111" y="1714976"/>
                      <a:pt x="510064" y="1714976"/>
                    </a:quadBezTo>
                    <a:quadBezTo>
                      <a:pt x="510064" y="1714976"/>
                      <a:pt x="510064" y="1714976"/>
                    </a:quad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anchor="ctr"/>
              <a:lstStyle/>
              <a:p>
                <a:pPr lvl="0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433916" y="1537226"/>
            <a:ext cx="10512776" cy="642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ko-KR" altLang="en-US"/>
              <a:t> 학습 진행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</a:t>
            </a:r>
            <a:r>
              <a:rPr lang="en-US" altLang="ko-KR"/>
              <a:t>(</a:t>
            </a:r>
            <a:r>
              <a:rPr lang="ko-KR" altLang="en-US"/>
              <a:t>상당한 시간 소요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46822" y="105833"/>
            <a:ext cx="674517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이미지 캡셔닝 모델</a:t>
            </a:r>
            <a:endParaRPr lang="ko-KR" altLang="en-US"/>
          </a:p>
        </p:txBody>
      </p:sp>
      <p:sp>
        <p:nvSpPr>
          <p:cNvPr id="43" name=""/>
          <p:cNvSpPr txBox="1"/>
          <p:nvPr/>
        </p:nvSpPr>
        <p:spPr>
          <a:xfrm>
            <a:off x="433916" y="1537226"/>
            <a:ext cx="10512776" cy="365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ko-KR" altLang="en-US"/>
              <a:t> 결과 확인</a:t>
            </a:r>
            <a:endParaRPr lang="ko-KR" altLang="en-US"/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rcRect t="34440" r="56570"/>
          <a:stretch>
            <a:fillRect/>
          </a:stretch>
        </p:blipFill>
        <p:spPr>
          <a:xfrm>
            <a:off x="2503042" y="1450873"/>
            <a:ext cx="3693415" cy="4935129"/>
          </a:xfrm>
          <a:prstGeom prst="rect">
            <a:avLst/>
          </a:prstGeom>
        </p:spPr>
      </p:pic>
      <p:cxnSp>
        <p:nvCxnSpPr>
          <p:cNvPr id="49" name=""/>
          <p:cNvCxnSpPr/>
          <p:nvPr/>
        </p:nvCxnSpPr>
        <p:spPr>
          <a:xfrm>
            <a:off x="3145894" y="6290910"/>
            <a:ext cx="2196042" cy="8818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rcRect t="68940" r="65570"/>
          <a:stretch>
            <a:fillRect/>
          </a:stretch>
        </p:blipFill>
        <p:spPr>
          <a:xfrm>
            <a:off x="7326880" y="2495589"/>
            <a:ext cx="3782409" cy="25018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45704" y="3088005"/>
            <a:ext cx="5446296" cy="7772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5400"/>
              </a:lnSpc>
              <a:defRPr/>
            </a:pPr>
            <a:r>
              <a:rPr lang="ko-KR" altLang="en-US" sz="60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계획</a:t>
            </a:r>
            <a:endParaRPr lang="ko-KR" altLang="en-US" sz="60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153" name="Freeform: Shape 152"/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계획</a:t>
            </a:r>
            <a:endParaRPr lang="ko-KR" altLang="en-US"/>
          </a:p>
        </p:txBody>
      </p:sp>
      <p:sp>
        <p:nvSpPr>
          <p:cNvPr id="40" name=""/>
          <p:cNvSpPr txBox="1"/>
          <p:nvPr/>
        </p:nvSpPr>
        <p:spPr>
          <a:xfrm>
            <a:off x="663220" y="1484312"/>
            <a:ext cx="4646084" cy="9045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학습 진행을 하던 중 과적합이 발생하였다</a:t>
            </a:r>
            <a:r>
              <a:rPr lang="en-US" altLang="ko-KR"/>
              <a:t>.</a:t>
            </a:r>
            <a:endParaRPr lang="ko-KR" altLang="en-US"/>
          </a:p>
          <a:p>
            <a:pPr>
              <a:defRPr/>
            </a:pPr>
            <a:r>
              <a:rPr lang="ko-KR" altLang="en-US"/>
              <a:t>이를 해결하기 위한 방안에 대한 고려가 필요하다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ko-KR" altLang="en-US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91820" y="237200"/>
            <a:ext cx="7887800" cy="6620799"/>
          </a:xfrm>
          <a:prstGeom prst="rect">
            <a:avLst/>
          </a:prstGeom>
        </p:spPr>
      </p:pic>
      <p:sp>
        <p:nvSpPr>
          <p:cNvPr id="48" name=""/>
          <p:cNvSpPr txBox="1"/>
          <p:nvPr/>
        </p:nvSpPr>
        <p:spPr>
          <a:xfrm>
            <a:off x="700965" y="2524442"/>
            <a:ext cx="4646084" cy="35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- Anaconda</a:t>
            </a:r>
            <a:r>
              <a:rPr lang="ko-KR" altLang="en-US"/>
              <a:t> 가상환경 재 설정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5867">
                <a:solidFill>
                  <a:schemeClr val="accent1">
                    <a:lumMod val="75000"/>
                  </a:schemeClr>
                </a:solidFill>
                <a:cs typeface="Arial"/>
              </a:rPr>
              <a:t>Thank You</a:t>
            </a:r>
            <a:endParaRPr lang="ko-KR" altLang="en-US" sz="5867">
              <a:solidFill>
                <a:schemeClr val="accent1">
                  <a:lumMod val="75000"/>
                </a:schemeClr>
              </a:solidFill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/>
          <p:cNvSpPr/>
          <p:nvPr/>
        </p:nvSpPr>
        <p:spPr>
          <a:xfrm rot="19505364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9580"/>
            <a:ext cx="6923766" cy="91853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5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목차</a:t>
            </a:r>
            <a:endParaRPr lang="ko-KR" altLang="en-US" sz="54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 rot="0">
            <a:off x="1608801" y="2528030"/>
            <a:ext cx="5383988" cy="900970"/>
            <a:chOff x="1848112" y="1575921"/>
            <a:chExt cx="5383988" cy="900970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262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4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01</a:t>
              </a:r>
              <a:endPara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0">
            <a:off x="1608801" y="3663008"/>
            <a:ext cx="5383988" cy="908992"/>
            <a:chOff x="1848112" y="1575921"/>
            <a:chExt cx="5383988" cy="908992"/>
          </a:xfrm>
        </p:grpSpPr>
        <p:sp>
          <p:nvSpPr>
            <p:cNvPr id="18" name="TextBox 17"/>
            <p:cNvSpPr txBox="1"/>
            <p:nvPr/>
          </p:nvSpPr>
          <p:spPr>
            <a:xfrm>
              <a:off x="2724408" y="2213900"/>
              <a:ext cx="4507692" cy="271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>
              <a:spAutoFit/>
            </a:bodyPr>
            <a:lstStyle/>
            <a:p>
              <a:pPr algn="ctr">
                <a:defRPr/>
              </a:pPr>
              <a:r>
                <a:rPr lang="en-US" altLang="ko-KR" sz="4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02</a:t>
              </a:r>
              <a:endPara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grpSp>
        <p:nvGrpSpPr>
          <p:cNvPr id="29" name="Graphic 421"/>
          <p:cNvGrpSpPr/>
          <p:nvPr/>
        </p:nvGrpSpPr>
        <p:grpSpPr>
          <a:xfrm rot="0"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/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quadBezTo>
                    <a:pt x="206812" y="5786"/>
                    <a:pt x="206383" y="6215"/>
                  </a:quad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quadBezTo>
                    <a:pt x="227814" y="178522"/>
                    <a:pt x="227386" y="178951"/>
                  </a:quad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70" name="Freeform: Shape 69"/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71" name="Freeform: Shape 70"/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72" name="Freeform: Shape 71"/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74" name="Freeform: Shape 73"/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75" name="Freeform: Shape 74"/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76" name="Freeform: Shape 75"/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77" name="Freeform: Shape 76"/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79" name="Freeform: Shape 78"/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80" name="Freeform: Shape 79"/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82" name="Freeform: Shape 81"/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83" name="Freeform: Shape 82"/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85" name="Freeform: Shape 84"/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86" name="Freeform: Shape 85"/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88" name="Freeform: Shape 87"/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93" name="Freeform: Shape 92"/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94" name="Freeform: Shape 93"/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quadBezTo>
                    <a:pt x="188707" y="34933"/>
                    <a:pt x="188279" y="34933"/>
                  </a:quad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95" name="Freeform: Shape 94"/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96" name="Freeform: Shape 95"/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98" name="Freeform: Shape 97"/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99" name="Freeform: Shape 98"/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00" name="Freeform: Shape 99"/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01" name="Freeform: Shape 100"/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02" name="Freeform: Shape 101"/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03" name="Freeform: Shape 102"/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04" name="Freeform: Shape 103"/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05" name="Freeform: Shape 104"/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06" name="Freeform: Shape 105"/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07" name="Freeform: Shape 106"/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08" name="Freeform: Shape 107"/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09" name="Freeform: Shape 108"/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10" name="Freeform: Shape 109"/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11" name="Freeform: Shape 110"/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12" name="Freeform: Shape 111"/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13" name="Freeform: Shape 112"/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14" name="Freeform: Shape 113"/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15" name="Freeform: Shape 114"/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16" name="Freeform: Shape 115"/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17" name="Freeform: Shape 116"/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18" name="Freeform: Shape 117"/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19" name="Freeform: Shape 118"/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20" name="Freeform: Shape 119"/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21" name="Freeform: Shape 120"/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22" name="Freeform: Shape 121"/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quadBezTo>
                    <a:pt x="3215" y="3215"/>
                    <a:pt x="3215" y="3215"/>
                  </a:quad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23" name="Freeform: Shape 122"/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24" name="Freeform: Shape 123"/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25" name="Freeform: Shape 124"/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26" name="Freeform: Shape 125"/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quadBezTo>
                    <a:pt x="767882" y="1294662"/>
                    <a:pt x="767882" y="1294662"/>
                  </a:quad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29" name="Freeform: Shape 128"/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30" name="Freeform: Shape 129"/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31" name="Freeform: Shape 130"/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32" name="Freeform: Shape 131"/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33" name="Freeform: Shape 132"/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34" name="Freeform: Shape 133"/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35" name="Freeform: Shape 134"/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36" name="Freeform: Shape 135"/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37" name="Freeform: Shape 136"/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38" name="Freeform: Shape 137"/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39" name="Freeform: Shape 138"/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40" name="Freeform: Shape 139"/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41" name="Freeform: Shape 140"/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42" name="Freeform: Shape 141"/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43" name="Freeform: Shape 142"/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44" name="Freeform: Shape 143"/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45" name="Freeform: Shape 144"/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46" name="Freeform: Shape 145"/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47" name="Freeform: Shape 146"/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48" name="Freeform: Shape 147"/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49" name="Freeform: Shape 148"/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50" name="Freeform: Shape 149"/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51" name="Freeform: Shape 150"/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53" name="Freeform: Shape 152"/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54" name="Freeform: Shape 153"/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55" name="Freeform: Shape 154"/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56" name="Freeform: Shape 155"/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57" name="Freeform: Shape 156"/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58" name="Freeform: Shape 157"/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59" name="Freeform: Shape 158"/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0" name="Freeform: Shape 159"/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1" name="Freeform: Shape 160"/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2" name="Freeform: Shape 161"/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3" name="Freeform: Shape 162"/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4" name="Freeform: Shape 163"/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5" name="Freeform: Shape 164"/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6" name="Freeform: Shape 165"/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7" name="Freeform: Shape 166"/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8" name="Freeform: Shape 167"/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70" name="Freeform: Shape 169"/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71" name="Freeform: Shape 170"/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72" name="Freeform: Shape 171"/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73" name="Freeform: Shape 172"/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quadBezTo>
                    <a:pt x="911900" y="2120194"/>
                    <a:pt x="911471" y="2120622"/>
                  </a:quad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  <p:sp>
          <p:nvSpPr>
            <p:cNvPr id="174" name="Freeform: Shape 173"/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en-US"/>
            </a:p>
          </p:txBody>
        </p:sp>
      </p:grpSp>
      <p:sp>
        <p:nvSpPr>
          <p:cNvPr id="176" name="TextBox 8"/>
          <p:cNvSpPr txBox="1"/>
          <p:nvPr/>
        </p:nvSpPr>
        <p:spPr>
          <a:xfrm>
            <a:off x="2466625" y="2693887"/>
            <a:ext cx="4507692" cy="496988"/>
          </a:xfrm>
          <a:prstGeom prst="rect">
            <a:avLst/>
          </a:prstGeom>
          <a:noFill/>
        </p:spPr>
        <p:txBody>
          <a:bodyPr wrap="square" lIns="108000" rIns="108000">
            <a:spAutoFit/>
          </a:bodyPr>
          <a:lstStyle/>
          <a:p>
            <a:pPr lvl="0">
              <a:defRPr/>
            </a:pPr>
            <a:r>
              <a:rPr lang="ko-KR" altLang="en-US" sz="27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이미지 캡셔닝 모델 및 설명</a:t>
            </a:r>
            <a:endParaRPr lang="ko-KR" altLang="en-US" sz="2700" b="1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177" name="TextBox 8"/>
          <p:cNvSpPr txBox="1"/>
          <p:nvPr/>
        </p:nvSpPr>
        <p:spPr>
          <a:xfrm>
            <a:off x="2466625" y="3817837"/>
            <a:ext cx="4507692" cy="496988"/>
          </a:xfrm>
          <a:prstGeom prst="rect">
            <a:avLst/>
          </a:prstGeom>
          <a:noFill/>
        </p:spPr>
        <p:txBody>
          <a:bodyPr wrap="square" lIns="108000" rIns="108000">
            <a:spAutoFit/>
          </a:bodyPr>
          <a:lstStyle/>
          <a:p>
            <a:pPr lvl="0">
              <a:defRPr/>
            </a:pPr>
            <a:r>
              <a:rPr lang="ko-KR" altLang="en-US" sz="27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계획</a:t>
            </a:r>
            <a:endParaRPr lang="ko-KR" altLang="en-US" sz="2700" b="1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45704" y="2383155"/>
            <a:ext cx="5446296" cy="21488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ts val="5400"/>
              </a:lnSpc>
              <a:defRPr/>
            </a:pPr>
            <a:r>
              <a:rPr lang="en-US" altLang="ko-KR" sz="60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Image Captioning</a:t>
            </a:r>
            <a:endParaRPr lang="en-US" altLang="ko-KR" sz="60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>
              <a:lnSpc>
                <a:spcPts val="5400"/>
              </a:lnSpc>
              <a:defRPr/>
            </a:pPr>
            <a:r>
              <a:rPr lang="en-US" altLang="ko-KR" sz="60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Model</a:t>
            </a:r>
            <a:endParaRPr lang="en-US" altLang="ko-KR" sz="60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153" name="Freeform: Shape 152"/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이미지 캡셔닝 모델</a:t>
            </a:r>
            <a:endParaRPr lang="ko-KR" altLang="en-US"/>
          </a:p>
        </p:txBody>
      </p:sp>
      <p:sp>
        <p:nvSpPr>
          <p:cNvPr id="37" name=""/>
          <p:cNvSpPr txBox="1"/>
          <p:nvPr/>
        </p:nvSpPr>
        <p:spPr>
          <a:xfrm>
            <a:off x="2233083" y="1845907"/>
            <a:ext cx="1675694" cy="365868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ResNet-101 </a:t>
            </a:r>
            <a:endParaRPr lang="en-US" altLang="ko-KR"/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9262" y="2664177"/>
            <a:ext cx="3421944" cy="3754000"/>
          </a:xfrm>
          <a:prstGeom prst="rect">
            <a:avLst/>
          </a:prstGeom>
        </p:spPr>
      </p:pic>
      <p:sp>
        <p:nvSpPr>
          <p:cNvPr id="40" name=""/>
          <p:cNvSpPr txBox="1"/>
          <p:nvPr/>
        </p:nvSpPr>
        <p:spPr>
          <a:xfrm>
            <a:off x="5640917" y="1546824"/>
            <a:ext cx="6096000" cy="908721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/>
              <a:t>학습용 데이터셋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Flickr8k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=&gt; </a:t>
            </a:r>
            <a:r>
              <a:rPr lang="ko-KR" altLang="en-US"/>
              <a:t>한 장의 이미지가 있을 때</a:t>
            </a:r>
            <a:r>
              <a:rPr lang="en-US" altLang="ko-KR"/>
              <a:t>,</a:t>
            </a:r>
            <a:r>
              <a:rPr lang="ko-KR" altLang="en-US"/>
              <a:t> 그 이미지를 설명하는 문장을 함꼐 가지고 있는 데이터 셋이다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약  </a:t>
            </a:r>
            <a:r>
              <a:rPr lang="en-US" altLang="ko-KR"/>
              <a:t>8,000</a:t>
            </a:r>
            <a:r>
              <a:rPr lang="ko-KR" altLang="en-US"/>
              <a:t>장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89333" y="2592418"/>
            <a:ext cx="3722641" cy="4045592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이미지 캡셔닝 모델</a:t>
            </a:r>
            <a:endParaRPr lang="ko-KR" altLang="en-US"/>
          </a:p>
        </p:txBody>
      </p:sp>
      <p:sp>
        <p:nvSpPr>
          <p:cNvPr id="43" name=""/>
          <p:cNvSpPr txBox="1"/>
          <p:nvPr/>
        </p:nvSpPr>
        <p:spPr>
          <a:xfrm>
            <a:off x="433916" y="1537226"/>
            <a:ext cx="10512776" cy="365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ko-KR" altLang="en-US"/>
              <a:t> </a:t>
            </a:r>
            <a:r>
              <a:rPr lang="en-US" altLang="ko-KR"/>
              <a:t>Flickr8k </a:t>
            </a:r>
            <a:r>
              <a:rPr lang="ko-KR" altLang="en-US"/>
              <a:t>데이터셋 다운로드 및 압축 해제</a:t>
            </a:r>
            <a:endParaRPr lang="ko-KR" altLang="en-US"/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8552" y="2153496"/>
            <a:ext cx="10555173" cy="504895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1620" y="2838367"/>
            <a:ext cx="10536120" cy="590632"/>
          </a:xfrm>
          <a:prstGeom prst="rect">
            <a:avLst/>
          </a:prstGeom>
        </p:spPr>
      </p:pic>
      <p:sp>
        <p:nvSpPr>
          <p:cNvPr id="46" name=""/>
          <p:cNvSpPr txBox="1"/>
          <p:nvPr/>
        </p:nvSpPr>
        <p:spPr>
          <a:xfrm>
            <a:off x="559857" y="3771014"/>
            <a:ext cx="10512776" cy="365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ko-KR" altLang="en-US"/>
              <a:t> 점수 계산을 위한 라이브러리 설치 </a:t>
            </a:r>
            <a:r>
              <a:rPr lang="en-US" altLang="ko-KR"/>
              <a:t>(BLEU Score)</a:t>
            </a:r>
            <a:endParaRPr lang="en-US" altLang="ko-KR"/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0047" y="4394864"/>
            <a:ext cx="10498015" cy="5906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433916" y="1537226"/>
            <a:ext cx="10512776" cy="365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ko-KR" altLang="en-US"/>
              <a:t> 이미지 크기 조정</a:t>
            </a:r>
            <a:endParaRPr lang="ko-KR" altLang="en-US"/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97157" y="237679"/>
            <a:ext cx="6154008" cy="6382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433916" y="1537226"/>
            <a:ext cx="10512776" cy="365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ko-KR" altLang="en-US"/>
              <a:t> 캡션을 이용한 </a:t>
            </a:r>
            <a:r>
              <a:rPr lang="en-US" altLang="ko-KR"/>
              <a:t>Vocabulary </a:t>
            </a:r>
            <a:r>
              <a:rPr lang="ko-KR" altLang="en-US"/>
              <a:t>만들기</a:t>
            </a:r>
            <a:endParaRPr lang="ko-KR" altLang="en-US"/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70358" y="504416"/>
            <a:ext cx="5449060" cy="58491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433916" y="1537226"/>
            <a:ext cx="4356804" cy="642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ko-KR" altLang="en-US"/>
              <a:t> </a:t>
            </a:r>
            <a:r>
              <a:rPr lang="en-US" altLang="ko-KR"/>
              <a:t>Flickr8k </a:t>
            </a:r>
            <a:r>
              <a:rPr lang="ko-KR" altLang="en-US"/>
              <a:t>데이터셋 클래스를 정의한 후 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 </a:t>
            </a:r>
            <a:r>
              <a:rPr lang="en-US" altLang="ko-KR"/>
              <a:t>Encoder </a:t>
            </a:r>
            <a:r>
              <a:rPr lang="ko-KR" altLang="en-US"/>
              <a:t>및 </a:t>
            </a:r>
            <a:r>
              <a:rPr lang="en-US" altLang="ko-KR"/>
              <a:t>Decoder</a:t>
            </a:r>
            <a:r>
              <a:rPr lang="ko-KR" altLang="en-US"/>
              <a:t> 모델 정의</a:t>
            </a:r>
            <a:endParaRPr lang="ko-KR" altLang="en-US"/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89060" y="0"/>
            <a:ext cx="639970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이미지 캡셔닝 모델</a:t>
            </a:r>
            <a:endParaRPr lang="ko-KR" altLang="en-US"/>
          </a:p>
        </p:txBody>
      </p:sp>
      <p:sp>
        <p:nvSpPr>
          <p:cNvPr id="43" name=""/>
          <p:cNvSpPr txBox="1"/>
          <p:nvPr/>
        </p:nvSpPr>
        <p:spPr>
          <a:xfrm>
            <a:off x="433916" y="1537226"/>
            <a:ext cx="10512776" cy="365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ko-KR" altLang="en-US"/>
              <a:t> 학습 및 평가 준비</a:t>
            </a:r>
            <a:endParaRPr lang="ko-KR" altLang="en-US"/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14653"/>
            <a:ext cx="7619716" cy="5296639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rcRect l="-10710" t="-8630" r="10710" b="8630"/>
          <a:stretch>
            <a:fillRect/>
          </a:stretch>
        </p:blipFill>
        <p:spPr>
          <a:xfrm>
            <a:off x="4868914" y="-811388"/>
            <a:ext cx="7852253" cy="5650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115</ep:Words>
  <ep:PresentationFormat>Widescreen</ep:PresentationFormat>
  <ep:Paragraphs>30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ep:HeadingPairs>
  <ep:TitlesOfParts>
    <vt:vector size="17" baseType="lpstr">
      <vt:lpstr>Cover and End Slide Master</vt:lpstr>
      <vt:lpstr>Contents Slide Master</vt:lpstr>
      <vt:lpstr>Section Break Slide Master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2018-04-24T17:14:44.000</dcterms:created>
  <dc:creator>Allppt.com;Googleslidesppt.com</dc:creator>
  <cp:lastModifiedBy>hiker</cp:lastModifiedBy>
  <dcterms:modified xsi:type="dcterms:W3CDTF">2021-12-03T04:29:33.071</dcterms:modified>
  <cp:revision>136</cp:revision>
  <dc:title>PowerPoint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