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3" r:id="rId4"/>
    <p:sldId id="277" r:id="rId5"/>
    <p:sldId id="274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 smtClean="0"/>
              <a:t>N-Queen Problem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Alunos</a:t>
            </a:r>
            <a:r>
              <a:rPr lang="en-US" sz="2400" dirty="0"/>
              <a:t>: Augusto C. </a:t>
            </a:r>
            <a:r>
              <a:rPr lang="en-US" sz="2400" dirty="0" err="1"/>
              <a:t>Pluschkat</a:t>
            </a:r>
            <a:r>
              <a:rPr lang="en-US" sz="2400" dirty="0"/>
              <a:t> e Gabriel Luis da Silva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Resultados n = 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052736"/>
            <a:ext cx="10505047" cy="4752528"/>
          </a:xfrm>
        </p:spPr>
      </p:pic>
      <p:sp>
        <p:nvSpPr>
          <p:cNvPr id="5" name="TextBox 4"/>
          <p:cNvSpPr txBox="1"/>
          <p:nvPr/>
        </p:nvSpPr>
        <p:spPr>
          <a:xfrm>
            <a:off x="1413892" y="6093296"/>
            <a:ext cx="10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Função de Distribuição: </a:t>
            </a:r>
            <a:r>
              <a:rPr lang="pt-BR" dirty="0" smtClean="0"/>
              <a:t>Lognormal (</a:t>
            </a:r>
            <a:r>
              <a:rPr lang="pt-BR" dirty="0"/>
              <a:t>0.0552, 0.0423)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Resultados n = 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3892" y="6093296"/>
            <a:ext cx="10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Correlação de Pearson: </a:t>
            </a:r>
            <a:r>
              <a:rPr lang="en-US" dirty="0" smtClean="0">
                <a:solidFill>
                  <a:srgbClr val="0070C0"/>
                </a:solidFill>
              </a:rPr>
              <a:t>0.903332011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90" y="833171"/>
            <a:ext cx="10295545" cy="5260125"/>
          </a:xfrm>
        </p:spPr>
      </p:pic>
    </p:spTree>
    <p:extLst>
      <p:ext uri="{BB962C8B-B14F-4D97-AF65-F5344CB8AC3E}">
        <p14:creationId xmlns:p14="http://schemas.microsoft.com/office/powerpoint/2010/main" val="14494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Resultados n = 100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3892" y="6093296"/>
            <a:ext cx="10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Função de Distribuição: </a:t>
            </a:r>
            <a:r>
              <a:rPr lang="pt-BR" dirty="0" smtClean="0"/>
              <a:t>3 + Lognormal (3.69</a:t>
            </a:r>
            <a:r>
              <a:rPr lang="pt-BR" dirty="0"/>
              <a:t>, </a:t>
            </a:r>
            <a:r>
              <a:rPr lang="pt-BR" dirty="0" smtClean="0"/>
              <a:t>3.02)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99" y="850582"/>
            <a:ext cx="9532474" cy="5218890"/>
          </a:xfrm>
        </p:spPr>
      </p:pic>
    </p:spTree>
    <p:extLst>
      <p:ext uri="{BB962C8B-B14F-4D97-AF65-F5344CB8AC3E}">
        <p14:creationId xmlns:p14="http://schemas.microsoft.com/office/powerpoint/2010/main" val="337791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Resultados n = 100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3892" y="6093296"/>
            <a:ext cx="10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Correlação de Pearson: </a:t>
            </a:r>
            <a:r>
              <a:rPr lang="en-US" dirty="0" smtClean="0">
                <a:solidFill>
                  <a:srgbClr val="0070C0"/>
                </a:solidFill>
              </a:rPr>
              <a:t>0.996605761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3" y="901824"/>
            <a:ext cx="10136034" cy="5191472"/>
          </a:xfrm>
        </p:spPr>
      </p:pic>
    </p:spTree>
    <p:extLst>
      <p:ext uri="{BB962C8B-B14F-4D97-AF65-F5344CB8AC3E}">
        <p14:creationId xmlns:p14="http://schemas.microsoft.com/office/powerpoint/2010/main" val="278355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Resultados n = 250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3892" y="6093296"/>
            <a:ext cx="10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Função de Distribuição: </a:t>
            </a:r>
            <a:r>
              <a:rPr lang="pt-BR" dirty="0" smtClean="0"/>
              <a:t>41 + </a:t>
            </a:r>
            <a:r>
              <a:rPr lang="pt-BR" dirty="0"/>
              <a:t>Lognormal (34.1, 40</a:t>
            </a:r>
            <a:r>
              <a:rPr lang="pt-BR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941276"/>
            <a:ext cx="9962345" cy="5047456"/>
          </a:xfrm>
        </p:spPr>
      </p:pic>
    </p:spTree>
    <p:extLst>
      <p:ext uri="{BB962C8B-B14F-4D97-AF65-F5344CB8AC3E}">
        <p14:creationId xmlns:p14="http://schemas.microsoft.com/office/powerpoint/2010/main" val="34224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Resultados n = 250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3892" y="6093296"/>
            <a:ext cx="10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Correlação de Pearson: </a:t>
            </a:r>
            <a:r>
              <a:rPr lang="en-US" dirty="0">
                <a:solidFill>
                  <a:srgbClr val="0070C0"/>
                </a:solidFill>
              </a:rPr>
              <a:t>0.931201038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815237"/>
            <a:ext cx="10153128" cy="5278059"/>
          </a:xfrm>
        </p:spPr>
      </p:pic>
    </p:spTree>
    <p:extLst>
      <p:ext uri="{BB962C8B-B14F-4D97-AF65-F5344CB8AC3E}">
        <p14:creationId xmlns:p14="http://schemas.microsoft.com/office/powerpoint/2010/main" val="37519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Resultados n = 500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3892" y="6093296"/>
            <a:ext cx="10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Função de Distribuição: </a:t>
            </a:r>
            <a:r>
              <a:rPr lang="pt-BR" dirty="0" smtClean="0"/>
              <a:t>304 + </a:t>
            </a:r>
            <a:r>
              <a:rPr lang="pt-BR" dirty="0"/>
              <a:t>Lognormal (397, 611)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941276"/>
            <a:ext cx="10153128" cy="5047456"/>
          </a:xfrm>
        </p:spPr>
      </p:pic>
    </p:spTree>
    <p:extLst>
      <p:ext uri="{BB962C8B-B14F-4D97-AF65-F5344CB8AC3E}">
        <p14:creationId xmlns:p14="http://schemas.microsoft.com/office/powerpoint/2010/main" val="2795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Resultados n = 500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3892" y="6093296"/>
            <a:ext cx="10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Correlação de Pearson: </a:t>
            </a:r>
            <a:r>
              <a:rPr lang="en-US" dirty="0">
                <a:solidFill>
                  <a:srgbClr val="0070C0"/>
                </a:solidFill>
              </a:rPr>
              <a:t>0.924002066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941276"/>
            <a:ext cx="10153128" cy="5047456"/>
          </a:xfrm>
        </p:spPr>
      </p:pic>
    </p:spTree>
    <p:extLst>
      <p:ext uri="{BB962C8B-B14F-4D97-AF65-F5344CB8AC3E}">
        <p14:creationId xmlns:p14="http://schemas.microsoft.com/office/powerpoint/2010/main" val="19328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Resultados Conjunto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3892" y="6093296"/>
            <a:ext cx="10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Função de Distribuição: </a:t>
            </a:r>
            <a:r>
              <a:rPr lang="pt-BR" dirty="0" smtClean="0"/>
              <a:t>Exponencial (207</a:t>
            </a:r>
            <a:r>
              <a:rPr lang="pt-BR" dirty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836713"/>
            <a:ext cx="9973584" cy="5312337"/>
          </a:xfrm>
        </p:spPr>
      </p:pic>
    </p:spTree>
    <p:extLst>
      <p:ext uri="{BB962C8B-B14F-4D97-AF65-F5344CB8AC3E}">
        <p14:creationId xmlns:p14="http://schemas.microsoft.com/office/powerpoint/2010/main" val="34734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Resultados Conjunto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3892" y="6093296"/>
            <a:ext cx="10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Correlação de Pearson: </a:t>
            </a:r>
            <a:r>
              <a:rPr lang="en-US" dirty="0">
                <a:solidFill>
                  <a:srgbClr val="FF0000"/>
                </a:solidFill>
              </a:rPr>
              <a:t>0.253799894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836713"/>
            <a:ext cx="9962345" cy="5256583"/>
          </a:xfrm>
        </p:spPr>
      </p:pic>
    </p:spTree>
    <p:extLst>
      <p:ext uri="{BB962C8B-B14F-4D97-AF65-F5344CB8AC3E}">
        <p14:creationId xmlns:p14="http://schemas.microsoft.com/office/powerpoint/2010/main" val="101763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Problema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3436" y="1988840"/>
            <a:ext cx="97828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 smtClean="0"/>
              <a:t>Consiste em colocar N rainhas em um tabuleiro NxN tal que nenhuma rainha se ataque</a:t>
            </a: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 smtClean="0"/>
              <a:t>Números de posições possíveis aumenta consideravelmente conforme o valor de 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dirty="0" smtClean="0"/>
              <a:t>N = 8; 8 ^ 8 possibilidades de 1 rainha em cada coluna: </a:t>
            </a:r>
            <a:r>
              <a:rPr lang="en-US" sz="2400" dirty="0" smtClean="0">
                <a:solidFill>
                  <a:srgbClr val="FF0000"/>
                </a:solidFill>
              </a:rPr>
              <a:t>16,777,216</a:t>
            </a:r>
            <a:r>
              <a:rPr lang="en-US" sz="2400" dirty="0" smtClean="0"/>
              <a:t>, tendo </a:t>
            </a:r>
            <a:r>
              <a:rPr lang="en-US" sz="2400" dirty="0" smtClean="0">
                <a:solidFill>
                  <a:srgbClr val="00B0F0"/>
                </a:solidFill>
              </a:rPr>
              <a:t>92</a:t>
            </a:r>
            <a:r>
              <a:rPr lang="en-US" sz="2400" dirty="0" smtClean="0"/>
              <a:t> soluções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400" dirty="0" smtClean="0"/>
              <a:t>N = 9; </a:t>
            </a:r>
            <a:r>
              <a:rPr lang="en-US" sz="2400" dirty="0" smtClean="0">
                <a:solidFill>
                  <a:srgbClr val="FF0000"/>
                </a:solidFill>
              </a:rPr>
              <a:t>387,420,489 </a:t>
            </a:r>
            <a:r>
              <a:rPr lang="en-US" sz="2400" dirty="0" smtClean="0"/>
              <a:t>possibilidades, tendo </a:t>
            </a:r>
            <a:r>
              <a:rPr lang="en-US" sz="2400" dirty="0" smtClean="0">
                <a:solidFill>
                  <a:srgbClr val="00B0F0"/>
                </a:solidFill>
              </a:rPr>
              <a:t>352</a:t>
            </a:r>
            <a:r>
              <a:rPr lang="en-US" sz="2400" dirty="0" smtClean="0"/>
              <a:t> soluções</a:t>
            </a: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 smtClean="0"/>
              <a:t>N = 27 é o maior tabuleiro com todas as soluções enumeradas atualmente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126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pPr algn="ctr"/>
            <a:r>
              <a:rPr lang="pt-BR" dirty="0" smtClean="0"/>
              <a:t>Gráfico das Médias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55" y="1052737"/>
            <a:ext cx="9601961" cy="5400600"/>
          </a:xfrm>
        </p:spPr>
      </p:pic>
    </p:spTree>
    <p:extLst>
      <p:ext uri="{BB962C8B-B14F-4D97-AF65-F5344CB8AC3E}">
        <p14:creationId xmlns:p14="http://schemas.microsoft.com/office/powerpoint/2010/main" val="17615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/>
              <a:t>Considerações Finais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844824"/>
            <a:ext cx="9782801" cy="45720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Possibilidade de melhorias no algoritmo utilizado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Erro na modelagem do sistema levando em consideração todos os valores em conjunto pode ter acontecido pelo aumento significativo de tempo necessário para resolver as instâncias de n = 500</a:t>
            </a:r>
          </a:p>
        </p:txBody>
      </p:sp>
    </p:spTree>
    <p:extLst>
      <p:ext uri="{BB962C8B-B14F-4D97-AF65-F5344CB8AC3E}">
        <p14:creationId xmlns:p14="http://schemas.microsoft.com/office/powerpoint/2010/main" val="40495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683" y="332656"/>
            <a:ext cx="6362306" cy="6381328"/>
          </a:xfrm>
        </p:spPr>
      </p:pic>
    </p:spTree>
    <p:extLst>
      <p:ext uri="{BB962C8B-B14F-4D97-AF65-F5344CB8AC3E}">
        <p14:creationId xmlns:p14="http://schemas.microsoft.com/office/powerpoint/2010/main" val="14955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/>
              <a:t>Algoritmos</a:t>
            </a:r>
            <a:endParaRPr lang="pt-BR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2162" y="1772816"/>
            <a:ext cx="9782801" cy="45365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 complexidade para encontrar todas as soluções cresce em ordem fatorial, porém é possível encontrar apenas uma única solução rapidamente para grandes tamanhos de n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Possibilidade de uso de algoritmos de força bruta refinados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Backtracking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Possibilidade de uso de heurísticas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Conflito Mínimo, um tipo de Busca Local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02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/>
              <a:t>Busca Local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5" y="1916832"/>
            <a:ext cx="9782801" cy="4572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Heurística utilizada para problemas de otimização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Consiste em mover-se de posição em posição em um espaço de soluções candidatas até encontrar uma solução admissível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No caso do problema das rainhas, um movimento é alterar o quadrado da rainha daquela coluna, sendo uma solução candidata qualquer configuração com as n rainhas colocadas no tabuleiro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69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/>
              <a:t>Heurística de Conflito Mínimo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5" y="1988840"/>
            <a:ext cx="9782801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Tipo de busca local com característica de Hill Climbing, ou seja, a busca sempre tenta melhorar a solução com cada movimento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Procura colocar a rainha na linha que miniminiza o número de conflitos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Risco de cair em ótimos locais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3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/>
              <a:t>Implementação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62" y="1916832"/>
            <a:ext cx="9927547" cy="3888432"/>
          </a:xfrm>
        </p:spPr>
      </p:pic>
    </p:spTree>
    <p:extLst>
      <p:ext uri="{BB962C8B-B14F-4D97-AF65-F5344CB8AC3E}">
        <p14:creationId xmlns:p14="http://schemas.microsoft.com/office/powerpoint/2010/main" val="250140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/>
              <a:t>Demonstração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934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/>
              <a:t>Metodologia dos Experimentos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988840"/>
            <a:ext cx="9782801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Proposta: medir o tempo de 1000 amostras de quatro instâncias de n para definir as distribuições adequadas para modelar o tempo de execução do algoritmo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Instâncias de n utilizadas: </a:t>
            </a:r>
            <a:r>
              <a:rPr lang="pt-BR" dirty="0" smtClean="0">
                <a:solidFill>
                  <a:srgbClr val="FF0000"/>
                </a:solidFill>
              </a:rPr>
              <a:t>8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0000"/>
                </a:solidFill>
              </a:rPr>
              <a:t>100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0000"/>
                </a:solidFill>
              </a:rPr>
              <a:t>250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0000"/>
                </a:solidFill>
              </a:rPr>
              <a:t>500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Uso do software Arena para definir as distribuições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43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442</Words>
  <Application>Microsoft Office PowerPoint</Application>
  <PresentationFormat>Custom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Euphemia</vt:lpstr>
      <vt:lpstr>Wingdings</vt:lpstr>
      <vt:lpstr>Math 16x9</vt:lpstr>
      <vt:lpstr>N-Queen Problem</vt:lpstr>
      <vt:lpstr>Problema</vt:lpstr>
      <vt:lpstr>PowerPoint Presentation</vt:lpstr>
      <vt:lpstr>Algoritmos</vt:lpstr>
      <vt:lpstr>Busca Local</vt:lpstr>
      <vt:lpstr>Heurística de Conflito Mínimo</vt:lpstr>
      <vt:lpstr>Implementação</vt:lpstr>
      <vt:lpstr>Demonstração</vt:lpstr>
      <vt:lpstr>Metodologia dos Experimentos</vt:lpstr>
      <vt:lpstr>Resultados n = 8</vt:lpstr>
      <vt:lpstr>Resultados n = 8</vt:lpstr>
      <vt:lpstr>Resultados n = 100</vt:lpstr>
      <vt:lpstr>Resultados n = 100</vt:lpstr>
      <vt:lpstr>Resultados n = 250</vt:lpstr>
      <vt:lpstr>Resultados n = 250</vt:lpstr>
      <vt:lpstr>Resultados n = 500</vt:lpstr>
      <vt:lpstr>Resultados n = 500</vt:lpstr>
      <vt:lpstr>Resultados Conjunto</vt:lpstr>
      <vt:lpstr>Resultados Conjunto</vt:lpstr>
      <vt:lpstr>Gráfico das Médias</vt:lpstr>
      <vt:lpstr>Considerações Finais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2016-09-26T01:05:28Z</dcterms:created>
  <dcterms:modified xsi:type="dcterms:W3CDTF">2016-09-26T09:21:22Z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