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e79032053_0_3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e79032053_0_3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e79032053_0_3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e79032053_0_3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e79032053_0_3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e79032053_0_3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e7903205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e790320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e79032053_0_3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e79032053_0_3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e79032053_0_3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e79032053_0_3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e79032053_0_3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e79032053_0_3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e79032053_0_3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e79032053_0_3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e79032053_0_3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e79032053_0_3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e79032053_0_3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e79032053_0_3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e7903205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e7903205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e79032053_0_3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e79032053_0_3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e79032053_0_3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e79032053_0_3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e79032053_0_3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e79032053_0_3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e790320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e790320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790320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790320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e790320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e790320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790320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e790320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e7903205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e790320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e790320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e790320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e7903205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e790320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ugust-JF-Perez/Capstone_2_Springboard_August_Perez/tree/main" TargetMode="External"/><Relationship Id="rId4" Type="http://schemas.openxmlformats.org/officeDocument/2006/relationships/hyperlink" Target="https://github.com/August-JF-Perez/Capstone_2_Springboard_August_Perez/blob/main/CapstoneTwo_Everything_AugustPerez.ipynb" TargetMode="External"/><Relationship Id="rId5" Type="http://schemas.openxmlformats.org/officeDocument/2006/relationships/hyperlink" Target="https://github.com/August-JF-Perez/Capstone_2_Springboard_August_Perez/blob/main/Capstone2_Report_August_P.ipyn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dc.gov/asthma/most_recent_national_asthma_data.htm" TargetMode="External"/><Relationship Id="rId4" Type="http://schemas.openxmlformats.org/officeDocument/2006/relationships/hyperlink" Target="https://www.cdc.gov/asthma/most_recent_national_asthma_data.htm" TargetMode="External"/><Relationship Id="rId5" Type="http://schemas.openxmlformats.org/officeDocument/2006/relationships/hyperlink" Target="https://www.cdc.gov/asthma/most_recent_national_asthma_data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my.clevelandclinic.org/health/diseases/6424-asthm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rabieelkharoua/asthma-disease-dataset?resource=downloa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41080"/>
            <a:ext cx="7136700" cy="15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Asthma Diagnosis as a Screening Test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678879"/>
            <a:ext cx="48705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71"/>
              <a:t>August J.F. Perez</a:t>
            </a:r>
            <a:endParaRPr sz="397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2023 Cohort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 Data Science capstone 2 Project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225" y="4152250"/>
            <a:ext cx="1758550" cy="4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3103250" y="3587725"/>
            <a:ext cx="29385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Mentor: Rahul Sagrolikar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0" y="4681800"/>
            <a:ext cx="121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July 2024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997125" y="4714650"/>
            <a:ext cx="41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Github hosted Jupyter Notebook Link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188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Distributions (Diagnosis = 0)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764375" y="895650"/>
            <a:ext cx="4092300" cy="4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Near to the same distributions as the unfiltered data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311700" y="895650"/>
            <a:ext cx="4092400" cy="40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188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Distributions (Diagnosis = 1)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764375" y="895650"/>
            <a:ext cx="4092300" cy="4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variables seemingly have more varied distributions.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Likely due to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5% of the total data has Diagnosis = 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pollutionexposure almost a bimodal distribution but not a strong enough case to be confidently classified as such.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 have extremely similar ratios to the unfiltered and Diagnosis=0 distributions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5650"/>
            <a:ext cx="4092401" cy="40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188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between features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5684525" y="895650"/>
            <a:ext cx="3172200" cy="4026900"/>
          </a:xfrm>
          <a:prstGeom prst="rect">
            <a:avLst/>
          </a:prstGeom>
        </p:spPr>
        <p:txBody>
          <a:bodyPr anchorCtr="0" anchor="t" bIns="91425" lIns="45700" spcFirstLastPara="1" rIns="45700" wrap="square" tIns="91425">
            <a:noAutofit/>
          </a:bodyPr>
          <a:lstStyle/>
          <a:p>
            <a:pPr indent="-69850" lvl="0" marL="2286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two features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1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0.064841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3" marL="1600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BMI &amp; DustExposure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1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Lowest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-0.059298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2" marL="1143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Wheezing &amp; Hayfever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diagnosis &amp; a feature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1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Highest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0.053956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2" marL="1143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ExerciseInduced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1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Lowest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-0.039278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2" marL="1143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Chesttightness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correlation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coefficients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indicate there is </a:t>
            </a:r>
            <a:r>
              <a:rPr lang="en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barely any relationship between features or a relationship between a single feature and Diagnosis.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a correlation of 1 or -1 being a perfect linear relationship.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5650"/>
            <a:ext cx="5124290" cy="402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Type: Supervised learning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Tools: SciKit learn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classification: 1 for diagnosed with asthma and 0 for not </a:t>
            </a:r>
            <a:r>
              <a:rPr lang="en"/>
              <a:t>diagnosed with asthma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imbalanced data: 5.18% data tagged with diagnosis = 1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Addressed with resampling (oversampling of diagnosis = 1)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Classification models were trained, tested, &amp; scored. The best 2 models then underwent hyperparameter tuning &amp; scoring.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Created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266325"/>
            <a:ext cx="85206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04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Decision Tree</a:t>
            </a:r>
            <a:endParaRPr sz="2272"/>
          </a:p>
          <a:p>
            <a:pPr indent="-3404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Random Forest</a:t>
            </a:r>
            <a:endParaRPr sz="2272"/>
          </a:p>
          <a:p>
            <a:pPr indent="-3404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K Nearest Neighbors</a:t>
            </a:r>
            <a:endParaRPr sz="2272"/>
          </a:p>
          <a:p>
            <a:pPr indent="-3404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Logistic Regression</a:t>
            </a:r>
            <a:endParaRPr sz="2272"/>
          </a:p>
          <a:p>
            <a:pPr indent="-32074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2"/>
              <a:t>Marked for hyperparameter tuning</a:t>
            </a:r>
            <a:endParaRPr sz="1872"/>
          </a:p>
          <a:p>
            <a:pPr indent="-3404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Gradient Boosting (with d</a:t>
            </a:r>
            <a:r>
              <a:rPr lang="en" sz="2272"/>
              <a:t>ecision trees)</a:t>
            </a:r>
            <a:endParaRPr sz="2272"/>
          </a:p>
          <a:p>
            <a:pPr indent="-3404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Adaptive Boosting (AdaBoost) (with logistic regression)</a:t>
            </a:r>
            <a:endParaRPr sz="2272"/>
          </a:p>
          <a:p>
            <a:pPr indent="-32074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2"/>
              <a:t>Best model overall</a:t>
            </a:r>
            <a:endParaRPr sz="187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DummyClassifier model was created to simulate random guessing as a baseline to compare models to. (Recall = 37.9%)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1 &amp; 2 Metrics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152425"/>
            <a:ext cx="3999900" cy="40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1: Decision Tree</a:t>
            </a:r>
            <a:endParaRPr/>
          </a:p>
        </p:txBody>
      </p:sp>
      <p:sp>
        <p:nvSpPr>
          <p:cNvPr id="200" name="Google Shape;200;p27"/>
          <p:cNvSpPr txBox="1"/>
          <p:nvPr>
            <p:ph idx="2" type="body"/>
          </p:nvPr>
        </p:nvSpPr>
        <p:spPr>
          <a:xfrm>
            <a:off x="4861400" y="1152425"/>
            <a:ext cx="3999900" cy="40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2: Random Forest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2625"/>
            <a:ext cx="3999900" cy="20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000" y="1607125"/>
            <a:ext cx="3968300" cy="20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311700" y="3640550"/>
            <a:ext cx="4121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Accuracy: 91%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Recall: 3%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High scores for diagnosis=0, low scores for diagnosis=1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Worse recall than dummy classifier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832400" y="3695050"/>
            <a:ext cx="41211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Accuracy: 94%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Recall: 0%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Worse recall than dummy classifier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Performed well for diagnosis=0, extremely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poorly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for predicting diagnosis=1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3 &amp; 4 Metrics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152425"/>
            <a:ext cx="3999900" cy="40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3: </a:t>
            </a:r>
            <a:r>
              <a:rPr lang="en"/>
              <a:t>K Nearest Neighbors</a:t>
            </a:r>
            <a:endParaRPr/>
          </a:p>
        </p:txBody>
      </p:sp>
      <p:sp>
        <p:nvSpPr>
          <p:cNvPr id="211" name="Google Shape;211;p28"/>
          <p:cNvSpPr txBox="1"/>
          <p:nvPr>
            <p:ph idx="2" type="body"/>
          </p:nvPr>
        </p:nvSpPr>
        <p:spPr>
          <a:xfrm>
            <a:off x="4861400" y="1152425"/>
            <a:ext cx="3999900" cy="40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4: </a:t>
            </a:r>
            <a:r>
              <a:rPr lang="en"/>
              <a:t>Logistic Regression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311700" y="3640550"/>
            <a:ext cx="4121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Accuracy: 80%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Recall: 12%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Worse recall than dummy classifier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KNN did well predicting diagnosis=0, slightly better than previous models but still poorly in predicting diagnosis=1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4832400" y="3635950"/>
            <a:ext cx="41211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Accuracy: 58%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Recall: 45%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Improved recall over dummy classifier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Low accuracy but much higher recall vs other models.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Theorized cause is grouping of data points makes it difficult to make a decision plane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2625"/>
            <a:ext cx="3923463" cy="20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402" y="1527788"/>
            <a:ext cx="3890614" cy="20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5 &amp; 6 Metrics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25"/>
            <a:ext cx="3999900" cy="40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5: Gradient Boosting (decision trees)</a:t>
            </a:r>
            <a:endParaRPr/>
          </a:p>
        </p:txBody>
      </p:sp>
      <p:sp>
        <p:nvSpPr>
          <p:cNvPr id="222" name="Google Shape;222;p29"/>
          <p:cNvSpPr txBox="1"/>
          <p:nvPr>
            <p:ph idx="2" type="body"/>
          </p:nvPr>
        </p:nvSpPr>
        <p:spPr>
          <a:xfrm>
            <a:off x="4861400" y="1152425"/>
            <a:ext cx="4121100" cy="40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6: </a:t>
            </a:r>
            <a:r>
              <a:rPr lang="en"/>
              <a:t>Adaptive Boosting (logistic regression)</a:t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311700" y="3640550"/>
            <a:ext cx="4121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Accuracy: 88%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Recall: 6%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Worse recall than dummy classifier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Accuracy lower than all models except Logistic Regression (at 58%). Recall is only better than the tree &amp; forest models.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4832400" y="3695050"/>
            <a:ext cx="41211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Accuracy: 58%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Recall: 45%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Almost exact same results as Logistic Regression by itself. Changing weights does not seem to have an effect using default values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607127"/>
            <a:ext cx="3851011" cy="20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402" y="1607125"/>
            <a:ext cx="3859839" cy="20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Tuned models: </a:t>
            </a:r>
            <a:r>
              <a:rPr lang="en"/>
              <a:t>Logistic Regression, &amp; AdaBoost(LogisticRegression)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by applying a Grid Search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did not see an improvement in recall (45% → 43%)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AdaBoost saw about a 1% improvement in recall (45% → 46%)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AdaBoost model was shown to be the best to be applied to this problem and dataset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Results (Grid Search Cross Validation)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311700" y="1152425"/>
            <a:ext cx="3999900" cy="40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Logistic Regression</a:t>
            </a:r>
            <a:endParaRPr b="1"/>
          </a:p>
        </p:txBody>
      </p:sp>
      <p:sp>
        <p:nvSpPr>
          <p:cNvPr id="239" name="Google Shape;239;p31"/>
          <p:cNvSpPr txBox="1"/>
          <p:nvPr>
            <p:ph idx="2" type="body"/>
          </p:nvPr>
        </p:nvSpPr>
        <p:spPr>
          <a:xfrm>
            <a:off x="4861400" y="1152425"/>
            <a:ext cx="4121100" cy="40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Adaptive Boosting (logistic regression)</a:t>
            </a:r>
            <a:endParaRPr b="1"/>
          </a:p>
        </p:txBody>
      </p:sp>
      <p:sp>
        <p:nvSpPr>
          <p:cNvPr id="240" name="Google Shape;240;p31"/>
          <p:cNvSpPr txBox="1"/>
          <p:nvPr/>
        </p:nvSpPr>
        <p:spPr>
          <a:xfrm>
            <a:off x="311700" y="2571750"/>
            <a:ext cx="4121100" cy="24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Parameters:</a:t>
            </a:r>
            <a:endParaRPr sz="1800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class_weight : balanced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max_iter : 500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random_state : 9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solver : liblinear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396250" y="1577350"/>
            <a:ext cx="39153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mean_test_accuracy: 57.40%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mean_test_recall: 42.83%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4861400" y="2547125"/>
            <a:ext cx="41211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Parameters:</a:t>
            </a:r>
            <a:endParaRPr sz="1800" u="sng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estimator :  LogisticRegression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class_weight = 'balanced'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max_iter = 500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solver = 'liblinear'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learning_rate : 0.1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4861400" y="1552625"/>
            <a:ext cx="39999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mean_test_accuracy: 57.74%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mean_test_recall: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46.07%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5006350" y="4297675"/>
            <a:ext cx="3855000" cy="845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Best Model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Links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718950"/>
            <a:ext cx="8520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Github repository for this project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https://github.com/August-JF-Perez/Capstone_2_Springboard_August_Perez/tree/main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Direct link to the Jupyter Notebook containing the project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https://github.com/August-JF-Perez/Capstone_2_Springboard_August_Perez/blob/main/CapstoneTwo_Everything_AugustPerez.ipynb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Direct link to project report</a:t>
            </a:r>
            <a:endParaRPr/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https://github.com/August-JF-Perez/Capstone_2_Springboard_August_Perez/blob/main/Capstone2_Report_August_P.ipynb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Limitations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count of Diagnosis=1 samples (only about 5% of the original dataset)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Weak correlation between features and target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samples </a:t>
            </a:r>
            <a:r>
              <a:rPr lang="en"/>
              <a:t>recorded</a:t>
            </a:r>
            <a:r>
              <a:rPr lang="en"/>
              <a:t> in the dataset may not truly reflect the population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Faulty sample collection or incorrect data handling of the dataset prior to being made available may have </a:t>
            </a:r>
            <a:r>
              <a:rPr lang="en"/>
              <a:t>occurred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Suspected as </a:t>
            </a:r>
            <a:r>
              <a:rPr lang="en"/>
              <a:t>class </a:t>
            </a:r>
            <a:r>
              <a:rPr lang="en"/>
              <a:t>ratios for common </a:t>
            </a:r>
            <a:r>
              <a:rPr lang="en"/>
              <a:t>asthma </a:t>
            </a:r>
            <a:r>
              <a:rPr lang="en"/>
              <a:t>symptoms do not appear to change significantly from Diagnosis=0 to Diagnosis=1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ffective feature engineering by learning more about each variable collected in the dataset and gaining a deeper understanding of how they could relate to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feature selection and apply it to the models.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Gaining a better understanding of how to perform effective feature selection is the hurdle for this improvement.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more data from other studies.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would make the data used for modeling more reflective of the population.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might </a:t>
            </a:r>
            <a:r>
              <a:rPr lang="en"/>
              <a:t>elucidate</a:t>
            </a:r>
            <a:r>
              <a:rPr lang="en"/>
              <a:t> the potential </a:t>
            </a:r>
            <a:r>
              <a:rPr lang="en"/>
              <a:t>inaccuracies</a:t>
            </a:r>
            <a:r>
              <a:rPr lang="en"/>
              <a:t> within the original dataset.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Out of 6 models &amp; 2 hyperparameter tuned models, </a:t>
            </a:r>
            <a:r>
              <a:rPr lang="en" u="sng"/>
              <a:t>the tuned AdaBoost model using Logistic Regression provided the best recall</a:t>
            </a:r>
            <a:endParaRPr u="sng"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</a:t>
            </a:r>
            <a:r>
              <a:rPr lang="en" u="sng"/>
              <a:t>final count of 32 features</a:t>
            </a:r>
            <a:r>
              <a:rPr lang="en"/>
              <a:t> (including 5 engineered features &amp; the target feature)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overall recall (sensitivity) for correctly predicting a true diagnosis of asthma was fairly low (at 46%)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While diagnostic screening tests can have very low sensitivities (when favoring specificity), any test that aims to minimize false negatives requires a high sensitivity (usually &gt; 80%)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real world application, </a:t>
            </a:r>
            <a:r>
              <a:rPr lang="en" u="sng"/>
              <a:t>I would recommend against using the model in its current state</a:t>
            </a:r>
            <a:r>
              <a:rPr lang="en"/>
              <a:t> as a screening test for asthma. Further improvements to the model or data are required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"An ounce of prevention is worth a pound of cure." - Benjamin Franklin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About 7.7% of the U.S. population has asthma (source: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CD</a:t>
            </a:r>
            <a:r>
              <a:rPr lang="en" u="sng">
                <a:solidFill>
                  <a:schemeClr val="hlink"/>
                </a:solidFill>
                <a:hlinkClick r:id="rId4"/>
              </a:rPr>
              <a:t>C </a:t>
            </a:r>
            <a:r>
              <a:rPr lang="en" u="sng">
                <a:solidFill>
                  <a:schemeClr val="hlink"/>
                </a:solidFill>
                <a:hlinkClick r:id="rId5"/>
              </a:rPr>
              <a:t>Website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screening test for asthma would assist physicians in allocating their time and efforts more effectively. In addition, </a:t>
            </a:r>
            <a:r>
              <a:rPr lang="en"/>
              <a:t>unnecessary</a:t>
            </a:r>
            <a:r>
              <a:rPr lang="en"/>
              <a:t> use of resources could be prevented or reduced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reducing the time and effort needed in identifying </a:t>
            </a:r>
            <a:r>
              <a:rPr lang="en"/>
              <a:t>patients</a:t>
            </a:r>
            <a:r>
              <a:rPr lang="en"/>
              <a:t> who might benefit from an asthma diagnosis, or waiting for patients to </a:t>
            </a:r>
            <a:r>
              <a:rPr lang="en"/>
              <a:t>approach</a:t>
            </a:r>
            <a:r>
              <a:rPr lang="en"/>
              <a:t> their doctor themselves, more time can be spent focusing on other tasks that require a </a:t>
            </a:r>
            <a:r>
              <a:rPr lang="en"/>
              <a:t>physician's</a:t>
            </a:r>
            <a:r>
              <a:rPr lang="en"/>
              <a:t> attentions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Interested Groups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Medical Practices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Insurance Companies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staff in general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120" y="445025"/>
            <a:ext cx="1827724" cy="2154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975" y="1114700"/>
            <a:ext cx="3454326" cy="345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42603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might affect asthma diagnosis?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776125"/>
            <a:ext cx="32190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Allergies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Environmental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Respiratory infections</a:t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4572000" y="445025"/>
            <a:ext cx="42603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092650" y="1776125"/>
            <a:ext cx="3219000" cy="28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 of symptoms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allergies, eczema, and other lung diseases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edical history review (including family)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Spirometry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Chest X-ray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Blood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Skin test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5" y="3288950"/>
            <a:ext cx="2937634" cy="16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970500" y="4645325"/>
            <a:ext cx="1861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Cleveland Clinic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Asthma Disease Dataset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 health information for 2,392 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ncludes demographic details, lifestyle factors, environmental and allergy factors, medical history, clinical measurements, symptoms, and a diagnosis indicator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Count: 29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Feature Count: 31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relevant feature filtering and feature engineering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3450" y="91075"/>
            <a:ext cx="85206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1729831" y="746075"/>
            <a:ext cx="1225200" cy="920060"/>
            <a:chOff x="1991929" y="324525"/>
            <a:chExt cx="1225200" cy="920060"/>
          </a:xfrm>
        </p:grpSpPr>
        <p:sp>
          <p:nvSpPr>
            <p:cNvPr id="114" name="Google Shape;114;p19"/>
            <p:cNvSpPr/>
            <p:nvPr/>
          </p:nvSpPr>
          <p:spPr>
            <a:xfrm>
              <a:off x="2215879" y="817085"/>
              <a:ext cx="7773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Mean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991929" y="324525"/>
              <a:ext cx="12252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lifequality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" name="Google Shape;116;p19"/>
          <p:cNvSpPr/>
          <p:nvPr/>
        </p:nvSpPr>
        <p:spPr>
          <a:xfrm>
            <a:off x="3149910" y="1731175"/>
            <a:ext cx="1357800" cy="312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3149910" y="746075"/>
            <a:ext cx="1225200" cy="920060"/>
            <a:chOff x="3338887" y="324525"/>
            <a:chExt cx="1225200" cy="920060"/>
          </a:xfrm>
        </p:grpSpPr>
        <p:sp>
          <p:nvSpPr>
            <p:cNvPr id="118" name="Google Shape;118;p19"/>
            <p:cNvSpPr/>
            <p:nvPr/>
          </p:nvSpPr>
          <p:spPr>
            <a:xfrm>
              <a:off x="3338887" y="324525"/>
              <a:ext cx="12252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exposure_count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629137" y="817085"/>
              <a:ext cx="7773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Mean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9"/>
          <p:cNvGrpSpPr/>
          <p:nvPr/>
        </p:nvGrpSpPr>
        <p:grpSpPr>
          <a:xfrm>
            <a:off x="4702577" y="746075"/>
            <a:ext cx="1225200" cy="920060"/>
            <a:chOff x="5299994" y="324525"/>
            <a:chExt cx="1225200" cy="920060"/>
          </a:xfrm>
        </p:grpSpPr>
        <p:sp>
          <p:nvSpPr>
            <p:cNvPr id="121" name="Google Shape;121;p19"/>
            <p:cNvSpPr/>
            <p:nvPr/>
          </p:nvSpPr>
          <p:spPr>
            <a:xfrm>
              <a:off x="5299994" y="324525"/>
              <a:ext cx="12252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lungfunction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5523957" y="817085"/>
              <a:ext cx="7773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Division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9"/>
          <p:cNvGrpSpPr/>
          <p:nvPr/>
        </p:nvGrpSpPr>
        <p:grpSpPr>
          <a:xfrm>
            <a:off x="6188957" y="746075"/>
            <a:ext cx="1225200" cy="920060"/>
            <a:chOff x="6514821" y="324525"/>
            <a:chExt cx="1225200" cy="920060"/>
          </a:xfrm>
        </p:grpSpPr>
        <p:sp>
          <p:nvSpPr>
            <p:cNvPr id="124" name="Google Shape;124;p19"/>
            <p:cNvSpPr/>
            <p:nvPr/>
          </p:nvSpPr>
          <p:spPr>
            <a:xfrm>
              <a:off x="6514821" y="324525"/>
              <a:ext cx="12252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allergy_count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738783" y="817085"/>
              <a:ext cx="7773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Sum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19"/>
          <p:cNvGrpSpPr/>
          <p:nvPr/>
        </p:nvGrpSpPr>
        <p:grpSpPr>
          <a:xfrm>
            <a:off x="7609049" y="746075"/>
            <a:ext cx="1225200" cy="920060"/>
            <a:chOff x="7703487" y="324525"/>
            <a:chExt cx="1225200" cy="920060"/>
          </a:xfrm>
        </p:grpSpPr>
        <p:sp>
          <p:nvSpPr>
            <p:cNvPr id="127" name="Google Shape;127;p19"/>
            <p:cNvSpPr/>
            <p:nvPr/>
          </p:nvSpPr>
          <p:spPr>
            <a:xfrm>
              <a:off x="7703487" y="324525"/>
              <a:ext cx="12252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symptom_count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7993737" y="817085"/>
              <a:ext cx="7773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Sum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243451" y="746075"/>
            <a:ext cx="1225200" cy="920060"/>
            <a:chOff x="337890" y="324525"/>
            <a:chExt cx="1225200" cy="920060"/>
          </a:xfrm>
        </p:grpSpPr>
        <p:sp>
          <p:nvSpPr>
            <p:cNvPr id="130" name="Google Shape;130;p19"/>
            <p:cNvSpPr/>
            <p:nvPr/>
          </p:nvSpPr>
          <p:spPr>
            <a:xfrm>
              <a:off x="561840" y="817085"/>
              <a:ext cx="7773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Method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337890" y="324525"/>
              <a:ext cx="1225200" cy="4275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Created Feature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9"/>
          <p:cNvSpPr/>
          <p:nvPr/>
        </p:nvSpPr>
        <p:spPr>
          <a:xfrm>
            <a:off x="1663531" y="1731175"/>
            <a:ext cx="1357800" cy="312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77151" y="1731175"/>
            <a:ext cx="1357800" cy="312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636290" y="1731175"/>
            <a:ext cx="1357800" cy="312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6122669" y="1731175"/>
            <a:ext cx="1357800" cy="312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7609049" y="1731175"/>
            <a:ext cx="1357800" cy="312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 rot="10800000">
            <a:off x="1593538" y="636800"/>
            <a:ext cx="11400" cy="432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9"/>
          <p:cNvSpPr txBox="1"/>
          <p:nvPr/>
        </p:nvSpPr>
        <p:spPr>
          <a:xfrm>
            <a:off x="1677050" y="1731025"/>
            <a:ext cx="13578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physical activity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-5715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 diet quality 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-5715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sleep quality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61850" y="1731025"/>
            <a:ext cx="13578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Features Used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3134600" y="1731025"/>
            <a:ext cx="13578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pollution exposure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-571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pollen exposure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-571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dust exposure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-571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smoking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621000" y="1731025"/>
            <a:ext cx="13578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lung function fev1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-571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lung function fvc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107375" y="1731025"/>
            <a:ext cx="13578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pet allergy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-571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history of allergies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-571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eczema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  <a:p>
            <a:pPr indent="-5715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hay fever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624350" y="1731175"/>
            <a:ext cx="13578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0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gastroesophageal reflux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wheezing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shortness of breath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chest tightness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coughing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nighttime symptoms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-508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exercise induced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Highlights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844350" y="1355525"/>
            <a:ext cx="7455300" cy="79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Feature Distributions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844350" y="2670538"/>
            <a:ext cx="7455300" cy="79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Comparison of Distributions between Diagnosis states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844350" y="3985550"/>
            <a:ext cx="7455300" cy="794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Correlations between features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" name="Google Shape;152;p20"/>
          <p:cNvCxnSpPr>
            <a:stCxn id="149" idx="1"/>
            <a:endCxn id="150" idx="3"/>
          </p:cNvCxnSpPr>
          <p:nvPr/>
        </p:nvCxnSpPr>
        <p:spPr>
          <a:xfrm>
            <a:off x="4572000" y="2150225"/>
            <a:ext cx="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>
            <a:stCxn id="150" idx="1"/>
            <a:endCxn id="151" idx="3"/>
          </p:cNvCxnSpPr>
          <p:nvPr/>
        </p:nvCxnSpPr>
        <p:spPr>
          <a:xfrm>
            <a:off x="4572000" y="3465238"/>
            <a:ext cx="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188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r>
              <a:rPr lang="en"/>
              <a:t> Distributions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4764375" y="895650"/>
            <a:ext cx="4092300" cy="4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Fairly flat distributions for numeric variables.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bmi, lungfunctionfev1, lungfunctionfvc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age, ethnicity, educationlevel, physicalactivity, dietquality, sleepquality, pollutionexposure, pollenexposure, dustexposure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ratios within the categorical variables seem to reflect ratios expected in the real population.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gender, smoking, petallergy, familyhistoryasthma, historyofallergies, eczema, hayfever, gastroesophagealreflux, wheezing, shortnessofbreath, chesttightness, coughing, nighttimesymptoms, exerciseinduced, diagnosis (the target variable)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age, educationlevel, physicalactivity, dietquality, sleepquality, pollutionexposure, pollenexposure, dustexposure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ethnicity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5650"/>
            <a:ext cx="4092401" cy="40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