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88982fb0d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88982fb0d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88982fb0d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88982fb0d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88982fb0d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88982fb0d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88982fb0d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88982fb0d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e790320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e790320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e79032053_0_3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e79032053_0_3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e79032053_0_3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e79032053_0_3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e79032053_0_3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e79032053_0_3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e79032053_0_3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e79032053_0_3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88982fb0d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88982fb0d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e7903205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e7903205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88982fb0d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88982fb0d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88982fb0d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88982fb0d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79032053_0_3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e79032053_0_3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88982fb0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88982fb0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e790320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e790320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e790320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e790320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e790320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e790320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790320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e790320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88982fb0d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88982fb0d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e790320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e790320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e790320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e790320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hyperlink" Target="https://sunrise-sunset.org/fra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ugust-JF-Perez/AugustP_Capstone3" TargetMode="External"/><Relationship Id="rId4" Type="http://schemas.openxmlformats.org/officeDocument/2006/relationships/hyperlink" Target="https://github.com/August-JF-Perez/AugustP_Capstone3/blob/main/Capstone_3_Everything.ipynb" TargetMode="External"/><Relationship Id="rId5" Type="http://schemas.openxmlformats.org/officeDocument/2006/relationships/hyperlink" Target="https://github.com/August-JF-Perez/AugustP_Capstone3/blob/main/Capstone_3_Project%20Report_August_Perez.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ahmedlahlou/accidents-in-france-from-2005-to-20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04150" y="1241080"/>
            <a:ext cx="7136700" cy="153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Characterizing Vehicle Crash Locations Through Machine Learning</a:t>
            </a:r>
            <a:endParaRPr>
              <a:solidFill>
                <a:srgbClr val="000000"/>
              </a:solidFill>
            </a:endParaRPr>
          </a:p>
        </p:txBody>
      </p:sp>
      <p:sp>
        <p:nvSpPr>
          <p:cNvPr id="60" name="Google Shape;60;p13"/>
          <p:cNvSpPr txBox="1"/>
          <p:nvPr>
            <p:ph idx="1" type="subTitle"/>
          </p:nvPr>
        </p:nvSpPr>
        <p:spPr>
          <a:xfrm>
            <a:off x="2136750" y="2678879"/>
            <a:ext cx="4870500" cy="1087200"/>
          </a:xfrm>
          <a:prstGeom prst="rect">
            <a:avLst/>
          </a:prstGeom>
        </p:spPr>
        <p:txBody>
          <a:bodyPr anchorCtr="0" anchor="b" bIns="91425" lIns="91425" spcFirstLastPara="1" rIns="91425" wrap="square" tIns="91425">
            <a:normAutofit fontScale="92500" lnSpcReduction="20000"/>
          </a:bodyPr>
          <a:lstStyle/>
          <a:p>
            <a:pPr indent="0" lvl="0" marL="0" rtl="0" algn="ctr">
              <a:spcBef>
                <a:spcPts val="0"/>
              </a:spcBef>
              <a:spcAft>
                <a:spcPts val="0"/>
              </a:spcAft>
              <a:buNone/>
            </a:pPr>
            <a:r>
              <a:rPr lang="en" sz="3971">
                <a:solidFill>
                  <a:srgbClr val="000000"/>
                </a:solidFill>
              </a:rPr>
              <a:t>August J.F. Perez</a:t>
            </a:r>
            <a:endParaRPr sz="3971">
              <a:solidFill>
                <a:srgbClr val="000000"/>
              </a:solidFill>
            </a:endParaRPr>
          </a:p>
          <a:p>
            <a:pPr indent="0" lvl="0" marL="0" rtl="0" algn="ctr">
              <a:spcBef>
                <a:spcPts val="0"/>
              </a:spcBef>
              <a:spcAft>
                <a:spcPts val="0"/>
              </a:spcAft>
              <a:buNone/>
            </a:pPr>
            <a:r>
              <a:rPr lang="en">
                <a:solidFill>
                  <a:srgbClr val="000000"/>
                </a:solidFill>
              </a:rPr>
              <a:t>October 2023 Cohort</a:t>
            </a:r>
            <a:endParaRPr>
              <a:solidFill>
                <a:srgbClr val="000000"/>
              </a:solidFill>
            </a:endParaRPr>
          </a:p>
          <a:p>
            <a:pPr indent="0" lvl="0" marL="0" rtl="0" algn="ctr">
              <a:spcBef>
                <a:spcPts val="0"/>
              </a:spcBef>
              <a:spcAft>
                <a:spcPts val="0"/>
              </a:spcAft>
              <a:buNone/>
            </a:pPr>
            <a:r>
              <a:rPr lang="en">
                <a:solidFill>
                  <a:srgbClr val="000000"/>
                </a:solidFill>
              </a:rPr>
              <a:t>Springboard Data Science capstone 3 Project</a:t>
            </a:r>
            <a:endParaRPr>
              <a:solidFill>
                <a:srgbClr val="000000"/>
              </a:solidFill>
            </a:endParaRPr>
          </a:p>
        </p:txBody>
      </p:sp>
      <p:pic>
        <p:nvPicPr>
          <p:cNvPr id="61" name="Google Shape;61;p13"/>
          <p:cNvPicPr preferRelativeResize="0"/>
          <p:nvPr/>
        </p:nvPicPr>
        <p:blipFill>
          <a:blip r:embed="rId3">
            <a:alphaModFix/>
          </a:blip>
          <a:stretch>
            <a:fillRect/>
          </a:stretch>
        </p:blipFill>
        <p:spPr>
          <a:xfrm>
            <a:off x="3693225" y="4152250"/>
            <a:ext cx="1758550" cy="485850"/>
          </a:xfrm>
          <a:prstGeom prst="rect">
            <a:avLst/>
          </a:prstGeom>
          <a:noFill/>
          <a:ln>
            <a:noFill/>
          </a:ln>
        </p:spPr>
      </p:pic>
      <p:sp>
        <p:nvSpPr>
          <p:cNvPr id="62" name="Google Shape;62;p13"/>
          <p:cNvSpPr txBox="1"/>
          <p:nvPr/>
        </p:nvSpPr>
        <p:spPr>
          <a:xfrm>
            <a:off x="3103250" y="3587725"/>
            <a:ext cx="2938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Mentor: Rahul Sagrolikar</a:t>
            </a:r>
            <a:endParaRPr sz="1800">
              <a:latin typeface="Open Sans"/>
              <a:ea typeface="Open Sans"/>
              <a:cs typeface="Open Sans"/>
              <a:sym typeface="Open Sans"/>
            </a:endParaRPr>
          </a:p>
        </p:txBody>
      </p:sp>
      <p:sp>
        <p:nvSpPr>
          <p:cNvPr id="63" name="Google Shape;63;p13"/>
          <p:cNvSpPr txBox="1"/>
          <p:nvPr/>
        </p:nvSpPr>
        <p:spPr>
          <a:xfrm>
            <a:off x="0" y="4681800"/>
            <a:ext cx="121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OCt 2024</a:t>
            </a:r>
            <a:endParaRPr sz="1200">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88250"/>
            <a:ext cx="4260300" cy="7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Distributions</a:t>
            </a:r>
            <a:endParaRPr/>
          </a:p>
        </p:txBody>
      </p:sp>
      <p:pic>
        <p:nvPicPr>
          <p:cNvPr id="123" name="Google Shape;123;p22"/>
          <p:cNvPicPr preferRelativeResize="0"/>
          <p:nvPr/>
        </p:nvPicPr>
        <p:blipFill>
          <a:blip r:embed="rId3">
            <a:alphaModFix/>
          </a:blip>
          <a:stretch>
            <a:fillRect/>
          </a:stretch>
        </p:blipFill>
        <p:spPr>
          <a:xfrm>
            <a:off x="152400" y="1048050"/>
            <a:ext cx="4391024" cy="3943051"/>
          </a:xfrm>
          <a:prstGeom prst="rect">
            <a:avLst/>
          </a:prstGeom>
          <a:noFill/>
          <a:ln>
            <a:noFill/>
          </a:ln>
        </p:spPr>
      </p:pic>
      <p:sp>
        <p:nvSpPr>
          <p:cNvPr id="124" name="Google Shape;124;p22"/>
          <p:cNvSpPr txBox="1"/>
          <p:nvPr>
            <p:ph type="title"/>
          </p:nvPr>
        </p:nvSpPr>
        <p:spPr>
          <a:xfrm>
            <a:off x="4543425" y="188250"/>
            <a:ext cx="42603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 </a:t>
            </a:r>
            <a:r>
              <a:rPr lang="en" sz="2080"/>
              <a:t>Road Descriptor Features -</a:t>
            </a:r>
            <a:endParaRPr sz="2080"/>
          </a:p>
        </p:txBody>
      </p:sp>
      <p:pic>
        <p:nvPicPr>
          <p:cNvPr id="125" name="Google Shape;125;p22"/>
          <p:cNvPicPr preferRelativeResize="0"/>
          <p:nvPr/>
        </p:nvPicPr>
        <p:blipFill>
          <a:blip r:embed="rId4">
            <a:alphaModFix/>
          </a:blip>
          <a:stretch>
            <a:fillRect/>
          </a:stretch>
        </p:blipFill>
        <p:spPr>
          <a:xfrm>
            <a:off x="4571999" y="1048050"/>
            <a:ext cx="4295776" cy="2630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88250"/>
            <a:ext cx="4260300" cy="7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Distributions</a:t>
            </a:r>
            <a:endParaRPr/>
          </a:p>
        </p:txBody>
      </p:sp>
      <p:sp>
        <p:nvSpPr>
          <p:cNvPr id="131" name="Google Shape;131;p23"/>
          <p:cNvSpPr txBox="1"/>
          <p:nvPr>
            <p:ph type="title"/>
          </p:nvPr>
        </p:nvSpPr>
        <p:spPr>
          <a:xfrm>
            <a:off x="4543425" y="188250"/>
            <a:ext cx="42603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 Driving Conditions Features -</a:t>
            </a:r>
            <a:endParaRPr sz="2080"/>
          </a:p>
        </p:txBody>
      </p:sp>
      <p:pic>
        <p:nvPicPr>
          <p:cNvPr id="132" name="Google Shape;132;p23"/>
          <p:cNvPicPr preferRelativeResize="0"/>
          <p:nvPr/>
        </p:nvPicPr>
        <p:blipFill>
          <a:blip r:embed="rId3">
            <a:alphaModFix/>
          </a:blip>
          <a:stretch>
            <a:fillRect/>
          </a:stretch>
        </p:blipFill>
        <p:spPr>
          <a:xfrm>
            <a:off x="1110525" y="923375"/>
            <a:ext cx="6922950" cy="2986425"/>
          </a:xfrm>
          <a:prstGeom prst="rect">
            <a:avLst/>
          </a:prstGeom>
          <a:noFill/>
          <a:ln>
            <a:noFill/>
          </a:ln>
        </p:spPr>
      </p:pic>
      <p:sp>
        <p:nvSpPr>
          <p:cNvPr id="133" name="Google Shape;133;p23"/>
          <p:cNvSpPr txBox="1"/>
          <p:nvPr/>
        </p:nvSpPr>
        <p:spPr>
          <a:xfrm>
            <a:off x="326100" y="3909800"/>
            <a:ext cx="8491800" cy="10752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SzPts val="1000"/>
              <a:buChar char="●"/>
            </a:pPr>
            <a:r>
              <a:rPr lang="en" sz="1300"/>
              <a:t>Dry roads are most common with wet road surfaces being a distant second ('other' being even more distant third)</a:t>
            </a:r>
            <a:endParaRPr sz="1300"/>
          </a:p>
          <a:p>
            <a:pPr indent="-292100" lvl="1" marL="914400" rtl="0" algn="l">
              <a:lnSpc>
                <a:spcPct val="115000"/>
              </a:lnSpc>
              <a:spcBef>
                <a:spcPts val="0"/>
              </a:spcBef>
              <a:spcAft>
                <a:spcPts val="0"/>
              </a:spcAft>
              <a:buSzPts val="1000"/>
              <a:buChar char="○"/>
            </a:pPr>
            <a:r>
              <a:rPr lang="en" sz="1300"/>
              <a:t>Makes sense as dry conditions are extremely common compared to any other</a:t>
            </a:r>
            <a:endParaRPr sz="1300"/>
          </a:p>
          <a:p>
            <a:pPr indent="-292100" lvl="0" marL="457200" rtl="0" algn="l">
              <a:lnSpc>
                <a:spcPct val="115000"/>
              </a:lnSpc>
              <a:spcBef>
                <a:spcPts val="0"/>
              </a:spcBef>
              <a:spcAft>
                <a:spcPts val="0"/>
              </a:spcAft>
              <a:buSzPts val="1000"/>
              <a:buChar char="●"/>
            </a:pPr>
            <a:r>
              <a:rPr lang="en" sz="1300"/>
              <a:t>Pedestrians are not commonly present in a crash</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88250"/>
            <a:ext cx="4260300" cy="7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Distributions</a:t>
            </a:r>
            <a:endParaRPr/>
          </a:p>
        </p:txBody>
      </p:sp>
      <p:sp>
        <p:nvSpPr>
          <p:cNvPr id="139" name="Google Shape;139;p24"/>
          <p:cNvSpPr txBox="1"/>
          <p:nvPr>
            <p:ph type="title"/>
          </p:nvPr>
        </p:nvSpPr>
        <p:spPr>
          <a:xfrm>
            <a:off x="4543425" y="188250"/>
            <a:ext cx="42603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 Weather Descriptor Features -</a:t>
            </a:r>
            <a:endParaRPr sz="2080"/>
          </a:p>
        </p:txBody>
      </p:sp>
      <p:sp>
        <p:nvSpPr>
          <p:cNvPr id="140" name="Google Shape;140;p24"/>
          <p:cNvSpPr txBox="1"/>
          <p:nvPr/>
        </p:nvSpPr>
        <p:spPr>
          <a:xfrm>
            <a:off x="326100" y="3909800"/>
            <a:ext cx="8491800" cy="10752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SzPts val="1000"/>
              <a:buChar char="●"/>
            </a:pPr>
            <a:r>
              <a:rPr lang="en" sz="1300"/>
              <a:t>Majority is 'normal' weather</a:t>
            </a:r>
            <a:endParaRPr sz="1300"/>
          </a:p>
          <a:p>
            <a:pPr indent="-292100" lvl="1" marL="914400" rtl="0" algn="l">
              <a:lnSpc>
                <a:spcPct val="115000"/>
              </a:lnSpc>
              <a:spcBef>
                <a:spcPts val="0"/>
              </a:spcBef>
              <a:spcAft>
                <a:spcPts val="0"/>
              </a:spcAft>
              <a:buSzPts val="1000"/>
              <a:buChar char="○"/>
            </a:pPr>
            <a:r>
              <a:rPr lang="en" sz="1300"/>
              <a:t>implying reasonable sunshine for visibility, sparse cloud cover, and no percipitation</a:t>
            </a:r>
            <a:endParaRPr sz="1300"/>
          </a:p>
          <a:p>
            <a:pPr indent="-292100" lvl="0" marL="457200" rtl="0" algn="l">
              <a:lnSpc>
                <a:spcPct val="115000"/>
              </a:lnSpc>
              <a:spcBef>
                <a:spcPts val="0"/>
              </a:spcBef>
              <a:spcAft>
                <a:spcPts val="0"/>
              </a:spcAft>
              <a:buSzPts val="1000"/>
              <a:buChar char="●"/>
            </a:pPr>
            <a:r>
              <a:rPr lang="en" sz="1300"/>
              <a:t>light rain is distant second weather condition for crashes</a:t>
            </a:r>
            <a:endParaRPr sz="1300"/>
          </a:p>
          <a:p>
            <a:pPr indent="-292100" lvl="0" marL="457200" rtl="0" algn="l">
              <a:lnSpc>
                <a:spcPct val="115000"/>
              </a:lnSpc>
              <a:spcBef>
                <a:spcPts val="0"/>
              </a:spcBef>
              <a:spcAft>
                <a:spcPts val="0"/>
              </a:spcAft>
              <a:buSzPts val="1000"/>
              <a:buChar char="●"/>
            </a:pPr>
            <a:r>
              <a:rPr lang="en" sz="1300"/>
              <a:t>full daylight is present for majority of crashes</a:t>
            </a:r>
            <a:endParaRPr sz="1300"/>
          </a:p>
        </p:txBody>
      </p:sp>
      <p:pic>
        <p:nvPicPr>
          <p:cNvPr id="141" name="Google Shape;141;p24"/>
          <p:cNvPicPr preferRelativeResize="0"/>
          <p:nvPr/>
        </p:nvPicPr>
        <p:blipFill>
          <a:blip r:embed="rId3">
            <a:alphaModFix/>
          </a:blip>
          <a:stretch>
            <a:fillRect/>
          </a:stretch>
        </p:blipFill>
        <p:spPr>
          <a:xfrm>
            <a:off x="1895688" y="937225"/>
            <a:ext cx="5352618" cy="270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88250"/>
            <a:ext cx="4260300" cy="7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Distributions</a:t>
            </a:r>
            <a:endParaRPr/>
          </a:p>
        </p:txBody>
      </p:sp>
      <p:sp>
        <p:nvSpPr>
          <p:cNvPr id="147" name="Google Shape;147;p25"/>
          <p:cNvSpPr txBox="1"/>
          <p:nvPr>
            <p:ph type="title"/>
          </p:nvPr>
        </p:nvSpPr>
        <p:spPr>
          <a:xfrm>
            <a:off x="4543425" y="188250"/>
            <a:ext cx="42603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 Time Descriptor Features -</a:t>
            </a:r>
            <a:endParaRPr sz="2080"/>
          </a:p>
        </p:txBody>
      </p:sp>
      <p:grpSp>
        <p:nvGrpSpPr>
          <p:cNvPr id="148" name="Google Shape;148;p25"/>
          <p:cNvGrpSpPr/>
          <p:nvPr/>
        </p:nvGrpSpPr>
        <p:grpSpPr>
          <a:xfrm>
            <a:off x="311699" y="895650"/>
            <a:ext cx="7528651" cy="2812975"/>
            <a:chOff x="311699" y="895650"/>
            <a:chExt cx="7528651" cy="2812975"/>
          </a:xfrm>
        </p:grpSpPr>
        <p:pic>
          <p:nvPicPr>
            <p:cNvPr id="149" name="Google Shape;149;p25"/>
            <p:cNvPicPr preferRelativeResize="0"/>
            <p:nvPr/>
          </p:nvPicPr>
          <p:blipFill>
            <a:blip r:embed="rId3">
              <a:alphaModFix/>
            </a:blip>
            <a:stretch>
              <a:fillRect/>
            </a:stretch>
          </p:blipFill>
          <p:spPr>
            <a:xfrm>
              <a:off x="311699" y="895650"/>
              <a:ext cx="4966000" cy="2812975"/>
            </a:xfrm>
            <a:prstGeom prst="rect">
              <a:avLst/>
            </a:prstGeom>
            <a:noFill/>
            <a:ln>
              <a:noFill/>
            </a:ln>
          </p:spPr>
        </p:pic>
        <p:pic>
          <p:nvPicPr>
            <p:cNvPr id="150" name="Google Shape;150;p25"/>
            <p:cNvPicPr preferRelativeResize="0"/>
            <p:nvPr/>
          </p:nvPicPr>
          <p:blipFill>
            <a:blip r:embed="rId4">
              <a:alphaModFix/>
            </a:blip>
            <a:stretch>
              <a:fillRect/>
            </a:stretch>
          </p:blipFill>
          <p:spPr>
            <a:xfrm>
              <a:off x="5277700" y="895650"/>
              <a:ext cx="2562650" cy="1399325"/>
            </a:xfrm>
            <a:prstGeom prst="rect">
              <a:avLst/>
            </a:prstGeom>
            <a:noFill/>
            <a:ln>
              <a:noFill/>
            </a:ln>
          </p:spPr>
        </p:pic>
      </p:grpSp>
      <p:sp>
        <p:nvSpPr>
          <p:cNvPr id="151" name="Google Shape;151;p25"/>
          <p:cNvSpPr txBox="1"/>
          <p:nvPr/>
        </p:nvSpPr>
        <p:spPr>
          <a:xfrm>
            <a:off x="325950" y="3595250"/>
            <a:ext cx="84921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SzPts val="1000"/>
              <a:buChar char="●"/>
            </a:pPr>
            <a:r>
              <a:rPr lang="en" sz="1000"/>
              <a:t>(Time-series check) Crashes seem to be declining in a linear fashion over the years</a:t>
            </a:r>
            <a:endParaRPr sz="1000"/>
          </a:p>
          <a:p>
            <a:pPr indent="-292100" lvl="0" marL="457200" rtl="0" algn="l">
              <a:lnSpc>
                <a:spcPct val="115000"/>
              </a:lnSpc>
              <a:spcBef>
                <a:spcPts val="0"/>
              </a:spcBef>
              <a:spcAft>
                <a:spcPts val="0"/>
              </a:spcAft>
              <a:buSzPts val="1000"/>
              <a:buChar char="●"/>
            </a:pPr>
            <a:r>
              <a:rPr lang="en" sz="1000"/>
              <a:t>Time frame for elevated crashes is 8am - 7pm with peak at 6pm (avg sunset time after 7pm, </a:t>
            </a:r>
            <a:r>
              <a:rPr lang="en" sz="1000" u="sng">
                <a:solidFill>
                  <a:schemeClr val="accent5"/>
                </a:solidFill>
                <a:hlinkClick r:id="rId5">
                  <a:extLst>
                    <a:ext uri="{A12FA001-AC4F-418D-AE19-62706E023703}">
                      <ahyp:hlinkClr val="tx"/>
                    </a:ext>
                  </a:extLst>
                </a:hlinkClick>
              </a:rPr>
              <a:t>https://sunrise-sunset.org/france</a:t>
            </a:r>
            <a:r>
              <a:rPr lang="en" sz="1000"/>
              <a:t>)</a:t>
            </a:r>
            <a:endParaRPr sz="1000"/>
          </a:p>
          <a:p>
            <a:pPr indent="-292100" lvl="0" marL="457200" rtl="0" algn="l">
              <a:lnSpc>
                <a:spcPct val="115000"/>
              </a:lnSpc>
              <a:spcBef>
                <a:spcPts val="0"/>
              </a:spcBef>
              <a:spcAft>
                <a:spcPts val="0"/>
              </a:spcAft>
              <a:buSzPts val="1000"/>
              <a:buChar char="●"/>
            </a:pPr>
            <a:r>
              <a:rPr lang="en" sz="1000"/>
              <a:t>Friday has the most crashes &amp; Sunday has least amount of crashes</a:t>
            </a:r>
            <a:endParaRPr sz="1000"/>
          </a:p>
          <a:p>
            <a:pPr indent="-292100" lvl="0" marL="457200" rtl="0" algn="l">
              <a:lnSpc>
                <a:spcPct val="115000"/>
              </a:lnSpc>
              <a:spcBef>
                <a:spcPts val="0"/>
              </a:spcBef>
              <a:spcAft>
                <a:spcPts val="0"/>
              </a:spcAft>
              <a:buSzPts val="1000"/>
              <a:buChar char="●"/>
            </a:pPr>
            <a:r>
              <a:rPr lang="en" sz="1000"/>
              <a:t>Not usually a weekend for crashes</a:t>
            </a:r>
            <a:endParaRPr sz="1000"/>
          </a:p>
          <a:p>
            <a:pPr indent="-292100" lvl="1" marL="914400" rtl="0" algn="l">
              <a:lnSpc>
                <a:spcPct val="115000"/>
              </a:lnSpc>
              <a:spcBef>
                <a:spcPts val="0"/>
              </a:spcBef>
              <a:spcAft>
                <a:spcPts val="0"/>
              </a:spcAft>
              <a:buSzPts val="1000"/>
              <a:buChar char="○"/>
            </a:pPr>
            <a:r>
              <a:rPr lang="en" sz="1000"/>
              <a:t>Makes sense as friday is most common crash day. And that weekdays are more common than weekends</a:t>
            </a:r>
            <a:endParaRPr sz="1000"/>
          </a:p>
          <a:p>
            <a:pPr indent="-292100" lvl="0" marL="457200" rtl="0" algn="l">
              <a:lnSpc>
                <a:spcPct val="115000"/>
              </a:lnSpc>
              <a:spcBef>
                <a:spcPts val="0"/>
              </a:spcBef>
              <a:spcAft>
                <a:spcPts val="0"/>
              </a:spcAft>
              <a:buSzPts val="1000"/>
              <a:buChar char="●"/>
            </a:pPr>
            <a:r>
              <a:rPr lang="en" sz="1000"/>
              <a:t>Super majority of crashes on non-holidays</a:t>
            </a:r>
            <a:endParaRPr sz="1000"/>
          </a:p>
          <a:p>
            <a:pPr indent="-292100" lvl="1" marL="914400" rtl="0" algn="l">
              <a:lnSpc>
                <a:spcPct val="115000"/>
              </a:lnSpc>
              <a:spcBef>
                <a:spcPts val="0"/>
              </a:spcBef>
              <a:spcAft>
                <a:spcPts val="0"/>
              </a:spcAft>
              <a:buSzPts val="1000"/>
              <a:buChar char="○"/>
            </a:pPr>
            <a:r>
              <a:rPr lang="en" sz="1000"/>
              <a:t>Makes sense as holidays are not common (especially with only looking at 11 days out of the 365 day year)</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57" name="Google Shape;157;p2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Type: Supervised learning</a:t>
            </a:r>
            <a:endParaRPr/>
          </a:p>
          <a:p>
            <a:pPr indent="-342900" lvl="0" marL="457200" rtl="0" algn="l">
              <a:lnSpc>
                <a:spcPct val="150000"/>
              </a:lnSpc>
              <a:spcBef>
                <a:spcPts val="0"/>
              </a:spcBef>
              <a:spcAft>
                <a:spcPts val="0"/>
              </a:spcAft>
              <a:buSzPts val="1800"/>
              <a:buChar char="●"/>
            </a:pPr>
            <a:r>
              <a:rPr lang="en"/>
              <a:t>Tools: SciKit learn, Keras</a:t>
            </a:r>
            <a:endParaRPr/>
          </a:p>
          <a:p>
            <a:pPr indent="-342900" lvl="0" marL="457200" rtl="0" algn="l">
              <a:lnSpc>
                <a:spcPct val="150000"/>
              </a:lnSpc>
              <a:spcBef>
                <a:spcPts val="0"/>
              </a:spcBef>
              <a:spcAft>
                <a:spcPts val="0"/>
              </a:spcAft>
              <a:buSzPts val="1800"/>
              <a:buChar char="●"/>
            </a:pPr>
            <a:r>
              <a:rPr lang="en"/>
              <a:t>Binary classification: 1 for crash and 0 for not a crash</a:t>
            </a:r>
            <a:endParaRPr/>
          </a:p>
          <a:p>
            <a:pPr indent="-342900" lvl="0" marL="457200" rtl="0" algn="l">
              <a:lnSpc>
                <a:spcPct val="150000"/>
              </a:lnSpc>
              <a:spcBef>
                <a:spcPts val="0"/>
              </a:spcBef>
              <a:spcAft>
                <a:spcPts val="0"/>
              </a:spcAft>
              <a:buSzPts val="1800"/>
              <a:buChar char="●"/>
            </a:pPr>
            <a:r>
              <a:rPr lang="en"/>
              <a:t>Classes 1 &amp; 0 were balanced 1:1</a:t>
            </a:r>
            <a:endParaRPr/>
          </a:p>
          <a:p>
            <a:pPr indent="-317500" lvl="1" marL="914400" rtl="0" algn="l">
              <a:lnSpc>
                <a:spcPct val="150000"/>
              </a:lnSpc>
              <a:spcBef>
                <a:spcPts val="0"/>
              </a:spcBef>
              <a:spcAft>
                <a:spcPts val="0"/>
              </a:spcAft>
              <a:buSzPts val="1400"/>
              <a:buChar char="○"/>
            </a:pPr>
            <a:r>
              <a:rPr lang="en"/>
              <a:t>Equal count of unique feature combinations and equal count of samples for each class</a:t>
            </a:r>
            <a:endParaRPr/>
          </a:p>
          <a:p>
            <a:pPr indent="-342900" lvl="0" marL="457200" rtl="0" algn="l">
              <a:lnSpc>
                <a:spcPct val="150000"/>
              </a:lnSpc>
              <a:spcBef>
                <a:spcPts val="0"/>
              </a:spcBef>
              <a:spcAft>
                <a:spcPts val="0"/>
              </a:spcAft>
              <a:buSzPts val="1800"/>
              <a:buChar char="●"/>
            </a:pPr>
            <a:r>
              <a:rPr lang="en"/>
              <a:t>3 Classification models were trained, tested, &amp; scored.</a:t>
            </a:r>
            <a:endParaRPr/>
          </a:p>
          <a:p>
            <a:pPr indent="-342900" lvl="0" marL="457200" rtl="0" algn="l">
              <a:lnSpc>
                <a:spcPct val="150000"/>
              </a:lnSpc>
              <a:spcBef>
                <a:spcPts val="0"/>
              </a:spcBef>
              <a:spcAft>
                <a:spcPts val="0"/>
              </a:spcAft>
              <a:buSzPts val="1800"/>
              <a:buChar char="●"/>
            </a:pPr>
            <a:r>
              <a:rPr lang="en"/>
              <a:t>The top 20 features for predicting crash=1 were extracted from each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Created</a:t>
            </a:r>
            <a:endParaRPr/>
          </a:p>
        </p:txBody>
      </p:sp>
      <p:sp>
        <p:nvSpPr>
          <p:cNvPr id="163" name="Google Shape;163;p27"/>
          <p:cNvSpPr txBox="1"/>
          <p:nvPr>
            <p:ph idx="1" type="body"/>
          </p:nvPr>
        </p:nvSpPr>
        <p:spPr>
          <a:xfrm>
            <a:off x="311700" y="1266325"/>
            <a:ext cx="8520600" cy="3526800"/>
          </a:xfrm>
          <a:prstGeom prst="rect">
            <a:avLst/>
          </a:prstGeom>
        </p:spPr>
        <p:txBody>
          <a:bodyPr anchorCtr="0" anchor="t" bIns="91425" lIns="91425" spcFirstLastPara="1" rIns="91425" wrap="square" tIns="91425">
            <a:normAutofit lnSpcReduction="10000"/>
          </a:bodyPr>
          <a:lstStyle/>
          <a:p>
            <a:pPr indent="-372899" lvl="0" marL="457200" rtl="0" algn="l">
              <a:lnSpc>
                <a:spcPct val="150000"/>
              </a:lnSpc>
              <a:spcBef>
                <a:spcPts val="0"/>
              </a:spcBef>
              <a:spcAft>
                <a:spcPts val="0"/>
              </a:spcAft>
              <a:buSzPts val="2272"/>
              <a:buChar char="●"/>
            </a:pPr>
            <a:r>
              <a:rPr lang="en" sz="2272"/>
              <a:t>Logistic Regression</a:t>
            </a:r>
            <a:endParaRPr sz="2272"/>
          </a:p>
          <a:p>
            <a:pPr indent="0" lvl="0" marL="457200" rtl="0" algn="l">
              <a:lnSpc>
                <a:spcPct val="150000"/>
              </a:lnSpc>
              <a:spcBef>
                <a:spcPts val="1200"/>
              </a:spcBef>
              <a:spcAft>
                <a:spcPts val="0"/>
              </a:spcAft>
              <a:buNone/>
            </a:pPr>
            <a:r>
              <a:t/>
            </a:r>
            <a:endParaRPr sz="2272"/>
          </a:p>
          <a:p>
            <a:pPr indent="-372899" lvl="0" marL="457200" rtl="0" algn="l">
              <a:lnSpc>
                <a:spcPct val="150000"/>
              </a:lnSpc>
              <a:spcBef>
                <a:spcPts val="1200"/>
              </a:spcBef>
              <a:spcAft>
                <a:spcPts val="0"/>
              </a:spcAft>
              <a:buSzPts val="2272"/>
              <a:buChar char="●"/>
            </a:pPr>
            <a:r>
              <a:rPr lang="en" sz="2272"/>
              <a:t>Random Forest</a:t>
            </a:r>
            <a:endParaRPr sz="2272"/>
          </a:p>
          <a:p>
            <a:pPr indent="0" lvl="0" marL="457200" rtl="0" algn="l">
              <a:lnSpc>
                <a:spcPct val="150000"/>
              </a:lnSpc>
              <a:spcBef>
                <a:spcPts val="1200"/>
              </a:spcBef>
              <a:spcAft>
                <a:spcPts val="0"/>
              </a:spcAft>
              <a:buNone/>
            </a:pPr>
            <a:r>
              <a:t/>
            </a:r>
            <a:endParaRPr sz="2272"/>
          </a:p>
          <a:p>
            <a:pPr indent="-372899" lvl="0" marL="457200" rtl="0" algn="l">
              <a:lnSpc>
                <a:spcPct val="150000"/>
              </a:lnSpc>
              <a:spcBef>
                <a:spcPts val="1200"/>
              </a:spcBef>
              <a:spcAft>
                <a:spcPts val="0"/>
              </a:spcAft>
              <a:buSzPts val="2272"/>
              <a:buChar char="●"/>
            </a:pPr>
            <a:r>
              <a:rPr lang="en" sz="2272"/>
              <a:t>Sequential Neural Network</a:t>
            </a:r>
            <a:endParaRPr sz="2272"/>
          </a:p>
          <a:p>
            <a:pPr indent="-347499" lvl="1" marL="914400" rtl="0" algn="l">
              <a:lnSpc>
                <a:spcPct val="150000"/>
              </a:lnSpc>
              <a:spcBef>
                <a:spcPts val="0"/>
              </a:spcBef>
              <a:spcAft>
                <a:spcPts val="0"/>
              </a:spcAft>
              <a:buSzPts val="1872"/>
              <a:buChar char="○"/>
            </a:pPr>
            <a:r>
              <a:rPr lang="en" sz="1872"/>
              <a:t>Marked for hyperparameter tuning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&amp; Confusion Matrices:</a:t>
            </a:r>
            <a:endParaRPr/>
          </a:p>
        </p:txBody>
      </p:sp>
      <p:sp>
        <p:nvSpPr>
          <p:cNvPr id="169" name="Google Shape;169;p28"/>
          <p:cNvSpPr txBox="1"/>
          <p:nvPr/>
        </p:nvSpPr>
        <p:spPr>
          <a:xfrm>
            <a:off x="311700" y="1017450"/>
            <a:ext cx="4121100" cy="1344900"/>
          </a:xfrm>
          <a:prstGeom prst="rect">
            <a:avLst/>
          </a:prstGeom>
          <a:noFill/>
          <a:ln>
            <a:noFill/>
          </a:ln>
        </p:spPr>
        <p:txBody>
          <a:bodyPr anchorCtr="0" anchor="t" bIns="91425" lIns="91425" spcFirstLastPara="1" rIns="91425" wrap="square" tIns="91425">
            <a:normAutofit fontScale="70000"/>
          </a:bodyPr>
          <a:lstStyle/>
          <a:p>
            <a:pPr indent="-308610" lvl="0" marL="457200" rtl="0" algn="l">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Every model achieved 100% (1.0) for all scores.</a:t>
            </a:r>
            <a:endParaRPr sz="1800">
              <a:solidFill>
                <a:schemeClr val="dk2"/>
              </a:solidFill>
              <a:latin typeface="Open Sans"/>
              <a:ea typeface="Open Sans"/>
              <a:cs typeface="Open Sans"/>
              <a:sym typeface="Open Sans"/>
            </a:endParaRPr>
          </a:p>
          <a:p>
            <a:pPr indent="-308610" lvl="0" marL="457200" rtl="0" algn="l">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Understandably due to no overlap in feature combinations for crash = 0 or 1</a:t>
            </a:r>
            <a:endParaRPr sz="1800">
              <a:solidFill>
                <a:schemeClr val="dk2"/>
              </a:solidFill>
              <a:latin typeface="Open Sans"/>
              <a:ea typeface="Open Sans"/>
              <a:cs typeface="Open Sans"/>
              <a:sym typeface="Open Sans"/>
            </a:endParaRPr>
          </a:p>
          <a:p>
            <a:pPr indent="-308610" lvl="0" marL="457200" rtl="0" algn="l">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This is acceptable and desired as the goal is to increase understanding of where &amp; when these crashes occur</a:t>
            </a:r>
            <a:endParaRPr sz="1800">
              <a:solidFill>
                <a:schemeClr val="dk2"/>
              </a:solidFill>
              <a:latin typeface="Open Sans"/>
              <a:ea typeface="Open Sans"/>
              <a:cs typeface="Open Sans"/>
              <a:sym typeface="Open Sans"/>
            </a:endParaRPr>
          </a:p>
        </p:txBody>
      </p:sp>
      <p:grpSp>
        <p:nvGrpSpPr>
          <p:cNvPr id="170" name="Google Shape;170;p28"/>
          <p:cNvGrpSpPr/>
          <p:nvPr/>
        </p:nvGrpSpPr>
        <p:grpSpPr>
          <a:xfrm>
            <a:off x="-1" y="2499476"/>
            <a:ext cx="9143672" cy="2644376"/>
            <a:chOff x="30726" y="2571825"/>
            <a:chExt cx="9046871" cy="2571850"/>
          </a:xfrm>
        </p:grpSpPr>
        <p:pic>
          <p:nvPicPr>
            <p:cNvPr id="171" name="Google Shape;171;p28"/>
            <p:cNvPicPr preferRelativeResize="0"/>
            <p:nvPr/>
          </p:nvPicPr>
          <p:blipFill>
            <a:blip r:embed="rId3">
              <a:alphaModFix/>
            </a:blip>
            <a:stretch>
              <a:fillRect/>
            </a:stretch>
          </p:blipFill>
          <p:spPr>
            <a:xfrm>
              <a:off x="30726" y="2571825"/>
              <a:ext cx="2918780" cy="2571841"/>
            </a:xfrm>
            <a:prstGeom prst="rect">
              <a:avLst/>
            </a:prstGeom>
            <a:noFill/>
            <a:ln cap="flat" cmpd="sng" w="12700">
              <a:solidFill>
                <a:srgbClr val="000000"/>
              </a:solidFill>
              <a:prstDash val="solid"/>
              <a:miter lim="8000"/>
              <a:headEnd len="sm" w="sm" type="none"/>
              <a:tailEnd len="sm" w="sm" type="none"/>
            </a:ln>
          </p:spPr>
        </p:pic>
        <p:pic>
          <p:nvPicPr>
            <p:cNvPr id="172" name="Google Shape;172;p28"/>
            <p:cNvPicPr preferRelativeResize="0"/>
            <p:nvPr/>
          </p:nvPicPr>
          <p:blipFill>
            <a:blip r:embed="rId4">
              <a:alphaModFix/>
            </a:blip>
            <a:stretch>
              <a:fillRect/>
            </a:stretch>
          </p:blipFill>
          <p:spPr>
            <a:xfrm>
              <a:off x="2949501" y="2571829"/>
              <a:ext cx="2918780" cy="2571841"/>
            </a:xfrm>
            <a:prstGeom prst="rect">
              <a:avLst/>
            </a:prstGeom>
            <a:noFill/>
            <a:ln cap="flat" cmpd="sng" w="12700">
              <a:solidFill>
                <a:srgbClr val="000000"/>
              </a:solidFill>
              <a:prstDash val="solid"/>
              <a:miter lim="8000"/>
              <a:headEnd len="sm" w="sm" type="none"/>
              <a:tailEnd len="sm" w="sm" type="none"/>
            </a:ln>
          </p:spPr>
        </p:pic>
        <p:pic>
          <p:nvPicPr>
            <p:cNvPr id="173" name="Google Shape;173;p28"/>
            <p:cNvPicPr preferRelativeResize="0"/>
            <p:nvPr/>
          </p:nvPicPr>
          <p:blipFill>
            <a:blip r:embed="rId5">
              <a:alphaModFix/>
            </a:blip>
            <a:stretch>
              <a:fillRect/>
            </a:stretch>
          </p:blipFill>
          <p:spPr>
            <a:xfrm>
              <a:off x="5868275" y="2571825"/>
              <a:ext cx="3209321" cy="2571850"/>
            </a:xfrm>
            <a:prstGeom prst="rect">
              <a:avLst/>
            </a:prstGeom>
            <a:noFill/>
            <a:ln cap="flat" cmpd="sng" w="12700">
              <a:solidFill>
                <a:srgbClr val="000000"/>
              </a:solidFill>
              <a:prstDash val="solid"/>
              <a:miter lim="8000"/>
              <a:headEnd len="sm" w="sm" type="none"/>
              <a:tailEnd len="sm" w="sm" type="none"/>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neural network model then underwent hyperparameter tuning to determine optimal parameters</a:t>
            </a:r>
            <a:endParaRPr/>
          </a:p>
          <a:p>
            <a:pPr indent="-342900" lvl="0" marL="457200" rtl="0" algn="l">
              <a:lnSpc>
                <a:spcPct val="115000"/>
              </a:lnSpc>
              <a:spcBef>
                <a:spcPts val="0"/>
              </a:spcBef>
              <a:spcAft>
                <a:spcPts val="0"/>
              </a:spcAft>
              <a:buSzPts val="1800"/>
              <a:buChar char="●"/>
            </a:pPr>
            <a:r>
              <a:rPr lang="en"/>
              <a:t>This was performed more as an instructional exercise as the original model had near perfect metrics already.</a:t>
            </a:r>
            <a:endParaRPr/>
          </a:p>
          <a:p>
            <a:pPr indent="-342900" lvl="0" marL="457200" rtl="0" algn="l">
              <a:lnSpc>
                <a:spcPct val="115000"/>
              </a:lnSpc>
              <a:spcBef>
                <a:spcPts val="0"/>
              </a:spcBef>
              <a:spcAft>
                <a:spcPts val="0"/>
              </a:spcAft>
              <a:buSzPts val="1800"/>
              <a:buChar char="●"/>
            </a:pPr>
            <a:r>
              <a:rPr lang="en"/>
              <a:t>Hyperparameters tuned specifically include: number of layers and learning rate</a:t>
            </a:r>
            <a:endParaRPr/>
          </a:p>
          <a:p>
            <a:pPr indent="-342900" lvl="0" marL="457200" rtl="0" algn="l">
              <a:lnSpc>
                <a:spcPct val="115000"/>
              </a:lnSpc>
              <a:spcBef>
                <a:spcPts val="0"/>
              </a:spcBef>
              <a:spcAft>
                <a:spcPts val="0"/>
              </a:spcAft>
              <a:buSzPts val="1800"/>
              <a:buChar char="●"/>
            </a:pPr>
            <a:r>
              <a:rPr lang="en"/>
              <a:t>Other hyperparameters were checked and tuned automatically through the keras function Hyperband, with direction to optimize accuracy</a:t>
            </a:r>
            <a:endParaRPr/>
          </a:p>
          <a:p>
            <a:pPr indent="0" lvl="0" marL="457200" rtl="0" algn="l">
              <a:lnSpc>
                <a:spcPct val="115000"/>
              </a:lnSpc>
              <a:spcBef>
                <a:spcPts val="1200"/>
              </a:spcBef>
              <a:spcAft>
                <a:spcPts val="0"/>
              </a:spcAft>
              <a:buNone/>
            </a:pPr>
            <a:r>
              <a:t/>
            </a:r>
            <a:endParaRPr/>
          </a:p>
          <a:p>
            <a:pPr indent="0" lvl="0" marL="0" rtl="0" algn="l">
              <a:lnSpc>
                <a:spcPct val="200000"/>
              </a:lnSpc>
              <a:spcBef>
                <a:spcPts val="1200"/>
              </a:spcBef>
              <a:spcAft>
                <a:spcPts val="1200"/>
              </a:spcAft>
              <a:buNone/>
            </a:pPr>
            <a:r>
              <a:rPr b="1" lang="en" u="sng"/>
              <a:t>There was no appreciable improvement in scores for the model</a:t>
            </a:r>
            <a:endParaRPr b="1"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Chosen Model</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200000"/>
              </a:lnSpc>
              <a:spcBef>
                <a:spcPts val="1200"/>
              </a:spcBef>
              <a:spcAft>
                <a:spcPts val="0"/>
              </a:spcAft>
              <a:buSzPct val="100000"/>
              <a:buChar char="●"/>
            </a:pPr>
            <a:r>
              <a:rPr lang="en"/>
              <a:t>Logistic Regression Classifier</a:t>
            </a:r>
            <a:endParaRPr/>
          </a:p>
          <a:p>
            <a:pPr indent="-304165" lvl="1" marL="914400" rtl="0" algn="l">
              <a:lnSpc>
                <a:spcPct val="200000"/>
              </a:lnSpc>
              <a:spcBef>
                <a:spcPts val="0"/>
              </a:spcBef>
              <a:spcAft>
                <a:spcPts val="0"/>
              </a:spcAft>
              <a:buSzPct val="100000"/>
              <a:buChar char="○"/>
            </a:pPr>
            <a:r>
              <a:rPr lang="en"/>
              <a:t>default values as of scikit Learn version 1.5.2</a:t>
            </a:r>
            <a:endParaRPr/>
          </a:p>
          <a:p>
            <a:pPr indent="-304165" lvl="1" marL="914400" rtl="0" algn="l">
              <a:lnSpc>
                <a:spcPct val="200000"/>
              </a:lnSpc>
              <a:spcBef>
                <a:spcPts val="0"/>
              </a:spcBef>
              <a:spcAft>
                <a:spcPts val="0"/>
              </a:spcAft>
              <a:buSzPct val="100000"/>
              <a:buChar char="○"/>
            </a:pPr>
            <a:r>
              <a:rPr lang="en"/>
              <a:t>random_state=9 for reproducibility</a:t>
            </a:r>
            <a:endParaRPr/>
          </a:p>
          <a:p>
            <a:pPr indent="-325755" lvl="0" marL="457200" rtl="0" algn="l">
              <a:lnSpc>
                <a:spcPct val="200000"/>
              </a:lnSpc>
              <a:spcBef>
                <a:spcPts val="0"/>
              </a:spcBef>
              <a:spcAft>
                <a:spcPts val="0"/>
              </a:spcAft>
              <a:buSzPct val="100000"/>
              <a:buChar char="●"/>
            </a:pPr>
            <a:r>
              <a:rPr lang="en"/>
              <a:t>Chosen due mainly to lower resource usage and time for code execution when compared to random forest and the neural network models</a:t>
            </a:r>
            <a:endParaRPr/>
          </a:p>
          <a:p>
            <a:pPr indent="-325755" lvl="0" marL="457200" rtl="0" algn="l">
              <a:lnSpc>
                <a:spcPct val="200000"/>
              </a:lnSpc>
              <a:spcBef>
                <a:spcPts val="0"/>
              </a:spcBef>
              <a:spcAft>
                <a:spcPts val="0"/>
              </a:spcAft>
              <a:buSzPct val="100000"/>
              <a:buChar char="●"/>
            </a:pPr>
            <a:r>
              <a:rPr lang="en"/>
              <a:t>Another very important factor is </a:t>
            </a:r>
            <a:r>
              <a:rPr lang="en" u="sng"/>
              <a:t>the feature coefficients are much more informative of how each feature affects the chance of a crash occurring</a:t>
            </a:r>
            <a:r>
              <a:rPr lang="en"/>
              <a:t> versus the black box nature of a neural network whose top most important features change each time the model is trained.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20 Feature Importances per Model</a:t>
            </a:r>
            <a:endParaRPr/>
          </a:p>
        </p:txBody>
      </p:sp>
      <p:grpSp>
        <p:nvGrpSpPr>
          <p:cNvPr id="191" name="Google Shape;191;p31"/>
          <p:cNvGrpSpPr/>
          <p:nvPr/>
        </p:nvGrpSpPr>
        <p:grpSpPr>
          <a:xfrm>
            <a:off x="311700" y="1017439"/>
            <a:ext cx="7223720" cy="3794620"/>
            <a:chOff x="0" y="1158250"/>
            <a:chExt cx="7894775" cy="4212500"/>
          </a:xfrm>
        </p:grpSpPr>
        <p:pic>
          <p:nvPicPr>
            <p:cNvPr id="192" name="Google Shape;192;p31"/>
            <p:cNvPicPr preferRelativeResize="0"/>
            <p:nvPr/>
          </p:nvPicPr>
          <p:blipFill>
            <a:blip r:embed="rId3">
              <a:alphaModFix/>
            </a:blip>
            <a:stretch>
              <a:fillRect/>
            </a:stretch>
          </p:blipFill>
          <p:spPr>
            <a:xfrm>
              <a:off x="0" y="1158250"/>
              <a:ext cx="4107174" cy="2106250"/>
            </a:xfrm>
            <a:prstGeom prst="rect">
              <a:avLst/>
            </a:prstGeom>
            <a:noFill/>
            <a:ln cap="flat" cmpd="sng" w="12700">
              <a:solidFill>
                <a:srgbClr val="000000"/>
              </a:solidFill>
              <a:prstDash val="solid"/>
              <a:miter lim="8000"/>
              <a:headEnd len="sm" w="sm" type="none"/>
              <a:tailEnd len="sm" w="sm" type="none"/>
            </a:ln>
          </p:spPr>
        </p:pic>
        <p:pic>
          <p:nvPicPr>
            <p:cNvPr id="193" name="Google Shape;193;p31"/>
            <p:cNvPicPr preferRelativeResize="0"/>
            <p:nvPr/>
          </p:nvPicPr>
          <p:blipFill>
            <a:blip r:embed="rId4">
              <a:alphaModFix/>
            </a:blip>
            <a:stretch>
              <a:fillRect/>
            </a:stretch>
          </p:blipFill>
          <p:spPr>
            <a:xfrm>
              <a:off x="4107175" y="1158250"/>
              <a:ext cx="3787600" cy="2106250"/>
            </a:xfrm>
            <a:prstGeom prst="rect">
              <a:avLst/>
            </a:prstGeom>
            <a:noFill/>
            <a:ln cap="flat" cmpd="sng" w="12700">
              <a:solidFill>
                <a:srgbClr val="000000"/>
              </a:solidFill>
              <a:prstDash val="solid"/>
              <a:miter lim="8000"/>
              <a:headEnd len="sm" w="sm" type="none"/>
              <a:tailEnd len="sm" w="sm" type="none"/>
            </a:ln>
          </p:spPr>
        </p:pic>
        <p:pic>
          <p:nvPicPr>
            <p:cNvPr id="194" name="Google Shape;194;p31"/>
            <p:cNvPicPr preferRelativeResize="0"/>
            <p:nvPr/>
          </p:nvPicPr>
          <p:blipFill>
            <a:blip r:embed="rId5">
              <a:alphaModFix/>
            </a:blip>
            <a:stretch>
              <a:fillRect/>
            </a:stretch>
          </p:blipFill>
          <p:spPr>
            <a:xfrm>
              <a:off x="0" y="3264500"/>
              <a:ext cx="4120063" cy="2106250"/>
            </a:xfrm>
            <a:prstGeom prst="rect">
              <a:avLst/>
            </a:prstGeom>
            <a:noFill/>
            <a:ln cap="flat" cmpd="sng" w="12700">
              <a:solidFill>
                <a:srgbClr val="000000"/>
              </a:solidFill>
              <a:prstDash val="solid"/>
              <a:miter lim="8000"/>
              <a:headEnd len="sm" w="sm" type="none"/>
              <a:tailEnd len="sm" w="sm" type="none"/>
            </a:ln>
          </p:spPr>
        </p:pic>
      </p:grpSp>
      <p:sp>
        <p:nvSpPr>
          <p:cNvPr id="195" name="Google Shape;195;p31"/>
          <p:cNvSpPr txBox="1"/>
          <p:nvPr/>
        </p:nvSpPr>
        <p:spPr>
          <a:xfrm>
            <a:off x="4427100" y="3169900"/>
            <a:ext cx="4405200" cy="13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Feature Importance Notes:</a:t>
            </a:r>
            <a:endParaRPr sz="1100"/>
          </a:p>
          <a:p>
            <a:pPr indent="-298450" lvl="0" marL="457200" rtl="0" algn="l">
              <a:lnSpc>
                <a:spcPct val="115000"/>
              </a:lnSpc>
              <a:spcBef>
                <a:spcPts val="400"/>
              </a:spcBef>
              <a:spcAft>
                <a:spcPts val="0"/>
              </a:spcAft>
              <a:buSzPts val="1100"/>
              <a:buChar char="●"/>
            </a:pPr>
            <a:r>
              <a:rPr lang="en" sz="1100"/>
              <a:t>Top features for both the neural network and random forest models change every time the model is trained and predictions made.</a:t>
            </a:r>
            <a:endParaRPr sz="1100"/>
          </a:p>
          <a:p>
            <a:pPr indent="-298450" lvl="0" marL="457200" rtl="0" algn="l">
              <a:lnSpc>
                <a:spcPct val="115000"/>
              </a:lnSpc>
              <a:spcBef>
                <a:spcPts val="0"/>
              </a:spcBef>
              <a:spcAft>
                <a:spcPts val="0"/>
              </a:spcAft>
              <a:buSzPts val="1100"/>
              <a:buChar char="●"/>
            </a:pPr>
            <a:r>
              <a:rPr lang="en" sz="1100"/>
              <a:t>The logistic regression model top features seem consistent across new trainings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Links</a:t>
            </a:r>
            <a:endParaRPr/>
          </a:p>
        </p:txBody>
      </p:sp>
      <p:sp>
        <p:nvSpPr>
          <p:cNvPr id="69" name="Google Shape;69;p14"/>
          <p:cNvSpPr txBox="1"/>
          <p:nvPr>
            <p:ph idx="1" type="body"/>
          </p:nvPr>
        </p:nvSpPr>
        <p:spPr>
          <a:xfrm>
            <a:off x="311700" y="1718950"/>
            <a:ext cx="8520600" cy="2850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Github repository for this project</a:t>
            </a:r>
            <a:endParaRPr/>
          </a:p>
          <a:p>
            <a:pPr indent="-310832" lvl="1" marL="914400" rtl="0" algn="l">
              <a:lnSpc>
                <a:spcPct val="115000"/>
              </a:lnSpc>
              <a:spcBef>
                <a:spcPts val="0"/>
              </a:spcBef>
              <a:spcAft>
                <a:spcPts val="0"/>
              </a:spcAft>
              <a:buSzPct val="100000"/>
              <a:buChar char="○"/>
            </a:pPr>
            <a:r>
              <a:rPr lang="en" u="sng">
                <a:solidFill>
                  <a:schemeClr val="hlink"/>
                </a:solidFill>
                <a:hlinkClick r:id="rId3"/>
              </a:rPr>
              <a:t>https://github.com/August-JF-Perez/AugustP_Capstone3</a:t>
            </a:r>
            <a:endParaRPr/>
          </a:p>
          <a:p>
            <a:pPr indent="0" lvl="0" marL="457200" rtl="0" algn="l">
              <a:lnSpc>
                <a:spcPct val="115000"/>
              </a:lnSpc>
              <a:spcBef>
                <a:spcPts val="1200"/>
              </a:spcBef>
              <a:spcAft>
                <a:spcPts val="0"/>
              </a:spcAft>
              <a:buNone/>
            </a:pPr>
            <a:r>
              <a:t/>
            </a:r>
            <a:endParaRPr/>
          </a:p>
          <a:p>
            <a:pPr indent="-334327" lvl="0" marL="457200" rtl="0" algn="l">
              <a:lnSpc>
                <a:spcPct val="115000"/>
              </a:lnSpc>
              <a:spcBef>
                <a:spcPts val="1200"/>
              </a:spcBef>
              <a:spcAft>
                <a:spcPts val="0"/>
              </a:spcAft>
              <a:buSzPct val="100000"/>
              <a:buChar char="●"/>
            </a:pPr>
            <a:r>
              <a:rPr lang="en"/>
              <a:t>Direct link to the Jupyter Notebook containing the project</a:t>
            </a:r>
            <a:endParaRPr/>
          </a:p>
          <a:p>
            <a:pPr indent="-310832" lvl="1" marL="914400" rtl="0" algn="l">
              <a:lnSpc>
                <a:spcPct val="115000"/>
              </a:lnSpc>
              <a:spcBef>
                <a:spcPts val="0"/>
              </a:spcBef>
              <a:spcAft>
                <a:spcPts val="0"/>
              </a:spcAft>
              <a:buSzPct val="100000"/>
              <a:buChar char="○"/>
            </a:pPr>
            <a:r>
              <a:rPr lang="en" u="sng">
                <a:solidFill>
                  <a:schemeClr val="hlink"/>
                </a:solidFill>
                <a:hlinkClick r:id="rId4"/>
              </a:rPr>
              <a:t>https://github.com/August-JF-Perez/AugustP_Capstone3/blob/main/Capstone_3_Everything.ipynb</a:t>
            </a:r>
            <a:endParaRPr/>
          </a:p>
          <a:p>
            <a:pPr indent="0" lvl="0" marL="457200" rtl="0" algn="l">
              <a:lnSpc>
                <a:spcPct val="115000"/>
              </a:lnSpc>
              <a:spcBef>
                <a:spcPts val="1200"/>
              </a:spcBef>
              <a:spcAft>
                <a:spcPts val="0"/>
              </a:spcAft>
              <a:buNone/>
            </a:pPr>
            <a:r>
              <a:t/>
            </a:r>
            <a:endParaRPr/>
          </a:p>
          <a:p>
            <a:pPr indent="-334327" lvl="0" marL="457200" rtl="0" algn="l">
              <a:lnSpc>
                <a:spcPct val="115000"/>
              </a:lnSpc>
              <a:spcBef>
                <a:spcPts val="1200"/>
              </a:spcBef>
              <a:spcAft>
                <a:spcPts val="0"/>
              </a:spcAft>
              <a:buSzPct val="100000"/>
              <a:buChar char="●"/>
            </a:pPr>
            <a:r>
              <a:rPr lang="en"/>
              <a:t>Direct link to project report</a:t>
            </a:r>
            <a:endParaRPr/>
          </a:p>
          <a:p>
            <a:pPr indent="-310832" lvl="1" marL="914400" rtl="0" algn="l">
              <a:lnSpc>
                <a:spcPct val="115000"/>
              </a:lnSpc>
              <a:spcBef>
                <a:spcPts val="0"/>
              </a:spcBef>
              <a:spcAft>
                <a:spcPts val="0"/>
              </a:spcAft>
              <a:buSzPct val="100000"/>
              <a:buChar char="○"/>
            </a:pPr>
            <a:r>
              <a:rPr lang="en" u="sng">
                <a:solidFill>
                  <a:schemeClr val="hlink"/>
                </a:solidFill>
                <a:hlinkClick r:id="rId5"/>
              </a:rPr>
              <a:t>https://github.com/August-JF-Perez/AugustP_Capstone3/blob/main/Capstone_3_Project%20Report_August_Perez.pdf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20 Feature Importances per Model (Table)</a:t>
            </a:r>
            <a:endParaRPr/>
          </a:p>
        </p:txBody>
      </p:sp>
      <p:pic>
        <p:nvPicPr>
          <p:cNvPr id="201" name="Google Shape;201;p32"/>
          <p:cNvPicPr preferRelativeResize="0"/>
          <p:nvPr/>
        </p:nvPicPr>
        <p:blipFill>
          <a:blip r:embed="rId3">
            <a:alphaModFix/>
          </a:blip>
          <a:stretch>
            <a:fillRect/>
          </a:stretch>
        </p:blipFill>
        <p:spPr>
          <a:xfrm>
            <a:off x="842963" y="1017450"/>
            <a:ext cx="7458075" cy="354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Limiting factors &amp; Improvements:</a:t>
            </a:r>
            <a:endParaRPr/>
          </a:p>
          <a:p>
            <a:pPr indent="0" lvl="0" marL="0" rtl="0" algn="l">
              <a:spcBef>
                <a:spcPts val="0"/>
              </a:spcBef>
              <a:spcAft>
                <a:spcPts val="0"/>
              </a:spcAft>
              <a:buNone/>
            </a:pPr>
            <a:r>
              <a:t/>
            </a:r>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1200"/>
              </a:spcBef>
              <a:spcAft>
                <a:spcPts val="0"/>
              </a:spcAft>
              <a:buSzPts val="1800"/>
              <a:buChar char="●"/>
            </a:pPr>
            <a:r>
              <a:rPr lang="en"/>
              <a:t>Non-crash data not present</a:t>
            </a:r>
            <a:endParaRPr/>
          </a:p>
          <a:p>
            <a:pPr indent="-317500" lvl="1" marL="914400" rtl="0" algn="l">
              <a:lnSpc>
                <a:spcPct val="200000"/>
              </a:lnSpc>
              <a:spcBef>
                <a:spcPts val="0"/>
              </a:spcBef>
              <a:spcAft>
                <a:spcPts val="0"/>
              </a:spcAft>
              <a:buSzPts val="1400"/>
              <a:buChar char="○"/>
            </a:pPr>
            <a:r>
              <a:rPr lang="en"/>
              <a:t>Potential for collection by automatic detectors that count passing cars.</a:t>
            </a:r>
            <a:endParaRPr/>
          </a:p>
          <a:p>
            <a:pPr indent="-317500" lvl="1" marL="914400" rtl="0" algn="l">
              <a:lnSpc>
                <a:spcPct val="200000"/>
              </a:lnSpc>
              <a:spcBef>
                <a:spcPts val="0"/>
              </a:spcBef>
              <a:spcAft>
                <a:spcPts val="0"/>
              </a:spcAft>
              <a:buSzPts val="1400"/>
              <a:buChar char="○"/>
            </a:pPr>
            <a:r>
              <a:rPr lang="en"/>
              <a:t>Matching data to the crashes dataset would also need to be collected</a:t>
            </a:r>
            <a:endParaRPr/>
          </a:p>
          <a:p>
            <a:pPr indent="-317500" lvl="2" marL="1371600" rtl="0" algn="l">
              <a:lnSpc>
                <a:spcPct val="200000"/>
              </a:lnSpc>
              <a:spcBef>
                <a:spcPts val="0"/>
              </a:spcBef>
              <a:spcAft>
                <a:spcPts val="0"/>
              </a:spcAft>
              <a:buSzPts val="1400"/>
              <a:buChar char="■"/>
            </a:pPr>
            <a:r>
              <a:rPr lang="en"/>
              <a:t>Except for weather and date/time; features should generally remain static and can be hard coded such that they are included when a car is counted.</a:t>
            </a:r>
            <a:endParaRPr/>
          </a:p>
          <a:p>
            <a:pPr indent="-317500" lvl="1" marL="914400" rtl="0" algn="l">
              <a:lnSpc>
                <a:spcPct val="200000"/>
              </a:lnSpc>
              <a:spcBef>
                <a:spcPts val="0"/>
              </a:spcBef>
              <a:spcAft>
                <a:spcPts val="0"/>
              </a:spcAft>
              <a:buSzPts val="1400"/>
              <a:buChar char="○"/>
            </a:pPr>
            <a:r>
              <a:rPr lang="en"/>
              <a:t>Using non-crash data would improve model quality in that an actual probability could be determined for a crash rather than simply treating a combination of features as Yes-crash or No-crash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Likely Crash Location Characteristics:</a:t>
            </a:r>
            <a:endParaRPr/>
          </a:p>
        </p:txBody>
      </p:sp>
      <p:sp>
        <p:nvSpPr>
          <p:cNvPr id="213" name="Google Shape;213;p34"/>
          <p:cNvSpPr txBox="1"/>
          <p:nvPr>
            <p:ph idx="1" type="body"/>
          </p:nvPr>
        </p:nvSpPr>
        <p:spPr>
          <a:xfrm>
            <a:off x="311700" y="1152475"/>
            <a:ext cx="37497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a:t>From Top Logistic Regression Non-Conflicting Top 20 Features</a:t>
            </a:r>
            <a:endParaRPr/>
          </a:p>
          <a:p>
            <a:pPr indent="-308610" lvl="0" marL="457200" rtl="0" algn="l">
              <a:lnSpc>
                <a:spcPct val="100000"/>
              </a:lnSpc>
              <a:spcBef>
                <a:spcPts val="1200"/>
              </a:spcBef>
              <a:spcAft>
                <a:spcPts val="0"/>
              </a:spcAft>
              <a:buSzPct val="100000"/>
              <a:buChar char="●"/>
            </a:pPr>
            <a:r>
              <a:rPr lang="en"/>
              <a:t>non-holiday</a:t>
            </a:r>
            <a:endParaRPr/>
          </a:p>
          <a:p>
            <a:pPr indent="-308610" lvl="0" marL="457200" rtl="0" algn="l">
              <a:lnSpc>
                <a:spcPct val="100000"/>
              </a:lnSpc>
              <a:spcBef>
                <a:spcPts val="0"/>
              </a:spcBef>
              <a:spcAft>
                <a:spcPts val="0"/>
              </a:spcAft>
              <a:buSzPct val="100000"/>
              <a:buChar char="●"/>
            </a:pPr>
            <a:r>
              <a:rPr lang="en"/>
              <a:t>no reserved lane (ex. an emergency lane)</a:t>
            </a:r>
            <a:endParaRPr/>
          </a:p>
          <a:p>
            <a:pPr indent="-308610" lvl="0" marL="457200" rtl="0" algn="l">
              <a:lnSpc>
                <a:spcPct val="100000"/>
              </a:lnSpc>
              <a:spcBef>
                <a:spcPts val="0"/>
              </a:spcBef>
              <a:spcAft>
                <a:spcPts val="0"/>
              </a:spcAft>
              <a:buSzPct val="100000"/>
              <a:buChar char="●"/>
            </a:pPr>
            <a:r>
              <a:rPr lang="en"/>
              <a:t>no pedestrians</a:t>
            </a:r>
            <a:endParaRPr/>
          </a:p>
          <a:p>
            <a:pPr indent="-308610" lvl="0" marL="457200" rtl="0" algn="l">
              <a:lnSpc>
                <a:spcPct val="100000"/>
              </a:lnSpc>
              <a:spcBef>
                <a:spcPts val="0"/>
              </a:spcBef>
              <a:spcAft>
                <a:spcPts val="0"/>
              </a:spcAft>
              <a:buSzPct val="100000"/>
              <a:buChar char="●"/>
            </a:pPr>
            <a:r>
              <a:rPr lang="en"/>
              <a:t>no infrastructure in immediate area</a:t>
            </a:r>
            <a:endParaRPr/>
          </a:p>
          <a:p>
            <a:pPr indent="-308610" lvl="0" marL="457200" rtl="0" algn="l">
              <a:lnSpc>
                <a:spcPct val="100000"/>
              </a:lnSpc>
              <a:spcBef>
                <a:spcPts val="0"/>
              </a:spcBef>
              <a:spcAft>
                <a:spcPts val="0"/>
              </a:spcAft>
              <a:buSzPct val="100000"/>
              <a:buChar char="●"/>
            </a:pPr>
            <a:r>
              <a:rPr lang="en"/>
              <a:t>a separator is present</a:t>
            </a:r>
            <a:endParaRPr/>
          </a:p>
          <a:p>
            <a:pPr indent="-308610" lvl="0" marL="457200" rtl="0" algn="l">
              <a:lnSpc>
                <a:spcPct val="100000"/>
              </a:lnSpc>
              <a:spcBef>
                <a:spcPts val="0"/>
              </a:spcBef>
              <a:spcAft>
                <a:spcPts val="0"/>
              </a:spcAft>
              <a:buSzPct val="100000"/>
              <a:buChar char="●"/>
            </a:pPr>
            <a:r>
              <a:rPr lang="en"/>
              <a:t>weekday (Mon-Fri)</a:t>
            </a:r>
            <a:endParaRPr/>
          </a:p>
          <a:p>
            <a:pPr indent="-308610" lvl="0" marL="457200" rtl="0" algn="l">
              <a:lnSpc>
                <a:spcPct val="100000"/>
              </a:lnSpc>
              <a:spcBef>
                <a:spcPts val="0"/>
              </a:spcBef>
              <a:spcAft>
                <a:spcPts val="0"/>
              </a:spcAft>
              <a:buSzPct val="100000"/>
              <a:buChar char="●"/>
            </a:pPr>
            <a:r>
              <a:rPr lang="en"/>
              <a:t>normal weather</a:t>
            </a:r>
            <a:endParaRPr/>
          </a:p>
          <a:p>
            <a:pPr indent="-308610" lvl="0" marL="457200" rtl="0" algn="l">
              <a:lnSpc>
                <a:spcPct val="100000"/>
              </a:lnSpc>
              <a:spcBef>
                <a:spcPts val="0"/>
              </a:spcBef>
              <a:spcAft>
                <a:spcPts val="0"/>
              </a:spcAft>
              <a:buSzPct val="100000"/>
              <a:buChar char="●"/>
            </a:pPr>
            <a:r>
              <a:rPr lang="en"/>
              <a:t>away from an intersection</a:t>
            </a:r>
            <a:endParaRPr/>
          </a:p>
          <a:p>
            <a:pPr indent="-308610" lvl="0" marL="457200" rtl="0" algn="l">
              <a:lnSpc>
                <a:spcPct val="100000"/>
              </a:lnSpc>
              <a:spcBef>
                <a:spcPts val="0"/>
              </a:spcBef>
              <a:spcAft>
                <a:spcPts val="0"/>
              </a:spcAft>
              <a:buSzPct val="100000"/>
              <a:buChar char="●"/>
            </a:pPr>
            <a:r>
              <a:rPr lang="en"/>
              <a:t>straight road</a:t>
            </a:r>
            <a:endParaRPr/>
          </a:p>
          <a:p>
            <a:pPr indent="-308610" lvl="0" marL="457200" rtl="0" algn="l">
              <a:lnSpc>
                <a:spcPct val="100000"/>
              </a:lnSpc>
              <a:spcBef>
                <a:spcPts val="0"/>
              </a:spcBef>
              <a:spcAft>
                <a:spcPts val="0"/>
              </a:spcAft>
              <a:buSzPct val="100000"/>
              <a:buChar char="●"/>
            </a:pPr>
            <a:r>
              <a:rPr lang="en"/>
              <a:t>dish slope (ex. bottom of two hills)</a:t>
            </a:r>
            <a:endParaRPr/>
          </a:p>
          <a:p>
            <a:pPr indent="-308610" lvl="0" marL="457200" rtl="0" algn="l">
              <a:lnSpc>
                <a:spcPct val="100000"/>
              </a:lnSpc>
              <a:spcBef>
                <a:spcPts val="0"/>
              </a:spcBef>
              <a:spcAft>
                <a:spcPts val="0"/>
              </a:spcAft>
              <a:buSzPct val="100000"/>
              <a:buChar char="●"/>
            </a:pPr>
            <a:r>
              <a:rPr lang="en"/>
              <a:t>in built-up areas (i.e. town or city)</a:t>
            </a:r>
            <a:endParaRPr/>
          </a:p>
          <a:p>
            <a:pPr indent="-308610" lvl="0" marL="457200" rtl="0" algn="l">
              <a:lnSpc>
                <a:spcPct val="100000"/>
              </a:lnSpc>
              <a:spcBef>
                <a:spcPts val="0"/>
              </a:spcBef>
              <a:spcAft>
                <a:spcPts val="0"/>
              </a:spcAft>
              <a:buSzPct val="100000"/>
              <a:buChar char="●"/>
            </a:pPr>
            <a:r>
              <a:rPr lang="en"/>
              <a:t>dry roads (matches for normal weather)</a:t>
            </a:r>
            <a:endParaRPr/>
          </a:p>
          <a:p>
            <a:pPr indent="-308610" lvl="0" marL="457200" rtl="0" algn="l">
              <a:lnSpc>
                <a:spcPct val="100000"/>
              </a:lnSpc>
              <a:spcBef>
                <a:spcPts val="0"/>
              </a:spcBef>
              <a:spcAft>
                <a:spcPts val="0"/>
              </a:spcAft>
              <a:buSzPct val="100000"/>
              <a:buChar char="●"/>
            </a:pPr>
            <a:r>
              <a:rPr lang="en"/>
              <a:t>full daylight</a:t>
            </a:r>
            <a:endParaRPr/>
          </a:p>
          <a:p>
            <a:pPr indent="-308610" lvl="0" marL="457200" rtl="0" algn="l">
              <a:lnSpc>
                <a:spcPct val="100000"/>
              </a:lnSpc>
              <a:spcBef>
                <a:spcPts val="0"/>
              </a:spcBef>
              <a:spcAft>
                <a:spcPts val="0"/>
              </a:spcAft>
              <a:buSzPct val="100000"/>
              <a:buChar char="●"/>
            </a:pPr>
            <a:r>
              <a:rPr lang="en"/>
              <a:t>2 lanes</a:t>
            </a:r>
            <a:endParaRPr/>
          </a:p>
          <a:p>
            <a:pPr indent="-308610" lvl="0" marL="457200" rtl="0" algn="l">
              <a:lnSpc>
                <a:spcPct val="100000"/>
              </a:lnSpc>
              <a:spcBef>
                <a:spcPts val="0"/>
              </a:spcBef>
              <a:spcAft>
                <a:spcPts val="0"/>
              </a:spcAft>
              <a:buSzPct val="100000"/>
              <a:buChar char="●"/>
            </a:pPr>
            <a:r>
              <a:rPr lang="en"/>
              <a:t>two way road</a:t>
            </a:r>
            <a:endParaRPr/>
          </a:p>
          <a:p>
            <a:pPr indent="-308610" lvl="0" marL="457200" rtl="0" algn="l">
              <a:lnSpc>
                <a:spcPct val="100000"/>
              </a:lnSpc>
              <a:spcBef>
                <a:spcPts val="0"/>
              </a:spcBef>
              <a:spcAft>
                <a:spcPts val="0"/>
              </a:spcAft>
              <a:buSzPct val="100000"/>
              <a:buChar char="●"/>
            </a:pPr>
            <a:r>
              <a:rPr lang="en"/>
              <a:t>municipal (local) road</a:t>
            </a:r>
            <a:endParaRPr/>
          </a:p>
        </p:txBody>
      </p:sp>
      <p:sp>
        <p:nvSpPr>
          <p:cNvPr id="214" name="Google Shape;214;p34"/>
          <p:cNvSpPr txBox="1"/>
          <p:nvPr/>
        </p:nvSpPr>
        <p:spPr>
          <a:xfrm>
            <a:off x="5101288" y="35661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this is taking the top features that do not conflict, this does not necessarily confirm this specific combination has a 100% accident rate.</a:t>
            </a:r>
            <a:endParaRPr/>
          </a:p>
        </p:txBody>
      </p:sp>
      <p:pic>
        <p:nvPicPr>
          <p:cNvPr id="215" name="Google Shape;215;p34"/>
          <p:cNvPicPr preferRelativeResize="0"/>
          <p:nvPr/>
        </p:nvPicPr>
        <p:blipFill>
          <a:blip r:embed="rId3">
            <a:alphaModFix/>
          </a:blip>
          <a:stretch>
            <a:fillRect/>
          </a:stretch>
        </p:blipFill>
        <p:spPr>
          <a:xfrm>
            <a:off x="5105350" y="1152475"/>
            <a:ext cx="2991866" cy="2243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1" name="Google Shape;22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Char char="●"/>
            </a:pPr>
            <a:r>
              <a:rPr lang="en"/>
              <a:t>The goal of this project was to characterize (describe) the locations where vehicle crashes were most likely to occur.</a:t>
            </a:r>
            <a:endParaRPr/>
          </a:p>
          <a:p>
            <a:pPr indent="-342900" lvl="0" marL="457200" rtl="0" algn="l">
              <a:lnSpc>
                <a:spcPct val="100000"/>
              </a:lnSpc>
              <a:spcBef>
                <a:spcPts val="0"/>
              </a:spcBef>
              <a:spcAft>
                <a:spcPts val="0"/>
              </a:spcAft>
              <a:buSzPts val="1800"/>
              <a:buChar char="●"/>
            </a:pPr>
            <a:r>
              <a:rPr lang="en"/>
              <a:t>This was performed through building a binary classification model (Yes crash or No crash) and examining the importance of the characteristics for predicting the occurrence of a crash.</a:t>
            </a:r>
            <a:endParaRPr/>
          </a:p>
          <a:p>
            <a:pPr indent="-342900" lvl="0" marL="457200" rtl="0" algn="l">
              <a:lnSpc>
                <a:spcPct val="100000"/>
              </a:lnSpc>
              <a:spcBef>
                <a:spcPts val="0"/>
              </a:spcBef>
              <a:spcAft>
                <a:spcPts val="0"/>
              </a:spcAft>
              <a:buSzPts val="1800"/>
              <a:buChar char="●"/>
            </a:pPr>
            <a:r>
              <a:rPr lang="en"/>
              <a:t>A hypothesis set at the beginning of this project was that crashes would be more likely to occur for bad driving conditions (i.e. weather, more cars crossing paths, etc.).</a:t>
            </a:r>
            <a:endParaRPr/>
          </a:p>
          <a:p>
            <a:pPr indent="-342900" lvl="0" marL="457200" rtl="0" algn="l">
              <a:lnSpc>
                <a:spcPct val="100000"/>
              </a:lnSpc>
              <a:spcBef>
                <a:spcPts val="0"/>
              </a:spcBef>
              <a:spcAft>
                <a:spcPts val="0"/>
              </a:spcAft>
              <a:buSzPts val="1800"/>
              <a:buChar char="●"/>
            </a:pPr>
            <a:r>
              <a:rPr lang="en"/>
              <a:t>This was proven false by the top features indicating non-inclement conditions</a:t>
            </a:r>
            <a:endParaRPr/>
          </a:p>
          <a:p>
            <a:pPr indent="-342900" lvl="0" marL="457200" rtl="0" algn="l">
              <a:lnSpc>
                <a:spcPct val="100000"/>
              </a:lnSpc>
              <a:spcBef>
                <a:spcPts val="0"/>
              </a:spcBef>
              <a:spcAft>
                <a:spcPts val="0"/>
              </a:spcAft>
              <a:buSzPts val="1800"/>
              <a:buChar char="●"/>
            </a:pPr>
            <a:r>
              <a:rPr lang="en"/>
              <a:t>This does not mean that adverse conditions do not carry risk, just that agencies may want to monitor these areas more than others in order to increase efficiency in which they respond to an emergency.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5" name="Google Shape;75;p15"/>
          <p:cNvSpPr txBox="1"/>
          <p:nvPr>
            <p:ph idx="1" type="body"/>
          </p:nvPr>
        </p:nvSpPr>
        <p:spPr>
          <a:xfrm>
            <a:off x="311700" y="2028675"/>
            <a:ext cx="8520600" cy="2540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Agencies that respond to vehicle accidents would benefit from pre-planning where to allocate resources and personnel before an accident occurs to decrease response time. Determining general locations with higher accident risk to station personnel </a:t>
            </a:r>
            <a:r>
              <a:rPr lang="en"/>
              <a:t>will be of great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Interested Groups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First Responder agencies</a:t>
            </a:r>
            <a:endParaRPr/>
          </a:p>
          <a:p>
            <a:pPr indent="0" lvl="0" marL="457200" rtl="0" algn="l">
              <a:lnSpc>
                <a:spcPct val="200000"/>
              </a:lnSpc>
              <a:spcBef>
                <a:spcPts val="1200"/>
              </a:spcBef>
              <a:spcAft>
                <a:spcPts val="0"/>
              </a:spcAft>
              <a:buNone/>
            </a:pPr>
            <a:r>
              <a:t/>
            </a:r>
            <a:endParaRPr/>
          </a:p>
          <a:p>
            <a:pPr indent="-342900" lvl="0" marL="457200" rtl="0" algn="l">
              <a:lnSpc>
                <a:spcPct val="200000"/>
              </a:lnSpc>
              <a:spcBef>
                <a:spcPts val="1200"/>
              </a:spcBef>
              <a:spcAft>
                <a:spcPts val="0"/>
              </a:spcAft>
              <a:buSzPts val="1800"/>
              <a:buChar char="●"/>
            </a:pPr>
            <a:r>
              <a:rPr lang="en"/>
              <a:t>Insurance Companies</a:t>
            </a:r>
            <a:endParaRPr/>
          </a:p>
          <a:p>
            <a:pPr indent="0" lvl="0" marL="457200" rtl="0" algn="l">
              <a:lnSpc>
                <a:spcPct val="200000"/>
              </a:lnSpc>
              <a:spcBef>
                <a:spcPts val="1200"/>
              </a:spcBef>
              <a:spcAft>
                <a:spcPts val="0"/>
              </a:spcAft>
              <a:buNone/>
            </a:pPr>
            <a:r>
              <a:t/>
            </a:r>
            <a:endParaRPr/>
          </a:p>
          <a:p>
            <a:pPr indent="-342900" lvl="0" marL="457200" rtl="0" algn="l">
              <a:lnSpc>
                <a:spcPct val="200000"/>
              </a:lnSpc>
              <a:spcBef>
                <a:spcPts val="1200"/>
              </a:spcBef>
              <a:spcAft>
                <a:spcPts val="0"/>
              </a:spcAft>
              <a:buSzPts val="1800"/>
              <a:buChar char="●"/>
            </a:pPr>
            <a:r>
              <a:rPr lang="en"/>
              <a:t>Anyone operating or riding in a vehicle on roads serviced by first responders</a:t>
            </a:r>
            <a:endParaRPr/>
          </a:p>
        </p:txBody>
      </p:sp>
      <p:pic>
        <p:nvPicPr>
          <p:cNvPr id="82" name="Google Shape;82;p16"/>
          <p:cNvPicPr preferRelativeResize="0"/>
          <p:nvPr/>
        </p:nvPicPr>
        <p:blipFill>
          <a:blip r:embed="rId3">
            <a:alphaModFix/>
          </a:blip>
          <a:stretch>
            <a:fillRect/>
          </a:stretch>
        </p:blipFill>
        <p:spPr>
          <a:xfrm>
            <a:off x="4272000" y="1017450"/>
            <a:ext cx="3866675" cy="2577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4260300" cy="133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factors might affect crash probability that agencies can account for?</a:t>
            </a:r>
            <a:endParaRPr/>
          </a:p>
        </p:txBody>
      </p:sp>
      <p:sp>
        <p:nvSpPr>
          <p:cNvPr id="88" name="Google Shape;88;p17"/>
          <p:cNvSpPr txBox="1"/>
          <p:nvPr>
            <p:ph idx="1" type="body"/>
          </p:nvPr>
        </p:nvSpPr>
        <p:spPr>
          <a:xfrm>
            <a:off x="311700" y="2571750"/>
            <a:ext cx="3219000" cy="1851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Road characteristics</a:t>
            </a:r>
            <a:endParaRPr/>
          </a:p>
          <a:p>
            <a:pPr indent="-317500" lvl="1" marL="914400" rtl="0" algn="l">
              <a:spcBef>
                <a:spcPts val="0"/>
              </a:spcBef>
              <a:spcAft>
                <a:spcPts val="0"/>
              </a:spcAft>
              <a:buSzPts val="1400"/>
              <a:buChar char="○"/>
            </a:pPr>
            <a:r>
              <a:rPr lang="en"/>
              <a:t>ex. lane count</a:t>
            </a:r>
            <a:endParaRPr/>
          </a:p>
          <a:p>
            <a:pPr indent="-342900" lvl="0" marL="457200" rtl="0" algn="l">
              <a:spcBef>
                <a:spcPts val="0"/>
              </a:spcBef>
              <a:spcAft>
                <a:spcPts val="0"/>
              </a:spcAft>
              <a:buSzPts val="1800"/>
              <a:buChar char="●"/>
            </a:pPr>
            <a:r>
              <a:rPr lang="en"/>
              <a:t>Environmental Factors</a:t>
            </a:r>
            <a:endParaRPr/>
          </a:p>
          <a:p>
            <a:pPr indent="-317500" lvl="1" marL="914400" rtl="0" algn="l">
              <a:spcBef>
                <a:spcPts val="0"/>
              </a:spcBef>
              <a:spcAft>
                <a:spcPts val="0"/>
              </a:spcAft>
              <a:buSzPts val="1400"/>
              <a:buChar char="○"/>
            </a:pPr>
            <a:r>
              <a:rPr lang="en"/>
              <a:t>ex. rain or shine</a:t>
            </a:r>
            <a:endParaRPr/>
          </a:p>
          <a:p>
            <a:pPr indent="-342900" lvl="0" marL="457200" rtl="0" algn="l">
              <a:spcBef>
                <a:spcPts val="0"/>
              </a:spcBef>
              <a:spcAft>
                <a:spcPts val="0"/>
              </a:spcAft>
              <a:buSzPts val="1800"/>
              <a:buChar char="●"/>
            </a:pPr>
            <a:r>
              <a:rPr lang="en"/>
              <a:t>Driving Conditions</a:t>
            </a:r>
            <a:endParaRPr/>
          </a:p>
          <a:p>
            <a:pPr indent="-317500" lvl="1" marL="914400" rtl="0" algn="l">
              <a:spcBef>
                <a:spcPts val="0"/>
              </a:spcBef>
              <a:spcAft>
                <a:spcPts val="0"/>
              </a:spcAft>
              <a:buSzPts val="1400"/>
              <a:buChar char="○"/>
            </a:pPr>
            <a:r>
              <a:rPr lang="en"/>
              <a:t>ex. lack of light</a:t>
            </a:r>
            <a:endParaRPr/>
          </a:p>
        </p:txBody>
      </p:sp>
      <p:pic>
        <p:nvPicPr>
          <p:cNvPr id="89" name="Google Shape;89;p17"/>
          <p:cNvPicPr preferRelativeResize="0"/>
          <p:nvPr/>
        </p:nvPicPr>
        <p:blipFill>
          <a:blip r:embed="rId3">
            <a:alphaModFix/>
          </a:blip>
          <a:stretch>
            <a:fillRect/>
          </a:stretch>
        </p:blipFill>
        <p:spPr>
          <a:xfrm>
            <a:off x="5618025" y="879775"/>
            <a:ext cx="3262750" cy="2654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Data Source: </a:t>
            </a:r>
            <a:r>
              <a:rPr lang="en" sz="2380"/>
              <a:t>Accidents in France from 2005 to 2016</a:t>
            </a:r>
            <a:r>
              <a:rPr lang="en" sz="2380"/>
              <a:t> (</a:t>
            </a:r>
            <a:r>
              <a:rPr lang="en" sz="2380" u="sng">
                <a:solidFill>
                  <a:schemeClr val="hlink"/>
                </a:solidFill>
                <a:hlinkClick r:id="rId3"/>
              </a:rPr>
              <a:t>Link</a:t>
            </a:r>
            <a:r>
              <a:rPr lang="en" sz="2380"/>
              <a:t>)</a:t>
            </a:r>
            <a:endParaRPr sz="2380"/>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4 datasets used, collecting different details of the crash that occured</a:t>
            </a:r>
            <a:endParaRPr/>
          </a:p>
          <a:p>
            <a:pPr indent="-325755" lvl="0" marL="457200" rtl="0" algn="l">
              <a:spcBef>
                <a:spcPts val="0"/>
              </a:spcBef>
              <a:spcAft>
                <a:spcPts val="0"/>
              </a:spcAft>
              <a:buSzPct val="100000"/>
              <a:buChar char="●"/>
            </a:pPr>
            <a:r>
              <a:rPr lang="en"/>
              <a:t>caracteristics</a:t>
            </a:r>
            <a:endParaRPr/>
          </a:p>
          <a:p>
            <a:pPr indent="-304165" lvl="1" marL="914400" rtl="0" algn="l">
              <a:spcBef>
                <a:spcPts val="0"/>
              </a:spcBef>
              <a:spcAft>
                <a:spcPts val="0"/>
              </a:spcAft>
              <a:buSzPct val="100000"/>
              <a:buChar char="○"/>
            </a:pPr>
            <a:r>
              <a:rPr lang="en"/>
              <a:t>(typo is present in the kaggle source)</a:t>
            </a:r>
            <a:endParaRPr/>
          </a:p>
          <a:p>
            <a:pPr indent="-325755" lvl="0" marL="457200" rtl="0" algn="l">
              <a:spcBef>
                <a:spcPts val="0"/>
              </a:spcBef>
              <a:spcAft>
                <a:spcPts val="0"/>
              </a:spcAft>
              <a:buSzPct val="100000"/>
              <a:buChar char="●"/>
            </a:pPr>
            <a:r>
              <a:rPr lang="en"/>
              <a:t>holidays</a:t>
            </a:r>
            <a:endParaRPr/>
          </a:p>
          <a:p>
            <a:pPr indent="-325755" lvl="0" marL="457200" rtl="0" algn="l">
              <a:spcBef>
                <a:spcPts val="0"/>
              </a:spcBef>
              <a:spcAft>
                <a:spcPts val="0"/>
              </a:spcAft>
              <a:buSzPct val="100000"/>
              <a:buChar char="●"/>
            </a:pPr>
            <a:r>
              <a:rPr lang="en"/>
              <a:t>places</a:t>
            </a:r>
            <a:endParaRPr/>
          </a:p>
          <a:p>
            <a:pPr indent="-325755" lvl="0" marL="457200" rtl="0" algn="l">
              <a:spcBef>
                <a:spcPts val="0"/>
              </a:spcBef>
              <a:spcAft>
                <a:spcPts val="0"/>
              </a:spcAft>
              <a:buSzPct val="100000"/>
              <a:buChar char="●"/>
            </a:pPr>
            <a:r>
              <a:rPr lang="en"/>
              <a:t>users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The datasets were cleaned and merged together after relevant feature selection and engineering</a:t>
            </a:r>
            <a:endParaRPr/>
          </a:p>
          <a:p>
            <a:pPr indent="-325755" lvl="0" marL="457200" rtl="0" algn="l">
              <a:spcBef>
                <a:spcPts val="0"/>
              </a:spcBef>
              <a:spcAft>
                <a:spcPts val="0"/>
              </a:spcAft>
              <a:buSzPct val="100000"/>
              <a:buChar char="●"/>
            </a:pPr>
            <a:r>
              <a:rPr lang="en"/>
              <a:t>Feature Count: 18</a:t>
            </a:r>
            <a:endParaRPr/>
          </a:p>
          <a:p>
            <a:pPr indent="-304165" lvl="1" marL="914400" rtl="0" algn="l">
              <a:spcBef>
                <a:spcPts val="0"/>
              </a:spcBef>
              <a:spcAft>
                <a:spcPts val="0"/>
              </a:spcAft>
              <a:buSzPct val="100000"/>
              <a:buChar char="○"/>
            </a:pPr>
            <a:r>
              <a:rPr lang="en"/>
              <a:t>All categorical type features</a:t>
            </a:r>
            <a:endParaRPr/>
          </a:p>
          <a:p>
            <a:pPr indent="-325755" lvl="0" marL="457200" rtl="0" algn="l">
              <a:spcBef>
                <a:spcPts val="0"/>
              </a:spcBef>
              <a:spcAft>
                <a:spcPts val="0"/>
              </a:spcAft>
              <a:buSzPct val="100000"/>
              <a:buChar char="●"/>
            </a:pPr>
            <a:r>
              <a:rPr lang="en"/>
              <a:t>Final Feature Count: 127</a:t>
            </a:r>
            <a:endParaRPr/>
          </a:p>
          <a:p>
            <a:pPr indent="-304165" lvl="1" marL="914400" rtl="0" algn="l">
              <a:spcBef>
                <a:spcPts val="0"/>
              </a:spcBef>
              <a:spcAft>
                <a:spcPts val="0"/>
              </a:spcAft>
              <a:buSzPct val="100000"/>
              <a:buChar char="○"/>
            </a:pPr>
            <a:r>
              <a:rPr lang="en"/>
              <a:t>After one-hot encoding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Feature Engineering</a:t>
            </a:r>
            <a:endParaRPr sz="2380"/>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Feature </a:t>
            </a:r>
            <a:r>
              <a:rPr lang="en"/>
              <a:t>engineering</a:t>
            </a:r>
            <a:r>
              <a:rPr lang="en"/>
              <a:t> consisted of converting continuous variables to categorical</a:t>
            </a:r>
            <a:endParaRPr/>
          </a:p>
          <a:p>
            <a:pPr indent="-310832" lvl="1" marL="914400" rtl="0" algn="l">
              <a:spcBef>
                <a:spcPts val="0"/>
              </a:spcBef>
              <a:spcAft>
                <a:spcPts val="0"/>
              </a:spcAft>
              <a:buSzPct val="100000"/>
              <a:buChar char="○"/>
            </a:pPr>
            <a:r>
              <a:rPr lang="en"/>
              <a:t>Such as encoding 1 if any amount of pedestrians were involved in the accident and 0 if no pedestrians were recorded for the accident</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Time based features were created based on the date of the accident</a:t>
            </a:r>
            <a:endParaRPr/>
          </a:p>
          <a:p>
            <a:pPr indent="-310832" lvl="1" marL="914400" rtl="0" algn="l">
              <a:spcBef>
                <a:spcPts val="0"/>
              </a:spcBef>
              <a:spcAft>
                <a:spcPts val="0"/>
              </a:spcAft>
              <a:buSzPct val="100000"/>
              <a:buChar char="○"/>
            </a:pPr>
            <a:r>
              <a:rPr lang="en"/>
              <a:t>To determine if the crash </a:t>
            </a:r>
            <a:r>
              <a:rPr lang="en"/>
              <a:t>occurred</a:t>
            </a:r>
            <a:r>
              <a:rPr lang="en"/>
              <a:t> on a holiday, weekend, and what day of the week the crash occurred.</a:t>
            </a:r>
            <a:endParaRPr/>
          </a:p>
          <a:p>
            <a:pPr indent="-310832" lvl="1" marL="914400" rtl="0" algn="l">
              <a:spcBef>
                <a:spcPts val="0"/>
              </a:spcBef>
              <a:spcAft>
                <a:spcPts val="0"/>
              </a:spcAft>
              <a:buSzPct val="100000"/>
              <a:buChar char="○"/>
            </a:pPr>
            <a:r>
              <a:rPr lang="en"/>
              <a:t>The hour of the day for the crash was also extracted</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A 'crash' feature was created to denote whether a crash occurred or not.</a:t>
            </a:r>
            <a:endParaRPr/>
          </a:p>
          <a:p>
            <a:pPr indent="-310832" lvl="1" marL="914400" rtl="0" algn="l">
              <a:spcBef>
                <a:spcPts val="0"/>
              </a:spcBef>
              <a:spcAft>
                <a:spcPts val="0"/>
              </a:spcAft>
              <a:buSzPct val="100000"/>
              <a:buChar char="○"/>
            </a:pPr>
            <a:r>
              <a:rPr lang="en"/>
              <a:t>Every observation was labeled 1 (Yes-crash) to start as the data was only about car accidents</a:t>
            </a:r>
            <a:endParaRPr/>
          </a:p>
          <a:p>
            <a:pPr indent="-310832" lvl="1" marL="914400" rtl="0" algn="l">
              <a:spcBef>
                <a:spcPts val="0"/>
              </a:spcBef>
              <a:spcAft>
                <a:spcPts val="0"/>
              </a:spcAft>
              <a:buSzPct val="100000"/>
              <a:buChar char="○"/>
            </a:pPr>
            <a:r>
              <a:rPr lang="en"/>
              <a:t>crash=0 data was addressed by artificially creating feature combos not already present in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Highlights</a:t>
            </a:r>
            <a:endParaRPr/>
          </a:p>
        </p:txBody>
      </p:sp>
      <p:sp>
        <p:nvSpPr>
          <p:cNvPr id="107" name="Google Shape;107;p20"/>
          <p:cNvSpPr/>
          <p:nvPr/>
        </p:nvSpPr>
        <p:spPr>
          <a:xfrm>
            <a:off x="844350" y="1355525"/>
            <a:ext cx="7455300" cy="794700"/>
          </a:xfrm>
          <a:prstGeom prst="round2SameRect">
            <a:avLst>
              <a:gd fmla="val 16667" name="adj1"/>
              <a:gd fmla="val 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Summary Statistics</a:t>
            </a:r>
            <a:endParaRPr b="1" sz="2000">
              <a:latin typeface="Open Sans"/>
              <a:ea typeface="Open Sans"/>
              <a:cs typeface="Open Sans"/>
              <a:sym typeface="Open Sans"/>
            </a:endParaRPr>
          </a:p>
        </p:txBody>
      </p:sp>
      <p:sp>
        <p:nvSpPr>
          <p:cNvPr id="108" name="Google Shape;108;p20"/>
          <p:cNvSpPr/>
          <p:nvPr/>
        </p:nvSpPr>
        <p:spPr>
          <a:xfrm>
            <a:off x="844350" y="2670538"/>
            <a:ext cx="7455300" cy="794700"/>
          </a:xfrm>
          <a:prstGeom prst="round2SameRect">
            <a:avLst>
              <a:gd fmla="val 16667" name="adj1"/>
              <a:gd fmla="val 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Feature Distributions</a:t>
            </a:r>
            <a:endParaRPr b="1" sz="2000">
              <a:latin typeface="Open Sans"/>
              <a:ea typeface="Open Sans"/>
              <a:cs typeface="Open Sans"/>
              <a:sym typeface="Open Sans"/>
            </a:endParaRPr>
          </a:p>
        </p:txBody>
      </p:sp>
      <p:cxnSp>
        <p:nvCxnSpPr>
          <p:cNvPr id="109" name="Google Shape;109;p20"/>
          <p:cNvCxnSpPr>
            <a:stCxn id="107" idx="1"/>
            <a:endCxn id="108" idx="3"/>
          </p:cNvCxnSpPr>
          <p:nvPr/>
        </p:nvCxnSpPr>
        <p:spPr>
          <a:xfrm>
            <a:off x="4572000" y="2150225"/>
            <a:ext cx="0" cy="5202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20"/>
          <p:cNvSpPr txBox="1"/>
          <p:nvPr/>
        </p:nvSpPr>
        <p:spPr>
          <a:xfrm>
            <a:off x="844400" y="4177150"/>
            <a:ext cx="74553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Note: Correlations between features were examined but it was found to be as expected for strong relationships between each of the features. Such as an autoroute always has at least 2 lanes.</a:t>
            </a:r>
            <a:endParaRPr sz="13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1882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a:t>
            </a:r>
            <a:endParaRPr/>
          </a:p>
        </p:txBody>
      </p:sp>
      <p:pic>
        <p:nvPicPr>
          <p:cNvPr id="116" name="Google Shape;116;p21"/>
          <p:cNvPicPr preferRelativeResize="0"/>
          <p:nvPr/>
        </p:nvPicPr>
        <p:blipFill>
          <a:blip r:embed="rId3">
            <a:alphaModFix/>
          </a:blip>
          <a:stretch>
            <a:fillRect/>
          </a:stretch>
        </p:blipFill>
        <p:spPr>
          <a:xfrm>
            <a:off x="152400" y="1048050"/>
            <a:ext cx="8839202" cy="1402763"/>
          </a:xfrm>
          <a:prstGeom prst="rect">
            <a:avLst/>
          </a:prstGeom>
          <a:noFill/>
          <a:ln>
            <a:noFill/>
          </a:ln>
        </p:spPr>
      </p:pic>
      <p:pic>
        <p:nvPicPr>
          <p:cNvPr id="117" name="Google Shape;117;p21"/>
          <p:cNvPicPr preferRelativeResize="0"/>
          <p:nvPr/>
        </p:nvPicPr>
        <p:blipFill>
          <a:blip r:embed="rId4">
            <a:alphaModFix/>
          </a:blip>
          <a:stretch>
            <a:fillRect/>
          </a:stretch>
        </p:blipFill>
        <p:spPr>
          <a:xfrm>
            <a:off x="152400" y="2603213"/>
            <a:ext cx="8839200" cy="130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