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hhyl6k2CbNs2jCLujps06lszy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755650" y="0"/>
            <a:ext cx="5950761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9"/>
          <p:cNvSpPr/>
          <p:nvPr/>
        </p:nvSpPr>
        <p:spPr>
          <a:xfrm>
            <a:off x="6706411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9"/>
          <p:cNvSpPr txBox="1"/>
          <p:nvPr>
            <p:ph type="ctrTitle"/>
          </p:nvPr>
        </p:nvSpPr>
        <p:spPr>
          <a:xfrm>
            <a:off x="1958856" y="2571749"/>
            <a:ext cx="4138550" cy="170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2079206" y="1701590"/>
            <a:ext cx="4018200" cy="870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lvl="0" algn="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15"/>
              <a:buNone/>
              <a:defRPr b="0" sz="135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/>
            </a:lvl2pPr>
            <a:lvl3pPr lvl="2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sz="1200"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9"/>
          <p:cNvSpPr txBox="1"/>
          <p:nvPr/>
        </p:nvSpPr>
        <p:spPr>
          <a:xfrm>
            <a:off x="1643462" y="2447139"/>
            <a:ext cx="311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0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/>
          <p:nvPr>
            <p:ph idx="2" type="pic"/>
          </p:nvPr>
        </p:nvSpPr>
        <p:spPr>
          <a:xfrm>
            <a:off x="5060296" y="2422"/>
            <a:ext cx="3472301" cy="514350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</p:sp>
      <p:sp>
        <p:nvSpPr>
          <p:cNvPr id="96" name="Google Shape;96;p20"/>
          <p:cNvSpPr txBox="1"/>
          <p:nvPr/>
        </p:nvSpPr>
        <p:spPr>
          <a:xfrm>
            <a:off x="1166015" y="845662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1478430" y="961839"/>
            <a:ext cx="2978240" cy="1425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477741" y="2387196"/>
            <a:ext cx="2978906" cy="1789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500"/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945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81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750"/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1645677" y="48091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1958857" y="606042"/>
            <a:ext cx="596556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 rot="5400000">
            <a:off x="3504716" y="114570"/>
            <a:ext cx="2998371" cy="5847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/>
        </p:nvSpPr>
        <p:spPr>
          <a:xfrm rot="5400000">
            <a:off x="7752856" y="300504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 rot="5400000">
            <a:off x="5460433" y="2073466"/>
            <a:ext cx="3933095" cy="994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 rot="5400000">
            <a:off x="2476827" y="207544"/>
            <a:ext cx="3809651" cy="4850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1_Section 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lt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1643882" y="222193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3"/>
          <p:cNvSpPr txBox="1"/>
          <p:nvPr>
            <p:ph type="title"/>
          </p:nvPr>
        </p:nvSpPr>
        <p:spPr>
          <a:xfrm>
            <a:off x="1957405" y="2360440"/>
            <a:ext cx="5967420" cy="106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1" type="body"/>
          </p:nvPr>
        </p:nvSpPr>
        <p:spPr>
          <a:xfrm>
            <a:off x="2080477" y="1701590"/>
            <a:ext cx="5843948" cy="65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4"/>
          <p:cNvSpPr txBox="1"/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4"/>
          <p:cNvSpPr txBox="1"/>
          <p:nvPr/>
        </p:nvSpPr>
        <p:spPr>
          <a:xfrm>
            <a:off x="1646207" y="48091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2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2"/>
          <p:cNvSpPr txBox="1"/>
          <p:nvPr/>
        </p:nvSpPr>
        <p:spPr>
          <a:xfrm>
            <a:off x="1643882" y="222193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2"/>
          <p:cNvSpPr txBox="1"/>
          <p:nvPr>
            <p:ph type="title"/>
          </p:nvPr>
        </p:nvSpPr>
        <p:spPr>
          <a:xfrm>
            <a:off x="1957405" y="2360440"/>
            <a:ext cx="5967420" cy="106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2080477" y="1701590"/>
            <a:ext cx="5843948" cy="65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12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5"/>
          <p:cNvSpPr txBox="1"/>
          <p:nvPr>
            <p:ph type="title"/>
          </p:nvPr>
        </p:nvSpPr>
        <p:spPr>
          <a:xfrm>
            <a:off x="1957405" y="604363"/>
            <a:ext cx="5963238" cy="81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1954031" y="1539087"/>
            <a:ext cx="2918970" cy="2998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4999977" y="1539086"/>
            <a:ext cx="2920667" cy="2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1647129" y="480917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6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6"/>
          <p:cNvSpPr txBox="1"/>
          <p:nvPr/>
        </p:nvSpPr>
        <p:spPr>
          <a:xfrm>
            <a:off x="1645238" y="477318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 txBox="1"/>
          <p:nvPr>
            <p:ph type="title"/>
          </p:nvPr>
        </p:nvSpPr>
        <p:spPr>
          <a:xfrm>
            <a:off x="1957405" y="604364"/>
            <a:ext cx="5967420" cy="808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1956964" y="1539086"/>
            <a:ext cx="2922350" cy="535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5"/>
              <a:buNone/>
              <a:defRPr b="0" sz="165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b="1" sz="1200"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1956964" y="2138498"/>
            <a:ext cx="2920217" cy="230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3" type="body"/>
          </p:nvPr>
        </p:nvSpPr>
        <p:spPr>
          <a:xfrm>
            <a:off x="4999975" y="1539086"/>
            <a:ext cx="2924849" cy="535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5"/>
              <a:buNone/>
              <a:defRPr b="0" sz="165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b="1" sz="1200"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4999976" y="2138498"/>
            <a:ext cx="2924849" cy="230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7"/>
          <p:cNvSpPr txBox="1"/>
          <p:nvPr/>
        </p:nvSpPr>
        <p:spPr>
          <a:xfrm>
            <a:off x="1647129" y="48091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 txBox="1"/>
          <p:nvPr/>
        </p:nvSpPr>
        <p:spPr>
          <a:xfrm>
            <a:off x="1165616" y="845662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1477743" y="961839"/>
            <a:ext cx="1998271" cy="14274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840115" y="604363"/>
            <a:ext cx="4084709" cy="3933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1477742" y="2389616"/>
            <a:ext cx="1998271" cy="1789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945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81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750"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jp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23846" y="1578901"/>
            <a:ext cx="7020154" cy="356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2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8"/>
          <p:cNvSpPr/>
          <p:nvPr/>
        </p:nvSpPr>
        <p:spPr>
          <a:xfrm>
            <a:off x="0" y="0"/>
            <a:ext cx="723131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8"/>
          <p:cNvSpPr txBox="1"/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  <a:defRPr b="0" i="0" sz="25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8"/>
          <p:cNvSpPr txBox="1"/>
          <p:nvPr>
            <p:ph idx="1" type="body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2" lvl="1" marL="9144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215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7180" lvl="2" marL="13716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8607" lvl="3" marL="18288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945"/>
              <a:buFont typeface="Noto Sans Symbols"/>
              <a:buChar char="▪"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0035" lvl="4" marL="22860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0035" lvl="5" marL="27432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0035" lvl="6" marL="32004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0034" lvl="7" marL="36576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0034" lvl="8" marL="4114800" marR="0" rtl="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8"/>
          <p:cNvSpPr/>
          <p:nvPr/>
        </p:nvSpPr>
        <p:spPr>
          <a:xfrm>
            <a:off x="721532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23846" y="1578901"/>
            <a:ext cx="7020154" cy="356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2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/>
          <p:nvPr/>
        </p:nvSpPr>
        <p:spPr>
          <a:xfrm>
            <a:off x="0" y="0"/>
            <a:ext cx="723131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"/>
          <p:cNvSpPr txBox="1"/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 b="0" i="0" sz="2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2" lvl="1" marL="9144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215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7180" lvl="2" marL="13716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8607" lvl="3" marL="18288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945"/>
              <a:buFont typeface="Noto Sans Symbols"/>
              <a:buChar char="▪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0035" lvl="4" marL="22860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0035" lvl="5" marL="27432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0035" lvl="6" marL="32004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0034" lvl="7" marL="36576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0034" lvl="8" marL="4114800" marR="0" rtl="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1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1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1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1"/>
          <p:cNvSpPr/>
          <p:nvPr/>
        </p:nvSpPr>
        <p:spPr>
          <a:xfrm>
            <a:off x="721532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s://bslockhart.github.io/Group-Project-1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hyperlink" Target="https://bslockhart.github.io/Group-Project-1/" TargetMode="External"/><Relationship Id="rId7" Type="http://schemas.openxmlformats.org/officeDocument/2006/relationships/hyperlink" Target="https://github.com/bslockhart/Group-Project-1" TargetMode="External"/><Relationship Id="rId8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3FEFF"/>
              </a:buClr>
              <a:buSzPts val="2800"/>
              <a:buFont typeface="Arial"/>
              <a:buNone/>
            </a:pPr>
            <a:r>
              <a:rPr lang="en-US">
                <a:solidFill>
                  <a:srgbClr val="73FEFF"/>
                </a:solidFill>
              </a:rPr>
              <a:t>Elevator Pitch</a:t>
            </a:r>
            <a:br>
              <a:rPr lang="en-US"/>
            </a:br>
            <a:endParaRPr/>
          </a:p>
        </p:txBody>
      </p:sp>
      <p:sp>
        <p:nvSpPr>
          <p:cNvPr id="147" name="Google Shape;14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3F3F3F"/>
                </a:solidFill>
              </a:rPr>
              <a:t>Tired of eating the same thing day after day? Finding new ideas for mealtime can become a struggle, look no further. The Inspired Recipe is an application that allows you to choose from a selection of new ideas for mealtime.  Simply enter the type of food you crave and be inspired by multiple dishes that will suite any craving.</a:t>
            </a:r>
            <a:endParaRPr/>
          </a:p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>
            <p:ph type="ctrTitle"/>
          </p:nvPr>
        </p:nvSpPr>
        <p:spPr>
          <a:xfrm>
            <a:off x="1958856" y="2571749"/>
            <a:ext cx="4138550" cy="17014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3FEFF"/>
              </a:buClr>
              <a:buSzPts val="4500"/>
              <a:buFont typeface="Arial"/>
              <a:buNone/>
            </a:pPr>
            <a:r>
              <a:rPr lang="en-US">
                <a:solidFill>
                  <a:srgbClr val="73FEFF"/>
                </a:solidFill>
              </a:rPr>
              <a:t>The Inspired Recipe</a:t>
            </a:r>
            <a:endParaRPr/>
          </a:p>
        </p:txBody>
      </p:sp>
      <p:sp>
        <p:nvSpPr>
          <p:cNvPr id="153" name="Google Shape;153;p1"/>
          <p:cNvSpPr txBox="1"/>
          <p:nvPr>
            <p:ph idx="1" type="subTitle"/>
          </p:nvPr>
        </p:nvSpPr>
        <p:spPr>
          <a:xfrm>
            <a:off x="2079206" y="1701590"/>
            <a:ext cx="4018200" cy="87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170"/>
              <a:buNone/>
            </a:pPr>
            <a:r>
              <a:rPr lang="en-US"/>
              <a:t>Be Inspired</a:t>
            </a:r>
            <a:endParaRPr/>
          </a:p>
        </p:txBody>
      </p:sp>
      <p:pic>
        <p:nvPicPr>
          <p:cNvPr descr="Text, icon&#10;&#10;Description automatically generated" id="154" name="Google Shape;1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4794" y="378968"/>
            <a:ext cx="1739900" cy="20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3FEFF"/>
              </a:buClr>
              <a:buSzPts val="2800"/>
              <a:buFont typeface="Arial"/>
              <a:buNone/>
            </a:pPr>
            <a:r>
              <a:rPr lang="en-US">
                <a:solidFill>
                  <a:srgbClr val="73FEFF"/>
                </a:solidFill>
              </a:rPr>
              <a:t>Concept</a:t>
            </a:r>
            <a:endParaRPr/>
          </a:p>
        </p:txBody>
      </p:sp>
      <p:sp>
        <p:nvSpPr>
          <p:cNvPr id="160" name="Google Shape;160;p3"/>
          <p:cNvSpPr txBox="1"/>
          <p:nvPr/>
        </p:nvSpPr>
        <p:spPr>
          <a:xfrm>
            <a:off x="888050" y="2814185"/>
            <a:ext cx="8001508" cy="211604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Char char="•"/>
            </a:pPr>
            <a:r>
              <a:rPr b="1" i="1" lang="en-US" sz="1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Given I am user who wants to find a recipe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Char char="•"/>
            </a:pPr>
            <a:r>
              <a:rPr b="1" i="1" lang="en-US" sz="1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When I enter the category of food and click the search button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Char char="•"/>
            </a:pPr>
            <a:r>
              <a:rPr b="1" i="1" lang="en-US" sz="1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Then I am presented with a list of recipes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Char char="•"/>
            </a:pPr>
            <a:r>
              <a:rPr b="1" i="1" lang="en-US" sz="1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Given I am a user who views a list of recipes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Char char="•"/>
            </a:pPr>
            <a:r>
              <a:rPr b="1" i="1" lang="en-US" sz="1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When I click on one recipe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Char char="•"/>
            </a:pPr>
            <a:r>
              <a:rPr b="1" i="1" lang="en-US" sz="1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Then I am presented with the selected recipe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Char char="•"/>
            </a:pPr>
            <a:r>
              <a:rPr b="1" i="1" lang="en-US" sz="1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Given I am a user who wants to create a recipe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Char char="•"/>
            </a:pPr>
            <a:r>
              <a:rPr b="1" i="1" lang="en-US" sz="1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When I view a recipe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Char char="•"/>
            </a:pPr>
            <a:r>
              <a:rPr b="1" i="1" lang="en-US" sz="1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Then I also view ingredients for that recipe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Char char="•"/>
            </a:pPr>
            <a:r>
              <a:rPr b="1" i="1" lang="en-US" sz="1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Given I am a user who wants information about nutrition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Char char="•"/>
            </a:pPr>
            <a:r>
              <a:rPr b="1" i="1" lang="en-US" sz="1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When I view ingredients for a recipe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Char char="•"/>
            </a:pPr>
            <a:r>
              <a:rPr b="1" i="1" lang="en-US" sz="1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Then I am presented with nutrition facts for these ingredients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3"/>
          <p:cNvGrpSpPr/>
          <p:nvPr/>
        </p:nvGrpSpPr>
        <p:grpSpPr>
          <a:xfrm>
            <a:off x="628504" y="1041875"/>
            <a:ext cx="8520600" cy="1549800"/>
            <a:chOff x="0" y="24150"/>
            <a:chExt cx="8520600" cy="1549800"/>
          </a:xfrm>
        </p:grpSpPr>
        <p:sp>
          <p:nvSpPr>
            <p:cNvPr id="162" name="Google Shape;162;p3"/>
            <p:cNvSpPr/>
            <p:nvPr/>
          </p:nvSpPr>
          <p:spPr>
            <a:xfrm>
              <a:off x="0" y="24150"/>
              <a:ext cx="8520600" cy="3510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17134" y="41284"/>
              <a:ext cx="8486332" cy="316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FEFF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73FEFF"/>
                  </a:solidFill>
                  <a:latin typeface="Arial"/>
                  <a:ea typeface="Arial"/>
                  <a:cs typeface="Arial"/>
                  <a:sym typeface="Arial"/>
                </a:rPr>
                <a:t>Description</a:t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0" y="375150"/>
              <a:ext cx="85206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 txBox="1"/>
            <p:nvPr/>
          </p:nvSpPr>
          <p:spPr>
            <a:xfrm>
              <a:off x="0" y="375150"/>
              <a:ext cx="85206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270525" spcFirstLastPara="1" rIns="106675" wrap="square" tIns="190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An App that inspires a new meal.</a:t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0" y="623550"/>
              <a:ext cx="8520600" cy="351000"/>
            </a:xfrm>
            <a:prstGeom prst="roundRect">
              <a:avLst>
                <a:gd fmla="val 16667" name="adj"/>
              </a:avLst>
            </a:prstGeom>
            <a:solidFill>
              <a:srgbClr val="A1D68B"/>
            </a:solid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 txBox="1"/>
            <p:nvPr/>
          </p:nvSpPr>
          <p:spPr>
            <a:xfrm>
              <a:off x="17134" y="640684"/>
              <a:ext cx="8486332" cy="316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FEFF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73FEFF"/>
                  </a:solidFill>
                  <a:latin typeface="Arial"/>
                  <a:ea typeface="Arial"/>
                  <a:cs typeface="Arial"/>
                  <a:sym typeface="Arial"/>
                </a:rPr>
                <a:t>Motivation for development?</a:t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0" y="974550"/>
              <a:ext cx="85206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 txBox="1"/>
            <p:nvPr/>
          </p:nvSpPr>
          <p:spPr>
            <a:xfrm>
              <a:off x="0" y="974550"/>
              <a:ext cx="85206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25" lIns="270525" spcFirstLastPara="1" rIns="85325" wrap="square" tIns="152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Everyone gets sick of eating the same thing. Enter a search and be inspired to make something new</a:t>
              </a: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0" y="1222950"/>
              <a:ext cx="8520600" cy="351000"/>
            </a:xfrm>
            <a:prstGeom prst="roundRect">
              <a:avLst>
                <a:gd fmla="val 16667" name="adj"/>
              </a:avLst>
            </a:prstGeom>
            <a:solidFill>
              <a:srgbClr val="A1D68B"/>
            </a:solid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 txBox="1"/>
            <p:nvPr/>
          </p:nvSpPr>
          <p:spPr>
            <a:xfrm>
              <a:off x="17134" y="1240084"/>
              <a:ext cx="8486332" cy="316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FEFF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73FEFF"/>
                  </a:solidFill>
                  <a:latin typeface="Arial"/>
                  <a:ea typeface="Arial"/>
                  <a:cs typeface="Arial"/>
                  <a:sym typeface="Arial"/>
                </a:rPr>
                <a:t>User story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3FEFF"/>
              </a:buClr>
              <a:buSzPts val="2800"/>
              <a:buFont typeface="Arial"/>
              <a:buNone/>
            </a:pPr>
            <a:r>
              <a:rPr lang="en-US">
                <a:solidFill>
                  <a:srgbClr val="73FEFF"/>
                </a:solidFill>
              </a:rPr>
              <a:t>Process</a:t>
            </a:r>
            <a:endParaRPr>
              <a:solidFill>
                <a:srgbClr val="73FEFF"/>
              </a:solidFill>
            </a:endParaRPr>
          </a:p>
        </p:txBody>
      </p:sp>
      <p:grpSp>
        <p:nvGrpSpPr>
          <p:cNvPr id="177" name="Google Shape;177;p4"/>
          <p:cNvGrpSpPr/>
          <p:nvPr/>
        </p:nvGrpSpPr>
        <p:grpSpPr>
          <a:xfrm>
            <a:off x="314903" y="1106149"/>
            <a:ext cx="8514192" cy="3239551"/>
            <a:chOff x="3203" y="88424"/>
            <a:chExt cx="8514192" cy="3239551"/>
          </a:xfrm>
        </p:grpSpPr>
        <p:sp>
          <p:nvSpPr>
            <p:cNvPr id="178" name="Google Shape;178;p4"/>
            <p:cNvSpPr/>
            <p:nvPr/>
          </p:nvSpPr>
          <p:spPr>
            <a:xfrm>
              <a:off x="3203" y="88424"/>
              <a:ext cx="1926287" cy="620821"/>
            </a:xfrm>
            <a:prstGeom prst="rect">
              <a:avLst/>
            </a:prstGeom>
            <a:solidFill>
              <a:schemeClr val="accent1"/>
            </a:solidFill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 txBox="1"/>
            <p:nvPr/>
          </p:nvSpPr>
          <p:spPr>
            <a:xfrm>
              <a:off x="3203" y="88424"/>
              <a:ext cx="1926287" cy="620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150" lIns="128000" spcFirstLastPara="1" rIns="128000" wrap="square" tIns="73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Technologies used</a:t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203" y="709245"/>
              <a:ext cx="1926287" cy="2618730"/>
            </a:xfrm>
            <a:prstGeom prst="rect">
              <a:avLst/>
            </a:prstGeom>
            <a:solidFill>
              <a:srgbClr val="DFEFDA">
                <a:alpha val="89803"/>
              </a:srgbClr>
            </a:solidFill>
            <a:ln cap="flat" cmpd="sng" w="15875">
              <a:solidFill>
                <a:srgbClr val="DFEFDA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 txBox="1"/>
            <p:nvPr/>
          </p:nvSpPr>
          <p:spPr>
            <a:xfrm>
              <a:off x="3203" y="709245"/>
              <a:ext cx="1926287" cy="2618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000" lIns="96000" spcFirstLastPara="1" rIns="128000" wrap="square" tIns="960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HTML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CSS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Bulma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JQuery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ES6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Nutritionix (API)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TheMealDB (API)</a:t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2199171" y="88424"/>
              <a:ext cx="1926287" cy="620821"/>
            </a:xfrm>
            <a:prstGeom prst="rect">
              <a:avLst/>
            </a:prstGeom>
            <a:solidFill>
              <a:schemeClr val="accent1"/>
            </a:solidFill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 txBox="1"/>
            <p:nvPr/>
          </p:nvSpPr>
          <p:spPr>
            <a:xfrm>
              <a:off x="2199171" y="88424"/>
              <a:ext cx="1926287" cy="620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150" lIns="128000" spcFirstLastPara="1" rIns="128000" wrap="square" tIns="73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</a:rPr>
                <a:t>Contributers</a:t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199171" y="709245"/>
              <a:ext cx="1926287" cy="2618730"/>
            </a:xfrm>
            <a:prstGeom prst="rect">
              <a:avLst/>
            </a:prstGeom>
            <a:solidFill>
              <a:srgbClr val="DFEFDA">
                <a:alpha val="89803"/>
              </a:srgbClr>
            </a:solidFill>
            <a:ln cap="flat" cmpd="sng" w="15875">
              <a:solidFill>
                <a:srgbClr val="DFEFDA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 txBox="1"/>
            <p:nvPr/>
          </p:nvSpPr>
          <p:spPr>
            <a:xfrm>
              <a:off x="2199171" y="709245"/>
              <a:ext cx="1926287" cy="2618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000" lIns="96000" spcFirstLastPara="1" rIns="128000" wrap="square" tIns="96000">
              <a:noAutofit/>
            </a:bodyPr>
            <a:lstStyle/>
            <a:p>
              <a:pPr indent="-16510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August Lascola </a:t>
              </a:r>
              <a:endParaRPr sz="1300"/>
            </a:p>
            <a:p>
              <a:pPr indent="-16510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Brian Lockhart </a:t>
              </a: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300"/>
            </a:p>
            <a:p>
              <a:pPr indent="-16510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Jennifer Argent </a:t>
              </a:r>
              <a:endParaRPr sz="1300"/>
            </a:p>
            <a:p>
              <a:pPr indent="-16510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Kyle Bradshaw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1"/>
                </a:solidFill>
              </a:endParaRPr>
            </a:p>
            <a:p>
              <a:pPr indent="0" lvl="0" marL="45720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</a:rPr>
                <a:t>Each member contributed equally.</a:t>
              </a:r>
              <a:endParaRPr sz="1700">
                <a:solidFill>
                  <a:schemeClr val="lt1"/>
                </a:solidFill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395140" y="88424"/>
              <a:ext cx="1926287" cy="620821"/>
            </a:xfrm>
            <a:prstGeom prst="rect">
              <a:avLst/>
            </a:prstGeom>
            <a:solidFill>
              <a:schemeClr val="accent1"/>
            </a:solidFill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 txBox="1"/>
            <p:nvPr/>
          </p:nvSpPr>
          <p:spPr>
            <a:xfrm>
              <a:off x="4395140" y="88424"/>
              <a:ext cx="1926287" cy="620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150" lIns="128000" spcFirstLastPara="1" rIns="128000" wrap="square" tIns="73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Challenges</a:t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395140" y="709245"/>
              <a:ext cx="1926287" cy="2618730"/>
            </a:xfrm>
            <a:prstGeom prst="rect">
              <a:avLst/>
            </a:prstGeom>
            <a:solidFill>
              <a:srgbClr val="DFEFDA">
                <a:alpha val="89803"/>
              </a:srgbClr>
            </a:solidFill>
            <a:ln cap="flat" cmpd="sng" w="15875">
              <a:solidFill>
                <a:srgbClr val="DFEFDA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 txBox="1"/>
            <p:nvPr/>
          </p:nvSpPr>
          <p:spPr>
            <a:xfrm>
              <a:off x="4395140" y="709245"/>
              <a:ext cx="1926287" cy="2618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000" lIns="96000" spcFirstLastPara="1" rIns="128000" wrap="square" tIns="960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Learning new GitHub workflow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Working with APIs</a:t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6591108" y="88424"/>
              <a:ext cx="1926287" cy="620821"/>
            </a:xfrm>
            <a:prstGeom prst="rect">
              <a:avLst/>
            </a:prstGeom>
            <a:solidFill>
              <a:schemeClr val="accent1"/>
            </a:solidFill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6591108" y="88424"/>
              <a:ext cx="1926287" cy="620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150" lIns="128000" spcFirstLastPara="1" rIns="128000" wrap="square" tIns="73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Successes</a:t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591108" y="709245"/>
              <a:ext cx="1926287" cy="2618730"/>
            </a:xfrm>
            <a:prstGeom prst="rect">
              <a:avLst/>
            </a:prstGeom>
            <a:solidFill>
              <a:srgbClr val="DFEFDA">
                <a:alpha val="89803"/>
              </a:srgbClr>
            </a:solidFill>
            <a:ln cap="flat" cmpd="sng" w="15875">
              <a:solidFill>
                <a:srgbClr val="DFEFDA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 txBox="1"/>
            <p:nvPr/>
          </p:nvSpPr>
          <p:spPr>
            <a:xfrm>
              <a:off x="6591108" y="709245"/>
              <a:ext cx="1926287" cy="2618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000" lIns="96000" spcFirstLastPara="1" rIns="128000" wrap="square" tIns="960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Exceptional team</a:t>
              </a:r>
              <a:r>
                <a:rPr lang="en-US" sz="1800">
                  <a:solidFill>
                    <a:schemeClr val="lt1"/>
                  </a:solidFill>
                </a:rPr>
                <a:t>-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Finished application is polished and fully functional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845" y="1578901"/>
            <a:ext cx="7020154" cy="356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2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5"/>
          <p:cNvSpPr/>
          <p:nvPr/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"/>
          <p:cNvSpPr/>
          <p:nvPr/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755649" y="0"/>
            <a:ext cx="5950761" cy="5143500"/>
          </a:xfrm>
          <a:prstGeom prst="rect">
            <a:avLst/>
          </a:prstGeom>
          <a:solidFill>
            <a:schemeClr val="lt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5"/>
          <p:cNvSpPr/>
          <p:nvPr/>
        </p:nvSpPr>
        <p:spPr>
          <a:xfrm>
            <a:off x="6706410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"/>
          <p:cNvSpPr txBox="1"/>
          <p:nvPr/>
        </p:nvSpPr>
        <p:spPr>
          <a:xfrm>
            <a:off x="1643461" y="2447139"/>
            <a:ext cx="311727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"/>
          <p:cNvSpPr/>
          <p:nvPr/>
        </p:nvSpPr>
        <p:spPr>
          <a:xfrm>
            <a:off x="1206843" y="365582"/>
            <a:ext cx="4381161" cy="4381161"/>
          </a:xfrm>
          <a:prstGeom prst="ellipse">
            <a:avLst/>
          </a:prstGeom>
          <a:solidFill>
            <a:srgbClr val="D8E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D8E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9" y="0"/>
            <a:ext cx="91424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5"/>
          <p:cNvSpPr txBox="1"/>
          <p:nvPr>
            <p:ph type="title"/>
          </p:nvPr>
        </p:nvSpPr>
        <p:spPr>
          <a:xfrm>
            <a:off x="2279286" y="1926612"/>
            <a:ext cx="5366698" cy="235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D29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F2D29"/>
                </a:solidFill>
              </a:rPr>
              <a:t>Demo</a:t>
            </a:r>
            <a:endParaRPr/>
          </a:p>
        </p:txBody>
      </p:sp>
      <p:sp>
        <p:nvSpPr>
          <p:cNvPr id="209" name="Google Shape;209;p5"/>
          <p:cNvSpPr txBox="1"/>
          <p:nvPr>
            <p:ph idx="1" type="body"/>
          </p:nvPr>
        </p:nvSpPr>
        <p:spPr>
          <a:xfrm>
            <a:off x="2279286" y="994268"/>
            <a:ext cx="3266383" cy="853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 u="sng">
                <a:solidFill>
                  <a:schemeClr val="hlink"/>
                </a:solidFill>
                <a:hlinkClick r:id="rId5"/>
              </a:rPr>
              <a:t>The Inspired Recipe</a:t>
            </a:r>
            <a:endParaRPr sz="1200">
              <a:solidFill>
                <a:srgbClr val="1F2D29"/>
              </a:solidFill>
            </a:endParaRPr>
          </a:p>
        </p:txBody>
      </p:sp>
      <p:sp>
        <p:nvSpPr>
          <p:cNvPr id="210" name="Google Shape;210;p5"/>
          <p:cNvSpPr/>
          <p:nvPr/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"/>
          <p:cNvSpPr/>
          <p:nvPr/>
        </p:nvSpPr>
        <p:spPr>
          <a:xfrm flipH="1" rot="-5400000">
            <a:off x="1938985" y="2060923"/>
            <a:ext cx="264860" cy="26486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/>
          <p:nvPr>
            <p:ph type="title"/>
          </p:nvPr>
        </p:nvSpPr>
        <p:spPr>
          <a:xfrm>
            <a:off x="623400" y="307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3FEFF"/>
              </a:buClr>
              <a:buSzPts val="2800"/>
              <a:buFont typeface="Arial"/>
              <a:buNone/>
            </a:pPr>
            <a:r>
              <a:rPr lang="en-US">
                <a:solidFill>
                  <a:srgbClr val="73FEFF"/>
                </a:solidFill>
              </a:rPr>
              <a:t>Directions for Future Development</a:t>
            </a:r>
            <a:endParaRPr>
              <a:solidFill>
                <a:srgbClr val="73FEFF"/>
              </a:solidFill>
            </a:endParaRPr>
          </a:p>
        </p:txBody>
      </p:sp>
      <p:sp>
        <p:nvSpPr>
          <p:cNvPr id="217" name="Google Shape;217;p6"/>
          <p:cNvSpPr txBox="1"/>
          <p:nvPr>
            <p:ph idx="1" type="body"/>
          </p:nvPr>
        </p:nvSpPr>
        <p:spPr>
          <a:xfrm>
            <a:off x="311700" y="1152475"/>
            <a:ext cx="426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Categories for users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Most popular recipes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Additional Nutrition Labels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Mailing Lists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Social Media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Favorites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Blog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Filters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Banner Advertisements.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8" name="Google Shape;218;p6"/>
          <p:cNvSpPr txBox="1"/>
          <p:nvPr>
            <p:ph idx="4294967295" type="body"/>
          </p:nvPr>
        </p:nvSpPr>
        <p:spPr>
          <a:xfrm>
            <a:off x="4875213" y="1152525"/>
            <a:ext cx="4268787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350"/>
              <a:buNone/>
            </a:pPr>
            <a:r>
              <a:t/>
            </a:r>
            <a:endParaRPr/>
          </a:p>
        </p:txBody>
      </p:sp>
      <p:pic>
        <p:nvPicPr>
          <p:cNvPr descr="Text, icon&#10;&#10;Description automatically generated" id="219" name="Google Shape;2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4177" y="2860675"/>
            <a:ext cx="1739900" cy="20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3845" y="1578901"/>
            <a:ext cx="7020154" cy="356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2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7"/>
          <p:cNvSpPr/>
          <p:nvPr/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7"/>
          <p:cNvSpPr/>
          <p:nvPr/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7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7"/>
          <p:cNvSpPr txBox="1"/>
          <p:nvPr/>
        </p:nvSpPr>
        <p:spPr>
          <a:xfrm>
            <a:off x="1646207" y="480918"/>
            <a:ext cx="31172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0" y="0"/>
            <a:ext cx="9142400" cy="51414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3845" y="1578901"/>
            <a:ext cx="7020154" cy="356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2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7"/>
          <p:cNvSpPr/>
          <p:nvPr/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7"/>
          <p:cNvSpPr/>
          <p:nvPr/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7"/>
          <p:cNvSpPr/>
          <p:nvPr/>
        </p:nvSpPr>
        <p:spPr>
          <a:xfrm>
            <a:off x="755649" y="0"/>
            <a:ext cx="7783501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7"/>
          <p:cNvSpPr txBox="1"/>
          <p:nvPr>
            <p:ph type="title"/>
          </p:nvPr>
        </p:nvSpPr>
        <p:spPr>
          <a:xfrm>
            <a:off x="1477352" y="606042"/>
            <a:ext cx="3312097" cy="807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400"/>
              <a:t>Links</a:t>
            </a:r>
            <a:endParaRPr/>
          </a:p>
        </p:txBody>
      </p:sp>
      <p:sp>
        <p:nvSpPr>
          <p:cNvPr id="238" name="Google Shape;238;p7"/>
          <p:cNvSpPr txBox="1"/>
          <p:nvPr>
            <p:ph idx="1" type="body"/>
          </p:nvPr>
        </p:nvSpPr>
        <p:spPr>
          <a:xfrm>
            <a:off x="1477352" y="1539087"/>
            <a:ext cx="3351225" cy="299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Char char="▪"/>
            </a:pPr>
            <a:r>
              <a:rPr b="0" i="0" lang="en-US" sz="1400"/>
              <a:t>The URL of the deployed application: (</a:t>
            </a:r>
            <a:r>
              <a:rPr b="0" i="0" lang="en-US" sz="1400" u="sng" strike="noStrike">
                <a:solidFill>
                  <a:schemeClr val="hlink"/>
                </a:solidFill>
                <a:hlinkClick r:id="rId6"/>
              </a:rPr>
              <a:t>https://bslockhart.github.io/Group-Project-1/</a:t>
            </a:r>
            <a:r>
              <a:rPr b="0" i="0" lang="en-US" sz="1400"/>
              <a:t>)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Noto Sans Symbols"/>
              <a:buChar char="▪"/>
            </a:pPr>
            <a:r>
              <a:rPr b="0" i="0" lang="en-US" sz="1400"/>
              <a:t>The URL of the GitHub repository that contains code: (</a:t>
            </a:r>
            <a:r>
              <a:rPr b="0" i="0" lang="en-US" sz="1400" u="sng" strike="noStrike">
                <a:solidFill>
                  <a:schemeClr val="hlink"/>
                </a:solidFill>
                <a:hlinkClick r:id="rId7"/>
              </a:rPr>
              <a:t>https://github.com/bslockhart/Group-Project-1</a:t>
            </a:r>
            <a:r>
              <a:rPr b="0" i="0" lang="en-US" sz="1400"/>
              <a:t>)</a:t>
            </a:r>
            <a:endParaRPr/>
          </a:p>
          <a:p>
            <a:pPr indent="-262890" lvl="0" marL="45720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260"/>
              <a:buFont typeface="Noto Sans Symbols"/>
              <a:buNone/>
            </a:pPr>
            <a:r>
              <a:t/>
            </a:r>
            <a:endParaRPr sz="1400" u="sng"/>
          </a:p>
        </p:txBody>
      </p:sp>
      <p:pic>
        <p:nvPicPr>
          <p:cNvPr descr="Colourful pins connected with a thread" id="239" name="Google Shape;239;p7"/>
          <p:cNvPicPr preferRelativeResize="0"/>
          <p:nvPr/>
        </p:nvPicPr>
        <p:blipFill rotWithShape="1">
          <a:blip r:embed="rId8">
            <a:alphaModFix/>
          </a:blip>
          <a:srcRect b="12601" l="0" r="5" t="0"/>
          <a:stretch/>
        </p:blipFill>
        <p:spPr>
          <a:xfrm>
            <a:off x="5307939" y="474526"/>
            <a:ext cx="2751849" cy="1605470"/>
          </a:xfrm>
          <a:prstGeom prst="rect">
            <a:avLst/>
          </a:prstGeom>
          <a:noFill/>
          <a:ln cap="flat" cmpd="sng" w="9525">
            <a:solidFill>
              <a:srgbClr val="4F8F9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ext, icon&#10;&#10;Description automatically generated" id="240" name="Google Shape;240;p7"/>
          <p:cNvPicPr preferRelativeResize="0"/>
          <p:nvPr/>
        </p:nvPicPr>
        <p:blipFill rotWithShape="1">
          <a:blip r:embed="rId9">
            <a:alphaModFix/>
          </a:blip>
          <a:srcRect b="11509" l="0" r="-2" t="12484"/>
          <a:stretch/>
        </p:blipFill>
        <p:spPr>
          <a:xfrm>
            <a:off x="5307939" y="2200647"/>
            <a:ext cx="2751849" cy="2457957"/>
          </a:xfrm>
          <a:prstGeom prst="rect">
            <a:avLst/>
          </a:prstGeom>
          <a:noFill/>
          <a:ln cap="flat" cmpd="sng" w="9525">
            <a:solidFill>
              <a:srgbClr val="4F8F9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1" name="Google Shape;241;p7"/>
          <p:cNvSpPr/>
          <p:nvPr/>
        </p:nvSpPr>
        <p:spPr>
          <a:xfrm>
            <a:off x="8540749" y="-2038"/>
            <a:ext cx="20574" cy="51434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