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"/>
  </p:notesMasterIdLst>
  <p:sldIdLst>
    <p:sldId id="15717713" r:id="rId3"/>
    <p:sldId id="15717695" r:id="rId4"/>
    <p:sldId id="15717698" r:id="rId5"/>
    <p:sldId id="15717706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6587"/>
    <a:srgbClr val="203864"/>
    <a:srgbClr val="2F6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6578" autoAdjust="0"/>
  </p:normalViewPr>
  <p:slideViewPr>
    <p:cSldViewPr snapToGrid="0" showGuides="1">
      <p:cViewPr varScale="1">
        <p:scale>
          <a:sx n="93" d="100"/>
          <a:sy n="93" d="100"/>
        </p:scale>
        <p:origin x="79" y="243"/>
      </p:cViewPr>
      <p:guideLst>
        <p:guide orient="horz" pos="210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4T09:58:22.20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63,'2'0,"1"0,0-1,2-2,0-2,1-1,1-1,0 0,-1-1,0 0,0 1,1 3,0 0,0 3,-1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09:58:31.856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09:58:34.857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09:58:37.094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09:58:41.245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09:58:44.127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35CEC-B10B-4D65-A5C8-9A96ADCA04DF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D5A9-774B-4D3E-AD47-0275D9A4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0C43-44E2-4CD1-8424-5A1A2C18FA1F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AF24-162C-4BF9-BDC2-9400672B4C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0C43-44E2-4CD1-8424-5A1A2C18FA1F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AF24-162C-4BF9-BDC2-9400672B4C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0C43-44E2-4CD1-8424-5A1A2C18FA1F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AF24-162C-4BF9-BDC2-9400672B4C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498272" y="-9951"/>
            <a:ext cx="43204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2024/6/14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2024/6/14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0C43-44E2-4CD1-8424-5A1A2C18FA1F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AF24-162C-4BF9-BDC2-9400672B4C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0C43-44E2-4CD1-8424-5A1A2C18FA1F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AF24-162C-4BF9-BDC2-9400672B4C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0C43-44E2-4CD1-8424-5A1A2C18FA1F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AF24-162C-4BF9-BDC2-9400672B4C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0C43-44E2-4CD1-8424-5A1A2C18FA1F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AF24-162C-4BF9-BDC2-9400672B4C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0C43-44E2-4CD1-8424-5A1A2C18FA1F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AF24-162C-4BF9-BDC2-9400672B4C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0C43-44E2-4CD1-8424-5A1A2C18FA1F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AF24-162C-4BF9-BDC2-9400672B4C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0C43-44E2-4CD1-8424-5A1A2C18FA1F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AF24-162C-4BF9-BDC2-9400672B4C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0C43-44E2-4CD1-8424-5A1A2C18FA1F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AF24-162C-4BF9-BDC2-9400672B4C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90C43-44E2-4CD1-8424-5A1A2C18FA1F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BAF24-162C-4BF9-BDC2-9400672B4C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customXml" Target="../ink/ink6.xml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customXml" Target="../ink/ink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customXml" Target="../ink/ink4.xml"/><Relationship Id="rId5" Type="http://schemas.openxmlformats.org/officeDocument/2006/relationships/image" Target="../media/image9.png"/><Relationship Id="rId10" Type="http://schemas.openxmlformats.org/officeDocument/2006/relationships/customXml" Target="../ink/ink3.xml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5094" y="246315"/>
            <a:ext cx="11682906" cy="634004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60620" y="231003"/>
            <a:ext cx="2270760" cy="289770"/>
          </a:xfrm>
          <a:prstGeom prst="rect">
            <a:avLst/>
          </a:prstGeom>
          <a:solidFill>
            <a:srgbClr val="2B6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60620" y="6446662"/>
            <a:ext cx="2270760" cy="1383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483820" y="2787560"/>
            <a:ext cx="7451992" cy="1280160"/>
            <a:chOff x="4483820" y="2787560"/>
            <a:chExt cx="7451992" cy="1280160"/>
          </a:xfrm>
        </p:grpSpPr>
        <p:sp>
          <p:nvSpPr>
            <p:cNvPr id="2" name="矩形 1"/>
            <p:cNvSpPr/>
            <p:nvPr/>
          </p:nvSpPr>
          <p:spPr>
            <a:xfrm>
              <a:off x="4483820" y="2787560"/>
              <a:ext cx="7451992" cy="1280160"/>
            </a:xfrm>
            <a:prstGeom prst="rect">
              <a:avLst/>
            </a:prstGeom>
            <a:blipFill dpi="0" rotWithShape="1">
              <a:blip r:embed="rId3" cstate="email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6"/>
            <p:cNvSpPr txBox="1"/>
            <p:nvPr/>
          </p:nvSpPr>
          <p:spPr>
            <a:xfrm>
              <a:off x="4483820" y="2898381"/>
              <a:ext cx="529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字魂95号-手刻宋" panose="00000500000000000000" pitchFamily="2" charset="-122"/>
                  <a:ea typeface="字魂95号-手刻宋" panose="00000500000000000000" pitchFamily="2" charset="-122"/>
                  <a:cs typeface="Playfair Display" charset="0"/>
                </a:rPr>
                <a:t>PART THREE</a:t>
              </a:r>
              <a:endParaRPr lang="en-US" sz="5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字魂95号-手刻宋" panose="00000500000000000000" pitchFamily="2" charset="-122"/>
                <a:ea typeface="字魂95号-手刻宋" panose="00000500000000000000" pitchFamily="2" charset="-122"/>
                <a:cs typeface="Playfair Display" charset="0"/>
              </a:endParaRPr>
            </a:p>
          </p:txBody>
        </p:sp>
      </p:grpSp>
      <p:sp>
        <p:nvSpPr>
          <p:cNvPr id="14" name="TextBox 7"/>
          <p:cNvSpPr txBox="1"/>
          <p:nvPr/>
        </p:nvSpPr>
        <p:spPr>
          <a:xfrm>
            <a:off x="1003300" y="2840325"/>
            <a:ext cx="2476500" cy="6451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cs typeface="Bebas Neue" charset="0"/>
              </a:rPr>
              <a:t>方法论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03300" y="36068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Methodology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8626" y="267455"/>
            <a:ext cx="11682906" cy="634004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60620" y="231003"/>
            <a:ext cx="2270760" cy="289770"/>
          </a:xfrm>
          <a:prstGeom prst="rect">
            <a:avLst/>
          </a:prstGeom>
          <a:solidFill>
            <a:srgbClr val="2B6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829F18A-CF93-1AF0-8714-19A613B167CB}"/>
              </a:ext>
            </a:extLst>
          </p:cNvPr>
          <p:cNvGrpSpPr/>
          <p:nvPr/>
        </p:nvGrpSpPr>
        <p:grpSpPr>
          <a:xfrm>
            <a:off x="1040573" y="1376524"/>
            <a:ext cx="2110938" cy="1791407"/>
            <a:chOff x="1972173" y="2376146"/>
            <a:chExt cx="2110938" cy="2110934"/>
          </a:xfrm>
        </p:grpSpPr>
        <p:sp>
          <p:nvSpPr>
            <p:cNvPr id="10" name="Rectangle 12"/>
            <p:cNvSpPr/>
            <p:nvPr/>
          </p:nvSpPr>
          <p:spPr>
            <a:xfrm>
              <a:off x="1972175" y="2376146"/>
              <a:ext cx="2110936" cy="2110934"/>
            </a:xfrm>
            <a:prstGeom prst="rect">
              <a:avLst/>
            </a:prstGeom>
            <a:solidFill>
              <a:srgbClr val="2B6587">
                <a:alpha val="85000"/>
              </a:srgbClr>
            </a:solidFill>
            <a:ln>
              <a:noFill/>
            </a:ln>
            <a:effectLst>
              <a:outerShdw blurRad="381000" sx="102000" sy="102000" algn="ct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 i="1"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字魂35号-经典雅黑" panose="00000500000000000000" pitchFamily="2" charset="-122"/>
              </a:endParaRPr>
            </a:p>
          </p:txBody>
        </p:sp>
        <p:sp>
          <p:nvSpPr>
            <p:cNvPr id="11" name="Rectangle 23"/>
            <p:cNvSpPr/>
            <p:nvPr/>
          </p:nvSpPr>
          <p:spPr>
            <a:xfrm>
              <a:off x="2240894" y="2565789"/>
              <a:ext cx="1569661" cy="4352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i="1" dirty="0">
                  <a:solidFill>
                    <a:schemeClr val="bg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sym typeface="字魂35号-经典雅黑" panose="00000500000000000000" pitchFamily="2" charset="-122"/>
                </a:rPr>
                <a:t>采集基本信息</a:t>
              </a:r>
              <a:endParaRPr lang="id-ID" i="1" dirty="0">
                <a:solidFill>
                  <a:schemeClr val="bg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字魂35号-经典雅黑" panose="00000500000000000000" pitchFamily="2" charset="-122"/>
              </a:endParaRPr>
            </a:p>
          </p:txBody>
        </p:sp>
        <p:sp>
          <p:nvSpPr>
            <p:cNvPr id="12" name="3"/>
            <p:cNvSpPr txBox="1"/>
            <p:nvPr/>
          </p:nvSpPr>
          <p:spPr>
            <a:xfrm>
              <a:off x="1972173" y="2989384"/>
              <a:ext cx="2110936" cy="1178170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14000"/>
                </a:lnSpc>
                <a:buNone/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Sabon Next LT" panose="02000500000000000000" pitchFamily="2" charset="0"/>
                  <a:ea typeface="字魂95号-手刻宋" panose="00000500000000000000" pitchFamily="2" charset="-122"/>
                  <a:cs typeface="Sabon Next LT" panose="02000500000000000000" pitchFamily="2" charset="0"/>
                </a:rPr>
                <a:t>10</a:t>
              </a:r>
              <a:r>
                <a:rPr lang="en-US" altLang="zh-CN" sz="1200" dirty="0">
                  <a:solidFill>
                    <a:schemeClr val="bg1"/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</a:rPr>
                <a:t> </a:t>
              </a:r>
              <a:r>
                <a:rPr lang="zh-CN" altLang="en-US" sz="1200" dirty="0">
                  <a:solidFill>
                    <a:schemeClr val="bg1"/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</a:rPr>
                <a:t>名不同的测试者，</a:t>
              </a:r>
              <a:br>
                <a:rPr lang="en-US" altLang="zh-CN" sz="1200" dirty="0">
                  <a:solidFill>
                    <a:schemeClr val="bg1"/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</a:rPr>
              </a:br>
              <a:r>
                <a:rPr lang="en-US" altLang="zh-CN" sz="2400" dirty="0">
                  <a:solidFill>
                    <a:schemeClr val="bg1"/>
                  </a:solidFill>
                  <a:latin typeface="Sabon Next LT" panose="02000500000000000000" pitchFamily="2" charset="0"/>
                  <a:ea typeface="字魂95号-手刻宋" panose="00000500000000000000" pitchFamily="2" charset="-122"/>
                  <a:cs typeface="Sabon Next LT" panose="02000500000000000000" pitchFamily="2" charset="0"/>
                </a:rPr>
                <a:t>21</a:t>
              </a:r>
              <a:r>
                <a:rPr lang="en-US" altLang="zh-CN" sz="1200" dirty="0">
                  <a:solidFill>
                    <a:schemeClr val="bg1"/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</a:rPr>
                <a:t> </a:t>
              </a:r>
              <a:r>
                <a:rPr lang="zh-CN" altLang="en-US" sz="1200" dirty="0">
                  <a:solidFill>
                    <a:schemeClr val="bg1"/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</a:rPr>
                <a:t>个</a:t>
              </a:r>
              <a:r>
                <a:rPr lang="en-US" altLang="zh-CN" sz="1200" dirty="0">
                  <a:solidFill>
                    <a:schemeClr val="bg1"/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</a:rPr>
                <a:t>IMU</a:t>
              </a:r>
              <a:r>
                <a:rPr lang="zh-CN" altLang="en-US" sz="1200" dirty="0">
                  <a:solidFill>
                    <a:schemeClr val="bg1"/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</a:rPr>
                <a:t>传感器，</a:t>
              </a:r>
              <a:br>
                <a:rPr lang="en-US" altLang="zh-CN" sz="1200" dirty="0">
                  <a:solidFill>
                    <a:schemeClr val="bg1"/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</a:rPr>
              </a:br>
              <a:r>
                <a:rPr lang="zh-CN" altLang="en-US" sz="1200" dirty="0">
                  <a:solidFill>
                    <a:schemeClr val="bg1"/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</a:rPr>
                <a:t>共 </a:t>
              </a:r>
              <a:r>
                <a:rPr lang="en-US" altLang="zh-CN" sz="2400" dirty="0">
                  <a:solidFill>
                    <a:schemeClr val="bg1"/>
                  </a:solidFill>
                  <a:latin typeface="Sabon Next LT" panose="02000500000000000000" pitchFamily="2" charset="0"/>
                  <a:ea typeface="字魂95号-手刻宋" panose="00000500000000000000" pitchFamily="2" charset="-122"/>
                  <a:cs typeface="Sabon Next LT" panose="02000500000000000000" pitchFamily="2" charset="0"/>
                </a:rPr>
                <a:t>264</a:t>
              </a:r>
              <a:r>
                <a:rPr lang="en-US" altLang="zh-CN" sz="1200" dirty="0">
                  <a:solidFill>
                    <a:schemeClr val="bg1"/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</a:rPr>
                <a:t> </a:t>
              </a:r>
              <a:r>
                <a:rPr lang="zh-CN" altLang="en-US" sz="1200" dirty="0">
                  <a:solidFill>
                    <a:schemeClr val="bg1"/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</a:rPr>
                <a:t>维特征</a:t>
              </a:r>
              <a:endParaRPr lang="id-ID" sz="1200" i="1" dirty="0">
                <a:solidFill>
                  <a:schemeClr val="bg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cs typeface="Calibri" panose="020F0502020204030204"/>
                <a:sym typeface="字魂35号-经典雅黑" panose="00000500000000000000" pitchFamily="2" charset="-122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DD4812-7AEE-AF5F-5C63-3C666B588F77}"/>
              </a:ext>
            </a:extLst>
          </p:cNvPr>
          <p:cNvGrpSpPr/>
          <p:nvPr/>
        </p:nvGrpSpPr>
        <p:grpSpPr>
          <a:xfrm>
            <a:off x="4960620" y="1395318"/>
            <a:ext cx="2110936" cy="1772613"/>
            <a:chOff x="5040313" y="2369434"/>
            <a:chExt cx="2110936" cy="2110934"/>
          </a:xfrm>
        </p:grpSpPr>
        <p:sp>
          <p:nvSpPr>
            <p:cNvPr id="8" name="Rectangle 11"/>
            <p:cNvSpPr/>
            <p:nvPr/>
          </p:nvSpPr>
          <p:spPr>
            <a:xfrm>
              <a:off x="5040313" y="2369434"/>
              <a:ext cx="2110936" cy="2110934"/>
            </a:xfrm>
            <a:prstGeom prst="rect">
              <a:avLst/>
            </a:prstGeom>
            <a:solidFill>
              <a:srgbClr val="404040">
                <a:alpha val="85000"/>
              </a:srgbClr>
            </a:solidFill>
            <a:ln>
              <a:noFill/>
            </a:ln>
            <a:effectLst>
              <a:outerShdw blurRad="381000" sx="102000" sy="102000" algn="ct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 i="1"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字魂35号-经典雅黑" panose="00000500000000000000" pitchFamily="2" charset="-122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D0623BD-C81F-C582-09EF-67114AAA6C25}"/>
                </a:ext>
              </a:extLst>
            </p:cNvPr>
            <p:cNvGrpSpPr/>
            <p:nvPr/>
          </p:nvGrpSpPr>
          <p:grpSpPr>
            <a:xfrm>
              <a:off x="5207219" y="2565789"/>
              <a:ext cx="1800494" cy="1749036"/>
              <a:chOff x="5207219" y="2565789"/>
              <a:chExt cx="1800494" cy="1749036"/>
            </a:xfrm>
          </p:grpSpPr>
          <p:sp>
            <p:nvSpPr>
              <p:cNvPr id="13" name="Rectangle 27"/>
              <p:cNvSpPr/>
              <p:nvPr/>
            </p:nvSpPr>
            <p:spPr>
              <a:xfrm>
                <a:off x="5207219" y="2565789"/>
                <a:ext cx="1800494" cy="4398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i="1" dirty="0">
                    <a:solidFill>
                      <a:schemeClr val="bg1"/>
                    </a:solidFill>
                    <a:latin typeface="字魂35号-经典雅黑" panose="00000500000000000000" pitchFamily="2" charset="-122"/>
                    <a:ea typeface="字魂35号-经典雅黑" panose="00000500000000000000" pitchFamily="2" charset="-122"/>
                    <a:sym typeface="字魂35号-经典雅黑" panose="00000500000000000000" pitchFamily="2" charset="-122"/>
                  </a:rPr>
                  <a:t>样本类别与数量</a:t>
                </a:r>
                <a:endParaRPr lang="id-ID" i="1" dirty="0">
                  <a:solidFill>
                    <a:schemeClr val="bg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sym typeface="字魂35号-经典雅黑" panose="00000500000000000000" pitchFamily="2" charset="-122"/>
                </a:endParaRPr>
              </a:p>
            </p:txBody>
          </p:sp>
          <p:sp>
            <p:nvSpPr>
              <p:cNvPr id="14" name="2"/>
              <p:cNvSpPr txBox="1"/>
              <p:nvPr/>
            </p:nvSpPr>
            <p:spPr>
              <a:xfrm>
                <a:off x="5298695" y="2989384"/>
                <a:ext cx="1594172" cy="132544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14000"/>
                  </a:lnSpc>
                  <a:buNone/>
                  <a:defRPr/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字魂95号-手刻宋" panose="00000500000000000000" pitchFamily="2" charset="-122"/>
                    <a:ea typeface="字魂95号-手刻宋" panose="00000500000000000000" pitchFamily="2" charset="-122"/>
                  </a:rPr>
                  <a:t>针对医疗康复运动设计了 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Sabon Next LT" panose="020B0502040204020203" pitchFamily="2" charset="0"/>
                    <a:ea typeface="字魂95号-手刻宋" panose="00000500000000000000" pitchFamily="2" charset="-122"/>
                    <a:cs typeface="Sabon Next LT" panose="020B0502040204020203" pitchFamily="2" charset="0"/>
                  </a:rPr>
                  <a:t>8 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字魂95号-手刻宋" panose="00000500000000000000" pitchFamily="2" charset="-122"/>
                    <a:ea typeface="字魂95号-手刻宋" panose="00000500000000000000" pitchFamily="2" charset="-122"/>
                  </a:rPr>
                  <a:t>种不同的运动，共 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Sabon Next LT" panose="02000500000000000000" pitchFamily="2" charset="0"/>
                    <a:ea typeface="字魂95号-手刻宋" panose="00000500000000000000" pitchFamily="2" charset="-122"/>
                    <a:cs typeface="Sabon Next LT" panose="02000500000000000000" pitchFamily="2" charset="0"/>
                  </a:rPr>
                  <a:t>1500 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字魂95号-手刻宋" panose="00000500000000000000" pitchFamily="2" charset="-122"/>
                    <a:ea typeface="字魂95号-手刻宋" panose="00000500000000000000" pitchFamily="2" charset="-122"/>
                  </a:rPr>
                  <a:t>个样本。</a:t>
                </a:r>
                <a:endParaRPr lang="id-ID" sz="1200" i="1" dirty="0">
                  <a:solidFill>
                    <a:schemeClr val="bg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cs typeface="Calibri" panose="020F0502020204030204"/>
                  <a:sym typeface="字魂35号-经典雅黑" panose="00000500000000000000" pitchFamily="2" charset="-122"/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3195F3-D7CA-465D-432A-5F9BDBC511F0}"/>
              </a:ext>
            </a:extLst>
          </p:cNvPr>
          <p:cNvGrpSpPr/>
          <p:nvPr/>
        </p:nvGrpSpPr>
        <p:grpSpPr>
          <a:xfrm>
            <a:off x="8706046" y="1395318"/>
            <a:ext cx="2110937" cy="1772613"/>
            <a:chOff x="8165881" y="2399377"/>
            <a:chExt cx="2110937" cy="2110934"/>
          </a:xfrm>
        </p:grpSpPr>
        <p:sp>
          <p:nvSpPr>
            <p:cNvPr id="6" name="Rectangle 10"/>
            <p:cNvSpPr/>
            <p:nvPr/>
          </p:nvSpPr>
          <p:spPr>
            <a:xfrm>
              <a:off x="8165882" y="2399377"/>
              <a:ext cx="2110936" cy="2110934"/>
            </a:xfrm>
            <a:prstGeom prst="rect">
              <a:avLst/>
            </a:prstGeom>
            <a:solidFill>
              <a:srgbClr val="2B6587">
                <a:alpha val="85000"/>
              </a:srgbClr>
            </a:solidFill>
            <a:ln>
              <a:noFill/>
            </a:ln>
            <a:effectLst>
              <a:outerShdw blurRad="381000" sx="102000" sy="102000" algn="ct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 i="1"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字魂35号-经典雅黑" panose="00000500000000000000" pitchFamily="2" charset="-122"/>
              </a:endParaRPr>
            </a:p>
          </p:txBody>
        </p:sp>
        <p:sp>
          <p:nvSpPr>
            <p:cNvPr id="15" name="Rectangle 30"/>
            <p:cNvSpPr/>
            <p:nvPr/>
          </p:nvSpPr>
          <p:spPr>
            <a:xfrm>
              <a:off x="8318403" y="2565789"/>
              <a:ext cx="1800493" cy="4398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i="1" dirty="0">
                  <a:solidFill>
                    <a:schemeClr val="bg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cs typeface="Calibri" panose="020F0502020204030204"/>
                  <a:sym typeface="字魂35号-经典雅黑" panose="00000500000000000000" pitchFamily="2" charset="-122"/>
                </a:rPr>
                <a:t>采样频率与长度</a:t>
              </a:r>
              <a:endParaRPr lang="id-ID" i="1" dirty="0">
                <a:solidFill>
                  <a:schemeClr val="bg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字魂35号-经典雅黑" panose="00000500000000000000" pitchFamily="2" charset="-122"/>
              </a:endParaRPr>
            </a:p>
          </p:txBody>
        </p:sp>
        <p:sp>
          <p:nvSpPr>
            <p:cNvPr id="16" name="1"/>
            <p:cNvSpPr txBox="1"/>
            <p:nvPr/>
          </p:nvSpPr>
          <p:spPr>
            <a:xfrm>
              <a:off x="8165881" y="2989384"/>
              <a:ext cx="2110935" cy="1271953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14000"/>
                </a:lnSpc>
                <a:buNone/>
                <a:defRPr/>
              </a:pPr>
              <a:r>
                <a:rPr lang="en-US" sz="2400" i="1" dirty="0">
                  <a:solidFill>
                    <a:schemeClr val="bg1"/>
                  </a:solidFill>
                  <a:latin typeface="Sabon Next LT" panose="02000500000000000000" pitchFamily="2" charset="0"/>
                  <a:ea typeface="字魂35号-经典雅黑" panose="00000500000000000000" pitchFamily="2" charset="-122"/>
                  <a:cs typeface="Sabon Next LT" panose="02000500000000000000" pitchFamily="2" charset="0"/>
                  <a:sym typeface="字魂35号-经典雅黑" panose="00000500000000000000" pitchFamily="2" charset="-122"/>
                </a:rPr>
                <a:t>50</a:t>
              </a:r>
              <a:r>
                <a:rPr lang="en-US" altLang="zh-CN" sz="2400" i="1" dirty="0">
                  <a:solidFill>
                    <a:schemeClr val="bg1"/>
                  </a:solidFill>
                  <a:latin typeface="Sabon Next LT" panose="02000500000000000000" pitchFamily="2" charset="0"/>
                  <a:ea typeface="字魂35号-经典雅黑" panose="00000500000000000000" pitchFamily="2" charset="-122"/>
                  <a:cs typeface="Sabon Next LT" panose="02000500000000000000" pitchFamily="2" charset="0"/>
                  <a:sym typeface="字魂35号-经典雅黑" panose="00000500000000000000" pitchFamily="2" charset="-122"/>
                </a:rPr>
                <a:t>Hz </a:t>
              </a:r>
              <a:r>
                <a:rPr lang="zh-CN" altLang="en-US" sz="1200" i="1" dirty="0">
                  <a:solidFill>
                    <a:schemeClr val="bg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cs typeface="Calibri" panose="020F0502020204030204"/>
                  <a:sym typeface="字魂35号-经典雅黑" panose="00000500000000000000" pitchFamily="2" charset="-122"/>
                </a:rPr>
                <a:t>采样频率，</a:t>
              </a:r>
              <a:br>
                <a:rPr lang="en-US" altLang="zh-CN" sz="1200" i="1" dirty="0">
                  <a:solidFill>
                    <a:schemeClr val="bg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cs typeface="Calibri" panose="020F0502020204030204"/>
                  <a:sym typeface="字魂35号-经典雅黑" panose="00000500000000000000" pitchFamily="2" charset="-122"/>
                </a:rPr>
              </a:br>
              <a:r>
                <a:rPr lang="zh-CN" altLang="en-US" sz="1200" i="1" dirty="0">
                  <a:solidFill>
                    <a:schemeClr val="bg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cs typeface="Calibri" panose="020F0502020204030204"/>
                  <a:sym typeface="字魂35号-经典雅黑" panose="00000500000000000000" pitchFamily="2" charset="-122"/>
                </a:rPr>
                <a:t>约  </a:t>
              </a:r>
              <a:r>
                <a:rPr lang="en-US" altLang="zh-CN" sz="2400" i="1" dirty="0">
                  <a:solidFill>
                    <a:schemeClr val="bg1"/>
                  </a:solidFill>
                  <a:latin typeface="Sabon Next LT" panose="02000500000000000000" pitchFamily="2" charset="0"/>
                  <a:ea typeface="字魂35号-经典雅黑" panose="00000500000000000000" pitchFamily="2" charset="-122"/>
                  <a:cs typeface="Sabon Next LT" panose="02000500000000000000" pitchFamily="2" charset="0"/>
                  <a:sym typeface="字魂35号-经典雅黑" panose="00000500000000000000" pitchFamily="2" charset="-122"/>
                </a:rPr>
                <a:t>98600 </a:t>
              </a:r>
              <a:r>
                <a:rPr lang="zh-CN" altLang="en-US" sz="1200" i="1" dirty="0">
                  <a:solidFill>
                    <a:schemeClr val="bg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cs typeface="Calibri" panose="020F0502020204030204"/>
                  <a:sym typeface="字魂35号-经典雅黑" panose="00000500000000000000" pitchFamily="2" charset="-122"/>
                </a:rPr>
                <a:t>序列长度，</a:t>
              </a:r>
              <a:br>
                <a:rPr lang="en-US" altLang="zh-CN" sz="1200" i="1" dirty="0">
                  <a:solidFill>
                    <a:schemeClr val="bg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cs typeface="Calibri" panose="020F0502020204030204"/>
                  <a:sym typeface="字魂35号-经典雅黑" panose="00000500000000000000" pitchFamily="2" charset="-122"/>
                </a:rPr>
              </a:br>
              <a:r>
                <a:rPr lang="zh-CN" altLang="en-US" sz="1200" i="1" dirty="0">
                  <a:solidFill>
                    <a:schemeClr val="bg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cs typeface="Calibri" panose="020F0502020204030204"/>
                  <a:sym typeface="字魂35号-经典雅黑" panose="00000500000000000000" pitchFamily="2" charset="-122"/>
                </a:rPr>
                <a:t>时长约 </a:t>
              </a:r>
              <a:r>
                <a:rPr lang="en-US" altLang="zh-CN" sz="2400" i="1" dirty="0">
                  <a:solidFill>
                    <a:schemeClr val="bg1"/>
                  </a:solidFill>
                  <a:latin typeface="Sabon Next LT" panose="02000500000000000000" pitchFamily="2" charset="0"/>
                  <a:ea typeface="字魂35号-经典雅黑" panose="00000500000000000000" pitchFamily="2" charset="-122"/>
                  <a:cs typeface="Sabon Next LT" panose="02000500000000000000" pitchFamily="2" charset="0"/>
                  <a:sym typeface="字魂35号-经典雅黑" panose="00000500000000000000" pitchFamily="2" charset="-122"/>
                </a:rPr>
                <a:t>30mins </a:t>
              </a:r>
              <a:endParaRPr lang="id-ID" sz="2400" i="1" dirty="0">
                <a:solidFill>
                  <a:schemeClr val="bg1"/>
                </a:solidFill>
                <a:latin typeface="Sabon Next LT" panose="02000500000000000000" pitchFamily="2" charset="0"/>
                <a:ea typeface="字魂35号-经典雅黑" panose="00000500000000000000" pitchFamily="2" charset="-122"/>
                <a:cs typeface="Sabon Next LT" panose="02000500000000000000" pitchFamily="2" charset="0"/>
                <a:sym typeface="字魂35号-经典雅黑" panose="00000500000000000000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2596" y="5934197"/>
            <a:ext cx="4067696" cy="584775"/>
            <a:chOff x="874713" y="4661424"/>
            <a:chExt cx="1096962" cy="584775"/>
          </a:xfrm>
        </p:grpSpPr>
        <p:sp>
          <p:nvSpPr>
            <p:cNvPr id="18" name="圆角矩形 69"/>
            <p:cNvSpPr/>
            <p:nvPr/>
          </p:nvSpPr>
          <p:spPr>
            <a:xfrm>
              <a:off x="874713" y="4671312"/>
              <a:ext cx="1096962" cy="288000"/>
            </a:xfrm>
            <a:prstGeom prst="roundRect">
              <a:avLst>
                <a:gd name="adj" fmla="val 50000"/>
              </a:avLst>
            </a:prstGeom>
            <a:solidFill>
              <a:srgbClr val="404040"/>
            </a:solidFill>
            <a:ln>
              <a:noFill/>
            </a:ln>
            <a:effectLst>
              <a:outerShdw blurRad="254000" dist="127000" dir="5400000" algn="t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字魂35号-经典雅黑" panose="00000500000000000000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41401" y="4661424"/>
              <a:ext cx="7635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solidFill>
                    <a:schemeClr val="bg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sym typeface="字魂35号-经典雅黑" panose="00000500000000000000" pitchFamily="2" charset="-122"/>
                </a:rPr>
                <a:t>Motion Assistance Dataset</a:t>
              </a:r>
              <a:r>
                <a:rPr lang="zh-CN" altLang="en-US" sz="1600" i="1" dirty="0">
                  <a:solidFill>
                    <a:schemeClr val="bg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sym typeface="字魂35号-经典雅黑" panose="00000500000000000000" pitchFamily="2" charset="-122"/>
                </a:rPr>
                <a:t>（</a:t>
              </a:r>
              <a:r>
                <a:rPr lang="en-US" altLang="zh-CN" sz="1600" i="1" dirty="0">
                  <a:solidFill>
                    <a:schemeClr val="bg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sym typeface="字魂35号-经典雅黑" panose="00000500000000000000" pitchFamily="2" charset="-122"/>
                </a:rPr>
                <a:t>MAD</a:t>
              </a:r>
              <a:r>
                <a:rPr lang="zh-CN" altLang="en-US" sz="1600" i="1" dirty="0">
                  <a:solidFill>
                    <a:schemeClr val="bg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sym typeface="字魂35号-经典雅黑" panose="00000500000000000000" pitchFamily="2" charset="-122"/>
                </a:rPr>
                <a:t>）</a:t>
              </a: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322596" y="3527408"/>
            <a:ext cx="3347600" cy="16640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字魂35号-经典雅黑" panose="00000500000000000000" pitchFamily="2" charset="-122"/>
              </a:rPr>
              <a:t>在真实环境（操场、健身房）测试，与现有最大的人体运动捕捉数据集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字魂35号-经典雅黑" panose="00000500000000000000" pitchFamily="2" charset="-122"/>
              </a:rPr>
              <a:t>AMASS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字魂35号-经典雅黑" panose="00000500000000000000" pitchFamily="2" charset="-122"/>
              </a:rPr>
              <a:t>格式对齐，</a:t>
            </a:r>
            <a:b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字魂35号-经典雅黑" panose="00000500000000000000" pitchFamily="2" charset="-122"/>
              </a:rPr>
            </a:b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字魂35号-经典雅黑" panose="00000500000000000000" pitchFamily="2" charset="-122"/>
              </a:rPr>
              <a:t>每个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字魂35号-经典雅黑" panose="00000500000000000000" pitchFamily="2" charset="-122"/>
              </a:rPr>
              <a:t>6-DoF IMU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字魂35号-经典雅黑" panose="00000500000000000000" pitchFamily="2" charset="-122"/>
              </a:rPr>
              <a:t>传感器捕捉相应关节的加速度向量、旋转矩阵。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238626" y="517728"/>
            <a:ext cx="11548928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cs typeface="Bebas Neue" charset="0"/>
              </a:rPr>
              <a:t>03.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cs typeface="Bebas Neue" charset="0"/>
              </a:rPr>
              <a:t> 数据收集与处理 </a:t>
            </a:r>
            <a:r>
              <a:rPr lang="en-US" altLang="zh-CN" sz="1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字魂35号-经典雅黑" panose="00000500000000000000" pitchFamily="2" charset="-122"/>
                <a:cs typeface="Times New Roman" panose="02020603050405020304" pitchFamily="18" charset="0"/>
              </a:rPr>
              <a:t>(Data Collection and Processing)</a:t>
            </a:r>
          </a:p>
        </p:txBody>
      </p:sp>
      <p:pic>
        <p:nvPicPr>
          <p:cNvPr id="1029" name="Picture 5" descr="引体向上">
            <a:extLst>
              <a:ext uri="{FF2B5EF4-FFF2-40B4-BE49-F238E27FC236}">
                <a16:creationId xmlns:a16="http://schemas.microsoft.com/office/drawing/2014/main" id="{F97B9365-75F1-B3F6-3E63-F79535358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799" y="2617953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腿部抬升">
            <a:extLst>
              <a:ext uri="{FF2B5EF4-FFF2-40B4-BE49-F238E27FC236}">
                <a16:creationId xmlns:a16="http://schemas.microsoft.com/office/drawing/2014/main" id="{1A171D90-3A48-A8C1-0546-4CF2494C3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296" y="302450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椅子上下">
            <a:extLst>
              <a:ext uri="{FF2B5EF4-FFF2-40B4-BE49-F238E27FC236}">
                <a16:creationId xmlns:a16="http://schemas.microsoft.com/office/drawing/2014/main" id="{F1E22E7A-1D7F-A5EA-8DE2-88AD2315E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787" y="260807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AF290B-56DD-0589-76C6-2181388623C3}"/>
              </a:ext>
            </a:extLst>
          </p:cNvPr>
          <p:cNvSpPr txBox="1"/>
          <p:nvPr/>
        </p:nvSpPr>
        <p:spPr>
          <a:xfrm>
            <a:off x="8547278" y="3235940"/>
            <a:ext cx="3104398" cy="719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"/>
                <a:ea typeface="字魂35号-经典雅黑" panose="00000500000000000000" pitchFamily="2" charset="-122"/>
                <a:sym typeface="字魂35号-经典雅黑" panose="00000500000000000000" pitchFamily="2" charset="-122"/>
              </a:rPr>
              <a:t>时长与现有大部分专用数据集时长相当。</a:t>
            </a:r>
          </a:p>
        </p:txBody>
      </p:sp>
      <p:sp>
        <p:nvSpPr>
          <p:cNvPr id="29" name="文本框 19">
            <a:extLst>
              <a:ext uri="{FF2B5EF4-FFF2-40B4-BE49-F238E27FC236}">
                <a16:creationId xmlns:a16="http://schemas.microsoft.com/office/drawing/2014/main" id="{D723DE63-7894-8295-70BA-EFA362DCB3E8}"/>
              </a:ext>
            </a:extLst>
          </p:cNvPr>
          <p:cNvSpPr txBox="1"/>
          <p:nvPr/>
        </p:nvSpPr>
        <p:spPr>
          <a:xfrm>
            <a:off x="3730986" y="4495450"/>
            <a:ext cx="3618938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1600" b="1" dirty="0">
                <a:latin typeface="思源宋体"/>
              </a:rPr>
              <a:t>肌力训练</a:t>
            </a:r>
            <a:r>
              <a:rPr lang="zh-CN" altLang="en-US" sz="1600" dirty="0">
                <a:latin typeface="思源宋体"/>
              </a:rPr>
              <a:t>：包括单臂、双臂的举伸与拉回，腿部抬升。</a:t>
            </a:r>
            <a:endParaRPr lang="en-US" sz="1600" dirty="0">
              <a:latin typeface="思源宋体"/>
            </a:endParaRPr>
          </a:p>
          <a:p>
            <a:pPr lvl="0"/>
            <a:r>
              <a:rPr lang="zh-CN" altLang="en-US" sz="1600" b="1" dirty="0">
                <a:latin typeface="思源宋体"/>
              </a:rPr>
              <a:t>功能性练习</a:t>
            </a:r>
            <a:r>
              <a:rPr lang="zh-CN" altLang="en-US" sz="1600" dirty="0">
                <a:latin typeface="思源宋体"/>
              </a:rPr>
              <a:t>：包括走平衡木（模拟在直线上行走）、单脚交替站立、反复站起和坐下。</a:t>
            </a:r>
            <a:endParaRPr lang="en-US" sz="1600" dirty="0">
              <a:latin typeface="思源宋体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3F0D422-D7EB-5575-5981-A16CDF78A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585041"/>
              </p:ext>
            </p:extLst>
          </p:nvPr>
        </p:nvGraphicFramePr>
        <p:xfrm>
          <a:off x="7564254" y="4129906"/>
          <a:ext cx="4389120" cy="2468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78244465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82348568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67835732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2337811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zh-CN" altLang="en-US" sz="1200" baseline="0" dirty="0"/>
                        <a:t>标记数量</a:t>
                      </a:r>
                      <a:endParaRPr lang="zh-CN" altLang="en-US" sz="1200" baseline="0" dirty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aseline="0"/>
                        <a:t>受试者数量</a:t>
                      </a:r>
                      <a:endParaRPr lang="zh-CN" altLang="en-US" sz="1200" baseline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aseline="0"/>
                        <a:t>动作数量</a:t>
                      </a:r>
                      <a:endParaRPr lang="zh-CN" altLang="en-US" sz="1200" baseline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aseline="0"/>
                        <a:t>总时长（分钟）</a:t>
                      </a:r>
                      <a:endParaRPr lang="zh-CN" altLang="en-US" sz="1200" baseline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2346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aseline="0"/>
                        <a:t>HumanEva</a:t>
                      </a:r>
                      <a:endParaRPr lang="en-US" sz="1200" baseline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39</a:t>
                      </a:r>
                      <a:endParaRPr lang="en-US" sz="1200" baseline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3</a:t>
                      </a:r>
                      <a:endParaRPr lang="en-US" sz="1200" baseline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28</a:t>
                      </a:r>
                      <a:endParaRPr lang="en-US" sz="1200" baseline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5693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MPI Limits </a:t>
                      </a:r>
                      <a:endParaRPr lang="en-US" sz="1200" baseline="0" dirty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53</a:t>
                      </a:r>
                      <a:endParaRPr lang="en-US" sz="1200" baseline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3</a:t>
                      </a:r>
                      <a:endParaRPr lang="en-US" sz="1200" baseline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35</a:t>
                      </a:r>
                      <a:endParaRPr lang="en-US" sz="1200" baseline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017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aseline="0"/>
                        <a:t>MPI MoSh</a:t>
                      </a:r>
                      <a:endParaRPr lang="en-US" sz="1200" baseline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87</a:t>
                      </a:r>
                      <a:endParaRPr lang="en-US" sz="1200" baseline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19</a:t>
                      </a:r>
                      <a:endParaRPr lang="en-US" sz="1200" baseline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77</a:t>
                      </a:r>
                      <a:endParaRPr lang="en-US" sz="1200" baseline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9468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aseline="0"/>
                        <a:t>SFU</a:t>
                      </a:r>
                      <a:endParaRPr lang="en-US" sz="1200" baseline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53</a:t>
                      </a:r>
                      <a:endParaRPr lang="en-US" sz="1200" baseline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7</a:t>
                      </a:r>
                      <a:endParaRPr lang="en-US" sz="1200" baseline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44</a:t>
                      </a:r>
                      <a:endParaRPr lang="en-US" sz="1200" baseline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27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aseline="0"/>
                        <a:t>SSM</a:t>
                      </a:r>
                      <a:endParaRPr lang="en-US" sz="1200" baseline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86</a:t>
                      </a:r>
                      <a:endParaRPr lang="en-US" sz="1200" baseline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3</a:t>
                      </a:r>
                      <a:endParaRPr lang="en-US" sz="1200" baseline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30</a:t>
                      </a:r>
                      <a:endParaRPr lang="en-US" sz="1200" baseline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00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aseline="0"/>
                        <a:t>TCD Hands</a:t>
                      </a:r>
                      <a:endParaRPr lang="en-US" sz="1200" baseline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91</a:t>
                      </a:r>
                      <a:endParaRPr lang="en-US" sz="1200" baseline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1</a:t>
                      </a:r>
                      <a:endParaRPr lang="en-US" sz="1200" baseline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62</a:t>
                      </a:r>
                      <a:endParaRPr lang="en-US" sz="1200" baseline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4269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aseline="0"/>
                        <a:t>TotalCapture</a:t>
                      </a:r>
                      <a:endParaRPr lang="en-US" sz="1200" baseline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53</a:t>
                      </a:r>
                      <a:endParaRPr lang="en-US" sz="1200" baseline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5</a:t>
                      </a:r>
                      <a:endParaRPr lang="en-US" sz="1200" baseline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37</a:t>
                      </a:r>
                      <a:endParaRPr lang="en-US" sz="1200" baseline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7682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aseline="0"/>
                        <a:t>MAD(Ours)</a:t>
                      </a:r>
                      <a:endParaRPr lang="en-US" sz="1200" baseline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10</a:t>
                      </a:r>
                      <a:endParaRPr lang="en-US" sz="1200" baseline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8</a:t>
                      </a:r>
                      <a:endParaRPr lang="en-US" sz="1200" baseline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30</a:t>
                      </a:r>
                      <a:endParaRPr lang="en-US" sz="1200" baseline="0" dirty="0">
                        <a:latin typeface="Sabon Next LT" panose="02000500000000000000" pitchFamily="2" charset="0"/>
                        <a:ea typeface="字魂35号-经典雅黑" panose="00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56713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0" grpId="0"/>
      <p:bldP spid="22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5094" y="246315"/>
            <a:ext cx="11682906" cy="634004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60620" y="231003"/>
            <a:ext cx="2270760" cy="289770"/>
          </a:xfrm>
          <a:prstGeom prst="rect">
            <a:avLst/>
          </a:prstGeom>
          <a:solidFill>
            <a:srgbClr val="2B6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DB66274-7685-DCB6-F780-024CD7492FE1}"/>
              </a:ext>
            </a:extLst>
          </p:cNvPr>
          <p:cNvGrpSpPr/>
          <p:nvPr/>
        </p:nvGrpSpPr>
        <p:grpSpPr>
          <a:xfrm>
            <a:off x="5817716" y="602354"/>
            <a:ext cx="5881915" cy="3377897"/>
            <a:chOff x="6462486" y="1937808"/>
            <a:chExt cx="4524709" cy="33778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24"/>
                <p:cNvSpPr txBox="1"/>
                <p:nvPr/>
              </p:nvSpPr>
              <p:spPr>
                <a:xfrm>
                  <a:off x="6492664" y="3083379"/>
                  <a:ext cx="4494531" cy="2232326"/>
                </a:xfrm>
                <a:prstGeom prst="rect">
                  <a:avLst/>
                </a:prstGeom>
                <a:noFill/>
              </p:spPr>
              <p:txBody>
                <a:bodyPr wrap="square" lIns="91423" tIns="45712" rIns="91423" bIns="45712" rtlCol="0">
                  <a:spAutoFit/>
                </a:bodyPr>
                <a:lstStyle/>
                <a:p>
                  <a:r>
                    <a:rPr lang="zh-CN" altLang="en-US" sz="1400" dirty="0"/>
                    <a:t>给定一个由</a:t>
                  </a:r>
                  <a:r>
                    <a:rPr lang="en-US" sz="1400" dirty="0"/>
                    <a:t> T </a:t>
                  </a:r>
                  <a:r>
                    <a:rPr lang="zh-CN" altLang="en-US" sz="1400" dirty="0"/>
                    <a:t>帧组成的输入运动序列，可以计算离散余弦变换矩阵 </a:t>
                  </a:r>
                  <a14:m>
                    <m:oMath xmlns:m="http://schemas.openxmlformats.org/officeDocument/2006/math">
                      <m:r>
                        <a:rPr lang="en-US" sz="1400" i="1"/>
                        <m:t>𝐷</m:t>
                      </m:r>
                      <m:r>
                        <a:rPr lang="zh-CN" altLang="en-US" sz="1400"/>
                        <m:t>∈</m:t>
                      </m:r>
                      <m:sSup>
                        <m:sSupPr>
                          <m:ctrlPr>
                            <a:rPr lang="en-US" sz="1400" i="1"/>
                          </m:ctrlPr>
                        </m:sSupPr>
                        <m:e>
                          <m:r>
                            <a:rPr lang="en-US" sz="1400" i="1"/>
                            <m:t>𝑅</m:t>
                          </m:r>
                        </m:e>
                        <m:sup>
                          <m:r>
                            <a:rPr lang="en-US" sz="1400" i="1"/>
                            <m:t>𝑇</m:t>
                          </m:r>
                          <m:r>
                            <a:rPr lang="en-US" altLang="zh-CN" sz="1400"/>
                            <m:t>×</m:t>
                          </m:r>
                          <m:r>
                            <a:rPr lang="en-US" sz="1400" i="1"/>
                            <m:t>𝑇</m:t>
                          </m:r>
                        </m:sup>
                      </m:sSup>
                    </m:oMath>
                  </a14:m>
                  <a:r>
                    <a:rPr lang="en-US" sz="1400" dirty="0"/>
                    <a:t> </a:t>
                  </a:r>
                  <a:r>
                    <a:rPr lang="zh-CN" altLang="en-US" sz="1400" dirty="0"/>
                    <a:t>为：</a:t>
                  </a:r>
                  <a:endParaRPr lang="en-US" sz="140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𝐷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  <m:r>
                              <a:rPr lang="en-US" i="1"/>
                              <m:t>,</m:t>
                            </m:r>
                            <m:r>
                              <a:rPr lang="en-US" i="1"/>
                              <m:t>𝑗</m:t>
                            </m:r>
                          </m:sub>
                        </m:sSub>
                        <m:r>
                          <a:rPr lang="en-US" i="1"/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i="1"/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/>
                                </m:ctrlPr>
                              </m:fPr>
                              <m:num>
                                <m:r>
                                  <a:rPr lang="en-US" i="1"/>
                                  <m:t>2</m:t>
                                </m:r>
                              </m:num>
                              <m:den>
                                <m:r>
                                  <a:rPr lang="en-US" i="1"/>
                                  <m:t>𝑇</m:t>
                                </m:r>
                              </m:den>
                            </m:f>
                          </m:e>
                        </m:rad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r>
                              <a:rPr lang="en-US" i="1"/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/>
                                </m:ctrlPr>
                              </m:radPr>
                              <m:deg/>
                              <m:e>
                                <m:r>
                                  <a:rPr lang="en-US" i="1"/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/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  <m:r>
                                      <a:rPr lang="en-US" i="1"/>
                                      <m:t>,0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US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/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/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/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/>
                                      <m:t>π</m:t>
                                    </m:r>
                                  </m:num>
                                  <m:den>
                                    <m:r>
                                      <a:rPr lang="en-US" i="1"/>
                                      <m:t>2</m:t>
                                    </m:r>
                                    <m:r>
                                      <a:rPr lang="en-US" i="1"/>
                                      <m:t>𝑇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i="1"/>
                                    </m:ctrlPr>
                                  </m:dPr>
                                  <m:e>
                                    <m:r>
                                      <a:rPr lang="en-US" i="1"/>
                                      <m:t>2</m:t>
                                    </m:r>
                                    <m:r>
                                      <a:rPr lang="en-US" i="1"/>
                                      <m:t>𝑗</m:t>
                                    </m:r>
                                    <m:r>
                                      <a:rPr lang="en-US" i="1"/>
                                      <m:t>+1</m:t>
                                    </m:r>
                                  </m:e>
                                </m:d>
                                <m:r>
                                  <a:rPr lang="en-US" i="1"/>
                                  <m:t>𝑖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dirty="0"/>
                </a:p>
                <a:p>
                  <a:r>
                    <a:rPr lang="zh-CN" altLang="en-US" sz="1400" dirty="0"/>
                    <a:t>其中，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/>
                            <m:t>δ</m:t>
                          </m:r>
                        </m:e>
                        <m:sub>
                          <m:r>
                            <a:rPr lang="en-US" sz="1400" i="1"/>
                            <m:t>𝑖</m:t>
                          </m:r>
                          <m:r>
                            <a:rPr lang="en-US" sz="1400" i="1"/>
                            <m:t>,</m:t>
                          </m:r>
                          <m:r>
                            <a:rPr lang="en-US" sz="1400" i="1"/>
                            <m:t>𝑗</m:t>
                          </m:r>
                        </m:sub>
                      </m:sSub>
                    </m:oMath>
                  </a14:m>
                  <a:r>
                    <a:rPr lang="en-US" sz="1400" dirty="0"/>
                    <a:t> </a:t>
                  </a:r>
                  <a:r>
                    <a:rPr lang="zh-CN" altLang="en-US" sz="1400" dirty="0"/>
                    <a:t>表示</a:t>
                  </a:r>
                  <a:r>
                    <a:rPr lang="en-US" sz="1400" dirty="0"/>
                    <a:t> Kronecker delta</a:t>
                  </a:r>
                  <a:r>
                    <a:rPr lang="zh-CN" altLang="en-US" sz="1400" dirty="0"/>
                    <a:t>。输入的变换为 </a:t>
                  </a:r>
                  <a14:m>
                    <m:oMath xmlns:m="http://schemas.openxmlformats.org/officeDocument/2006/math">
                      <m:r>
                        <a:rPr lang="en-US" sz="1400" i="1"/>
                        <m:t>𝐷</m:t>
                      </m:r>
                      <m:d>
                        <m:dPr>
                          <m:ctrlPr>
                            <a:rPr lang="en-US" sz="1400" i="1"/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/>
                              </m:ctrlPr>
                            </m:sSubPr>
                            <m:e>
                              <m:r>
                                <a:rPr lang="en-US" sz="1400" i="1"/>
                                <m:t>𝑥</m:t>
                              </m:r>
                            </m:e>
                            <m:sub>
                              <m:r>
                                <a:rPr lang="en-US" sz="1400" i="1"/>
                                <m:t>1:</m:t>
                              </m:r>
                              <m:r>
                                <a:rPr lang="en-US" sz="1400" i="1"/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1400" i="1"/>
                        <m:t>=</m:t>
                      </m:r>
                      <m:r>
                        <a:rPr lang="en-US" sz="1400" i="1"/>
                        <m:t>𝐷</m:t>
                      </m:r>
                      <m:sSub>
                        <m:sSubPr>
                          <m:ctrlPr>
                            <a:rPr lang="en-US" sz="1400" i="1"/>
                          </m:ctrlPr>
                        </m:sSubPr>
                        <m:e>
                          <m:r>
                            <a:rPr lang="en-US" sz="1400" i="1"/>
                            <m:t>𝑥</m:t>
                          </m:r>
                        </m:e>
                        <m:sub>
                          <m:r>
                            <a:rPr lang="en-US" sz="1400" i="1"/>
                            <m:t>1:</m:t>
                          </m:r>
                          <m:r>
                            <a:rPr lang="en-US" sz="1400" i="1"/>
                            <m:t>𝑇</m:t>
                          </m:r>
                        </m:sub>
                      </m:sSub>
                    </m:oMath>
                  </a14:m>
                  <a:r>
                    <a:rPr lang="en-US" sz="1400" dirty="0"/>
                    <a:t> </a:t>
                  </a:r>
                  <a:r>
                    <a:rPr lang="zh-CN" altLang="en-US" sz="1400" dirty="0"/>
                    <a:t>。我们应用逆离散余弦变换（</a:t>
                  </a:r>
                  <a:r>
                    <a:rPr lang="en-US" sz="1400" dirty="0"/>
                    <a:t>IDCT</a:t>
                  </a:r>
                  <a:r>
                    <a:rPr lang="zh-CN" altLang="en-US" sz="1400" dirty="0"/>
                    <a:t>）将网络的输出变换回原始的姿态表示，记作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400" i="1"/>
                          </m:ctrlPr>
                        </m:sSupPr>
                        <m:e>
                          <m:r>
                            <a:rPr lang="en-US" sz="1400" i="1"/>
                            <m:t>𝐷</m:t>
                          </m:r>
                        </m:e>
                        <m:sup>
                          <m:r>
                            <a:rPr lang="zh-CN" altLang="en-US" sz="1400" i="1"/>
                            <m:t>−</m:t>
                          </m:r>
                          <m:r>
                            <a:rPr lang="en-US" sz="1400" i="1"/>
                            <m:t>1</m:t>
                          </m:r>
                        </m:sup>
                      </m:sSup>
                    </m:oMath>
                  </a14:m>
                  <a:r>
                    <a:rPr lang="en-US" sz="1400" dirty="0"/>
                    <a:t> </a:t>
                  </a:r>
                  <a:r>
                    <a:rPr lang="zh-CN" altLang="en-US" sz="1400" dirty="0"/>
                    <a:t>，即 </a:t>
                  </a:r>
                  <a14:m>
                    <m:oMath xmlns:m="http://schemas.openxmlformats.org/officeDocument/2006/math">
                      <m:r>
                        <a:rPr lang="en-US" sz="1400" i="1"/>
                        <m:t>𝐷</m:t>
                      </m:r>
                    </m:oMath>
                  </a14:m>
                  <a:r>
                    <a:rPr lang="en-US" sz="1400" dirty="0"/>
                    <a:t> </a:t>
                  </a:r>
                  <a:r>
                    <a:rPr lang="zh-CN" altLang="en-US" sz="1400" dirty="0"/>
                    <a:t>的逆。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17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2664" y="3083379"/>
                  <a:ext cx="4494531" cy="2232326"/>
                </a:xfrm>
                <a:prstGeom prst="rect">
                  <a:avLst/>
                </a:prstGeom>
                <a:blipFill>
                  <a:blip r:embed="rId3"/>
                  <a:stretch>
                    <a:fillRect l="-313" t="-5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7"/>
            <p:cNvSpPr txBox="1"/>
            <p:nvPr/>
          </p:nvSpPr>
          <p:spPr>
            <a:xfrm>
              <a:off x="6493933" y="2311400"/>
              <a:ext cx="2233304" cy="502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66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cs typeface="+mn-ea"/>
                  <a:sym typeface="Source Han Serif SC" panose="02020700000000000000" pitchFamily="18" charset="-122"/>
                </a:rPr>
                <a:t>离散余弦变换</a:t>
              </a:r>
            </a:p>
          </p:txBody>
        </p:sp>
        <p:sp>
          <p:nvSpPr>
            <p:cNvPr id="16" name="1"/>
            <p:cNvSpPr txBox="1"/>
            <p:nvPr/>
          </p:nvSpPr>
          <p:spPr>
            <a:xfrm>
              <a:off x="6462486" y="1937808"/>
              <a:ext cx="3408345" cy="3105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4" tIns="45700" rIns="91424" bIns="45700" anchor="t" anchorCtr="0">
              <a:no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  <a:cs typeface="+mn-ea"/>
                  <a:sym typeface="Source Han Serif SC" panose="02020700000000000000" pitchFamily="18" charset="-122"/>
                </a:rPr>
                <a:t>Discrete Cosine Transform</a:t>
              </a: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666019" y="2991486"/>
              <a:ext cx="742315" cy="78105"/>
              <a:chOff x="2046514" y="-2046514"/>
              <a:chExt cx="1519414" cy="159657"/>
            </a:xfrm>
            <a:solidFill>
              <a:srgbClr val="2B6587"/>
            </a:solidFill>
            <a:effectLst>
              <a:outerShdw blurRad="101600" dist="38100" dir="5400000" algn="t" rotWithShape="0">
                <a:prstClr val="black">
                  <a:alpha val="30000"/>
                </a:prstClr>
              </a:outerShdw>
            </a:effectLst>
          </p:grpSpPr>
          <p:sp>
            <p:nvSpPr>
              <p:cNvPr id="19" name="椭圆 18"/>
              <p:cNvSpPr/>
              <p:nvPr/>
            </p:nvSpPr>
            <p:spPr>
              <a:xfrm>
                <a:off x="2046514" y="-2046514"/>
                <a:ext cx="159657" cy="1596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Source Han Serif SC" panose="02020700000000000000" pitchFamily="18" charset="-122"/>
                  <a:ea typeface="Source Han Serif SC" panose="02020700000000000000" pitchFamily="18" charset="-122"/>
                  <a:cs typeface="+mn-ea"/>
                  <a:sym typeface="Source Han Serif SC" panose="02020700000000000000" pitchFamily="18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318465" y="-2046514"/>
                <a:ext cx="159657" cy="1596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Source Han Serif SC" panose="02020700000000000000" pitchFamily="18" charset="-122"/>
                  <a:ea typeface="Source Han Serif SC" panose="02020700000000000000" pitchFamily="18" charset="-122"/>
                  <a:cs typeface="+mn-ea"/>
                  <a:sym typeface="Source Han Serif SC" panose="02020700000000000000" pitchFamily="18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590416" y="-2046514"/>
                <a:ext cx="159657" cy="1596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Source Han Serif SC" panose="02020700000000000000" pitchFamily="18" charset="-122"/>
                  <a:ea typeface="Source Han Serif SC" panose="02020700000000000000" pitchFamily="18" charset="-122"/>
                  <a:cs typeface="+mn-ea"/>
                  <a:sym typeface="Source Han Serif SC" panose="02020700000000000000" pitchFamily="18" charset="-122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2862367" y="-2046514"/>
                <a:ext cx="159657" cy="1596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Source Han Serif SC" panose="02020700000000000000" pitchFamily="18" charset="-122"/>
                  <a:ea typeface="Source Han Serif SC" panose="02020700000000000000" pitchFamily="18" charset="-122"/>
                  <a:cs typeface="+mn-ea"/>
                  <a:sym typeface="Source Han Serif SC" panose="02020700000000000000" pitchFamily="18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3134318" y="-2046514"/>
                <a:ext cx="159657" cy="1596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Source Han Serif SC" panose="02020700000000000000" pitchFamily="18" charset="-122"/>
                  <a:ea typeface="Source Han Serif SC" panose="02020700000000000000" pitchFamily="18" charset="-122"/>
                  <a:cs typeface="+mn-ea"/>
                  <a:sym typeface="Source Han Serif SC" panose="02020700000000000000" pitchFamily="18" charset="-122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406271" y="-2046514"/>
                <a:ext cx="159657" cy="1596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Source Han Serif SC" panose="02020700000000000000" pitchFamily="18" charset="-122"/>
                  <a:ea typeface="Source Han Serif SC" panose="02020700000000000000" pitchFamily="18" charset="-122"/>
                  <a:cs typeface="+mn-ea"/>
                  <a:sym typeface="Source Han Serif SC" panose="02020700000000000000" pitchFamily="18" charset="-122"/>
                </a:endParaRPr>
              </a:p>
            </p:txBody>
          </p:sp>
        </p:grpSp>
      </p:grpSp>
      <p:pic>
        <p:nvPicPr>
          <p:cNvPr id="28" name="图片 1">
            <a:extLst>
              <a:ext uri="{FF2B5EF4-FFF2-40B4-BE49-F238E27FC236}">
                <a16:creationId xmlns:a16="http://schemas.microsoft.com/office/drawing/2014/main" id="{B855922F-515B-985C-C16D-875622625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07" y="1252220"/>
            <a:ext cx="5029200" cy="502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6" name="TextBox 7"/>
          <p:cNvSpPr txBox="1"/>
          <p:nvPr/>
        </p:nvSpPr>
        <p:spPr>
          <a:xfrm>
            <a:off x="254000" y="517728"/>
            <a:ext cx="11445631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cs typeface="Bebas Neue" charset="0"/>
              </a:rPr>
              <a:t>03.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cs typeface="Bebas Neue" charset="0"/>
              </a:rPr>
              <a:t> 动作预测模型 </a:t>
            </a:r>
            <a:r>
              <a:rPr lang="en-US" altLang="zh-CN" sz="1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字魂35号-经典雅黑" panose="00000500000000000000" pitchFamily="2" charset="-122"/>
                <a:cs typeface="Times New Roman" panose="02020603050405020304" pitchFamily="18" charset="0"/>
              </a:rPr>
              <a:t>(Motion Prediction Model)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D517283-15FE-3C8C-5616-958E6A0FB82D}"/>
              </a:ext>
            </a:extLst>
          </p:cNvPr>
          <p:cNvGrpSpPr/>
          <p:nvPr/>
        </p:nvGrpSpPr>
        <p:grpSpPr>
          <a:xfrm>
            <a:off x="5840446" y="3828366"/>
            <a:ext cx="5842685" cy="2811817"/>
            <a:chOff x="6492664" y="2311400"/>
            <a:chExt cx="4494531" cy="281181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24">
                  <a:extLst>
                    <a:ext uri="{FF2B5EF4-FFF2-40B4-BE49-F238E27FC236}">
                      <a16:creationId xmlns:a16="http://schemas.microsoft.com/office/drawing/2014/main" id="{CE302306-EBF5-A16F-FCA4-976C37C63180}"/>
                    </a:ext>
                  </a:extLst>
                </p:cNvPr>
                <p:cNvSpPr txBox="1"/>
                <p:nvPr/>
              </p:nvSpPr>
              <p:spPr>
                <a:xfrm>
                  <a:off x="6492664" y="3083379"/>
                  <a:ext cx="4494531" cy="2039838"/>
                </a:xfrm>
                <a:prstGeom prst="rect">
                  <a:avLst/>
                </a:prstGeom>
                <a:noFill/>
              </p:spPr>
              <p:txBody>
                <a:bodyPr wrap="square" lIns="91423" tIns="45712" rIns="91423" bIns="45712" rtlCol="0">
                  <a:spAutoFit/>
                </a:bodyPr>
                <a:lstStyle/>
                <a:p>
                  <a:r>
                    <a:rPr lang="zh-CN" altLang="en-US" sz="1400" dirty="0"/>
                    <a:t>假设我们有来自头部、双手及双脚的</a:t>
                  </a:r>
                  <a:r>
                    <a:rPr lang="en-US" altLang="zh-CN" sz="1400" dirty="0"/>
                    <a:t>5</a:t>
                  </a:r>
                  <a:r>
                    <a:rPr lang="zh-CN" altLang="en-US" sz="1400" dirty="0"/>
                    <a:t>个稀疏数据，输入</a:t>
                  </a:r>
                  <a14:m>
                    <m:oMath xmlns:m="http://schemas.openxmlformats.org/officeDocument/2006/math">
                      <m:r>
                        <a:rPr lang="en-US" sz="1400" i="1"/>
                        <m:t>𝐾</m:t>
                      </m:r>
                    </m:oMath>
                  </a14:m>
                  <a:r>
                    <a:rPr lang="zh-CN" altLang="en-US" sz="1400" dirty="0"/>
                    <a:t>帧包括位置和角度数据是</a:t>
                  </a:r>
                  <a14:m>
                    <m:oMath xmlns:m="http://schemas.openxmlformats.org/officeDocument/2006/math">
                      <m:r>
                        <a:rPr lang="en-US" sz="1400" i="1"/>
                        <m:t>𝑁</m:t>
                      </m:r>
                    </m:oMath>
                  </a14:m>
                  <a:r>
                    <a:rPr lang="zh-CN" altLang="en-US" sz="1400" dirty="0"/>
                    <a:t>帧每个关节的局部旋转角度。问题可以表示为：</a:t>
                  </a:r>
                  <a:endParaRPr lang="en-US" sz="140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/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θ</m:t>
                            </m:r>
                          </m:e>
                          <m:sub>
                            <m:r>
                              <a:rPr lang="en-US" i="1"/>
                              <m:t>1:</m:t>
                            </m:r>
                            <m:r>
                              <a:rPr lang="en-US" i="1"/>
                              <m:t>𝐹</m:t>
                            </m:r>
                            <m:r>
                              <a:rPr lang="en-US" i="1"/>
                              <m:t>−1</m:t>
                            </m:r>
                          </m:sub>
                          <m:sup>
                            <m:r>
                              <a:rPr lang="en-US" i="1"/>
                              <m:t>𝑁</m:t>
                            </m:r>
                          </m:sup>
                        </m:sSubSup>
                        <m:r>
                          <a:rPr lang="en-US" i="1"/>
                          <m:t>=</m:t>
                        </m:r>
                        <m:r>
                          <a:rPr lang="en-US" i="1"/>
                          <m:t>𝑓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m:rPr>
                                <m:lit/>
                              </m:rPr>
                              <a:rPr lang="en-US" i="1"/>
                              <m:t>{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𝑝</m:t>
                                </m:r>
                              </m:e>
                              <m:sub>
                                <m:r>
                                  <a:rPr lang="en-US" i="1"/>
                                  <m:t>𝑤</m:t>
                                </m:r>
                              </m:sub>
                            </m:sSub>
                            <m:r>
                              <a:rPr lang="en-US" i="1"/>
                              <m:t>,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Φ</m:t>
                                </m:r>
                              </m:e>
                              <m:sub>
                                <m:r>
                                  <a:rPr lang="en-US" i="1"/>
                                  <m:t>𝑤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m:rPr>
                                    <m:lit/>
                                  </m:rPr>
                                  <a:rPr lang="en-US" i="1"/>
                                  <m:t>}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i="1"/>
                                    </m:ctrlPr>
                                  </m:dPr>
                                  <m:e>
                                    <m:r>
                                      <a:rPr lang="en-US" i="1"/>
                                      <m:t>𝑁</m:t>
                                    </m:r>
                                    <m:r>
                                      <a:rPr lang="en-US" i="1"/>
                                      <m:t>−</m:t>
                                    </m:r>
                                    <m:r>
                                      <a:rPr lang="en-US" i="1"/>
                                      <m:t>𝐾</m:t>
                                    </m:r>
                                  </m:e>
                                </m:d>
                                <m:r>
                                  <a:rPr lang="en-US" i="1"/>
                                  <m:t>:</m:t>
                                </m:r>
                                <m:r>
                                  <a:rPr lang="en-US" i="1"/>
                                  <m:t>𝑁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  <a:p>
                  <a:r>
                    <a:rPr lang="zh-CN" altLang="en-US" sz="1400" dirty="0"/>
                    <a:t>其中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= 1, 2, 3, 4, 5 </m:t>
                      </m:r>
                    </m:oMath>
                  </a14:m>
                  <a:r>
                    <a:rPr lang="en-US" sz="1400" dirty="0"/>
                    <a:t> </a:t>
                  </a:r>
                  <a:r>
                    <a:rPr lang="zh-CN" altLang="en-US" sz="1400" dirty="0"/>
                    <a:t>表示已知传感器，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= 21 </m:t>
                      </m:r>
                    </m:oMath>
                  </a14:m>
                  <a:r>
                    <a:rPr lang="en-US" sz="1400" dirty="0"/>
                    <a:t> </a:t>
                  </a:r>
                  <a:r>
                    <a:rPr lang="zh-CN" altLang="en-US" sz="1400" dirty="0"/>
                    <a:t>表示全身关节数量，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a14:m>
                  <a:r>
                    <a:rPr lang="zh-CN" altLang="en-US" sz="1400" dirty="0"/>
                    <a:t>表示第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zh-CN" altLang="en-US" sz="1400" dirty="0"/>
                    <a:t>帧的关节角度。可以使用机器人</a:t>
                  </a:r>
                  <a:r>
                    <a:rPr lang="zh-CN" altLang="en-US" b="1" dirty="0"/>
                    <a:t>逆向运动学</a:t>
                  </a:r>
                  <a:r>
                    <a:rPr lang="zh-CN" altLang="en-US" sz="1400" dirty="0"/>
                    <a:t>求解出其余各个关节参数。这里我们采用解析解法，但是有可能出现</a:t>
                  </a:r>
                  <a:r>
                    <a:rPr lang="zh-CN" altLang="en-US" b="1" dirty="0"/>
                    <a:t>多解问题</a:t>
                  </a:r>
                  <a:r>
                    <a:rPr lang="zh-CN" altLang="en-US" sz="1400" dirty="0"/>
                    <a:t>。由于初始状态（</a:t>
                  </a:r>
                  <a:r>
                    <a:rPr lang="en-US" altLang="zh-CN" sz="1400" dirty="0"/>
                    <a:t>A</a:t>
                  </a:r>
                  <a:r>
                    <a:rPr lang="zh-CN" altLang="en-US" sz="1400" dirty="0"/>
                    <a:t>状态）已知，我们结合时序关系即可确定唯一解，即将各个解与上一时刻的解计算残差，取残差最小值即可。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31" name="TextBox 24">
                  <a:extLst>
                    <a:ext uri="{FF2B5EF4-FFF2-40B4-BE49-F238E27FC236}">
                      <a16:creationId xmlns:a16="http://schemas.microsoft.com/office/drawing/2014/main" id="{CE302306-EBF5-A16F-FCA4-976C37C631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2664" y="3083379"/>
                  <a:ext cx="4494531" cy="2039838"/>
                </a:xfrm>
                <a:prstGeom prst="rect">
                  <a:avLst/>
                </a:prstGeom>
                <a:blipFill>
                  <a:blip r:embed="rId5"/>
                  <a:stretch>
                    <a:fillRect l="-313" t="-599" b="-2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7">
              <a:extLst>
                <a:ext uri="{FF2B5EF4-FFF2-40B4-BE49-F238E27FC236}">
                  <a16:creationId xmlns:a16="http://schemas.microsoft.com/office/drawing/2014/main" id="{F6D734DB-879E-B742-80E0-BED3BCEE5221}"/>
                </a:ext>
              </a:extLst>
            </p:cNvPr>
            <p:cNvSpPr txBox="1"/>
            <p:nvPr/>
          </p:nvSpPr>
          <p:spPr>
            <a:xfrm>
              <a:off x="6493933" y="2311400"/>
              <a:ext cx="1717987" cy="502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66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cs typeface="+mn-ea"/>
                  <a:sym typeface="Source Han Serif SC" panose="02020700000000000000" pitchFamily="18" charset="-122"/>
                </a:rPr>
                <a:t>稀疏信号重建</a:t>
              </a:r>
            </a:p>
          </p:txBody>
        </p:sp>
        <p:grpSp>
          <p:nvGrpSpPr>
            <p:cNvPr id="34" name="组合 17">
              <a:extLst>
                <a:ext uri="{FF2B5EF4-FFF2-40B4-BE49-F238E27FC236}">
                  <a16:creationId xmlns:a16="http://schemas.microsoft.com/office/drawing/2014/main" id="{546C5E82-56C4-A620-847A-3A8266400B23}"/>
                </a:ext>
              </a:extLst>
            </p:cNvPr>
            <p:cNvGrpSpPr/>
            <p:nvPr/>
          </p:nvGrpSpPr>
          <p:grpSpPr>
            <a:xfrm>
              <a:off x="6666019" y="2991486"/>
              <a:ext cx="742315" cy="78105"/>
              <a:chOff x="2046514" y="-2046514"/>
              <a:chExt cx="1519414" cy="159657"/>
            </a:xfrm>
            <a:solidFill>
              <a:srgbClr val="2B6587"/>
            </a:solidFill>
            <a:effectLst>
              <a:outerShdw blurRad="101600" dist="38100" dir="5400000" algn="t" rotWithShape="0">
                <a:prstClr val="black">
                  <a:alpha val="30000"/>
                </a:prstClr>
              </a:outerShdw>
            </a:effectLst>
          </p:grpSpPr>
          <p:sp>
            <p:nvSpPr>
              <p:cNvPr id="35" name="椭圆 18">
                <a:extLst>
                  <a:ext uri="{FF2B5EF4-FFF2-40B4-BE49-F238E27FC236}">
                    <a16:creationId xmlns:a16="http://schemas.microsoft.com/office/drawing/2014/main" id="{D823F578-35A0-B6E4-86B5-95B78A0B2BD7}"/>
                  </a:ext>
                </a:extLst>
              </p:cNvPr>
              <p:cNvSpPr/>
              <p:nvPr/>
            </p:nvSpPr>
            <p:spPr>
              <a:xfrm>
                <a:off x="2046514" y="-2046514"/>
                <a:ext cx="159657" cy="1596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Source Han Serif SC" panose="02020700000000000000" pitchFamily="18" charset="-122"/>
                  <a:ea typeface="Source Han Serif SC" panose="02020700000000000000" pitchFamily="18" charset="-122"/>
                  <a:cs typeface="+mn-ea"/>
                  <a:sym typeface="Source Han Serif SC" panose="02020700000000000000" pitchFamily="18" charset="-122"/>
                </a:endParaRPr>
              </a:p>
            </p:txBody>
          </p:sp>
          <p:sp>
            <p:nvSpPr>
              <p:cNvPr id="36" name="椭圆 19">
                <a:extLst>
                  <a:ext uri="{FF2B5EF4-FFF2-40B4-BE49-F238E27FC236}">
                    <a16:creationId xmlns:a16="http://schemas.microsoft.com/office/drawing/2014/main" id="{B8C038F1-E121-BC2F-AE6A-C93D83E9D89E}"/>
                  </a:ext>
                </a:extLst>
              </p:cNvPr>
              <p:cNvSpPr/>
              <p:nvPr/>
            </p:nvSpPr>
            <p:spPr>
              <a:xfrm>
                <a:off x="2318465" y="-2046514"/>
                <a:ext cx="159657" cy="1596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Source Han Serif SC" panose="02020700000000000000" pitchFamily="18" charset="-122"/>
                  <a:ea typeface="Source Han Serif SC" panose="02020700000000000000" pitchFamily="18" charset="-122"/>
                  <a:cs typeface="+mn-ea"/>
                  <a:sym typeface="Source Han Serif SC" panose="02020700000000000000" pitchFamily="18" charset="-122"/>
                </a:endParaRPr>
              </a:p>
            </p:txBody>
          </p:sp>
          <p:sp>
            <p:nvSpPr>
              <p:cNvPr id="37" name="椭圆 20">
                <a:extLst>
                  <a:ext uri="{FF2B5EF4-FFF2-40B4-BE49-F238E27FC236}">
                    <a16:creationId xmlns:a16="http://schemas.microsoft.com/office/drawing/2014/main" id="{7008022A-1790-D34F-627C-4B6568D1AB43}"/>
                  </a:ext>
                </a:extLst>
              </p:cNvPr>
              <p:cNvSpPr/>
              <p:nvPr/>
            </p:nvSpPr>
            <p:spPr>
              <a:xfrm>
                <a:off x="2590416" y="-2046514"/>
                <a:ext cx="159657" cy="1596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Source Han Serif SC" panose="02020700000000000000" pitchFamily="18" charset="-122"/>
                  <a:ea typeface="Source Han Serif SC" panose="02020700000000000000" pitchFamily="18" charset="-122"/>
                  <a:cs typeface="+mn-ea"/>
                  <a:sym typeface="Source Han Serif SC" panose="02020700000000000000" pitchFamily="18" charset="-122"/>
                </a:endParaRPr>
              </a:p>
            </p:txBody>
          </p:sp>
          <p:sp>
            <p:nvSpPr>
              <p:cNvPr id="38" name="椭圆 21">
                <a:extLst>
                  <a:ext uri="{FF2B5EF4-FFF2-40B4-BE49-F238E27FC236}">
                    <a16:creationId xmlns:a16="http://schemas.microsoft.com/office/drawing/2014/main" id="{23A3740E-BF4E-39F7-0A49-AC8B3EFC9ABA}"/>
                  </a:ext>
                </a:extLst>
              </p:cNvPr>
              <p:cNvSpPr/>
              <p:nvPr/>
            </p:nvSpPr>
            <p:spPr>
              <a:xfrm>
                <a:off x="2862367" y="-2046514"/>
                <a:ext cx="159657" cy="1596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Source Han Serif SC" panose="02020700000000000000" pitchFamily="18" charset="-122"/>
                  <a:ea typeface="Source Han Serif SC" panose="02020700000000000000" pitchFamily="18" charset="-122"/>
                  <a:cs typeface="+mn-ea"/>
                  <a:sym typeface="Source Han Serif SC" panose="02020700000000000000" pitchFamily="18" charset="-122"/>
                </a:endParaRPr>
              </a:p>
            </p:txBody>
          </p:sp>
          <p:sp>
            <p:nvSpPr>
              <p:cNvPr id="39" name="椭圆 22">
                <a:extLst>
                  <a:ext uri="{FF2B5EF4-FFF2-40B4-BE49-F238E27FC236}">
                    <a16:creationId xmlns:a16="http://schemas.microsoft.com/office/drawing/2014/main" id="{BA576E3D-79FC-629A-AD54-D5B7DD3F0CCD}"/>
                  </a:ext>
                </a:extLst>
              </p:cNvPr>
              <p:cNvSpPr/>
              <p:nvPr/>
            </p:nvSpPr>
            <p:spPr>
              <a:xfrm>
                <a:off x="3134318" y="-2046514"/>
                <a:ext cx="159657" cy="1596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Source Han Serif SC" panose="02020700000000000000" pitchFamily="18" charset="-122"/>
                  <a:ea typeface="Source Han Serif SC" panose="02020700000000000000" pitchFamily="18" charset="-122"/>
                  <a:cs typeface="+mn-ea"/>
                  <a:sym typeface="Source Han Serif SC" panose="02020700000000000000" pitchFamily="18" charset="-122"/>
                </a:endParaRPr>
              </a:p>
            </p:txBody>
          </p:sp>
          <p:sp>
            <p:nvSpPr>
              <p:cNvPr id="40" name="椭圆 23">
                <a:extLst>
                  <a:ext uri="{FF2B5EF4-FFF2-40B4-BE49-F238E27FC236}">
                    <a16:creationId xmlns:a16="http://schemas.microsoft.com/office/drawing/2014/main" id="{5E9E55E0-18EB-E42D-731A-1C41D0ECCAF4}"/>
                  </a:ext>
                </a:extLst>
              </p:cNvPr>
              <p:cNvSpPr/>
              <p:nvPr/>
            </p:nvSpPr>
            <p:spPr>
              <a:xfrm>
                <a:off x="3406271" y="-2046514"/>
                <a:ext cx="159657" cy="1596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Source Han Serif SC" panose="02020700000000000000" pitchFamily="18" charset="-122"/>
                  <a:ea typeface="Source Han Serif SC" panose="02020700000000000000" pitchFamily="18" charset="-122"/>
                  <a:cs typeface="+mn-ea"/>
                  <a:sym typeface="Source Han Serif SC" panose="02020700000000000000" pitchFamily="18" charset="-122"/>
                </a:endParaRPr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5FC1BA9-D311-E335-A930-ABCC61B018F2}"/>
                  </a:ext>
                </a:extLst>
              </p14:cNvPr>
              <p14:cNvContentPartPr/>
              <p14:nvPr/>
            </p14:nvContentPartPr>
            <p14:xfrm>
              <a:off x="1033916" y="3681261"/>
              <a:ext cx="29880" cy="22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5FC1BA9-D311-E335-A930-ABCC61B018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5916" y="3645621"/>
                <a:ext cx="655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53CB318-F8CC-8BC9-BE60-5E794404DC8A}"/>
                  </a:ext>
                </a:extLst>
              </p14:cNvPr>
              <p14:cNvContentPartPr/>
              <p14:nvPr/>
            </p14:nvContentPartPr>
            <p14:xfrm>
              <a:off x="1074596" y="3708981"/>
              <a:ext cx="36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53CB318-F8CC-8BC9-BE60-5E794404DC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1956" y="364634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4D4E3BA-CFB6-967F-66C0-A1CF263AC278}"/>
                  </a:ext>
                </a:extLst>
              </p14:cNvPr>
              <p14:cNvContentPartPr/>
              <p14:nvPr/>
            </p14:nvContentPartPr>
            <p14:xfrm>
              <a:off x="2903756" y="1817541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4D4E3BA-CFB6-967F-66C0-A1CF263AC2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40756" y="175490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388B489-DE88-9076-A3ED-FCEF7DF4542C}"/>
                  </a:ext>
                </a:extLst>
              </p14:cNvPr>
              <p14:cNvContentPartPr/>
              <p14:nvPr/>
            </p14:nvContentPartPr>
            <p14:xfrm>
              <a:off x="5010116" y="3790701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388B489-DE88-9076-A3ED-FCEF7DF454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47116" y="372806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5B90C36-6C28-A67E-9C16-553C27ED8890}"/>
                  </a:ext>
                </a:extLst>
              </p14:cNvPr>
              <p14:cNvContentPartPr/>
              <p14:nvPr/>
            </p14:nvContentPartPr>
            <p14:xfrm>
              <a:off x="1627196" y="5633181"/>
              <a:ext cx="36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5B90C36-6C28-A67E-9C16-553C27ED88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64556" y="557018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EAD8096-D614-EA54-9300-599B9A9C75B5}"/>
                  </a:ext>
                </a:extLst>
              </p14:cNvPr>
              <p14:cNvContentPartPr/>
              <p14:nvPr/>
            </p14:nvContentPartPr>
            <p14:xfrm>
              <a:off x="4476596" y="5712021"/>
              <a:ext cx="360" cy="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EAD8096-D614-EA54-9300-599B9A9C75B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13596" y="5649021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Content="1"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5094" y="246315"/>
            <a:ext cx="11682906" cy="634004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pic>
        <p:nvPicPr>
          <p:cNvPr id="39" name="图片 1" descr="图示, 箱线图&#10;&#10;中度可信度描述已自动生成">
            <a:extLst>
              <a:ext uri="{FF2B5EF4-FFF2-40B4-BE49-F238E27FC236}">
                <a16:creationId xmlns:a16="http://schemas.microsoft.com/office/drawing/2014/main" id="{903214AF-018C-B6F2-3D32-D71B02DA10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964" y="1505634"/>
            <a:ext cx="7750518" cy="44805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4960620" y="231003"/>
            <a:ext cx="2270760" cy="289770"/>
          </a:xfrm>
          <a:prstGeom prst="rect">
            <a:avLst/>
          </a:prstGeom>
          <a:solidFill>
            <a:srgbClr val="2B6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2528821" y="1628862"/>
            <a:ext cx="7147786" cy="4367702"/>
            <a:chOff x="2528821" y="1628862"/>
            <a:chExt cx="7147786" cy="4367702"/>
          </a:xfrm>
        </p:grpSpPr>
        <p:cxnSp>
          <p:nvCxnSpPr>
            <p:cNvPr id="10" name="Straight Connector 25"/>
            <p:cNvCxnSpPr/>
            <p:nvPr/>
          </p:nvCxnSpPr>
          <p:spPr>
            <a:xfrm>
              <a:off x="3597350" y="1963131"/>
              <a:ext cx="0" cy="182880"/>
            </a:xfrm>
            <a:prstGeom prst="line">
              <a:avLst/>
            </a:prstGeom>
            <a:ln>
              <a:solidFill>
                <a:srgbClr val="0E589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26"/>
            <p:cNvCxnSpPr/>
            <p:nvPr/>
          </p:nvCxnSpPr>
          <p:spPr>
            <a:xfrm>
              <a:off x="3599545" y="1956929"/>
              <a:ext cx="584508" cy="0"/>
            </a:xfrm>
            <a:prstGeom prst="line">
              <a:avLst/>
            </a:prstGeom>
            <a:ln>
              <a:solidFill>
                <a:srgbClr val="0E589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31"/>
            <p:cNvCxnSpPr/>
            <p:nvPr/>
          </p:nvCxnSpPr>
          <p:spPr>
            <a:xfrm>
              <a:off x="4319979" y="5450776"/>
              <a:ext cx="0" cy="182880"/>
            </a:xfrm>
            <a:prstGeom prst="line">
              <a:avLst/>
            </a:prstGeom>
            <a:ln>
              <a:solidFill>
                <a:srgbClr val="2B6587"/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32"/>
            <p:cNvCxnSpPr/>
            <p:nvPr/>
          </p:nvCxnSpPr>
          <p:spPr>
            <a:xfrm>
              <a:off x="3739920" y="5630930"/>
              <a:ext cx="584508" cy="0"/>
            </a:xfrm>
            <a:prstGeom prst="line">
              <a:avLst/>
            </a:prstGeom>
            <a:ln>
              <a:solidFill>
                <a:srgbClr val="2B6587"/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37"/>
            <p:cNvCxnSpPr/>
            <p:nvPr/>
          </p:nvCxnSpPr>
          <p:spPr>
            <a:xfrm>
              <a:off x="7658692" y="1957065"/>
              <a:ext cx="0" cy="182880"/>
            </a:xfrm>
            <a:prstGeom prst="line">
              <a:avLst/>
            </a:prstGeom>
            <a:ln>
              <a:solidFill>
                <a:srgbClr val="203864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38"/>
            <p:cNvCxnSpPr/>
            <p:nvPr/>
          </p:nvCxnSpPr>
          <p:spPr>
            <a:xfrm>
              <a:off x="7660887" y="1950863"/>
              <a:ext cx="584508" cy="0"/>
            </a:xfrm>
            <a:prstGeom prst="line">
              <a:avLst/>
            </a:prstGeom>
            <a:ln>
              <a:solidFill>
                <a:srgbClr val="203864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3"/>
            <p:cNvCxnSpPr/>
            <p:nvPr/>
          </p:nvCxnSpPr>
          <p:spPr>
            <a:xfrm>
              <a:off x="5800238" y="5459814"/>
              <a:ext cx="0" cy="182880"/>
            </a:xfrm>
            <a:prstGeom prst="line">
              <a:avLst/>
            </a:prstGeom>
            <a:ln>
              <a:solidFill>
                <a:srgbClr val="0E589D"/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"/>
            <p:cNvCxnSpPr>
              <a:cxnSpLocks/>
            </p:cNvCxnSpPr>
            <p:nvPr/>
          </p:nvCxnSpPr>
          <p:spPr>
            <a:xfrm flipH="1" flipV="1">
              <a:off x="5804687" y="5639968"/>
              <a:ext cx="355790" cy="2726"/>
            </a:xfrm>
            <a:prstGeom prst="line">
              <a:avLst/>
            </a:prstGeom>
            <a:ln>
              <a:solidFill>
                <a:srgbClr val="0E589D"/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13"/>
            <p:cNvSpPr txBox="1"/>
            <p:nvPr/>
          </p:nvSpPr>
          <p:spPr>
            <a:xfrm>
              <a:off x="2528821" y="5406031"/>
              <a:ext cx="1361145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>
                <a:spcBef>
                  <a:spcPct val="0"/>
                </a:spcBef>
                <a:buSzPct val="25000"/>
                <a:defRPr/>
              </a:pPr>
              <a:r>
                <a:rPr lang="zh-CN" altLang="en-US" sz="2000" cap="all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cs typeface="+mn-ea"/>
                  <a:sym typeface="+mn-lt"/>
                </a:rPr>
                <a:t>全连接层</a:t>
              </a:r>
            </a:p>
          </p:txBody>
        </p:sp>
        <p:sp>
          <p:nvSpPr>
            <p:cNvPr id="28" name="TextBox 13"/>
            <p:cNvSpPr txBox="1"/>
            <p:nvPr/>
          </p:nvSpPr>
          <p:spPr>
            <a:xfrm>
              <a:off x="2546362" y="5728032"/>
              <a:ext cx="1613933" cy="22897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sym typeface="字魂35号-经典雅黑" panose="00000500000000000000" pitchFamily="2" charset="-122"/>
                </a:rPr>
                <a:t>提取空间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sym typeface="字魂35号-经典雅黑" panose="00000500000000000000" pitchFamily="2" charset="-122"/>
                </a:rPr>
                <a:t>/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sym typeface="字魂35号-经典雅黑" panose="00000500000000000000" pitchFamily="2" charset="-122"/>
                </a:rPr>
                <a:t>时间特征</a:t>
              </a:r>
            </a:p>
          </p:txBody>
        </p:sp>
        <p:sp>
          <p:nvSpPr>
            <p:cNvPr id="29" name="TextBox 13"/>
            <p:cNvSpPr txBox="1"/>
            <p:nvPr/>
          </p:nvSpPr>
          <p:spPr>
            <a:xfrm>
              <a:off x="6252849" y="5445590"/>
              <a:ext cx="1361146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>
                <a:spcBef>
                  <a:spcPct val="0"/>
                </a:spcBef>
                <a:buSzPct val="25000"/>
                <a:defRPr/>
              </a:pPr>
              <a:r>
                <a:rPr lang="zh-CN" altLang="en-US" sz="2000" cap="all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cs typeface="+mn-ea"/>
                  <a:sym typeface="+mn-lt"/>
                </a:rPr>
                <a:t>层归一化</a:t>
              </a:r>
            </a:p>
          </p:txBody>
        </p:sp>
        <p:sp>
          <p:nvSpPr>
            <p:cNvPr id="30" name="TextBox 13"/>
            <p:cNvSpPr txBox="1"/>
            <p:nvPr/>
          </p:nvSpPr>
          <p:spPr>
            <a:xfrm>
              <a:off x="6263373" y="5767591"/>
              <a:ext cx="1665554" cy="22897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zh-CN"/>
              </a:defPPr>
              <a:lvl1pPr>
                <a:lnSpc>
                  <a:spcPts val="2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defRPr>
              </a:lvl1pPr>
            </a:lstStyle>
            <a:p>
              <a:r>
                <a:rPr lang="zh-CN" altLang="en-US" dirty="0">
                  <a:sym typeface="字魂35号-经典雅黑" panose="00000500000000000000" pitchFamily="2" charset="-122"/>
                </a:rPr>
                <a:t>将时间上下文信息融合</a:t>
              </a:r>
            </a:p>
          </p:txBody>
        </p:sp>
        <p:sp>
          <p:nvSpPr>
            <p:cNvPr id="31" name="TextBox 13"/>
            <p:cNvSpPr txBox="1"/>
            <p:nvPr/>
          </p:nvSpPr>
          <p:spPr>
            <a:xfrm>
              <a:off x="4319979" y="1628862"/>
              <a:ext cx="1295287" cy="307777"/>
            </a:xfrm>
            <a:prstGeom prst="rect">
              <a:avLst/>
            </a:prstGeom>
          </p:spPr>
          <p:txBody>
            <a:bodyPr wrap="square" lIns="0" tIns="0" rIns="0" bIns="0" rtlCol="0" anchor="t" anchorCtr="0">
              <a:spAutoFit/>
            </a:bodyPr>
            <a:lstStyle/>
            <a:p>
              <a:pPr lvl="0">
                <a:spcBef>
                  <a:spcPct val="0"/>
                </a:spcBef>
                <a:buSzPct val="25000"/>
                <a:defRPr/>
              </a:pPr>
              <a:r>
                <a:rPr lang="en-US" altLang="zh-CN" sz="2000" cap="all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cs typeface="+mn-ea"/>
                  <a:sym typeface="+mn-lt"/>
                </a:rPr>
                <a:t>DCT</a:t>
              </a:r>
              <a:r>
                <a:rPr lang="zh-CN" altLang="en-US" sz="2000" cap="all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cs typeface="+mn-ea"/>
                  <a:sym typeface="+mn-lt"/>
                </a:rPr>
                <a:t>变换</a:t>
              </a:r>
            </a:p>
          </p:txBody>
        </p:sp>
        <p:sp>
          <p:nvSpPr>
            <p:cNvPr id="33" name="TextBox 13"/>
            <p:cNvSpPr txBox="1"/>
            <p:nvPr/>
          </p:nvSpPr>
          <p:spPr>
            <a:xfrm>
              <a:off x="8381320" y="1660006"/>
              <a:ext cx="1295287" cy="307777"/>
            </a:xfrm>
            <a:prstGeom prst="rect">
              <a:avLst/>
            </a:prstGeom>
          </p:spPr>
          <p:txBody>
            <a:bodyPr wrap="square" lIns="0" tIns="0" rIns="0" bIns="0" rtlCol="0" anchor="t" anchorCtr="0">
              <a:spAutoFit/>
            </a:bodyPr>
            <a:lstStyle/>
            <a:p>
              <a:pPr lvl="0">
                <a:spcBef>
                  <a:spcPct val="0"/>
                </a:spcBef>
                <a:buSzPct val="25000"/>
                <a:defRPr/>
              </a:pPr>
              <a:r>
                <a:rPr lang="en-US" altLang="zh-CN" sz="2000" cap="all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cs typeface="+mn-ea"/>
                  <a:sym typeface="+mn-lt"/>
                </a:rPr>
                <a:t>IDCT</a:t>
              </a:r>
              <a:r>
                <a:rPr lang="zh-CN" altLang="en-US" sz="2000" cap="all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cs typeface="+mn-ea"/>
                  <a:sym typeface="+mn-lt"/>
                </a:rPr>
                <a:t>变换</a:t>
              </a:r>
            </a:p>
          </p:txBody>
        </p:sp>
      </p:grpSp>
      <p:sp>
        <p:nvSpPr>
          <p:cNvPr id="42" name="TextBox 7"/>
          <p:cNvSpPr txBox="1"/>
          <p:nvPr/>
        </p:nvSpPr>
        <p:spPr>
          <a:xfrm>
            <a:off x="254000" y="517728"/>
            <a:ext cx="1168290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cs typeface="Bebas Neue" charset="0"/>
              </a:rPr>
              <a:t>03.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cs typeface="Bebas Neue" charset="0"/>
              </a:rPr>
              <a:t>模型架构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cs typeface="Bebas Neu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AE7656A-F7FA-A022-BF2F-6C1719BBCEEF}"/>
                  </a:ext>
                </a:extLst>
              </p:cNvPr>
              <p:cNvSpPr txBox="1"/>
              <p:nvPr/>
            </p:nvSpPr>
            <p:spPr>
              <a:xfrm>
                <a:off x="8381319" y="3561060"/>
                <a:ext cx="3423903" cy="26969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3048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sz="1800" kern="100" dirty="0">
                    <a:effectLst/>
                    <a:latin typeface="Times New Roman" panose="02020603050405020304" pitchFamily="18" charset="0"/>
                    <a:ea typeface="字魂35号-经典雅黑" panose="00000500000000000000"/>
                    <a:cs typeface="Times New Roman" panose="02020603050405020304" pitchFamily="18" charset="0"/>
                  </a:rPr>
                  <a:t>最后设计距离约束损失为：</a:t>
                </a:r>
                <a:endParaRPr lang="en-US" sz="1800" kern="100" dirty="0">
                  <a:effectLst/>
                  <a:latin typeface="Times New Roman" panose="02020603050405020304" pitchFamily="18" charset="0"/>
                  <a:ea typeface="字魂35号-经典雅黑" panose="00000500000000000000"/>
                  <a:cs typeface="Times New Roman" panose="02020603050405020304" pitchFamily="18" charset="0"/>
                </a:endParaRPr>
              </a:p>
              <a:p>
                <a:pPr marL="0" marR="0" indent="3048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FangSong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FangSong" panose="02010609060101010101" pitchFamily="49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FangSong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FangSong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kern="100">
                              <a:effectLst/>
                              <a:latin typeface="Cambria Math" panose="02040503050406030204" pitchFamily="18" charset="0"/>
                              <a:ea typeface="FangSong" panose="02010609060101010101" pitchFamily="49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FangSong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FangSong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FangSong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</m:acc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FangSong" panose="0201060906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FangSong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FangSong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m:t>𝜆</m:t>
                      </m:r>
                      <m:r>
                        <m:rPr>
                          <m:lit/>
                        </m:rPr>
                        <a:rPr lang="en-US" sz="1800" i="1" kern="100">
                          <a:effectLst/>
                          <a:latin typeface="Cambria Math" panose="02040503050406030204" pitchFamily="18" charset="0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FangSong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FangSong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FangSong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FangSong" panose="02010609060101010101" pitchFamily="49" charset="-122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FangSong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字魂35号-经典雅黑" panose="00000500000000000000"/>
                  <a:cs typeface="Times New Roman" panose="02020603050405020304" pitchFamily="18" charset="0"/>
                </a:endParaRPr>
              </a:p>
              <a:p>
                <a:pPr marL="0" marR="0" indent="3048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sz="1800" kern="100" dirty="0">
                    <a:effectLst/>
                    <a:latin typeface="Times New Roman" panose="02020603050405020304" pitchFamily="18" charset="0"/>
                    <a:ea typeface="字魂35号-经典雅黑" panose="0000050000000000000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FangSong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FangSong" panose="02010609060101010101" pitchFamily="49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zh-CN" sz="1800" kern="100" dirty="0">
                    <a:effectLst/>
                    <a:latin typeface="Times New Roman" panose="02020603050405020304" pitchFamily="18" charset="0"/>
                    <a:ea typeface="字魂35号-经典雅黑" panose="00000500000000000000"/>
                    <a:cs typeface="Times New Roman" panose="02020603050405020304" pitchFamily="18" charset="0"/>
                  </a:rPr>
                  <a:t>为估计距离，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zh-CN" sz="1800" kern="100" dirty="0">
                    <a:effectLst/>
                    <a:latin typeface="Times New Roman" panose="02020603050405020304" pitchFamily="18" charset="0"/>
                    <a:ea typeface="字魂35号-经典雅黑" panose="00000500000000000000"/>
                    <a:cs typeface="Times New Roman" panose="02020603050405020304" pitchFamily="18" charset="0"/>
                  </a:rPr>
                  <a:t>为实际距离。最终损失包括旋转损失、位置损失和距离损失：</a:t>
                </a:r>
                <a:endParaRPr lang="en-US" sz="1800" kern="100" dirty="0">
                  <a:effectLst/>
                  <a:latin typeface="Times New Roman" panose="02020603050405020304" pitchFamily="18" charset="0"/>
                  <a:ea typeface="字魂35号-经典雅黑" panose="00000500000000000000"/>
                  <a:cs typeface="Times New Roman" panose="02020603050405020304" pitchFamily="18" charset="0"/>
                </a:endParaRPr>
              </a:p>
              <a:p>
                <a:pPr marL="0" marR="0" indent="3048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FangSong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FangSong" panose="02010609060101010101" pitchFamily="49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FangSong" panose="02010609060101010101" pitchFamily="49" charset="-122"/>
                              <a:cs typeface="Times New Roman" panose="020206030504050203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FangSong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FangSong" panose="02010609060101010101" pitchFamily="49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FangSong" panose="02010609060101010101" pitchFamily="49" charset="-122"/>
                              <a:cs typeface="Times New Roman" panose="02020603050405020304" pitchFamily="18" charset="0"/>
                            </a:rPr>
                            <m:t>𝑟𝑜𝑡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FangSong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FangSong" panose="02010609060101010101" pitchFamily="49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FangSong" panose="02010609060101010101" pitchFamily="49" charset="-122"/>
                              <a:cs typeface="Times New Roman" panose="02020603050405020304" pitchFamily="18" charset="0"/>
                            </a:rPr>
                            <m:t>𝑝𝑜𝑠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FangSong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FangSong" panose="02010609060101010101" pitchFamily="49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FangSong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字魂35号-经典雅黑" panose="0000050000000000000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AE7656A-F7FA-A022-BF2F-6C1719BBC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319" y="3561060"/>
                <a:ext cx="3423903" cy="2696957"/>
              </a:xfrm>
              <a:prstGeom prst="rect">
                <a:avLst/>
              </a:prstGeom>
              <a:blipFill>
                <a:blip r:embed="rId4"/>
                <a:stretch>
                  <a:fillRect l="-1601" r="-6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19">
            <a:extLst>
              <a:ext uri="{FF2B5EF4-FFF2-40B4-BE49-F238E27FC236}">
                <a16:creationId xmlns:a16="http://schemas.microsoft.com/office/drawing/2014/main" id="{E010D3C8-7C3C-E1F8-7BBF-47165E4479EC}"/>
              </a:ext>
            </a:extLst>
          </p:cNvPr>
          <p:cNvSpPr txBox="1"/>
          <p:nvPr/>
        </p:nvSpPr>
        <p:spPr>
          <a:xfrm>
            <a:off x="254000" y="3708475"/>
            <a:ext cx="2889527" cy="102284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字魂35号-经典雅黑" panose="00000500000000000000" pitchFamily="2" charset="-122"/>
              </a:rPr>
              <a:t>模型简单，内存消耗少。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  <a:p>
            <a:pPr algn="ctr">
              <a:lnSpc>
                <a:spcPts val="25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字魂35号-经典雅黑" panose="00000500000000000000" pitchFamily="2" charset="-122"/>
              </a:rPr>
              <a:t>同时结合频域信息与时域信息，增强模型感知能力。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0">
        <p14:flythrough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42" grpId="0"/>
      <p:bldP spid="4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WY0YTUwYTRmNTYxZjI3OTI2ZjViMjUzYmQ5NTE2OTE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804</Words>
  <Application>Microsoft Office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DengXian</vt:lpstr>
      <vt:lpstr>DengXian Light</vt:lpstr>
      <vt:lpstr>Microsoft YaHei</vt:lpstr>
      <vt:lpstr>Source Han Serif SC</vt:lpstr>
      <vt:lpstr>字魂35号-经典雅黑</vt:lpstr>
      <vt:lpstr>字魂95号-手刻宋</vt:lpstr>
      <vt:lpstr>思源宋体</vt:lpstr>
      <vt:lpstr>Arial</vt:lpstr>
      <vt:lpstr>Cambria Math</vt:lpstr>
      <vt:lpstr>Sabon Next LT</vt:lpstr>
      <vt:lpstr>Times New Roman</vt:lpstr>
      <vt:lpstr>第一PPT，www.1ppt.com</vt:lpstr>
      <vt:lpstr>自定义设计方案</vt:lpstr>
      <vt:lpstr>PowerPoint Presentation</vt:lpstr>
      <vt:lpstr>PowerPoint Presentation</vt:lpstr>
      <vt:lpstr>PowerPoint Presentation</vt:lpstr>
      <vt:lpstr>PowerPoint Presentation</vt:lpstr>
    </vt:vector>
  </TitlesOfParts>
  <Manager>第一PPT</Manager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商业计划</dc:title>
  <dc:creator>第一PPT，www.1ppt.com</dc:creator>
  <cp:keywords>www.1ppt.com</cp:keywords>
  <dc:description>第一PPT</dc:description>
  <cp:lastModifiedBy>Rvosuke White</cp:lastModifiedBy>
  <cp:revision>41</cp:revision>
  <dcterms:created xsi:type="dcterms:W3CDTF">2022-09-03T04:45:00Z</dcterms:created>
  <dcterms:modified xsi:type="dcterms:W3CDTF">2024-06-14T10:10:35Z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C17998A43A874A3CB36D75C41BF9533F_13</vt:lpwstr>
  </property>
  <property fmtid="{D5CDD505-2E9C-101B-9397-08002B2CF9AE}" pid="3" name="KSOProductBuildVer">
    <vt:lpwstr>2052-12.1.0.16729</vt:lpwstr>
  </property>
</Properties>
</file>